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8" r:id="rId2"/>
  </p:sldMasterIdLst>
  <p:notesMasterIdLst>
    <p:notesMasterId r:id="rId59"/>
  </p:notesMasterIdLst>
  <p:handoutMasterIdLst>
    <p:handoutMasterId r:id="rId60"/>
  </p:handoutMasterIdLst>
  <p:sldIdLst>
    <p:sldId id="259" r:id="rId3"/>
    <p:sldId id="331" r:id="rId4"/>
    <p:sldId id="369" r:id="rId5"/>
    <p:sldId id="360" r:id="rId6"/>
    <p:sldId id="361" r:id="rId7"/>
    <p:sldId id="365" r:id="rId8"/>
    <p:sldId id="266" r:id="rId9"/>
    <p:sldId id="297" r:id="rId10"/>
    <p:sldId id="302" r:id="rId11"/>
    <p:sldId id="368" r:id="rId12"/>
    <p:sldId id="305" r:id="rId13"/>
    <p:sldId id="370" r:id="rId14"/>
    <p:sldId id="376" r:id="rId15"/>
    <p:sldId id="377" r:id="rId16"/>
    <p:sldId id="366" r:id="rId17"/>
    <p:sldId id="378" r:id="rId18"/>
    <p:sldId id="379" r:id="rId19"/>
    <p:sldId id="371" r:id="rId20"/>
    <p:sldId id="299" r:id="rId21"/>
    <p:sldId id="353" r:id="rId22"/>
    <p:sldId id="328" r:id="rId23"/>
    <p:sldId id="364" r:id="rId24"/>
    <p:sldId id="298" r:id="rId25"/>
    <p:sldId id="329" r:id="rId26"/>
    <p:sldId id="326" r:id="rId27"/>
    <p:sldId id="327" r:id="rId28"/>
    <p:sldId id="372" r:id="rId29"/>
    <p:sldId id="295" r:id="rId30"/>
    <p:sldId id="267" r:id="rId31"/>
    <p:sldId id="358" r:id="rId32"/>
    <p:sldId id="341" r:id="rId33"/>
    <p:sldId id="342" r:id="rId34"/>
    <p:sldId id="343" r:id="rId35"/>
    <p:sldId id="354" r:id="rId36"/>
    <p:sldId id="346" r:id="rId37"/>
    <p:sldId id="350" r:id="rId38"/>
    <p:sldId id="351" r:id="rId39"/>
    <p:sldId id="352" r:id="rId40"/>
    <p:sldId id="271" r:id="rId41"/>
    <p:sldId id="272" r:id="rId42"/>
    <p:sldId id="293" r:id="rId43"/>
    <p:sldId id="335" r:id="rId44"/>
    <p:sldId id="318" r:id="rId45"/>
    <p:sldId id="323" r:id="rId46"/>
    <p:sldId id="324" r:id="rId47"/>
    <p:sldId id="319" r:id="rId48"/>
    <p:sldId id="320" r:id="rId49"/>
    <p:sldId id="373" r:id="rId50"/>
    <p:sldId id="285" r:id="rId51"/>
    <p:sldId id="289" r:id="rId52"/>
    <p:sldId id="291" r:id="rId53"/>
    <p:sldId id="292" r:id="rId54"/>
    <p:sldId id="347" r:id="rId55"/>
    <p:sldId id="356" r:id="rId56"/>
    <p:sldId id="357" r:id="rId57"/>
    <p:sldId id="296" r:id="rId58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sz="1400" b="1" kern="1200">
        <a:solidFill>
          <a:srgbClr val="415663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155"/>
    <a:srgbClr val="CBD7DE"/>
    <a:srgbClr val="FF0000"/>
    <a:srgbClr val="F6F8F7"/>
    <a:srgbClr val="F9F9F9"/>
    <a:srgbClr val="5A595F"/>
    <a:srgbClr val="415663"/>
    <a:srgbClr val="CAD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>
        <p:scale>
          <a:sx n="70" d="100"/>
          <a:sy n="70" d="100"/>
        </p:scale>
        <p:origin x="-126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64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FEB39720-F842-47CA-A77A-F68DA87FA15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25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D70AB0F3-5920-473C-A2B7-A6BBD44CED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8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19961C4-D88B-4380-B3CE-FBCBFDCDF46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28A9F93-B69E-4644-B909-F1F008053B0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1A6FD20-D2C9-4251-A3E6-C132FEF758DB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C8BB1AD-6A9C-4DB7-96A0-AA7BDFC32B3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ACA24F1-4963-48A2-858B-32A2B65B9894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76812" cy="37322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2813"/>
            <a:ext cx="4992687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415663"/>
                </a:solidFill>
                <a:ea typeface="新細明體" charset="-120"/>
              </a:rPr>
              <a:t>As of March 13, 2008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5A95222-F8EE-4BE7-9166-C681DCA8AF7B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CE27CA4-4C60-4032-8E6D-734EF17430A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065DA6E-D399-4D0B-89F4-BFC886111113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7287D2D-131D-4A2D-B7BB-B29852B365F0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8D4731E-D58B-4ED8-B468-ACECA22E8235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CC9323D-85FA-4434-8649-996B4F31DAD3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6C2BDF6-E604-4662-812F-C6381A3410C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EAEB5C5-9F62-405C-A05B-62308A2EC852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05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B5A7995-76AD-4593-A7D2-255E2A74D3D0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16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0AA214C-136F-49EC-BADD-11B5EAF6AB29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26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DC6A6A-92F8-4AF1-B7AC-5EAB0EBF788B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232E195-58CB-4187-B7D5-E67576C0D3A4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0A21010-EEB8-4569-8994-5B092623E127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3BA11E6-102A-47F8-87C1-153C8A3CCA4C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6B2A827-ACA6-49A3-8C56-416A52A2BEA9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732023E-E823-4B7A-8928-BA25C8373AD0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5BB019-28AA-4356-A0B5-100E88FD2BD5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5F49B8F-7E26-4C8C-A401-4775DC7C9262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66D4DA8-3014-49B2-8233-11E03BAC14A8}" type="slidenum">
              <a:rPr lang="zh-TW" altLang="en-US" sz="1200" b="0">
                <a:solidFill>
                  <a:schemeClr val="tx1"/>
                </a:solidFill>
              </a:rPr>
              <a:pPr algn="r" eaLnBrk="1" hangingPunct="1"/>
              <a:t>34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AEB5C66-AC8D-42DD-911D-502F4E489043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ABEFCBEE-A7EE-4E0D-BA61-6E3733A0EDF0}" type="slidenum">
              <a:rPr lang="zh-TW" altLang="en-US" sz="1200" b="0">
                <a:solidFill>
                  <a:schemeClr val="tx1"/>
                </a:solidFill>
              </a:rPr>
              <a:pPr algn="r" eaLnBrk="1" hangingPunct="1"/>
              <a:t>36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17B39C7-8D48-4B56-9E5B-E223E3921499}" type="slidenum">
              <a:rPr lang="zh-TW" altLang="en-US" sz="1200" b="0">
                <a:solidFill>
                  <a:schemeClr val="tx1"/>
                </a:solidFill>
              </a:rPr>
              <a:pPr algn="r" eaLnBrk="1" hangingPunct="1"/>
              <a:t>37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39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234CECA-E025-49EA-80FC-AF6D48C00D3A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09E03D8-E0A0-42C4-8FD8-88F61A3CEDF8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Book Antiqua" pitchFamily="18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ABF11CD-4C93-497C-949F-8D00B7C5A26E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AA93153-A70C-4127-B52E-FF845C3CC3D7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(LINCOLN) AND (abraham) </a:t>
            </a:r>
            <a:r>
              <a:rPr lang="zh-TW" altLang="en-US" smtClean="0">
                <a:ea typeface="新細明體" charset="-120"/>
              </a:rPr>
              <a:t>文獻列表的第一筆結果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部分期刊有</a:t>
            </a:r>
            <a:r>
              <a:rPr lang="en-US" altLang="zh-TW" smtClean="0">
                <a:ea typeface="新細明體" charset="-120"/>
              </a:rPr>
              <a:t>Most Cited and Most Accessed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541AB65-ADC6-4843-9CBF-B749477A15AE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F2466AB-28D1-472F-A6B6-40FE938A096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913C37C-A1B5-4C03-AD4F-10213558BAC3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310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36371FD-3159-424C-A208-08717BD359BA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5DC910-737C-42AE-B6A6-7D56DFDBC6B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E3AFB83-D051-414E-9E0C-101F285D2633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D786C86-9DE5-4480-BB6A-2922AB546F9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8EDAEC6-E368-4339-953F-E292C9C06742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6922A59-4352-4B87-A471-C101F83CEDC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E18C377-1CAB-43E3-9AFE-7AE14198BACB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ABDA306-1BE2-4C4C-AF29-6AFBEE05F30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D5E9465-BE35-4616-B143-A7573906F0E5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zh-TW" smtClean="0"/>
              <a:t>由非营利组织</a:t>
            </a:r>
            <a:r>
              <a:rPr lang="en-US" altLang="zh-TW" smtClean="0"/>
              <a:t>-ITHAKA</a:t>
            </a:r>
            <a:r>
              <a:rPr lang="zh-CN" altLang="zh-TW" smtClean="0"/>
              <a:t>提供的</a:t>
            </a:r>
            <a:r>
              <a:rPr lang="en-US" altLang="zh-TW" smtClean="0"/>
              <a:t>JSTOR</a:t>
            </a:r>
            <a:r>
              <a:rPr lang="zh-CN" altLang="zh-TW" smtClean="0"/>
              <a:t>服务</a:t>
            </a:r>
            <a:r>
              <a:rPr lang="en-US" altLang="zh-TW" smtClean="0"/>
              <a:t>(JSTOR - Journal Storage)</a:t>
            </a:r>
            <a:r>
              <a:rPr lang="zh-CN" altLang="zh-TW" smtClean="0"/>
              <a:t>始于美仑基金会的数字典藏计划，成立于</a:t>
            </a:r>
            <a:r>
              <a:rPr lang="en-US" altLang="zh-TW" smtClean="0"/>
              <a:t>1995</a:t>
            </a:r>
            <a:r>
              <a:rPr lang="zh-CN" altLang="zh-TW" smtClean="0"/>
              <a:t>年，是一个提供学术界的研究与学习平台，并提供学术内容的保存服务。 </a:t>
            </a:r>
            <a:endParaRPr lang="zh-TW" altLang="zh-TW" sz="1400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D8FD91B-2356-4AC5-8E15-8ED951C962B3}" type="slidenum">
              <a:rPr lang="en-US" altLang="zh-TW" sz="1200" b="0" smtClean="0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5</a:t>
            </a:fld>
            <a:endParaRPr lang="en-US" altLang="zh-TW" sz="1200" b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F1007901-92E0-46DA-B7F3-DC68128E7A29}" type="slidenum">
              <a:rPr lang="zh-TW" altLang="en-US" sz="1200" b="0">
                <a:solidFill>
                  <a:schemeClr val="tx1"/>
                </a:solidFill>
              </a:rPr>
              <a:pPr algn="r" eaLnBrk="1" hangingPunct="1"/>
              <a:t>54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1BF3AB7D-9E75-4953-9E64-4B9CF6B48FFF}" type="slidenum">
              <a:rPr lang="zh-TW" altLang="en-US" sz="1200" b="0">
                <a:solidFill>
                  <a:schemeClr val="tx1"/>
                </a:solidFill>
              </a:rPr>
              <a:pPr algn="r" eaLnBrk="1" hangingPunct="1"/>
              <a:t>55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A46F8E-0223-4799-9ABA-F3C13AEB279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3537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750780A-D45F-47CA-91A2-382412A3677D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EC8199A-7314-4793-A77F-9F0928601FF6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A75F92A-D874-4014-8437-FD06B5DF2685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036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F40DF5B-9D9D-48F8-9992-4AE220EF0741}" type="slidenum">
              <a:rPr lang="zh-TW" altLang="en-US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zh-TW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1775" y="6551613"/>
            <a:ext cx="2076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  2012</a:t>
            </a:r>
          </a:p>
        </p:txBody>
      </p:sp>
      <p:pic>
        <p:nvPicPr>
          <p:cNvPr id="6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6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51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6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27788" y="246063"/>
            <a:ext cx="2000250" cy="5921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23863" y="246063"/>
            <a:ext cx="5851525" cy="5921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2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1775" y="6551613"/>
            <a:ext cx="20050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8" name="Picture 10" descr="知識服務_橫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46063"/>
            <a:ext cx="7716838" cy="579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23863" y="889000"/>
            <a:ext cx="3744912" cy="52784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321175" y="889000"/>
            <a:ext cx="3746500" cy="256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321175" y="3603625"/>
            <a:ext cx="3746500" cy="2563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14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6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46063"/>
            <a:ext cx="7716838" cy="579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23863" y="889000"/>
            <a:ext cx="7643812" cy="5278438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14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7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46063"/>
            <a:ext cx="7716838" cy="579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23863" y="889000"/>
            <a:ext cx="3744912" cy="52784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21175" y="889000"/>
            <a:ext cx="3746500" cy="52784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68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00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5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4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42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7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06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4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0"/>
            <a:ext cx="77724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4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9C5E9C-8EA2-491C-BC6A-69251F49D2A4}" type="datetimeFigureOut">
              <a:rPr lang="zh-TW" altLang="en-US"/>
              <a:pPr>
                <a:defRPr/>
              </a:pPr>
              <a:t>2014/12/9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24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DC163C-2882-4515-BE5B-E470608398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825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53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  2012</a:t>
            </a:r>
          </a:p>
        </p:txBody>
      </p:sp>
      <p:pic>
        <p:nvPicPr>
          <p:cNvPr id="6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498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1000" b="0" dirty="0">
                <a:solidFill>
                  <a:srgbClr val="B5B178"/>
                </a:solidFill>
                <a:latin typeface="Arial" pitchFamily="34" charset="0"/>
                <a:ea typeface="新細明體" pitchFamily="18" charset="-120"/>
              </a:rPr>
              <a:t>JSTOR  Rep. / FlySheet </a:t>
            </a:r>
            <a:r>
              <a:rPr kumimoji="1" lang="en-US" altLang="zh-TW" sz="1000" b="0" dirty="0">
                <a:solidFill>
                  <a:srgbClr val="5A595F"/>
                </a:solidFill>
                <a:latin typeface="Arial" pitchFamily="34" charset="0"/>
                <a:ea typeface="新細明體" pitchFamily="18" charset="-120"/>
              </a:rPr>
              <a:t>  </a:t>
            </a:r>
            <a:r>
              <a:rPr kumimoji="1" lang="en-US" altLang="zh-TW" sz="1000" b="0" dirty="0">
                <a:solidFill>
                  <a:srgbClr val="B5B178"/>
                </a:solidFill>
                <a:latin typeface="Arial" pitchFamily="34" charset="0"/>
                <a:ea typeface="新細明體" pitchFamily="18" charset="-120"/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  <a:endParaRPr kumimoji="1" lang="en-US" altLang="zh-TW" sz="1000" b="0" dirty="0">
              <a:solidFill>
                <a:srgbClr val="5A595F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2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4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7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889000"/>
            <a:ext cx="3744912" cy="5278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21175" y="889000"/>
            <a:ext cx="3746500" cy="5278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9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38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5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2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4" name="Picture 10" descr="知識服務_橫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2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7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39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775" y="65532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2012</a:t>
            </a:r>
          </a:p>
        </p:txBody>
      </p:sp>
      <p:pic>
        <p:nvPicPr>
          <p:cNvPr id="7" name="Picture 10" descr="知識服務_橫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-61913" y="6559550"/>
            <a:ext cx="482601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6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page_backgrou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46063"/>
            <a:ext cx="7716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89000"/>
            <a:ext cx="7643812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31775" y="6551613"/>
            <a:ext cx="2076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B5B178"/>
                </a:solidFill>
              </a:rPr>
              <a:t>JSTOR  Rep. / FlySheet </a:t>
            </a:r>
            <a:r>
              <a:rPr lang="en-US" altLang="zh-TW" sz="1000" b="0" dirty="0">
                <a:solidFill>
                  <a:srgbClr val="5A595F"/>
                </a:solidFill>
              </a:rPr>
              <a:t>  </a:t>
            </a:r>
            <a:r>
              <a:rPr lang="en-US" altLang="zh-TW" sz="1000" b="0" dirty="0">
                <a:solidFill>
                  <a:srgbClr val="B5B178"/>
                </a:solidFill>
              </a:rPr>
              <a:t>l </a:t>
            </a:r>
            <a:r>
              <a:rPr lang="en-US" altLang="zh-TW" sz="1000" b="0" dirty="0">
                <a:solidFill>
                  <a:srgbClr val="5A595F"/>
                </a:solidFill>
              </a:rPr>
              <a:t>  2012</a:t>
            </a:r>
          </a:p>
        </p:txBody>
      </p:sp>
      <p:pic>
        <p:nvPicPr>
          <p:cNvPr id="2054" name="Picture 9" descr="知識服務_橫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7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08" r:id="rId15"/>
    <p:sldLayoutId id="214748392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+mj-lt"/>
          <a:ea typeface="+mj-ea"/>
          <a:cs typeface="標楷體" pitchFamily="65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Book Antiqua" pitchFamily="18" charset="0"/>
          <a:ea typeface="標楷體" pitchFamily="65" charset="-120"/>
          <a:cs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Book Antiqua" pitchFamily="18" charset="0"/>
          <a:ea typeface="標楷體" pitchFamily="65" charset="-120"/>
          <a:cs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Book Antiqua" pitchFamily="18" charset="0"/>
          <a:ea typeface="標楷體" pitchFamily="65" charset="-120"/>
          <a:cs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Book Antiqua" pitchFamily="18" charset="0"/>
          <a:ea typeface="標楷體" pitchFamily="65" charset="-120"/>
          <a:cs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A595F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A595F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65D6B"/>
        </a:buClr>
        <a:buFont typeface="Arial" charset="0"/>
        <a:buBlip>
          <a:blip r:embed="rId20"/>
        </a:buBlip>
        <a:defRPr>
          <a:solidFill>
            <a:srgbClr val="5A595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65D6B"/>
        </a:buClr>
        <a:buFont typeface="Arial" charset="0"/>
        <a:buChar char="•"/>
        <a:defRPr sz="1600">
          <a:solidFill>
            <a:srgbClr val="5A595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47155"/>
        </a:buClr>
        <a:buChar char="•"/>
        <a:defRPr sz="1400">
          <a:solidFill>
            <a:srgbClr val="5A595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65D6B"/>
        </a:buClr>
        <a:defRPr sz="1400">
          <a:solidFill>
            <a:srgbClr val="5A595F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65D6B"/>
        </a:buClr>
        <a:defRPr sz="1400">
          <a:solidFill>
            <a:srgbClr val="5A59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65D6B"/>
        </a:buClr>
        <a:defRPr sz="1400">
          <a:solidFill>
            <a:srgbClr val="5A59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65D6B"/>
        </a:buClr>
        <a:defRPr sz="1400">
          <a:solidFill>
            <a:srgbClr val="5A59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65D6B"/>
        </a:buClr>
        <a:defRPr sz="1400">
          <a:solidFill>
            <a:srgbClr val="5A595F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em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First level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First level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First level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2"/>
            <a:endParaRPr lang="en-US" altLang="zh-TW" smtClean="0"/>
          </a:p>
          <a:p>
            <a:pPr lvl="2"/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>
                <a:solidFill>
                  <a:srgbClr val="000000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0">
                <a:solidFill>
                  <a:srgbClr val="000000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Title Placeholder 7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Book Antiqua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Book Antiqua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Book Antiqua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Book Antiqu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charset="0"/>
        <a:defRPr sz="2000" b="1">
          <a:solidFill>
            <a:srgbClr val="595959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»"/>
        <a:defRPr>
          <a:solidFill>
            <a:srgbClr val="595959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595959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action/showCollectionDelimitedList?selectCollection=as-backfile-collec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stor.org/action/showCollectionDelimitedList?selectCollection=asiv-backfile-collection" TargetMode="External"/><Relationship Id="rId5" Type="http://schemas.openxmlformats.org/officeDocument/2006/relationships/hyperlink" Target="http://www.jstor.org/action/showCollectionDelimitedList?selectCollection=asiii-backfile-collection" TargetMode="External"/><Relationship Id="rId4" Type="http://schemas.openxmlformats.org/officeDocument/2006/relationships/hyperlink" Target="http://www.jstor.org/action/showCollectionDelimitedList?selectCollection=asii-backfile-collec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action/showCollectionDelimitedList?selectCollection=asv-backfile-collec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jstor.org/action/showCollectionDelimitedList?selectCollection=asvii-backfile-collection" TargetMode="External"/><Relationship Id="rId4" Type="http://schemas.openxmlformats.org/officeDocument/2006/relationships/hyperlink" Target="http://www.jstor.org/action/showCollectionDelimitedList?selectCollection=asvi-backfile-collec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action/showCollectionDelimitedList?selectCollection=asviii-backfile-collec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jstor.org/action/showCollectionDelimitedList?selectCollection=asx-backfile-collection" TargetMode="External"/><Relationship Id="rId4" Type="http://schemas.openxmlformats.org/officeDocument/2006/relationships/hyperlink" Target="http://www.jstor.org/action/showCollectionDelimitedList?selectCollection=asix-backfile-collec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action/showJournals?browseType=collectionInfoPage&amp;selectCollection=asx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jstor.org/action/showCollectionDelimitedList?selectCollection=lifesci-backfile-collec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blue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540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1300" y="2103438"/>
            <a:ext cx="82502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TW" sz="3600" dirty="0">
                <a:solidFill>
                  <a:srgbClr val="CBD7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CBD7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標楷體" pitchFamily="65" charset="-120"/>
              </a:rPr>
              <a:t>資料庫教育訓練 ：</a:t>
            </a:r>
            <a:r>
              <a:rPr lang="en-US" altLang="zh-TW" sz="3600" dirty="0">
                <a:solidFill>
                  <a:srgbClr val="CBD7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3600" dirty="0">
                <a:solidFill>
                  <a:srgbClr val="CBD7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標楷體" pitchFamily="65" charset="-120"/>
              </a:rPr>
              <a:t>使用指南</a:t>
            </a:r>
            <a:endParaRPr lang="en-US" altLang="zh-TW" sz="3600" dirty="0">
              <a:solidFill>
                <a:srgbClr val="CBD7D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標楷體" pitchFamily="65" charset="-120"/>
            </a:endParaRPr>
          </a:p>
          <a:p>
            <a:pPr>
              <a:defRPr/>
            </a:pPr>
            <a:endParaRPr lang="en-US" altLang="zh-TW" sz="1600" b="0" dirty="0">
              <a:solidFill>
                <a:srgbClr val="CBD7D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標楷體" pitchFamily="65" charset="-120"/>
            </a:endParaRPr>
          </a:p>
          <a:p>
            <a:pPr>
              <a:defRPr/>
            </a:pPr>
            <a:endParaRPr lang="en-US" altLang="zh-TW" sz="1600" b="0" dirty="0">
              <a:solidFill>
                <a:srgbClr val="CBD7D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b="0" dirty="0">
                <a:solidFill>
                  <a:srgbClr val="CBD7DE"/>
                </a:solidFill>
                <a:latin typeface="Book Antiqua" pitchFamily="18" charset="0"/>
                <a:ea typeface="標楷體" pitchFamily="65" charset="-120"/>
              </a:rPr>
              <a:t>FlySheet Info-Aggregate</a:t>
            </a:r>
            <a:endParaRPr lang="en-US" altLang="zh-TW" sz="2000" b="0" dirty="0"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327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6350000"/>
            <a:ext cx="5667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380" r="-14566"/>
          <a:stretch>
            <a:fillRect/>
          </a:stretch>
        </p:blipFill>
        <p:spPr bwMode="auto">
          <a:xfrm>
            <a:off x="4605338" y="6337300"/>
            <a:ext cx="3762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知識服務_橫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34138"/>
            <a:ext cx="241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認識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 特色：</a:t>
            </a:r>
            <a:r>
              <a:rPr lang="en-US" altLang="zh-TW" sz="2800" b="1" smtClean="0"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收錄內容及書目下載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 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回溯套裝內容說明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界面使用說明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MYJSTOR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功能說明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296863" y="150813"/>
            <a:ext cx="887095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latin typeface="+mn-lt"/>
              </a:rPr>
              <a:t>JSTOR</a:t>
            </a:r>
            <a:r>
              <a:rPr lang="zh-TW" altLang="en-US" sz="3200" b="1" dirty="0" smtClean="0">
                <a:latin typeface="+mn-lt"/>
              </a:rPr>
              <a:t>特色：</a:t>
            </a:r>
            <a:r>
              <a:rPr lang="en-US" altLang="zh-TW" sz="3200" b="1" dirty="0" smtClean="0">
                <a:latin typeface="+mn-lt"/>
              </a:rPr>
              <a:t> “Moving Wall” (</a:t>
            </a:r>
            <a:r>
              <a:rPr lang="zh-TW" altLang="en-US" sz="3200" b="1" dirty="0" smtClean="0">
                <a:latin typeface="+mn-lt"/>
              </a:rPr>
              <a:t>時間間隔</a:t>
            </a:r>
            <a:r>
              <a:rPr lang="zh-TW" altLang="en-US" sz="3200" dirty="0" smtClean="0">
                <a:latin typeface="+mn-lt"/>
              </a:rPr>
              <a:t> </a:t>
            </a:r>
            <a:r>
              <a:rPr lang="en-US" altLang="zh-TW" sz="3200" dirty="0" smtClean="0">
                <a:latin typeface="+mn-lt"/>
              </a:rPr>
              <a:t>)</a:t>
            </a:r>
            <a:endParaRPr lang="zh-TW" altLang="en-US" sz="3200" dirty="0" smtClean="0">
              <a:latin typeface="+mn-lt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89463" y="903288"/>
            <a:ext cx="45545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-92075">
              <a:lnSpc>
                <a:spcPct val="125000"/>
              </a:lnSpc>
              <a:spcBef>
                <a:spcPct val="35000"/>
              </a:spcBef>
              <a:defRPr/>
            </a:pPr>
            <a:r>
              <a:rPr lang="zh-TW" altLang="en-US" sz="1600" b="0" dirty="0">
                <a:solidFill>
                  <a:srgbClr val="CC0000"/>
                </a:solidFill>
                <a:latin typeface="+mn-lt"/>
                <a:ea typeface="標楷體" pitchFamily="65" charset="-120"/>
              </a:rPr>
              <a:t>**</a:t>
            </a:r>
            <a:r>
              <a:rPr lang="en-US" altLang="zh-TW" sz="1600" b="0" dirty="0">
                <a:solidFill>
                  <a:srgbClr val="CC0000"/>
                </a:solidFill>
                <a:latin typeface="+mn-lt"/>
                <a:ea typeface="標楷體" pitchFamily="65" charset="-120"/>
              </a:rPr>
              <a:t>JSTOR</a:t>
            </a:r>
            <a:r>
              <a:rPr lang="zh-TW" altLang="en-US" sz="1600" b="0" dirty="0">
                <a:solidFill>
                  <a:srgbClr val="CC0000"/>
                </a:solidFill>
                <a:latin typeface="+mn-lt"/>
                <a:ea typeface="標楷體" pitchFamily="65" charset="-120"/>
              </a:rPr>
              <a:t>期刊收錄之保障</a:t>
            </a:r>
          </a:p>
          <a:p>
            <a:pPr marL="92075" indent="-92075">
              <a:lnSpc>
                <a:spcPct val="12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收錄後不會被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JSTOR 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移除</a:t>
            </a:r>
          </a:p>
          <a:p>
            <a:pPr marL="92075" indent="-92075">
              <a:lnSpc>
                <a:spcPct val="12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一旦不再新增卷期後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Moving Wall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將會固定</a:t>
            </a:r>
          </a:p>
          <a:p>
            <a:pPr marL="92075" indent="-92075">
              <a:lnSpc>
                <a:spcPct val="12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訂購單位只需負擔一次該回溯套裝的內容建置費</a:t>
            </a:r>
          </a:p>
          <a:p>
            <a:pPr marL="92075" indent="-92075">
              <a:lnSpc>
                <a:spcPct val="12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JSTOR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會確保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(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曾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)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收錄於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JSTOR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平台上的所有期刊將與</a:t>
            </a:r>
            <a:r>
              <a:rPr lang="en-US" altLang="zh-TW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JSTOR</a:t>
            </a:r>
            <a:r>
              <a:rPr lang="zh-TW" altLang="en-US" sz="1500" b="0" u="sng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平台同步技術更新及永久保存</a:t>
            </a:r>
            <a:endParaRPr lang="zh-TW" altLang="en-US" b="0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988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36613"/>
            <a:ext cx="1397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752600" y="996950"/>
            <a:ext cx="2757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1600" b="0" dirty="0">
                <a:latin typeface="+mn-lt"/>
                <a:ea typeface="SimHei" pitchFamily="2" charset="-122"/>
                <a:cs typeface="Rod" pitchFamily="49" charset="-79"/>
              </a:rPr>
              <a:t>The China Journal</a:t>
            </a:r>
          </a:p>
          <a:p>
            <a:pPr eaLnBrk="0" hangingPunct="0">
              <a:defRPr/>
            </a:pPr>
            <a:r>
              <a:rPr lang="en-US" altLang="zh-TW" sz="1600" dirty="0">
                <a:solidFill>
                  <a:srgbClr val="FF0000"/>
                </a:solidFill>
                <a:latin typeface="+mn-lt"/>
                <a:ea typeface="SimHei" pitchFamily="2" charset="-122"/>
                <a:cs typeface="Rod" pitchFamily="49" charset="-79"/>
              </a:rPr>
              <a:t>Moving wall: 3 years</a:t>
            </a:r>
          </a:p>
          <a:p>
            <a:pPr>
              <a:defRPr/>
            </a:pPr>
            <a:endParaRPr lang="en-US" altLang="zh-TW" sz="1600" dirty="0">
              <a:latin typeface="+mn-lt"/>
              <a:ea typeface="SimHei" pitchFamily="2" charset="-122"/>
              <a:cs typeface="Rod" pitchFamily="49" charset="-79"/>
            </a:endParaRPr>
          </a:p>
          <a:p>
            <a:pPr>
              <a:defRPr/>
            </a:pPr>
            <a:r>
              <a:rPr lang="en-US" altLang="zh-TW" b="0" dirty="0">
                <a:solidFill>
                  <a:schemeClr val="tx1"/>
                </a:solidFill>
                <a:latin typeface="+mn-lt"/>
                <a:ea typeface="SimHei" pitchFamily="2" charset="-122"/>
                <a:cs typeface="Rod" pitchFamily="49" charset="-79"/>
              </a:rPr>
              <a:t>JSTOR Collection(s):</a:t>
            </a:r>
          </a:p>
          <a:p>
            <a:pPr>
              <a:defRPr/>
            </a:pPr>
            <a:r>
              <a:rPr lang="en-US" altLang="zh-TW" b="0" dirty="0">
                <a:solidFill>
                  <a:schemeClr val="tx1"/>
                </a:solidFill>
                <a:latin typeface="+mn-lt"/>
                <a:ea typeface="SimHei" pitchFamily="2" charset="-122"/>
                <a:cs typeface="Rod" pitchFamily="49" charset="-79"/>
              </a:rPr>
              <a:t>Arts &amp; Sciences I Collection </a:t>
            </a:r>
          </a:p>
          <a:p>
            <a:pPr>
              <a:defRPr/>
            </a:pPr>
            <a:r>
              <a:rPr lang="en-US" altLang="zh-TW" b="0" dirty="0">
                <a:solidFill>
                  <a:schemeClr val="tx1"/>
                </a:solidFill>
                <a:latin typeface="+mn-lt"/>
                <a:ea typeface="SimHei" pitchFamily="2" charset="-122"/>
                <a:cs typeface="Rod" pitchFamily="49" charset="-79"/>
              </a:rPr>
              <a:t>JSTOR Discipline(s):</a:t>
            </a:r>
          </a:p>
          <a:p>
            <a:pPr>
              <a:defRPr/>
            </a:pPr>
            <a:r>
              <a:rPr lang="en-US" altLang="zh-TW" b="0" dirty="0">
                <a:solidFill>
                  <a:schemeClr val="tx1"/>
                </a:solidFill>
                <a:latin typeface="+mn-lt"/>
                <a:ea typeface="SimHei" pitchFamily="2" charset="-122"/>
                <a:cs typeface="Rod" pitchFamily="49" charset="-79"/>
              </a:rPr>
              <a:t>Asian Studies </a:t>
            </a:r>
            <a:endParaRPr lang="zh-TW" altLang="en-US" b="0" dirty="0">
              <a:solidFill>
                <a:schemeClr val="tx1"/>
              </a:solidFill>
              <a:latin typeface="+mn-lt"/>
              <a:ea typeface="SimHei" pitchFamily="2" charset="-122"/>
              <a:cs typeface="Rod" pitchFamily="49" charset="-79"/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4124325" y="4273550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 sz="1600" b="0">
              <a:latin typeface="+mn-lt"/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1984375" y="3559175"/>
            <a:ext cx="743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 b="0" dirty="0">
                <a:solidFill>
                  <a:srgbClr val="FF0000"/>
                </a:solidFill>
                <a:latin typeface="+mn-lt"/>
              </a:rPr>
              <a:t>1995---- 2008</a:t>
            </a:r>
            <a:r>
              <a:rPr lang="en-US" altLang="zh-TW" sz="2000" b="0" dirty="0">
                <a:latin typeface="+mn-lt"/>
              </a:rPr>
              <a:t>      </a:t>
            </a:r>
            <a:r>
              <a:rPr lang="en-US" altLang="zh-TW" sz="2000" b="0" dirty="0">
                <a:solidFill>
                  <a:schemeClr val="accent2"/>
                </a:solidFill>
                <a:latin typeface="+mn-lt"/>
              </a:rPr>
              <a:t>2009   2010   2011</a:t>
            </a:r>
            <a:r>
              <a:rPr lang="en-US" altLang="zh-TW" sz="2000" b="0" dirty="0">
                <a:latin typeface="+mn-lt"/>
              </a:rPr>
              <a:t>   2012</a:t>
            </a:r>
            <a:endParaRPr lang="zh-TW" altLang="en-US" sz="2000" b="0" dirty="0">
              <a:latin typeface="+mn-lt"/>
            </a:endParaRP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0" y="351631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0" u="sng" dirty="0">
                <a:solidFill>
                  <a:schemeClr val="tx1"/>
                </a:solidFill>
                <a:latin typeface="+mn-lt"/>
              </a:rPr>
              <a:t> In 2012</a:t>
            </a:r>
          </a:p>
        </p:txBody>
      </p:sp>
      <p:sp>
        <p:nvSpPr>
          <p:cNvPr id="39945" name="Arc 17"/>
          <p:cNvSpPr>
            <a:spLocks/>
          </p:cNvSpPr>
          <p:nvPr/>
        </p:nvSpPr>
        <p:spPr bwMode="auto">
          <a:xfrm flipH="1" flipV="1">
            <a:off x="850900" y="4589463"/>
            <a:ext cx="184150" cy="3079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6936507 h 21600"/>
              <a:gd name="T4" fmla="*/ 0 w 21600"/>
              <a:gd name="T5" fmla="*/ 169365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ＭＳ Ｐゴシック" pitchFamily="34" charset="-128"/>
            </a:endParaRPr>
          </a:p>
        </p:txBody>
      </p:sp>
      <p:sp>
        <p:nvSpPr>
          <p:cNvPr id="39946" name="Line 18"/>
          <p:cNvSpPr>
            <a:spLocks noChangeShapeType="1"/>
          </p:cNvSpPr>
          <p:nvPr/>
        </p:nvSpPr>
        <p:spPr bwMode="auto">
          <a:xfrm>
            <a:off x="4241800" y="3911600"/>
            <a:ext cx="203200" cy="177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ＭＳ Ｐゴシック" pitchFamily="34" charset="-128"/>
            </a:endParaRPr>
          </a:p>
        </p:txBody>
      </p:sp>
      <p:sp>
        <p:nvSpPr>
          <p:cNvPr id="39947" name="Text Box 34"/>
          <p:cNvSpPr txBox="1">
            <a:spLocks noChangeArrowheads="1"/>
          </p:cNvSpPr>
          <p:nvPr/>
        </p:nvSpPr>
        <p:spPr bwMode="auto">
          <a:xfrm>
            <a:off x="5410200" y="33401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0">
                <a:latin typeface="+mn-lt"/>
                <a:sym typeface="Wingdings" pitchFamily="2" charset="2"/>
              </a:rPr>
              <a:t></a:t>
            </a:r>
          </a:p>
        </p:txBody>
      </p:sp>
      <p:sp>
        <p:nvSpPr>
          <p:cNvPr id="39948" name="Rectangle 35"/>
          <p:cNvSpPr>
            <a:spLocks noChangeArrowheads="1"/>
          </p:cNvSpPr>
          <p:nvPr/>
        </p:nvSpPr>
        <p:spPr bwMode="auto">
          <a:xfrm>
            <a:off x="3897313" y="3302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00" b="0" dirty="0">
                <a:latin typeface="+mn-lt"/>
                <a:sym typeface="Wingdings" pitchFamily="2" charset="2"/>
              </a:rPr>
              <a:t></a:t>
            </a:r>
          </a:p>
        </p:txBody>
      </p:sp>
      <p:sp>
        <p:nvSpPr>
          <p:cNvPr id="39949" name="Rectangle 36"/>
          <p:cNvSpPr>
            <a:spLocks noChangeArrowheads="1"/>
          </p:cNvSpPr>
          <p:nvPr/>
        </p:nvSpPr>
        <p:spPr bwMode="auto">
          <a:xfrm>
            <a:off x="4584700" y="3313113"/>
            <a:ext cx="36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800" b="0">
                <a:latin typeface="+mn-lt"/>
                <a:sym typeface="Wingdings" pitchFamily="2" charset="2"/>
              </a:rPr>
              <a:t></a:t>
            </a:r>
          </a:p>
        </p:txBody>
      </p:sp>
      <p:sp>
        <p:nvSpPr>
          <p:cNvPr id="39950" name="Text Box 37"/>
          <p:cNvSpPr txBox="1">
            <a:spLocks noChangeArrowheads="1"/>
          </p:cNvSpPr>
          <p:nvPr/>
        </p:nvSpPr>
        <p:spPr bwMode="auto">
          <a:xfrm>
            <a:off x="2127250" y="5192713"/>
            <a:ext cx="743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 b="0" dirty="0">
                <a:solidFill>
                  <a:srgbClr val="FF0000"/>
                </a:solidFill>
                <a:latin typeface="+mn-lt"/>
              </a:rPr>
              <a:t>1995---- 2008 +   2009</a:t>
            </a:r>
            <a:r>
              <a:rPr lang="en-US" altLang="zh-TW" sz="2000" b="0" dirty="0">
                <a:latin typeface="+mn-lt"/>
              </a:rPr>
              <a:t>   </a:t>
            </a:r>
            <a:r>
              <a:rPr lang="en-US" altLang="zh-TW" sz="2000" b="0" dirty="0">
                <a:solidFill>
                  <a:schemeClr val="accent2"/>
                </a:solidFill>
                <a:latin typeface="+mn-lt"/>
              </a:rPr>
              <a:t>2010   2011   2012</a:t>
            </a:r>
            <a:r>
              <a:rPr lang="en-US" altLang="zh-TW" sz="2000" b="0" dirty="0">
                <a:latin typeface="+mn-lt"/>
              </a:rPr>
              <a:t>   2013</a:t>
            </a:r>
            <a:endParaRPr lang="zh-TW" altLang="en-US" sz="2000" b="0" dirty="0">
              <a:latin typeface="+mn-lt"/>
            </a:endParaRPr>
          </a:p>
        </p:txBody>
      </p:sp>
      <p:sp>
        <p:nvSpPr>
          <p:cNvPr id="39951" name="Text Box 38"/>
          <p:cNvSpPr txBox="1">
            <a:spLocks noChangeArrowheads="1"/>
          </p:cNvSpPr>
          <p:nvPr/>
        </p:nvSpPr>
        <p:spPr bwMode="auto">
          <a:xfrm>
            <a:off x="0" y="48482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0" u="sng">
                <a:solidFill>
                  <a:schemeClr val="tx1"/>
                </a:solidFill>
                <a:latin typeface="+mn-lt"/>
              </a:rPr>
              <a:t> In 2013</a:t>
            </a:r>
          </a:p>
        </p:txBody>
      </p:sp>
      <p:sp>
        <p:nvSpPr>
          <p:cNvPr id="39952" name="Rectangle 39"/>
          <p:cNvSpPr>
            <a:spLocks noChangeArrowheads="1"/>
          </p:cNvSpPr>
          <p:nvPr/>
        </p:nvSpPr>
        <p:spPr bwMode="auto">
          <a:xfrm>
            <a:off x="1571625" y="3937000"/>
            <a:ext cx="211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0">
                <a:solidFill>
                  <a:schemeClr val="tx1"/>
                </a:solidFill>
                <a:latin typeface="+mn-lt"/>
              </a:rPr>
              <a:t>Content found in JSTOR</a:t>
            </a:r>
          </a:p>
        </p:txBody>
      </p:sp>
      <p:sp>
        <p:nvSpPr>
          <p:cNvPr id="39953" name="Rectangle 44"/>
          <p:cNvSpPr>
            <a:spLocks noChangeArrowheads="1"/>
          </p:cNvSpPr>
          <p:nvPr/>
        </p:nvSpPr>
        <p:spPr bwMode="auto">
          <a:xfrm>
            <a:off x="4629150" y="48117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00" b="0">
                <a:latin typeface="+mn-lt"/>
                <a:sym typeface="Wingdings" pitchFamily="2" charset="2"/>
              </a:rPr>
              <a:t></a:t>
            </a:r>
          </a:p>
        </p:txBody>
      </p:sp>
      <p:sp>
        <p:nvSpPr>
          <p:cNvPr id="39954" name="Rectangle 45"/>
          <p:cNvSpPr>
            <a:spLocks noChangeArrowheads="1"/>
          </p:cNvSpPr>
          <p:nvPr/>
        </p:nvSpPr>
        <p:spPr bwMode="auto">
          <a:xfrm>
            <a:off x="5378450" y="4811713"/>
            <a:ext cx="36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800" b="0">
                <a:latin typeface="+mn-lt"/>
                <a:sym typeface="Wingdings" pitchFamily="2" charset="2"/>
              </a:rPr>
              <a:t></a:t>
            </a:r>
          </a:p>
        </p:txBody>
      </p:sp>
      <p:sp>
        <p:nvSpPr>
          <p:cNvPr id="39955" name="Text Box 46"/>
          <p:cNvSpPr txBox="1">
            <a:spLocks noChangeArrowheads="1"/>
          </p:cNvSpPr>
          <p:nvPr/>
        </p:nvSpPr>
        <p:spPr bwMode="auto">
          <a:xfrm>
            <a:off x="6127750" y="48117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0">
                <a:latin typeface="+mn-lt"/>
                <a:sym typeface="Wingdings" pitchFamily="2" charset="2"/>
              </a:rPr>
              <a:t></a:t>
            </a:r>
          </a:p>
        </p:txBody>
      </p:sp>
      <p:sp>
        <p:nvSpPr>
          <p:cNvPr id="39956" name="Rectangle 47"/>
          <p:cNvSpPr>
            <a:spLocks noChangeArrowheads="1"/>
          </p:cNvSpPr>
          <p:nvPr/>
        </p:nvSpPr>
        <p:spPr bwMode="auto">
          <a:xfrm>
            <a:off x="2074863" y="5519738"/>
            <a:ext cx="211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0">
                <a:solidFill>
                  <a:schemeClr val="tx1"/>
                </a:solidFill>
                <a:latin typeface="+mn-lt"/>
              </a:rPr>
              <a:t>Content found in JSTOR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330700" y="4259263"/>
            <a:ext cx="3619500" cy="611187"/>
            <a:chOff x="2728" y="2683"/>
            <a:chExt cx="2280" cy="385"/>
          </a:xfrm>
        </p:grpSpPr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3000" y="2768"/>
              <a:ext cx="2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>
                  <a:solidFill>
                    <a:schemeClr val="tx1"/>
                  </a:solidFill>
                  <a:latin typeface="+mn-lt"/>
                </a:rPr>
                <a:t>One year added to JSTOR</a:t>
              </a:r>
            </a:p>
          </p:txBody>
        </p:sp>
        <p:sp>
          <p:nvSpPr>
            <p:cNvPr id="39978" name="AutoShape 49"/>
            <p:cNvSpPr>
              <a:spLocks noChangeArrowheads="1"/>
            </p:cNvSpPr>
            <p:nvPr/>
          </p:nvSpPr>
          <p:spPr bwMode="auto">
            <a:xfrm rot="2221193">
              <a:off x="2728" y="2683"/>
              <a:ext cx="160" cy="385"/>
            </a:xfrm>
            <a:prstGeom prst="rightArrow">
              <a:avLst>
                <a:gd name="adj1" fmla="val 50000"/>
                <a:gd name="adj2" fmla="val 552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835400" y="3479800"/>
            <a:ext cx="457200" cy="546100"/>
            <a:chOff x="2432" y="2192"/>
            <a:chExt cx="288" cy="344"/>
          </a:xfrm>
        </p:grpSpPr>
        <p:sp>
          <p:nvSpPr>
            <p:cNvPr id="39975" name="Line 53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76" name="Line 54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4630738" y="3487738"/>
            <a:ext cx="457200" cy="546100"/>
            <a:chOff x="2432" y="2192"/>
            <a:chExt cx="288" cy="344"/>
          </a:xfrm>
        </p:grpSpPr>
        <p:sp>
          <p:nvSpPr>
            <p:cNvPr id="39973" name="Line 76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74" name="Line 77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418138" y="3525838"/>
            <a:ext cx="457200" cy="546100"/>
            <a:chOff x="2432" y="2192"/>
            <a:chExt cx="288" cy="344"/>
          </a:xfrm>
        </p:grpSpPr>
        <p:sp>
          <p:nvSpPr>
            <p:cNvPr id="39971" name="Line 79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72" name="Line 80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638675" y="5159375"/>
            <a:ext cx="457200" cy="546100"/>
            <a:chOff x="2432" y="2192"/>
            <a:chExt cx="288" cy="344"/>
          </a:xfrm>
        </p:grpSpPr>
        <p:sp>
          <p:nvSpPr>
            <p:cNvPr id="39969" name="Line 82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70" name="Line 83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5387975" y="5146675"/>
            <a:ext cx="457200" cy="546100"/>
            <a:chOff x="2432" y="2192"/>
            <a:chExt cx="288" cy="344"/>
          </a:xfrm>
        </p:grpSpPr>
        <p:sp>
          <p:nvSpPr>
            <p:cNvPr id="39967" name="Line 85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68" name="Line 86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6238875" y="5210175"/>
            <a:ext cx="457200" cy="546100"/>
            <a:chOff x="2432" y="2192"/>
            <a:chExt cx="288" cy="344"/>
          </a:xfrm>
        </p:grpSpPr>
        <p:sp>
          <p:nvSpPr>
            <p:cNvPr id="39965" name="Line 88"/>
            <p:cNvSpPr>
              <a:spLocks noChangeShapeType="1"/>
            </p:cNvSpPr>
            <p:nvPr/>
          </p:nvSpPr>
          <p:spPr bwMode="auto">
            <a:xfrm>
              <a:off x="2432" y="2216"/>
              <a:ext cx="28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9966" name="Line 89"/>
            <p:cNvSpPr>
              <a:spLocks noChangeShapeType="1"/>
            </p:cNvSpPr>
            <p:nvPr/>
          </p:nvSpPr>
          <p:spPr bwMode="auto">
            <a:xfrm flipH="1">
              <a:off x="2432" y="2192"/>
              <a:ext cx="28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TW" altLang="en-US">
                <a:latin typeface="+mn-lt"/>
                <a:ea typeface="ＭＳ Ｐゴシック" pitchFamily="34" charset="-128"/>
              </a:endParaRPr>
            </a:p>
          </p:txBody>
        </p:sp>
      </p:grpSp>
      <p:sp>
        <p:nvSpPr>
          <p:cNvPr id="39964" name="Text Box 90"/>
          <p:cNvSpPr txBox="1">
            <a:spLocks noChangeArrowheads="1"/>
          </p:cNvSpPr>
          <p:nvPr/>
        </p:nvSpPr>
        <p:spPr bwMode="auto">
          <a:xfrm>
            <a:off x="193675" y="59642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>
                <a:latin typeface="+mn-lt"/>
              </a:rPr>
              <a:t>JSTOR-Moving Wall</a:t>
            </a:r>
            <a:r>
              <a:rPr lang="zh-TW" altLang="en-US">
                <a:latin typeface="+mn-lt"/>
              </a:rPr>
              <a:t>說明</a:t>
            </a:r>
            <a:r>
              <a:rPr lang="en-US" altLang="zh-TW">
                <a:latin typeface="+mn-lt"/>
              </a:rPr>
              <a:t>-http://www.jstor.org/page/info/about/archives/journals/movingWall.jsp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認識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 特色：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 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回溯套裝內容說明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界面使用說明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MYJSTOR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功能說明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711200" y="44450"/>
            <a:ext cx="7716838" cy="579438"/>
          </a:xfrm>
        </p:spPr>
        <p:txBody>
          <a:bodyPr/>
          <a:lstStyle/>
          <a:p>
            <a:r>
              <a:rPr lang="en-US" altLang="zh-TW" sz="3600" b="1" smtClean="0"/>
              <a:t>JSTOR</a:t>
            </a:r>
            <a:r>
              <a:rPr lang="zh-TW" altLang="en-US" sz="3600" b="1" smtClean="0"/>
              <a:t>收錄內容及書目清單下載：</a:t>
            </a:r>
            <a:r>
              <a:rPr lang="en-US" altLang="zh-TW" sz="3600" b="1" smtClean="0"/>
              <a:t/>
            </a:r>
            <a:br>
              <a:rPr lang="en-US" altLang="zh-TW" sz="3600" b="1" smtClean="0"/>
            </a:br>
            <a:r>
              <a:rPr lang="en-US" altLang="zh-TW" sz="2800" smtClean="0">
                <a:solidFill>
                  <a:srgbClr val="FF0000"/>
                </a:solidFill>
              </a:rPr>
              <a:t>about.jstor.org</a:t>
            </a:r>
            <a:endParaRPr lang="zh-TW" altLang="en-US" sz="2800" smtClean="0">
              <a:solidFill>
                <a:srgbClr val="FF0000"/>
              </a:solidFill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pic>
        <p:nvPicPr>
          <p:cNvPr id="44036" name="圖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217613"/>
            <a:ext cx="83073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1" lang="zh-TW" altLang="zh-TW" sz="1800" b="0">
              <a:solidFill>
                <a:schemeClr val="tx1"/>
              </a:solidFill>
            </a:endParaRPr>
          </a:p>
        </p:txBody>
      </p:sp>
      <p:pic>
        <p:nvPicPr>
          <p:cNvPr id="4403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051175"/>
            <a:ext cx="52768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9" name="肘形接點 12"/>
          <p:cNvCxnSpPr>
            <a:cxnSpLocks noChangeShapeType="1"/>
          </p:cNvCxnSpPr>
          <p:nvPr/>
        </p:nvCxnSpPr>
        <p:spPr bwMode="auto">
          <a:xfrm rot="10800000" flipV="1">
            <a:off x="5759450" y="1828800"/>
            <a:ext cx="2541588" cy="1863725"/>
          </a:xfrm>
          <a:prstGeom prst="bentConnector3">
            <a:avLst>
              <a:gd name="adj1" fmla="val 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23863" y="111125"/>
            <a:ext cx="803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TW" sz="3200" dirty="0">
                <a:latin typeface="Book Antiqua" pitchFamily="18" charset="0"/>
                <a:ea typeface="標楷體" pitchFamily="65" charset="-120"/>
              </a:rPr>
              <a:t>JSTOR</a:t>
            </a:r>
            <a:r>
              <a:rPr lang="zh-TW" altLang="en-US" sz="3200" dirty="0">
                <a:latin typeface="Book Antiqua" pitchFamily="18" charset="0"/>
                <a:ea typeface="標楷體" pitchFamily="65" charset="-120"/>
              </a:rPr>
              <a:t>收錄內容及書目清單下載：</a:t>
            </a:r>
            <a:endParaRPr lang="en-US" altLang="zh-TW" sz="3200" dirty="0">
              <a:latin typeface="Book Antiqua" pitchFamily="18" charset="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進入</a:t>
            </a:r>
            <a:r>
              <a:rPr lang="en-US" altLang="zh-TW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Archival Journals</a:t>
            </a:r>
            <a:endParaRPr lang="zh-TW" altLang="en-US" sz="2800" b="0" kern="0" dirty="0">
              <a:solidFill>
                <a:srgbClr val="FF0000"/>
              </a:solidFill>
              <a:latin typeface="+mj-lt"/>
              <a:ea typeface="+mj-ea"/>
              <a:cs typeface="標楷體" pitchFamily="65" charset="-120"/>
            </a:endParaRPr>
          </a:p>
        </p:txBody>
      </p:sp>
      <p:pic>
        <p:nvPicPr>
          <p:cNvPr id="45059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6500"/>
            <a:ext cx="800258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圖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41675"/>
            <a:ext cx="5276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1" name="肘形接點 12"/>
          <p:cNvCxnSpPr>
            <a:cxnSpLocks noChangeShapeType="1"/>
          </p:cNvCxnSpPr>
          <p:nvPr/>
        </p:nvCxnSpPr>
        <p:spPr bwMode="auto">
          <a:xfrm rot="5400000">
            <a:off x="2897188" y="2862263"/>
            <a:ext cx="2376487" cy="2160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5688"/>
            <a:ext cx="68310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722313" y="103188"/>
            <a:ext cx="7716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15000"/>
              </a:lnSpc>
              <a:defRPr/>
            </a:pPr>
            <a:r>
              <a:rPr lang="en-US" altLang="zh-TW" sz="3600" kern="0" dirty="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  <a:cs typeface="標楷體" pitchFamily="65" charset="-120"/>
              </a:rPr>
              <a:t>JSTOR</a:t>
            </a:r>
            <a:r>
              <a:rPr lang="zh-TW" altLang="en-US" sz="3600" kern="0" dirty="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  <a:cs typeface="標楷體" pitchFamily="65" charset="-120"/>
              </a:rPr>
              <a:t>收錄內容及書目清單下載</a:t>
            </a:r>
            <a:endParaRPr lang="en-US" altLang="zh-TW" sz="3600" kern="0" dirty="0">
              <a:solidFill>
                <a:srgbClr val="5A595F"/>
              </a:solidFill>
              <a:latin typeface="Book Antiqua" pitchFamily="18" charset="0"/>
              <a:ea typeface="標楷體" pitchFamily="65" charset="-120"/>
              <a:cs typeface="標楷體" pitchFamily="65" charset="-120"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722313" y="103188"/>
            <a:ext cx="7716837" cy="579437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</a:pPr>
            <a:r>
              <a:rPr lang="en-US" altLang="zh-TW" sz="3600" b="1" smtClean="0"/>
              <a:t>JSTOR</a:t>
            </a:r>
            <a:r>
              <a:rPr lang="zh-TW" altLang="en-US" sz="3600" b="1" smtClean="0"/>
              <a:t>收錄內容及書目清單下載</a:t>
            </a:r>
            <a:endParaRPr lang="en-US" altLang="zh-TW" sz="3600" b="1" smtClean="0"/>
          </a:p>
        </p:txBody>
      </p:sp>
      <p:pic>
        <p:nvPicPr>
          <p:cNvPr id="47107" name="圖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25513"/>
            <a:ext cx="79787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700088" y="95250"/>
            <a:ext cx="7716837" cy="579438"/>
          </a:xfrm>
        </p:spPr>
        <p:txBody>
          <a:bodyPr/>
          <a:lstStyle/>
          <a:p>
            <a:r>
              <a:rPr lang="en-US" altLang="zh-TW" sz="3200" b="1" smtClean="0"/>
              <a:t>JSTOR</a:t>
            </a:r>
            <a:r>
              <a:rPr lang="zh-TW" altLang="en-US" sz="3200" b="1" smtClean="0"/>
              <a:t>收錄內容及書目清單下載：</a:t>
            </a:r>
            <a:r>
              <a:rPr lang="en-US" altLang="zh-TW" sz="3600" b="1" smtClean="0"/>
              <a:t/>
            </a:r>
            <a:br>
              <a:rPr lang="en-US" altLang="zh-TW" sz="3600" b="1" smtClean="0"/>
            </a:br>
            <a:r>
              <a:rPr lang="zh-TW" altLang="en-US" sz="2800" smtClean="0">
                <a:solidFill>
                  <a:srgbClr val="FF0000"/>
                </a:solidFill>
              </a:rPr>
              <a:t>選擇</a:t>
            </a:r>
            <a:r>
              <a:rPr lang="en-US" altLang="zh-TW" sz="2800" smtClean="0">
                <a:solidFill>
                  <a:srgbClr val="FF0000"/>
                </a:solidFill>
              </a:rPr>
              <a:t>TITLE LIST</a:t>
            </a:r>
            <a:r>
              <a:rPr lang="zh-TW" altLang="en-US" sz="2800" smtClean="0">
                <a:solidFill>
                  <a:srgbClr val="FF0000"/>
                </a:solidFill>
              </a:rPr>
              <a:t>下載清單</a:t>
            </a:r>
          </a:p>
        </p:txBody>
      </p:sp>
      <p:pic>
        <p:nvPicPr>
          <p:cNvPr id="48131" name="圖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62063"/>
            <a:ext cx="80914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認識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 特色：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 </a:t>
            </a:r>
            <a:r>
              <a:rPr lang="zh-TW" altLang="en-US" sz="2800" b="1" smtClean="0">
                <a:ea typeface="標楷體" pitchFamily="65" charset="-120"/>
              </a:rPr>
              <a:t>回溯套裝內容說明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界面使用說明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MYJSTOR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功能說明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22238"/>
            <a:ext cx="8836025" cy="534987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JSTOR </a:t>
            </a:r>
            <a:r>
              <a:rPr lang="zh-TW" altLang="en-US" sz="3200" b="1" smtClean="0"/>
              <a:t>全科性主題回溯期刊套裝</a:t>
            </a:r>
            <a:r>
              <a:rPr lang="en-US" altLang="zh-TW" sz="3200" b="1" smtClean="0"/>
              <a:t>-ASI</a:t>
            </a:r>
            <a:r>
              <a:rPr lang="zh-TW" altLang="en-US" sz="3200" b="1" smtClean="0"/>
              <a:t>～</a:t>
            </a:r>
            <a:r>
              <a:rPr lang="en-US" altLang="zh-TW" sz="3200" b="1" smtClean="0"/>
              <a:t>IV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idx="1"/>
          </p:nvPr>
        </p:nvGraphicFramePr>
        <p:xfrm>
          <a:off x="503238" y="803275"/>
          <a:ext cx="8280400" cy="5521325"/>
        </p:xfrm>
        <a:graphic>
          <a:graphicData uri="http://schemas.openxmlformats.org/drawingml/2006/table">
            <a:tbl>
              <a:tblPr/>
              <a:tblGrid>
                <a:gridCol w="1647825"/>
                <a:gridCol w="1590675"/>
                <a:gridCol w="5041900"/>
              </a:tblGrid>
              <a:tr h="3474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Ⅰ Collection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118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3"/>
                        </a:rPr>
                        <a:t>http://www.jstor.org/action/showCollectionDelimitedList?selectCollection=as-backfile-collection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Arial"/>
                        </a:rPr>
                        <a:t/>
                      </a:r>
                      <a:br>
                        <a:rPr lang="en-US" sz="1200" kern="100" dirty="0">
                          <a:latin typeface="+mn-ea"/>
                          <a:ea typeface="+mn-ea"/>
                          <a:cs typeface="Arial"/>
                        </a:rPr>
                      </a:b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此專輯建立於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1997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年，為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JSTOR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第一個推出的專輯，收錄經濟、歷史、政治科學、社會學以及人文科學和社會科學等重要期刊。此外，還包含了部份與基礎科學相關的領域如生態學、數學和統計學等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118 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21 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6,140,000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Ⅱ Collection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128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4"/>
                        </a:rPr>
                        <a:t>http://www.jstor.org/action/showCollectionDelimitedList?selectCollection=asii-backfile-collection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</a:b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JSTOR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的第二個社會主題的資料庫，除加強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Arts &amp; Sciences I Collection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中所涵蓋的歷史、經濟、亞洲學等主題外，增加了古典文學、考古學、非洲研究、拉丁美洲研究、中東研究等新主題的期刊</a:t>
                      </a:r>
                      <a:r>
                        <a:rPr lang="zh-TW" sz="12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128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27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3,900,000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 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8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Ⅲ Collection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151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5"/>
                        </a:rPr>
                        <a:t>http://www.jstor.org/action/showCollectionDelimitedList?selectCollection=asiii-backfile-collection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人文社會主題方面的第三個資料庫，收錄主題包括語言學、文學、音樂、藝術和建築學歷史和研究，還將涉及電影、民間傳說、表演藝術及宗教等學科、女權主義和婦女研究領域。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151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 3,300,000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Ⅳ Collection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121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u="sng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6"/>
                        </a:rPr>
                        <a:t>http://www.jstor.org/action/showCollectionDelimitedList?selectCollection=asiv-backfile-collection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此專輯專注於商業經濟、教育、法律專業主題的期刊收錄。另外亦包含心理學，公共政策和管理。</a:t>
                      </a:r>
                    </a:p>
                    <a:p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112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種期刊，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個主題領域</a:t>
                      </a:r>
                    </a:p>
                    <a:p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3,900,000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頁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50813"/>
            <a:ext cx="7716837" cy="579437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今日內容：</a:t>
            </a:r>
            <a:endParaRPr lang="en-US" altLang="zh-TW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ea typeface="標楷體" pitchFamily="65" charset="-120"/>
              </a:rPr>
              <a:t>認識</a:t>
            </a:r>
            <a:r>
              <a:rPr lang="en-US" altLang="zh-TW" sz="2800" b="1" smtClean="0"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 特色：</a:t>
            </a:r>
            <a:r>
              <a:rPr lang="en-US" altLang="zh-TW" sz="2800" b="1" smtClean="0"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 </a:t>
            </a:r>
            <a:r>
              <a:rPr lang="zh-TW" altLang="en-US" sz="2800" b="1" smtClean="0">
                <a:ea typeface="標楷體" pitchFamily="65" charset="-120"/>
              </a:rPr>
              <a:t>回溯套裝內容說明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界面使用說明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MYJSTOR</a:t>
            </a:r>
            <a:r>
              <a:rPr lang="zh-TW" altLang="en-US" sz="2800" b="1" smtClean="0">
                <a:ea typeface="標楷體" pitchFamily="65" charset="-120"/>
              </a:rPr>
              <a:t>功能說明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3" name="Group 25"/>
          <p:cNvGraphicFramePr>
            <a:graphicFrameLocks noGrp="1"/>
          </p:cNvGraphicFramePr>
          <p:nvPr>
            <p:ph idx="4294967295"/>
          </p:nvPr>
        </p:nvGraphicFramePr>
        <p:xfrm>
          <a:off x="482600" y="1055688"/>
          <a:ext cx="8301038" cy="5427662"/>
        </p:xfrm>
        <a:graphic>
          <a:graphicData uri="http://schemas.openxmlformats.org/drawingml/2006/table">
            <a:tbl>
              <a:tblPr/>
              <a:tblGrid>
                <a:gridCol w="1825851"/>
                <a:gridCol w="1407886"/>
                <a:gridCol w="5067301"/>
              </a:tblGrid>
              <a:tr h="3475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類別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收錄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主題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34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V Collection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3"/>
                        </a:rPr>
                        <a:t>http://www.jstor.org/action/showCollectionDelimitedList?selectCollection=asv-backfile-collection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方面的第五個資料庫，收錄許多重要的文學的評論及重要的歷史期刊。同時也包含了人文藝術科學方面的核心期刊，收錄包含：哲學、歷史、古典文學、宗教、藝術及藝術史、語言和文學等學科領域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120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22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3,000,000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百萬頁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8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Ⅵ Collection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4"/>
                        </a:rPr>
                        <a:t>http://www.jstor.org/action/showCollectionDelimitedList?selectCollection=asvi-backfile-collection</a:t>
                      </a:r>
                      <a:r>
                        <a:rPr lang="en-US" sz="1200" kern="100">
                          <a:latin typeface="+mn-ea"/>
                          <a:ea typeface="+mn-ea"/>
                          <a:cs typeface="Arial"/>
                        </a:rPr>
                        <a:t/>
                      </a:r>
                      <a:br>
                        <a:rPr lang="en-US" sz="1200" kern="100">
                          <a:latin typeface="+mn-ea"/>
                          <a:ea typeface="+mn-ea"/>
                          <a:cs typeface="Arial"/>
                        </a:rPr>
                      </a:b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人文社會主題方面的第六個資料庫，延伸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JSTOR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收錄的學科領域，包含經濟、教育、語言學、政治學與 區域研究。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且此精選囊括的期刊更為國際化。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JSTOR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在商學理論、廣告與風險管理領域的內容更加多樣化，網羅世界知名機構如國家經濟研究署（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National Bureau of Economic Research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）、世界銀行（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WB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）和國際貨幣基金會（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IMF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）出版之刊物。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120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種期刊，超過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30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2,040,000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7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Ⅶ Collection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183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5"/>
                        </a:rPr>
                        <a:t>http://www.jstor.org/action/showCollectionDelimitedList?selectCollection=asvii-backfile-collection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Arial"/>
                        </a:rPr>
                        <a:t/>
                      </a:r>
                      <a:br>
                        <a:rPr lang="en-US" sz="1200" kern="100" dirty="0">
                          <a:latin typeface="+mn-ea"/>
                          <a:ea typeface="+mn-ea"/>
                          <a:cs typeface="Arial"/>
                        </a:rPr>
                      </a:b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人文社會主題七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原人文社會主題補充集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為對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ASI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到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ASIV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人文社會主題的補充。其主題主要涵蓋歷史，政治學，社會學，藝術和藝術史，語言和文學。此外，這個專輯亦收錄了最多的衛生政策相關主題期刊，及來自超過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15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個國家的國際出版品。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183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35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4,200,000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24" name="Rectangle 54"/>
          <p:cNvSpPr>
            <a:spLocks noChangeArrowheads="1"/>
          </p:cNvSpPr>
          <p:nvPr/>
        </p:nvSpPr>
        <p:spPr bwMode="auto">
          <a:xfrm>
            <a:off x="374650" y="153988"/>
            <a:ext cx="8343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全科性主題回溯期刊套裝</a:t>
            </a:r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-ASV~VII</a:t>
            </a:r>
            <a:endParaRPr lang="zh-TW" altLang="en-US" sz="3200">
              <a:solidFill>
                <a:srgbClr val="5A595F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2" name="Group 56"/>
          <p:cNvGraphicFramePr>
            <a:graphicFrameLocks noGrp="1"/>
          </p:cNvGraphicFramePr>
          <p:nvPr>
            <p:ph idx="1"/>
          </p:nvPr>
        </p:nvGraphicFramePr>
        <p:xfrm>
          <a:off x="423863" y="965200"/>
          <a:ext cx="8301037" cy="5368925"/>
        </p:xfrm>
        <a:graphic>
          <a:graphicData uri="http://schemas.openxmlformats.org/drawingml/2006/table">
            <a:tbl>
              <a:tblPr/>
              <a:tblGrid>
                <a:gridCol w="1796823"/>
                <a:gridCol w="1436914"/>
                <a:gridCol w="5067300"/>
              </a:tblGrid>
              <a:tr h="347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類別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收錄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主題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814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VIII Collection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u="sng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http://www.jstor.org/action/showCollectionDelimitedList?selectCollection=asviii-backfile-collection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此專輯擴大收錄了社會科學與人文領域下的主題，如藝術及藝術史、古典研究、哲學、語言及文學、和音樂。收錄超過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本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世紀末及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世紀初期精選珍貴的美國藝術期刊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同時加入語言與文學、歷史、哲學及古典研究相關的非美國新期刊以加深國際化的深度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並擴大收錄一系列音樂相關期刊及教育主題新期刊。</a:t>
                      </a:r>
                    </a:p>
                    <a:p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種期刊，超過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10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個主題領域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0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IX Collection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超過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4"/>
                        </a:rPr>
                        <a:t>http://www.jstor.org/action/showCollectionDelimitedList?selectCollection=asix-backfile-collection</a:t>
                      </a:r>
                      <a:r>
                        <a:rPr lang="en-US" sz="1200" kern="100"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br>
                        <a:rPr lang="en-US" sz="1200" kern="100">
                          <a:latin typeface="+mn-ea"/>
                          <a:ea typeface="+mn-ea"/>
                          <a:cs typeface="Arial"/>
                        </a:rPr>
                      </a:b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收錄自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1853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年以來的期刊，預計收錄最少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150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種期刊，會包含至少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250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萬頁的全文期刊，預定於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2012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年完成全部套裝的收錄。收錄期刊來自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25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國家的知名傑出的期刊，以商管及社會科學主題為收錄核心，其內容獨特並具有深度，收錄的研究主題領域包含考古學、人類學、社會學、商管、經濟學、人口研究。收錄內容兼具跨主題領域及多元地區的文化研究。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至少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150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至少兩百五十萬頁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09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Arts &amp; Sciences X Collection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125</a:t>
                      </a:r>
                      <a:r>
                        <a:rPr lang="zh-TW" altLang="zh-TW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5"/>
                        </a:rPr>
                        <a:t>http://www.jstor.org/action/showCollectionDelimitedList?selectCollection=asx-backfile-collection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人文社會主題十於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2011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年推出，特別收錄更廣的主題於商業、社會科學、社會學、教育、公共政策＆行政、科學歷史、科技及醫學。其中也交叉收錄了商業主題三中的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商業，經濟與金融領域，更首度引進運輸研究以及發展研究等新學科。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年底至少收錄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125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8" name="Rectangle 54"/>
          <p:cNvSpPr>
            <a:spLocks noChangeArrowheads="1"/>
          </p:cNvSpPr>
          <p:nvPr/>
        </p:nvSpPr>
        <p:spPr bwMode="auto">
          <a:xfrm>
            <a:off x="342900" y="153988"/>
            <a:ext cx="81391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全科性主題回溯期刊套裝</a:t>
            </a:r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-ASVIII~X</a:t>
            </a:r>
            <a:endParaRPr lang="zh-TW" altLang="en-US" sz="3200">
              <a:solidFill>
                <a:srgbClr val="5A595F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2" name="Group 56"/>
          <p:cNvGraphicFramePr>
            <a:graphicFrameLocks noGrp="1"/>
          </p:cNvGraphicFramePr>
          <p:nvPr>
            <p:ph idx="1"/>
          </p:nvPr>
        </p:nvGraphicFramePr>
        <p:xfrm>
          <a:off x="511175" y="906463"/>
          <a:ext cx="8301038" cy="3476625"/>
        </p:xfrm>
        <a:graphic>
          <a:graphicData uri="http://schemas.openxmlformats.org/drawingml/2006/table">
            <a:tbl>
              <a:tblPr/>
              <a:tblGrid>
                <a:gridCol w="1796823"/>
                <a:gridCol w="1436914"/>
                <a:gridCol w="5067301"/>
              </a:tblGrid>
              <a:tr h="3474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79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Art &amp; Sciences XI Collection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u="sng" kern="1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3"/>
                        </a:rPr>
                        <a:t>http://www.jstor.org/action/showJournals?browseType=collectionInfoPage&amp;selectCollection=asxi</a:t>
                      </a:r>
                      <a:endParaRPr lang="zh-TW" sz="1200" b="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人文社會主題十一是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2012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6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月全新推出的新專輯。預計於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2015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年底至少有來自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15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個國家的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150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本期刊。主題著重于文學、歷史、以及藝術。</a:t>
                      </a:r>
                      <a:endParaRPr lang="zh-TW" sz="1200" b="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2015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年底至少收錄</a:t>
                      </a:r>
                      <a:r>
                        <a:rPr lang="en-US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150</a:t>
                      </a:r>
                      <a:r>
                        <a:rPr lang="zh-TW" sz="1200" b="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</a:t>
                      </a:r>
                      <a:endParaRPr lang="zh-TW" sz="1200" b="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121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Life Sciences</a:t>
                      </a:r>
                      <a:endParaRPr lang="zh-TW" sz="12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本期刊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"/>
                          <a:hlinkClick r:id="rId4"/>
                        </a:rPr>
                        <a:t>http://www.jstor.org/action/showCollectionDelimitedList?selectCollection=lifesci-backfile-collection</a:t>
                      </a:r>
                      <a:r>
                        <a:rPr lang="en-US" sz="1200" b="0" kern="100" dirty="0"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br>
                        <a:rPr lang="en-US" sz="1200" b="0" kern="100" dirty="0">
                          <a:latin typeface="+mn-ea"/>
                          <a:ea typeface="+mn-ea"/>
                          <a:cs typeface="Arial"/>
                        </a:rPr>
                      </a:b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生命科學主題專輯將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Health &amp; General Sciences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及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Biological Sciences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結合成一個跨學科領域的套裝，成為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JSTOR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收錄最多資料的期刊套裝，目前收錄橫跨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340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年超過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800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萬頁的內容，包含至少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160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本期刊。當中收錄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25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本超過百年的期刊，主題也擴大至生</a:t>
                      </a:r>
                      <a:endParaRPr lang="zh-TW" sz="1200" b="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物學、植物學、生態學、演化生物學、免疫學、鳥類學及動物學領域中最常被引用期刊。</a:t>
                      </a:r>
                      <a:endParaRPr lang="zh-TW" sz="1200" b="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161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種期刊，橫跨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14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個主題領域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endParaRPr lang="zh-TW" sz="1200" b="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8,060,000</a:t>
                      </a:r>
                      <a:r>
                        <a:rPr lang="zh-TW" sz="1200" b="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頁</a:t>
                      </a:r>
                      <a:endParaRPr lang="zh-TW" sz="12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68" name="Rectangle 54"/>
          <p:cNvSpPr>
            <a:spLocks noChangeArrowheads="1"/>
          </p:cNvSpPr>
          <p:nvPr/>
        </p:nvSpPr>
        <p:spPr bwMode="auto">
          <a:xfrm>
            <a:off x="454025" y="106363"/>
            <a:ext cx="7602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全科性主題回溯期刊套裝</a:t>
            </a:r>
            <a:r>
              <a:rPr lang="en-US" altLang="zh-TW" sz="32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-VXI,LS</a:t>
            </a:r>
            <a:endParaRPr lang="zh-TW" altLang="en-US" sz="3200">
              <a:solidFill>
                <a:srgbClr val="5A595F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82563"/>
            <a:ext cx="8164513" cy="579437"/>
          </a:xfrm>
        </p:spPr>
        <p:txBody>
          <a:bodyPr/>
          <a:lstStyle/>
          <a:p>
            <a:pPr algn="ctr" eaLnBrk="1" hangingPunct="1"/>
            <a:r>
              <a:rPr lang="en-US" altLang="zh-TW" sz="2800" b="1" smtClean="0"/>
              <a:t>JSTOR </a:t>
            </a:r>
            <a:r>
              <a:rPr lang="zh-TW" altLang="en-US" sz="2800" b="1" smtClean="0"/>
              <a:t>精選主題回溯期刊套裝</a:t>
            </a:r>
            <a:r>
              <a:rPr lang="en-US" altLang="zh-TW" sz="2800" b="1" smtClean="0"/>
              <a:t>-</a:t>
            </a:r>
            <a:r>
              <a:rPr lang="zh-TW" altLang="en-US" sz="2800" b="1" smtClean="0"/>
              <a:t>生命科學</a:t>
            </a:r>
            <a:r>
              <a:rPr lang="en-US" altLang="zh-TW" sz="2800" b="1" smtClean="0"/>
              <a:t>.</a:t>
            </a:r>
            <a:r>
              <a:rPr lang="zh-TW" altLang="en-US" sz="2800" b="1" smtClean="0"/>
              <a:t>理工資源</a:t>
            </a:r>
            <a:endParaRPr lang="en-US" altLang="zh-TW" sz="2800" b="1" smtClean="0"/>
          </a:p>
        </p:txBody>
      </p:sp>
      <p:graphicFrame>
        <p:nvGraphicFramePr>
          <p:cNvPr id="25630" name="Group 30"/>
          <p:cNvGraphicFramePr>
            <a:graphicFrameLocks noGrp="1"/>
          </p:cNvGraphicFramePr>
          <p:nvPr>
            <p:ph idx="1"/>
          </p:nvPr>
        </p:nvGraphicFramePr>
        <p:xfrm>
          <a:off x="444500" y="1123950"/>
          <a:ext cx="8293100" cy="3013075"/>
        </p:xfrm>
        <a:graphic>
          <a:graphicData uri="http://schemas.openxmlformats.org/drawingml/2006/table">
            <a:tbl>
              <a:tblPr/>
              <a:tblGrid>
                <a:gridCol w="1698625"/>
                <a:gridCol w="1552575"/>
                <a:gridCol w="5041900"/>
              </a:tblGrid>
              <a:tr h="3474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收錄範圍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主題領域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02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Biological Sciences Collection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159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在生態學與植物學典藏中收錄生物多樣性學、古生物學、植物科學，除此之外還會有新的領域像細胞生物學及動物學。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7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Ecology &amp; Botany Collection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種期刊文獻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部份期刊來自美國生態學協會，提供研究社會生態系統的重要期刊。內容包含不管從生物龐雜度和氣候變化到保存與試驗性的生態學。在植物學主題上包括美國最悠久的植物學期刊。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9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Health &amp; General Science Collection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超過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包含了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Science, PNAS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及英國皇家協會出版的重要期刊，期刊回溯至十七世紀，部份涵蓋超過八百年以上的出版品。並收錄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種以上與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Health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相關之重要期刊。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79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Mathematics &amp; Statistics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數學與統計典藏結合了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40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個相關性數學與統計科學主題。在此典藏裡的期刊與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ASI, II, IV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和完整版有重疊外，一般商業科學期刊也有重疊資料。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14313"/>
            <a:ext cx="8388350" cy="579437"/>
          </a:xfrm>
        </p:spPr>
        <p:txBody>
          <a:bodyPr/>
          <a:lstStyle/>
          <a:p>
            <a:pPr eaLnBrk="1" hangingPunct="1"/>
            <a:r>
              <a:rPr lang="en-US" altLang="zh-TW" sz="2800" b="1" smtClean="0"/>
              <a:t>JSTOR </a:t>
            </a:r>
            <a:r>
              <a:rPr lang="zh-TW" altLang="en-US" sz="2800" b="1" smtClean="0"/>
              <a:t>精選主題回溯期刊套裝</a:t>
            </a:r>
            <a:r>
              <a:rPr lang="en-US" altLang="zh-TW" sz="2800" b="1" smtClean="0"/>
              <a:t>-</a:t>
            </a:r>
            <a:r>
              <a:rPr lang="zh-TW" altLang="en-US" sz="2800" b="1" smtClean="0"/>
              <a:t>商管</a:t>
            </a:r>
            <a:r>
              <a:rPr lang="en-US" altLang="zh-TW" sz="2800" b="1" smtClean="0"/>
              <a:t>.</a:t>
            </a:r>
            <a:r>
              <a:rPr lang="zh-TW" altLang="en-US" sz="2800" b="1" smtClean="0"/>
              <a:t>語言</a:t>
            </a:r>
            <a:r>
              <a:rPr lang="en-US" altLang="zh-TW" sz="2800" b="1" smtClean="0"/>
              <a:t>.</a:t>
            </a:r>
            <a:r>
              <a:rPr lang="zh-TW" altLang="en-US" sz="2800" b="1" smtClean="0"/>
              <a:t>文學</a:t>
            </a:r>
            <a:r>
              <a:rPr lang="en-US" altLang="zh-TW" sz="2800" b="1" smtClean="0"/>
              <a:t>.</a:t>
            </a:r>
            <a:r>
              <a:rPr lang="zh-TW" altLang="en-US" sz="2800" b="1" smtClean="0"/>
              <a:t>音樂</a:t>
            </a:r>
          </a:p>
        </p:txBody>
      </p:sp>
      <p:graphicFrame>
        <p:nvGraphicFramePr>
          <p:cNvPr id="35873" name="Group 33"/>
          <p:cNvGraphicFramePr>
            <a:graphicFrameLocks noGrp="1"/>
          </p:cNvGraphicFramePr>
          <p:nvPr>
            <p:ph idx="1"/>
          </p:nvPr>
        </p:nvGraphicFramePr>
        <p:xfrm>
          <a:off x="444500" y="1182688"/>
          <a:ext cx="8267700" cy="4422775"/>
        </p:xfrm>
        <a:graphic>
          <a:graphicData uri="http://schemas.openxmlformats.org/drawingml/2006/table">
            <a:tbl>
              <a:tblPr/>
              <a:tblGrid>
                <a:gridCol w="1639888"/>
                <a:gridCol w="1552575"/>
                <a:gridCol w="5075237"/>
              </a:tblGrid>
              <a:tr h="310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收錄範圍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主題領域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67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Business Collection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47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種學術期刊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提供經濟學與金融學，涵蓋會計學、勞工關係學、市場學、管理學、運籌學和危機處理學都是必不可少的研究期刊。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67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Business II Collection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種學術期刊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Business II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的期刊收集擴大商學核心期刊數錄的數量。內容進一步包含經濟學、法律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政策和心理學等相關領域的期刊。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9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Business III Collection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近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JSTOR Business III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收錄自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1844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年起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種期刊，合計超過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67,000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頁的全文。收錄經濟、工商管理、財務、公共事務管理、企業歷史、會計、管理和行銷等主題領域的期刊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9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Language &amp; Literature Collection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58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種學術期刊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收錄內容延伸至文學文化中的多個國家，包括阿拉伯語、義大利語和德語。透過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MLA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的協助，已收集近三十年來的核心期刊。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9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Music Collection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33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種學術期刊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主要收錄有關於音樂學術研究和理論等領域。收錄的資源遍及荷蘭、克羅埃西亞共和國、匈牙利、德國和法國等國所出版音樂的期刊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04775"/>
            <a:ext cx="771683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latin typeface="+mn-ea"/>
                <a:ea typeface="+mn-ea"/>
              </a:rPr>
              <a:t>JSTOR </a:t>
            </a:r>
            <a:r>
              <a:rPr lang="zh-TW" altLang="en-US" sz="3200" b="1" dirty="0" smtClean="0">
                <a:latin typeface="+mn-ea"/>
                <a:ea typeface="+mn-ea"/>
              </a:rPr>
              <a:t>國家地區主題回溯期刊套裝</a:t>
            </a: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>
            <p:ph idx="1"/>
          </p:nvPr>
        </p:nvGraphicFramePr>
        <p:xfrm>
          <a:off x="322263" y="889000"/>
          <a:ext cx="8383587" cy="3368675"/>
        </p:xfrm>
        <a:graphic>
          <a:graphicData uri="http://schemas.openxmlformats.org/drawingml/2006/table">
            <a:tbl>
              <a:tblPr/>
              <a:tblGrid>
                <a:gridCol w="1816100"/>
                <a:gridCol w="1538287"/>
                <a:gridCol w="502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收錄範圍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主題領域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The Ireland Collection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超過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本期刊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JSTOR Ireland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與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Queen’s University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合作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透過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JISC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Digitisation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Programme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的支持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收錄自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1780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年起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超過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種重要的期刊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合計超過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690,000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頁的全文。收錄與愛爾蘭相關的音樂、藝術、歷史、文學、考古學、社會學、數學與科學 ，從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1780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年至今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19th Century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British Pamphlets Collection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十九世紀大英文宣出版品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兩萬本以上的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19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世紀大英文宣品資料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在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19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世紀時公開論辯非常盛行，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Pamphlets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便是公開辯論時非常重要的宣傳工具；來自七所英國知名大學（新堡大學、德倫大學、曼徹斯特大學、英國大學、利物浦大學、倫敦政經學院、布里斯托大學）所典藏的兩萬本以上的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19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世紀大英文宣品資料。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內容包含當時重要的政治、社會、科技與環境議題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議會改革、殖民事務、天主教改革解放等的相關歐洲政治問題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6341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467225"/>
            <a:ext cx="104933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495800"/>
            <a:ext cx="10429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4554538"/>
            <a:ext cx="946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511675"/>
            <a:ext cx="996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511675"/>
            <a:ext cx="981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511675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20650"/>
            <a:ext cx="771683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latin typeface="+mn-ea"/>
                <a:ea typeface="+mn-ea"/>
              </a:rPr>
              <a:t>JSTOR-</a:t>
            </a:r>
            <a:r>
              <a:rPr lang="zh-TW" altLang="en-US" sz="3200" b="1" dirty="0" smtClean="0">
                <a:latin typeface="+mn-ea"/>
                <a:ea typeface="+mn-ea"/>
              </a:rPr>
              <a:t>主題特色特選</a:t>
            </a:r>
          </a:p>
        </p:txBody>
      </p:sp>
      <p:graphicFrame>
        <p:nvGraphicFramePr>
          <p:cNvPr id="37915" name="Group 27"/>
          <p:cNvGraphicFramePr>
            <a:graphicFrameLocks noGrp="1"/>
          </p:cNvGraphicFramePr>
          <p:nvPr>
            <p:ph idx="1"/>
          </p:nvPr>
        </p:nvGraphicFramePr>
        <p:xfrm>
          <a:off x="346075" y="820738"/>
          <a:ext cx="8474075" cy="5549900"/>
        </p:xfrm>
        <a:graphic>
          <a:graphicData uri="http://schemas.openxmlformats.org/drawingml/2006/table">
            <a:tbl>
              <a:tblPr/>
              <a:tblGrid>
                <a:gridCol w="2470150"/>
                <a:gridCol w="1350962"/>
                <a:gridCol w="4652963"/>
              </a:tblGrid>
              <a:tr h="3475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類別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收錄範圍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主題領域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0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南部非洲的自由鬥爭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Struggles for Freedom in Southern Africa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595F"/>
                          </a:solidFill>
                          <a:effectLst/>
                          <a:latin typeface="+mn-ea"/>
                          <a:ea typeface="+mn-ea"/>
                        </a:rPr>
                        <a:t>收錄超過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22,355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個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595F"/>
                          </a:solidFill>
                          <a:effectLst/>
                          <a:latin typeface="+mn-ea"/>
                          <a:ea typeface="+mn-ea"/>
                        </a:rPr>
                        <a:t>物件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Aluka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是一個非營利的國際教育、文化合作組織。目前已收集且保存於非洲境內所有資料館與圖書館的資料。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南部非洲的自由鬥爭 收錄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22,355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個相關主題的物件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涵蓋有關博茨瓦納、莫三比克、納米比亞、南非和辛巴威等國進行解放鬥爭的文字記載，包括檔案資料、期刊、口述史料、書籍和照片。主題包含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殖民統治、被流放者的散佈、國際干預及南非支持世代抵抗的全球網絡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0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非洲文化遺址與景觀 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African Cultural Heritage Sites and Landscapes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次主題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57,000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個物件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Aluka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是一個非營利的國際教育、文化合作組織。目前已收集且保存於非洲境內所有資料館與圖書館的資料。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非洲文化遺址與景觀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African Cultural Heritage Sites and Landscapes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 遺址檔案，包括照片、三維模型、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GIS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資料和岩石藝術圖片，並可通過鏈結與有關資料相互參照，如發掘報告、手稿、遊記、地圖和學術研究成果等。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Plants Collections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植物學套裝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收錄超過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2.2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百萬典型標本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JSTOR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植物套裝精選是提供研究人員一個線上植物學重要研究基本來源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提供植物類型標本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分類架構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科學文獻及相關研究資源。這個新的研究資源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提供成千上萬典型標本、繪畫、圖畫、書信和支撐材料。 在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2013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年以前，我們預期會收錄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2.2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百萬典型標本可使用。收錄的內容源自五大陸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47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個國家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,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160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個研究夥伴所提供的重要資源。主題上包含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新細明體" charset="-120"/>
                        </a:rPr>
                        <a:t>生物學、植物學、生態、人類植物學、植物科學、公共衛生、歷史、藝術、藝術史和人類學。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認識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 特色：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 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回溯套裝內容說明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JSTOR</a:t>
            </a:r>
            <a:r>
              <a:rPr lang="zh-TW" altLang="en-US" sz="2800" b="1" smtClean="0">
                <a:ea typeface="標楷體" pitchFamily="65" charset="-120"/>
              </a:rPr>
              <a:t>界面使用說明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MYJSTOR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功能說明</a:t>
            </a: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88900"/>
            <a:ext cx="7716837" cy="579438"/>
          </a:xfrm>
        </p:spPr>
        <p:txBody>
          <a:bodyPr/>
          <a:lstStyle/>
          <a:p>
            <a:pPr eaLnBrk="1" hangingPunct="1"/>
            <a:r>
              <a:rPr lang="en-US" altLang="zh-TW" sz="3600" b="1" smtClean="0"/>
              <a:t>JSTOR</a:t>
            </a:r>
            <a:r>
              <a:rPr lang="zh-TW" altLang="en-US" sz="3600" b="1" smtClean="0"/>
              <a:t>界面使用說明</a:t>
            </a:r>
          </a:p>
        </p:txBody>
      </p:sp>
      <p:pic>
        <p:nvPicPr>
          <p:cNvPr id="593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438275"/>
            <a:ext cx="8305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5372100" y="2605088"/>
            <a:ext cx="3649663" cy="2476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JSTOR </a:t>
            </a:r>
            <a:r>
              <a:rPr lang="zh-TW" altLang="en-US" sz="180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新界面的重要功能說明</a:t>
            </a:r>
            <a:r>
              <a:rPr lang="en-US" altLang="zh-TW" sz="180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:</a:t>
            </a:r>
            <a:endParaRPr lang="zh-TW" altLang="en-US" sz="2000" b="0" dirty="0">
              <a:solidFill>
                <a:srgbClr val="5A595F"/>
              </a:solidFill>
              <a:latin typeface="+mn-lt"/>
              <a:ea typeface="標楷體" pitchFamily="65" charset="-120"/>
            </a:endParaRPr>
          </a:p>
          <a:p>
            <a:pPr marL="355600" indent="-355600">
              <a:spcBef>
                <a:spcPct val="20000"/>
              </a:spcBef>
              <a:buClr>
                <a:srgbClr val="465D6B"/>
              </a:buClr>
              <a:buFontTx/>
              <a:buBlip>
                <a:blip r:embed="rId4"/>
              </a:buBlip>
              <a:defRPr/>
            </a:pP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提供更容易</a:t>
            </a:r>
            <a:r>
              <a:rPr kumimoji="1" lang="en-US" altLang="zh-TW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, </a:t>
            </a: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更方便的使用者界面</a:t>
            </a:r>
            <a:endParaRPr kumimoji="1" lang="en-US" altLang="zh-TW" sz="1600" b="0" dirty="0">
              <a:solidFill>
                <a:schemeClr val="tx1"/>
              </a:solidFill>
              <a:latin typeface="+mn-lt"/>
              <a:ea typeface="標楷體" pitchFamily="65" charset="-120"/>
            </a:endParaRPr>
          </a:p>
          <a:p>
            <a:pPr marL="355600" indent="-355600">
              <a:spcBef>
                <a:spcPct val="20000"/>
              </a:spcBef>
              <a:buClr>
                <a:srgbClr val="465D6B"/>
              </a:buClr>
              <a:buFont typeface="Arial" charset="0"/>
              <a:buBlip>
                <a:blip r:embed="rId4"/>
              </a:buBlip>
              <a:defRPr/>
            </a:pP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使用者可以免費檢索索摘資訊 </a:t>
            </a:r>
          </a:p>
          <a:p>
            <a:pPr marL="355600" indent="-355600">
              <a:spcBef>
                <a:spcPct val="20000"/>
              </a:spcBef>
              <a:buClr>
                <a:srgbClr val="465D6B"/>
              </a:buClr>
              <a:buFontTx/>
              <a:buBlip>
                <a:blip r:embed="rId4"/>
              </a:buBlip>
              <a:defRPr/>
            </a:pP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加強</a:t>
            </a:r>
            <a:r>
              <a:rPr kumimoji="1" lang="en-US" altLang="zh-TW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MYJSTOR</a:t>
            </a: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的個人化管理功能， 新增</a:t>
            </a:r>
            <a:r>
              <a:rPr kumimoji="1" lang="en-US" altLang="zh-TW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SAVE Search.</a:t>
            </a: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可以儲存個人資訊及註記的</a:t>
            </a:r>
            <a:r>
              <a:rPr kumimoji="1" lang="en-US" altLang="zh-TW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citations</a:t>
            </a:r>
          </a:p>
          <a:p>
            <a:pPr marL="355600" indent="-355600">
              <a:spcBef>
                <a:spcPct val="20000"/>
              </a:spcBef>
              <a:buClr>
                <a:srgbClr val="465D6B"/>
              </a:buClr>
              <a:buFontTx/>
              <a:buBlip>
                <a:blip r:embed="rId4"/>
              </a:buBlip>
              <a:defRPr/>
            </a:pP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透過</a:t>
            </a:r>
            <a:r>
              <a:rPr kumimoji="1" lang="en-US" altLang="zh-TW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MYJSTOR</a:t>
            </a:r>
            <a:r>
              <a:rPr kumimoji="1" lang="zh-TW" altLang="en-US" sz="1600" b="0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加強了圖書館管理的功能</a:t>
            </a:r>
            <a:endParaRPr kumimoji="1" lang="en-US" altLang="zh-TW" sz="1600" b="0" dirty="0">
              <a:solidFill>
                <a:schemeClr val="tx1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12800"/>
            <a:ext cx="480695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31763"/>
            <a:ext cx="7716838" cy="579437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JSTOR</a:t>
            </a:r>
            <a:r>
              <a:rPr lang="zh-TW" altLang="en-US" sz="3200" b="1" smtClean="0"/>
              <a:t>界面使用說明：主畫面</a:t>
            </a:r>
            <a:endParaRPr lang="en-US" altLang="zh-TW" sz="3200" b="1" smtClean="0"/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8143875" y="885825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b="0"/>
          </a:p>
        </p:txBody>
      </p:sp>
      <p:sp>
        <p:nvSpPr>
          <p:cNvPr id="60421" name="Text Box 21"/>
          <p:cNvSpPr txBox="1">
            <a:spLocks noChangeArrowheads="1"/>
          </p:cNvSpPr>
          <p:nvPr/>
        </p:nvSpPr>
        <p:spPr bwMode="auto">
          <a:xfrm>
            <a:off x="179388" y="1069975"/>
            <a:ext cx="2255837" cy="347663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b="0">
                <a:ea typeface="標楷體" pitchFamily="65" charset="-120"/>
              </a:rPr>
              <a:t>檢索功能列及</a:t>
            </a:r>
            <a:r>
              <a:rPr lang="en-US" altLang="zh-TW" b="0">
                <a:ea typeface="標楷體" pitchFamily="65" charset="-120"/>
              </a:rPr>
              <a:t>MyJSTOR</a:t>
            </a:r>
            <a:endParaRPr lang="zh-TW" altLang="en-US" b="0">
              <a:ea typeface="標楷體" pitchFamily="65" charset="-120"/>
            </a:endParaRPr>
          </a:p>
        </p:txBody>
      </p:sp>
      <p:sp>
        <p:nvSpPr>
          <p:cNvPr id="60422" name="Text Box 22"/>
          <p:cNvSpPr txBox="1">
            <a:spLocks noChangeArrowheads="1"/>
          </p:cNvSpPr>
          <p:nvPr/>
        </p:nvSpPr>
        <p:spPr bwMode="auto">
          <a:xfrm>
            <a:off x="1136650" y="2882900"/>
            <a:ext cx="917575" cy="347663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b="0">
                <a:ea typeface="標楷體" pitchFamily="65" charset="-120"/>
              </a:rPr>
              <a:t>快速檢索</a:t>
            </a:r>
          </a:p>
        </p:txBody>
      </p:sp>
      <p:sp>
        <p:nvSpPr>
          <p:cNvPr id="60423" name="Text Box 24"/>
          <p:cNvSpPr txBox="1">
            <a:spLocks noChangeArrowheads="1"/>
          </p:cNvSpPr>
          <p:nvPr/>
        </p:nvSpPr>
        <p:spPr bwMode="auto">
          <a:xfrm>
            <a:off x="4770438" y="4025900"/>
            <a:ext cx="1409700" cy="347663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JSTOR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主題瀏覽</a:t>
            </a:r>
          </a:p>
        </p:txBody>
      </p:sp>
      <p:sp>
        <p:nvSpPr>
          <p:cNvPr id="60424" name="Text Box 25"/>
          <p:cNvSpPr txBox="1">
            <a:spLocks noChangeArrowheads="1"/>
          </p:cNvSpPr>
          <p:nvPr/>
        </p:nvSpPr>
        <p:spPr bwMode="auto">
          <a:xfrm>
            <a:off x="6083300" y="1092200"/>
            <a:ext cx="1993900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ea typeface="標楷體" pitchFamily="65" charset="-120"/>
              </a:rPr>
              <a:t>登入及線上輔助功能列</a:t>
            </a: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1581150" y="766763"/>
            <a:ext cx="1698625" cy="238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>
            <a:off x="2286000" y="3027363"/>
            <a:ext cx="2349500" cy="342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1924050" y="3721100"/>
            <a:ext cx="2711450" cy="9572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0428" name="Rectangle 13"/>
          <p:cNvSpPr>
            <a:spLocks noChangeArrowheads="1"/>
          </p:cNvSpPr>
          <p:nvPr/>
        </p:nvSpPr>
        <p:spPr bwMode="auto">
          <a:xfrm>
            <a:off x="5475288" y="841375"/>
            <a:ext cx="877887" cy="2667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ea typeface="標楷體" pitchFamily="65" charset="-120"/>
              </a:rPr>
              <a:t>認識</a:t>
            </a:r>
            <a:r>
              <a:rPr lang="en-US" altLang="zh-TW" sz="2800" b="1" smtClean="0"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 特色：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 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回溯套裝內容說明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界面使用說明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MYJSTOR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功能說明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265363"/>
            <a:ext cx="9112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79375"/>
            <a:ext cx="7716838" cy="579438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JSTOR</a:t>
            </a:r>
            <a:r>
              <a:rPr lang="zh-TW" altLang="en-US" sz="3200" b="1" smtClean="0"/>
              <a:t>功能列概覽</a:t>
            </a:r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1844675" y="854075"/>
            <a:ext cx="148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★檢索功能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1.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進階檢索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2.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特定文獻查找</a:t>
            </a:r>
          </a:p>
        </p:txBody>
      </p:sp>
      <p:sp>
        <p:nvSpPr>
          <p:cNvPr id="61445" name="Text Box 14"/>
          <p:cNvSpPr txBox="1">
            <a:spLocks noChangeArrowheads="1"/>
          </p:cNvSpPr>
          <p:nvPr/>
        </p:nvSpPr>
        <p:spPr bwMode="auto">
          <a:xfrm>
            <a:off x="1989138" y="5126038"/>
            <a:ext cx="1352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/>
              <a:t>★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瀏覽功能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1.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按主題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2.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按出版品名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3.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按出版社</a:t>
            </a:r>
          </a:p>
        </p:txBody>
      </p:sp>
      <p:sp>
        <p:nvSpPr>
          <p:cNvPr id="57350" name="Text Box 26"/>
          <p:cNvSpPr txBox="1">
            <a:spLocks noChangeArrowheads="1"/>
          </p:cNvSpPr>
          <p:nvPr/>
        </p:nvSpPr>
        <p:spPr bwMode="auto">
          <a:xfrm>
            <a:off x="4964113" y="15875"/>
            <a:ext cx="27765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>
              <a:spcBef>
                <a:spcPct val="50000"/>
              </a:spcBef>
              <a:defRPr/>
            </a:pPr>
            <a:r>
              <a:rPr lang="zh-TW" altLang="en-US" b="0" dirty="0">
                <a:solidFill>
                  <a:srgbClr val="747155"/>
                </a:solidFill>
                <a:latin typeface="+mn-lt"/>
              </a:rPr>
              <a:t>                      ★</a:t>
            </a: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個人化書目服務</a:t>
            </a:r>
          </a:p>
          <a:p>
            <a:pPr marL="88900" indent="-8890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747155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1.Manage Account:           </a:t>
            </a:r>
            <a:endParaRPr lang="zh-TW" altLang="en-US" b="0" dirty="0">
              <a:solidFill>
                <a:srgbClr val="747155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88900" indent="-88900">
              <a:spcBef>
                <a:spcPct val="50000"/>
              </a:spcBef>
              <a:buFontTx/>
              <a:buChar char="•"/>
              <a:defRPr/>
            </a:pP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瀏覽編輯個人書目紀錄 </a:t>
            </a:r>
            <a:r>
              <a:rPr lang="en-US" altLang="zh-TW" dirty="0">
                <a:solidFill>
                  <a:srgbClr val="747155"/>
                </a:solidFill>
                <a:latin typeface="+mn-lt"/>
                <a:ea typeface="ＭＳ Ｐゴシック" pitchFamily="34" charset="-128"/>
              </a:rPr>
              <a:t> </a:t>
            </a:r>
            <a:endParaRPr lang="zh-TW" altLang="en-US" b="0" dirty="0">
              <a:solidFill>
                <a:srgbClr val="747155"/>
              </a:solidFill>
              <a:latin typeface="+mn-lt"/>
              <a:ea typeface="標楷體" pitchFamily="65" charset="-120"/>
            </a:endParaRPr>
          </a:p>
          <a:p>
            <a:pPr marL="88900" indent="-88900">
              <a:spcBef>
                <a:spcPct val="50000"/>
              </a:spcBef>
              <a:buFontTx/>
              <a:buChar char="•"/>
              <a:defRPr/>
            </a:pP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編輯追蹤期刊動態           </a:t>
            </a:r>
          </a:p>
          <a:p>
            <a:pPr marL="88900" indent="-88900">
              <a:spcBef>
                <a:spcPct val="50000"/>
              </a:spcBef>
              <a:buFontTx/>
              <a:buChar char="•"/>
              <a:defRPr/>
            </a:pP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儲存查詢結果</a:t>
            </a:r>
            <a:endParaRPr lang="en-US" altLang="zh-TW" b="0" dirty="0">
              <a:solidFill>
                <a:srgbClr val="747155"/>
              </a:solidFill>
              <a:latin typeface="+mn-lt"/>
              <a:ea typeface="標楷體" pitchFamily="65" charset="-120"/>
            </a:endParaRPr>
          </a:p>
          <a:p>
            <a:pPr marL="88900" indent="-8890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747155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2.Shelf: </a:t>
            </a: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儲存書目             </a:t>
            </a:r>
            <a:r>
              <a:rPr lang="en-US" altLang="zh-TW" dirty="0">
                <a:solidFill>
                  <a:srgbClr val="747155"/>
                </a:solidFill>
                <a:latin typeface="+mn-lt"/>
                <a:ea typeface="ＭＳ Ｐゴシック" pitchFamily="34" charset="-128"/>
              </a:rPr>
              <a:t> </a:t>
            </a:r>
            <a:endParaRPr lang="zh-TW" altLang="en-US" b="0" dirty="0">
              <a:solidFill>
                <a:srgbClr val="747155"/>
              </a:solidFill>
              <a:latin typeface="+mn-lt"/>
              <a:ea typeface="標楷體" pitchFamily="65" charset="-120"/>
            </a:endParaRPr>
          </a:p>
          <a:p>
            <a:pPr marL="88900" indent="-8890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747155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3.Profile:</a:t>
            </a:r>
            <a:r>
              <a:rPr lang="en-US" altLang="zh-TW" b="0" dirty="0">
                <a:solidFill>
                  <a:srgbClr val="747155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b="0" dirty="0">
                <a:solidFill>
                  <a:srgbClr val="747155"/>
                </a:solidFill>
                <a:latin typeface="+mn-lt"/>
                <a:ea typeface="標楷體" pitchFamily="65" charset="-120"/>
              </a:rPr>
              <a:t>個人資料修改      </a:t>
            </a:r>
            <a:endParaRPr lang="en-US" altLang="zh-TW" b="0" dirty="0">
              <a:solidFill>
                <a:srgbClr val="747155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6144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/>
          <a:stretch>
            <a:fillRect/>
          </a:stretch>
        </p:blipFill>
        <p:spPr bwMode="auto">
          <a:xfrm>
            <a:off x="330200" y="1066800"/>
            <a:ext cx="144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130800"/>
            <a:ext cx="13874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9" name="肘形接點 12"/>
          <p:cNvCxnSpPr>
            <a:cxnSpLocks noChangeShapeType="1"/>
          </p:cNvCxnSpPr>
          <p:nvPr/>
        </p:nvCxnSpPr>
        <p:spPr bwMode="auto">
          <a:xfrm>
            <a:off x="1701800" y="20955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1450" name="肘形接點 23"/>
          <p:cNvCxnSpPr>
            <a:cxnSpLocks noChangeShapeType="1"/>
          </p:cNvCxnSpPr>
          <p:nvPr/>
        </p:nvCxnSpPr>
        <p:spPr bwMode="auto">
          <a:xfrm rot="5400000">
            <a:off x="0" y="3238500"/>
            <a:ext cx="2463800" cy="1092200"/>
          </a:xfrm>
          <a:prstGeom prst="bentConnector3">
            <a:avLst>
              <a:gd name="adj1" fmla="val 4137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肘形接點 25"/>
          <p:cNvCxnSpPr>
            <a:cxnSpLocks noChangeShapeType="1"/>
          </p:cNvCxnSpPr>
          <p:nvPr/>
        </p:nvCxnSpPr>
        <p:spPr bwMode="auto">
          <a:xfrm rot="16200000" flipV="1">
            <a:off x="563563" y="1684338"/>
            <a:ext cx="622300" cy="558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肘形接點 40"/>
          <p:cNvCxnSpPr>
            <a:cxnSpLocks noChangeShapeType="1"/>
          </p:cNvCxnSpPr>
          <p:nvPr/>
        </p:nvCxnSpPr>
        <p:spPr bwMode="auto">
          <a:xfrm flipV="1">
            <a:off x="2944813" y="1979613"/>
            <a:ext cx="671512" cy="501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8" name="Text Box 20"/>
          <p:cNvSpPr txBox="1">
            <a:spLocks noChangeArrowheads="1"/>
          </p:cNvSpPr>
          <p:nvPr/>
        </p:nvSpPr>
        <p:spPr bwMode="auto">
          <a:xfrm>
            <a:off x="6469063" y="4830763"/>
            <a:ext cx="16843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latin typeface="+mn-lt"/>
              </a:rPr>
              <a:t>★</a:t>
            </a:r>
            <a:r>
              <a:rPr lang="zh-TW" altLang="en-US" b="0" dirty="0">
                <a:latin typeface="+mn-lt"/>
                <a:ea typeface="標楷體" pitchFamily="65" charset="-120"/>
              </a:rPr>
              <a:t>關於</a:t>
            </a:r>
            <a:r>
              <a:rPr lang="en-US" altLang="zh-TW" b="0" dirty="0">
                <a:latin typeface="+mn-lt"/>
                <a:ea typeface="標楷體" pitchFamily="65" charset="-120"/>
              </a:rPr>
              <a:t>JSTOR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b="0" dirty="0">
                <a:latin typeface="+mn-lt"/>
                <a:ea typeface="標楷體" pitchFamily="65" charset="-120"/>
              </a:rPr>
              <a:t>1.Publisher</a:t>
            </a:r>
            <a:endParaRPr lang="zh-TW" altLang="en-US" b="0" dirty="0">
              <a:latin typeface="+mn-lt"/>
              <a:ea typeface="標楷體" pitchFamily="65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b="0" dirty="0">
                <a:latin typeface="+mn-lt"/>
                <a:ea typeface="標楷體" pitchFamily="65" charset="-120"/>
              </a:rPr>
              <a:t>2.Libraries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b="0" dirty="0">
                <a:latin typeface="+mn-lt"/>
                <a:ea typeface="標楷體" pitchFamily="65" charset="-120"/>
              </a:rPr>
              <a:t>3.Collections</a:t>
            </a:r>
            <a:endParaRPr lang="zh-TW" altLang="en-US" b="0" dirty="0">
              <a:latin typeface="+mn-lt"/>
              <a:ea typeface="標楷體" pitchFamily="65" charset="-120"/>
            </a:endParaRPr>
          </a:p>
        </p:txBody>
      </p:sp>
      <p:cxnSp>
        <p:nvCxnSpPr>
          <p:cNvPr id="61454" name="肘形接點 46"/>
          <p:cNvCxnSpPr>
            <a:cxnSpLocks noChangeShapeType="1"/>
          </p:cNvCxnSpPr>
          <p:nvPr/>
        </p:nvCxnSpPr>
        <p:spPr bwMode="auto">
          <a:xfrm rot="5400000">
            <a:off x="6721475" y="2949575"/>
            <a:ext cx="2114550" cy="16383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5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47700"/>
            <a:ext cx="11763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Line 18"/>
          <p:cNvSpPr>
            <a:spLocks noChangeShapeType="1"/>
          </p:cNvSpPr>
          <p:nvPr/>
        </p:nvSpPr>
        <p:spPr bwMode="auto">
          <a:xfrm>
            <a:off x="7431088" y="304800"/>
            <a:ext cx="0" cy="1450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7153275" y="484188"/>
            <a:ext cx="20638" cy="162877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1458" name="矩形 17"/>
          <p:cNvSpPr>
            <a:spLocks noChangeArrowheads="1"/>
          </p:cNvSpPr>
          <p:nvPr/>
        </p:nvSpPr>
        <p:spPr bwMode="auto">
          <a:xfrm>
            <a:off x="7267575" y="377825"/>
            <a:ext cx="2033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 indent="-88900">
              <a:spcBef>
                <a:spcPct val="50000"/>
              </a:spcBef>
            </a:pPr>
            <a:r>
              <a:rPr lang="en-US" altLang="zh-TW">
                <a:solidFill>
                  <a:srgbClr val="747155"/>
                </a:solidFill>
                <a:ea typeface="標楷體" pitchFamily="65" charset="-120"/>
              </a:rPr>
              <a:t>4. </a:t>
            </a:r>
            <a:r>
              <a:rPr lang="en-US" altLang="zh-TW">
                <a:solidFill>
                  <a:srgbClr val="747155"/>
                </a:solidFill>
              </a:rPr>
              <a:t>Access</a:t>
            </a:r>
            <a:r>
              <a:rPr lang="en-US" altLang="zh-TW">
                <a:solidFill>
                  <a:srgbClr val="747155"/>
                </a:solidFill>
                <a:ea typeface="MS PGothic" pitchFamily="34" charset="-128"/>
              </a:rPr>
              <a:t>: </a:t>
            </a:r>
            <a:r>
              <a:rPr lang="zh-TW" altLang="en-US" b="0">
                <a:solidFill>
                  <a:srgbClr val="747155"/>
                </a:solidFill>
                <a:ea typeface="標楷體" pitchFamily="65" charset="-120"/>
              </a:rPr>
              <a:t>進入資訊</a:t>
            </a:r>
          </a:p>
          <a:p>
            <a:pPr marL="88900" indent="-88900">
              <a:spcBef>
                <a:spcPct val="50000"/>
              </a:spcBef>
            </a:pPr>
            <a:r>
              <a:rPr lang="en-US" altLang="zh-TW" b="0">
                <a:solidFill>
                  <a:srgbClr val="747155"/>
                </a:solidFill>
                <a:ea typeface="標楷體" pitchFamily="65" charset="-120"/>
              </a:rPr>
              <a:t>5. </a:t>
            </a:r>
            <a:r>
              <a:rPr lang="en-US" altLang="zh-TW">
                <a:solidFill>
                  <a:srgbClr val="747155"/>
                </a:solidFill>
              </a:rPr>
              <a:t>Usage Statistics</a:t>
            </a:r>
            <a:r>
              <a:rPr lang="en-US" altLang="zh-TW">
                <a:solidFill>
                  <a:srgbClr val="747155"/>
                </a:solidFill>
                <a:ea typeface="MS PGothic" pitchFamily="34" charset="-128"/>
              </a:rPr>
              <a:t> : </a:t>
            </a:r>
            <a:endParaRPr lang="zh-TW" altLang="en-US" b="0">
              <a:solidFill>
                <a:srgbClr val="747155"/>
              </a:solidFill>
              <a:ea typeface="標楷體" pitchFamily="65" charset="-120"/>
            </a:endParaRPr>
          </a:p>
          <a:p>
            <a:pPr marL="88900" indent="-88900">
              <a:spcBef>
                <a:spcPct val="50000"/>
              </a:spcBef>
            </a:pPr>
            <a:r>
              <a:rPr lang="zh-TW" altLang="en-US" b="0">
                <a:solidFill>
                  <a:srgbClr val="747155"/>
                </a:solidFill>
                <a:ea typeface="標楷體" pitchFamily="65" charset="-120"/>
              </a:rPr>
              <a:t>執行各式統計 </a:t>
            </a:r>
          </a:p>
          <a:p>
            <a:pPr marL="88900" indent="-88900">
              <a:spcBef>
                <a:spcPct val="50000"/>
              </a:spcBef>
            </a:pPr>
            <a:r>
              <a:rPr lang="en-US" altLang="zh-TW" b="0">
                <a:solidFill>
                  <a:srgbClr val="747155"/>
                </a:solidFill>
                <a:ea typeface="標楷體" pitchFamily="65" charset="-120"/>
              </a:rPr>
              <a:t>6.</a:t>
            </a:r>
            <a:r>
              <a:rPr lang="zh-TW" altLang="en-US" b="0">
                <a:solidFill>
                  <a:srgbClr val="747155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rgbClr val="747155"/>
                </a:solidFill>
              </a:rPr>
              <a:t>Administration</a:t>
            </a:r>
            <a:r>
              <a:rPr lang="zh-TW" altLang="en-US">
                <a:solidFill>
                  <a:srgbClr val="747155"/>
                </a:solidFill>
                <a:ea typeface="MS PGothic" pitchFamily="34" charset="-128"/>
              </a:rPr>
              <a:t> </a:t>
            </a:r>
            <a:r>
              <a:rPr lang="en-US" altLang="zh-TW">
                <a:solidFill>
                  <a:srgbClr val="747155"/>
                </a:solidFill>
                <a:ea typeface="MS PGothic" pitchFamily="34" charset="-128"/>
              </a:rPr>
              <a:t>: </a:t>
            </a:r>
            <a:endParaRPr lang="zh-TW" altLang="en-US" b="0">
              <a:solidFill>
                <a:srgbClr val="747155"/>
              </a:solidFill>
              <a:ea typeface="標楷體" pitchFamily="65" charset="-120"/>
            </a:endParaRPr>
          </a:p>
          <a:p>
            <a:pPr marL="88900" indent="-88900">
              <a:spcBef>
                <a:spcPct val="50000"/>
              </a:spcBef>
            </a:pPr>
            <a:r>
              <a:rPr lang="zh-TW" altLang="en-US" b="0">
                <a:solidFill>
                  <a:srgbClr val="747155"/>
                </a:solidFill>
                <a:ea typeface="標楷體" pitchFamily="65" charset="-120"/>
              </a:rPr>
              <a:t>管理帳號</a:t>
            </a:r>
            <a:endParaRPr lang="en-US" altLang="zh-TW" b="0">
              <a:solidFill>
                <a:srgbClr val="747155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95350"/>
            <a:ext cx="7416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11125"/>
            <a:ext cx="8432800" cy="579438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JSTOR</a:t>
            </a:r>
            <a:r>
              <a:rPr lang="zh-TW" altLang="en-US" sz="3200" b="1" smtClean="0"/>
              <a:t>界面使用說明：瀏覽</a:t>
            </a:r>
            <a:r>
              <a:rPr lang="en-US" altLang="zh-TW" sz="3200" b="1" smtClean="0"/>
              <a:t>by Subject</a:t>
            </a:r>
          </a:p>
        </p:txBody>
      </p:sp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405313" y="3371850"/>
            <a:ext cx="2257425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6076950" y="3730625"/>
            <a:ext cx="2178050" cy="5238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在每個主題後會呈現出來收錄的期刊數</a:t>
            </a:r>
          </a:p>
        </p:txBody>
      </p:sp>
      <p:sp>
        <p:nvSpPr>
          <p:cNvPr id="62470" name="Rectangle 15"/>
          <p:cNvSpPr>
            <a:spLocks noChangeArrowheads="1"/>
          </p:cNvSpPr>
          <p:nvPr/>
        </p:nvSpPr>
        <p:spPr bwMode="auto">
          <a:xfrm>
            <a:off x="723900" y="1747838"/>
            <a:ext cx="1487488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2471" name="Text Box 17"/>
          <p:cNvSpPr txBox="1">
            <a:spLocks noChangeArrowheads="1"/>
          </p:cNvSpPr>
          <p:nvPr/>
        </p:nvSpPr>
        <p:spPr bwMode="auto">
          <a:xfrm>
            <a:off x="2341563" y="1689100"/>
            <a:ext cx="1493837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主題清單列表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942975"/>
            <a:ext cx="7427912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12"/>
          <p:cNvSpPr>
            <a:spLocks noChangeArrowheads="1"/>
          </p:cNvSpPr>
          <p:nvPr/>
        </p:nvSpPr>
        <p:spPr bwMode="auto">
          <a:xfrm>
            <a:off x="766763" y="2052638"/>
            <a:ext cx="4953000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3492" name="Text Box 13"/>
          <p:cNvSpPr txBox="1">
            <a:spLocks noChangeArrowheads="1"/>
          </p:cNvSpPr>
          <p:nvPr/>
        </p:nvSpPr>
        <p:spPr bwMode="auto">
          <a:xfrm>
            <a:off x="3355975" y="1711325"/>
            <a:ext cx="2735263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出版品清單列表</a:t>
            </a:r>
            <a:r>
              <a:rPr lang="en-US" altLang="zh-TW" b="0">
                <a:ea typeface="標楷體" pitchFamily="65" charset="-120"/>
              </a:rPr>
              <a:t>(</a:t>
            </a:r>
            <a:r>
              <a:rPr lang="zh-TW" altLang="en-US" b="0">
                <a:ea typeface="標楷體" pitchFamily="65" charset="-120"/>
              </a:rPr>
              <a:t>依字母順序排列</a:t>
            </a:r>
            <a:r>
              <a:rPr lang="en-US" altLang="zh-TW" b="0">
                <a:ea typeface="標楷體" pitchFamily="65" charset="-120"/>
              </a:rPr>
              <a:t>)</a:t>
            </a:r>
          </a:p>
        </p:txBody>
      </p:sp>
      <p:sp>
        <p:nvSpPr>
          <p:cNvPr id="63493" name="Text Box 16"/>
          <p:cNvSpPr txBox="1">
            <a:spLocks noChangeArrowheads="1"/>
          </p:cNvSpPr>
          <p:nvPr/>
        </p:nvSpPr>
        <p:spPr bwMode="auto">
          <a:xfrm>
            <a:off x="2409825" y="3644900"/>
            <a:ext cx="1597025" cy="5175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提供連結到期刊資訊與內容</a:t>
            </a: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5108575" y="3490913"/>
            <a:ext cx="1257300" cy="5175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0">
                <a:latin typeface="Trebuchet MS" pitchFamily="34" charset="0"/>
                <a:ea typeface="標楷體" pitchFamily="65" charset="-120"/>
              </a:rPr>
              <a:t>JSTOR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中收錄全文的範圍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4584700" y="3617913"/>
            <a:ext cx="417513" cy="166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1320800" y="3546475"/>
            <a:ext cx="755650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1638" y="90488"/>
            <a:ext cx="8432800" cy="579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latin typeface="+mn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latin typeface="+mn-ea"/>
                <a:cs typeface="標楷體" pitchFamily="65" charset="-120"/>
              </a:rPr>
              <a:t>界面使用說明：瀏覽</a:t>
            </a:r>
            <a:r>
              <a:rPr lang="en-US" altLang="zh-TW" sz="3200" kern="0" dirty="0">
                <a:solidFill>
                  <a:srgbClr val="5A595F"/>
                </a:solidFill>
                <a:latin typeface="+mn-ea"/>
                <a:cs typeface="標楷體" pitchFamily="65" charset="-120"/>
              </a:rPr>
              <a:t>by Title</a:t>
            </a:r>
          </a:p>
        </p:txBody>
      </p:sp>
      <p:sp>
        <p:nvSpPr>
          <p:cNvPr id="63498" name="矩形 11"/>
          <p:cNvSpPr>
            <a:spLocks noChangeArrowheads="1"/>
          </p:cNvSpPr>
          <p:nvPr/>
        </p:nvSpPr>
        <p:spPr bwMode="auto">
          <a:xfrm>
            <a:off x="606425" y="2363788"/>
            <a:ext cx="3883025" cy="344487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4233863" y="2636838"/>
            <a:ext cx="2428875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New feature!</a:t>
            </a:r>
          </a:p>
          <a:p>
            <a:pPr eaLnBrk="1" hangingPunct="1"/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全部內容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| 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期刊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| 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叢書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| 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簡冊</a:t>
            </a: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9488"/>
            <a:ext cx="73882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17"/>
          <p:cNvSpPr txBox="1">
            <a:spLocks noChangeArrowheads="1"/>
          </p:cNvSpPr>
          <p:nvPr/>
        </p:nvSpPr>
        <p:spPr bwMode="auto">
          <a:xfrm>
            <a:off x="2762250" y="1765300"/>
            <a:ext cx="208280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依出版社字母順序排序</a:t>
            </a:r>
          </a:p>
        </p:txBody>
      </p:sp>
      <p:sp>
        <p:nvSpPr>
          <p:cNvPr id="64516" name="Text Box 18"/>
          <p:cNvSpPr txBox="1">
            <a:spLocks noChangeArrowheads="1"/>
          </p:cNvSpPr>
          <p:nvPr/>
        </p:nvSpPr>
        <p:spPr bwMode="auto">
          <a:xfrm>
            <a:off x="3471863" y="4584700"/>
            <a:ext cx="2016125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點選出版品即進入出版品瀏覽頁面</a:t>
            </a:r>
          </a:p>
        </p:txBody>
      </p:sp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2778125" y="2776538"/>
            <a:ext cx="2014538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點選出版社名稱連至出版社資訊</a:t>
            </a:r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803275" y="2122488"/>
            <a:ext cx="4991100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4519" name="Rectangle 12"/>
          <p:cNvSpPr>
            <a:spLocks noChangeArrowheads="1"/>
          </p:cNvSpPr>
          <p:nvPr/>
        </p:nvSpPr>
        <p:spPr bwMode="auto">
          <a:xfrm>
            <a:off x="803275" y="2889250"/>
            <a:ext cx="1974850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4520" name="Rectangle 12"/>
          <p:cNvSpPr>
            <a:spLocks noChangeArrowheads="1"/>
          </p:cNvSpPr>
          <p:nvPr/>
        </p:nvSpPr>
        <p:spPr bwMode="auto">
          <a:xfrm>
            <a:off x="1295400" y="4678363"/>
            <a:ext cx="2003425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61975" y="73025"/>
            <a:ext cx="8645525" cy="5794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界面使用說明：瀏覽</a:t>
            </a: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by Publisher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66775"/>
            <a:ext cx="8142287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87313"/>
            <a:ext cx="8478838" cy="579437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出版社資訊連結 </a:t>
            </a:r>
            <a:r>
              <a:rPr lang="en-US" altLang="zh-TW" sz="3200" b="1" smtClean="0"/>
              <a:t>Publisher Information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6376988" y="478313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0">
                <a:solidFill>
                  <a:srgbClr val="5A595F"/>
                </a:solidFill>
                <a:ea typeface="標楷體" pitchFamily="65" charset="-120"/>
                <a:sym typeface="Times New Roman" pitchFamily="18" charset="0"/>
              </a:rPr>
              <a:t></a:t>
            </a:r>
          </a:p>
        </p:txBody>
      </p:sp>
      <p:sp>
        <p:nvSpPr>
          <p:cNvPr id="65541" name="Text Box 16"/>
          <p:cNvSpPr txBox="1">
            <a:spLocks noChangeArrowheads="1"/>
          </p:cNvSpPr>
          <p:nvPr/>
        </p:nvSpPr>
        <p:spPr bwMode="auto">
          <a:xfrm>
            <a:off x="798513" y="1206500"/>
            <a:ext cx="163830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出版社名稱與網站</a:t>
            </a:r>
          </a:p>
        </p:txBody>
      </p:sp>
      <p:sp>
        <p:nvSpPr>
          <p:cNvPr id="65542" name="Text Box 18"/>
          <p:cNvSpPr txBox="1">
            <a:spLocks noChangeArrowheads="1"/>
          </p:cNvSpPr>
          <p:nvPr/>
        </p:nvSpPr>
        <p:spPr bwMode="auto">
          <a:xfrm>
            <a:off x="4527550" y="1574800"/>
            <a:ext cx="113030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出版社簡介</a:t>
            </a:r>
          </a:p>
        </p:txBody>
      </p:sp>
      <p:sp>
        <p:nvSpPr>
          <p:cNvPr id="65543" name="Text Box 19"/>
          <p:cNvSpPr txBox="1">
            <a:spLocks noChangeArrowheads="1"/>
          </p:cNvSpPr>
          <p:nvPr/>
        </p:nvSpPr>
        <p:spPr bwMode="auto">
          <a:xfrm>
            <a:off x="1335088" y="5240338"/>
            <a:ext cx="2203450" cy="98425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出版社收錄</a:t>
            </a:r>
            <a:br>
              <a:rPr lang="zh-TW" altLang="en-US" b="0">
                <a:latin typeface="Trebuchet MS" pitchFamily="34" charset="0"/>
                <a:ea typeface="標楷體" pitchFamily="65" charset="-120"/>
              </a:rPr>
            </a:br>
            <a:r>
              <a:rPr lang="zh-TW" altLang="en-US" b="0">
                <a:latin typeface="Trebuchet MS" pitchFamily="34" charset="0"/>
                <a:ea typeface="標楷體" pitchFamily="65" charset="-120"/>
              </a:rPr>
              <a:t>*在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JSTOR</a:t>
            </a:r>
            <a:r>
              <a:rPr lang="zh-TW" altLang="en-US" b="0">
                <a:ea typeface="標楷體" pitchFamily="65" charset="-120"/>
              </a:rPr>
              <a:t>裡的出版品</a:t>
            </a:r>
            <a:endParaRPr lang="en-US" altLang="zh-TW" b="0">
              <a:ea typeface="標楷體" pitchFamily="65" charset="-120"/>
            </a:endParaRPr>
          </a:p>
          <a:p>
            <a:pPr eaLnBrk="1" hangingPunct="1"/>
            <a:r>
              <a:rPr lang="zh-TW" altLang="en-US" b="0">
                <a:ea typeface="標楷體" pitchFamily="65" charset="-120"/>
              </a:rPr>
              <a:t>*全文收錄範圍</a:t>
            </a:r>
            <a:endParaRPr lang="en-US" altLang="zh-TW" b="0">
              <a:ea typeface="標楷體" pitchFamily="65" charset="-120"/>
            </a:endParaRPr>
          </a:p>
          <a:p>
            <a:pPr eaLnBrk="1" hangingPunct="1"/>
            <a:r>
              <a:rPr lang="zh-TW" altLang="en-US" b="0">
                <a:ea typeface="標楷體" pitchFamily="65" charset="-120"/>
              </a:rPr>
              <a:t>*連結到現刊的收錄範圍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77813" y="1574800"/>
            <a:ext cx="1897062" cy="3952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5545" name="Text Box 18"/>
          <p:cNvSpPr txBox="1">
            <a:spLocks noChangeArrowheads="1"/>
          </p:cNvSpPr>
          <p:nvPr/>
        </p:nvSpPr>
        <p:spPr bwMode="auto">
          <a:xfrm>
            <a:off x="6858000" y="2576513"/>
            <a:ext cx="1485900" cy="3270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出版社聯絡資訊</a:t>
            </a:r>
          </a:p>
        </p:txBody>
      </p:sp>
      <p:sp>
        <p:nvSpPr>
          <p:cNvPr id="65546" name="Rectangle 14"/>
          <p:cNvSpPr>
            <a:spLocks noChangeArrowheads="1"/>
          </p:cNvSpPr>
          <p:nvPr/>
        </p:nvSpPr>
        <p:spPr bwMode="auto">
          <a:xfrm>
            <a:off x="277813" y="2000250"/>
            <a:ext cx="6099175" cy="5889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5547" name="Rectangle 15"/>
          <p:cNvSpPr>
            <a:spLocks noChangeArrowheads="1"/>
          </p:cNvSpPr>
          <p:nvPr/>
        </p:nvSpPr>
        <p:spPr bwMode="auto">
          <a:xfrm>
            <a:off x="296863" y="2744788"/>
            <a:ext cx="6080125" cy="22669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5548" name="Rectangle 16"/>
          <p:cNvSpPr>
            <a:spLocks noChangeArrowheads="1"/>
          </p:cNvSpPr>
          <p:nvPr/>
        </p:nvSpPr>
        <p:spPr bwMode="auto">
          <a:xfrm>
            <a:off x="6519863" y="1771650"/>
            <a:ext cx="1824037" cy="7096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95425"/>
            <a:ext cx="88233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7"/>
          <p:cNvSpPr txBox="1">
            <a:spLocks noChangeArrowheads="1"/>
          </p:cNvSpPr>
          <p:nvPr/>
        </p:nvSpPr>
        <p:spPr bwMode="auto">
          <a:xfrm>
            <a:off x="3621088" y="1566863"/>
            <a:ext cx="1565275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出版品內容查詢</a:t>
            </a:r>
          </a:p>
        </p:txBody>
      </p:sp>
      <p:sp>
        <p:nvSpPr>
          <p:cNvPr id="66564" name="Text Box 18"/>
          <p:cNvSpPr txBox="1">
            <a:spLocks noChangeArrowheads="1"/>
          </p:cNvSpPr>
          <p:nvPr/>
        </p:nvSpPr>
        <p:spPr bwMode="auto">
          <a:xfrm>
            <a:off x="4519613" y="3562350"/>
            <a:ext cx="1335087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期刊相關資訊</a:t>
            </a:r>
          </a:p>
        </p:txBody>
      </p:sp>
      <p:sp>
        <p:nvSpPr>
          <p:cNvPr id="66565" name="Text Box 19"/>
          <p:cNvSpPr txBox="1">
            <a:spLocks noChangeArrowheads="1"/>
          </p:cNvSpPr>
          <p:nvPr/>
        </p:nvSpPr>
        <p:spPr bwMode="auto">
          <a:xfrm>
            <a:off x="1230313" y="4383088"/>
            <a:ext cx="1806575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該卷期完整內容瀏覽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4343400" y="1892300"/>
            <a:ext cx="2476500" cy="279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431800" y="4708525"/>
            <a:ext cx="679450" cy="3095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66568" name="Rectangle 26"/>
          <p:cNvSpPr>
            <a:spLocks noChangeArrowheads="1"/>
          </p:cNvSpPr>
          <p:nvPr/>
        </p:nvSpPr>
        <p:spPr bwMode="auto">
          <a:xfrm>
            <a:off x="254000" y="2282825"/>
            <a:ext cx="5772150" cy="17748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2425" y="103188"/>
            <a:ext cx="8432800" cy="579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界面使用說明：</a:t>
            </a:r>
            <a:endParaRPr lang="en-US" altLang="zh-TW" sz="3200" kern="0" dirty="0">
              <a:solidFill>
                <a:srgbClr val="5A595F"/>
              </a:solidFill>
              <a:ea typeface="+mj-ea"/>
              <a:cs typeface="標楷體" pitchFamily="65" charset="-120"/>
            </a:endParaRPr>
          </a:p>
          <a:p>
            <a:pPr>
              <a:defRPr/>
            </a:pPr>
            <a:r>
              <a:rPr lang="zh-TW" altLang="en-US" sz="2800" b="0" kern="0" dirty="0">
                <a:solidFill>
                  <a:srgbClr val="FF0000"/>
                </a:solidFill>
                <a:ea typeface="+mj-ea"/>
                <a:cs typeface="標楷體" pitchFamily="65" charset="-120"/>
              </a:rPr>
              <a:t>瀏覽</a:t>
            </a:r>
            <a:r>
              <a:rPr lang="zh-TW" altLang="zh-TW" sz="2800" b="0" dirty="0">
                <a:solidFill>
                  <a:srgbClr val="FF0000"/>
                </a:solidFill>
                <a:latin typeface="標楷體" pitchFamily="65" charset="-120"/>
              </a:rPr>
              <a:t>完整期刊資訊 Volumes/Issues List </a:t>
            </a:r>
            <a:endParaRPr lang="en-US" altLang="zh-TW" sz="2800" b="0" dirty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defRPr/>
            </a:pPr>
            <a:endParaRPr lang="en-US" altLang="zh-TW" sz="2400" kern="0" dirty="0">
              <a:solidFill>
                <a:srgbClr val="5A595F"/>
              </a:solidFill>
              <a:ea typeface="+mj-ea"/>
              <a:cs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25563"/>
            <a:ext cx="7493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18"/>
          <p:cNvSpPr txBox="1">
            <a:spLocks noChangeArrowheads="1"/>
          </p:cNvSpPr>
          <p:nvPr/>
        </p:nvSpPr>
        <p:spPr bwMode="auto">
          <a:xfrm>
            <a:off x="3613150" y="2778125"/>
            <a:ext cx="187325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檢索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JSTOR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全文內容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727075" y="2149475"/>
            <a:ext cx="6029325" cy="5111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0850" y="100013"/>
            <a:ext cx="8645525" cy="579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界面使用說明：基本檢索 </a:t>
            </a: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68388"/>
            <a:ext cx="87185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19"/>
          <p:cNvSpPr txBox="1">
            <a:spLocks noChangeArrowheads="1"/>
          </p:cNvSpPr>
          <p:nvPr/>
        </p:nvSpPr>
        <p:spPr bwMode="auto">
          <a:xfrm>
            <a:off x="3589338" y="1516063"/>
            <a:ext cx="1403350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多個檢索欄位</a:t>
            </a:r>
          </a:p>
        </p:txBody>
      </p:sp>
      <p:sp>
        <p:nvSpPr>
          <p:cNvPr id="68612" name="Text Box 21"/>
          <p:cNvSpPr txBox="1">
            <a:spLocks noChangeArrowheads="1"/>
          </p:cNvSpPr>
          <p:nvPr/>
        </p:nvSpPr>
        <p:spPr bwMode="auto">
          <a:xfrm>
            <a:off x="1144588" y="3435350"/>
            <a:ext cx="1306512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提供限制條件</a:t>
            </a:r>
            <a:endParaRPr lang="zh-TW" altLang="en-US" b="0">
              <a:latin typeface="Trebuchet MS" pitchFamily="34" charset="0"/>
              <a:ea typeface="標楷體" pitchFamily="65" charset="-120"/>
            </a:endParaRPr>
          </a:p>
        </p:txBody>
      </p:sp>
      <p:sp>
        <p:nvSpPr>
          <p:cNvPr id="68613" name="Text Box 22"/>
          <p:cNvSpPr txBox="1">
            <a:spLocks noChangeArrowheads="1"/>
          </p:cNvSpPr>
          <p:nvPr/>
        </p:nvSpPr>
        <p:spPr bwMode="auto">
          <a:xfrm>
            <a:off x="3521075" y="4451350"/>
            <a:ext cx="1539875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輸入出版品名稱</a:t>
            </a:r>
          </a:p>
        </p:txBody>
      </p:sp>
      <p:sp>
        <p:nvSpPr>
          <p:cNvPr id="68614" name="Text Box 23"/>
          <p:cNvSpPr txBox="1">
            <a:spLocks noChangeArrowheads="1"/>
          </p:cNvSpPr>
          <p:nvPr/>
        </p:nvSpPr>
        <p:spPr bwMode="auto">
          <a:xfrm>
            <a:off x="3182938" y="5335588"/>
            <a:ext cx="1539875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限定主題或期刊</a:t>
            </a:r>
          </a:p>
        </p:txBody>
      </p:sp>
      <p:pic>
        <p:nvPicPr>
          <p:cNvPr id="6861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722438"/>
            <a:ext cx="847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768475"/>
            <a:ext cx="6746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617" name="肘形接點 24"/>
          <p:cNvCxnSpPr>
            <a:cxnSpLocks noChangeShapeType="1"/>
          </p:cNvCxnSpPr>
          <p:nvPr/>
        </p:nvCxnSpPr>
        <p:spPr bwMode="auto">
          <a:xfrm>
            <a:off x="5029200" y="1949450"/>
            <a:ext cx="388938" cy="203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8" name="肘形接點 34"/>
          <p:cNvCxnSpPr>
            <a:cxnSpLocks noChangeShapeType="1"/>
          </p:cNvCxnSpPr>
          <p:nvPr/>
        </p:nvCxnSpPr>
        <p:spPr bwMode="auto">
          <a:xfrm flipV="1">
            <a:off x="1006475" y="2317750"/>
            <a:ext cx="1401763" cy="74613"/>
          </a:xfrm>
          <a:prstGeom prst="bentConnector3">
            <a:avLst>
              <a:gd name="adj1" fmla="val 49944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9" name="Text Box 19"/>
          <p:cNvSpPr txBox="1">
            <a:spLocks noChangeArrowheads="1"/>
          </p:cNvSpPr>
          <p:nvPr/>
        </p:nvSpPr>
        <p:spPr bwMode="auto">
          <a:xfrm>
            <a:off x="1006475" y="1949450"/>
            <a:ext cx="1123950" cy="2762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200" b="0">
                <a:ea typeface="標楷體" pitchFamily="65" charset="-120"/>
              </a:rPr>
              <a:t>新增檢索欄位</a:t>
            </a:r>
          </a:p>
        </p:txBody>
      </p:sp>
      <p:grpSp>
        <p:nvGrpSpPr>
          <p:cNvPr id="68620" name="Group 21"/>
          <p:cNvGrpSpPr>
            <a:grpSpLocks/>
          </p:cNvGrpSpPr>
          <p:nvPr/>
        </p:nvGrpSpPr>
        <p:grpSpPr bwMode="auto">
          <a:xfrm>
            <a:off x="2130425" y="2554288"/>
            <a:ext cx="2862263" cy="457200"/>
            <a:chOff x="1157" y="1580"/>
            <a:chExt cx="1803" cy="288"/>
          </a:xfrm>
        </p:grpSpPr>
        <p:sp>
          <p:nvSpPr>
            <p:cNvPr id="68623" name="Text Box 19"/>
            <p:cNvSpPr txBox="1">
              <a:spLocks noChangeArrowheads="1"/>
            </p:cNvSpPr>
            <p:nvPr/>
          </p:nvSpPr>
          <p:spPr bwMode="auto">
            <a:xfrm>
              <a:off x="1544" y="1580"/>
              <a:ext cx="1416" cy="288"/>
            </a:xfrm>
            <a:prstGeom prst="rect">
              <a:avLst/>
            </a:prstGeom>
            <a:solidFill>
              <a:srgbClr val="CB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200" b="0">
                  <a:ea typeface="標楷體" pitchFamily="65" charset="-120"/>
                </a:rPr>
                <a:t>*僅檢索我可以取得全文的部份</a:t>
              </a:r>
              <a:endParaRPr lang="en-US" altLang="zh-TW" sz="1200" b="0">
                <a:ea typeface="標楷體" pitchFamily="65" charset="-120"/>
              </a:endParaRPr>
            </a:p>
            <a:p>
              <a:pPr eaLnBrk="1" hangingPunct="1"/>
              <a:r>
                <a:rPr lang="zh-TW" altLang="en-US" sz="1200" b="0">
                  <a:ea typeface="標楷體" pitchFamily="65" charset="-120"/>
                </a:rPr>
                <a:t>*包含連結外部的全文部份</a:t>
              </a:r>
            </a:p>
          </p:txBody>
        </p:sp>
        <p:sp>
          <p:nvSpPr>
            <p:cNvPr id="68624" name="Line 17"/>
            <p:cNvSpPr>
              <a:spLocks noChangeShapeType="1"/>
            </p:cNvSpPr>
            <p:nvPr/>
          </p:nvSpPr>
          <p:spPr bwMode="auto">
            <a:xfrm>
              <a:off x="1160" y="1640"/>
              <a:ext cx="3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68625" name="Line 18"/>
            <p:cNvSpPr>
              <a:spLocks noChangeShapeType="1"/>
            </p:cNvSpPr>
            <p:nvPr/>
          </p:nvSpPr>
          <p:spPr bwMode="auto">
            <a:xfrm>
              <a:off x="1157" y="1749"/>
              <a:ext cx="3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68621" name="Rectangle 16"/>
          <p:cNvSpPr>
            <a:spLocks noChangeArrowheads="1"/>
          </p:cNvSpPr>
          <p:nvPr/>
        </p:nvSpPr>
        <p:spPr bwMode="auto">
          <a:xfrm>
            <a:off x="1393825" y="1589088"/>
            <a:ext cx="1398588" cy="179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34975" y="36513"/>
            <a:ext cx="8645525" cy="579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界面使用說明：</a:t>
            </a:r>
            <a:endParaRPr lang="en-US" altLang="zh-TW" sz="3200" kern="0" dirty="0">
              <a:solidFill>
                <a:srgbClr val="5A595F"/>
              </a:solidFill>
              <a:ea typeface="+mj-ea"/>
              <a:cs typeface="標楷體" pitchFamily="65" charset="-120"/>
            </a:endParaRPr>
          </a:p>
          <a:p>
            <a:pPr>
              <a:defRPr/>
            </a:pPr>
            <a:r>
              <a:rPr lang="zh-TW" altLang="en-US" sz="2800" b="0" kern="0" dirty="0">
                <a:solidFill>
                  <a:srgbClr val="FF0000"/>
                </a:solidFill>
                <a:ea typeface="+mj-ea"/>
                <a:cs typeface="標楷體" pitchFamily="65" charset="-120"/>
              </a:rPr>
              <a:t>進階檢索 </a:t>
            </a:r>
            <a:r>
              <a:rPr lang="en-US" altLang="zh-TW" sz="2800" b="0" kern="0" dirty="0">
                <a:solidFill>
                  <a:srgbClr val="FF0000"/>
                </a:solidFill>
                <a:ea typeface="+mj-ea"/>
                <a:cs typeface="標楷體" pitchFamily="65" charset="-120"/>
              </a:rPr>
              <a:t>Advanced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03313"/>
            <a:ext cx="910748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1263650" y="1597025"/>
            <a:ext cx="28321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sz="1600" b="0">
                <a:solidFill>
                  <a:srgbClr val="922640"/>
                </a:solidFill>
                <a:ea typeface="標楷體" pitchFamily="65" charset="-120"/>
              </a:rPr>
              <a:t>**將已知的文章資訊輸入即可</a:t>
            </a:r>
            <a:endParaRPr lang="zh-TW" altLang="en-US" sz="1600" b="0">
              <a:ea typeface="標楷體" pitchFamily="65" charset="-120"/>
            </a:endParaRPr>
          </a:p>
        </p:txBody>
      </p:sp>
      <p:sp>
        <p:nvSpPr>
          <p:cNvPr id="69636" name="Rectangle 16"/>
          <p:cNvSpPr>
            <a:spLocks noChangeArrowheads="1"/>
          </p:cNvSpPr>
          <p:nvPr/>
        </p:nvSpPr>
        <p:spPr bwMode="auto">
          <a:xfrm>
            <a:off x="36513" y="1614488"/>
            <a:ext cx="1227137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9637" name="Text Box 26"/>
          <p:cNvSpPr txBox="1">
            <a:spLocks noChangeArrowheads="1"/>
          </p:cNvSpPr>
          <p:nvPr/>
        </p:nvSpPr>
        <p:spPr bwMode="auto">
          <a:xfrm>
            <a:off x="5734050" y="2622550"/>
            <a:ext cx="53975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作者</a:t>
            </a:r>
          </a:p>
        </p:txBody>
      </p:sp>
      <p:sp>
        <p:nvSpPr>
          <p:cNvPr id="69638" name="Text Box 27"/>
          <p:cNvSpPr txBox="1">
            <a:spLocks noChangeArrowheads="1"/>
          </p:cNvSpPr>
          <p:nvPr/>
        </p:nvSpPr>
        <p:spPr bwMode="auto">
          <a:xfrm>
            <a:off x="5722938" y="3275013"/>
            <a:ext cx="1073150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選擇要查詢的期刊</a:t>
            </a:r>
          </a:p>
        </p:txBody>
      </p:sp>
      <p:sp>
        <p:nvSpPr>
          <p:cNvPr id="69639" name="Text Box 28"/>
          <p:cNvSpPr txBox="1">
            <a:spLocks noChangeArrowheads="1"/>
          </p:cNvSpPr>
          <p:nvPr/>
        </p:nvSpPr>
        <p:spPr bwMode="auto">
          <a:xfrm>
            <a:off x="5540375" y="2060575"/>
            <a:ext cx="104775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文獻標題</a:t>
            </a:r>
          </a:p>
        </p:txBody>
      </p:sp>
      <p:sp>
        <p:nvSpPr>
          <p:cNvPr id="69640" name="Text Box 29"/>
          <p:cNvSpPr txBox="1">
            <a:spLocks noChangeArrowheads="1"/>
          </p:cNvSpPr>
          <p:nvPr/>
        </p:nvSpPr>
        <p:spPr bwMode="auto">
          <a:xfrm>
            <a:off x="1692275" y="4248150"/>
            <a:ext cx="286385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出版資訊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-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期刊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ISSN.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卷期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出版年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4813" y="36513"/>
            <a:ext cx="8643937" cy="579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JSTOR</a:t>
            </a:r>
            <a:r>
              <a:rPr lang="zh-TW" altLang="en-US" sz="3200" kern="0" dirty="0">
                <a:solidFill>
                  <a:srgbClr val="5A595F"/>
                </a:solidFill>
                <a:ea typeface="+mj-ea"/>
                <a:cs typeface="標楷體" pitchFamily="65" charset="-120"/>
              </a:rPr>
              <a:t>界面使用說明：</a:t>
            </a:r>
            <a:endParaRPr lang="en-US" altLang="zh-TW" sz="3200" kern="0" dirty="0">
              <a:solidFill>
                <a:srgbClr val="5A595F"/>
              </a:solidFill>
              <a:ea typeface="+mj-ea"/>
              <a:cs typeface="標楷體" pitchFamily="65" charset="-120"/>
            </a:endParaRPr>
          </a:p>
          <a:p>
            <a:pPr>
              <a:defRPr/>
            </a:pPr>
            <a:r>
              <a:rPr lang="zh-TW" altLang="en-US" sz="2800" b="0" kern="0" dirty="0">
                <a:solidFill>
                  <a:srgbClr val="FF0000"/>
                </a:solidFill>
                <a:ea typeface="+mj-ea"/>
                <a:cs typeface="標楷體" pitchFamily="65" charset="-120"/>
              </a:rPr>
              <a:t>特定文獻查找 </a:t>
            </a:r>
            <a:r>
              <a:rPr lang="en-US" altLang="zh-TW" sz="2800" b="0" kern="0" dirty="0">
                <a:solidFill>
                  <a:srgbClr val="FF0000"/>
                </a:solidFill>
                <a:ea typeface="+mj-ea"/>
                <a:cs typeface="標楷體" pitchFamily="65" charset="-120"/>
              </a:rPr>
              <a:t>Citation Locator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16013"/>
            <a:ext cx="693102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27000"/>
            <a:ext cx="7716837" cy="579438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檢索結果列表</a:t>
            </a:r>
            <a:r>
              <a:rPr lang="en-US" altLang="zh-TW" sz="3200" b="1" smtClean="0"/>
              <a:t>1: </a:t>
            </a:r>
            <a:r>
              <a:rPr lang="zh-TW" altLang="en-US" sz="3200" b="1" smtClean="0"/>
              <a:t>文獻列表 </a:t>
            </a:r>
            <a:r>
              <a:rPr lang="en-US" altLang="zh-TW" sz="3200" b="1" smtClean="0"/>
              <a:t>/ Items Results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962900" y="952500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b="0">
              <a:ea typeface="標楷體" pitchFamily="65" charset="-120"/>
            </a:endParaRPr>
          </a:p>
        </p:txBody>
      </p:sp>
      <p:sp>
        <p:nvSpPr>
          <p:cNvPr id="70661" name="AutoShape 24"/>
          <p:cNvSpPr>
            <a:spLocks/>
          </p:cNvSpPr>
          <p:nvPr/>
        </p:nvSpPr>
        <p:spPr bwMode="auto">
          <a:xfrm>
            <a:off x="3771900" y="5673725"/>
            <a:ext cx="914400" cy="914400"/>
          </a:xfrm>
          <a:prstGeom prst="callout1">
            <a:avLst>
              <a:gd name="adj1" fmla="val -8333"/>
              <a:gd name="adj2" fmla="val 87500"/>
              <a:gd name="adj3" fmla="val -8333"/>
              <a:gd name="adj4" fmla="val 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TW" altLang="en-US"/>
          </a:p>
        </p:txBody>
      </p:sp>
      <p:sp>
        <p:nvSpPr>
          <p:cNvPr id="70662" name="AutoShape 25"/>
          <p:cNvSpPr>
            <a:spLocks/>
          </p:cNvSpPr>
          <p:nvPr/>
        </p:nvSpPr>
        <p:spPr bwMode="auto">
          <a:xfrm>
            <a:off x="4600575" y="4992688"/>
            <a:ext cx="1597025" cy="609600"/>
          </a:xfrm>
          <a:prstGeom prst="borderCallout1">
            <a:avLst>
              <a:gd name="adj1" fmla="val 18750"/>
              <a:gd name="adj2" fmla="val -4773"/>
              <a:gd name="adj3" fmla="val 104690"/>
              <a:gd name="adj4" fmla="val -47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TW" altLang="en-US"/>
          </a:p>
        </p:txBody>
      </p:sp>
      <p:sp>
        <p:nvSpPr>
          <p:cNvPr id="70663" name="AutoShape 30"/>
          <p:cNvSpPr>
            <a:spLocks/>
          </p:cNvSpPr>
          <p:nvPr/>
        </p:nvSpPr>
        <p:spPr bwMode="auto">
          <a:xfrm>
            <a:off x="885825" y="5743575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0139"/>
              <a:gd name="adj5" fmla="val -3125"/>
              <a:gd name="adj6" fmla="val -3229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TW" altLang="en-US"/>
          </a:p>
        </p:txBody>
      </p:sp>
      <p:sp>
        <p:nvSpPr>
          <p:cNvPr id="70664" name="Text Box 35"/>
          <p:cNvSpPr txBox="1">
            <a:spLocks noChangeArrowheads="1"/>
          </p:cNvSpPr>
          <p:nvPr/>
        </p:nvSpPr>
        <p:spPr bwMode="auto">
          <a:xfrm>
            <a:off x="244475" y="966788"/>
            <a:ext cx="855663" cy="2762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b="0">
                <a:ea typeface="標楷體" pitchFamily="65" charset="-120"/>
              </a:rPr>
              <a:t>檢索筆數</a:t>
            </a:r>
          </a:p>
        </p:txBody>
      </p:sp>
      <p:sp>
        <p:nvSpPr>
          <p:cNvPr id="70665" name="Text Box 36"/>
          <p:cNvSpPr txBox="1">
            <a:spLocks noChangeArrowheads="1"/>
          </p:cNvSpPr>
          <p:nvPr/>
        </p:nvSpPr>
        <p:spPr bwMode="auto">
          <a:xfrm>
            <a:off x="3870325" y="1047750"/>
            <a:ext cx="4067175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檢索結果排序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/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單頁呈現筆數選擇（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10~100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）</a:t>
            </a:r>
          </a:p>
        </p:txBody>
      </p:sp>
      <p:sp>
        <p:nvSpPr>
          <p:cNvPr id="70666" name="Text Box 38"/>
          <p:cNvSpPr txBox="1">
            <a:spLocks noChangeArrowheads="1"/>
          </p:cNvSpPr>
          <p:nvPr/>
        </p:nvSpPr>
        <p:spPr bwMode="auto">
          <a:xfrm>
            <a:off x="2024063" y="2179638"/>
            <a:ext cx="2952750" cy="4572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200" b="0">
                <a:ea typeface="標楷體" pitchFamily="65" charset="-120"/>
              </a:rPr>
              <a:t>所有結果 </a:t>
            </a:r>
            <a:r>
              <a:rPr lang="en-US" altLang="zh-TW" sz="1200" b="0">
                <a:ea typeface="標楷體" pitchFamily="65" charset="-120"/>
              </a:rPr>
              <a:t>/ </a:t>
            </a:r>
            <a:r>
              <a:rPr lang="zh-TW" altLang="en-US" sz="1200" b="0">
                <a:ea typeface="標楷體" pitchFamily="65" charset="-120"/>
              </a:rPr>
              <a:t>選擇附有圖片的檢索結果</a:t>
            </a:r>
            <a:endParaRPr lang="en-US" altLang="zh-TW" sz="1200" b="0">
              <a:ea typeface="標楷體" pitchFamily="65" charset="-120"/>
            </a:endParaRPr>
          </a:p>
          <a:p>
            <a:pPr eaLnBrk="1" hangingPunct="1"/>
            <a:r>
              <a:rPr lang="zh-TW" altLang="en-US" sz="1200" b="0">
                <a:ea typeface="標楷體" pitchFamily="65" charset="-120"/>
              </a:rPr>
              <a:t>所有內容 </a:t>
            </a:r>
            <a:r>
              <a:rPr lang="en-US" altLang="zh-TW" sz="1200" b="0">
                <a:ea typeface="標楷體" pitchFamily="65" charset="-120"/>
              </a:rPr>
              <a:t>/ </a:t>
            </a:r>
            <a:r>
              <a:rPr lang="zh-TW" altLang="en-US" sz="1200" b="0">
                <a:ea typeface="標楷體" pitchFamily="65" charset="-120"/>
              </a:rPr>
              <a:t>選擇我能閱讀全文的檢索結果</a:t>
            </a:r>
          </a:p>
        </p:txBody>
      </p:sp>
      <p:sp>
        <p:nvSpPr>
          <p:cNvPr id="70667" name="Text Box 39"/>
          <p:cNvSpPr txBox="1">
            <a:spLocks noChangeArrowheads="1"/>
          </p:cNvSpPr>
          <p:nvPr/>
        </p:nvSpPr>
        <p:spPr bwMode="auto">
          <a:xfrm>
            <a:off x="2716213" y="2786063"/>
            <a:ext cx="3171825" cy="29368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sz="1200" b="0">
                <a:ea typeface="標楷體" pitchFamily="65" charset="-120"/>
              </a:rPr>
              <a:t>儲存書目 </a:t>
            </a:r>
            <a:r>
              <a:rPr lang="en-US" altLang="zh-TW" sz="1200" b="0">
                <a:ea typeface="標楷體" pitchFamily="65" charset="-120"/>
              </a:rPr>
              <a:t>| EMAIL</a:t>
            </a:r>
            <a:r>
              <a:rPr lang="zh-TW" altLang="en-US" sz="1200" b="0">
                <a:ea typeface="標楷體" pitchFamily="65" charset="-120"/>
              </a:rPr>
              <a:t>書目 </a:t>
            </a:r>
            <a:r>
              <a:rPr lang="en-US" altLang="zh-TW" sz="1200" b="0">
                <a:ea typeface="標楷體" pitchFamily="65" charset="-120"/>
              </a:rPr>
              <a:t>| </a:t>
            </a:r>
            <a:r>
              <a:rPr lang="zh-TW" altLang="en-US" sz="1200" b="0">
                <a:ea typeface="標楷體" pitchFamily="65" charset="-120"/>
              </a:rPr>
              <a:t>輸出書目</a:t>
            </a:r>
            <a:r>
              <a:rPr lang="en-US" altLang="zh-TW" sz="1200" b="0">
                <a:ea typeface="標楷體" pitchFamily="65" charset="-120"/>
              </a:rPr>
              <a:t>| </a:t>
            </a:r>
            <a:r>
              <a:rPr lang="zh-TW" altLang="en-US" sz="1200" b="0">
                <a:ea typeface="標楷體" pitchFamily="65" charset="-120"/>
              </a:rPr>
              <a:t>追蹤書附</a:t>
            </a:r>
          </a:p>
        </p:txBody>
      </p:sp>
      <p:sp>
        <p:nvSpPr>
          <p:cNvPr id="70668" name="Text Box 18"/>
          <p:cNvSpPr txBox="1">
            <a:spLocks noChangeArrowheads="1"/>
          </p:cNvSpPr>
          <p:nvPr/>
        </p:nvSpPr>
        <p:spPr bwMode="auto">
          <a:xfrm>
            <a:off x="7024688" y="1616075"/>
            <a:ext cx="1882775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修正檢索策略、字詞</a:t>
            </a:r>
          </a:p>
        </p:txBody>
      </p:sp>
      <p:sp>
        <p:nvSpPr>
          <p:cNvPr id="70669" name="Rectangle 16"/>
          <p:cNvSpPr>
            <a:spLocks noChangeArrowheads="1"/>
          </p:cNvSpPr>
          <p:nvPr/>
        </p:nvSpPr>
        <p:spPr bwMode="auto">
          <a:xfrm>
            <a:off x="261938" y="1311275"/>
            <a:ext cx="758825" cy="3079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0670" name="Rectangle 17"/>
          <p:cNvSpPr>
            <a:spLocks noChangeArrowheads="1"/>
          </p:cNvSpPr>
          <p:nvPr/>
        </p:nvSpPr>
        <p:spPr bwMode="auto">
          <a:xfrm>
            <a:off x="377825" y="2398713"/>
            <a:ext cx="1604963" cy="3206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0671" name="Rectangle 18"/>
          <p:cNvSpPr>
            <a:spLocks noChangeArrowheads="1"/>
          </p:cNvSpPr>
          <p:nvPr/>
        </p:nvSpPr>
        <p:spPr bwMode="auto">
          <a:xfrm>
            <a:off x="5734050" y="1609725"/>
            <a:ext cx="1168400" cy="279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0672" name="Text Box 39"/>
          <p:cNvSpPr txBox="1">
            <a:spLocks noChangeArrowheads="1"/>
          </p:cNvSpPr>
          <p:nvPr/>
        </p:nvSpPr>
        <p:spPr bwMode="auto">
          <a:xfrm>
            <a:off x="669925" y="4592638"/>
            <a:ext cx="2097088" cy="2952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sz="1200" b="0">
                <a:solidFill>
                  <a:srgbClr val="5A595F"/>
                </a:solidFill>
                <a:ea typeface="標楷體" pitchFamily="65" charset="-120"/>
              </a:rPr>
              <a:t>查看結果頁面 </a:t>
            </a:r>
            <a:r>
              <a:rPr lang="en-US" altLang="zh-TW" sz="1200" b="0">
                <a:solidFill>
                  <a:srgbClr val="5A595F"/>
                </a:solidFill>
                <a:ea typeface="標楷體" pitchFamily="65" charset="-120"/>
              </a:rPr>
              <a:t>| PDF | </a:t>
            </a:r>
            <a:r>
              <a:rPr lang="zh-TW" altLang="en-US" sz="1200" b="0">
                <a:solidFill>
                  <a:srgbClr val="5A595F"/>
                </a:solidFill>
                <a:ea typeface="標楷體" pitchFamily="65" charset="-120"/>
              </a:rPr>
              <a:t>摘要</a:t>
            </a:r>
          </a:p>
        </p:txBody>
      </p:sp>
      <p:sp>
        <p:nvSpPr>
          <p:cNvPr id="70673" name="Line 20"/>
          <p:cNvSpPr>
            <a:spLocks noChangeShapeType="1"/>
          </p:cNvSpPr>
          <p:nvPr/>
        </p:nvSpPr>
        <p:spPr bwMode="auto">
          <a:xfrm flipV="1">
            <a:off x="4370388" y="1401763"/>
            <a:ext cx="320675" cy="1006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0674" name="Text Box 36"/>
          <p:cNvSpPr txBox="1">
            <a:spLocks noChangeArrowheads="1"/>
          </p:cNvSpPr>
          <p:nvPr/>
        </p:nvSpPr>
        <p:spPr bwMode="auto">
          <a:xfrm>
            <a:off x="1916113" y="1709738"/>
            <a:ext cx="931862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二次檢索</a:t>
            </a:r>
          </a:p>
        </p:txBody>
      </p:sp>
      <p:sp>
        <p:nvSpPr>
          <p:cNvPr id="70675" name="Line 22"/>
          <p:cNvSpPr>
            <a:spLocks noChangeShapeType="1"/>
          </p:cNvSpPr>
          <p:nvPr/>
        </p:nvSpPr>
        <p:spPr bwMode="auto">
          <a:xfrm>
            <a:off x="2590800" y="3330575"/>
            <a:ext cx="1530350" cy="920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0676" name="Text Box 18"/>
          <p:cNvSpPr txBox="1">
            <a:spLocks noChangeArrowheads="1"/>
          </p:cNvSpPr>
          <p:nvPr/>
        </p:nvSpPr>
        <p:spPr bwMode="auto">
          <a:xfrm>
            <a:off x="6943725" y="3727450"/>
            <a:ext cx="925513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快照功能</a:t>
            </a:r>
          </a:p>
        </p:txBody>
      </p:sp>
      <p:pic>
        <p:nvPicPr>
          <p:cNvPr id="70677" name="Picture 25" descr="2011-09-02_1437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502025"/>
            <a:ext cx="2808287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8" name="Line 20"/>
          <p:cNvSpPr>
            <a:spLocks noChangeShapeType="1"/>
          </p:cNvSpPr>
          <p:nvPr/>
        </p:nvSpPr>
        <p:spPr bwMode="auto">
          <a:xfrm flipH="1" flipV="1">
            <a:off x="5424488" y="1374775"/>
            <a:ext cx="857250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1676400"/>
            <a:ext cx="76962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475"/>
              </a:spcBef>
              <a:defRPr/>
            </a:pPr>
            <a:r>
              <a:rPr lang="en-US" altLang="zh-TW" sz="2800" dirty="0">
                <a:solidFill>
                  <a:srgbClr val="595959"/>
                </a:solidFill>
                <a:latin typeface="+mj-ea"/>
                <a:ea typeface="+mj-ea"/>
              </a:rPr>
              <a:t>ITHAKA </a:t>
            </a:r>
            <a:r>
              <a:rPr lang="zh-TW" altLang="en-US" sz="2800" dirty="0">
                <a:solidFill>
                  <a:srgbClr val="595959"/>
                </a:solidFill>
                <a:latin typeface="+mj-ea"/>
                <a:ea typeface="+mj-ea"/>
              </a:rPr>
              <a:t>是一個非營利組織，幫助學術社群使用數位技術來保存學術成果，以可持續發展的方式促進研究和教學。</a:t>
            </a:r>
          </a:p>
          <a:p>
            <a:pPr eaLnBrk="0" hangingPunct="0">
              <a:spcBef>
                <a:spcPts val="475"/>
              </a:spcBef>
              <a:defRPr/>
            </a:pPr>
            <a:endParaRPr lang="en-US" altLang="zh-TW" sz="2800" dirty="0">
              <a:solidFill>
                <a:srgbClr val="595959"/>
              </a:solidFill>
              <a:latin typeface="+mj-ea"/>
              <a:ea typeface="+mj-ea"/>
            </a:endParaRPr>
          </a:p>
          <a:p>
            <a:pPr eaLnBrk="0" hangingPunct="0">
              <a:spcBef>
                <a:spcPts val="475"/>
              </a:spcBef>
              <a:defRPr/>
            </a:pPr>
            <a:endParaRPr lang="zh-TW" altLang="en-US" sz="2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0" hangingPunct="0">
              <a:spcBef>
                <a:spcPts val="475"/>
              </a:spcBef>
              <a:defRPr/>
            </a:pPr>
            <a:r>
              <a:rPr lang="zh-TW" altLang="en-US" sz="2800" dirty="0">
                <a:solidFill>
                  <a:srgbClr val="595959"/>
                </a:solidFill>
                <a:latin typeface="+mj-ea"/>
                <a:ea typeface="+mj-ea"/>
              </a:rPr>
              <a:t>我們提供創新的服務以助於利用這些技術並且延續持久的影響，冀能實現這個使命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</a:p>
          <a:p>
            <a:pPr eaLnBrk="0" hangingPunct="0">
              <a:spcBef>
                <a:spcPts val="338"/>
              </a:spcBef>
              <a:defRPr/>
            </a:pP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42900" y="228600"/>
            <a:ext cx="6296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3600" kern="0" dirty="0">
                <a:solidFill>
                  <a:srgbClr val="5A595F"/>
                </a:solidFill>
                <a:latin typeface="Book Antiqua" pitchFamily="18" charset="0"/>
                <a:ea typeface="標楷體"/>
              </a:rPr>
              <a:t>認識</a:t>
            </a:r>
            <a:r>
              <a:rPr lang="en-US" altLang="zh-TW" sz="3600" kern="0" dirty="0">
                <a:solidFill>
                  <a:srgbClr val="5A595F"/>
                </a:solidFill>
                <a:latin typeface="Book Antiqua" pitchFamily="18" charset="0"/>
                <a:ea typeface="標楷體"/>
              </a:rPr>
              <a:t>JSTOR</a:t>
            </a:r>
            <a:r>
              <a:rPr lang="zh-TW" altLang="en-US" sz="3600" kern="0" dirty="0">
                <a:solidFill>
                  <a:srgbClr val="5A595F"/>
                </a:solidFill>
                <a:latin typeface="Book Antiqua" pitchFamily="18" charset="0"/>
                <a:ea typeface="標楷體"/>
              </a:rPr>
              <a:t>：</a:t>
            </a:r>
            <a:r>
              <a:rPr lang="zh-TW" altLang="en-US" sz="3600" dirty="0">
                <a:solidFill>
                  <a:srgbClr val="595959"/>
                </a:solidFill>
                <a:latin typeface="+mj-ea"/>
                <a:ea typeface="+mj-ea"/>
              </a:rPr>
              <a:t>組織簡介</a:t>
            </a:r>
            <a:r>
              <a:rPr lang="zh-TW" altLang="en-US" sz="3600" dirty="0">
                <a:solidFill>
                  <a:srgbClr val="808080"/>
                </a:solidFill>
                <a:latin typeface="+mj-ea"/>
                <a:ea typeface="+mj-ea"/>
              </a:rPr>
              <a:t/>
            </a:r>
            <a:br>
              <a:rPr lang="zh-TW" altLang="en-US" sz="3600" dirty="0">
                <a:solidFill>
                  <a:srgbClr val="808080"/>
                </a:solidFill>
                <a:latin typeface="+mj-ea"/>
                <a:ea typeface="+mj-ea"/>
              </a:rPr>
            </a:br>
            <a:endParaRPr lang="zh-TW" altLang="en-US" sz="3600" dirty="0">
              <a:solidFill>
                <a:srgbClr val="80808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54" y="903903"/>
            <a:ext cx="7861112" cy="526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134938"/>
            <a:ext cx="8872537" cy="579437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檢索結果列表</a:t>
            </a:r>
            <a:r>
              <a:rPr lang="en-US" altLang="zh-TW" sz="3200" b="1" smtClean="0"/>
              <a:t>2: </a:t>
            </a:r>
            <a:r>
              <a:rPr lang="zh-TW" altLang="en-US" sz="3200" b="1" smtClean="0"/>
              <a:t>圖片列表 </a:t>
            </a:r>
            <a:r>
              <a:rPr lang="en-US" altLang="zh-TW" sz="3200" b="1" smtClean="0"/>
              <a:t>/ Results with </a:t>
            </a:r>
            <a:r>
              <a:rPr lang="en-US" altLang="zh-TW" sz="3200" b="1" smtClean="0">
                <a:ea typeface="新細明體" charset="-120"/>
              </a:rPr>
              <a:t>Image</a:t>
            </a:r>
          </a:p>
        </p:txBody>
      </p:sp>
      <p:sp>
        <p:nvSpPr>
          <p:cNvPr id="71684" name="Text Box 17"/>
          <p:cNvSpPr txBox="1">
            <a:spLocks noChangeArrowheads="1"/>
          </p:cNvSpPr>
          <p:nvPr/>
        </p:nvSpPr>
        <p:spPr bwMode="auto">
          <a:xfrm>
            <a:off x="2000250" y="4859338"/>
            <a:ext cx="2722563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點選圖片連結到該圖片呈現頁面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89296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88900"/>
            <a:ext cx="7716838" cy="579438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檢索結果</a:t>
            </a:r>
            <a:r>
              <a:rPr lang="en-US" altLang="zh-TW" sz="3200" b="1" smtClean="0"/>
              <a:t>:</a:t>
            </a:r>
            <a:r>
              <a:rPr lang="zh-TW" altLang="en-US" sz="3200" b="1" smtClean="0"/>
              <a:t>文獻全文</a:t>
            </a:r>
            <a:r>
              <a:rPr lang="en-US" altLang="zh-TW" sz="3200" b="1" smtClean="0"/>
              <a:t>HTML</a:t>
            </a:r>
            <a:r>
              <a:rPr lang="zh-TW" altLang="en-US" sz="3200" b="1" smtClean="0"/>
              <a:t>呈現</a:t>
            </a:r>
            <a:r>
              <a:rPr lang="en-US" altLang="zh-TW" sz="3200" b="1" smtClean="0"/>
              <a:t>- Page Scan</a:t>
            </a:r>
            <a:r>
              <a:rPr lang="zh-TW" altLang="en-US" sz="3200" b="1" smtClean="0"/>
              <a:t> </a:t>
            </a:r>
          </a:p>
        </p:txBody>
      </p:sp>
      <p:sp>
        <p:nvSpPr>
          <p:cNvPr id="72708" name="Text Box 16"/>
          <p:cNvSpPr txBox="1">
            <a:spLocks noChangeArrowheads="1"/>
          </p:cNvSpPr>
          <p:nvPr/>
        </p:nvSpPr>
        <p:spPr bwMode="auto">
          <a:xfrm>
            <a:off x="596900" y="41021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b="0"/>
          </a:p>
        </p:txBody>
      </p:sp>
      <p:sp>
        <p:nvSpPr>
          <p:cNvPr id="72709" name="Text Box 17"/>
          <p:cNvSpPr txBox="1">
            <a:spLocks noChangeArrowheads="1"/>
          </p:cNvSpPr>
          <p:nvPr/>
        </p:nvSpPr>
        <p:spPr bwMode="auto">
          <a:xfrm>
            <a:off x="1066800" y="3746500"/>
            <a:ext cx="723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b="0"/>
          </a:p>
        </p:txBody>
      </p:sp>
      <p:sp>
        <p:nvSpPr>
          <p:cNvPr id="72710" name="Text Box 29"/>
          <p:cNvSpPr txBox="1">
            <a:spLocks noChangeArrowheads="1"/>
          </p:cNvSpPr>
          <p:nvPr/>
        </p:nvSpPr>
        <p:spPr bwMode="auto">
          <a:xfrm>
            <a:off x="3768725" y="2066925"/>
            <a:ext cx="1231900" cy="118745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PDF</a:t>
            </a:r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瀏覽</a:t>
            </a:r>
            <a:r>
              <a:rPr lang="en-US" altLang="zh-TW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/</a:t>
            </a:r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下載</a:t>
            </a:r>
            <a:b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</a:br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檢視書目</a:t>
            </a:r>
            <a:endParaRPr lang="en-US" altLang="zh-TW" sz="1200" b="0">
              <a:solidFill>
                <a:srgbClr val="5A595F"/>
              </a:solidFill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en-US" altLang="zh-TW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EMAIL</a:t>
            </a:r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書目</a:t>
            </a:r>
            <a:endParaRPr lang="en-US" altLang="zh-TW" sz="1200" b="0">
              <a:solidFill>
                <a:srgbClr val="5A595F"/>
              </a:solidFill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輸出書目</a:t>
            </a:r>
            <a:endParaRPr lang="en-US" altLang="zh-TW" sz="1200" b="0">
              <a:solidFill>
                <a:srgbClr val="5A595F"/>
              </a:solidFill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儲存書目</a:t>
            </a:r>
            <a:b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</a:br>
            <a:r>
              <a:rPr lang="zh-TW" altLang="en-US" sz="1200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追蹤書目</a:t>
            </a:r>
            <a:endParaRPr lang="en-US" altLang="zh-TW" sz="1200" b="0">
              <a:solidFill>
                <a:srgbClr val="5A595F"/>
              </a:solidFill>
              <a:latin typeface="Trebuchet MS" pitchFamily="34" charset="0"/>
              <a:ea typeface="標楷體" pitchFamily="65" charset="-120"/>
            </a:endParaRPr>
          </a:p>
        </p:txBody>
      </p:sp>
      <p:sp>
        <p:nvSpPr>
          <p:cNvPr id="72711" name="Text Box 30"/>
          <p:cNvSpPr txBox="1">
            <a:spLocks noChangeArrowheads="1"/>
          </p:cNvSpPr>
          <p:nvPr/>
        </p:nvSpPr>
        <p:spPr bwMode="auto">
          <a:xfrm>
            <a:off x="0" y="3141663"/>
            <a:ext cx="3271838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solidFill>
                  <a:srgbClr val="5A595F"/>
                </a:solidFill>
                <a:ea typeface="標楷體" pitchFamily="65" charset="-120"/>
              </a:rPr>
              <a:t>查看結果頁面│摘要│文獻縮圖</a:t>
            </a:r>
          </a:p>
        </p:txBody>
      </p:sp>
      <p:sp>
        <p:nvSpPr>
          <p:cNvPr id="72712" name="Text Box 31"/>
          <p:cNvSpPr txBox="1">
            <a:spLocks noChangeArrowheads="1"/>
          </p:cNvSpPr>
          <p:nvPr/>
        </p:nvSpPr>
        <p:spPr bwMode="auto">
          <a:xfrm>
            <a:off x="3095625" y="884238"/>
            <a:ext cx="1752600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回到檢索結果列表</a:t>
            </a:r>
          </a:p>
        </p:txBody>
      </p:sp>
      <p:sp>
        <p:nvSpPr>
          <p:cNvPr id="72713" name="Text Box 33"/>
          <p:cNvSpPr txBox="1">
            <a:spLocks noChangeArrowheads="1"/>
          </p:cNvSpPr>
          <p:nvPr/>
        </p:nvSpPr>
        <p:spPr bwMode="auto">
          <a:xfrm>
            <a:off x="4559300" y="3600450"/>
            <a:ext cx="1484313" cy="2952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sz="1200" b="0">
                <a:ea typeface="標楷體" pitchFamily="65" charset="-120"/>
              </a:rPr>
              <a:t>前一筆│下一筆</a:t>
            </a:r>
          </a:p>
        </p:txBody>
      </p:sp>
      <p:sp>
        <p:nvSpPr>
          <p:cNvPr id="72714" name="Text Box 35"/>
          <p:cNvSpPr txBox="1">
            <a:spLocks noChangeArrowheads="1"/>
          </p:cNvSpPr>
          <p:nvPr/>
        </p:nvSpPr>
        <p:spPr bwMode="auto">
          <a:xfrm>
            <a:off x="6081713" y="4378325"/>
            <a:ext cx="396875" cy="10795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前往前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次頁</a:t>
            </a:r>
          </a:p>
        </p:txBody>
      </p:sp>
      <p:sp>
        <p:nvSpPr>
          <p:cNvPr id="68619" name="Text Box 36"/>
          <p:cNvSpPr txBox="1">
            <a:spLocks noChangeArrowheads="1"/>
          </p:cNvSpPr>
          <p:nvPr/>
        </p:nvSpPr>
        <p:spPr bwMode="auto">
          <a:xfrm>
            <a:off x="6950075" y="4194175"/>
            <a:ext cx="2025650" cy="2128838"/>
          </a:xfrm>
          <a:prstGeom prst="rect">
            <a:avLst/>
          </a:prstGeom>
          <a:solidFill>
            <a:srgbClr val="CBD7DE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*JSTOR:</a:t>
            </a:r>
            <a:r>
              <a:rPr lang="zh-TW" altLang="en-US" b="0" dirty="0">
                <a:latin typeface="+mn-lt"/>
                <a:ea typeface="標楷體" pitchFamily="65" charset="-120"/>
              </a:rPr>
              <a:t>相關文獻延伸查詢</a:t>
            </a:r>
            <a:r>
              <a:rPr lang="en-US" altLang="zh-TW" b="0" dirty="0">
                <a:latin typeface="+mn-lt"/>
                <a:ea typeface="標楷體" pitchFamily="65" charset="-120"/>
              </a:rPr>
              <a:t>,</a:t>
            </a:r>
            <a:r>
              <a:rPr lang="zh-TW" altLang="en-US" b="0" dirty="0">
                <a:latin typeface="+mn-lt"/>
                <a:ea typeface="標楷體" pitchFamily="65" charset="-120"/>
              </a:rPr>
              <a:t>引用</a:t>
            </a:r>
            <a:r>
              <a:rPr lang="en-US" altLang="zh-TW" b="0" dirty="0">
                <a:latin typeface="+mn-lt"/>
                <a:ea typeface="標楷體" pitchFamily="65" charset="-120"/>
              </a:rPr>
              <a:t>, </a:t>
            </a:r>
            <a:r>
              <a:rPr lang="zh-TW" altLang="en-US" b="0" dirty="0">
                <a:latin typeface="+mn-lt"/>
                <a:ea typeface="標楷體" pitchFamily="65" charset="-120"/>
              </a:rPr>
              <a:t>作者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* Google Scholar:</a:t>
            </a:r>
            <a:r>
              <a:rPr lang="zh-TW" altLang="en-US" b="0" dirty="0">
                <a:latin typeface="+mn-lt"/>
                <a:ea typeface="標楷體" pitchFamily="65" charset="-120"/>
              </a:rPr>
              <a:t>相關文獻延伸查詢</a:t>
            </a:r>
            <a:r>
              <a:rPr lang="en-US" altLang="zh-TW" b="0" dirty="0">
                <a:latin typeface="+mn-lt"/>
                <a:ea typeface="標楷體" pitchFamily="65" charset="-120"/>
              </a:rPr>
              <a:t>,</a:t>
            </a:r>
            <a:r>
              <a:rPr lang="zh-TW" altLang="en-US" b="0" dirty="0">
                <a:latin typeface="+mn-lt"/>
                <a:ea typeface="標楷體" pitchFamily="65" charset="-120"/>
              </a:rPr>
              <a:t>引用</a:t>
            </a:r>
            <a:r>
              <a:rPr lang="en-US" altLang="zh-TW" b="0" dirty="0">
                <a:latin typeface="+mn-lt"/>
                <a:ea typeface="標楷體" pitchFamily="65" charset="-120"/>
              </a:rPr>
              <a:t>, </a:t>
            </a:r>
            <a:r>
              <a:rPr lang="zh-TW" altLang="en-US" b="0" dirty="0">
                <a:latin typeface="+mn-lt"/>
                <a:ea typeface="標楷體" pitchFamily="65" charset="-120"/>
              </a:rPr>
              <a:t>作者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Journal Tracking:</a:t>
            </a:r>
            <a:r>
              <a:rPr lang="en-US" altLang="zh-TW" b="0" dirty="0">
                <a:latin typeface="+mn-lt"/>
                <a:ea typeface="標楷體" pitchFamily="65" charset="-120"/>
              </a:rPr>
              <a:t> </a:t>
            </a:r>
            <a:r>
              <a:rPr lang="zh-TW" altLang="en-US" b="0" dirty="0">
                <a:latin typeface="+mn-lt"/>
                <a:ea typeface="標楷體" pitchFamily="65" charset="-120"/>
              </a:rPr>
              <a:t>期刊追蹤</a:t>
            </a:r>
            <a:r>
              <a:rPr lang="en-US" altLang="zh-TW" b="0" dirty="0">
                <a:latin typeface="+mn-lt"/>
                <a:ea typeface="標楷體" pitchFamily="65" charset="-120"/>
              </a:rPr>
              <a:t>(email, RSS)</a:t>
            </a:r>
            <a:endParaRPr lang="zh-TW" altLang="en-US" b="0" dirty="0">
              <a:latin typeface="+mn-lt"/>
              <a:ea typeface="標楷體" pitchFamily="65" charset="-120"/>
            </a:endParaRPr>
          </a:p>
          <a:p>
            <a:pPr>
              <a:lnSpc>
                <a:spcPct val="105000"/>
              </a:lnSpc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Rights &amp; Permissions:</a:t>
            </a:r>
          </a:p>
          <a:p>
            <a:pPr>
              <a:lnSpc>
                <a:spcPct val="105000"/>
              </a:lnSpc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授權狀況</a:t>
            </a:r>
          </a:p>
        </p:txBody>
      </p:sp>
      <p:sp>
        <p:nvSpPr>
          <p:cNvPr id="72716" name="Text Box 37"/>
          <p:cNvSpPr txBox="1">
            <a:spLocks noChangeArrowheads="1"/>
          </p:cNvSpPr>
          <p:nvPr/>
        </p:nvSpPr>
        <p:spPr bwMode="auto">
          <a:xfrm>
            <a:off x="2671763" y="5273675"/>
            <a:ext cx="1406525" cy="2952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sz="1200" b="0">
                <a:ea typeface="標楷體" pitchFamily="65" charset="-120"/>
              </a:rPr>
              <a:t>檢索詞以黃色標示</a:t>
            </a:r>
          </a:p>
        </p:txBody>
      </p:sp>
      <p:sp>
        <p:nvSpPr>
          <p:cNvPr id="72717" name="Rectangle 19"/>
          <p:cNvSpPr>
            <a:spLocks noChangeArrowheads="1"/>
          </p:cNvSpPr>
          <p:nvPr/>
        </p:nvSpPr>
        <p:spPr bwMode="auto">
          <a:xfrm>
            <a:off x="4937125" y="958850"/>
            <a:ext cx="1158875" cy="279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2718" name="Rectangle 20"/>
          <p:cNvSpPr>
            <a:spLocks noChangeArrowheads="1"/>
          </p:cNvSpPr>
          <p:nvPr/>
        </p:nvSpPr>
        <p:spPr bwMode="auto">
          <a:xfrm>
            <a:off x="4691063" y="3300413"/>
            <a:ext cx="1498600" cy="1793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2719" name="Rectangle 21"/>
          <p:cNvSpPr>
            <a:spLocks noChangeArrowheads="1"/>
          </p:cNvSpPr>
          <p:nvPr/>
        </p:nvSpPr>
        <p:spPr bwMode="auto">
          <a:xfrm>
            <a:off x="5651500" y="4408488"/>
            <a:ext cx="333375" cy="279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2720" name="Rectangle 28"/>
          <p:cNvSpPr>
            <a:spLocks noChangeArrowheads="1"/>
          </p:cNvSpPr>
          <p:nvPr/>
        </p:nvSpPr>
        <p:spPr bwMode="auto">
          <a:xfrm>
            <a:off x="0" y="3556000"/>
            <a:ext cx="671513" cy="1936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2721" name="矩形 21"/>
          <p:cNvSpPr>
            <a:spLocks noChangeArrowheads="1"/>
          </p:cNvSpPr>
          <p:nvPr/>
        </p:nvSpPr>
        <p:spPr bwMode="auto">
          <a:xfrm>
            <a:off x="6721475" y="1698625"/>
            <a:ext cx="2160588" cy="24225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" descr="2011-09-02_174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11300"/>
            <a:ext cx="88455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88900"/>
            <a:ext cx="7716837" cy="579438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solidFill>
                  <a:schemeClr val="tx1"/>
                </a:solidFill>
              </a:rPr>
              <a:t>檢索結果</a:t>
            </a:r>
            <a:r>
              <a:rPr lang="en-US" altLang="zh-TW" sz="3200" b="1" smtClean="0">
                <a:solidFill>
                  <a:schemeClr val="tx1"/>
                </a:solidFill>
              </a:rPr>
              <a:t>:</a:t>
            </a:r>
            <a:r>
              <a:rPr lang="zh-TW" altLang="en-US" sz="3200" b="1" smtClean="0"/>
              <a:t>文獻全文</a:t>
            </a:r>
            <a:r>
              <a:rPr lang="en-US" altLang="zh-TW" sz="3200" b="1" smtClean="0"/>
              <a:t>HTML</a:t>
            </a:r>
            <a:r>
              <a:rPr lang="zh-TW" altLang="en-US" sz="3200" b="1" smtClean="0"/>
              <a:t>呈現</a:t>
            </a:r>
            <a:r>
              <a:rPr lang="en-US" altLang="zh-TW" sz="3200" b="1" smtClean="0">
                <a:solidFill>
                  <a:schemeClr val="tx1"/>
                </a:solidFill>
              </a:rPr>
              <a:t>-Summary</a:t>
            </a:r>
            <a:endParaRPr lang="zh-TW" altLang="en-US" sz="3200" b="1" smtClean="0">
              <a:solidFill>
                <a:schemeClr val="tx1"/>
              </a:solidFill>
            </a:endParaRPr>
          </a:p>
        </p:txBody>
      </p:sp>
      <p:sp>
        <p:nvSpPr>
          <p:cNvPr id="73732" name="AutoShape 8"/>
          <p:cNvSpPr>
            <a:spLocks/>
          </p:cNvSpPr>
          <p:nvPr/>
        </p:nvSpPr>
        <p:spPr bwMode="auto">
          <a:xfrm>
            <a:off x="287338" y="5705475"/>
            <a:ext cx="1377950" cy="609600"/>
          </a:xfrm>
          <a:prstGeom prst="borderCallout2">
            <a:avLst>
              <a:gd name="adj1" fmla="val 18750"/>
              <a:gd name="adj2" fmla="val 105528"/>
              <a:gd name="adj3" fmla="val 18750"/>
              <a:gd name="adj4" fmla="val 105528"/>
              <a:gd name="adj5" fmla="val -133593"/>
              <a:gd name="adj6" fmla="val 10552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TW" altLang="en-US"/>
          </a:p>
        </p:txBody>
      </p:sp>
      <p:sp>
        <p:nvSpPr>
          <p:cNvPr id="73733" name="Text Box 9"/>
          <p:cNvSpPr txBox="1">
            <a:spLocks noChangeArrowheads="1"/>
          </p:cNvSpPr>
          <p:nvPr/>
        </p:nvSpPr>
        <p:spPr bwMode="auto">
          <a:xfrm>
            <a:off x="1900238" y="3924300"/>
            <a:ext cx="3433762" cy="5175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提供文獻摘要、書目資訊、作者資訊、註腳和參考書目、引用該文的文獻</a:t>
            </a:r>
          </a:p>
        </p:txBody>
      </p:sp>
      <p:sp>
        <p:nvSpPr>
          <p:cNvPr id="73734" name="Rectangle 10"/>
          <p:cNvSpPr>
            <a:spLocks noChangeArrowheads="1"/>
          </p:cNvSpPr>
          <p:nvPr/>
        </p:nvSpPr>
        <p:spPr bwMode="auto">
          <a:xfrm>
            <a:off x="954088" y="2844800"/>
            <a:ext cx="1020762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2217738" y="2790825"/>
            <a:ext cx="3433762" cy="523875"/>
          </a:xfrm>
          <a:prstGeom prst="rect">
            <a:avLst/>
          </a:prstGeom>
          <a:solidFill>
            <a:srgbClr val="CBD7DE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Most Cited</a:t>
            </a:r>
            <a:r>
              <a:rPr lang="en-US" altLang="zh-TW" b="0" dirty="0">
                <a:latin typeface="+mn-lt"/>
                <a:ea typeface="標楷體" pitchFamily="65" charset="-120"/>
              </a:rPr>
              <a:t>:</a:t>
            </a:r>
            <a:r>
              <a:rPr lang="zh-TW" altLang="en-US" b="0" dirty="0">
                <a:latin typeface="+mn-lt"/>
                <a:ea typeface="標楷體" pitchFamily="65" charset="-120"/>
              </a:rPr>
              <a:t>該本期刊最多被引用文章</a:t>
            </a:r>
          </a:p>
          <a:p>
            <a:pPr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Most Accessed</a:t>
            </a:r>
            <a:r>
              <a:rPr lang="en-US" altLang="zh-TW" b="0" dirty="0">
                <a:latin typeface="+mn-lt"/>
                <a:ea typeface="標楷體" pitchFamily="65" charset="-120"/>
              </a:rPr>
              <a:t>:</a:t>
            </a:r>
            <a:r>
              <a:rPr lang="zh-TW" altLang="en-US" b="0" dirty="0">
                <a:latin typeface="+mn-lt"/>
                <a:ea typeface="標楷體" pitchFamily="65" charset="-120"/>
              </a:rPr>
              <a:t>該本期刊最多瀏覽的文章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633413" y="3933825"/>
            <a:ext cx="774700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2011-09-02_192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3463"/>
            <a:ext cx="7466013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579437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檢索結果</a:t>
            </a:r>
            <a:r>
              <a:rPr lang="en-US" altLang="zh-TW" sz="3200" b="1" smtClean="0"/>
              <a:t>:</a:t>
            </a:r>
            <a:r>
              <a:rPr lang="zh-TW" altLang="en-US" sz="3200" b="1" smtClean="0"/>
              <a:t>文獻全文</a:t>
            </a:r>
            <a:r>
              <a:rPr lang="en-US" altLang="zh-TW" sz="3200" b="1" smtClean="0"/>
              <a:t>HTML</a:t>
            </a:r>
            <a:r>
              <a:rPr lang="zh-TW" altLang="en-US" sz="3200" b="1" smtClean="0"/>
              <a:t>呈現</a:t>
            </a:r>
            <a:r>
              <a:rPr lang="en-US" altLang="zh-TW" sz="3200" b="1" smtClean="0"/>
              <a:t>- Page Thumbnails 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6748463" y="23399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0">
                <a:solidFill>
                  <a:srgbClr val="5A595F"/>
                </a:solidFill>
                <a:ea typeface="標楷體" pitchFamily="65" charset="-120"/>
                <a:sym typeface="Times New Roman" pitchFamily="18" charset="0"/>
              </a:rPr>
              <a:t>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1549400" y="2773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1252538" y="2854325"/>
            <a:ext cx="2293937" cy="33655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b="0">
                <a:ea typeface="標楷體" pitchFamily="65" charset="-120"/>
              </a:rPr>
              <a:t>文獻頁面簡圖列表呈現</a:t>
            </a:r>
          </a:p>
        </p:txBody>
      </p:sp>
      <p:sp>
        <p:nvSpPr>
          <p:cNvPr id="74759" name="Text Box 15"/>
          <p:cNvSpPr txBox="1">
            <a:spLocks noChangeArrowheads="1"/>
          </p:cNvSpPr>
          <p:nvPr/>
        </p:nvSpPr>
        <p:spPr bwMode="auto">
          <a:xfrm>
            <a:off x="1270000" y="3879850"/>
            <a:ext cx="1781175" cy="3381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b="0">
                <a:ea typeface="標楷體" pitchFamily="65" charset="-120"/>
              </a:rPr>
              <a:t>查看頁面的數量</a:t>
            </a:r>
          </a:p>
        </p:txBody>
      </p:sp>
      <p:sp>
        <p:nvSpPr>
          <p:cNvPr id="74760" name="Rectangle 10"/>
          <p:cNvSpPr>
            <a:spLocks noChangeArrowheads="1"/>
          </p:cNvSpPr>
          <p:nvPr/>
        </p:nvSpPr>
        <p:spPr bwMode="auto">
          <a:xfrm>
            <a:off x="1381125" y="3249613"/>
            <a:ext cx="976313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pic>
        <p:nvPicPr>
          <p:cNvPr id="74761" name="圖片 10" descr="圖片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873375"/>
            <a:ext cx="2551113" cy="3497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762" name="肘形接點 12"/>
          <p:cNvCxnSpPr>
            <a:cxnSpLocks noChangeShapeType="1"/>
          </p:cNvCxnSpPr>
          <p:nvPr/>
        </p:nvCxnSpPr>
        <p:spPr bwMode="auto">
          <a:xfrm flipV="1">
            <a:off x="3681413" y="3527425"/>
            <a:ext cx="1555750" cy="14335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70" name="Picture 1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65400" y="971550"/>
            <a:ext cx="6157913" cy="2774950"/>
          </a:xfrm>
          <a:prstGeom prst="rect">
            <a:avLst/>
          </a:prstGeom>
          <a:noFill/>
          <a:ln w="9525">
            <a:solidFill>
              <a:srgbClr val="CBD7DE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8436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563" y="4073525"/>
            <a:ext cx="5476875" cy="2343150"/>
          </a:xfrm>
          <a:prstGeom prst="rect">
            <a:avLst/>
          </a:prstGeom>
          <a:noFill/>
          <a:ln w="9525">
            <a:solidFill>
              <a:srgbClr val="CBD7DE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757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00100"/>
            <a:ext cx="22494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09538"/>
            <a:ext cx="7716837" cy="579437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檢索結果</a:t>
            </a:r>
            <a:r>
              <a:rPr lang="en-US" altLang="zh-TW" sz="3200" b="1" smtClean="0"/>
              <a:t>:</a:t>
            </a:r>
            <a:r>
              <a:rPr lang="zh-TW" altLang="en-US" sz="3200" b="1" smtClean="0"/>
              <a:t>延伸查詢</a:t>
            </a:r>
            <a:r>
              <a:rPr lang="en-US" altLang="zh-TW" sz="3200" b="1" smtClean="0"/>
              <a:t>—JSTOR</a:t>
            </a:r>
            <a:r>
              <a:rPr lang="zh-TW" altLang="en-US" sz="3200" b="1" smtClean="0"/>
              <a:t>內部</a:t>
            </a:r>
          </a:p>
        </p:txBody>
      </p:sp>
      <p:sp>
        <p:nvSpPr>
          <p:cNvPr id="75782" name="Rectangle 13"/>
          <p:cNvSpPr>
            <a:spLocks noChangeArrowheads="1"/>
          </p:cNvSpPr>
          <p:nvPr/>
        </p:nvSpPr>
        <p:spPr bwMode="auto">
          <a:xfrm>
            <a:off x="2563813" y="835025"/>
            <a:ext cx="16256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5783" name="Text Box 15"/>
          <p:cNvSpPr txBox="1">
            <a:spLocks noChangeArrowheads="1"/>
          </p:cNvSpPr>
          <p:nvPr/>
        </p:nvSpPr>
        <p:spPr bwMode="auto">
          <a:xfrm>
            <a:off x="79375" y="4503738"/>
            <a:ext cx="2219325" cy="158115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In JSTOR:</a:t>
            </a:r>
            <a:endParaRPr lang="zh-TW" altLang="en-US" b="0"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1.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此篇文獻之參考文獻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2.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有引用此篇的文章</a:t>
            </a:r>
          </a:p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（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1.2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項功能均連至文獻資訊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-item infomaiton 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）</a:t>
            </a: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3.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作者撰寫的其他文章</a:t>
            </a:r>
          </a:p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*沒有相關資料則不顯示</a:t>
            </a:r>
            <a:endParaRPr lang="zh-TW" altLang="en-US" sz="1600" b="0">
              <a:latin typeface="Trebuchet MS" pitchFamily="34" charset="0"/>
              <a:ea typeface="標楷體" pitchFamily="65" charset="-120"/>
            </a:endParaRPr>
          </a:p>
        </p:txBody>
      </p:sp>
      <p:cxnSp>
        <p:nvCxnSpPr>
          <p:cNvPr id="75784" name="肘形接點 17"/>
          <p:cNvCxnSpPr>
            <a:cxnSpLocks noChangeShapeType="1"/>
          </p:cNvCxnSpPr>
          <p:nvPr/>
        </p:nvCxnSpPr>
        <p:spPr bwMode="auto">
          <a:xfrm>
            <a:off x="-660400" y="18542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5785" name="Rectangle 13"/>
          <p:cNvSpPr>
            <a:spLocks noChangeArrowheads="1"/>
          </p:cNvSpPr>
          <p:nvPr/>
        </p:nvSpPr>
        <p:spPr bwMode="auto">
          <a:xfrm>
            <a:off x="2565400" y="4040188"/>
            <a:ext cx="16256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cxnSp>
        <p:nvCxnSpPr>
          <p:cNvPr id="75786" name="肘形接點 20"/>
          <p:cNvCxnSpPr>
            <a:cxnSpLocks noChangeShapeType="1"/>
            <a:endCxn id="75782" idx="1"/>
          </p:cNvCxnSpPr>
          <p:nvPr/>
        </p:nvCxnSpPr>
        <p:spPr bwMode="auto">
          <a:xfrm flipV="1">
            <a:off x="747713" y="989013"/>
            <a:ext cx="1816100" cy="1984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圖案 22"/>
          <p:cNvCxnSpPr>
            <a:cxnSpLocks noChangeShapeType="1"/>
            <a:endCxn id="75785" idx="1"/>
          </p:cNvCxnSpPr>
          <p:nvPr/>
        </p:nvCxnSpPr>
        <p:spPr bwMode="auto">
          <a:xfrm rot="16200000" flipH="1">
            <a:off x="436562" y="2065338"/>
            <a:ext cx="2847975" cy="1409700"/>
          </a:xfrm>
          <a:prstGeom prst="bentConnector2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8" name="Oval 13"/>
          <p:cNvSpPr>
            <a:spLocks noChangeArrowheads="1"/>
          </p:cNvSpPr>
          <p:nvPr/>
        </p:nvSpPr>
        <p:spPr bwMode="auto">
          <a:xfrm>
            <a:off x="0" y="1016000"/>
            <a:ext cx="2273300" cy="96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75789" name="Oval 14"/>
          <p:cNvSpPr>
            <a:spLocks noChangeArrowheads="1"/>
          </p:cNvSpPr>
          <p:nvPr/>
        </p:nvSpPr>
        <p:spPr bwMode="auto">
          <a:xfrm>
            <a:off x="0" y="901700"/>
            <a:ext cx="2286000" cy="1016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638" y="123825"/>
            <a:ext cx="7716837" cy="579438"/>
          </a:xfrm>
        </p:spPr>
        <p:txBody>
          <a:bodyPr/>
          <a:lstStyle/>
          <a:p>
            <a:pPr eaLnBrk="1" hangingPunct="1"/>
            <a:r>
              <a:rPr lang="zh-TW" altLang="en-US" sz="2800" b="1" smtClean="0"/>
              <a:t>檢索結果</a:t>
            </a:r>
            <a:r>
              <a:rPr lang="en-US" altLang="zh-TW" sz="2800" b="1" smtClean="0"/>
              <a:t>:</a:t>
            </a:r>
            <a:r>
              <a:rPr lang="zh-TW" altLang="en-US" sz="2800" b="1" smtClean="0"/>
              <a:t>延伸查詢</a:t>
            </a:r>
            <a:r>
              <a:rPr lang="en-US" altLang="zh-TW" sz="2800" b="1" smtClean="0"/>
              <a:t>—Google Scholar </a:t>
            </a:r>
          </a:p>
        </p:txBody>
      </p:sp>
      <p:sp>
        <p:nvSpPr>
          <p:cNvPr id="76803" name="Line 12"/>
          <p:cNvSpPr>
            <a:spLocks noChangeShapeType="1"/>
          </p:cNvSpPr>
          <p:nvPr/>
        </p:nvSpPr>
        <p:spPr bwMode="auto">
          <a:xfrm>
            <a:off x="1016000" y="2351088"/>
            <a:ext cx="928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115888" y="3400425"/>
            <a:ext cx="1947862" cy="9429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In Google Scholar</a:t>
            </a: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1.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相關文章</a:t>
            </a: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2.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有引用此篇的文章</a:t>
            </a:r>
          </a:p>
          <a:p>
            <a:pPr eaLnBrk="1" hangingPunct="1"/>
            <a:r>
              <a:rPr lang="en-US" altLang="zh-TW" b="0">
                <a:latin typeface="Trebuchet MS" pitchFamily="34" charset="0"/>
                <a:ea typeface="標楷體" pitchFamily="65" charset="-120"/>
              </a:rPr>
              <a:t>3.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作者撰寫的其他文章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</p:txBody>
      </p:sp>
      <p:pic>
        <p:nvPicPr>
          <p:cNvPr id="7680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00100"/>
            <a:ext cx="22494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9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82638"/>
            <a:ext cx="5153025" cy="3786187"/>
          </a:xfrm>
          <a:prstGeom prst="rect">
            <a:avLst/>
          </a:prstGeom>
          <a:noFill/>
          <a:ln w="9525">
            <a:solidFill>
              <a:srgbClr val="CBD7DE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76807" name="Rectangle 16"/>
          <p:cNvSpPr>
            <a:spLocks noChangeArrowheads="1"/>
          </p:cNvSpPr>
          <p:nvPr/>
        </p:nvSpPr>
        <p:spPr bwMode="auto">
          <a:xfrm>
            <a:off x="3862388" y="1071563"/>
            <a:ext cx="4354512" cy="361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pic>
        <p:nvPicPr>
          <p:cNvPr id="48539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050" y="2708275"/>
            <a:ext cx="5578475" cy="4098925"/>
          </a:xfrm>
          <a:prstGeom prst="rect">
            <a:avLst/>
          </a:prstGeom>
          <a:noFill/>
          <a:ln w="9525">
            <a:solidFill>
              <a:srgbClr val="CBD7DE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2603500" y="4456113"/>
            <a:ext cx="4208463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cxnSp>
        <p:nvCxnSpPr>
          <p:cNvPr id="76810" name="肘形接點 25"/>
          <p:cNvCxnSpPr>
            <a:cxnSpLocks noChangeShapeType="1"/>
          </p:cNvCxnSpPr>
          <p:nvPr/>
        </p:nvCxnSpPr>
        <p:spPr bwMode="auto">
          <a:xfrm>
            <a:off x="1092200" y="2463800"/>
            <a:ext cx="1447800" cy="863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肘形接點 27"/>
          <p:cNvCxnSpPr>
            <a:cxnSpLocks noChangeShapeType="1"/>
            <a:endCxn id="76807" idx="1"/>
          </p:cNvCxnSpPr>
          <p:nvPr/>
        </p:nvCxnSpPr>
        <p:spPr bwMode="auto">
          <a:xfrm flipV="1">
            <a:off x="1295400" y="1252538"/>
            <a:ext cx="2566988" cy="1376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3513"/>
            <a:ext cx="7716837" cy="579437"/>
          </a:xfrm>
        </p:spPr>
        <p:txBody>
          <a:bodyPr/>
          <a:lstStyle/>
          <a:p>
            <a:pPr eaLnBrk="1" hangingPunct="1"/>
            <a:r>
              <a:rPr lang="zh-TW" altLang="en-US" sz="2800" b="1" smtClean="0"/>
              <a:t>文獻輸出</a:t>
            </a:r>
            <a:r>
              <a:rPr lang="en-US" altLang="zh-TW" sz="2800" b="1" smtClean="0"/>
              <a:t>: Print or Download PDF</a:t>
            </a: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7154863" y="877888"/>
            <a:ext cx="1989137" cy="136842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文獻輸出提供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PDF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格式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:</a:t>
            </a:r>
          </a:p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首頁為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JSTOR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版權說明頁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, 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包含書目資訊及加值連結</a:t>
            </a:r>
          </a:p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不論是列印或下載都是以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 PDF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的格式提供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</p:txBody>
      </p:sp>
      <p:pic>
        <p:nvPicPr>
          <p:cNvPr id="778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42950"/>
            <a:ext cx="69723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2800"/>
            <a:ext cx="672465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150813"/>
            <a:ext cx="8301037" cy="579437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latin typeface="標楷體" pitchFamily="65" charset="-120"/>
              </a:rPr>
              <a:t>全文關鍵字查找</a:t>
            </a:r>
            <a:r>
              <a:rPr lang="en-US" altLang="zh-TW" sz="2800" b="1" smtClean="0">
                <a:latin typeface="標楷體" pitchFamily="65" charset="-120"/>
              </a:rPr>
              <a:t>:</a:t>
            </a:r>
            <a:r>
              <a:rPr lang="en-US" altLang="zh-TW" sz="2800" smtClean="0">
                <a:ea typeface="新細明體" charset="-120"/>
              </a:rPr>
              <a:t> </a:t>
            </a:r>
            <a:r>
              <a:rPr lang="en-US" altLang="zh-TW" sz="2800" b="1" smtClean="0">
                <a:ea typeface="新細明體" charset="-120"/>
              </a:rPr>
              <a:t>PDF: Adobe Reader “Find” Text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1411288" y="24050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5935663" y="38512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247650" y="4956175"/>
            <a:ext cx="2700338" cy="792163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利用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Adobe Reader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中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 “find” 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的功能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 ,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會列出查找到關鍵字的頁面列表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0" y="2235200"/>
            <a:ext cx="668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3467100" y="1585913"/>
            <a:ext cx="9271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8857" name="Text Box 14"/>
          <p:cNvSpPr txBox="1">
            <a:spLocks noChangeArrowheads="1"/>
          </p:cNvSpPr>
          <p:nvPr/>
        </p:nvSpPr>
        <p:spPr bwMode="auto">
          <a:xfrm>
            <a:off x="6378575" y="1803400"/>
            <a:ext cx="2346325" cy="523875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在全文影像中</a:t>
            </a:r>
            <a:r>
              <a:rPr lang="en-US" altLang="zh-TW" b="0">
                <a:latin typeface="Trebuchet MS" pitchFamily="34" charset="0"/>
                <a:ea typeface="標楷體" pitchFamily="65" charset="-120"/>
              </a:rPr>
              <a:t>PDF</a:t>
            </a:r>
            <a:r>
              <a:rPr lang="zh-TW" altLang="en-US" b="0">
                <a:latin typeface="Trebuchet MS" pitchFamily="34" charset="0"/>
                <a:ea typeface="標楷體" pitchFamily="65" charset="-120"/>
              </a:rPr>
              <a:t>格式</a:t>
            </a:r>
            <a:endParaRPr lang="en-US" altLang="zh-TW" b="0">
              <a:latin typeface="Trebuchet MS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b="0">
                <a:latin typeface="Trebuchet MS" pitchFamily="34" charset="0"/>
                <a:ea typeface="標楷體" pitchFamily="65" charset="-120"/>
              </a:rPr>
              <a:t>也會提供標示檢索詞的功能</a:t>
            </a:r>
          </a:p>
        </p:txBody>
      </p:sp>
      <p:sp>
        <p:nvSpPr>
          <p:cNvPr id="78858" name="Rectangle 15"/>
          <p:cNvSpPr>
            <a:spLocks noChangeArrowheads="1"/>
          </p:cNvSpPr>
          <p:nvPr/>
        </p:nvSpPr>
        <p:spPr bwMode="auto">
          <a:xfrm>
            <a:off x="6226175" y="4557713"/>
            <a:ext cx="5222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1425"/>
            <a:ext cx="6951662" cy="4567238"/>
          </a:xfrm>
        </p:spPr>
        <p:txBody>
          <a:bodyPr/>
          <a:lstStyle/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認識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 特色：</a:t>
            </a: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“Moving Wall” </a:t>
            </a: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收錄內容及書目清單下載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 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回溯套裝內容說明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solidFill>
                  <a:srgbClr val="CBD7DE"/>
                </a:solidFill>
                <a:ea typeface="標楷體" pitchFamily="65" charset="-120"/>
              </a:rPr>
              <a:t>JSTOR</a:t>
            </a:r>
            <a:r>
              <a:rPr lang="zh-TW" altLang="en-US" sz="2800" b="1" smtClean="0">
                <a:solidFill>
                  <a:srgbClr val="CBD7DE"/>
                </a:solidFill>
                <a:ea typeface="標楷體" pitchFamily="65" charset="-120"/>
              </a:rPr>
              <a:t>界面使用說明</a:t>
            </a:r>
            <a:endParaRPr lang="en-US" altLang="zh-TW" sz="2800" b="1" smtClean="0">
              <a:solidFill>
                <a:srgbClr val="CBD7DE"/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TW" sz="2800" b="1" smtClean="0">
                <a:ea typeface="標楷體" pitchFamily="65" charset="-120"/>
              </a:rPr>
              <a:t>MYJSTOR</a:t>
            </a:r>
            <a:r>
              <a:rPr lang="zh-TW" altLang="en-US" sz="2800" b="1" smtClean="0">
                <a:ea typeface="標楷體" pitchFamily="65" charset="-120"/>
              </a:rPr>
              <a:t>功能說明</a:t>
            </a: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115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zh-TW" sz="28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23963"/>
            <a:ext cx="87931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92075"/>
            <a:ext cx="8154988" cy="579438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MYJSTOR</a:t>
            </a:r>
            <a:r>
              <a:rPr lang="zh-TW" altLang="en-US" sz="3200" b="1" smtClean="0"/>
              <a:t>功能說明：個人化書目服務</a:t>
            </a:r>
            <a:r>
              <a:rPr lang="en-US" altLang="zh-TW" sz="3200" b="1" smtClean="0"/>
              <a:t/>
            </a:r>
            <a:br>
              <a:rPr lang="en-US" altLang="zh-TW" sz="3200" b="1" smtClean="0"/>
            </a:br>
            <a:r>
              <a:rPr lang="en-US" altLang="zh-TW" sz="2800" smtClean="0">
                <a:solidFill>
                  <a:srgbClr val="FF0000"/>
                </a:solidFill>
              </a:rPr>
              <a:t>Login to MyJSTOR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4202113" y="3111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1076325" y="31099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535488" y="15589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1884363" y="2233613"/>
            <a:ext cx="1366837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Trebuchet MS" pitchFamily="34" charset="0"/>
                <a:ea typeface="標楷體" pitchFamily="65" charset="-120"/>
              </a:rPr>
              <a:t>登入</a:t>
            </a:r>
            <a:r>
              <a:rPr lang="en-US" altLang="zh-TW" b="0">
                <a:latin typeface="Trebuchet MS" pitchFamily="34" charset="0"/>
              </a:rPr>
              <a:t> MyJSTOR</a:t>
            </a:r>
            <a:endParaRPr lang="zh-TW" altLang="en-US" b="0">
              <a:latin typeface="Trebuchet MS" pitchFamily="34" charset="0"/>
              <a:ea typeface="標楷體" pitchFamily="65" charset="-120"/>
            </a:endParaRP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184150" y="4286250"/>
            <a:ext cx="3100388" cy="304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latin typeface="標楷體" pitchFamily="65" charset="-120"/>
                <a:ea typeface="標楷體" pitchFamily="65" charset="-120"/>
              </a:rPr>
              <a:t>**第一次使用者請先申請個人帳號</a:t>
            </a:r>
          </a:p>
        </p:txBody>
      </p:sp>
      <p:sp>
        <p:nvSpPr>
          <p:cNvPr id="80905" name="Rectangle 14"/>
          <p:cNvSpPr>
            <a:spLocks noChangeArrowheads="1"/>
          </p:cNvSpPr>
          <p:nvPr/>
        </p:nvSpPr>
        <p:spPr bwMode="auto">
          <a:xfrm>
            <a:off x="212725" y="3984625"/>
            <a:ext cx="1165225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80906" name="Rectangle 14"/>
          <p:cNvSpPr>
            <a:spLocks noChangeArrowheads="1"/>
          </p:cNvSpPr>
          <p:nvPr/>
        </p:nvSpPr>
        <p:spPr bwMode="auto">
          <a:xfrm>
            <a:off x="214313" y="2857500"/>
            <a:ext cx="2836862" cy="3079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jstor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47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2057400" y="1295400"/>
            <a:ext cx="670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eaLnBrk="0" hangingPunct="0">
              <a:spcBef>
                <a:spcPts val="388"/>
              </a:spcBef>
              <a:buClr>
                <a:srgbClr val="595959"/>
              </a:buClr>
              <a:buFont typeface="Arial" charset="0"/>
              <a:buChar char="•"/>
            </a:pPr>
            <a:r>
              <a:rPr lang="en-US" altLang="zh-TW" sz="240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Ithaka S+R</a:t>
            </a:r>
            <a:r>
              <a:rPr lang="en-US" altLang="zh-TW" sz="2400" b="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 </a:t>
            </a:r>
            <a:r>
              <a:rPr lang="zh-TW" altLang="en-US" sz="2400" b="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一項研究和諮詢服務，重點在於網路環境中學術研究和教學活動的轉型，旨在確立我們的社群所面臨的重大問題並且發揮促成變革的作用。</a:t>
            </a:r>
            <a:endParaRPr lang="en-US" altLang="zh-TW" sz="2400" b="0">
              <a:solidFill>
                <a:srgbClr val="595959"/>
              </a:solidFill>
              <a:latin typeface="Book Antiqua" pitchFamily="18" charset="0"/>
              <a:ea typeface="標楷體" pitchFamily="65" charset="-120"/>
            </a:endParaRPr>
          </a:p>
          <a:p>
            <a:pPr marL="346075" indent="-346075" eaLnBrk="0" hangingPunct="0">
              <a:spcBef>
                <a:spcPts val="388"/>
              </a:spcBef>
              <a:buClr>
                <a:srgbClr val="595959"/>
              </a:buClr>
              <a:buFont typeface="Arial" charset="0"/>
              <a:buChar char="•"/>
            </a:pPr>
            <a:r>
              <a:rPr lang="en-US" altLang="zh-TW" sz="240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240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是一個發現、存取和保存學術內容成果的研究平台。</a:t>
            </a:r>
            <a:r>
              <a:rPr lang="en-US" altLang="zh-TW" sz="240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 JSTOR—</a:t>
            </a:r>
            <a:r>
              <a:rPr lang="en-US" altLang="zh-TW" sz="2400" u="sng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J</a:t>
            </a:r>
            <a:r>
              <a:rPr lang="en-US" altLang="zh-TW" sz="240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ournal </a:t>
            </a:r>
            <a:r>
              <a:rPr lang="en-US" altLang="zh-TW" sz="2400" u="sng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Stor</a:t>
            </a:r>
            <a:r>
              <a:rPr lang="en-US" altLang="zh-TW" sz="240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age</a:t>
            </a:r>
            <a:endParaRPr lang="zh-TW" altLang="en-US" sz="240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marL="346075" indent="-346075"/>
            <a:r>
              <a:rPr lang="zh-TW" altLang="en-US" sz="240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　</a:t>
            </a:r>
            <a:endParaRPr lang="en-US" altLang="zh-TW" sz="2400">
              <a:solidFill>
                <a:srgbClr val="595959"/>
              </a:solidFill>
              <a:latin typeface="Book Antiqua" pitchFamily="18" charset="0"/>
              <a:ea typeface="標楷體" pitchFamily="65" charset="-120"/>
            </a:endParaRPr>
          </a:p>
          <a:p>
            <a:pPr marL="346075" indent="-346075"/>
            <a:endParaRPr lang="zh-TW" altLang="en-US" sz="2400" b="0">
              <a:solidFill>
                <a:srgbClr val="595959"/>
              </a:solidFill>
              <a:latin typeface="Book Antiqua" pitchFamily="18" charset="0"/>
              <a:ea typeface="標楷體" pitchFamily="65" charset="-120"/>
            </a:endParaRPr>
          </a:p>
          <a:p>
            <a:pPr marL="346075" indent="-346075" eaLnBrk="0" hangingPunct="0">
              <a:spcBef>
                <a:spcPts val="388"/>
              </a:spcBef>
              <a:buFontTx/>
              <a:buChar char="•"/>
            </a:pPr>
            <a:r>
              <a:rPr lang="en-US" altLang="zh-TW" sz="240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Portico </a:t>
            </a:r>
            <a:r>
              <a:rPr lang="zh-TW" altLang="en-US" sz="2400" b="0">
                <a:solidFill>
                  <a:srgbClr val="595959"/>
                </a:solidFill>
                <a:latin typeface="Book Antiqua" pitchFamily="18" charset="0"/>
                <a:ea typeface="標楷體" pitchFamily="65" charset="-120"/>
              </a:rPr>
              <a:t>是一項提供電子期刊、電子書籍和其他學術性電子內容的數位內容保存服務。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42900" y="228600"/>
            <a:ext cx="629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rgbClr val="595959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en-US" altLang="zh-TW" sz="3600" dirty="0">
                <a:solidFill>
                  <a:srgbClr val="595959"/>
                </a:solidFill>
                <a:latin typeface="+mj-lt"/>
                <a:ea typeface="標楷體" pitchFamily="65" charset="-120"/>
              </a:rPr>
              <a:t>JSTOR</a:t>
            </a:r>
            <a:r>
              <a:rPr lang="zh-TW" altLang="en-US" sz="3600" dirty="0">
                <a:solidFill>
                  <a:srgbClr val="595959"/>
                </a:solidFill>
                <a:latin typeface="標楷體" pitchFamily="65" charset="-120"/>
                <a:ea typeface="標楷體" pitchFamily="65" charset="-120"/>
              </a:rPr>
              <a:t>：服務概述</a:t>
            </a:r>
          </a:p>
        </p:txBody>
      </p:sp>
      <p:pic>
        <p:nvPicPr>
          <p:cNvPr id="36870" name="Picture 8" descr="Ithaka-S+R-final-logo_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1875" r="15625" b="28125"/>
          <a:stretch>
            <a:fillRect/>
          </a:stretch>
        </p:blipFill>
        <p:spPr bwMode="auto">
          <a:xfrm>
            <a:off x="381000" y="13716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Portico-logo_a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32220"/>
          <a:stretch>
            <a:fillRect/>
          </a:stretch>
        </p:blipFill>
        <p:spPr bwMode="auto">
          <a:xfrm>
            <a:off x="-609600" y="4343400"/>
            <a:ext cx="251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95599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03188"/>
            <a:ext cx="7716837" cy="579437"/>
          </a:xfrm>
        </p:spPr>
        <p:txBody>
          <a:bodyPr/>
          <a:lstStyle/>
          <a:p>
            <a:pPr eaLnBrk="1" hangingPunct="1"/>
            <a:r>
              <a:rPr lang="en-US" altLang="zh-TW" sz="3200" b="1" smtClean="0"/>
              <a:t>MYJSTOR</a:t>
            </a:r>
            <a:r>
              <a:rPr lang="zh-TW" altLang="en-US" sz="3200" b="1" smtClean="0"/>
              <a:t>功能說明：</a:t>
            </a:r>
            <a:r>
              <a:rPr lang="en-US" altLang="zh-TW" sz="3200" b="1" smtClean="0"/>
              <a:t/>
            </a:r>
            <a:br>
              <a:rPr lang="en-US" altLang="zh-TW" sz="3200" b="1" smtClean="0"/>
            </a:br>
            <a:r>
              <a:rPr lang="zh-TW" altLang="en-US" sz="2800" smtClean="0">
                <a:solidFill>
                  <a:srgbClr val="FF0000"/>
                </a:solidFill>
              </a:rPr>
              <a:t>註冊個人化服務帳號</a:t>
            </a:r>
            <a:r>
              <a:rPr lang="en-US" altLang="zh-TW" sz="2800" smtClean="0">
                <a:solidFill>
                  <a:srgbClr val="FF0000"/>
                </a:solidFill>
              </a:rPr>
              <a:t>: MyJSTOR Registration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860925" y="62245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1862138" y="30067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 b="0">
              <a:solidFill>
                <a:srgbClr val="5A595F"/>
              </a:solidFill>
              <a:ea typeface="標楷體" pitchFamily="65" charset="-120"/>
              <a:sym typeface="Times New Roman" pitchFamily="18" charset="0"/>
            </a:endParaRP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2820988" y="3959225"/>
            <a:ext cx="2095500" cy="11557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註冊個人化帳號</a:t>
            </a:r>
          </a:p>
          <a:p>
            <a:pPr eaLnBrk="1" hangingPunct="1"/>
            <a:r>
              <a:rPr lang="en-US" altLang="zh-TW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1.</a:t>
            </a:r>
            <a:r>
              <a:rPr lang="zh-TW" altLang="en-US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請填入個人資料</a:t>
            </a:r>
            <a:r>
              <a:rPr lang="en-US" altLang="zh-TW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, “ * ” </a:t>
            </a:r>
            <a:r>
              <a:rPr lang="zh-TW" altLang="en-US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為必填之欄位</a:t>
            </a:r>
          </a:p>
          <a:p>
            <a:pPr eaLnBrk="1" hangingPunct="1"/>
            <a:r>
              <a:rPr lang="en-US" altLang="zh-TW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2.</a:t>
            </a:r>
            <a:r>
              <a:rPr lang="zh-TW" altLang="en-US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請同意並接受</a:t>
            </a:r>
            <a:r>
              <a:rPr lang="en-US" altLang="zh-TW" b="0">
                <a:solidFill>
                  <a:srgbClr val="5A595F"/>
                </a:solidFill>
                <a:latin typeface="Trebuchet MS" pitchFamily="34" charset="0"/>
                <a:ea typeface="標楷體" pitchFamily="65" charset="-120"/>
              </a:rPr>
              <a:t> JSTOR Terms and Condition</a:t>
            </a:r>
            <a:endParaRPr lang="zh-TW" altLang="en-US" b="0">
              <a:latin typeface="Trebuchet MS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17613"/>
            <a:ext cx="91186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3717925" y="1920875"/>
            <a:ext cx="2930525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針對所選擇的書目可依照儲存日期及出版日期的先後排序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948" name="Text Box 8"/>
          <p:cNvSpPr txBox="1">
            <a:spLocks noChangeArrowheads="1"/>
          </p:cNvSpPr>
          <p:nvPr/>
        </p:nvSpPr>
        <p:spPr bwMode="auto">
          <a:xfrm>
            <a:off x="5464175" y="4665663"/>
            <a:ext cx="1260475" cy="5667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註明每筆書目儲存日期</a:t>
            </a: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2593975" y="2973388"/>
            <a:ext cx="4514850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輸出書目｜</a:t>
            </a:r>
            <a:r>
              <a:rPr lang="en-US" altLang="zh-TW" b="0">
                <a:ea typeface="標楷體" pitchFamily="65" charset="-120"/>
              </a:rPr>
              <a:t>EMAIL</a:t>
            </a:r>
            <a:r>
              <a:rPr lang="zh-TW" altLang="en-US" b="0">
                <a:ea typeface="標楷體" pitchFamily="65" charset="-120"/>
              </a:rPr>
              <a:t>書目｜ 追蹤書目 </a:t>
            </a:r>
            <a:r>
              <a:rPr lang="en-US" altLang="zh-TW" b="0">
                <a:ea typeface="標楷體" pitchFamily="65" charset="-120"/>
              </a:rPr>
              <a:t>|</a:t>
            </a:r>
            <a:r>
              <a:rPr lang="zh-TW" altLang="en-US" b="0">
                <a:ea typeface="標楷體" pitchFamily="65" charset="-120"/>
              </a:rPr>
              <a:t>刪除所勾選的書目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6940550" y="1603375"/>
            <a:ext cx="1130300" cy="203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82951" name="Rectangle 12"/>
          <p:cNvSpPr>
            <a:spLocks noChangeArrowheads="1"/>
          </p:cNvSpPr>
          <p:nvPr/>
        </p:nvSpPr>
        <p:spPr bwMode="auto">
          <a:xfrm>
            <a:off x="147638" y="3262313"/>
            <a:ext cx="241300" cy="3022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82952" name="Rectangle 13"/>
          <p:cNvSpPr>
            <a:spLocks noChangeArrowheads="1"/>
          </p:cNvSpPr>
          <p:nvPr/>
        </p:nvSpPr>
        <p:spPr bwMode="auto">
          <a:xfrm>
            <a:off x="0" y="3001963"/>
            <a:ext cx="2505075" cy="3079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0800" y="5845175"/>
            <a:ext cx="3365500" cy="325438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勾選所需書目（或用上方全選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全不選）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2900" y="103188"/>
            <a:ext cx="7716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>MYJSTOR</a:t>
            </a:r>
            <a:r>
              <a:rPr lang="zh-TW" altLang="en-US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>功能說明：</a:t>
            </a:r>
            <a: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/>
            </a:r>
            <a:b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</a:br>
            <a:r>
              <a:rPr lang="zh-TW" altLang="en-US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個人書目管理： </a:t>
            </a:r>
            <a:r>
              <a:rPr lang="en-US" altLang="zh-TW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Save Citations</a:t>
            </a:r>
            <a:endParaRPr lang="en-US" altLang="zh-TW" sz="2800" b="0" kern="0" dirty="0">
              <a:solidFill>
                <a:srgbClr val="FF0000"/>
              </a:solidFill>
              <a:latin typeface="Book Antiqua" pitchFamily="18" charset="0"/>
              <a:ea typeface="+mj-ea"/>
              <a:cs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265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4602163" y="1428750"/>
            <a:ext cx="4368800" cy="1384300"/>
          </a:xfrm>
          <a:prstGeom prst="rect">
            <a:avLst/>
          </a:prstGeom>
          <a:solidFill>
            <a:srgbClr val="CBD7DE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書目輸出格式說明 </a:t>
            </a:r>
            <a:r>
              <a:rPr lang="en-US" altLang="zh-TW" b="0" dirty="0">
                <a:latin typeface="+mn-lt"/>
                <a:ea typeface="標楷體" pitchFamily="65" charset="-120"/>
              </a:rPr>
              <a:t>:</a:t>
            </a:r>
          </a:p>
          <a:p>
            <a:pPr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*</a:t>
            </a:r>
            <a:r>
              <a:rPr lang="en-US" altLang="zh-TW" b="0" dirty="0">
                <a:latin typeface="+mn-lt"/>
                <a:ea typeface="標楷體" pitchFamily="65" charset="-120"/>
              </a:rPr>
              <a:t>RIS</a:t>
            </a:r>
            <a:r>
              <a:rPr lang="zh-TW" altLang="en-US" b="0" dirty="0">
                <a:latin typeface="+mn-lt"/>
                <a:ea typeface="標楷體" pitchFamily="65" charset="-120"/>
              </a:rPr>
              <a:t> 格式</a:t>
            </a:r>
            <a:r>
              <a:rPr lang="en-US" altLang="zh-TW" b="0" dirty="0">
                <a:latin typeface="+mn-lt"/>
                <a:ea typeface="標楷體" pitchFamily="65" charset="-120"/>
              </a:rPr>
              <a:t>-</a:t>
            </a:r>
            <a:r>
              <a:rPr lang="zh-TW" altLang="en-US" b="0" dirty="0">
                <a:latin typeface="+mn-lt"/>
                <a:ea typeface="標楷體" pitchFamily="65" charset="-120"/>
              </a:rPr>
              <a:t> 提供</a:t>
            </a:r>
            <a:r>
              <a:rPr lang="en-US" altLang="zh-TW" b="0" dirty="0" err="1">
                <a:latin typeface="+mn-lt"/>
                <a:ea typeface="標楷體" pitchFamily="65" charset="-120"/>
              </a:rPr>
              <a:t>EndNote</a:t>
            </a:r>
            <a:r>
              <a:rPr lang="en-US" altLang="zh-TW" b="0" dirty="0">
                <a:latin typeface="+mn-lt"/>
                <a:ea typeface="標楷體" pitchFamily="65" charset="-120"/>
              </a:rPr>
              <a:t>, </a:t>
            </a:r>
            <a:r>
              <a:rPr lang="en-US" altLang="zh-TW" b="0" dirty="0" err="1">
                <a:latin typeface="+mn-lt"/>
                <a:ea typeface="標楷體" pitchFamily="65" charset="-120"/>
              </a:rPr>
              <a:t>ProCite</a:t>
            </a:r>
            <a:r>
              <a:rPr lang="en-US" altLang="zh-TW" b="0" dirty="0">
                <a:latin typeface="+mn-lt"/>
                <a:ea typeface="標楷體" pitchFamily="65" charset="-120"/>
              </a:rPr>
              <a:t>, or Reference Manager</a:t>
            </a:r>
            <a:r>
              <a:rPr lang="zh-TW" altLang="en-US" b="0" dirty="0">
                <a:latin typeface="+mn-lt"/>
                <a:ea typeface="標楷體" pitchFamily="65" charset="-120"/>
              </a:rPr>
              <a:t>等書目管理軟體使用</a:t>
            </a:r>
          </a:p>
          <a:p>
            <a:pPr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*</a:t>
            </a:r>
            <a:r>
              <a:rPr lang="en-US" altLang="zh-TW" b="0" dirty="0">
                <a:latin typeface="+mn-lt"/>
                <a:ea typeface="標楷體" pitchFamily="65" charset="-120"/>
              </a:rPr>
              <a:t>TEXT</a:t>
            </a:r>
            <a:r>
              <a:rPr lang="zh-TW" altLang="en-US" b="0" dirty="0">
                <a:latin typeface="+mn-lt"/>
                <a:ea typeface="標楷體" pitchFamily="65" charset="-120"/>
              </a:rPr>
              <a:t> </a:t>
            </a:r>
            <a:r>
              <a:rPr lang="en-US" altLang="zh-TW" b="0" dirty="0">
                <a:latin typeface="+mn-lt"/>
                <a:ea typeface="標楷體" pitchFamily="65" charset="-120"/>
              </a:rPr>
              <a:t>File (</a:t>
            </a:r>
            <a:r>
              <a:rPr lang="en-US" altLang="zh-TW" b="0" dirty="0" err="1">
                <a:latin typeface="+mn-lt"/>
                <a:ea typeface="標楷體" pitchFamily="65" charset="-120"/>
              </a:rPr>
              <a:t>BibTex</a:t>
            </a:r>
            <a:r>
              <a:rPr lang="en-US" altLang="zh-TW" b="0" dirty="0">
                <a:latin typeface="+mn-lt"/>
                <a:ea typeface="標楷體" pitchFamily="65" charset="-120"/>
              </a:rPr>
              <a:t> File) – </a:t>
            </a:r>
            <a:r>
              <a:rPr lang="zh-TW" altLang="en-US" b="0" dirty="0">
                <a:latin typeface="+mn-lt"/>
                <a:ea typeface="標楷體" pitchFamily="65" charset="-120"/>
              </a:rPr>
              <a:t>文字檔格式</a:t>
            </a:r>
            <a:endParaRPr lang="en-US" altLang="zh-TW" b="0" dirty="0">
              <a:latin typeface="+mn-lt"/>
              <a:ea typeface="標楷體" pitchFamily="65" charset="-120"/>
            </a:endParaRPr>
          </a:p>
          <a:p>
            <a:pPr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*</a:t>
            </a:r>
            <a:r>
              <a:rPr lang="en-US" altLang="zh-TW" b="0" dirty="0">
                <a:latin typeface="+mn-lt"/>
                <a:ea typeface="標楷體" pitchFamily="65" charset="-120"/>
              </a:rPr>
              <a:t>Printer-friendly version</a:t>
            </a:r>
            <a:r>
              <a:rPr lang="zh-TW" altLang="en-US" b="0" dirty="0">
                <a:latin typeface="+mn-lt"/>
                <a:ea typeface="標楷體" pitchFamily="65" charset="-120"/>
              </a:rPr>
              <a:t>＊列印用版面</a:t>
            </a:r>
          </a:p>
          <a:p>
            <a:pPr>
              <a:defRPr/>
            </a:pPr>
            <a:r>
              <a:rPr lang="zh-TW" altLang="en-US" b="0" dirty="0">
                <a:latin typeface="+mn-lt"/>
                <a:ea typeface="標楷體" pitchFamily="65" charset="-120"/>
              </a:rPr>
              <a:t>*</a:t>
            </a:r>
            <a:r>
              <a:rPr lang="en-US" altLang="zh-TW" b="0" dirty="0" err="1">
                <a:latin typeface="+mn-lt"/>
                <a:ea typeface="標楷體" pitchFamily="65" charset="-120"/>
              </a:rPr>
              <a:t>RefWorks</a:t>
            </a:r>
            <a:r>
              <a:rPr lang="zh-TW" altLang="en-US" b="0" dirty="0">
                <a:latin typeface="+mn-lt"/>
                <a:ea typeface="標楷體" pitchFamily="65" charset="-120"/>
              </a:rPr>
              <a:t>格式專用</a:t>
            </a:r>
            <a:r>
              <a:rPr lang="en-US" altLang="zh-TW" b="0" dirty="0">
                <a:latin typeface="+mn-lt"/>
                <a:ea typeface="標楷體" pitchFamily="65" charset="-120"/>
              </a:rPr>
              <a:t> </a:t>
            </a:r>
          </a:p>
        </p:txBody>
      </p:sp>
      <p:sp>
        <p:nvSpPr>
          <p:cNvPr id="83972" name="Text Box 12"/>
          <p:cNvSpPr txBox="1">
            <a:spLocks noChangeArrowheads="1"/>
          </p:cNvSpPr>
          <p:nvPr/>
        </p:nvSpPr>
        <p:spPr bwMode="auto">
          <a:xfrm>
            <a:off x="4064000" y="3690938"/>
            <a:ext cx="1800225" cy="325437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列出輸出的書目清單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0" y="2613025"/>
            <a:ext cx="3810000" cy="635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5913" y="103188"/>
            <a:ext cx="7716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>MYJSTOR</a:t>
            </a:r>
            <a:r>
              <a:rPr lang="zh-TW" altLang="en-US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>功能說明：</a:t>
            </a:r>
            <a: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  <a:t/>
            </a:r>
            <a:br>
              <a:rPr lang="en-US" altLang="zh-TW" sz="3200" kern="0" dirty="0">
                <a:solidFill>
                  <a:srgbClr val="5A595F"/>
                </a:solidFill>
                <a:latin typeface="Book Antiqua" pitchFamily="18" charset="0"/>
                <a:ea typeface="+mj-ea"/>
                <a:cs typeface="標楷體" pitchFamily="65" charset="-120"/>
              </a:rPr>
            </a:br>
            <a:r>
              <a:rPr lang="zh-TW" altLang="en-US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個人書目管理： </a:t>
            </a:r>
            <a:r>
              <a:rPr lang="en-US" altLang="zh-TW" sz="2800" b="0" kern="0" dirty="0">
                <a:solidFill>
                  <a:srgbClr val="FF0000"/>
                </a:solidFill>
                <a:latin typeface="+mj-lt"/>
                <a:ea typeface="+mj-ea"/>
                <a:cs typeface="標楷體" pitchFamily="65" charset="-120"/>
              </a:rPr>
              <a:t>Save Citations</a:t>
            </a:r>
            <a:endParaRPr lang="en-US" altLang="zh-TW" sz="2800" b="0" kern="0" dirty="0">
              <a:solidFill>
                <a:srgbClr val="FF0000"/>
              </a:solidFill>
              <a:latin typeface="Book Antiqua" pitchFamily="18" charset="0"/>
              <a:ea typeface="+mj-ea"/>
              <a:cs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/>
              <a:t>檢索詞</a:t>
            </a:r>
            <a:r>
              <a:rPr lang="en-US" altLang="zh-TW" sz="2800" b="1" smtClean="0"/>
              <a:t>/</a:t>
            </a:r>
            <a:r>
              <a:rPr lang="zh-TW" altLang="en-US" sz="2800" b="1" smtClean="0"/>
              <a:t>檢索策略儲存</a:t>
            </a:r>
            <a:r>
              <a:rPr lang="en-US" altLang="zh-TW" sz="2800" b="1" smtClean="0"/>
              <a:t>: Save Search </a:t>
            </a:r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3008313" y="31511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0">
                <a:solidFill>
                  <a:srgbClr val="5A595F"/>
                </a:solidFill>
                <a:ea typeface="標楷體" pitchFamily="65" charset="-120"/>
                <a:sym typeface="Times New Roman" pitchFamily="18" charset="0"/>
              </a:rPr>
              <a:t>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78263"/>
            <a:ext cx="89185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6048375"/>
            <a:ext cx="1063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3" descr="2011-03-29_1936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71525"/>
            <a:ext cx="772795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14"/>
          <p:cNvSpPr>
            <a:spLocks noChangeArrowheads="1"/>
          </p:cNvSpPr>
          <p:nvPr/>
        </p:nvSpPr>
        <p:spPr bwMode="auto">
          <a:xfrm>
            <a:off x="6929438" y="5748338"/>
            <a:ext cx="2070100" cy="812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701925" y="2468563"/>
            <a:ext cx="2070100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針對本次檢索策略及運用的檢索詞加以儲存</a:t>
            </a:r>
          </a:p>
        </p:txBody>
      </p:sp>
      <p:pic>
        <p:nvPicPr>
          <p:cNvPr id="85001" name="圖片 11" descr="圖片 13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79650"/>
            <a:ext cx="36750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Text Box 8"/>
          <p:cNvSpPr txBox="1">
            <a:spLocks noChangeArrowheads="1"/>
          </p:cNvSpPr>
          <p:nvPr/>
        </p:nvSpPr>
        <p:spPr bwMode="auto">
          <a:xfrm>
            <a:off x="1971675" y="3240088"/>
            <a:ext cx="2606675" cy="558800"/>
          </a:xfrm>
          <a:prstGeom prst="rect">
            <a:avLst/>
          </a:prstGeom>
          <a:solidFill>
            <a:srgbClr val="CBD7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zh-TW" altLang="en-US" b="0">
                <a:ea typeface="標楷體" pitchFamily="65" charset="-120"/>
              </a:rPr>
              <a:t>可設定定期寄送更新資訊，以掌握最新相關訊息</a:t>
            </a:r>
          </a:p>
        </p:txBody>
      </p:sp>
      <p:pic>
        <p:nvPicPr>
          <p:cNvPr id="85003" name="圖片 12" descr="圖片 13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613150"/>
            <a:ext cx="303847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5250"/>
            <a:ext cx="7716837" cy="579438"/>
          </a:xfrm>
        </p:spPr>
        <p:txBody>
          <a:bodyPr/>
          <a:lstStyle/>
          <a:p>
            <a:pPr eaLnBrk="1" hangingPunct="1"/>
            <a:r>
              <a:rPr lang="zh-TW" altLang="en-US" sz="3200" b="1" smtClean="0"/>
              <a:t>新信息提醒</a:t>
            </a:r>
            <a:r>
              <a:rPr lang="en-US" altLang="zh-TW" sz="3200" b="1" smtClean="0"/>
              <a:t>: Alert - RSS</a:t>
            </a:r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3008313" y="31511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0">
                <a:solidFill>
                  <a:srgbClr val="5A595F"/>
                </a:solidFill>
                <a:ea typeface="標楷體" pitchFamily="65" charset="-120"/>
                <a:sym typeface="Times New Roman" pitchFamily="18" charset="0"/>
              </a:rPr>
              <a:t></a:t>
            </a:r>
          </a:p>
        </p:txBody>
      </p:sp>
      <p:pic>
        <p:nvPicPr>
          <p:cNvPr id="86020" name="Picture 4" descr="2011-03-29_1616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75"/>
            <a:ext cx="79803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 descr="2011-04-06_1042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775075"/>
            <a:ext cx="53990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022" name="肘形接點 12"/>
          <p:cNvCxnSpPr>
            <a:cxnSpLocks noChangeShapeType="1"/>
          </p:cNvCxnSpPr>
          <p:nvPr/>
        </p:nvCxnSpPr>
        <p:spPr bwMode="auto">
          <a:xfrm rot="10800000" flipV="1">
            <a:off x="3471863" y="2867025"/>
            <a:ext cx="1304925" cy="1695450"/>
          </a:xfrm>
          <a:prstGeom prst="bentConnector3">
            <a:avLst>
              <a:gd name="adj1" fmla="val 126398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5878513" y="3217863"/>
            <a:ext cx="520700" cy="2413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2011-03-29_1616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35013"/>
            <a:ext cx="79803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675" y="150813"/>
            <a:ext cx="8420100" cy="579437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新訊息提醒</a:t>
            </a:r>
            <a:r>
              <a:rPr lang="en-US" altLang="zh-TW" b="1" smtClean="0"/>
              <a:t>:Alert – Email Alert,eTOC</a:t>
            </a:r>
            <a:r>
              <a:rPr lang="zh-TW" altLang="en-US" b="1" smtClean="0"/>
              <a:t> </a:t>
            </a:r>
            <a:r>
              <a:rPr lang="en-US" altLang="zh-TW" b="1" smtClean="0"/>
              <a:t>(citation/Journal title)</a:t>
            </a:r>
            <a:endParaRPr lang="zh-TW" altLang="en-US" b="1" smtClean="0"/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3008313" y="31511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0">
                <a:solidFill>
                  <a:srgbClr val="5A595F"/>
                </a:solidFill>
                <a:ea typeface="標楷體" pitchFamily="65" charset="-120"/>
                <a:sym typeface="Times New Roman" pitchFamily="18" charset="0"/>
              </a:rPr>
              <a:t>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708775" y="3116263"/>
            <a:ext cx="211455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>
              <a:ea typeface="MS PGothic" pitchFamily="34" charset="-128"/>
            </a:endParaRPr>
          </a:p>
        </p:txBody>
      </p:sp>
      <p:grpSp>
        <p:nvGrpSpPr>
          <p:cNvPr id="87046" name="Group 15"/>
          <p:cNvGrpSpPr>
            <a:grpSpLocks/>
          </p:cNvGrpSpPr>
          <p:nvPr/>
        </p:nvGrpSpPr>
        <p:grpSpPr bwMode="auto">
          <a:xfrm>
            <a:off x="0" y="2122488"/>
            <a:ext cx="6477000" cy="3779837"/>
            <a:chOff x="59" y="2114"/>
            <a:chExt cx="2995" cy="1659"/>
          </a:xfrm>
        </p:grpSpPr>
        <p:pic>
          <p:nvPicPr>
            <p:cNvPr id="87048" name="Picture 9" descr="2011-04-06_1843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2114"/>
              <a:ext cx="2995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9" name="Text Box 8"/>
            <p:cNvSpPr txBox="1">
              <a:spLocks noChangeArrowheads="1"/>
            </p:cNvSpPr>
            <p:nvPr/>
          </p:nvSpPr>
          <p:spPr bwMode="auto">
            <a:xfrm>
              <a:off x="533" y="2525"/>
              <a:ext cx="353" cy="205"/>
            </a:xfrm>
            <a:prstGeom prst="rect">
              <a:avLst/>
            </a:prstGeom>
            <a:solidFill>
              <a:srgbClr val="CB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415663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100000"/>
                </a:spcBef>
              </a:pPr>
              <a:r>
                <a:rPr lang="zh-TW" altLang="en-US" b="0">
                  <a:ea typeface="標楷體" pitchFamily="65" charset="-120"/>
                </a:rPr>
                <a:t>期刊</a:t>
              </a:r>
            </a:p>
          </p:txBody>
        </p:sp>
      </p:grpSp>
      <p:cxnSp>
        <p:nvCxnSpPr>
          <p:cNvPr id="87047" name="肘形接點 12"/>
          <p:cNvCxnSpPr>
            <a:cxnSpLocks noChangeShapeType="1"/>
            <a:stCxn id="87045" idx="3"/>
          </p:cNvCxnSpPr>
          <p:nvPr/>
        </p:nvCxnSpPr>
        <p:spPr bwMode="auto">
          <a:xfrm flipH="1">
            <a:off x="5197475" y="3270250"/>
            <a:ext cx="3625850" cy="1323975"/>
          </a:xfrm>
          <a:prstGeom prst="bentConnector3">
            <a:avLst>
              <a:gd name="adj1" fmla="val -6306"/>
            </a:avLst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itle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4994275" y="2433638"/>
            <a:ext cx="2990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TW" sz="2400" i="1" dirty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>
              <a:defRPr/>
            </a:pPr>
            <a:endParaRPr lang="en-US" altLang="zh-TW" sz="800" i="1" dirty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>
              <a:defRPr/>
            </a:pPr>
            <a:r>
              <a:rPr lang="zh-TW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產品資訊及教育訓練 請洽：</a:t>
            </a:r>
            <a:endParaRPr lang="en-US" altLang="zh-TW" sz="1800" dirty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4965700" y="3651250"/>
            <a:ext cx="34147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zh-TW" altLang="en-US" sz="18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飛資得知識服務股份有限公司</a:t>
            </a:r>
            <a:endParaRPr lang="en-US" altLang="zh-TW" sz="1800" b="0" dirty="0">
              <a:solidFill>
                <a:srgbClr val="7471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</a:t>
            </a:r>
            <a:r>
              <a:rPr lang="en-US" altLang="zh-TW" sz="1600" b="0" dirty="0">
                <a:latin typeface="+mn-lt"/>
              </a:rPr>
              <a:t> </a:t>
            </a: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en-US" altLang="zh-TW" sz="1600" b="0" dirty="0">
                <a:latin typeface="+mn-lt"/>
              </a:rPr>
              <a:t> </a:t>
            </a: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(02)26575996 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Fax - (02)26577071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</a:t>
            </a: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products@flysheet.com.tw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TW" sz="1600" b="0" dirty="0">
                <a:solidFill>
                  <a:srgbClr val="747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Website - http://econtent.flysheet.com.tw</a:t>
            </a:r>
            <a:endParaRPr lang="en-US" altLang="zh-TW" b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1600" dirty="0">
              <a:solidFill>
                <a:srgbClr val="7471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88069" name="圖片 5" descr="知識服務-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675063"/>
            <a:ext cx="1025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sz="half" idx="1"/>
          </p:nvPr>
        </p:nvSpPr>
        <p:spPr>
          <a:xfrm>
            <a:off x="-152400" y="1219200"/>
            <a:ext cx="8763000" cy="4267200"/>
          </a:xfrm>
        </p:spPr>
        <p:txBody>
          <a:bodyPr/>
          <a:lstStyle/>
          <a:p>
            <a:pPr marL="739775" lvl="1" indent="-282575" eaLnBrk="1" hangingPunct="1">
              <a:spcBef>
                <a:spcPts val="1200"/>
              </a:spcBef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</a:rPr>
              <a:t>JSTOR</a:t>
            </a:r>
            <a:r>
              <a:rPr lang="zh-TW" altLang="en-US" sz="2000" b="1" dirty="0" smtClean="0">
                <a:solidFill>
                  <a:srgbClr val="000000"/>
                </a:solidFill>
                <a:latin typeface="+mn-lt"/>
              </a:rPr>
              <a:t>回溯期刊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： 針對多學科和專門學科的一系列資料庫，可存取超過 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>1,000 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種學術期刊的完整回溯內容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zh-TW" sz="2000" dirty="0" smtClean="0">
                <a:latin typeface="+mn-lt"/>
              </a:rPr>
              <a:t/>
            </a:r>
            <a:br>
              <a:rPr lang="en-US" altLang="zh-TW" sz="2000" dirty="0" smtClean="0">
                <a:latin typeface="+mn-lt"/>
              </a:rPr>
            </a:br>
            <a:endParaRPr lang="zh-TW" altLang="en-US" sz="2000" dirty="0" smtClean="0">
              <a:solidFill>
                <a:srgbClr val="000000"/>
              </a:solidFill>
              <a:latin typeface="+mn-lt"/>
            </a:endParaRPr>
          </a:p>
          <a:p>
            <a:pPr marL="739775" lvl="1" indent="-282575" eaLnBrk="1" hangingPunct="1">
              <a:spcBef>
                <a:spcPts val="1200"/>
              </a:spcBef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</a:rPr>
              <a:t>JSTOR</a:t>
            </a:r>
            <a:r>
              <a:rPr lang="zh-TW" altLang="en-US" sz="2000" b="1" dirty="0" smtClean="0">
                <a:solidFill>
                  <a:srgbClr val="000000"/>
                </a:solidFill>
                <a:latin typeface="+mn-lt"/>
              </a:rPr>
              <a:t>學術現刊計劃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： 最新的各期期刊以資料庫或單獨出版物的形式提供。 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zh-TW" sz="2000" dirty="0" smtClean="0">
                <a:latin typeface="+mn-lt"/>
              </a:rPr>
              <a:t> </a:t>
            </a:r>
            <a:endParaRPr lang="zh-TW" altLang="en-US" sz="2000" dirty="0" smtClean="0">
              <a:solidFill>
                <a:srgbClr val="000000"/>
              </a:solidFill>
              <a:latin typeface="+mn-lt"/>
            </a:endParaRPr>
          </a:p>
          <a:p>
            <a:pPr marL="739775" lvl="1" indent="-282575" eaLnBrk="1" hangingPunct="1">
              <a:spcBef>
                <a:spcPts val="1200"/>
              </a:spcBef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</a:rPr>
              <a:t>Primary Source Collection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： 我們得以透過與各大圖書館、博物館和學術協會的合作，提供多種主要來源資料庫，</a:t>
            </a:r>
            <a:r>
              <a:rPr lang="zh-TW" altLang="en-US" sz="2000" dirty="0" smtClean="0">
                <a:latin typeface="+mn-lt"/>
              </a:rPr>
              <a:t>以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補充期刊資料庫。 這些主要來源資料庫包括專論、宣傳冊、信件、原始標本、政府文書、圖紙和畫作等等。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latin typeface="+mn-lt"/>
              </a:rPr>
            </a:br>
            <a:endParaRPr lang="zh-TW" altLang="en-US" sz="2000" dirty="0" smtClean="0">
              <a:solidFill>
                <a:srgbClr val="000000"/>
              </a:solidFill>
              <a:latin typeface="+mn-lt"/>
            </a:endParaRPr>
          </a:p>
          <a:p>
            <a:pPr marL="739775" lvl="1" indent="-282575" eaLnBrk="1" hangingPunct="1">
              <a:spcBef>
                <a:spcPts val="1200"/>
              </a:spcBef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</a:rPr>
              <a:t>JSTOR </a:t>
            </a:r>
            <a:r>
              <a:rPr lang="zh-TW" altLang="en-US" sz="2000" b="1" dirty="0" smtClean="0">
                <a:solidFill>
                  <a:srgbClr val="000000"/>
                </a:solidFill>
                <a:latin typeface="+mn-lt"/>
              </a:rPr>
              <a:t>電子書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： 從 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>2012 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年秋季開始，</a:t>
            </a:r>
            <a:r>
              <a:rPr lang="en-US" altLang="zh-TW" sz="2000" dirty="0" smtClean="0">
                <a:solidFill>
                  <a:srgbClr val="000000"/>
                </a:solidFill>
                <a:latin typeface="+mn-lt"/>
              </a:rPr>
              <a:t>JSTOR </a:t>
            </a:r>
            <a:r>
              <a:rPr lang="zh-TW" altLang="en-US" sz="2000" dirty="0" smtClean="0">
                <a:solidFill>
                  <a:srgbClr val="000000"/>
                </a:solidFill>
                <a:latin typeface="+mn-lt"/>
              </a:rPr>
              <a:t>平台將會增添來自一流大學出版社和其他學術出版機構的圖書。</a:t>
            </a:r>
            <a:r>
              <a:rPr lang="en-US" altLang="zh-TW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+mn-lt"/>
              </a:rPr>
            </a:br>
            <a:endParaRPr lang="zh-TW" alt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42900" y="228600"/>
            <a:ext cx="612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rgbClr val="747155"/>
                </a:solidFill>
                <a:latin typeface="+mj-ea"/>
                <a:ea typeface="+mj-ea"/>
              </a:rPr>
              <a:t>認識</a:t>
            </a:r>
            <a:r>
              <a:rPr lang="en-US" altLang="zh-TW" sz="3600" dirty="0">
                <a:solidFill>
                  <a:srgbClr val="747155"/>
                </a:solidFill>
                <a:latin typeface="+mj-lt"/>
                <a:ea typeface="+mj-ea"/>
              </a:rPr>
              <a:t>JSTOR</a:t>
            </a:r>
            <a:r>
              <a:rPr lang="zh-TW" altLang="en-US" sz="3600" dirty="0">
                <a:solidFill>
                  <a:srgbClr val="747155"/>
                </a:solidFill>
                <a:latin typeface="+mj-ea"/>
                <a:ea typeface="+mj-ea"/>
              </a:rPr>
              <a:t>：出版品及服務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07950"/>
            <a:ext cx="7716837" cy="5794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3600" b="1" smtClean="0">
                <a:solidFill>
                  <a:srgbClr val="922640"/>
                </a:solidFill>
              </a:rPr>
              <a:t>認識</a:t>
            </a:r>
            <a:r>
              <a:rPr lang="en-US" altLang="zh-TW" sz="3600" b="1" smtClean="0">
                <a:solidFill>
                  <a:srgbClr val="922640"/>
                </a:solidFill>
              </a:rPr>
              <a:t>JSTOR</a:t>
            </a:r>
            <a:r>
              <a:rPr lang="zh-TW" altLang="en-US" sz="3600" b="1" smtClean="0">
                <a:solidFill>
                  <a:srgbClr val="922640"/>
                </a:solidFill>
              </a:rPr>
              <a:t>：目標</a:t>
            </a:r>
            <a:endParaRPr lang="zh-TW" altLang="ja-JP" sz="3600" b="1" smtClean="0">
              <a:solidFill>
                <a:srgbClr val="92264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965200"/>
            <a:ext cx="8315325" cy="56769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000000"/>
                </a:solidFill>
                <a:ea typeface="+mn-ea"/>
              </a:rPr>
              <a:t>完整收錄學術期刊</a:t>
            </a:r>
          </a:p>
          <a:p>
            <a:pPr marL="820738" lvl="1" eaLnBrk="1" hangingPunct="1">
              <a:lnSpc>
                <a:spcPct val="120000"/>
              </a:lnSpc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JSTOR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從刊物的第一卷第一期製作電子版本，同時完含完整的卷期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目的在建立可信賴及全面性的學術期刊資料庫</a:t>
            </a:r>
            <a:r>
              <a:rPr lang="zh-TW" altLang="ja-JP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ja-JP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20738" lvl="1" eaLnBrk="1" hangingPunct="1">
              <a:lnSpc>
                <a:spcPct val="120000"/>
              </a:lnSpc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JSTOR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提供與原始期刊相同之期刊頁面，同時提供全文檢索。</a:t>
            </a:r>
          </a:p>
          <a:p>
            <a:pPr marL="0" indent="0" eaLnBrk="1" hangingPunct="1"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000000"/>
                </a:solidFill>
                <a:ea typeface="+mn-ea"/>
              </a:rPr>
              <a:t>減少圖書館館藏空間不足的困擾，並做永久保存</a:t>
            </a:r>
          </a:p>
          <a:p>
            <a:pPr marL="820738" lvl="1" eaLnBrk="1" hangingPunct="1"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將紙本式期刊轉換成可節省空間的電子期刊。</a:t>
            </a:r>
          </a:p>
          <a:p>
            <a:pPr marL="820738" lvl="1" eaLnBrk="1" hangingPunct="1"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減少圖書館長期保存期刊文獻的資本及營運成本。</a:t>
            </a:r>
            <a:endParaRPr lang="zh-TW" altLang="ja-JP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000000"/>
                </a:solidFill>
                <a:ea typeface="+mn-ea"/>
              </a:rPr>
              <a:t>協助研究機構及出版社將出版品轉換成電子檔</a:t>
            </a:r>
            <a:endParaRPr lang="zh-TW" altLang="ja-JP" b="1" dirty="0" smtClean="0">
              <a:solidFill>
                <a:srgbClr val="000000"/>
              </a:solidFill>
              <a:ea typeface="+mn-ea"/>
            </a:endParaRPr>
          </a:p>
          <a:p>
            <a:pPr marL="820738" lvl="1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JSTOR Archive collections---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回溯期刊收錄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平均有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年的時間間隔</a:t>
            </a:r>
          </a:p>
          <a:p>
            <a:pPr marL="820738" lvl="1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JSTOR Current Scholarship Program (CSP) ---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現刊收錄，自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年開始</a:t>
            </a:r>
          </a:p>
          <a:p>
            <a:pPr marL="820738" lvl="1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JSTOR E-books --- 2012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年開始</a:t>
            </a:r>
          </a:p>
          <a:p>
            <a:pPr marL="820738" lvl="1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提供文獻連結功能協助取得更多全文。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12900" y="914400"/>
            <a:ext cx="75311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0100" y="144463"/>
            <a:ext cx="741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2400">
              <a:solidFill>
                <a:srgbClr val="5A595F"/>
              </a:solidFill>
              <a:ea typeface="標楷體" pitchFamily="65" charset="-12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4000" y="1058863"/>
            <a:ext cx="869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15663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TW" altLang="en-US" sz="1800" b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682625" y="3448050"/>
            <a:ext cx="6553200" cy="3170238"/>
          </a:xfrm>
          <a:prstGeom prst="rect">
            <a:avLst/>
          </a:prstGeom>
          <a:noFill/>
          <a:ln w="7938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JSTOR(</a:t>
            </a:r>
            <a:r>
              <a:rPr kumimoji="1" lang="zh-TW" altLang="en-US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從創刊號開始</a:t>
            </a:r>
            <a:r>
              <a:rPr kumimoji="1" lang="en-US" altLang="zh-TW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TW" sz="20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1.</a:t>
            </a:r>
            <a:r>
              <a:rPr kumimoji="1" lang="zh-TW" altLang="en-US" sz="20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期刊原始風貌呈現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l-GR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  <a:sym typeface="Times New Roman" pitchFamily="18" charset="0"/>
              </a:rPr>
              <a:t>從期刊封面到末頁完整呈現</a:t>
            </a:r>
            <a:endParaRPr kumimoji="1" lang="zh-TW" altLang="en-US" sz="1600" b="0" dirty="0">
              <a:solidFill>
                <a:schemeClr val="tx1"/>
              </a:solidFill>
              <a:latin typeface="Trebuchet MS" pitchFamily="34" charset="0"/>
              <a:ea typeface="標楷體" pitchFamily="65" charset="-120"/>
              <a:sym typeface="Times New Roman" pitchFamily="18" charset="0"/>
            </a:endParaRP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l-GR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  <a:sym typeface="Times New Roman" pitchFamily="18" charset="0"/>
              </a:rPr>
              <a:t>提供原始紙</a:t>
            </a:r>
            <a:r>
              <a:rPr kumimoji="1"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  <a:sym typeface="Times New Roman" pitchFamily="18" charset="0"/>
              </a:rPr>
              <a:t>本期刊的數位再版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en-US" altLang="zh-TW" sz="20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2.</a:t>
            </a:r>
            <a:r>
              <a:rPr kumimoji="1" lang="zh-TW" altLang="en-US" sz="20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不缺期的“全文”</a:t>
            </a:r>
            <a:endParaRPr kumimoji="1" lang="zh-TW" altLang="en-US" sz="2000" b="0" dirty="0">
              <a:solidFill>
                <a:schemeClr val="tx1"/>
              </a:solidFill>
              <a:latin typeface="Trebuchet MS" pitchFamily="34" charset="0"/>
              <a:ea typeface="標楷體" pitchFamily="65" charset="-120"/>
              <a:sym typeface="Times New Roman" pitchFamily="18" charset="0"/>
            </a:endParaRP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l-GR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  <a:sym typeface="Times New Roman" pitchFamily="18" charset="0"/>
              </a:rPr>
              <a:t>提供從創刊號開始的完整卷期</a:t>
            </a:r>
          </a:p>
          <a:p>
            <a:pPr>
              <a:spcBef>
                <a:spcPct val="50000"/>
              </a:spcBef>
              <a:defRPr/>
            </a:pPr>
            <a:r>
              <a:rPr kumimoji="1" lang="zh-TW" altLang="el-GR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  <a:sym typeface="Times New Roman" pitchFamily="18" charset="0"/>
              </a:rPr>
              <a:t>結合現刊服務，提供創刊號至最新文獻不間斷</a:t>
            </a:r>
          </a:p>
          <a:p>
            <a:pPr>
              <a:spcBef>
                <a:spcPct val="50000"/>
              </a:spcBef>
              <a:defRPr/>
            </a:pPr>
            <a:endParaRPr lang="zh-TW" altLang="en-US" sz="1600" b="0" dirty="0">
              <a:solidFill>
                <a:schemeClr val="tx1"/>
              </a:solidFill>
              <a:latin typeface="Trebuchet MS" pitchFamily="34" charset="0"/>
              <a:ea typeface="標楷體" pitchFamily="65" charset="-120"/>
              <a:sym typeface="Times New Roman" pitchFamily="18" charset="0"/>
            </a:endParaRPr>
          </a:p>
        </p:txBody>
      </p:sp>
      <p:pic>
        <p:nvPicPr>
          <p:cNvPr id="39942" name="Picture 6" descr="MCPE0198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330325"/>
            <a:ext cx="27257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MCPE01614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9375" y="2565400"/>
            <a:ext cx="29813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133725" y="1147763"/>
            <a:ext cx="5764213" cy="1130300"/>
          </a:xfrm>
          <a:prstGeom prst="rect">
            <a:avLst/>
          </a:prstGeom>
          <a:noFill/>
          <a:ln w="7938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n-US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現行電子期刊及全文資料庫</a:t>
            </a:r>
            <a:r>
              <a:rPr kumimoji="1" lang="en-US" altLang="zh-TW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(</a:t>
            </a:r>
            <a:r>
              <a:rPr kumimoji="1" lang="zh-TW" altLang="en-US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往前回溯</a:t>
            </a:r>
            <a:r>
              <a:rPr kumimoji="1" lang="en-US" altLang="zh-TW" sz="20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l-GR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kumimoji="1"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多半提供回溯至</a:t>
            </a:r>
            <a:r>
              <a:rPr kumimoji="1" lang="en-US" altLang="zh-TW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3-5</a:t>
            </a:r>
            <a:r>
              <a:rPr kumimoji="1"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年的期刊資料</a:t>
            </a:r>
          </a:p>
          <a:p>
            <a:pPr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1" lang="zh-TW" altLang="el-GR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☼</a:t>
            </a:r>
            <a:r>
              <a:rPr kumimoji="1" lang="zh-TW" altLang="en-US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部分提供最新出版的期刊文獻</a:t>
            </a:r>
            <a:r>
              <a:rPr kumimoji="1" lang="en-US" altLang="zh-TW" sz="1600" b="0" dirty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(Current Scholarship Program)</a:t>
            </a:r>
            <a:endParaRPr kumimoji="1" lang="zh-TW" altLang="en-US" sz="1600" b="0" dirty="0">
              <a:solidFill>
                <a:schemeClr val="tx1"/>
              </a:solidFill>
              <a:latin typeface="Trebuchet MS" pitchFamily="34" charset="0"/>
              <a:ea typeface="標楷體" pitchFamily="65" charset="-12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58788" y="150813"/>
            <a:ext cx="819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28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認識</a:t>
            </a:r>
            <a:r>
              <a:rPr lang="en-US" altLang="zh-TW" sz="28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JSTOR </a:t>
            </a:r>
            <a:r>
              <a:rPr lang="zh-TW" altLang="en-US" sz="2800">
                <a:solidFill>
                  <a:srgbClr val="5A595F"/>
                </a:solidFill>
                <a:latin typeface="Book Antiqua" pitchFamily="18" charset="0"/>
                <a:ea typeface="標楷體" pitchFamily="65" charset="-120"/>
              </a:rPr>
              <a:t>：查找早期期刊與學術文獻的最佳來源</a:t>
            </a:r>
            <a:endParaRPr lang="en-US" altLang="zh-TW" sz="2800">
              <a:solidFill>
                <a:srgbClr val="5A595F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47638"/>
            <a:ext cx="7575550" cy="846137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認識</a:t>
            </a:r>
            <a:r>
              <a:rPr lang="en-US" altLang="zh-TW" sz="3600" b="1" smtClean="0"/>
              <a:t>JSTOR</a:t>
            </a:r>
            <a:r>
              <a:rPr lang="zh-TW" altLang="en-US" sz="3600" b="1" smtClean="0"/>
              <a:t>：其特色及重要性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892175"/>
            <a:ext cx="6110288" cy="2319338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</a:pPr>
            <a:r>
              <a:rPr lang="en-US" altLang="zh-TW" sz="1600" smtClean="0">
                <a:solidFill>
                  <a:schemeClr val="tx1"/>
                </a:solidFill>
                <a:ea typeface="標楷體" pitchFamily="65" charset="-120"/>
              </a:rPr>
              <a:t>JSTOR</a:t>
            </a:r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選擇期刊的原則主要有以下四點：</a:t>
            </a:r>
          </a:p>
          <a:p>
            <a:pPr lvl="1" eaLnBrk="1" hangingPunct="1"/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訂購該期刊的圖書館數量</a:t>
            </a:r>
          </a:p>
          <a:p>
            <a:pPr lvl="1" eaLnBrk="1" hangingPunct="1"/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該期刊的影響指數</a:t>
            </a:r>
          </a:p>
          <a:p>
            <a:pPr lvl="1" eaLnBrk="1" hangingPunct="1"/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各學科專家推薦意見</a:t>
            </a:r>
          </a:p>
          <a:p>
            <a:pPr lvl="1" eaLnBrk="1" hangingPunct="1"/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期刊發行的年代長短。</a:t>
            </a:r>
            <a:endParaRPr lang="en-US" altLang="zh-TW" sz="1600" smtClean="0">
              <a:solidFill>
                <a:schemeClr val="tx1"/>
              </a:solidFill>
              <a:ea typeface="標楷體" pitchFamily="65" charset="-120"/>
            </a:endParaRPr>
          </a:p>
          <a:p>
            <a:pPr marL="0" indent="0" eaLnBrk="1" hangingPunct="1">
              <a:spcBef>
                <a:spcPct val="30000"/>
              </a:spcBef>
            </a:pPr>
            <a:endParaRPr lang="en-US" altLang="zh-TW" sz="1600" smtClean="0">
              <a:solidFill>
                <a:schemeClr val="tx1"/>
              </a:solidFill>
              <a:ea typeface="標楷體" pitchFamily="65" charset="-12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en-US" altLang="zh-TW" sz="1600" smtClean="0">
                <a:solidFill>
                  <a:schemeClr val="tx1"/>
                </a:solidFill>
                <a:ea typeface="標楷體" pitchFamily="65" charset="-120"/>
              </a:rPr>
              <a:t>JSTOR’s Participating </a:t>
            </a:r>
            <a:r>
              <a:rPr lang="zh-TW" altLang="en-US" sz="1600" smtClean="0">
                <a:solidFill>
                  <a:schemeClr val="tx1"/>
                </a:solidFill>
                <a:ea typeface="標楷體" pitchFamily="65" charset="-120"/>
              </a:rPr>
              <a:t>出版社資訊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00100" y="3044825"/>
          <a:ext cx="610870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4" imgW="8220151" imgH="4533900" progId="MSGraph.Chart.8">
                  <p:embed followColorScheme="full"/>
                </p:oleObj>
              </mc:Choice>
              <mc:Fallback>
                <p:oleObj name="Chart" r:id="rId4" imgW="8220151" imgH="4533900" progId="MSGraph.Chart.8">
                  <p:embed followColorScheme="full"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044825"/>
                        <a:ext cx="610870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7" name="Group 5"/>
          <p:cNvGraphicFramePr>
            <a:graphicFrameLocks noGrp="1"/>
          </p:cNvGraphicFramePr>
          <p:nvPr/>
        </p:nvGraphicFramePr>
        <p:xfrm>
          <a:off x="5607050" y="898525"/>
          <a:ext cx="3198813" cy="2190750"/>
        </p:xfrm>
        <a:graphic>
          <a:graphicData uri="http://schemas.openxmlformats.org/drawingml/2006/table">
            <a:tbl>
              <a:tblPr/>
              <a:tblGrid>
                <a:gridCol w="2078038"/>
                <a:gridCol w="1120775"/>
              </a:tblGrid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2640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**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2640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JSTOR 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2640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會員資訊及出版社資訊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美國境內會員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2,993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國際會員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5,009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會員數合計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7,027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分佈國家數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   156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參與出版社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</a:rPr>
                        <a:t>   817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標楷體" pitchFamily="65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TOR_Template">
  <a:themeElements>
    <a:clrScheme name="JSTOR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okantiqua_標楷體">
      <a:majorFont>
        <a:latin typeface="Book Antiqua"/>
        <a:ea typeface="標楷體"/>
        <a:cs typeface=""/>
      </a:majorFont>
      <a:minorFont>
        <a:latin typeface="Book Antiqu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41566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41566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STO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TOR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TOR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TOR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TOR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TOR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TOR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okantiqua_標楷體">
      <a:majorFont>
        <a:latin typeface="Book Antiqua"/>
        <a:ea typeface="標楷體"/>
        <a:cs typeface=""/>
      </a:majorFont>
      <a:minorFont>
        <a:latin typeface="Book Antiqu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10961</TotalTime>
  <Words>3533</Words>
  <Application>Microsoft Office PowerPoint</Application>
  <PresentationFormat>如螢幕大小 (4:3)</PresentationFormat>
  <Paragraphs>529</Paragraphs>
  <Slides>56</Slides>
  <Notes>52</Notes>
  <HiddenSlides>1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70" baseType="lpstr">
      <vt:lpstr>Arial</vt:lpstr>
      <vt:lpstr>新細明體</vt:lpstr>
      <vt:lpstr>Book Antiqua</vt:lpstr>
      <vt:lpstr>標楷體</vt:lpstr>
      <vt:lpstr>MS PGothic</vt:lpstr>
      <vt:lpstr>Wingdings</vt:lpstr>
      <vt:lpstr>Trebuchet MS</vt:lpstr>
      <vt:lpstr>Times New Roman</vt:lpstr>
      <vt:lpstr>SimHei</vt:lpstr>
      <vt:lpstr>Rod</vt:lpstr>
      <vt:lpstr>微軟正黑體</vt:lpstr>
      <vt:lpstr>JSTOR_Template</vt:lpstr>
      <vt:lpstr>Blank Presentation</vt:lpstr>
      <vt:lpstr>Chart</vt:lpstr>
      <vt:lpstr>PowerPoint 簡報</vt:lpstr>
      <vt:lpstr>今日內容：</vt:lpstr>
      <vt:lpstr>PowerPoint 簡報</vt:lpstr>
      <vt:lpstr>PowerPoint 簡報</vt:lpstr>
      <vt:lpstr>PowerPoint 簡報</vt:lpstr>
      <vt:lpstr>PowerPoint 簡報</vt:lpstr>
      <vt:lpstr>認識JSTOR：目標</vt:lpstr>
      <vt:lpstr>PowerPoint 簡報</vt:lpstr>
      <vt:lpstr>認識JSTOR：其特色及重要性</vt:lpstr>
      <vt:lpstr>PowerPoint 簡報</vt:lpstr>
      <vt:lpstr>JSTOR特色： “Moving Wall” (時間間隔 )</vt:lpstr>
      <vt:lpstr>PowerPoint 簡報</vt:lpstr>
      <vt:lpstr>JSTOR收錄內容及書目清單下載： about.jstor.org</vt:lpstr>
      <vt:lpstr>PowerPoint 簡報</vt:lpstr>
      <vt:lpstr>PowerPoint 簡報</vt:lpstr>
      <vt:lpstr>JSTOR收錄內容及書目清單下載</vt:lpstr>
      <vt:lpstr>JSTOR收錄內容及書目清單下載： 選擇TITLE LIST下載清單</vt:lpstr>
      <vt:lpstr>PowerPoint 簡報</vt:lpstr>
      <vt:lpstr>JSTOR 全科性主題回溯期刊套裝-ASI～IV</vt:lpstr>
      <vt:lpstr>PowerPoint 簡報</vt:lpstr>
      <vt:lpstr>PowerPoint 簡報</vt:lpstr>
      <vt:lpstr>PowerPoint 簡報</vt:lpstr>
      <vt:lpstr>JSTOR 精選主題回溯期刊套裝-生命科學.理工資源</vt:lpstr>
      <vt:lpstr>JSTOR 精選主題回溯期刊套裝-商管.語言.文學.音樂</vt:lpstr>
      <vt:lpstr>JSTOR 國家地區主題回溯期刊套裝</vt:lpstr>
      <vt:lpstr>JSTOR-主題特色特選</vt:lpstr>
      <vt:lpstr>PowerPoint 簡報</vt:lpstr>
      <vt:lpstr>JSTOR界面使用說明</vt:lpstr>
      <vt:lpstr>JSTOR界面使用說明：主畫面</vt:lpstr>
      <vt:lpstr>JSTOR功能列概覽</vt:lpstr>
      <vt:lpstr>JSTOR界面使用說明：瀏覽by Subject</vt:lpstr>
      <vt:lpstr>PowerPoint 簡報</vt:lpstr>
      <vt:lpstr>PowerPoint 簡報</vt:lpstr>
      <vt:lpstr>出版社資訊連結 Publisher Information</vt:lpstr>
      <vt:lpstr>PowerPoint 簡報</vt:lpstr>
      <vt:lpstr>PowerPoint 簡報</vt:lpstr>
      <vt:lpstr>PowerPoint 簡報</vt:lpstr>
      <vt:lpstr>PowerPoint 簡報</vt:lpstr>
      <vt:lpstr>檢索結果列表1: 文獻列表 / Items Results</vt:lpstr>
      <vt:lpstr>檢索結果列表2: 圖片列表 / Results with Image</vt:lpstr>
      <vt:lpstr>檢索結果:文獻全文HTML呈現- Page Scan </vt:lpstr>
      <vt:lpstr>檢索結果:文獻全文HTML呈現-Summary</vt:lpstr>
      <vt:lpstr>檢索結果:文獻全文HTML呈現- Page Thumbnails </vt:lpstr>
      <vt:lpstr>檢索結果:延伸查詢—JSTOR內部</vt:lpstr>
      <vt:lpstr>檢索結果:延伸查詢—Google Scholar </vt:lpstr>
      <vt:lpstr>文獻輸出: Print or Download PDF</vt:lpstr>
      <vt:lpstr>全文關鍵字查找: PDF: Adobe Reader “Find” Text</vt:lpstr>
      <vt:lpstr>PowerPoint 簡報</vt:lpstr>
      <vt:lpstr>MYJSTOR功能說明：個人化書目服務 Login to MyJSTOR</vt:lpstr>
      <vt:lpstr>MYJSTOR功能說明： 註冊個人化服務帳號: MyJSTOR Registration</vt:lpstr>
      <vt:lpstr>PowerPoint 簡報</vt:lpstr>
      <vt:lpstr>PowerPoint 簡報</vt:lpstr>
      <vt:lpstr>檢索詞/檢索策略儲存: Save Search </vt:lpstr>
      <vt:lpstr>新信息提醒: Alert - RSS</vt:lpstr>
      <vt:lpstr>新訊息提醒:Alert – Email Alert,eTOC (citation/Journal title)</vt:lpstr>
      <vt:lpstr>PowerPoint 簡報</vt:lpstr>
    </vt:vector>
  </TitlesOfParts>
  <Company>Iconnicholson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jcrowe</dc:creator>
  <cp:lastModifiedBy>fun</cp:lastModifiedBy>
  <cp:revision>414</cp:revision>
  <dcterms:created xsi:type="dcterms:W3CDTF">2011-07-05T16:29:03Z</dcterms:created>
  <dcterms:modified xsi:type="dcterms:W3CDTF">2014-12-09T05:51:22Z</dcterms:modified>
</cp:coreProperties>
</file>