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303" r:id="rId3"/>
    <p:sldId id="310" r:id="rId4"/>
    <p:sldId id="304" r:id="rId5"/>
    <p:sldId id="305" r:id="rId6"/>
    <p:sldId id="306" r:id="rId7"/>
    <p:sldId id="307" r:id="rId8"/>
    <p:sldId id="308" r:id="rId9"/>
    <p:sldId id="309" r:id="rId10"/>
    <p:sldId id="311" r:id="rId11"/>
    <p:sldId id="312" r:id="rId12"/>
    <p:sldId id="301" r:id="rId13"/>
    <p:sldId id="302" r:id="rId14"/>
    <p:sldId id="313" r:id="rId15"/>
    <p:sldId id="314" r:id="rId16"/>
    <p:sldId id="315" r:id="rId17"/>
    <p:sldId id="316" r:id="rId18"/>
    <p:sldId id="319" r:id="rId19"/>
    <p:sldId id="317" r:id="rId20"/>
    <p:sldId id="318" r:id="rId21"/>
    <p:sldId id="320" r:id="rId22"/>
    <p:sldId id="323" r:id="rId23"/>
    <p:sldId id="282" r:id="rId24"/>
    <p:sldId id="283" r:id="rId25"/>
  </p:sldIdLst>
  <p:sldSz cx="9144000" cy="5143500" type="screen16x9"/>
  <p:notesSz cx="6858000" cy="9144000"/>
  <p:embeddedFontLst>
    <p:embeddedFont>
      <p:font typeface="Roboto" panose="02020500000000000000" charset="0"/>
      <p:regular r:id="rId27"/>
      <p:bold r:id="rId28"/>
      <p:italic r:id="rId29"/>
      <p:boldItalic r:id="rId30"/>
    </p:embeddedFont>
    <p:embeddedFont>
      <p:font typeface="Microsoft JhengHei" panose="020B0604030504040204" pitchFamily="34" charset="-120"/>
      <p:regular r:id="rId31"/>
      <p:bold r:id="rId32"/>
    </p:embeddedFont>
    <p:embeddedFont>
      <p:font typeface="Nunito" panose="02020500000000000000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9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11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2539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721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76516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891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1992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0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45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492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792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6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157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7159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05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Microsoft JhengHei"/>
              <a:buNone/>
              <a:defRPr sz="28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●"/>
              <a:defRPr sz="13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○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■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●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○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■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●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○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Microsoft JhengHei"/>
              <a:buChar char="■"/>
              <a:defRPr sz="1100">
                <a:solidFill>
                  <a:schemeClr val="dk2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zh-TW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5744gi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goo.gl/5744gi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goo.gl/5744gi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is.nknu.edu.tw/zh/infoservices/wlan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172.24.56.3/Auth/Register/" TargetMode="External"/><Relationship Id="rId2" Type="http://schemas.openxmlformats.org/officeDocument/2006/relationships/hyperlink" Target="https://lis.nknu.edu.tw/index.php?option=com_attachments&amp;task=download&amp;id=58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T2s4Q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mWRv7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s.nknu.edu.tw/moodl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3.nknu.edu.tw/zh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o.nknu.edu.t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414425" y="1317614"/>
            <a:ext cx="6249850" cy="14481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zh-TW" altLang="en-US" sz="1800" dirty="0" smtClean="0"/>
              <a:t>高師大校園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APP</a:t>
            </a:r>
            <a:r>
              <a:rPr lang="zh-TW" altLang="en-US" sz="4800" dirty="0" smtClean="0"/>
              <a:t>無國界資訊天才吧</a:t>
            </a:r>
            <a:endParaRPr lang="zh-TW" sz="4800" dirty="0"/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858700" y="2889701"/>
            <a:ext cx="5361300" cy="52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圖資</a:t>
            </a:r>
            <a:r>
              <a:rPr lang="zh-TW" dirty="0" smtClean="0"/>
              <a:t>處</a:t>
            </a:r>
            <a:r>
              <a:rPr lang="zh-TW" altLang="en-US" dirty="0" smtClean="0"/>
              <a:t>學科工程師</a:t>
            </a:r>
            <a:endParaRPr lang="en-US" altLang="zh-TW" dirty="0" smtClean="0"/>
          </a:p>
          <a:p>
            <a:pPr lvl="0">
              <a:spcBef>
                <a:spcPts val="0"/>
              </a:spcBef>
              <a:buNone/>
            </a:pPr>
            <a:r>
              <a:rPr lang="zh-TW" altLang="en-US" dirty="0"/>
              <a:t>游柏恩</a:t>
            </a:r>
            <a:endParaRPr 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5898" y="1567844"/>
            <a:ext cx="7505700" cy="954600"/>
          </a:xfrm>
        </p:spPr>
        <p:txBody>
          <a:bodyPr/>
          <a:lstStyle/>
          <a:p>
            <a:pPr algn="ctr"/>
            <a:r>
              <a:rPr lang="en-US" altLang="zh-TW" sz="3200" dirty="0"/>
              <a:t>APP </a:t>
            </a:r>
            <a:r>
              <a:rPr lang="zh-TW" altLang="en-US" sz="3200" dirty="0"/>
              <a:t>介面、</a:t>
            </a:r>
            <a:r>
              <a:rPr lang="zh-TW" altLang="en-US" sz="3200" dirty="0" smtClean="0"/>
              <a:t>操作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357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5776" y="626717"/>
            <a:ext cx="7505700" cy="618987"/>
          </a:xfrm>
        </p:spPr>
        <p:txBody>
          <a:bodyPr/>
          <a:lstStyle/>
          <a:p>
            <a:r>
              <a:rPr lang="zh-TW" altLang="zh-TW" dirty="0"/>
              <a:t>高師大 </a:t>
            </a:r>
            <a:r>
              <a:rPr lang="zh-TW" altLang="zh-TW" dirty="0" smtClean="0"/>
              <a:t>APP</a:t>
            </a:r>
            <a:r>
              <a:rPr lang="en-US" altLang="zh-TW" dirty="0" smtClean="0"/>
              <a:t> (</a:t>
            </a:r>
            <a:r>
              <a:rPr lang="zh-TW" altLang="en-US" dirty="0" smtClean="0"/>
              <a:t>未登入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11</a:t>
            </a:fld>
            <a:endParaRPr 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884" y="357807"/>
            <a:ext cx="2504403" cy="4452272"/>
          </a:xfrm>
          <a:prstGeom prst="rect">
            <a:avLst/>
          </a:prstGeom>
        </p:spPr>
      </p:pic>
      <p:sp>
        <p:nvSpPr>
          <p:cNvPr id="5" name="Shape 332"/>
          <p:cNvSpPr txBox="1">
            <a:spLocks noGrp="1"/>
          </p:cNvSpPr>
          <p:nvPr>
            <p:ph type="body" idx="1"/>
          </p:nvPr>
        </p:nvSpPr>
        <p:spPr>
          <a:xfrm>
            <a:off x="971809" y="1341665"/>
            <a:ext cx="2553528" cy="4929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400" dirty="0"/>
              <a:t>說明：</a:t>
            </a:r>
            <a:r>
              <a:rPr lang="zh-TW" sz="14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https://goo.gl/5744gi</a:t>
            </a:r>
          </a:p>
        </p:txBody>
      </p:sp>
    </p:spTree>
    <p:extLst>
      <p:ext uri="{BB962C8B-B14F-4D97-AF65-F5344CB8AC3E}">
        <p14:creationId xmlns:p14="http://schemas.microsoft.com/office/powerpoint/2010/main" val="640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819150" y="560682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高師大 </a:t>
            </a:r>
            <a:r>
              <a:rPr lang="zh-TW" dirty="0" smtClean="0"/>
              <a:t>APP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學生</a:t>
            </a:r>
            <a:r>
              <a:rPr lang="en-US" altLang="zh-TW" dirty="0" smtClean="0"/>
              <a:t>)</a:t>
            </a:r>
            <a:endParaRPr lang="zh-TW" dirty="0"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5020348" y="586291"/>
            <a:ext cx="2553528" cy="4929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400" dirty="0"/>
              <a:t>說明：</a:t>
            </a:r>
            <a:r>
              <a:rPr lang="zh-TW" sz="14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https://goo.gl/5744gi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12</a:t>
            </a:fld>
            <a:endParaRPr 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8" y="1060044"/>
            <a:ext cx="1902209" cy="33817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3395" y="1060044"/>
            <a:ext cx="1770883" cy="172276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395" y="2832768"/>
            <a:ext cx="1770883" cy="175149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9617" y="1060044"/>
            <a:ext cx="1768012" cy="172276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9617" y="2782805"/>
            <a:ext cx="1778261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3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819150" y="626942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高師大 </a:t>
            </a:r>
            <a:r>
              <a:rPr lang="zh-TW" dirty="0" smtClean="0"/>
              <a:t>APP</a:t>
            </a:r>
            <a:r>
              <a:rPr lang="en-US" altLang="zh-TW" dirty="0" smtClean="0"/>
              <a:t>(</a:t>
            </a:r>
            <a:r>
              <a:rPr lang="zh-TW" altLang="en-US" dirty="0" smtClean="0"/>
              <a:t>教職員</a:t>
            </a:r>
            <a:r>
              <a:rPr lang="en-US" altLang="zh-TW" dirty="0" smtClean="0"/>
              <a:t>)</a:t>
            </a:r>
            <a:endParaRPr lang="zh-TW" dirty="0"/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5020348" y="652551"/>
            <a:ext cx="2553528" cy="4929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400" dirty="0"/>
              <a:t>說明：</a:t>
            </a:r>
            <a:r>
              <a:rPr lang="zh-TW" sz="1400" u="sng" dirty="0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https://goo.gl/5744gi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13</a:t>
            </a:fld>
            <a:endParaRPr 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80" y="1178852"/>
            <a:ext cx="1996429" cy="35492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38" y="1155967"/>
            <a:ext cx="1861959" cy="18375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4965" y="2976442"/>
            <a:ext cx="1858633" cy="185167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599" y="1171060"/>
            <a:ext cx="1815564" cy="180538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3599" y="2976443"/>
            <a:ext cx="1815564" cy="61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9272" y="1634104"/>
            <a:ext cx="7505700" cy="954600"/>
          </a:xfrm>
        </p:spPr>
        <p:txBody>
          <a:bodyPr/>
          <a:lstStyle/>
          <a:p>
            <a:pPr algn="ctr"/>
            <a:r>
              <a:rPr lang="zh-TW" altLang="en-US" sz="3200" dirty="0"/>
              <a:t>常用服務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118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9150" y="666698"/>
            <a:ext cx="7505700" cy="618763"/>
          </a:xfrm>
        </p:spPr>
        <p:txBody>
          <a:bodyPr/>
          <a:lstStyle/>
          <a:p>
            <a:r>
              <a:rPr lang="zh-TW" altLang="en-US" sz="3200" dirty="0"/>
              <a:t>無線網路綁定</a:t>
            </a:r>
            <a:r>
              <a:rPr lang="en-US" altLang="zh-TW" sz="3200" dirty="0" smtClean="0"/>
              <a:t>MAC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(1/2)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9150" y="1285461"/>
            <a:ext cx="7505700" cy="3153264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1600" dirty="0" smtClean="0">
                <a:hlinkClick r:id="rId2"/>
              </a:rPr>
              <a:t>圖</a:t>
            </a:r>
            <a:r>
              <a:rPr lang="zh-TW" altLang="en-US" sz="1600" dirty="0">
                <a:hlinkClick r:id="rId2"/>
              </a:rPr>
              <a:t>資處首頁校園無線網路說明</a:t>
            </a:r>
            <a:r>
              <a:rPr lang="zh-TW" altLang="en-US" sz="1600" dirty="0"/>
              <a:t> </a:t>
            </a:r>
            <a:r>
              <a:rPr lang="zh-TW" altLang="en-US" sz="1600" dirty="0" smtClean="0"/>
              <a:t> 無線</a:t>
            </a:r>
            <a:r>
              <a:rPr lang="zh-TW" altLang="en-US" sz="1600" dirty="0"/>
              <a:t>網路環境可搜尋到</a:t>
            </a:r>
            <a:r>
              <a:rPr lang="en-US" altLang="zh-TW" sz="1600" dirty="0"/>
              <a:t>2</a:t>
            </a:r>
            <a:r>
              <a:rPr lang="zh-TW" altLang="en-US" sz="1600" dirty="0"/>
              <a:t>組服務設定識別碼</a:t>
            </a:r>
            <a:r>
              <a:rPr lang="en-US" altLang="zh-TW" sz="1600" dirty="0"/>
              <a:t>(SSID)</a:t>
            </a:r>
            <a:r>
              <a:rPr lang="zh-TW" altLang="en-US" sz="1600" dirty="0"/>
              <a:t>： </a:t>
            </a:r>
            <a:endParaRPr lang="en-US" altLang="zh-TW" sz="16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1600" dirty="0" smtClean="0"/>
              <a:t> </a:t>
            </a:r>
            <a:r>
              <a:rPr lang="en-US" altLang="zh-TW" sz="1600" dirty="0"/>
              <a:t>NKNU</a:t>
            </a:r>
            <a:r>
              <a:rPr lang="zh-TW" altLang="en-US" sz="1600" dirty="0"/>
              <a:t>： 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 smtClean="0"/>
              <a:t>提供</a:t>
            </a:r>
            <a:r>
              <a:rPr lang="zh-TW" altLang="en-US" sz="1600" dirty="0"/>
              <a:t>本校教職員工、 在校生使用， 採用</a:t>
            </a:r>
            <a:r>
              <a:rPr lang="en-US" altLang="zh-TW" sz="1600" dirty="0"/>
              <a:t>【</a:t>
            </a:r>
            <a:r>
              <a:rPr lang="zh-TW" altLang="en-US" sz="1600" dirty="0"/>
              <a:t>單一登入帳號</a:t>
            </a:r>
            <a:r>
              <a:rPr lang="en-US" altLang="zh-TW" sz="1600" dirty="0"/>
              <a:t>】</a:t>
            </a:r>
            <a:r>
              <a:rPr lang="zh-TW" altLang="en-US" sz="1600" dirty="0"/>
              <a:t>作為安全認證。 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 smtClean="0"/>
              <a:t>提供</a:t>
            </a:r>
            <a:r>
              <a:rPr lang="zh-TW" altLang="en-US" sz="1600" dirty="0"/>
              <a:t>本校教職員工、在校生可註冊</a:t>
            </a:r>
            <a:r>
              <a:rPr lang="en-US" altLang="zh-TW" sz="1600" dirty="0"/>
              <a:t>3</a:t>
            </a:r>
            <a:r>
              <a:rPr lang="zh-TW" altLang="en-US" sz="1600" dirty="0"/>
              <a:t>台</a:t>
            </a:r>
            <a:r>
              <a:rPr lang="en-US" altLang="zh-TW" sz="1600" dirty="0"/>
              <a:t>(</a:t>
            </a:r>
            <a:r>
              <a:rPr lang="zh-TW" altLang="en-US" sz="1600" dirty="0"/>
              <a:t>含以下</a:t>
            </a:r>
            <a:r>
              <a:rPr lang="en-US" altLang="zh-TW" sz="1600" dirty="0"/>
              <a:t>)</a:t>
            </a:r>
            <a:r>
              <a:rPr lang="zh-TW" altLang="en-US" sz="1600" dirty="0"/>
              <a:t>設備，經</a:t>
            </a:r>
            <a:r>
              <a:rPr lang="en-US" altLang="zh-TW" sz="1600" dirty="0"/>
              <a:t>ACMS</a:t>
            </a:r>
            <a:r>
              <a:rPr lang="zh-TW" altLang="en-US" sz="1600" dirty="0"/>
              <a:t>系統通過驗証後， 免 再輸入單登帳號密碼可直接上網 </a:t>
            </a:r>
            <a:r>
              <a:rPr lang="en-US" altLang="zh-TW" sz="1600" dirty="0"/>
              <a:t>(</a:t>
            </a:r>
            <a:r>
              <a:rPr lang="zh-TW" altLang="en-US" sz="1600" dirty="0"/>
              <a:t>於下一頁介紹</a:t>
            </a:r>
            <a:r>
              <a:rPr lang="en-US" altLang="zh-TW" sz="1600" dirty="0"/>
              <a:t>) </a:t>
            </a:r>
            <a:endParaRPr lang="en-US" altLang="zh-TW" sz="16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1600" dirty="0" smtClean="0"/>
              <a:t> </a:t>
            </a:r>
            <a:r>
              <a:rPr lang="en-US" altLang="zh-TW" sz="1600" dirty="0" err="1"/>
              <a:t>TANetRoaming</a:t>
            </a:r>
            <a:r>
              <a:rPr lang="en-US" altLang="zh-TW" sz="1600" dirty="0"/>
              <a:t>(</a:t>
            </a:r>
            <a:r>
              <a:rPr lang="zh-TW" altLang="en-US" sz="1600" dirty="0"/>
              <a:t>校際漫遊</a:t>
            </a:r>
            <a:r>
              <a:rPr lang="en-US" altLang="zh-TW" sz="1600" dirty="0"/>
              <a:t>)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 smtClean="0"/>
              <a:t> 本校</a:t>
            </a:r>
            <a:r>
              <a:rPr lang="zh-TW" altLang="en-US" sz="1600" dirty="0"/>
              <a:t>教職員工、在校生亦可透過校際漫遊帳號</a:t>
            </a:r>
            <a:r>
              <a:rPr lang="en-US" altLang="zh-TW" sz="1600" dirty="0"/>
              <a:t>【</a:t>
            </a:r>
            <a:r>
              <a:rPr lang="zh-TW" altLang="en-US" sz="1600" dirty="0"/>
              <a:t>單一登入帳號＠</a:t>
            </a:r>
            <a:r>
              <a:rPr lang="en-US" altLang="zh-TW" sz="1600" dirty="0"/>
              <a:t>nknu.edu.tw】 </a:t>
            </a:r>
            <a:r>
              <a:rPr lang="zh-TW" altLang="en-US" sz="1600" dirty="0"/>
              <a:t>即可在其他漫遊單位使用無線網路，更多漫遊資訊請參考</a:t>
            </a:r>
            <a:r>
              <a:rPr lang="en-US" altLang="zh-TW" sz="1600" dirty="0"/>
              <a:t>TANET</a:t>
            </a:r>
            <a:r>
              <a:rPr lang="zh-TW" altLang="en-US" sz="1600" dirty="0"/>
              <a:t>無線網路漫遊交換 中心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903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19150" y="1358348"/>
            <a:ext cx="7505700" cy="308037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1600" dirty="0"/>
              <a:t>ACMS</a:t>
            </a:r>
            <a:r>
              <a:rPr lang="zh-TW" altLang="en-US" sz="1600" dirty="0"/>
              <a:t>註冊裝置，日後可免</a:t>
            </a:r>
            <a:r>
              <a:rPr lang="zh-TW" altLang="en-US" sz="1600" dirty="0" smtClean="0"/>
              <a:t>登入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>
                <a:hlinkClick r:id="rId2"/>
              </a:rPr>
              <a:t>操作說明</a:t>
            </a:r>
            <a:r>
              <a:rPr lang="zh-TW" altLang="en-US" sz="1600" dirty="0" smtClean="0">
                <a:hlinkClick r:id="rId2"/>
              </a:rPr>
              <a:t>文件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1600" dirty="0">
                <a:hlinkClick r:id="rId3"/>
              </a:rPr>
              <a:t>MAC </a:t>
            </a:r>
            <a:r>
              <a:rPr lang="zh-TW" altLang="en-US" sz="1600" dirty="0">
                <a:hlinkClick r:id="rId3"/>
              </a:rPr>
              <a:t>設備註冊申請</a:t>
            </a:r>
            <a:r>
              <a:rPr lang="zh-TW" altLang="en-US" sz="1600" dirty="0" smtClean="0">
                <a:hlinkClick r:id="rId3"/>
              </a:rPr>
              <a:t>網址</a:t>
            </a:r>
            <a:endParaRPr lang="en-US" altLang="zh-TW" sz="1600" dirty="0" smtClean="0"/>
          </a:p>
          <a:p>
            <a:pPr marL="3429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1200" dirty="0">
                <a:solidFill>
                  <a:srgbClr val="FF0000"/>
                </a:solidFill>
              </a:rPr>
              <a:t>網頁僅限校內</a:t>
            </a:r>
            <a:r>
              <a:rPr lang="zh-TW" altLang="en-US" sz="1200" dirty="0" smtClean="0">
                <a:solidFill>
                  <a:srgbClr val="FF0000"/>
                </a:solidFill>
              </a:rPr>
              <a:t>存取</a:t>
            </a:r>
            <a:r>
              <a:rPr lang="en-US" altLang="zh-TW" sz="1200" dirty="0" smtClean="0">
                <a:solidFill>
                  <a:srgbClr val="FF0000"/>
                </a:solidFill>
              </a:rPr>
              <a:t>(</a:t>
            </a:r>
            <a:r>
              <a:rPr lang="zh-TW" altLang="en-US" sz="1200" dirty="0" smtClean="0">
                <a:solidFill>
                  <a:srgbClr val="FF0000"/>
                </a:solidFill>
              </a:rPr>
              <a:t>校外請使用</a:t>
            </a:r>
            <a:r>
              <a:rPr lang="en-US" altLang="zh-TW" sz="1200" dirty="0" smtClean="0">
                <a:solidFill>
                  <a:srgbClr val="FF0000"/>
                </a:solidFill>
              </a:rPr>
              <a:t>VPN)</a:t>
            </a:r>
          </a:p>
          <a:p>
            <a:pPr marL="342900" lvl="2" indent="-34290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AutoNum type="circleNumWdWhitePlain"/>
            </a:pPr>
            <a:r>
              <a:rPr lang="zh-TW" altLang="en-US" sz="1200" dirty="0"/>
              <a:t>無線網卡位址格式：</a:t>
            </a:r>
            <a:r>
              <a:rPr lang="en-US" altLang="zh-TW" sz="1200" dirty="0"/>
              <a:t>00-00-00-00-00-00</a:t>
            </a:r>
            <a:endParaRPr lang="zh-TW" altLang="en-US" sz="1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16</a:t>
            </a:fld>
            <a:endParaRPr lang="zh-TW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19150" y="666698"/>
            <a:ext cx="7505700" cy="618763"/>
          </a:xfrm>
        </p:spPr>
        <p:txBody>
          <a:bodyPr/>
          <a:lstStyle/>
          <a:p>
            <a:r>
              <a:rPr lang="zh-TW" altLang="en-US" sz="3200" dirty="0"/>
              <a:t>無線網路綁定</a:t>
            </a:r>
            <a:r>
              <a:rPr lang="en-US" altLang="zh-TW" sz="3200" dirty="0" smtClean="0"/>
              <a:t>MAC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(2/2)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70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819150" y="633568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G Suite教育版帳號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819150" y="4075267"/>
            <a:ext cx="4684200" cy="3936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" dirty="0"/>
              <a:t>Google雲端協作平台Easy go：</a:t>
            </a:r>
            <a:r>
              <a:rPr lang="zh-TW" sz="1400" u="sng" dirty="0">
                <a:solidFill>
                  <a:schemeClr val="hlink"/>
                </a:solidFill>
                <a:hlinkClick r:id="rId3"/>
              </a:rPr>
              <a:t>https://goo.gl/T2s4Q4</a:t>
            </a:r>
            <a:r>
              <a:rPr lang="zh-TW" sz="1400" dirty="0"/>
              <a:t/>
            </a:r>
            <a:br>
              <a:rPr lang="zh-TW" sz="1400" dirty="0"/>
            </a:br>
            <a:endParaRPr lang="zh-TW" sz="1400" dirty="0"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17</a:t>
            </a:fld>
            <a:endParaRPr lang="zh-TW"/>
          </a:p>
        </p:txBody>
      </p:sp>
      <p:pic>
        <p:nvPicPr>
          <p:cNvPr id="316" name="Shape 3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271" y="1410730"/>
            <a:ext cx="2565330" cy="238601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0922" y="1232449"/>
            <a:ext cx="4280747" cy="275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0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839470" y="663096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VPN 設定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819150" y="1460638"/>
            <a:ext cx="4594800" cy="4647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sz="1400" dirty="0"/>
              <a:t>校外VPN連線設定操作手冊：</a:t>
            </a:r>
            <a:r>
              <a:rPr lang="zh-TW" sz="1400" u="sng" dirty="0">
                <a:solidFill>
                  <a:schemeClr val="hlink"/>
                </a:solidFill>
                <a:hlinkClick r:id="rId3"/>
              </a:rPr>
              <a:t>https://goo.gl/mWRv7K</a:t>
            </a:r>
          </a:p>
        </p:txBody>
      </p:sp>
      <p:sp>
        <p:nvSpPr>
          <p:cNvPr id="341" name="Shape 341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18</a:t>
            </a:fld>
            <a:endParaRPr 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116549" y="2045906"/>
            <a:ext cx="3231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公文系統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電子期刊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校園軟體授權</a:t>
            </a:r>
            <a:r>
              <a:rPr lang="zh-TW" altLang="en-US" dirty="0" smtClean="0"/>
              <a:t>認證</a:t>
            </a:r>
            <a:r>
              <a:rPr lang="en-US" altLang="zh-TW" dirty="0" smtClean="0"/>
              <a:t>,</a:t>
            </a:r>
          </a:p>
          <a:p>
            <a:r>
              <a:rPr lang="zh-TW" altLang="en-US" dirty="0" smtClean="0"/>
              <a:t>圖書館線上雜誌</a:t>
            </a:r>
            <a:r>
              <a:rPr lang="en-US" altLang="zh-TW" dirty="0" smtClean="0"/>
              <a:t>(</a:t>
            </a:r>
            <a:r>
              <a:rPr lang="zh-TW" altLang="en-US" dirty="0" smtClean="0"/>
              <a:t>校外限瀏覽</a:t>
            </a:r>
            <a:r>
              <a:rPr lang="en-US" altLang="zh-TW" dirty="0" smtClean="0"/>
              <a:t>20</a:t>
            </a:r>
            <a:r>
              <a:rPr lang="zh-TW" altLang="en-US" dirty="0" smtClean="0"/>
              <a:t>頁</a:t>
            </a:r>
            <a:r>
              <a:rPr lang="en-US" altLang="zh-TW" dirty="0" smtClean="0"/>
              <a:t>)</a:t>
            </a:r>
            <a:r>
              <a:rPr lang="en-US" altLang="zh-TW" dirty="0" smtClean="0"/>
              <a:t>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9714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819150" y="64019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自學</a:t>
            </a:r>
            <a:r>
              <a:rPr lang="zh-TW" dirty="0" smtClean="0"/>
              <a:t>專區</a:t>
            </a:r>
            <a:r>
              <a:rPr lang="zh-TW" altLang="en-US" dirty="0" smtClean="0"/>
              <a:t> </a:t>
            </a:r>
            <a:r>
              <a:rPr lang="en-US" altLang="zh-TW" dirty="0" smtClean="0"/>
              <a:t>(1/2)</a:t>
            </a:r>
            <a:endParaRPr lang="zh-TW" dirty="0"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4687300" y="1207523"/>
            <a:ext cx="3626400" cy="7407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400" dirty="0"/>
              <a:t>自學專區網址：</a:t>
            </a:r>
            <a:r>
              <a:rPr lang="zh-TW" sz="1400" u="sng" dirty="0">
                <a:solidFill>
                  <a:schemeClr val="hlink"/>
                </a:solidFill>
                <a:hlinkClick r:id="rId3"/>
              </a:rPr>
              <a:t>https://moocs.nknu.edu.tw/moodle/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19</a:t>
            </a:fld>
            <a:endParaRPr lang="zh-TW"/>
          </a:p>
        </p:txBody>
      </p:sp>
      <p:pic>
        <p:nvPicPr>
          <p:cNvPr id="325" name="Shape 3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2122" y="1207523"/>
            <a:ext cx="3890519" cy="321146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26" name="Shape 3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7450" y="2018334"/>
            <a:ext cx="3626250" cy="240065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168105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19150" y="467916"/>
            <a:ext cx="7505700" cy="579009"/>
          </a:xfrm>
        </p:spPr>
        <p:txBody>
          <a:bodyPr/>
          <a:lstStyle/>
          <a:p>
            <a:r>
              <a:rPr lang="zh-TW" altLang="en-US" dirty="0" smtClean="0"/>
              <a:t>課程大綱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2</a:t>
            </a:fld>
            <a:endParaRPr lang="zh-TW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819150" y="1099930"/>
            <a:ext cx="7505700" cy="333879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1600" dirty="0"/>
              <a:t>單一登入平台的初次設定、忘記</a:t>
            </a:r>
            <a:r>
              <a:rPr lang="zh-TW" altLang="en-US" sz="1600" dirty="0" smtClean="0"/>
              <a:t>密碼</a:t>
            </a:r>
            <a:endParaRPr lang="en-US" altLang="zh-TW" sz="1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altLang="zh-TW" sz="1600" dirty="0"/>
              <a:t>APP </a:t>
            </a:r>
            <a:r>
              <a:rPr lang="zh-TW" altLang="en-US" sz="1600" dirty="0"/>
              <a:t>介面、</a:t>
            </a:r>
            <a:r>
              <a:rPr lang="zh-TW" altLang="en-US" sz="1600" dirty="0" smtClean="0"/>
              <a:t>操作</a:t>
            </a:r>
            <a:endParaRPr lang="en-US" altLang="zh-TW" sz="1600" dirty="0" smtClean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zh-TW" altLang="en-US" sz="1600" dirty="0"/>
              <a:t>常用服務</a:t>
            </a:r>
            <a:r>
              <a:rPr lang="zh-TW" altLang="en-US" sz="1600" dirty="0" smtClean="0"/>
              <a:t>：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/>
              <a:t>無線網路綁定</a:t>
            </a:r>
            <a:r>
              <a:rPr lang="en-US" altLang="zh-TW" sz="1600" dirty="0"/>
              <a:t>MAC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1600" dirty="0" err="1"/>
              <a:t>GSuite</a:t>
            </a:r>
            <a:r>
              <a:rPr lang="zh-TW" altLang="en-US" sz="1600" dirty="0" smtClean="0"/>
              <a:t>教育版帳號</a:t>
            </a:r>
            <a:endParaRPr lang="zh-TW" altLang="en-US" sz="1600" dirty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TW" sz="1600" dirty="0"/>
              <a:t>VPN</a:t>
            </a:r>
            <a:r>
              <a:rPr lang="zh-TW" altLang="en-US" sz="1600" dirty="0"/>
              <a:t>設定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/>
              <a:t>自學專區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/>
              <a:t>校園軟體</a:t>
            </a:r>
            <a:r>
              <a:rPr lang="zh-TW" altLang="en-US" sz="1600" dirty="0" smtClean="0"/>
              <a:t>下載</a:t>
            </a:r>
            <a:endParaRPr lang="en-US" altLang="zh-TW" sz="1600" dirty="0" smtClean="0"/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zh-TW" altLang="en-US" sz="1600" dirty="0" smtClean="0"/>
              <a:t>停車證辦理</a:t>
            </a:r>
            <a:endParaRPr lang="en-US" altLang="zh-TW" sz="1600" dirty="0" smtClean="0"/>
          </a:p>
        </p:txBody>
      </p:sp>
    </p:spTree>
    <p:extLst>
      <p:ext uri="{BB962C8B-B14F-4D97-AF65-F5344CB8AC3E}">
        <p14:creationId xmlns:p14="http://schemas.microsoft.com/office/powerpoint/2010/main" val="386190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832402" y="666696"/>
            <a:ext cx="7505700" cy="11687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自學</a:t>
            </a:r>
            <a:r>
              <a:rPr lang="zh-TW" dirty="0" smtClean="0"/>
              <a:t>專區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(2/2)</a:t>
            </a:r>
            <a:endParaRPr lang="zh-TW" dirty="0"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20</a:t>
            </a:fld>
            <a:endParaRPr 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832" y="528932"/>
            <a:ext cx="5611172" cy="401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7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819150" y="64019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校園軟體下載</a:t>
            </a:r>
          </a:p>
        </p:txBody>
      </p:sp>
      <p:pic>
        <p:nvPicPr>
          <p:cNvPr id="266" name="Shape 2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925" y="1232452"/>
            <a:ext cx="2450549" cy="13036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67" name="Shape 2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3250" y="1232452"/>
            <a:ext cx="4796400" cy="342769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21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45052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819150" y="64682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停車證申請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22</a:t>
            </a:fld>
            <a:endParaRPr lang="zh-TW"/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150" y="1275672"/>
            <a:ext cx="1571699" cy="13580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5369" y="1275672"/>
            <a:ext cx="3706770" cy="28192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9335" y="1810578"/>
            <a:ext cx="3605308" cy="273309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411108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>
            <a:spLocks noGrp="1"/>
          </p:cNvSpPr>
          <p:nvPr>
            <p:ph type="title"/>
          </p:nvPr>
        </p:nvSpPr>
        <p:spPr>
          <a:xfrm>
            <a:off x="819150" y="20944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Q &amp; A</a:t>
            </a: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23</a:t>
            </a:fld>
            <a:endParaRPr lang="zh-TW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819150" y="209445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zh-TW" sz="4800"/>
              <a:t>END~謝謝大家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24</a:t>
            </a:fld>
            <a:endParaRPr lang="zh-TW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5641" y="1541340"/>
            <a:ext cx="7505700" cy="954600"/>
          </a:xfrm>
        </p:spPr>
        <p:txBody>
          <a:bodyPr/>
          <a:lstStyle/>
          <a:p>
            <a:pPr algn="ctr"/>
            <a:r>
              <a:rPr lang="zh-TW" altLang="en-US" sz="3200" dirty="0"/>
              <a:t>單一登入平台的初次設定、忘記密碼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 smtClean="0"/>
              <a:t>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1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819150" y="60706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教職員生單一登入入口(1)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5336433" y="777306"/>
            <a:ext cx="3054300" cy="3588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 dirty="0"/>
              <a:t>校首頁：</a:t>
            </a:r>
            <a:r>
              <a:rPr lang="zh-TW" u="sng" dirty="0">
                <a:solidFill>
                  <a:schemeClr val="hlink"/>
                </a:solidFill>
                <a:hlinkClick r:id="rId3"/>
              </a:rPr>
              <a:t>https://w3.nknu.edu.tw/zh/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4</a:t>
            </a:fld>
            <a:endParaRPr 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93" y="1245088"/>
            <a:ext cx="6085379" cy="360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819150" y="626942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教職員生單一登入入口(2)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819150" y="1266210"/>
            <a:ext cx="2016815" cy="836366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dirty="0"/>
              <a:t>教職員生單一登入平台</a:t>
            </a:r>
            <a:r>
              <a:rPr lang="zh-TW" dirty="0" smtClean="0"/>
              <a:t>：</a:t>
            </a:r>
            <a:endParaRPr lang="en-US" altLang="zh-TW" dirty="0" smtClean="0"/>
          </a:p>
          <a:p>
            <a:pPr lvl="0" rtl="0">
              <a:spcBef>
                <a:spcPts val="0"/>
              </a:spcBef>
              <a:buNone/>
            </a:pPr>
            <a:r>
              <a:rPr lang="zh-TW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zh-TW" u="sng" dirty="0">
                <a:solidFill>
                  <a:schemeClr val="hlink"/>
                </a:solidFill>
                <a:hlinkClick r:id="rId3"/>
              </a:rPr>
              <a:t>://sso.nknu.edu.tw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5</a:t>
            </a:fld>
            <a:endParaRPr 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739" y="1266210"/>
            <a:ext cx="4439478" cy="361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819150" y="613690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初次設定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sldNum" idx="12"/>
          </p:nvPr>
        </p:nvSpPr>
        <p:spPr>
          <a:xfrm>
            <a:off x="8390733" y="431175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6</a:t>
            </a:fld>
            <a:endParaRPr lang="zh-TW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622" y="1468464"/>
            <a:ext cx="2784100" cy="25246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3" name="Shape 1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325" y="1468464"/>
            <a:ext cx="5070110" cy="323689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" name="矩形 1"/>
          <p:cNvSpPr/>
          <p:nvPr/>
        </p:nvSpPr>
        <p:spPr>
          <a:xfrm>
            <a:off x="3942522" y="2796213"/>
            <a:ext cx="3260035" cy="2186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7270160" y="2740153"/>
            <a:ext cx="11721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solidFill>
                  <a:srgbClr val="FF0000"/>
                </a:solidFill>
              </a:rPr>
              <a:t>不建議使用信箱</a:t>
            </a:r>
            <a:endParaRPr lang="en-US" altLang="zh-TW" sz="1100" dirty="0" smtClean="0">
              <a:solidFill>
                <a:srgbClr val="FF0000"/>
              </a:solidFill>
            </a:endParaRP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msn,</a:t>
            </a:r>
            <a:r>
              <a:rPr lang="zh-TW" altLang="en-US" sz="1100" dirty="0" smtClean="0">
                <a:solidFill>
                  <a:srgbClr val="FF0000"/>
                </a:solidFill>
              </a:rPr>
              <a:t> </a:t>
            </a:r>
            <a:endParaRPr lang="en-US" altLang="zh-TW" sz="1100" dirty="0" smtClean="0">
              <a:solidFill>
                <a:srgbClr val="FF0000"/>
              </a:solidFill>
            </a:endParaRP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Hotmail,</a:t>
            </a:r>
            <a:r>
              <a:rPr lang="zh-TW" altLang="en-US" sz="1100" dirty="0" smtClean="0">
                <a:solidFill>
                  <a:srgbClr val="FF0000"/>
                </a:solidFill>
              </a:rPr>
              <a:t> </a:t>
            </a:r>
            <a:endParaRPr lang="en-US" altLang="zh-TW" sz="1100" dirty="0" smtClean="0">
              <a:solidFill>
                <a:srgbClr val="FF0000"/>
              </a:solidFill>
            </a:endParaRPr>
          </a:p>
          <a:p>
            <a:r>
              <a:rPr lang="en-US" altLang="zh-TW" sz="1100" dirty="0" smtClean="0">
                <a:solidFill>
                  <a:srgbClr val="FF0000"/>
                </a:solidFill>
              </a:rPr>
              <a:t>yahoo</a:t>
            </a:r>
            <a:endParaRPr lang="zh-TW" alt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819150" y="60706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忘記密碼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114799" y="2858780"/>
            <a:ext cx="3273099" cy="1684888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b="1" dirty="0"/>
              <a:t>電子郵件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dirty="0"/>
              <a:t>請填寫初次設定時填寫的電子郵件(</a:t>
            </a:r>
            <a:r>
              <a:rPr lang="zh-TW" dirty="0">
                <a:solidFill>
                  <a:srgbClr val="0000FF"/>
                </a:solidFill>
              </a:rPr>
              <a:t>經常使用的電子郵件信箱</a:t>
            </a:r>
            <a:r>
              <a:rPr lang="zh-TW" dirty="0"/>
              <a:t>)，系統</a:t>
            </a:r>
            <a:r>
              <a:rPr lang="zh-TW" dirty="0" smtClean="0"/>
              <a:t>會</a:t>
            </a:r>
            <a:r>
              <a:rPr lang="zh-TW" dirty="0" smtClean="0">
                <a:solidFill>
                  <a:srgbClr val="0000FF"/>
                </a:solidFill>
              </a:rPr>
              <a:t>產生</a:t>
            </a:r>
            <a:r>
              <a:rPr lang="zh-TW" dirty="0">
                <a:solidFill>
                  <a:srgbClr val="0000FF"/>
                </a:solidFill>
              </a:rPr>
              <a:t>一</a:t>
            </a:r>
            <a:r>
              <a:rPr lang="zh-TW" dirty="0" smtClean="0">
                <a:solidFill>
                  <a:srgbClr val="0000FF"/>
                </a:solidFill>
              </a:rPr>
              <a:t>組</a:t>
            </a:r>
            <a:r>
              <a:rPr lang="zh-TW" altLang="en-US" b="1" dirty="0" smtClean="0">
                <a:solidFill>
                  <a:srgbClr val="FF0000"/>
                </a:solidFill>
              </a:rPr>
              <a:t>新</a:t>
            </a:r>
            <a:r>
              <a:rPr lang="zh-TW" b="1" dirty="0" smtClean="0">
                <a:solidFill>
                  <a:srgbClr val="FF0000"/>
                </a:solidFill>
              </a:rPr>
              <a:t>密碼</a:t>
            </a:r>
            <a:r>
              <a:rPr lang="zh-TW" dirty="0"/>
              <a:t>寄到您填寫的電子信箱。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7</a:t>
            </a:fld>
            <a:endParaRPr lang="zh-TW"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2398" y="1239078"/>
            <a:ext cx="2873526" cy="323940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800" y="1239078"/>
            <a:ext cx="3273099" cy="154994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77962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819150" y="633568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變更密碼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8</a:t>
            </a:fld>
            <a:endParaRPr lang="zh-TW"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289" y="1356176"/>
            <a:ext cx="3302276" cy="32754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496" y="1356176"/>
            <a:ext cx="3282652" cy="327545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6570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819150" y="607064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變更驗證信箱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19150" y="1208914"/>
            <a:ext cx="7358100" cy="352800"/>
          </a:xfrm>
          <a:prstGeom prst="rect">
            <a:avLst/>
          </a:prstGeom>
          <a:solidFill>
            <a:srgbClr val="FFF2CC"/>
          </a:solidFill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若您的常用信箱有異動，可至平台變更驗證信箱，避免忘記密碼時收不到密碼通知。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altLang="zh-TW"/>
              <a:t>9</a:t>
            </a:fld>
            <a:endParaRPr lang="zh-TW"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263" y="1637862"/>
            <a:ext cx="2899119" cy="30799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6685" y="1637862"/>
            <a:ext cx="3370305" cy="307991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3441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626</Words>
  <Application>Microsoft Office PowerPoint</Application>
  <PresentationFormat>如螢幕大小 (16:9)</PresentationFormat>
  <Paragraphs>89</Paragraphs>
  <Slides>24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1" baseType="lpstr">
      <vt:lpstr>Arial</vt:lpstr>
      <vt:lpstr>Wingdings</vt:lpstr>
      <vt:lpstr>Roboto</vt:lpstr>
      <vt:lpstr>Microsoft JhengHei</vt:lpstr>
      <vt:lpstr>新細明體</vt:lpstr>
      <vt:lpstr>Nunito</vt:lpstr>
      <vt:lpstr>Shift</vt:lpstr>
      <vt:lpstr>高師大校園 APP無國界資訊天才吧</vt:lpstr>
      <vt:lpstr>課程大綱</vt:lpstr>
      <vt:lpstr>單一登入平台的初次設定、忘記密碼 </vt:lpstr>
      <vt:lpstr>教職員生單一登入入口(1)</vt:lpstr>
      <vt:lpstr>教職員生單一登入入口(2)</vt:lpstr>
      <vt:lpstr>初次設定</vt:lpstr>
      <vt:lpstr>忘記密碼</vt:lpstr>
      <vt:lpstr>變更密碼</vt:lpstr>
      <vt:lpstr>變更驗證信箱</vt:lpstr>
      <vt:lpstr>APP 介面、操作</vt:lpstr>
      <vt:lpstr>高師大 APP (未登入)</vt:lpstr>
      <vt:lpstr>高師大 APP(學生)</vt:lpstr>
      <vt:lpstr>高師大 APP(教職員)</vt:lpstr>
      <vt:lpstr>常用服務</vt:lpstr>
      <vt:lpstr>無線網路綁定MAC (1/2)</vt:lpstr>
      <vt:lpstr>無線網路綁定MAC (2/2)</vt:lpstr>
      <vt:lpstr>G Suite教育版帳號</vt:lpstr>
      <vt:lpstr>VPN 設定</vt:lpstr>
      <vt:lpstr>自學專區 (1/2)</vt:lpstr>
      <vt:lpstr>自學專區 (2/2)</vt:lpstr>
      <vt:lpstr>校園軟體下載</vt:lpstr>
      <vt:lpstr>停車證申請</vt:lpstr>
      <vt:lpstr>Q &amp; A</vt:lpstr>
      <vt:lpstr>END~謝謝大家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校內單登系統常用功能一把罩</dc:title>
  <dc:creator>Abula</dc:creator>
  <cp:lastModifiedBy>Abula</cp:lastModifiedBy>
  <cp:revision>46</cp:revision>
  <dcterms:modified xsi:type="dcterms:W3CDTF">2018-03-27T03:04:52Z</dcterms:modified>
</cp:coreProperties>
</file>