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4"/>
  </p:notesMasterIdLst>
  <p:sldIdLst>
    <p:sldId id="256" r:id="rId2"/>
    <p:sldId id="261" r:id="rId3"/>
    <p:sldId id="278" r:id="rId4"/>
    <p:sldId id="300" r:id="rId5"/>
    <p:sldId id="283" r:id="rId6"/>
    <p:sldId id="302" r:id="rId7"/>
    <p:sldId id="284" r:id="rId8"/>
    <p:sldId id="296" r:id="rId9"/>
    <p:sldId id="297" r:id="rId10"/>
    <p:sldId id="288" r:id="rId11"/>
    <p:sldId id="289" r:id="rId12"/>
    <p:sldId id="290" r:id="rId13"/>
    <p:sldId id="301" r:id="rId14"/>
    <p:sldId id="291" r:id="rId15"/>
    <p:sldId id="265" r:id="rId16"/>
    <p:sldId id="293" r:id="rId17"/>
    <p:sldId id="304" r:id="rId18"/>
    <p:sldId id="294" r:id="rId19"/>
    <p:sldId id="295" r:id="rId20"/>
    <p:sldId id="271" r:id="rId21"/>
    <p:sldId id="272" r:id="rId22"/>
    <p:sldId id="273" r:id="rId23"/>
    <p:sldId id="274" r:id="rId24"/>
    <p:sldId id="299" r:id="rId25"/>
    <p:sldId id="309" r:id="rId26"/>
    <p:sldId id="310" r:id="rId27"/>
    <p:sldId id="311" r:id="rId28"/>
    <p:sldId id="312" r:id="rId29"/>
    <p:sldId id="313" r:id="rId30"/>
    <p:sldId id="319" r:id="rId31"/>
    <p:sldId id="320" r:id="rId32"/>
    <p:sldId id="321" r:id="rId33"/>
    <p:sldId id="322" r:id="rId34"/>
    <p:sldId id="323" r:id="rId35"/>
    <p:sldId id="324" r:id="rId36"/>
    <p:sldId id="325" r:id="rId37"/>
    <p:sldId id="326" r:id="rId38"/>
    <p:sldId id="327" r:id="rId39"/>
    <p:sldId id="328" r:id="rId40"/>
    <p:sldId id="330" r:id="rId41"/>
    <p:sldId id="329" r:id="rId42"/>
    <p:sldId id="30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602"/>
    <a:srgbClr val="2597FF"/>
    <a:srgbClr val="009A46"/>
    <a:srgbClr val="0000FF"/>
    <a:srgbClr val="9A4D00"/>
    <a:srgbClr val="C46700"/>
    <a:srgbClr val="D68B1C"/>
    <a:srgbClr val="0097CC"/>
    <a:srgbClr val="5B9DFF"/>
    <a:srgbClr val="600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13" autoAdjust="0"/>
  </p:normalViewPr>
  <p:slideViewPr>
    <p:cSldViewPr>
      <p:cViewPr varScale="1">
        <p:scale>
          <a:sx n="85" d="100"/>
          <a:sy n="85" d="100"/>
        </p:scale>
        <p:origin x="7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D0FDE-8866-4D21-92D5-0EC01FA35987}" type="doc">
      <dgm:prSet loTypeId="urn:microsoft.com/office/officeart/2005/8/layout/hProcess7" loCatId="process" qsTypeId="urn:microsoft.com/office/officeart/2005/8/quickstyle/simple1" qsCatId="simple" csTypeId="urn:microsoft.com/office/officeart/2005/8/colors/accent1_2" csCatId="accent1" phldr="0"/>
      <dgm:spPr/>
      <dgm:t>
        <a:bodyPr/>
        <a:lstStyle/>
        <a:p>
          <a:endParaRPr lang="zh-TW" altLang="en-US"/>
        </a:p>
      </dgm:t>
    </dgm:pt>
    <dgm:pt modelId="{158959EB-445E-43BC-8F5D-D262A711F64C}" type="pres">
      <dgm:prSet presAssocID="{4D0D0FDE-8866-4D21-92D5-0EC01FA35987}" presName="Name0" presStyleCnt="0">
        <dgm:presLayoutVars>
          <dgm:dir/>
          <dgm:animLvl val="lvl"/>
          <dgm:resizeHandles val="exact"/>
        </dgm:presLayoutVars>
      </dgm:prSet>
      <dgm:spPr/>
      <dgm:t>
        <a:bodyPr/>
        <a:lstStyle/>
        <a:p>
          <a:endParaRPr lang="zh-TW" altLang="en-US"/>
        </a:p>
      </dgm:t>
    </dgm:pt>
  </dgm:ptLst>
  <dgm:cxnLst>
    <dgm:cxn modelId="{0EDF928B-3B98-4EC6-B2F3-17B222791263}" type="presOf" srcId="{4D0D0FDE-8866-4D21-92D5-0EC01FA35987}" destId="{158959EB-445E-43BC-8F5D-D262A711F64C}"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1F20DA-8F0E-4145-B9D7-3A65E2DA02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7E47830C-3AFF-486F-B206-93B145189CB5}">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電腦帳密</a:t>
          </a:r>
        </a:p>
      </dgm:t>
    </dgm:pt>
    <dgm:pt modelId="{1AF4D9A1-318A-473C-BDEB-3E0711259EE8}" type="parTrans" cxnId="{1B18808E-B8A9-49DB-87F2-E49D118367EB}">
      <dgm:prSet/>
      <dgm:spPr/>
      <dgm:t>
        <a:bodyPr/>
        <a:lstStyle/>
        <a:p>
          <a:endParaRPr lang="zh-TW" altLang="en-US"/>
        </a:p>
      </dgm:t>
    </dgm:pt>
    <dgm:pt modelId="{AF074AD3-6FD2-42F1-B54B-E89E7CB98F2D}" type="sibTrans" cxnId="{1B18808E-B8A9-49DB-87F2-E49D118367EB}">
      <dgm:prSet/>
      <dgm:spPr/>
      <dgm:t>
        <a:bodyPr/>
        <a:lstStyle/>
        <a:p>
          <a:endParaRPr lang="zh-TW" altLang="en-US"/>
        </a:p>
      </dgm:t>
    </dgm:pt>
    <dgm:pt modelId="{57184D3B-47F0-4D91-AA7C-6789F95BBBA9}">
      <dgm:prSet phldrT="[文字]"/>
      <dgm:spPr/>
      <dgm:t>
        <a:bodyPr/>
        <a:lstStyle/>
        <a:p>
          <a:r>
            <a:rPr lang="zh-TW" altLang="en-US" dirty="0">
              <a:latin typeface="微軟正黑體" panose="020B0604030504040204" pitchFamily="34" charset="-120"/>
              <a:ea typeface="微軟正黑體" panose="020B0604030504040204" pitchFamily="34" charset="-120"/>
            </a:rPr>
            <a:t>透過電腦軟體漏洞、社交工程、鍵盤側錄程式或木馬植入，竊取帳密</a:t>
          </a:r>
          <a:r>
            <a:rPr lang="zh-TW" altLang="en-US" dirty="0">
              <a:solidFill>
                <a:srgbClr val="FF0000"/>
              </a:solidFill>
              <a:latin typeface="微軟正黑體" panose="020B0604030504040204" pitchFamily="34" charset="-120"/>
              <a:ea typeface="微軟正黑體" panose="020B0604030504040204" pitchFamily="34" charset="-120"/>
            </a:rPr>
            <a:t>掌控電腦資源</a:t>
          </a:r>
          <a:r>
            <a:rPr lang="zh-TW" altLang="en-US" dirty="0">
              <a:latin typeface="微軟正黑體" panose="020B0604030504040204" pitchFamily="34" charset="-120"/>
              <a:ea typeface="微軟正黑體" panose="020B0604030504040204" pitchFamily="34" charset="-120"/>
            </a:rPr>
            <a:t>進行非法用途</a:t>
          </a:r>
          <a:endParaRPr lang="zh-TW" altLang="en-US" dirty="0"/>
        </a:p>
      </dgm:t>
    </dgm:pt>
    <dgm:pt modelId="{8055B42F-C3BB-4309-B643-89C0F166C2F3}" type="parTrans" cxnId="{8F0D9A81-0291-4146-93BB-BF1DE17E0AB9}">
      <dgm:prSet/>
      <dgm:spPr/>
      <dgm:t>
        <a:bodyPr/>
        <a:lstStyle/>
        <a:p>
          <a:endParaRPr lang="zh-TW" altLang="en-US"/>
        </a:p>
      </dgm:t>
    </dgm:pt>
    <dgm:pt modelId="{F8D13C37-1786-4631-BF33-004FCF7A1F3C}" type="sibTrans" cxnId="{8F0D9A81-0291-4146-93BB-BF1DE17E0AB9}">
      <dgm:prSet/>
      <dgm:spPr/>
      <dgm:t>
        <a:bodyPr/>
        <a:lstStyle/>
        <a:p>
          <a:endParaRPr lang="zh-TW" altLang="en-US"/>
        </a:p>
      </dgm:t>
    </dgm:pt>
    <dgm:pt modelId="{23C8BD5F-0091-4BEE-A963-7BBD83316487}">
      <dgm:prSet/>
      <dgm:spPr/>
      <dgm:t>
        <a:bodyPr/>
        <a:lstStyle/>
        <a:p>
          <a:r>
            <a:rPr lang="zh-TW" altLang="en-US" dirty="0">
              <a:latin typeface="微軟正黑體" panose="020B0604030504040204" pitchFamily="34" charset="-120"/>
              <a:ea typeface="微軟正黑體" panose="020B0604030504040204" pitchFamily="34" charset="-120"/>
            </a:rPr>
            <a:t>偵九揭露一銀</a:t>
          </a:r>
          <a:r>
            <a:rPr lang="en-US" altLang="zh-TW" dirty="0">
              <a:latin typeface="微軟正黑體" panose="020B0604030504040204" pitchFamily="34" charset="-120"/>
              <a:ea typeface="微軟正黑體" panose="020B0604030504040204" pitchFamily="34" charset="-120"/>
            </a:rPr>
            <a:t>ATM</a:t>
          </a:r>
          <a:r>
            <a:rPr lang="zh-TW" altLang="en-US" dirty="0">
              <a:latin typeface="微軟正黑體" panose="020B0604030504040204" pitchFamily="34" charset="-120"/>
              <a:ea typeface="微軟正黑體" panose="020B0604030504040204" pitchFamily="34" charset="-120"/>
            </a:rPr>
            <a:t>駭客入侵內網關鍵，竊取密碼</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套手法曝光 </a:t>
          </a:r>
          <a:r>
            <a:rPr lang="en-US" altLang="zh-TW" dirty="0">
              <a:latin typeface="微軟正黑體" panose="020B0604030504040204" pitchFamily="34" charset="-120"/>
              <a:ea typeface="微軟正黑體" panose="020B0604030504040204" pitchFamily="34" charset="-120"/>
            </a:rPr>
            <a:t>(</a:t>
          </a:r>
          <a:r>
            <a:rPr lang="en-US" altLang="zh-TW" dirty="0" err="1" smtClean="0">
              <a:latin typeface="微軟正黑體" panose="020B0604030504040204" pitchFamily="34" charset="-120"/>
              <a:ea typeface="微軟正黑體" panose="020B0604030504040204" pitchFamily="34" charset="-120"/>
            </a:rPr>
            <a:t>iThome</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dgm:t>
    </dgm:pt>
    <dgm:pt modelId="{E184CB4F-6A39-4FA0-85D0-D0D0DDE5FC97}" type="parTrans" cxnId="{07610F70-15FD-463D-9509-94CFD1FBFCC3}">
      <dgm:prSet/>
      <dgm:spPr/>
      <dgm:t>
        <a:bodyPr/>
        <a:lstStyle/>
        <a:p>
          <a:endParaRPr lang="zh-TW" altLang="en-US"/>
        </a:p>
      </dgm:t>
    </dgm:pt>
    <dgm:pt modelId="{7625384E-561E-4D60-B766-6F28F0F93CD7}" type="sibTrans" cxnId="{07610F70-15FD-463D-9509-94CFD1FBFCC3}">
      <dgm:prSet/>
      <dgm:spPr/>
      <dgm:t>
        <a:bodyPr/>
        <a:lstStyle/>
        <a:p>
          <a:endParaRPr lang="zh-TW" altLang="en-US"/>
        </a:p>
      </dgm:t>
    </dgm:pt>
    <dgm:pt modelId="{4532D020-66E9-46B8-9739-1CA6731F4EFD}">
      <dgm:prSet custT="1"/>
      <dgm:spPr/>
      <dgm:t>
        <a:bodyPr/>
        <a:lstStyle/>
        <a:p>
          <a:r>
            <a:rPr lang="zh-TW" altLang="en-US" sz="2000" b="1" dirty="0">
              <a:latin typeface="微軟正黑體" panose="020B0604030504040204" pitchFamily="34" charset="-120"/>
              <a:ea typeface="微軟正黑體" panose="020B0604030504040204" pitchFamily="34" charset="-120"/>
            </a:rPr>
            <a:t>個資</a:t>
          </a:r>
          <a:endParaRPr lang="en-US" altLang="zh-TW" sz="2000" b="1" dirty="0">
            <a:latin typeface="微軟正黑體" panose="020B0604030504040204" pitchFamily="34" charset="-120"/>
            <a:ea typeface="微軟正黑體" panose="020B0604030504040204" pitchFamily="34" charset="-120"/>
          </a:endParaRPr>
        </a:p>
      </dgm:t>
    </dgm:pt>
    <dgm:pt modelId="{3D2D1353-9650-4BAD-8FBE-BA6B6B4F9ABA}" type="parTrans" cxnId="{D72F4A8A-E629-48B3-96C5-0551DFDDB630}">
      <dgm:prSet/>
      <dgm:spPr/>
      <dgm:t>
        <a:bodyPr/>
        <a:lstStyle/>
        <a:p>
          <a:endParaRPr lang="zh-TW" altLang="en-US"/>
        </a:p>
      </dgm:t>
    </dgm:pt>
    <dgm:pt modelId="{4638AC3F-AB33-4E06-949E-FB0483BD9AB3}" type="sibTrans" cxnId="{D72F4A8A-E629-48B3-96C5-0551DFDDB630}">
      <dgm:prSet/>
      <dgm:spPr/>
      <dgm:t>
        <a:bodyPr/>
        <a:lstStyle/>
        <a:p>
          <a:endParaRPr lang="zh-TW" altLang="en-US"/>
        </a:p>
      </dgm:t>
    </dgm:pt>
    <dgm:pt modelId="{8BB7ECEE-F93C-453B-B3C5-E6F7777C997B}">
      <dgm:prSet/>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透過電腦軟體漏洞、社交工程或木馬植入遠端</a:t>
          </a:r>
          <a:r>
            <a:rPr lang="zh-TW" altLang="en-US" dirty="0">
              <a:solidFill>
                <a:srgbClr val="FF0000"/>
              </a:solidFill>
              <a:latin typeface="微軟正黑體" panose="020B0604030504040204" pitchFamily="34" charset="-120"/>
              <a:ea typeface="微軟正黑體" panose="020B0604030504040204" pitchFamily="34" charset="-120"/>
            </a:rPr>
            <a:t>竊取個資</a:t>
          </a:r>
          <a:r>
            <a:rPr lang="zh-TW" altLang="en-US" dirty="0">
              <a:solidFill>
                <a:schemeClr val="tx1"/>
              </a:solidFill>
              <a:latin typeface="微軟正黑體" panose="020B0604030504040204" pitchFamily="34" charset="-120"/>
              <a:ea typeface="微軟正黑體" panose="020B0604030504040204" pitchFamily="34" charset="-120"/>
            </a:rPr>
            <a:t>進行非法用途</a:t>
          </a:r>
          <a:endParaRPr lang="en-US" altLang="zh-TW" dirty="0">
            <a:solidFill>
              <a:schemeClr val="tx1"/>
            </a:solidFill>
            <a:latin typeface="微軟正黑體" panose="020B0604030504040204" pitchFamily="34" charset="-120"/>
            <a:ea typeface="微軟正黑體" panose="020B0604030504040204" pitchFamily="34" charset="-120"/>
          </a:endParaRPr>
        </a:p>
      </dgm:t>
    </dgm:pt>
    <dgm:pt modelId="{B8918A7E-3C0B-4817-A619-22D190D94948}" type="parTrans" cxnId="{63CA2248-7646-415D-A3A5-C12A9D932C9C}">
      <dgm:prSet/>
      <dgm:spPr/>
      <dgm:t>
        <a:bodyPr/>
        <a:lstStyle/>
        <a:p>
          <a:endParaRPr lang="zh-TW" altLang="en-US"/>
        </a:p>
      </dgm:t>
    </dgm:pt>
    <dgm:pt modelId="{29FB5B21-3976-425D-8AF7-512D86C9A222}" type="sibTrans" cxnId="{63CA2248-7646-415D-A3A5-C12A9D932C9C}">
      <dgm:prSet/>
      <dgm:spPr/>
      <dgm:t>
        <a:bodyPr/>
        <a:lstStyle/>
        <a:p>
          <a:endParaRPr lang="zh-TW" altLang="en-US"/>
        </a:p>
      </dgm:t>
    </dgm:pt>
    <dgm:pt modelId="{F9CF0365-176D-464E-AB39-7304F298C973}">
      <dgm:prSet/>
      <dgm:spPr/>
      <dgm:t>
        <a:bodyPr/>
        <a:lstStyle/>
        <a:p>
          <a:r>
            <a:rPr lang="zh-TW" altLang="en-US" dirty="0">
              <a:latin typeface="微軟正黑體" panose="020B0604030504040204" pitchFamily="34" charset="-120"/>
              <a:ea typeface="微軟正黑體" panose="020B0604030504040204" pitchFamily="34" charset="-120"/>
            </a:rPr>
            <a:t>社交網站 駭客攻擊寵兒 個資外洩溫床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趨勢</a:t>
          </a:r>
          <a:r>
            <a:rPr lang="zh-TW" altLang="en-US" dirty="0" smtClean="0">
              <a:latin typeface="微軟正黑體" panose="020B0604030504040204" pitchFamily="34" charset="-120"/>
              <a:ea typeface="微軟正黑體" panose="020B0604030504040204" pitchFamily="34" charset="-120"/>
            </a:rPr>
            <a:t>科技</a:t>
          </a:r>
          <a:r>
            <a:rPr lang="en-US" altLang="zh-TW" dirty="0" smtClean="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dgm:t>
    </dgm:pt>
    <dgm:pt modelId="{91E3AE88-BBD3-4770-B159-03DEFABB297D}" type="parTrans" cxnId="{1784E982-4309-4F00-9BAE-B3B37AA8D1E6}">
      <dgm:prSet/>
      <dgm:spPr/>
      <dgm:t>
        <a:bodyPr/>
        <a:lstStyle/>
        <a:p>
          <a:endParaRPr lang="zh-TW" altLang="en-US"/>
        </a:p>
      </dgm:t>
    </dgm:pt>
    <dgm:pt modelId="{561675F3-5520-466D-BC72-001E2593EB13}" type="sibTrans" cxnId="{1784E982-4309-4F00-9BAE-B3B37AA8D1E6}">
      <dgm:prSet/>
      <dgm:spPr/>
      <dgm:t>
        <a:bodyPr/>
        <a:lstStyle/>
        <a:p>
          <a:endParaRPr lang="zh-TW" altLang="en-US"/>
        </a:p>
      </dgm:t>
    </dgm:pt>
    <dgm:pt modelId="{2CBECFDA-C909-4F5A-BE77-63F4E89FCF1A}">
      <dgm:prSet/>
      <dgm:spPr/>
      <dgm:t>
        <a:bodyPr/>
        <a:lstStyle/>
        <a:p>
          <a:r>
            <a:rPr lang="zh-TW" altLang="en-US" dirty="0">
              <a:latin typeface="微軟正黑體" panose="020B0604030504040204" pitchFamily="34" charset="-120"/>
              <a:ea typeface="微軟正黑體" panose="020B0604030504040204" pitchFamily="34" charset="-120"/>
            </a:rPr>
            <a:t>健保局全民個資 遭中國駭取作息 </a:t>
          </a:r>
          <a:r>
            <a:rPr lang="en-US" altLang="zh-TW"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自由時報</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dgm:t>
    </dgm:pt>
    <dgm:pt modelId="{4E7B72C1-F0F0-498A-B41A-33188F87B38F}" type="parTrans" cxnId="{C14E869A-76D3-4CF0-A71E-625AC2F8300B}">
      <dgm:prSet/>
      <dgm:spPr/>
      <dgm:t>
        <a:bodyPr/>
        <a:lstStyle/>
        <a:p>
          <a:endParaRPr lang="zh-TW" altLang="en-US"/>
        </a:p>
      </dgm:t>
    </dgm:pt>
    <dgm:pt modelId="{93D22CDC-2EFD-4581-A31C-BC8E471D8FF0}" type="sibTrans" cxnId="{C14E869A-76D3-4CF0-A71E-625AC2F8300B}">
      <dgm:prSet/>
      <dgm:spPr/>
      <dgm:t>
        <a:bodyPr/>
        <a:lstStyle/>
        <a:p>
          <a:endParaRPr lang="zh-TW" altLang="en-US"/>
        </a:p>
      </dgm:t>
    </dgm:pt>
    <dgm:pt modelId="{20BA329F-E30D-4296-959E-917DDE3E2EC5}" type="pres">
      <dgm:prSet presAssocID="{631F20DA-8F0E-4145-B9D7-3A65E2DA0244}" presName="linear" presStyleCnt="0">
        <dgm:presLayoutVars>
          <dgm:dir/>
          <dgm:animLvl val="lvl"/>
          <dgm:resizeHandles val="exact"/>
        </dgm:presLayoutVars>
      </dgm:prSet>
      <dgm:spPr/>
      <dgm:t>
        <a:bodyPr/>
        <a:lstStyle/>
        <a:p>
          <a:endParaRPr lang="zh-TW" altLang="en-US"/>
        </a:p>
      </dgm:t>
    </dgm:pt>
    <dgm:pt modelId="{7438DDFF-EDD1-40FB-AA5C-3AB2F9998852}" type="pres">
      <dgm:prSet presAssocID="{7E47830C-3AFF-486F-B206-93B145189CB5}" presName="parentLin" presStyleCnt="0"/>
      <dgm:spPr/>
    </dgm:pt>
    <dgm:pt modelId="{300253BF-12E6-43A2-A601-5790DFCE3787}" type="pres">
      <dgm:prSet presAssocID="{7E47830C-3AFF-486F-B206-93B145189CB5}" presName="parentLeftMargin" presStyleLbl="node1" presStyleIdx="0" presStyleCnt="2"/>
      <dgm:spPr/>
      <dgm:t>
        <a:bodyPr/>
        <a:lstStyle/>
        <a:p>
          <a:endParaRPr lang="zh-TW" altLang="en-US"/>
        </a:p>
      </dgm:t>
    </dgm:pt>
    <dgm:pt modelId="{E0AFDA9D-1358-452A-91C9-758BFDAB33E5}" type="pres">
      <dgm:prSet presAssocID="{7E47830C-3AFF-486F-B206-93B145189CB5}" presName="parentText" presStyleLbl="node1" presStyleIdx="0" presStyleCnt="2">
        <dgm:presLayoutVars>
          <dgm:chMax val="0"/>
          <dgm:bulletEnabled val="1"/>
        </dgm:presLayoutVars>
      </dgm:prSet>
      <dgm:spPr/>
      <dgm:t>
        <a:bodyPr/>
        <a:lstStyle/>
        <a:p>
          <a:endParaRPr lang="zh-TW" altLang="en-US"/>
        </a:p>
      </dgm:t>
    </dgm:pt>
    <dgm:pt modelId="{5F89CF2D-E6D3-44DF-A72D-0C450F0AEEFD}" type="pres">
      <dgm:prSet presAssocID="{7E47830C-3AFF-486F-B206-93B145189CB5}" presName="negativeSpace" presStyleCnt="0"/>
      <dgm:spPr/>
    </dgm:pt>
    <dgm:pt modelId="{A1A2E7B0-968A-4610-A2BB-FFC99E002398}" type="pres">
      <dgm:prSet presAssocID="{7E47830C-3AFF-486F-B206-93B145189CB5}" presName="childText" presStyleLbl="conFgAcc1" presStyleIdx="0" presStyleCnt="2">
        <dgm:presLayoutVars>
          <dgm:bulletEnabled val="1"/>
        </dgm:presLayoutVars>
      </dgm:prSet>
      <dgm:spPr/>
      <dgm:t>
        <a:bodyPr/>
        <a:lstStyle/>
        <a:p>
          <a:endParaRPr lang="zh-TW" altLang="en-US"/>
        </a:p>
      </dgm:t>
    </dgm:pt>
    <dgm:pt modelId="{2243C5EC-7AE4-4C88-A4D6-F25B060985B8}" type="pres">
      <dgm:prSet presAssocID="{AF074AD3-6FD2-42F1-B54B-E89E7CB98F2D}" presName="spaceBetweenRectangles" presStyleCnt="0"/>
      <dgm:spPr/>
    </dgm:pt>
    <dgm:pt modelId="{2067C2F8-570C-4711-A589-C991111E8A70}" type="pres">
      <dgm:prSet presAssocID="{4532D020-66E9-46B8-9739-1CA6731F4EFD}" presName="parentLin" presStyleCnt="0"/>
      <dgm:spPr/>
    </dgm:pt>
    <dgm:pt modelId="{838425F6-63E7-4E80-9F16-05DAF1A6DD65}" type="pres">
      <dgm:prSet presAssocID="{4532D020-66E9-46B8-9739-1CA6731F4EFD}" presName="parentLeftMargin" presStyleLbl="node1" presStyleIdx="0" presStyleCnt="2"/>
      <dgm:spPr/>
      <dgm:t>
        <a:bodyPr/>
        <a:lstStyle/>
        <a:p>
          <a:endParaRPr lang="zh-TW" altLang="en-US"/>
        </a:p>
      </dgm:t>
    </dgm:pt>
    <dgm:pt modelId="{F7E38354-A223-436C-AA98-781D208566E8}" type="pres">
      <dgm:prSet presAssocID="{4532D020-66E9-46B8-9739-1CA6731F4EFD}" presName="parentText" presStyleLbl="node1" presStyleIdx="1" presStyleCnt="2">
        <dgm:presLayoutVars>
          <dgm:chMax val="0"/>
          <dgm:bulletEnabled val="1"/>
        </dgm:presLayoutVars>
      </dgm:prSet>
      <dgm:spPr/>
      <dgm:t>
        <a:bodyPr/>
        <a:lstStyle/>
        <a:p>
          <a:endParaRPr lang="zh-TW" altLang="en-US"/>
        </a:p>
      </dgm:t>
    </dgm:pt>
    <dgm:pt modelId="{8A586401-AE5C-4482-8E5D-DB5690E25F47}" type="pres">
      <dgm:prSet presAssocID="{4532D020-66E9-46B8-9739-1CA6731F4EFD}" presName="negativeSpace" presStyleCnt="0"/>
      <dgm:spPr/>
    </dgm:pt>
    <dgm:pt modelId="{95E3627F-17E3-4CBB-852E-B0C040C423AF}" type="pres">
      <dgm:prSet presAssocID="{4532D020-66E9-46B8-9739-1CA6731F4EFD}" presName="childText" presStyleLbl="conFgAcc1" presStyleIdx="1" presStyleCnt="2">
        <dgm:presLayoutVars>
          <dgm:bulletEnabled val="1"/>
        </dgm:presLayoutVars>
      </dgm:prSet>
      <dgm:spPr/>
      <dgm:t>
        <a:bodyPr/>
        <a:lstStyle/>
        <a:p>
          <a:endParaRPr lang="zh-TW" altLang="en-US"/>
        </a:p>
      </dgm:t>
    </dgm:pt>
  </dgm:ptLst>
  <dgm:cxnLst>
    <dgm:cxn modelId="{4D8CA7DA-5F98-497E-8456-020D4589DE37}" type="presOf" srcId="{57184D3B-47F0-4D91-AA7C-6789F95BBBA9}" destId="{A1A2E7B0-968A-4610-A2BB-FFC99E002398}" srcOrd="0" destOrd="0" presId="urn:microsoft.com/office/officeart/2005/8/layout/list1"/>
    <dgm:cxn modelId="{D72F4A8A-E629-48B3-96C5-0551DFDDB630}" srcId="{631F20DA-8F0E-4145-B9D7-3A65E2DA0244}" destId="{4532D020-66E9-46B8-9739-1CA6731F4EFD}" srcOrd="1" destOrd="0" parTransId="{3D2D1353-9650-4BAD-8FBE-BA6B6B4F9ABA}" sibTransId="{4638AC3F-AB33-4E06-949E-FB0483BD9AB3}"/>
    <dgm:cxn modelId="{1784E982-4309-4F00-9BAE-B3B37AA8D1E6}" srcId="{8BB7ECEE-F93C-453B-B3C5-E6F7777C997B}" destId="{F9CF0365-176D-464E-AB39-7304F298C973}" srcOrd="0" destOrd="0" parTransId="{91E3AE88-BBD3-4770-B159-03DEFABB297D}" sibTransId="{561675F3-5520-466D-BC72-001E2593EB13}"/>
    <dgm:cxn modelId="{F552BD29-3B8F-41B7-A559-67712138D153}" type="presOf" srcId="{F9CF0365-176D-464E-AB39-7304F298C973}" destId="{95E3627F-17E3-4CBB-852E-B0C040C423AF}" srcOrd="0" destOrd="1" presId="urn:microsoft.com/office/officeart/2005/8/layout/list1"/>
    <dgm:cxn modelId="{B986BF59-3BD8-4AAC-8891-D4D8484D3499}" type="presOf" srcId="{4532D020-66E9-46B8-9739-1CA6731F4EFD}" destId="{838425F6-63E7-4E80-9F16-05DAF1A6DD65}" srcOrd="0" destOrd="0" presId="urn:microsoft.com/office/officeart/2005/8/layout/list1"/>
    <dgm:cxn modelId="{8F0D9A81-0291-4146-93BB-BF1DE17E0AB9}" srcId="{7E47830C-3AFF-486F-B206-93B145189CB5}" destId="{57184D3B-47F0-4D91-AA7C-6789F95BBBA9}" srcOrd="0" destOrd="0" parTransId="{8055B42F-C3BB-4309-B643-89C0F166C2F3}" sibTransId="{F8D13C37-1786-4631-BF33-004FCF7A1F3C}"/>
    <dgm:cxn modelId="{63CA2248-7646-415D-A3A5-C12A9D932C9C}" srcId="{4532D020-66E9-46B8-9739-1CA6731F4EFD}" destId="{8BB7ECEE-F93C-453B-B3C5-E6F7777C997B}" srcOrd="0" destOrd="0" parTransId="{B8918A7E-3C0B-4817-A619-22D190D94948}" sibTransId="{29FB5B21-3976-425D-8AF7-512D86C9A222}"/>
    <dgm:cxn modelId="{C735C853-D3D6-4793-94A4-B84DD06280C9}" type="presOf" srcId="{8BB7ECEE-F93C-453B-B3C5-E6F7777C997B}" destId="{95E3627F-17E3-4CBB-852E-B0C040C423AF}" srcOrd="0" destOrd="0" presId="urn:microsoft.com/office/officeart/2005/8/layout/list1"/>
    <dgm:cxn modelId="{1B18808E-B8A9-49DB-87F2-E49D118367EB}" srcId="{631F20DA-8F0E-4145-B9D7-3A65E2DA0244}" destId="{7E47830C-3AFF-486F-B206-93B145189CB5}" srcOrd="0" destOrd="0" parTransId="{1AF4D9A1-318A-473C-BDEB-3E0711259EE8}" sibTransId="{AF074AD3-6FD2-42F1-B54B-E89E7CB98F2D}"/>
    <dgm:cxn modelId="{0E4E23F1-6FED-42D8-81D6-2506081740FD}" type="presOf" srcId="{2CBECFDA-C909-4F5A-BE77-63F4E89FCF1A}" destId="{95E3627F-17E3-4CBB-852E-B0C040C423AF}" srcOrd="0" destOrd="2" presId="urn:microsoft.com/office/officeart/2005/8/layout/list1"/>
    <dgm:cxn modelId="{07610F70-15FD-463D-9509-94CFD1FBFCC3}" srcId="{57184D3B-47F0-4D91-AA7C-6789F95BBBA9}" destId="{23C8BD5F-0091-4BEE-A963-7BBD83316487}" srcOrd="0" destOrd="0" parTransId="{E184CB4F-6A39-4FA0-85D0-D0D0DDE5FC97}" sibTransId="{7625384E-561E-4D60-B766-6F28F0F93CD7}"/>
    <dgm:cxn modelId="{D306F9D5-D5A1-4DDA-A51D-23D39B4DD6AD}" type="presOf" srcId="{4532D020-66E9-46B8-9739-1CA6731F4EFD}" destId="{F7E38354-A223-436C-AA98-781D208566E8}" srcOrd="1" destOrd="0" presId="urn:microsoft.com/office/officeart/2005/8/layout/list1"/>
    <dgm:cxn modelId="{620EB6AF-F34A-4A8C-98D6-E2513FA7899E}" type="presOf" srcId="{7E47830C-3AFF-486F-B206-93B145189CB5}" destId="{E0AFDA9D-1358-452A-91C9-758BFDAB33E5}" srcOrd="1" destOrd="0" presId="urn:microsoft.com/office/officeart/2005/8/layout/list1"/>
    <dgm:cxn modelId="{C14E869A-76D3-4CF0-A71E-625AC2F8300B}" srcId="{8BB7ECEE-F93C-453B-B3C5-E6F7777C997B}" destId="{2CBECFDA-C909-4F5A-BE77-63F4E89FCF1A}" srcOrd="1" destOrd="0" parTransId="{4E7B72C1-F0F0-498A-B41A-33188F87B38F}" sibTransId="{93D22CDC-2EFD-4581-A31C-BC8E471D8FF0}"/>
    <dgm:cxn modelId="{0E1E039E-85FC-4408-8ECB-1A077D29D019}" type="presOf" srcId="{631F20DA-8F0E-4145-B9D7-3A65E2DA0244}" destId="{20BA329F-E30D-4296-959E-917DDE3E2EC5}" srcOrd="0" destOrd="0" presId="urn:microsoft.com/office/officeart/2005/8/layout/list1"/>
    <dgm:cxn modelId="{138F85E1-D7EB-4ECB-9C10-319E49B4807B}" type="presOf" srcId="{7E47830C-3AFF-486F-B206-93B145189CB5}" destId="{300253BF-12E6-43A2-A601-5790DFCE3787}" srcOrd="0" destOrd="0" presId="urn:microsoft.com/office/officeart/2005/8/layout/list1"/>
    <dgm:cxn modelId="{E55DB868-D1F1-4A91-9D91-7065DD4B3679}" type="presOf" srcId="{23C8BD5F-0091-4BEE-A963-7BBD83316487}" destId="{A1A2E7B0-968A-4610-A2BB-FFC99E002398}" srcOrd="0" destOrd="1" presId="urn:microsoft.com/office/officeart/2005/8/layout/list1"/>
    <dgm:cxn modelId="{2E73BDEA-054E-48F0-8644-C8D36FCF5F30}" type="presParOf" srcId="{20BA329F-E30D-4296-959E-917DDE3E2EC5}" destId="{7438DDFF-EDD1-40FB-AA5C-3AB2F9998852}" srcOrd="0" destOrd="0" presId="urn:microsoft.com/office/officeart/2005/8/layout/list1"/>
    <dgm:cxn modelId="{7FBFADE9-75DB-4F25-9026-DAF88B3E3716}" type="presParOf" srcId="{7438DDFF-EDD1-40FB-AA5C-3AB2F9998852}" destId="{300253BF-12E6-43A2-A601-5790DFCE3787}" srcOrd="0" destOrd="0" presId="urn:microsoft.com/office/officeart/2005/8/layout/list1"/>
    <dgm:cxn modelId="{2A9E1BC6-2374-4C72-A380-401C956B9FBA}" type="presParOf" srcId="{7438DDFF-EDD1-40FB-AA5C-3AB2F9998852}" destId="{E0AFDA9D-1358-452A-91C9-758BFDAB33E5}" srcOrd="1" destOrd="0" presId="urn:microsoft.com/office/officeart/2005/8/layout/list1"/>
    <dgm:cxn modelId="{D29D888D-6D3D-4909-8CDF-4EB69B8653E1}" type="presParOf" srcId="{20BA329F-E30D-4296-959E-917DDE3E2EC5}" destId="{5F89CF2D-E6D3-44DF-A72D-0C450F0AEEFD}" srcOrd="1" destOrd="0" presId="urn:microsoft.com/office/officeart/2005/8/layout/list1"/>
    <dgm:cxn modelId="{315ECCEB-B0BF-49BE-95B4-DBDF43E2343A}" type="presParOf" srcId="{20BA329F-E30D-4296-959E-917DDE3E2EC5}" destId="{A1A2E7B0-968A-4610-A2BB-FFC99E002398}" srcOrd="2" destOrd="0" presId="urn:microsoft.com/office/officeart/2005/8/layout/list1"/>
    <dgm:cxn modelId="{9FAB9CBB-EA53-47BA-BEC0-AF26F32097AD}" type="presParOf" srcId="{20BA329F-E30D-4296-959E-917DDE3E2EC5}" destId="{2243C5EC-7AE4-4C88-A4D6-F25B060985B8}" srcOrd="3" destOrd="0" presId="urn:microsoft.com/office/officeart/2005/8/layout/list1"/>
    <dgm:cxn modelId="{69477D44-0BC6-4B83-B92E-AF84EE46AC1B}" type="presParOf" srcId="{20BA329F-E30D-4296-959E-917DDE3E2EC5}" destId="{2067C2F8-570C-4711-A589-C991111E8A70}" srcOrd="4" destOrd="0" presId="urn:microsoft.com/office/officeart/2005/8/layout/list1"/>
    <dgm:cxn modelId="{C3C3807E-3905-4681-82F9-7AC2ED400D61}" type="presParOf" srcId="{2067C2F8-570C-4711-A589-C991111E8A70}" destId="{838425F6-63E7-4E80-9F16-05DAF1A6DD65}" srcOrd="0" destOrd="0" presId="urn:microsoft.com/office/officeart/2005/8/layout/list1"/>
    <dgm:cxn modelId="{BAF13FAB-6116-469A-9038-E1E9391AA807}" type="presParOf" srcId="{2067C2F8-570C-4711-A589-C991111E8A70}" destId="{F7E38354-A223-436C-AA98-781D208566E8}" srcOrd="1" destOrd="0" presId="urn:microsoft.com/office/officeart/2005/8/layout/list1"/>
    <dgm:cxn modelId="{8FC4A804-7F61-40E1-94BB-734BF7726D99}" type="presParOf" srcId="{20BA329F-E30D-4296-959E-917DDE3E2EC5}" destId="{8A586401-AE5C-4482-8E5D-DB5690E25F47}" srcOrd="5" destOrd="0" presId="urn:microsoft.com/office/officeart/2005/8/layout/list1"/>
    <dgm:cxn modelId="{B4DE0ABD-B3C6-4B7E-A9B1-726F425453DA}" type="presParOf" srcId="{20BA329F-E30D-4296-959E-917DDE3E2EC5}" destId="{95E3627F-17E3-4CBB-852E-B0C040C423AF}"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0D0FDE-8866-4D21-92D5-0EC01FA35987}" type="doc">
      <dgm:prSet loTypeId="urn:microsoft.com/office/officeart/2005/8/layout/hProcess7" loCatId="process" qsTypeId="urn:microsoft.com/office/officeart/2005/8/quickstyle/simple1" qsCatId="simple" csTypeId="urn:microsoft.com/office/officeart/2005/8/colors/accent1_2" csCatId="accent1" phldr="0"/>
      <dgm:spPr/>
      <dgm:t>
        <a:bodyPr/>
        <a:lstStyle/>
        <a:p>
          <a:endParaRPr lang="zh-TW" altLang="en-US"/>
        </a:p>
      </dgm:t>
    </dgm:pt>
    <dgm:pt modelId="{158959EB-445E-43BC-8F5D-D262A711F64C}" type="pres">
      <dgm:prSet presAssocID="{4D0D0FDE-8866-4D21-92D5-0EC01FA35987}" presName="Name0" presStyleCnt="0">
        <dgm:presLayoutVars>
          <dgm:dir/>
          <dgm:animLvl val="lvl"/>
          <dgm:resizeHandles val="exact"/>
        </dgm:presLayoutVars>
      </dgm:prSet>
      <dgm:spPr/>
      <dgm:t>
        <a:bodyPr/>
        <a:lstStyle/>
        <a:p>
          <a:endParaRPr lang="zh-TW" altLang="en-US"/>
        </a:p>
      </dgm:t>
    </dgm:pt>
  </dgm:ptLst>
  <dgm:cxnLst>
    <dgm:cxn modelId="{9E601739-232A-41A2-BE39-3B4143A9ADB2}" type="presOf" srcId="{4D0D0FDE-8866-4D21-92D5-0EC01FA35987}" destId="{158959EB-445E-43BC-8F5D-D262A711F64C}"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F20DA-8F0E-4145-B9D7-3A65E2DA02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B27B5772-471E-4F8F-9C46-B169EEA57283}">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金錢</a:t>
          </a:r>
        </a:p>
      </dgm:t>
    </dgm:pt>
    <dgm:pt modelId="{F0D918C7-87E4-46D3-BF2D-21B7F158238C}" type="parTrans" cxnId="{06F4E729-3A03-44BB-9A70-F72F1AB82C9A}">
      <dgm:prSet/>
      <dgm:spPr/>
      <dgm:t>
        <a:bodyPr/>
        <a:lstStyle/>
        <a:p>
          <a:endParaRPr lang="zh-TW" altLang="en-US"/>
        </a:p>
      </dgm:t>
    </dgm:pt>
    <dgm:pt modelId="{5A2979C8-A230-4BF8-9D72-1E0CC164D3B5}" type="sibTrans" cxnId="{06F4E729-3A03-44BB-9A70-F72F1AB82C9A}">
      <dgm:prSet/>
      <dgm:spPr/>
      <dgm:t>
        <a:bodyPr/>
        <a:lstStyle/>
        <a:p>
          <a:endParaRPr lang="zh-TW" altLang="en-US"/>
        </a:p>
      </dgm:t>
    </dgm:pt>
    <dgm:pt modelId="{63E68795-5156-4263-9B34-D860E8898EF7}">
      <dgm:prSet phldrT="[文字]" custT="1"/>
      <dgm:spPr/>
      <dgm:t>
        <a:bodyPr/>
        <a:lstStyle/>
        <a:p>
          <a:r>
            <a:rPr lang="zh-TW" altLang="en-US" sz="1900" dirty="0">
              <a:latin typeface="微軟正黑體" panose="020B0604030504040204" pitchFamily="34" charset="-120"/>
              <a:ea typeface="微軟正黑體" panose="020B0604030504040204" pitchFamily="34" charset="-120"/>
            </a:rPr>
            <a:t>透過</a:t>
          </a:r>
          <a:r>
            <a:rPr lang="zh-TW" altLang="en-US" sz="1900" dirty="0">
              <a:solidFill>
                <a:srgbClr val="FF0000"/>
              </a:solidFill>
              <a:latin typeface="微軟正黑體" panose="020B0604030504040204" pitchFamily="34" charset="-120"/>
              <a:ea typeface="微軟正黑體" panose="020B0604030504040204" pitchFamily="34" charset="-120"/>
            </a:rPr>
            <a:t>勒索病毒</a:t>
          </a:r>
          <a:r>
            <a:rPr lang="zh-TW" altLang="en-US" sz="1900" dirty="0">
              <a:latin typeface="微軟正黑體" panose="020B0604030504040204" pitchFamily="34" charset="-120"/>
              <a:ea typeface="微軟正黑體" panose="020B0604030504040204" pitchFamily="34" charset="-120"/>
            </a:rPr>
            <a:t>，讓受害者失去對系統或資料的控制，如果不付贖金給犯罪組織，將無法把遭加密的資料救回</a:t>
          </a:r>
          <a:endParaRPr lang="zh-TW" altLang="en-US" sz="1900" dirty="0"/>
        </a:p>
      </dgm:t>
    </dgm:pt>
    <dgm:pt modelId="{BEF7F3BB-96D6-4AC1-82F6-322155A41A5F}" type="parTrans" cxnId="{0E96204C-D89F-4F03-8444-9965B5E7CF97}">
      <dgm:prSet/>
      <dgm:spPr/>
      <dgm:t>
        <a:bodyPr/>
        <a:lstStyle/>
        <a:p>
          <a:endParaRPr lang="zh-TW" altLang="en-US"/>
        </a:p>
      </dgm:t>
    </dgm:pt>
    <dgm:pt modelId="{BDB2C05B-6F8F-4374-889F-BD2A0860CD7F}" type="sibTrans" cxnId="{0E96204C-D89F-4F03-8444-9965B5E7CF97}">
      <dgm:prSet/>
      <dgm:spPr/>
      <dgm:t>
        <a:bodyPr/>
        <a:lstStyle/>
        <a:p>
          <a:endParaRPr lang="zh-TW" altLang="en-US"/>
        </a:p>
      </dgm:t>
    </dgm:pt>
    <dgm:pt modelId="{0B88B4D7-707F-4650-B1C4-0DB090A6AA17}">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癱瘓主機或網路以達到特定目的</a:t>
          </a:r>
          <a:endParaRPr lang="zh-TW" altLang="en-US" sz="2000" b="1" dirty="0"/>
        </a:p>
      </dgm:t>
    </dgm:pt>
    <dgm:pt modelId="{BDBB7FED-0CB0-41E9-8B69-62E4A6BF867A}" type="parTrans" cxnId="{3146A00D-80AB-424D-B1D2-A34D9A71ED4E}">
      <dgm:prSet/>
      <dgm:spPr/>
      <dgm:t>
        <a:bodyPr/>
        <a:lstStyle/>
        <a:p>
          <a:endParaRPr lang="zh-TW" altLang="en-US"/>
        </a:p>
      </dgm:t>
    </dgm:pt>
    <dgm:pt modelId="{21BE376F-4775-4F99-97FB-CED59DDA4B50}" type="sibTrans" cxnId="{3146A00D-80AB-424D-B1D2-A34D9A71ED4E}">
      <dgm:prSet/>
      <dgm:spPr/>
      <dgm:t>
        <a:bodyPr/>
        <a:lstStyle/>
        <a:p>
          <a:endParaRPr lang="zh-TW" altLang="en-US"/>
        </a:p>
      </dgm:t>
    </dgm:pt>
    <dgm:pt modelId="{D335C486-70D1-4BBC-8D99-AB451E58DF0F}">
      <dgm:prSet phldrT="[文字]" custT="1"/>
      <dgm:spPr/>
      <dgm:t>
        <a:bodyPr/>
        <a:lstStyle/>
        <a:p>
          <a:r>
            <a:rPr lang="zh-TW" altLang="en-US" sz="1900" dirty="0">
              <a:solidFill>
                <a:schemeClr val="tx1"/>
              </a:solidFill>
              <a:latin typeface="微軟正黑體" panose="020B0604030504040204" pitchFamily="34" charset="-120"/>
              <a:ea typeface="微軟正黑體" panose="020B0604030504040204" pitchFamily="34" charset="-120"/>
            </a:rPr>
            <a:t>透過</a:t>
          </a:r>
          <a:r>
            <a:rPr lang="zh-TW" altLang="en-US" sz="1900" dirty="0">
              <a:solidFill>
                <a:srgbClr val="FF0000"/>
              </a:solidFill>
              <a:latin typeface="微軟正黑體" panose="020B0604030504040204" pitchFamily="34" charset="-120"/>
              <a:ea typeface="微軟正黑體" panose="020B0604030504040204" pitchFamily="34" charset="-120"/>
            </a:rPr>
            <a:t>病毒</a:t>
          </a:r>
          <a:r>
            <a:rPr lang="zh-TW" altLang="en-US" sz="1900" dirty="0">
              <a:solidFill>
                <a:schemeClr val="tx1"/>
              </a:solidFill>
              <a:latin typeface="微軟正黑體" panose="020B0604030504040204" pitchFamily="34" charset="-120"/>
              <a:ea typeface="微軟正黑體" panose="020B0604030504040204" pitchFamily="34" charset="-120"/>
            </a:rPr>
            <a:t>發動</a:t>
          </a:r>
          <a:r>
            <a:rPr lang="en-US" altLang="zh-TW" sz="1900" dirty="0" err="1">
              <a:solidFill>
                <a:schemeClr val="tx1"/>
              </a:solidFill>
              <a:latin typeface="微軟正黑體" panose="020B0604030504040204" pitchFamily="34" charset="-120"/>
              <a:ea typeface="微軟正黑體" panose="020B0604030504040204" pitchFamily="34" charset="-120"/>
            </a:rPr>
            <a:t>DoS</a:t>
          </a:r>
          <a:r>
            <a:rPr lang="zh-TW" altLang="en-US" sz="1900" dirty="0">
              <a:solidFill>
                <a:schemeClr val="tx1"/>
              </a:solidFill>
              <a:latin typeface="微軟正黑體" panose="020B0604030504040204" pitchFamily="34" charset="-120"/>
              <a:ea typeface="微軟正黑體" panose="020B0604030504040204" pitchFamily="34" charset="-120"/>
            </a:rPr>
            <a:t>、</a:t>
          </a:r>
          <a:r>
            <a:rPr lang="en-US" altLang="zh-TW" sz="1900" dirty="0">
              <a:solidFill>
                <a:schemeClr val="tx1"/>
              </a:solidFill>
              <a:latin typeface="微軟正黑體" panose="020B0604030504040204" pitchFamily="34" charset="-120"/>
              <a:ea typeface="微軟正黑體" panose="020B0604030504040204" pitchFamily="34" charset="-120"/>
            </a:rPr>
            <a:t>DDoS</a:t>
          </a:r>
          <a:r>
            <a:rPr lang="zh-TW" altLang="en-US" sz="1900" dirty="0">
              <a:solidFill>
                <a:schemeClr val="tx1"/>
              </a:solidFill>
              <a:latin typeface="微軟正黑體" panose="020B0604030504040204" pitchFamily="34" charset="-120"/>
              <a:ea typeface="微軟正黑體" panose="020B0604030504040204" pitchFamily="34" charset="-120"/>
            </a:rPr>
            <a:t>與</a:t>
          </a:r>
          <a:r>
            <a:rPr lang="en-US" altLang="zh-TW" sz="1900" dirty="0" err="1">
              <a:solidFill>
                <a:schemeClr val="tx1"/>
              </a:solidFill>
              <a:latin typeface="微軟正黑體" panose="020B0604030504040204" pitchFamily="34" charset="-120"/>
              <a:ea typeface="微軟正黑體" panose="020B0604030504040204" pitchFamily="34" charset="-120"/>
            </a:rPr>
            <a:t>DRDoS</a:t>
          </a:r>
          <a:r>
            <a:rPr lang="zh-TW" altLang="en-US" sz="1900" dirty="0">
              <a:solidFill>
                <a:schemeClr val="tx1"/>
              </a:solidFill>
              <a:latin typeface="微軟正黑體" panose="020B0604030504040204" pitchFamily="34" charset="-120"/>
              <a:ea typeface="微軟正黑體" panose="020B0604030504040204" pitchFamily="34" charset="-120"/>
            </a:rPr>
            <a:t>或</a:t>
          </a:r>
          <a:r>
            <a:rPr lang="en-US" altLang="zh-TW" sz="1900" dirty="0">
              <a:solidFill>
                <a:schemeClr val="tx1"/>
              </a:solidFill>
              <a:latin typeface="微軟正黑體" panose="020B0604030504040204" pitchFamily="34" charset="-120"/>
              <a:ea typeface="微軟正黑體" panose="020B0604030504040204" pitchFamily="34" charset="-120"/>
            </a:rPr>
            <a:t>APT</a:t>
          </a:r>
          <a:r>
            <a:rPr lang="zh-TW" altLang="en-US" sz="1900" dirty="0">
              <a:solidFill>
                <a:schemeClr val="tx1"/>
              </a:solidFill>
              <a:latin typeface="微軟正黑體" panose="020B0604030504040204" pitchFamily="34" charset="-120"/>
              <a:ea typeface="微軟正黑體" panose="020B0604030504040204" pitchFamily="34" charset="-120"/>
            </a:rPr>
            <a:t>攻擊</a:t>
          </a:r>
          <a:endParaRPr lang="zh-TW" altLang="en-US" sz="1900" dirty="0">
            <a:solidFill>
              <a:schemeClr val="tx1"/>
            </a:solidFill>
          </a:endParaRPr>
        </a:p>
      </dgm:t>
    </dgm:pt>
    <dgm:pt modelId="{120B8D4F-F0DC-49AA-9730-1A871C90AF09}" type="parTrans" cxnId="{4CF5914C-1D92-424B-9FE4-0DF104285692}">
      <dgm:prSet/>
      <dgm:spPr/>
      <dgm:t>
        <a:bodyPr/>
        <a:lstStyle/>
        <a:p>
          <a:endParaRPr lang="zh-TW" altLang="en-US"/>
        </a:p>
      </dgm:t>
    </dgm:pt>
    <dgm:pt modelId="{BC01F48D-F37C-4AC7-A033-B57C456BEBC7}" type="sibTrans" cxnId="{4CF5914C-1D92-424B-9FE4-0DF104285692}">
      <dgm:prSet/>
      <dgm:spPr/>
      <dgm:t>
        <a:bodyPr/>
        <a:lstStyle/>
        <a:p>
          <a:endParaRPr lang="zh-TW" altLang="en-US"/>
        </a:p>
      </dgm:t>
    </dgm:pt>
    <dgm:pt modelId="{7732D93F-1E05-4878-824A-01B62EB96944}">
      <dgm:prSet custT="1"/>
      <dgm:spPr/>
      <dgm:t>
        <a:bodyPr/>
        <a:lstStyle/>
        <a:p>
          <a:r>
            <a:rPr lang="zh-TW" altLang="en-US" sz="1900" dirty="0">
              <a:latin typeface="微軟正黑體" panose="020B0604030504040204" pitchFamily="34" charset="-120"/>
              <a:ea typeface="微軟正黑體" panose="020B0604030504040204" pitchFamily="34" charset="-120"/>
            </a:rPr>
            <a:t>「勒索病毒」猖獗 古坑鄉公所也中鏢 </a:t>
          </a:r>
          <a:r>
            <a:rPr lang="en-US" altLang="zh-TW" sz="1900" dirty="0">
              <a:latin typeface="微軟正黑體" panose="020B0604030504040204" pitchFamily="34" charset="-120"/>
              <a:ea typeface="微軟正黑體" panose="020B0604030504040204" pitchFamily="34" charset="-120"/>
            </a:rPr>
            <a:t>(</a:t>
          </a:r>
          <a:r>
            <a:rPr lang="zh-TW" altLang="en-US" sz="1900" dirty="0" smtClean="0">
              <a:latin typeface="微軟正黑體" panose="020B0604030504040204" pitchFamily="34" charset="-120"/>
              <a:ea typeface="微軟正黑體" panose="020B0604030504040204" pitchFamily="34" charset="-120"/>
            </a:rPr>
            <a:t>自由時報</a:t>
          </a:r>
          <a:r>
            <a:rPr lang="en-US" altLang="zh-TW" sz="1900" dirty="0" smtClean="0">
              <a:latin typeface="微軟正黑體" panose="020B0604030504040204" pitchFamily="34" charset="-120"/>
              <a:ea typeface="微軟正黑體" panose="020B0604030504040204" pitchFamily="34" charset="-120"/>
            </a:rPr>
            <a:t>)</a:t>
          </a:r>
          <a:endParaRPr lang="en-US" altLang="zh-TW" sz="1900" dirty="0">
            <a:latin typeface="微軟正黑體" panose="020B0604030504040204" pitchFamily="34" charset="-120"/>
            <a:ea typeface="微軟正黑體" panose="020B0604030504040204" pitchFamily="34" charset="-120"/>
          </a:endParaRPr>
        </a:p>
      </dgm:t>
    </dgm:pt>
    <dgm:pt modelId="{910CAE13-C867-4EDB-8EEA-3F088AAF6570}" type="parTrans" cxnId="{CCB3F0BB-48BE-4C14-BA49-DCDE83E8004B}">
      <dgm:prSet/>
      <dgm:spPr/>
      <dgm:t>
        <a:bodyPr/>
        <a:lstStyle/>
        <a:p>
          <a:endParaRPr lang="zh-TW" altLang="en-US"/>
        </a:p>
      </dgm:t>
    </dgm:pt>
    <dgm:pt modelId="{A71CACC5-2599-4EDB-B935-66FC82DB6284}" type="sibTrans" cxnId="{CCB3F0BB-48BE-4C14-BA49-DCDE83E8004B}">
      <dgm:prSet/>
      <dgm:spPr/>
      <dgm:t>
        <a:bodyPr/>
        <a:lstStyle/>
        <a:p>
          <a:endParaRPr lang="zh-TW" altLang="en-US"/>
        </a:p>
      </dgm:t>
    </dgm:pt>
    <dgm:pt modelId="{E199612A-CA22-437A-B07F-214A506A3AEC}">
      <dgm:prSet custT="1"/>
      <dgm:spPr/>
      <dgm:t>
        <a:bodyPr/>
        <a:lstStyle/>
        <a:p>
          <a:r>
            <a:rPr lang="zh-TW" altLang="en-US" sz="1900" dirty="0">
              <a:latin typeface="微軟正黑體" panose="020B0604030504040204" pitchFamily="34" charset="-120"/>
              <a:ea typeface="微軟正黑體" panose="020B0604030504040204" pitchFamily="34" charset="-120"/>
            </a:rPr>
            <a:t>網傳「勒索病毒」大量災情，</a:t>
          </a:r>
          <a:r>
            <a:rPr lang="en-US" altLang="zh-TW" sz="1900" dirty="0">
              <a:latin typeface="微軟正黑體" panose="020B0604030504040204" pitchFamily="34" charset="-120"/>
              <a:ea typeface="微軟正黑體" panose="020B0604030504040204" pitchFamily="34" charset="-120"/>
            </a:rPr>
            <a:t>IE</a:t>
          </a:r>
          <a:r>
            <a:rPr lang="zh-TW" altLang="en-US" sz="1900" dirty="0">
              <a:latin typeface="微軟正黑體" panose="020B0604030504040204" pitchFamily="34" charset="-120"/>
              <a:ea typeface="微軟正黑體" panose="020B0604030504040204" pitchFamily="34" charset="-120"/>
            </a:rPr>
            <a:t>、中國網站勿碰！ </a:t>
          </a:r>
          <a:r>
            <a:rPr lang="en-US" altLang="zh-TW" sz="1900" dirty="0">
              <a:latin typeface="微軟正黑體" panose="020B0604030504040204" pitchFamily="34" charset="-120"/>
              <a:ea typeface="微軟正黑體" panose="020B0604030504040204" pitchFamily="34" charset="-120"/>
            </a:rPr>
            <a:t>(</a:t>
          </a:r>
          <a:r>
            <a:rPr lang="zh-TW" altLang="en-US" sz="1900" dirty="0" smtClean="0">
              <a:latin typeface="微軟正黑體" panose="020B0604030504040204" pitchFamily="34" charset="-120"/>
              <a:ea typeface="微軟正黑體" panose="020B0604030504040204" pitchFamily="34" charset="-120"/>
            </a:rPr>
            <a:t>自由時報</a:t>
          </a:r>
          <a:r>
            <a:rPr lang="en-US" altLang="zh-TW" sz="1900" dirty="0" smtClean="0">
              <a:latin typeface="微軟正黑體" panose="020B0604030504040204" pitchFamily="34" charset="-120"/>
              <a:ea typeface="微軟正黑體" panose="020B0604030504040204" pitchFamily="34" charset="-120"/>
            </a:rPr>
            <a:t>)</a:t>
          </a:r>
          <a:endParaRPr lang="zh-TW" altLang="en-US" sz="1900" dirty="0">
            <a:latin typeface="微軟正黑體" panose="020B0604030504040204" pitchFamily="34" charset="-120"/>
            <a:ea typeface="微軟正黑體" panose="020B0604030504040204" pitchFamily="34" charset="-120"/>
          </a:endParaRPr>
        </a:p>
      </dgm:t>
    </dgm:pt>
    <dgm:pt modelId="{D2B28654-4242-4F12-817F-8035385F9143}" type="parTrans" cxnId="{D093E305-E314-4EBC-A612-2D4A1C44991E}">
      <dgm:prSet/>
      <dgm:spPr/>
      <dgm:t>
        <a:bodyPr/>
        <a:lstStyle/>
        <a:p>
          <a:endParaRPr lang="zh-TW" altLang="en-US"/>
        </a:p>
      </dgm:t>
    </dgm:pt>
    <dgm:pt modelId="{AEDE65E8-BC42-4484-B15E-3FB96B31B4F1}" type="sibTrans" cxnId="{D093E305-E314-4EBC-A612-2D4A1C44991E}">
      <dgm:prSet/>
      <dgm:spPr/>
      <dgm:t>
        <a:bodyPr/>
        <a:lstStyle/>
        <a:p>
          <a:endParaRPr lang="zh-TW" altLang="en-US"/>
        </a:p>
      </dgm:t>
    </dgm:pt>
    <dgm:pt modelId="{4F31A414-A787-492B-92B0-E8C383DF7548}">
      <dgm:prSet custT="1"/>
      <dgm:spPr/>
      <dgm:t>
        <a:bodyPr/>
        <a:lstStyle/>
        <a:p>
          <a:r>
            <a:rPr lang="zh-TW" altLang="en-US" sz="1900" dirty="0">
              <a:solidFill>
                <a:srgbClr val="FF0000"/>
              </a:solidFill>
              <a:latin typeface="微軟正黑體" panose="020B0604030504040204" pitchFamily="34" charset="-120"/>
              <a:ea typeface="微軟正黑體" panose="020B0604030504040204" pitchFamily="34" charset="-120"/>
            </a:rPr>
            <a:t>可使目標網站或網路無法正常的運作</a:t>
          </a:r>
          <a:endParaRPr lang="en-US" altLang="zh-TW" sz="1900" dirty="0">
            <a:solidFill>
              <a:srgbClr val="FF0000"/>
            </a:solidFill>
            <a:latin typeface="微軟正黑體" panose="020B0604030504040204" pitchFamily="34" charset="-120"/>
            <a:ea typeface="微軟正黑體" panose="020B0604030504040204" pitchFamily="34" charset="-120"/>
          </a:endParaRPr>
        </a:p>
      </dgm:t>
    </dgm:pt>
    <dgm:pt modelId="{0957BAA0-8750-4084-B09C-E72875EF918B}" type="parTrans" cxnId="{B3364DC0-7E45-46AB-968C-1069CB9C2DDB}">
      <dgm:prSet/>
      <dgm:spPr/>
      <dgm:t>
        <a:bodyPr/>
        <a:lstStyle/>
        <a:p>
          <a:endParaRPr lang="zh-TW" altLang="en-US"/>
        </a:p>
      </dgm:t>
    </dgm:pt>
    <dgm:pt modelId="{12894E56-32CD-4DCF-BCBB-D47F86E92508}" type="sibTrans" cxnId="{B3364DC0-7E45-46AB-968C-1069CB9C2DDB}">
      <dgm:prSet/>
      <dgm:spPr/>
      <dgm:t>
        <a:bodyPr/>
        <a:lstStyle/>
        <a:p>
          <a:endParaRPr lang="zh-TW" altLang="en-US"/>
        </a:p>
      </dgm:t>
    </dgm:pt>
    <dgm:pt modelId="{905016E8-20B1-4F1F-A7FB-90EB793FE331}">
      <dgm:prSet custT="1"/>
      <dgm:spPr/>
      <dgm:t>
        <a:bodyPr/>
        <a:lstStyle/>
        <a:p>
          <a:r>
            <a:rPr lang="zh-TW" altLang="en-US" sz="1900" dirty="0">
              <a:latin typeface="微軟正黑體" panose="020B0604030504040204" pitchFamily="34" charset="-120"/>
              <a:ea typeface="微軟正黑體" panose="020B0604030504040204" pitchFamily="34" charset="-120"/>
            </a:rPr>
            <a:t>駭客攻擊輔大官網為性侵受害者發聲 </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風向</a:t>
          </a:r>
          <a:r>
            <a:rPr lang="zh-TW" altLang="en-US" sz="1900" dirty="0" smtClean="0">
              <a:latin typeface="微軟正黑體" panose="020B0604030504040204" pitchFamily="34" charset="-120"/>
              <a:ea typeface="微軟正黑體" panose="020B0604030504040204" pitchFamily="34" charset="-120"/>
            </a:rPr>
            <a:t>新聞</a:t>
          </a:r>
          <a:r>
            <a:rPr lang="en-US" altLang="zh-TW" sz="1900" dirty="0" smtClean="0">
              <a:latin typeface="微軟正黑體" panose="020B0604030504040204" pitchFamily="34" charset="-120"/>
              <a:ea typeface="微軟正黑體" panose="020B0604030504040204" pitchFamily="34" charset="-120"/>
            </a:rPr>
            <a:t>)</a:t>
          </a:r>
          <a:endParaRPr lang="en-US" altLang="zh-TW" sz="1900" b="1" dirty="0">
            <a:latin typeface="微軟正黑體" panose="020B0604030504040204" pitchFamily="34" charset="-120"/>
            <a:ea typeface="微軟正黑體" panose="020B0604030504040204" pitchFamily="34" charset="-120"/>
          </a:endParaRPr>
        </a:p>
      </dgm:t>
    </dgm:pt>
    <dgm:pt modelId="{151FCFA6-A6C6-4E3F-A66E-C4FE31ADBCB5}" type="parTrans" cxnId="{2BD82596-B752-442A-BF96-E7FE07D22649}">
      <dgm:prSet/>
      <dgm:spPr/>
      <dgm:t>
        <a:bodyPr/>
        <a:lstStyle/>
        <a:p>
          <a:endParaRPr lang="zh-TW" altLang="en-US"/>
        </a:p>
      </dgm:t>
    </dgm:pt>
    <dgm:pt modelId="{10EAB9BF-BA30-4D1A-9AA7-1A8F0506AD3A}" type="sibTrans" cxnId="{2BD82596-B752-442A-BF96-E7FE07D22649}">
      <dgm:prSet/>
      <dgm:spPr/>
      <dgm:t>
        <a:bodyPr/>
        <a:lstStyle/>
        <a:p>
          <a:endParaRPr lang="zh-TW" altLang="en-US"/>
        </a:p>
      </dgm:t>
    </dgm:pt>
    <dgm:pt modelId="{2D9A3125-70B3-46D0-8295-257CE7E48663}">
      <dgm:prSet custT="1"/>
      <dgm:spPr/>
      <dgm:t>
        <a:bodyPr/>
        <a:lstStyle/>
        <a:p>
          <a:r>
            <a:rPr lang="zh-TW" altLang="en-US" sz="1900" dirty="0">
              <a:latin typeface="微軟正黑體" panose="020B0604030504040204" pitchFamily="34" charset="-120"/>
              <a:ea typeface="微軟正黑體" panose="020B0604030504040204" pitchFamily="34" charset="-120"/>
            </a:rPr>
            <a:t>中國網軍攻台轉向癱瘓作息 </a:t>
          </a:r>
          <a:r>
            <a:rPr lang="en-US" altLang="zh-TW" sz="1900" dirty="0">
              <a:latin typeface="微軟正黑體" panose="020B0604030504040204" pitchFamily="34" charset="-120"/>
              <a:ea typeface="微軟正黑體" panose="020B0604030504040204" pitchFamily="34" charset="-120"/>
            </a:rPr>
            <a:t>(</a:t>
          </a:r>
          <a:r>
            <a:rPr lang="zh-TW" altLang="en-US" sz="1900" dirty="0" smtClean="0">
              <a:latin typeface="微軟正黑體" panose="020B0604030504040204" pitchFamily="34" charset="-120"/>
              <a:ea typeface="微軟正黑體" panose="020B0604030504040204" pitchFamily="34" charset="-120"/>
            </a:rPr>
            <a:t>自由時報</a:t>
          </a:r>
          <a:r>
            <a:rPr lang="en-US" altLang="zh-TW" sz="1900" dirty="0" smtClean="0">
              <a:latin typeface="微軟正黑體" panose="020B0604030504040204" pitchFamily="34" charset="-120"/>
              <a:ea typeface="微軟正黑體" panose="020B0604030504040204" pitchFamily="34" charset="-120"/>
            </a:rPr>
            <a:t>)</a:t>
          </a:r>
          <a:endParaRPr lang="zh-TW" altLang="en-US" sz="1900" dirty="0">
            <a:latin typeface="微軟正黑體" panose="020B0604030504040204" pitchFamily="34" charset="-120"/>
            <a:ea typeface="微軟正黑體" panose="020B0604030504040204" pitchFamily="34" charset="-120"/>
          </a:endParaRPr>
        </a:p>
      </dgm:t>
    </dgm:pt>
    <dgm:pt modelId="{1D23697C-EBB9-49B2-80F0-F0C38A8A8CEF}" type="parTrans" cxnId="{7200DBAB-4975-4604-B1A8-F20604088256}">
      <dgm:prSet/>
      <dgm:spPr/>
      <dgm:t>
        <a:bodyPr/>
        <a:lstStyle/>
        <a:p>
          <a:endParaRPr lang="zh-TW" altLang="en-US"/>
        </a:p>
      </dgm:t>
    </dgm:pt>
    <dgm:pt modelId="{87DD33A2-67CC-48DD-9D91-28847D1506D9}" type="sibTrans" cxnId="{7200DBAB-4975-4604-B1A8-F20604088256}">
      <dgm:prSet/>
      <dgm:spPr/>
      <dgm:t>
        <a:bodyPr/>
        <a:lstStyle/>
        <a:p>
          <a:endParaRPr lang="zh-TW" altLang="en-US"/>
        </a:p>
      </dgm:t>
    </dgm:pt>
    <dgm:pt modelId="{20BA329F-E30D-4296-959E-917DDE3E2EC5}" type="pres">
      <dgm:prSet presAssocID="{631F20DA-8F0E-4145-B9D7-3A65E2DA0244}" presName="linear" presStyleCnt="0">
        <dgm:presLayoutVars>
          <dgm:dir/>
          <dgm:animLvl val="lvl"/>
          <dgm:resizeHandles val="exact"/>
        </dgm:presLayoutVars>
      </dgm:prSet>
      <dgm:spPr/>
      <dgm:t>
        <a:bodyPr/>
        <a:lstStyle/>
        <a:p>
          <a:endParaRPr lang="zh-TW" altLang="en-US"/>
        </a:p>
      </dgm:t>
    </dgm:pt>
    <dgm:pt modelId="{5C6013A2-8720-483D-B083-EB1B616318FC}" type="pres">
      <dgm:prSet presAssocID="{B27B5772-471E-4F8F-9C46-B169EEA57283}" presName="parentLin" presStyleCnt="0"/>
      <dgm:spPr/>
    </dgm:pt>
    <dgm:pt modelId="{108727C7-BDFB-4B45-9582-7F18FA6AB588}" type="pres">
      <dgm:prSet presAssocID="{B27B5772-471E-4F8F-9C46-B169EEA57283}" presName="parentLeftMargin" presStyleLbl="node1" presStyleIdx="0" presStyleCnt="2"/>
      <dgm:spPr/>
      <dgm:t>
        <a:bodyPr/>
        <a:lstStyle/>
        <a:p>
          <a:endParaRPr lang="zh-TW" altLang="en-US"/>
        </a:p>
      </dgm:t>
    </dgm:pt>
    <dgm:pt modelId="{8014CFC9-C839-4FAD-91B7-2087E038426A}" type="pres">
      <dgm:prSet presAssocID="{B27B5772-471E-4F8F-9C46-B169EEA57283}" presName="parentText" presStyleLbl="node1" presStyleIdx="0" presStyleCnt="2">
        <dgm:presLayoutVars>
          <dgm:chMax val="0"/>
          <dgm:bulletEnabled val="1"/>
        </dgm:presLayoutVars>
      </dgm:prSet>
      <dgm:spPr/>
      <dgm:t>
        <a:bodyPr/>
        <a:lstStyle/>
        <a:p>
          <a:endParaRPr lang="zh-TW" altLang="en-US"/>
        </a:p>
      </dgm:t>
    </dgm:pt>
    <dgm:pt modelId="{6CD6DC9B-8C82-4B93-87BA-1B5F2F87F507}" type="pres">
      <dgm:prSet presAssocID="{B27B5772-471E-4F8F-9C46-B169EEA57283}" presName="negativeSpace" presStyleCnt="0"/>
      <dgm:spPr/>
    </dgm:pt>
    <dgm:pt modelId="{08809CC2-26BC-48C7-BFE0-73ED15F165A9}" type="pres">
      <dgm:prSet presAssocID="{B27B5772-471E-4F8F-9C46-B169EEA57283}" presName="childText" presStyleLbl="conFgAcc1" presStyleIdx="0" presStyleCnt="2">
        <dgm:presLayoutVars>
          <dgm:bulletEnabled val="1"/>
        </dgm:presLayoutVars>
      </dgm:prSet>
      <dgm:spPr/>
      <dgm:t>
        <a:bodyPr/>
        <a:lstStyle/>
        <a:p>
          <a:endParaRPr lang="zh-TW" altLang="en-US"/>
        </a:p>
      </dgm:t>
    </dgm:pt>
    <dgm:pt modelId="{8E78041C-958F-45AB-9C87-159804099022}" type="pres">
      <dgm:prSet presAssocID="{5A2979C8-A230-4BF8-9D72-1E0CC164D3B5}" presName="spaceBetweenRectangles" presStyleCnt="0"/>
      <dgm:spPr/>
    </dgm:pt>
    <dgm:pt modelId="{483F04AA-5597-4CB8-BD5D-5C2F896B6CA3}" type="pres">
      <dgm:prSet presAssocID="{0B88B4D7-707F-4650-B1C4-0DB090A6AA17}" presName="parentLin" presStyleCnt="0"/>
      <dgm:spPr/>
    </dgm:pt>
    <dgm:pt modelId="{65B22AC1-976B-4F27-9D10-E66AD163482C}" type="pres">
      <dgm:prSet presAssocID="{0B88B4D7-707F-4650-B1C4-0DB090A6AA17}" presName="parentLeftMargin" presStyleLbl="node1" presStyleIdx="0" presStyleCnt="2"/>
      <dgm:spPr/>
      <dgm:t>
        <a:bodyPr/>
        <a:lstStyle/>
        <a:p>
          <a:endParaRPr lang="zh-TW" altLang="en-US"/>
        </a:p>
      </dgm:t>
    </dgm:pt>
    <dgm:pt modelId="{28B3FD96-625D-4181-906C-DDC4841741BF}" type="pres">
      <dgm:prSet presAssocID="{0B88B4D7-707F-4650-B1C4-0DB090A6AA17}" presName="parentText" presStyleLbl="node1" presStyleIdx="1" presStyleCnt="2">
        <dgm:presLayoutVars>
          <dgm:chMax val="0"/>
          <dgm:bulletEnabled val="1"/>
        </dgm:presLayoutVars>
      </dgm:prSet>
      <dgm:spPr/>
      <dgm:t>
        <a:bodyPr/>
        <a:lstStyle/>
        <a:p>
          <a:endParaRPr lang="zh-TW" altLang="en-US"/>
        </a:p>
      </dgm:t>
    </dgm:pt>
    <dgm:pt modelId="{B615A042-E0DE-42EA-8130-4D014FC7F6E3}" type="pres">
      <dgm:prSet presAssocID="{0B88B4D7-707F-4650-B1C4-0DB090A6AA17}" presName="negativeSpace" presStyleCnt="0"/>
      <dgm:spPr/>
    </dgm:pt>
    <dgm:pt modelId="{94E6DCA9-68B4-4ED9-8832-B4D9043F5253}" type="pres">
      <dgm:prSet presAssocID="{0B88B4D7-707F-4650-B1C4-0DB090A6AA17}" presName="childText" presStyleLbl="conFgAcc1" presStyleIdx="1" presStyleCnt="2">
        <dgm:presLayoutVars>
          <dgm:bulletEnabled val="1"/>
        </dgm:presLayoutVars>
      </dgm:prSet>
      <dgm:spPr/>
      <dgm:t>
        <a:bodyPr/>
        <a:lstStyle/>
        <a:p>
          <a:endParaRPr lang="zh-TW" altLang="en-US"/>
        </a:p>
      </dgm:t>
    </dgm:pt>
  </dgm:ptLst>
  <dgm:cxnLst>
    <dgm:cxn modelId="{3146A00D-80AB-424D-B1D2-A34D9A71ED4E}" srcId="{631F20DA-8F0E-4145-B9D7-3A65E2DA0244}" destId="{0B88B4D7-707F-4650-B1C4-0DB090A6AA17}" srcOrd="1" destOrd="0" parTransId="{BDBB7FED-0CB0-41E9-8B69-62E4A6BF867A}" sibTransId="{21BE376F-4775-4F99-97FB-CED59DDA4B50}"/>
    <dgm:cxn modelId="{0095E6B1-3383-4A43-A913-56E174EA7C14}" type="presOf" srcId="{2D9A3125-70B3-46D0-8295-257CE7E48663}" destId="{94E6DCA9-68B4-4ED9-8832-B4D9043F5253}" srcOrd="0" destOrd="3" presId="urn:microsoft.com/office/officeart/2005/8/layout/list1"/>
    <dgm:cxn modelId="{5E99A187-FA6E-44F0-AECC-87D2A0AC49AA}" type="presOf" srcId="{B27B5772-471E-4F8F-9C46-B169EEA57283}" destId="{8014CFC9-C839-4FAD-91B7-2087E038426A}" srcOrd="1" destOrd="0" presId="urn:microsoft.com/office/officeart/2005/8/layout/list1"/>
    <dgm:cxn modelId="{D40281F8-D304-4953-B62E-35029084D07A}" type="presOf" srcId="{63E68795-5156-4263-9B34-D860E8898EF7}" destId="{08809CC2-26BC-48C7-BFE0-73ED15F165A9}" srcOrd="0" destOrd="0" presId="urn:microsoft.com/office/officeart/2005/8/layout/list1"/>
    <dgm:cxn modelId="{D093E305-E314-4EBC-A612-2D4A1C44991E}" srcId="{63E68795-5156-4263-9B34-D860E8898EF7}" destId="{E199612A-CA22-437A-B07F-214A506A3AEC}" srcOrd="1" destOrd="0" parTransId="{D2B28654-4242-4F12-817F-8035385F9143}" sibTransId="{AEDE65E8-BC42-4484-B15E-3FB96B31B4F1}"/>
    <dgm:cxn modelId="{2C19BD08-D704-4637-B895-E2D0299FB93F}" type="presOf" srcId="{0B88B4D7-707F-4650-B1C4-0DB090A6AA17}" destId="{65B22AC1-976B-4F27-9D10-E66AD163482C}" srcOrd="0" destOrd="0" presId="urn:microsoft.com/office/officeart/2005/8/layout/list1"/>
    <dgm:cxn modelId="{B4E99E1F-3C98-43F7-949D-E7A19EF1D5E0}" type="presOf" srcId="{D335C486-70D1-4BBC-8D99-AB451E58DF0F}" destId="{94E6DCA9-68B4-4ED9-8832-B4D9043F5253}" srcOrd="0" destOrd="0" presId="urn:microsoft.com/office/officeart/2005/8/layout/list1"/>
    <dgm:cxn modelId="{ACB1A06E-9A1B-4465-9198-446CADC9A409}" type="presOf" srcId="{0B88B4D7-707F-4650-B1C4-0DB090A6AA17}" destId="{28B3FD96-625D-4181-906C-DDC4841741BF}" srcOrd="1" destOrd="0" presId="urn:microsoft.com/office/officeart/2005/8/layout/list1"/>
    <dgm:cxn modelId="{C9FFA9DC-2C88-437D-BF3C-CF70930F7488}" type="presOf" srcId="{7732D93F-1E05-4878-824A-01B62EB96944}" destId="{08809CC2-26BC-48C7-BFE0-73ED15F165A9}" srcOrd="0" destOrd="1" presId="urn:microsoft.com/office/officeart/2005/8/layout/list1"/>
    <dgm:cxn modelId="{7200DBAB-4975-4604-B1A8-F20604088256}" srcId="{4F31A414-A787-492B-92B0-E8C383DF7548}" destId="{2D9A3125-70B3-46D0-8295-257CE7E48663}" srcOrd="1" destOrd="0" parTransId="{1D23697C-EBB9-49B2-80F0-F0C38A8A8CEF}" sibTransId="{87DD33A2-67CC-48DD-9D91-28847D1506D9}"/>
    <dgm:cxn modelId="{F3193885-7F3C-473A-A81B-CFFD75DF2099}" type="presOf" srcId="{4F31A414-A787-492B-92B0-E8C383DF7548}" destId="{94E6DCA9-68B4-4ED9-8832-B4D9043F5253}" srcOrd="0" destOrd="1" presId="urn:microsoft.com/office/officeart/2005/8/layout/list1"/>
    <dgm:cxn modelId="{B3364DC0-7E45-46AB-968C-1069CB9C2DDB}" srcId="{0B88B4D7-707F-4650-B1C4-0DB090A6AA17}" destId="{4F31A414-A787-492B-92B0-E8C383DF7548}" srcOrd="1" destOrd="0" parTransId="{0957BAA0-8750-4084-B09C-E72875EF918B}" sibTransId="{12894E56-32CD-4DCF-BCBB-D47F86E92508}"/>
    <dgm:cxn modelId="{0E96204C-D89F-4F03-8444-9965B5E7CF97}" srcId="{B27B5772-471E-4F8F-9C46-B169EEA57283}" destId="{63E68795-5156-4263-9B34-D860E8898EF7}" srcOrd="0" destOrd="0" parTransId="{BEF7F3BB-96D6-4AC1-82F6-322155A41A5F}" sibTransId="{BDB2C05B-6F8F-4374-889F-BD2A0860CD7F}"/>
    <dgm:cxn modelId="{AF042D27-DBBD-400F-8685-CE32CE2CA831}" type="presOf" srcId="{905016E8-20B1-4F1F-A7FB-90EB793FE331}" destId="{94E6DCA9-68B4-4ED9-8832-B4D9043F5253}" srcOrd="0" destOrd="2" presId="urn:microsoft.com/office/officeart/2005/8/layout/list1"/>
    <dgm:cxn modelId="{4CF5914C-1D92-424B-9FE4-0DF104285692}" srcId="{0B88B4D7-707F-4650-B1C4-0DB090A6AA17}" destId="{D335C486-70D1-4BBC-8D99-AB451E58DF0F}" srcOrd="0" destOrd="0" parTransId="{120B8D4F-F0DC-49AA-9730-1A871C90AF09}" sibTransId="{BC01F48D-F37C-4AC7-A033-B57C456BEBC7}"/>
    <dgm:cxn modelId="{06F4E729-3A03-44BB-9A70-F72F1AB82C9A}" srcId="{631F20DA-8F0E-4145-B9D7-3A65E2DA0244}" destId="{B27B5772-471E-4F8F-9C46-B169EEA57283}" srcOrd="0" destOrd="0" parTransId="{F0D918C7-87E4-46D3-BF2D-21B7F158238C}" sibTransId="{5A2979C8-A230-4BF8-9D72-1E0CC164D3B5}"/>
    <dgm:cxn modelId="{2BD82596-B752-442A-BF96-E7FE07D22649}" srcId="{4F31A414-A787-492B-92B0-E8C383DF7548}" destId="{905016E8-20B1-4F1F-A7FB-90EB793FE331}" srcOrd="0" destOrd="0" parTransId="{151FCFA6-A6C6-4E3F-A66E-C4FE31ADBCB5}" sibTransId="{10EAB9BF-BA30-4D1A-9AA7-1A8F0506AD3A}"/>
    <dgm:cxn modelId="{175DC878-F4A8-4574-881B-100F7C9C59F0}" type="presOf" srcId="{E199612A-CA22-437A-B07F-214A506A3AEC}" destId="{08809CC2-26BC-48C7-BFE0-73ED15F165A9}" srcOrd="0" destOrd="2" presId="urn:microsoft.com/office/officeart/2005/8/layout/list1"/>
    <dgm:cxn modelId="{4EEC5AF1-8D20-41AF-BC50-4DBC3BA2A668}" type="presOf" srcId="{631F20DA-8F0E-4145-B9D7-3A65E2DA0244}" destId="{20BA329F-E30D-4296-959E-917DDE3E2EC5}" srcOrd="0" destOrd="0" presId="urn:microsoft.com/office/officeart/2005/8/layout/list1"/>
    <dgm:cxn modelId="{CCB3F0BB-48BE-4C14-BA49-DCDE83E8004B}" srcId="{63E68795-5156-4263-9B34-D860E8898EF7}" destId="{7732D93F-1E05-4878-824A-01B62EB96944}" srcOrd="0" destOrd="0" parTransId="{910CAE13-C867-4EDB-8EEA-3F088AAF6570}" sibTransId="{A71CACC5-2599-4EDB-B935-66FC82DB6284}"/>
    <dgm:cxn modelId="{D7279B96-0E46-4B60-BD16-9045726B4080}" type="presOf" srcId="{B27B5772-471E-4F8F-9C46-B169EEA57283}" destId="{108727C7-BDFB-4B45-9582-7F18FA6AB588}" srcOrd="0" destOrd="0" presId="urn:microsoft.com/office/officeart/2005/8/layout/list1"/>
    <dgm:cxn modelId="{42530EE8-F70D-4BA5-ABD7-D1BFB37D1032}" type="presParOf" srcId="{20BA329F-E30D-4296-959E-917DDE3E2EC5}" destId="{5C6013A2-8720-483D-B083-EB1B616318FC}" srcOrd="0" destOrd="0" presId="urn:microsoft.com/office/officeart/2005/8/layout/list1"/>
    <dgm:cxn modelId="{3C18A54B-755A-484E-8578-DF5A168DC81A}" type="presParOf" srcId="{5C6013A2-8720-483D-B083-EB1B616318FC}" destId="{108727C7-BDFB-4B45-9582-7F18FA6AB588}" srcOrd="0" destOrd="0" presId="urn:microsoft.com/office/officeart/2005/8/layout/list1"/>
    <dgm:cxn modelId="{C279A203-C1B2-4166-AF63-59FF4BB545AC}" type="presParOf" srcId="{5C6013A2-8720-483D-B083-EB1B616318FC}" destId="{8014CFC9-C839-4FAD-91B7-2087E038426A}" srcOrd="1" destOrd="0" presId="urn:microsoft.com/office/officeart/2005/8/layout/list1"/>
    <dgm:cxn modelId="{F9B5AA0D-7022-4CFE-99C8-A5BE1442BF3F}" type="presParOf" srcId="{20BA329F-E30D-4296-959E-917DDE3E2EC5}" destId="{6CD6DC9B-8C82-4B93-87BA-1B5F2F87F507}" srcOrd="1" destOrd="0" presId="urn:microsoft.com/office/officeart/2005/8/layout/list1"/>
    <dgm:cxn modelId="{9E4AF2E1-8332-4B0F-A91D-83D105177951}" type="presParOf" srcId="{20BA329F-E30D-4296-959E-917DDE3E2EC5}" destId="{08809CC2-26BC-48C7-BFE0-73ED15F165A9}" srcOrd="2" destOrd="0" presId="urn:microsoft.com/office/officeart/2005/8/layout/list1"/>
    <dgm:cxn modelId="{EDDDF82C-8B74-40CE-A7A6-32E5E6F132D3}" type="presParOf" srcId="{20BA329F-E30D-4296-959E-917DDE3E2EC5}" destId="{8E78041C-958F-45AB-9C87-159804099022}" srcOrd="3" destOrd="0" presId="urn:microsoft.com/office/officeart/2005/8/layout/list1"/>
    <dgm:cxn modelId="{4EF5E09D-9839-4B47-BF6B-692EFAD7A5E0}" type="presParOf" srcId="{20BA329F-E30D-4296-959E-917DDE3E2EC5}" destId="{483F04AA-5597-4CB8-BD5D-5C2F896B6CA3}" srcOrd="4" destOrd="0" presId="urn:microsoft.com/office/officeart/2005/8/layout/list1"/>
    <dgm:cxn modelId="{A4ECB871-2ABC-4B18-9FEE-5A57A31557D8}" type="presParOf" srcId="{483F04AA-5597-4CB8-BD5D-5C2F896B6CA3}" destId="{65B22AC1-976B-4F27-9D10-E66AD163482C}" srcOrd="0" destOrd="0" presId="urn:microsoft.com/office/officeart/2005/8/layout/list1"/>
    <dgm:cxn modelId="{C132310B-F51E-4824-900B-EEFC45A8082E}" type="presParOf" srcId="{483F04AA-5597-4CB8-BD5D-5C2F896B6CA3}" destId="{28B3FD96-625D-4181-906C-DDC4841741BF}" srcOrd="1" destOrd="0" presId="urn:microsoft.com/office/officeart/2005/8/layout/list1"/>
    <dgm:cxn modelId="{9A763692-657D-4018-890F-0A9A08077E5E}" type="presParOf" srcId="{20BA329F-E30D-4296-959E-917DDE3E2EC5}" destId="{B615A042-E0DE-42EA-8130-4D014FC7F6E3}" srcOrd="5" destOrd="0" presId="urn:microsoft.com/office/officeart/2005/8/layout/list1"/>
    <dgm:cxn modelId="{5267AA79-E47D-4CAB-ADD7-1C6E4259E643}" type="presParOf" srcId="{20BA329F-E30D-4296-959E-917DDE3E2EC5}" destId="{94E6DCA9-68B4-4ED9-8832-B4D9043F5253}"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E7B0-968A-4610-A2BB-FFC99E002398}">
      <dsp:nvSpPr>
        <dsp:cNvPr id="0" name=""/>
        <dsp:cNvSpPr/>
      </dsp:nvSpPr>
      <dsp:spPr>
        <a:xfrm>
          <a:off x="0" y="283807"/>
          <a:ext cx="7940660" cy="2154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283" tIns="395732" rIns="616283"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a:latin typeface="微軟正黑體" panose="020B0604030504040204" pitchFamily="34" charset="-120"/>
              <a:ea typeface="微軟正黑體" panose="020B0604030504040204" pitchFamily="34" charset="-120"/>
            </a:rPr>
            <a:t>透過電腦軟體漏洞、社交工程、鍵盤側錄程式或木馬植入，竊取帳密</a:t>
          </a:r>
          <a:r>
            <a:rPr lang="zh-TW" altLang="en-US" sz="1900" kern="1200" dirty="0">
              <a:solidFill>
                <a:srgbClr val="FF0000"/>
              </a:solidFill>
              <a:latin typeface="微軟正黑體" panose="020B0604030504040204" pitchFamily="34" charset="-120"/>
              <a:ea typeface="微軟正黑體" panose="020B0604030504040204" pitchFamily="34" charset="-120"/>
            </a:rPr>
            <a:t>掌控電腦資源</a:t>
          </a:r>
          <a:r>
            <a:rPr lang="zh-TW" altLang="en-US" sz="1900" kern="1200" dirty="0">
              <a:latin typeface="微軟正黑體" panose="020B0604030504040204" pitchFamily="34" charset="-120"/>
              <a:ea typeface="微軟正黑體" panose="020B0604030504040204" pitchFamily="34" charset="-120"/>
            </a:rPr>
            <a:t>進行非法用途</a:t>
          </a:r>
          <a:endParaRPr lang="zh-TW" altLang="en-US" sz="1900" kern="1200" dirty="0"/>
        </a:p>
        <a:p>
          <a:pPr marL="342900" lvl="2" indent="-171450" algn="l" defTabSz="844550">
            <a:lnSpc>
              <a:spcPct val="90000"/>
            </a:lnSpc>
            <a:spcBef>
              <a:spcPct val="0"/>
            </a:spcBef>
            <a:spcAft>
              <a:spcPct val="15000"/>
            </a:spcAft>
            <a:buChar char="••"/>
          </a:pPr>
          <a:r>
            <a:rPr lang="zh-TW" altLang="en-US" sz="1900" kern="1200" dirty="0">
              <a:latin typeface="微軟正黑體" panose="020B0604030504040204" pitchFamily="34" charset="-120"/>
              <a:ea typeface="微軟正黑體" panose="020B0604030504040204" pitchFamily="34" charset="-120"/>
            </a:rPr>
            <a:t>偵九揭露一銀</a:t>
          </a:r>
          <a:r>
            <a:rPr lang="en-US" altLang="zh-TW" sz="1900" kern="1200" dirty="0">
              <a:latin typeface="微軟正黑體" panose="020B0604030504040204" pitchFamily="34" charset="-120"/>
              <a:ea typeface="微軟正黑體" panose="020B0604030504040204" pitchFamily="34" charset="-120"/>
            </a:rPr>
            <a:t>ATM</a:t>
          </a:r>
          <a:r>
            <a:rPr lang="zh-TW" altLang="en-US" sz="1900" kern="1200" dirty="0">
              <a:latin typeface="微軟正黑體" panose="020B0604030504040204" pitchFamily="34" charset="-120"/>
              <a:ea typeface="微軟正黑體" panose="020B0604030504040204" pitchFamily="34" charset="-120"/>
            </a:rPr>
            <a:t>駭客入侵內網關鍵，竊取密碼</a:t>
          </a:r>
          <a:r>
            <a:rPr lang="en-US" altLang="zh-TW" sz="1900" kern="1200" dirty="0">
              <a:latin typeface="微軟正黑體" panose="020B0604030504040204" pitchFamily="34" charset="-120"/>
              <a:ea typeface="微軟正黑體" panose="020B0604030504040204" pitchFamily="34" charset="-120"/>
            </a:rPr>
            <a:t>2</a:t>
          </a:r>
          <a:r>
            <a:rPr lang="zh-TW" altLang="en-US" sz="1900" kern="1200" dirty="0">
              <a:latin typeface="微軟正黑體" panose="020B0604030504040204" pitchFamily="34" charset="-120"/>
              <a:ea typeface="微軟正黑體" panose="020B0604030504040204" pitchFamily="34" charset="-120"/>
            </a:rPr>
            <a:t>套手法曝光 </a:t>
          </a:r>
          <a:r>
            <a:rPr lang="en-US" altLang="zh-TW" sz="1900" kern="1200" dirty="0">
              <a:latin typeface="微軟正黑體" panose="020B0604030504040204" pitchFamily="34" charset="-120"/>
              <a:ea typeface="微軟正黑體" panose="020B0604030504040204" pitchFamily="34" charset="-120"/>
            </a:rPr>
            <a:t>(</a:t>
          </a:r>
          <a:r>
            <a:rPr lang="en-US" altLang="zh-TW" sz="1900" kern="1200" dirty="0" err="1" smtClean="0">
              <a:latin typeface="微軟正黑體" panose="020B0604030504040204" pitchFamily="34" charset="-120"/>
              <a:ea typeface="微軟正黑體" panose="020B0604030504040204" pitchFamily="34" charset="-120"/>
            </a:rPr>
            <a:t>iThome</a:t>
          </a:r>
          <a:r>
            <a:rPr lang="en-US" altLang="zh-TW" sz="1900" kern="1200" dirty="0" smtClean="0">
              <a:latin typeface="微軟正黑體" panose="020B0604030504040204" pitchFamily="34" charset="-120"/>
              <a:ea typeface="微軟正黑體" panose="020B0604030504040204" pitchFamily="34" charset="-120"/>
            </a:rPr>
            <a:t>)</a:t>
          </a:r>
          <a:endParaRPr lang="en-US" altLang="zh-TW" sz="1900" kern="1200" dirty="0">
            <a:latin typeface="微軟正黑體" panose="020B0604030504040204" pitchFamily="34" charset="-120"/>
            <a:ea typeface="微軟正黑體" panose="020B0604030504040204" pitchFamily="34" charset="-120"/>
          </a:endParaRPr>
        </a:p>
      </dsp:txBody>
      <dsp:txXfrm>
        <a:off x="0" y="283807"/>
        <a:ext cx="7940660" cy="2154600"/>
      </dsp:txXfrm>
    </dsp:sp>
    <dsp:sp modelId="{E0AFDA9D-1358-452A-91C9-758BFDAB33E5}">
      <dsp:nvSpPr>
        <dsp:cNvPr id="0" name=""/>
        <dsp:cNvSpPr/>
      </dsp:nvSpPr>
      <dsp:spPr>
        <a:xfrm>
          <a:off x="397033" y="3367"/>
          <a:ext cx="5558462"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97" tIns="0" rIns="210097" bIns="0" numCol="1" spcCol="1270" anchor="ctr" anchorCtr="0">
          <a:noAutofit/>
        </a:bodyPr>
        <a:lstStyle/>
        <a:p>
          <a:pPr lvl="0" algn="l"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電腦帳密</a:t>
          </a:r>
        </a:p>
      </dsp:txBody>
      <dsp:txXfrm>
        <a:off x="424413" y="30747"/>
        <a:ext cx="5503702" cy="506120"/>
      </dsp:txXfrm>
    </dsp:sp>
    <dsp:sp modelId="{95E3627F-17E3-4CBB-852E-B0C040C423AF}">
      <dsp:nvSpPr>
        <dsp:cNvPr id="0" name=""/>
        <dsp:cNvSpPr/>
      </dsp:nvSpPr>
      <dsp:spPr>
        <a:xfrm>
          <a:off x="0" y="2821447"/>
          <a:ext cx="7940660" cy="2214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283" tIns="395732" rIns="616283"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a:solidFill>
                <a:schemeClr val="tx1"/>
              </a:solidFill>
              <a:latin typeface="微軟正黑體" panose="020B0604030504040204" pitchFamily="34" charset="-120"/>
              <a:ea typeface="微軟正黑體" panose="020B0604030504040204" pitchFamily="34" charset="-120"/>
            </a:rPr>
            <a:t>透過電腦軟體漏洞、社交工程或木馬植入遠端</a:t>
          </a:r>
          <a:r>
            <a:rPr lang="zh-TW" altLang="en-US" sz="1900" kern="1200" dirty="0">
              <a:solidFill>
                <a:srgbClr val="FF0000"/>
              </a:solidFill>
              <a:latin typeface="微軟正黑體" panose="020B0604030504040204" pitchFamily="34" charset="-120"/>
              <a:ea typeface="微軟正黑體" panose="020B0604030504040204" pitchFamily="34" charset="-120"/>
            </a:rPr>
            <a:t>竊取個資</a:t>
          </a:r>
          <a:r>
            <a:rPr lang="zh-TW" altLang="en-US" sz="1900" kern="1200" dirty="0">
              <a:solidFill>
                <a:schemeClr val="tx1"/>
              </a:solidFill>
              <a:latin typeface="微軟正黑體" panose="020B0604030504040204" pitchFamily="34" charset="-120"/>
              <a:ea typeface="微軟正黑體" panose="020B0604030504040204" pitchFamily="34" charset="-120"/>
            </a:rPr>
            <a:t>進行非法用途</a:t>
          </a:r>
          <a:endParaRPr lang="en-US" altLang="zh-TW" sz="1900" kern="1200" dirty="0">
            <a:solidFill>
              <a:schemeClr val="tx1"/>
            </a:solidFill>
            <a:latin typeface="微軟正黑體" panose="020B0604030504040204" pitchFamily="34" charset="-120"/>
            <a:ea typeface="微軟正黑體" panose="020B0604030504040204" pitchFamily="34" charset="-120"/>
          </a:endParaRPr>
        </a:p>
        <a:p>
          <a:pPr marL="342900" lvl="2" indent="-171450" algn="l" defTabSz="844550">
            <a:lnSpc>
              <a:spcPct val="90000"/>
            </a:lnSpc>
            <a:spcBef>
              <a:spcPct val="0"/>
            </a:spcBef>
            <a:spcAft>
              <a:spcPct val="15000"/>
            </a:spcAft>
            <a:buChar char="••"/>
          </a:pPr>
          <a:r>
            <a:rPr lang="zh-TW" altLang="en-US" sz="1900" kern="1200" dirty="0">
              <a:latin typeface="微軟正黑體" panose="020B0604030504040204" pitchFamily="34" charset="-120"/>
              <a:ea typeface="微軟正黑體" panose="020B0604030504040204" pitchFamily="34" charset="-120"/>
            </a:rPr>
            <a:t>社交網站 駭客攻擊寵兒 個資外洩溫床 </a:t>
          </a:r>
          <a:r>
            <a:rPr lang="en-US" altLang="zh-TW" sz="1900" kern="1200" dirty="0">
              <a:latin typeface="微軟正黑體" panose="020B0604030504040204" pitchFamily="34" charset="-120"/>
              <a:ea typeface="微軟正黑體" panose="020B0604030504040204" pitchFamily="34" charset="-120"/>
            </a:rPr>
            <a:t>(</a:t>
          </a:r>
          <a:r>
            <a:rPr lang="zh-TW" altLang="en-US" sz="1900" kern="1200" dirty="0">
              <a:latin typeface="微軟正黑體" panose="020B0604030504040204" pitchFamily="34" charset="-120"/>
              <a:ea typeface="微軟正黑體" panose="020B0604030504040204" pitchFamily="34" charset="-120"/>
            </a:rPr>
            <a:t>趨勢</a:t>
          </a:r>
          <a:r>
            <a:rPr lang="zh-TW" altLang="en-US" sz="1900" kern="1200" dirty="0" smtClean="0">
              <a:latin typeface="微軟正黑體" panose="020B0604030504040204" pitchFamily="34" charset="-120"/>
              <a:ea typeface="微軟正黑體" panose="020B0604030504040204" pitchFamily="34" charset="-120"/>
            </a:rPr>
            <a:t>科技</a:t>
          </a:r>
          <a:r>
            <a:rPr lang="en-US" altLang="zh-TW" sz="1900" kern="1200" dirty="0" smtClean="0">
              <a:latin typeface="微軟正黑體" panose="020B0604030504040204" pitchFamily="34" charset="-120"/>
              <a:ea typeface="微軟正黑體" panose="020B0604030504040204" pitchFamily="34" charset="-120"/>
            </a:rPr>
            <a:t>)</a:t>
          </a:r>
          <a:endParaRPr lang="en-US" altLang="zh-TW" sz="1900" b="1" kern="1200" dirty="0">
            <a:latin typeface="微軟正黑體" panose="020B0604030504040204" pitchFamily="34" charset="-120"/>
            <a:ea typeface="微軟正黑體" panose="020B0604030504040204" pitchFamily="34" charset="-120"/>
          </a:endParaRPr>
        </a:p>
        <a:p>
          <a:pPr marL="342900" lvl="2" indent="-171450" algn="l" defTabSz="844550">
            <a:lnSpc>
              <a:spcPct val="90000"/>
            </a:lnSpc>
            <a:spcBef>
              <a:spcPct val="0"/>
            </a:spcBef>
            <a:spcAft>
              <a:spcPct val="15000"/>
            </a:spcAft>
            <a:buChar char="••"/>
          </a:pPr>
          <a:r>
            <a:rPr lang="zh-TW" altLang="en-US" sz="1900" kern="1200" dirty="0">
              <a:latin typeface="微軟正黑體" panose="020B0604030504040204" pitchFamily="34" charset="-120"/>
              <a:ea typeface="微軟正黑體" panose="020B0604030504040204" pitchFamily="34" charset="-120"/>
            </a:rPr>
            <a:t>健保局全民個資 遭中國駭取作息 </a:t>
          </a:r>
          <a:r>
            <a:rPr lang="en-US" altLang="zh-TW" sz="1900" kern="1200" dirty="0">
              <a:latin typeface="微軟正黑體" panose="020B0604030504040204" pitchFamily="34" charset="-120"/>
              <a:ea typeface="微軟正黑體" panose="020B0604030504040204" pitchFamily="34" charset="-120"/>
            </a:rPr>
            <a:t>(</a:t>
          </a:r>
          <a:r>
            <a:rPr lang="zh-TW" altLang="en-US" sz="1900" kern="1200" dirty="0" smtClean="0">
              <a:latin typeface="微軟正黑體" panose="020B0604030504040204" pitchFamily="34" charset="-120"/>
              <a:ea typeface="微軟正黑體" panose="020B0604030504040204" pitchFamily="34" charset="-120"/>
            </a:rPr>
            <a:t>自由時報</a:t>
          </a:r>
          <a:r>
            <a:rPr lang="en-US" altLang="zh-TW" sz="1900" kern="1200" dirty="0" smtClean="0">
              <a:latin typeface="微軟正黑體" panose="020B0604030504040204" pitchFamily="34" charset="-120"/>
              <a:ea typeface="微軟正黑體" panose="020B0604030504040204" pitchFamily="34" charset="-120"/>
            </a:rPr>
            <a:t>)</a:t>
          </a:r>
          <a:endParaRPr lang="en-US" altLang="zh-TW" sz="1900" kern="1200" dirty="0">
            <a:latin typeface="微軟正黑體" panose="020B0604030504040204" pitchFamily="34" charset="-120"/>
            <a:ea typeface="微軟正黑體" panose="020B0604030504040204" pitchFamily="34" charset="-120"/>
          </a:endParaRPr>
        </a:p>
      </dsp:txBody>
      <dsp:txXfrm>
        <a:off x="0" y="2821447"/>
        <a:ext cx="7940660" cy="2214450"/>
      </dsp:txXfrm>
    </dsp:sp>
    <dsp:sp modelId="{F7E38354-A223-436C-AA98-781D208566E8}">
      <dsp:nvSpPr>
        <dsp:cNvPr id="0" name=""/>
        <dsp:cNvSpPr/>
      </dsp:nvSpPr>
      <dsp:spPr>
        <a:xfrm>
          <a:off x="397033" y="2541007"/>
          <a:ext cx="5558462"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97" tIns="0" rIns="210097" bIns="0" numCol="1" spcCol="1270" anchor="ctr" anchorCtr="0">
          <a:noAutofit/>
        </a:bodyPr>
        <a:lstStyle/>
        <a:p>
          <a:pPr lvl="0" algn="l"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個資</a:t>
          </a:r>
          <a:endParaRPr lang="en-US" altLang="zh-TW" sz="2000" b="1" kern="1200" dirty="0">
            <a:latin typeface="微軟正黑體" panose="020B0604030504040204" pitchFamily="34" charset="-120"/>
            <a:ea typeface="微軟正黑體" panose="020B0604030504040204" pitchFamily="34" charset="-120"/>
          </a:endParaRPr>
        </a:p>
      </dsp:txBody>
      <dsp:txXfrm>
        <a:off x="424413" y="2568387"/>
        <a:ext cx="5503702"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09CC2-26BC-48C7-BFE0-73ED15F165A9}">
      <dsp:nvSpPr>
        <dsp:cNvPr id="0" name=""/>
        <dsp:cNvSpPr/>
      </dsp:nvSpPr>
      <dsp:spPr>
        <a:xfrm>
          <a:off x="0" y="240234"/>
          <a:ext cx="7940660" cy="245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283" tIns="312420" rIns="616283"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a:latin typeface="微軟正黑體" panose="020B0604030504040204" pitchFamily="34" charset="-120"/>
              <a:ea typeface="微軟正黑體" panose="020B0604030504040204" pitchFamily="34" charset="-120"/>
            </a:rPr>
            <a:t>透過</a:t>
          </a:r>
          <a:r>
            <a:rPr lang="zh-TW" altLang="en-US" sz="1900" kern="1200" dirty="0">
              <a:solidFill>
                <a:srgbClr val="FF0000"/>
              </a:solidFill>
              <a:latin typeface="微軟正黑體" panose="020B0604030504040204" pitchFamily="34" charset="-120"/>
              <a:ea typeface="微軟正黑體" panose="020B0604030504040204" pitchFamily="34" charset="-120"/>
            </a:rPr>
            <a:t>勒索病毒</a:t>
          </a:r>
          <a:r>
            <a:rPr lang="zh-TW" altLang="en-US" sz="1900" kern="1200" dirty="0">
              <a:latin typeface="微軟正黑體" panose="020B0604030504040204" pitchFamily="34" charset="-120"/>
              <a:ea typeface="微軟正黑體" panose="020B0604030504040204" pitchFamily="34" charset="-120"/>
            </a:rPr>
            <a:t>，讓受害者失去對系統或資料的控制，如果不付贖金給犯罪組織，將無法把遭加密的資料救回</a:t>
          </a:r>
          <a:endParaRPr lang="zh-TW" altLang="en-US" sz="1900" kern="1200" dirty="0"/>
        </a:p>
        <a:p>
          <a:pPr marL="342900" lvl="2" indent="-171450" algn="l" defTabSz="844550">
            <a:lnSpc>
              <a:spcPct val="90000"/>
            </a:lnSpc>
            <a:spcBef>
              <a:spcPct val="0"/>
            </a:spcBef>
            <a:spcAft>
              <a:spcPct val="15000"/>
            </a:spcAft>
            <a:buChar char="••"/>
          </a:pPr>
          <a:r>
            <a:rPr lang="zh-TW" altLang="en-US" sz="1900" kern="1200" dirty="0">
              <a:latin typeface="微軟正黑體" panose="020B0604030504040204" pitchFamily="34" charset="-120"/>
              <a:ea typeface="微軟正黑體" panose="020B0604030504040204" pitchFamily="34" charset="-120"/>
            </a:rPr>
            <a:t>「勒索病毒」猖獗 古坑鄉公所也中鏢 </a:t>
          </a:r>
          <a:r>
            <a:rPr lang="en-US" altLang="zh-TW" sz="1900" kern="1200" dirty="0">
              <a:latin typeface="微軟正黑體" panose="020B0604030504040204" pitchFamily="34" charset="-120"/>
              <a:ea typeface="微軟正黑體" panose="020B0604030504040204" pitchFamily="34" charset="-120"/>
            </a:rPr>
            <a:t>(</a:t>
          </a:r>
          <a:r>
            <a:rPr lang="zh-TW" altLang="en-US" sz="1900" kern="1200" dirty="0" smtClean="0">
              <a:latin typeface="微軟正黑體" panose="020B0604030504040204" pitchFamily="34" charset="-120"/>
              <a:ea typeface="微軟正黑體" panose="020B0604030504040204" pitchFamily="34" charset="-120"/>
            </a:rPr>
            <a:t>自由時報</a:t>
          </a:r>
          <a:r>
            <a:rPr lang="en-US" altLang="zh-TW" sz="1900" kern="1200" dirty="0" smtClean="0">
              <a:latin typeface="微軟正黑體" panose="020B0604030504040204" pitchFamily="34" charset="-120"/>
              <a:ea typeface="微軟正黑體" panose="020B0604030504040204" pitchFamily="34" charset="-120"/>
            </a:rPr>
            <a:t>)</a:t>
          </a:r>
          <a:endParaRPr lang="en-US" altLang="zh-TW" sz="1900" kern="1200" dirty="0">
            <a:latin typeface="微軟正黑體" panose="020B0604030504040204" pitchFamily="34" charset="-120"/>
            <a:ea typeface="微軟正黑體" panose="020B0604030504040204" pitchFamily="34" charset="-120"/>
          </a:endParaRPr>
        </a:p>
        <a:p>
          <a:pPr marL="342900" lvl="2" indent="-171450" algn="l" defTabSz="844550">
            <a:lnSpc>
              <a:spcPct val="90000"/>
            </a:lnSpc>
            <a:spcBef>
              <a:spcPct val="0"/>
            </a:spcBef>
            <a:spcAft>
              <a:spcPct val="15000"/>
            </a:spcAft>
            <a:buChar char="••"/>
          </a:pPr>
          <a:r>
            <a:rPr lang="zh-TW" altLang="en-US" sz="1900" kern="1200" dirty="0">
              <a:latin typeface="微軟正黑體" panose="020B0604030504040204" pitchFamily="34" charset="-120"/>
              <a:ea typeface="微軟正黑體" panose="020B0604030504040204" pitchFamily="34" charset="-120"/>
            </a:rPr>
            <a:t>網傳「勒索病毒」大量災情，</a:t>
          </a:r>
          <a:r>
            <a:rPr lang="en-US" altLang="zh-TW" sz="1900" kern="1200" dirty="0">
              <a:latin typeface="微軟正黑體" panose="020B0604030504040204" pitchFamily="34" charset="-120"/>
              <a:ea typeface="微軟正黑體" panose="020B0604030504040204" pitchFamily="34" charset="-120"/>
            </a:rPr>
            <a:t>IE</a:t>
          </a:r>
          <a:r>
            <a:rPr lang="zh-TW" altLang="en-US" sz="1900" kern="1200" dirty="0">
              <a:latin typeface="微軟正黑體" panose="020B0604030504040204" pitchFamily="34" charset="-120"/>
              <a:ea typeface="微軟正黑體" panose="020B0604030504040204" pitchFamily="34" charset="-120"/>
            </a:rPr>
            <a:t>、中國網站勿碰！ </a:t>
          </a:r>
          <a:r>
            <a:rPr lang="en-US" altLang="zh-TW" sz="1900" kern="1200" dirty="0">
              <a:latin typeface="微軟正黑體" panose="020B0604030504040204" pitchFamily="34" charset="-120"/>
              <a:ea typeface="微軟正黑體" panose="020B0604030504040204" pitchFamily="34" charset="-120"/>
            </a:rPr>
            <a:t>(</a:t>
          </a:r>
          <a:r>
            <a:rPr lang="zh-TW" altLang="en-US" sz="1900" kern="1200" dirty="0" smtClean="0">
              <a:latin typeface="微軟正黑體" panose="020B0604030504040204" pitchFamily="34" charset="-120"/>
              <a:ea typeface="微軟正黑體" panose="020B0604030504040204" pitchFamily="34" charset="-120"/>
            </a:rPr>
            <a:t>自由時報</a:t>
          </a:r>
          <a:r>
            <a:rPr lang="en-US" altLang="zh-TW" sz="1900" kern="1200" dirty="0" smtClean="0">
              <a:latin typeface="微軟正黑體" panose="020B0604030504040204" pitchFamily="34" charset="-120"/>
              <a:ea typeface="微軟正黑體" panose="020B0604030504040204" pitchFamily="34" charset="-120"/>
            </a:rPr>
            <a:t>)</a:t>
          </a:r>
          <a:endParaRPr lang="zh-TW" altLang="en-US" sz="1900" kern="1200" dirty="0">
            <a:latin typeface="微軟正黑體" panose="020B0604030504040204" pitchFamily="34" charset="-120"/>
            <a:ea typeface="微軟正黑體" panose="020B0604030504040204" pitchFamily="34" charset="-120"/>
          </a:endParaRPr>
        </a:p>
      </dsp:txBody>
      <dsp:txXfrm>
        <a:off x="0" y="240234"/>
        <a:ext cx="7940660" cy="2457000"/>
      </dsp:txXfrm>
    </dsp:sp>
    <dsp:sp modelId="{8014CFC9-C839-4FAD-91B7-2087E038426A}">
      <dsp:nvSpPr>
        <dsp:cNvPr id="0" name=""/>
        <dsp:cNvSpPr/>
      </dsp:nvSpPr>
      <dsp:spPr>
        <a:xfrm>
          <a:off x="397033" y="18834"/>
          <a:ext cx="555846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97" tIns="0" rIns="210097" bIns="0" numCol="1" spcCol="1270" anchor="ctr" anchorCtr="0">
          <a:noAutofit/>
        </a:bodyPr>
        <a:lstStyle/>
        <a:p>
          <a:pPr lvl="0" algn="l"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金錢</a:t>
          </a:r>
        </a:p>
      </dsp:txBody>
      <dsp:txXfrm>
        <a:off x="418649" y="40450"/>
        <a:ext cx="5515230" cy="399568"/>
      </dsp:txXfrm>
    </dsp:sp>
    <dsp:sp modelId="{94E6DCA9-68B4-4ED9-8832-B4D9043F5253}">
      <dsp:nvSpPr>
        <dsp:cNvPr id="0" name=""/>
        <dsp:cNvSpPr/>
      </dsp:nvSpPr>
      <dsp:spPr>
        <a:xfrm>
          <a:off x="0" y="2999635"/>
          <a:ext cx="7940660" cy="2173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283" tIns="312420" rIns="616283"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a:solidFill>
                <a:schemeClr val="tx1"/>
              </a:solidFill>
              <a:latin typeface="微軟正黑體" panose="020B0604030504040204" pitchFamily="34" charset="-120"/>
              <a:ea typeface="微軟正黑體" panose="020B0604030504040204" pitchFamily="34" charset="-120"/>
            </a:rPr>
            <a:t>透過</a:t>
          </a:r>
          <a:r>
            <a:rPr lang="zh-TW" altLang="en-US" sz="1900" kern="1200" dirty="0">
              <a:solidFill>
                <a:srgbClr val="FF0000"/>
              </a:solidFill>
              <a:latin typeface="微軟正黑體" panose="020B0604030504040204" pitchFamily="34" charset="-120"/>
              <a:ea typeface="微軟正黑體" panose="020B0604030504040204" pitchFamily="34" charset="-120"/>
            </a:rPr>
            <a:t>病毒</a:t>
          </a:r>
          <a:r>
            <a:rPr lang="zh-TW" altLang="en-US" sz="1900" kern="1200" dirty="0">
              <a:solidFill>
                <a:schemeClr val="tx1"/>
              </a:solidFill>
              <a:latin typeface="微軟正黑體" panose="020B0604030504040204" pitchFamily="34" charset="-120"/>
              <a:ea typeface="微軟正黑體" panose="020B0604030504040204" pitchFamily="34" charset="-120"/>
            </a:rPr>
            <a:t>發動</a:t>
          </a:r>
          <a:r>
            <a:rPr lang="en-US" altLang="zh-TW" sz="1900" kern="1200" dirty="0" err="1">
              <a:solidFill>
                <a:schemeClr val="tx1"/>
              </a:solidFill>
              <a:latin typeface="微軟正黑體" panose="020B0604030504040204" pitchFamily="34" charset="-120"/>
              <a:ea typeface="微軟正黑體" panose="020B0604030504040204" pitchFamily="34" charset="-120"/>
            </a:rPr>
            <a:t>DoS</a:t>
          </a:r>
          <a:r>
            <a:rPr lang="zh-TW" altLang="en-US" sz="1900" kern="1200" dirty="0">
              <a:solidFill>
                <a:schemeClr val="tx1"/>
              </a:solidFill>
              <a:latin typeface="微軟正黑體" panose="020B0604030504040204" pitchFamily="34" charset="-120"/>
              <a:ea typeface="微軟正黑體" panose="020B0604030504040204" pitchFamily="34" charset="-120"/>
            </a:rPr>
            <a:t>、</a:t>
          </a:r>
          <a:r>
            <a:rPr lang="en-US" altLang="zh-TW" sz="1900" kern="1200" dirty="0">
              <a:solidFill>
                <a:schemeClr val="tx1"/>
              </a:solidFill>
              <a:latin typeface="微軟正黑體" panose="020B0604030504040204" pitchFamily="34" charset="-120"/>
              <a:ea typeface="微軟正黑體" panose="020B0604030504040204" pitchFamily="34" charset="-120"/>
            </a:rPr>
            <a:t>DDoS</a:t>
          </a:r>
          <a:r>
            <a:rPr lang="zh-TW" altLang="en-US" sz="1900" kern="1200" dirty="0">
              <a:solidFill>
                <a:schemeClr val="tx1"/>
              </a:solidFill>
              <a:latin typeface="微軟正黑體" panose="020B0604030504040204" pitchFamily="34" charset="-120"/>
              <a:ea typeface="微軟正黑體" panose="020B0604030504040204" pitchFamily="34" charset="-120"/>
            </a:rPr>
            <a:t>與</a:t>
          </a:r>
          <a:r>
            <a:rPr lang="en-US" altLang="zh-TW" sz="1900" kern="1200" dirty="0" err="1">
              <a:solidFill>
                <a:schemeClr val="tx1"/>
              </a:solidFill>
              <a:latin typeface="微軟正黑體" panose="020B0604030504040204" pitchFamily="34" charset="-120"/>
              <a:ea typeface="微軟正黑體" panose="020B0604030504040204" pitchFamily="34" charset="-120"/>
            </a:rPr>
            <a:t>DRDoS</a:t>
          </a:r>
          <a:r>
            <a:rPr lang="zh-TW" altLang="en-US" sz="1900" kern="1200" dirty="0">
              <a:solidFill>
                <a:schemeClr val="tx1"/>
              </a:solidFill>
              <a:latin typeface="微軟正黑體" panose="020B0604030504040204" pitchFamily="34" charset="-120"/>
              <a:ea typeface="微軟正黑體" panose="020B0604030504040204" pitchFamily="34" charset="-120"/>
            </a:rPr>
            <a:t>或</a:t>
          </a:r>
          <a:r>
            <a:rPr lang="en-US" altLang="zh-TW" sz="1900" kern="1200" dirty="0">
              <a:solidFill>
                <a:schemeClr val="tx1"/>
              </a:solidFill>
              <a:latin typeface="微軟正黑體" panose="020B0604030504040204" pitchFamily="34" charset="-120"/>
              <a:ea typeface="微軟正黑體" panose="020B0604030504040204" pitchFamily="34" charset="-120"/>
            </a:rPr>
            <a:t>APT</a:t>
          </a:r>
          <a:r>
            <a:rPr lang="zh-TW" altLang="en-US" sz="1900" kern="1200" dirty="0">
              <a:solidFill>
                <a:schemeClr val="tx1"/>
              </a:solidFill>
              <a:latin typeface="微軟正黑體" panose="020B0604030504040204" pitchFamily="34" charset="-120"/>
              <a:ea typeface="微軟正黑體" panose="020B0604030504040204" pitchFamily="34" charset="-120"/>
            </a:rPr>
            <a:t>攻擊</a:t>
          </a:r>
          <a:endParaRPr lang="zh-TW" altLang="en-US" sz="1900" kern="1200" dirty="0">
            <a:solidFill>
              <a:schemeClr val="tx1"/>
            </a:solidFill>
          </a:endParaRPr>
        </a:p>
        <a:p>
          <a:pPr marL="171450" lvl="1" indent="-171450" algn="l" defTabSz="844550">
            <a:lnSpc>
              <a:spcPct val="90000"/>
            </a:lnSpc>
            <a:spcBef>
              <a:spcPct val="0"/>
            </a:spcBef>
            <a:spcAft>
              <a:spcPct val="15000"/>
            </a:spcAft>
            <a:buChar char="••"/>
          </a:pPr>
          <a:r>
            <a:rPr lang="zh-TW" altLang="en-US" sz="1900" kern="1200" dirty="0">
              <a:solidFill>
                <a:srgbClr val="FF0000"/>
              </a:solidFill>
              <a:latin typeface="微軟正黑體" panose="020B0604030504040204" pitchFamily="34" charset="-120"/>
              <a:ea typeface="微軟正黑體" panose="020B0604030504040204" pitchFamily="34" charset="-120"/>
            </a:rPr>
            <a:t>可使目標網站或網路無法正常的運作</a:t>
          </a:r>
          <a:endParaRPr lang="en-US" altLang="zh-TW" sz="1900" kern="1200" dirty="0">
            <a:solidFill>
              <a:srgbClr val="FF0000"/>
            </a:solidFill>
            <a:latin typeface="微軟正黑體" panose="020B0604030504040204" pitchFamily="34" charset="-120"/>
            <a:ea typeface="微軟正黑體" panose="020B0604030504040204" pitchFamily="34" charset="-120"/>
          </a:endParaRPr>
        </a:p>
        <a:p>
          <a:pPr marL="342900" lvl="2" indent="-171450" algn="l" defTabSz="844550">
            <a:lnSpc>
              <a:spcPct val="90000"/>
            </a:lnSpc>
            <a:spcBef>
              <a:spcPct val="0"/>
            </a:spcBef>
            <a:spcAft>
              <a:spcPct val="15000"/>
            </a:spcAft>
            <a:buChar char="••"/>
          </a:pPr>
          <a:r>
            <a:rPr lang="zh-TW" altLang="en-US" sz="1900" kern="1200" dirty="0">
              <a:latin typeface="微軟正黑體" panose="020B0604030504040204" pitchFamily="34" charset="-120"/>
              <a:ea typeface="微軟正黑體" panose="020B0604030504040204" pitchFamily="34" charset="-120"/>
            </a:rPr>
            <a:t>駭客攻擊輔大官網為性侵受害者發聲 </a:t>
          </a:r>
          <a:r>
            <a:rPr lang="en-US" altLang="zh-TW" sz="1900" kern="1200" dirty="0">
              <a:latin typeface="微軟正黑體" panose="020B0604030504040204" pitchFamily="34" charset="-120"/>
              <a:ea typeface="微軟正黑體" panose="020B0604030504040204" pitchFamily="34" charset="-120"/>
            </a:rPr>
            <a:t>(</a:t>
          </a:r>
          <a:r>
            <a:rPr lang="zh-TW" altLang="en-US" sz="1900" kern="1200" dirty="0">
              <a:latin typeface="微軟正黑體" panose="020B0604030504040204" pitchFamily="34" charset="-120"/>
              <a:ea typeface="微軟正黑體" panose="020B0604030504040204" pitchFamily="34" charset="-120"/>
            </a:rPr>
            <a:t>風向</a:t>
          </a:r>
          <a:r>
            <a:rPr lang="zh-TW" altLang="en-US" sz="1900" kern="1200" dirty="0" smtClean="0">
              <a:latin typeface="微軟正黑體" panose="020B0604030504040204" pitchFamily="34" charset="-120"/>
              <a:ea typeface="微軟正黑體" panose="020B0604030504040204" pitchFamily="34" charset="-120"/>
            </a:rPr>
            <a:t>新聞</a:t>
          </a:r>
          <a:r>
            <a:rPr lang="en-US" altLang="zh-TW" sz="1900" kern="1200" dirty="0" smtClean="0">
              <a:latin typeface="微軟正黑體" panose="020B0604030504040204" pitchFamily="34" charset="-120"/>
              <a:ea typeface="微軟正黑體" panose="020B0604030504040204" pitchFamily="34" charset="-120"/>
            </a:rPr>
            <a:t>)</a:t>
          </a:r>
          <a:endParaRPr lang="en-US" altLang="zh-TW" sz="1900" b="1" kern="1200" dirty="0">
            <a:latin typeface="微軟正黑體" panose="020B0604030504040204" pitchFamily="34" charset="-120"/>
            <a:ea typeface="微軟正黑體" panose="020B0604030504040204" pitchFamily="34" charset="-120"/>
          </a:endParaRPr>
        </a:p>
        <a:p>
          <a:pPr marL="342900" lvl="2" indent="-171450" algn="l" defTabSz="844550">
            <a:lnSpc>
              <a:spcPct val="90000"/>
            </a:lnSpc>
            <a:spcBef>
              <a:spcPct val="0"/>
            </a:spcBef>
            <a:spcAft>
              <a:spcPct val="15000"/>
            </a:spcAft>
            <a:buChar char="••"/>
          </a:pPr>
          <a:r>
            <a:rPr lang="zh-TW" altLang="en-US" sz="1900" kern="1200" dirty="0">
              <a:latin typeface="微軟正黑體" panose="020B0604030504040204" pitchFamily="34" charset="-120"/>
              <a:ea typeface="微軟正黑體" panose="020B0604030504040204" pitchFamily="34" charset="-120"/>
            </a:rPr>
            <a:t>中國網軍攻台轉向癱瘓作息 </a:t>
          </a:r>
          <a:r>
            <a:rPr lang="en-US" altLang="zh-TW" sz="1900" kern="1200" dirty="0">
              <a:latin typeface="微軟正黑體" panose="020B0604030504040204" pitchFamily="34" charset="-120"/>
              <a:ea typeface="微軟正黑體" panose="020B0604030504040204" pitchFamily="34" charset="-120"/>
            </a:rPr>
            <a:t>(</a:t>
          </a:r>
          <a:r>
            <a:rPr lang="zh-TW" altLang="en-US" sz="1900" kern="1200" dirty="0" smtClean="0">
              <a:latin typeface="微軟正黑體" panose="020B0604030504040204" pitchFamily="34" charset="-120"/>
              <a:ea typeface="微軟正黑體" panose="020B0604030504040204" pitchFamily="34" charset="-120"/>
            </a:rPr>
            <a:t>自由時報</a:t>
          </a:r>
          <a:r>
            <a:rPr lang="en-US" altLang="zh-TW" sz="1900" kern="1200" dirty="0" smtClean="0">
              <a:latin typeface="微軟正黑體" panose="020B0604030504040204" pitchFamily="34" charset="-120"/>
              <a:ea typeface="微軟正黑體" panose="020B0604030504040204" pitchFamily="34" charset="-120"/>
            </a:rPr>
            <a:t>)</a:t>
          </a:r>
          <a:endParaRPr lang="zh-TW" altLang="en-US" sz="1900" kern="1200" dirty="0">
            <a:latin typeface="微軟正黑體" panose="020B0604030504040204" pitchFamily="34" charset="-120"/>
            <a:ea typeface="微軟正黑體" panose="020B0604030504040204" pitchFamily="34" charset="-120"/>
          </a:endParaRPr>
        </a:p>
      </dsp:txBody>
      <dsp:txXfrm>
        <a:off x="0" y="2999635"/>
        <a:ext cx="7940660" cy="2173500"/>
      </dsp:txXfrm>
    </dsp:sp>
    <dsp:sp modelId="{28B3FD96-625D-4181-906C-DDC4841741BF}">
      <dsp:nvSpPr>
        <dsp:cNvPr id="0" name=""/>
        <dsp:cNvSpPr/>
      </dsp:nvSpPr>
      <dsp:spPr>
        <a:xfrm>
          <a:off x="397033" y="2778235"/>
          <a:ext cx="555846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97" tIns="0" rIns="210097" bIns="0" numCol="1" spcCol="1270" anchor="ctr" anchorCtr="0">
          <a:noAutofit/>
        </a:bodyPr>
        <a:lstStyle/>
        <a:p>
          <a:pPr lvl="0" algn="l"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癱瘓主機或網路以達到特定目的</a:t>
          </a:r>
          <a:endParaRPr lang="zh-TW" altLang="en-US" sz="2000" b="1" kern="1200" dirty="0"/>
        </a:p>
      </dsp:txBody>
      <dsp:txXfrm>
        <a:off x="418649" y="2799851"/>
        <a:ext cx="551523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6E5AE-D124-4231-989A-A00E1EE00162}" type="datetimeFigureOut">
              <a:rPr lang="en-US" smtClean="0"/>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EB494-EDDD-4CC0-B97B-CF400929F42B}" type="slidenum">
              <a:rPr lang="en-US" smtClean="0"/>
              <a:t>‹#›</a:t>
            </a:fld>
            <a:endParaRPr lang="en-US"/>
          </a:p>
        </p:txBody>
      </p:sp>
    </p:spTree>
    <p:extLst>
      <p:ext uri="{BB962C8B-B14F-4D97-AF65-F5344CB8AC3E}">
        <p14:creationId xmlns:p14="http://schemas.microsoft.com/office/powerpoint/2010/main" val="427127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a:t>
            </a:fld>
            <a:endParaRPr lang="en-US"/>
          </a:p>
        </p:txBody>
      </p:sp>
    </p:spTree>
    <p:extLst>
      <p:ext uri="{BB962C8B-B14F-4D97-AF65-F5344CB8AC3E}">
        <p14:creationId xmlns:p14="http://schemas.microsoft.com/office/powerpoint/2010/main" val="196945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10</a:t>
            </a:fld>
            <a:endParaRPr lang="en-US"/>
          </a:p>
        </p:txBody>
      </p:sp>
    </p:spTree>
    <p:extLst>
      <p:ext uri="{BB962C8B-B14F-4D97-AF65-F5344CB8AC3E}">
        <p14:creationId xmlns:p14="http://schemas.microsoft.com/office/powerpoint/2010/main" val="253741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11</a:t>
            </a:fld>
            <a:endParaRPr lang="en-US"/>
          </a:p>
        </p:txBody>
      </p:sp>
    </p:spTree>
    <p:extLst>
      <p:ext uri="{BB962C8B-B14F-4D97-AF65-F5344CB8AC3E}">
        <p14:creationId xmlns:p14="http://schemas.microsoft.com/office/powerpoint/2010/main" val="244063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12</a:t>
            </a:fld>
            <a:endParaRPr lang="en-US"/>
          </a:p>
        </p:txBody>
      </p:sp>
    </p:spTree>
    <p:extLst>
      <p:ext uri="{BB962C8B-B14F-4D97-AF65-F5344CB8AC3E}">
        <p14:creationId xmlns:p14="http://schemas.microsoft.com/office/powerpoint/2010/main" val="189049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13</a:t>
            </a:fld>
            <a:endParaRPr lang="en-US"/>
          </a:p>
        </p:txBody>
      </p:sp>
    </p:spTree>
    <p:extLst>
      <p:ext uri="{BB962C8B-B14F-4D97-AF65-F5344CB8AC3E}">
        <p14:creationId xmlns:p14="http://schemas.microsoft.com/office/powerpoint/2010/main" val="380421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14</a:t>
            </a:fld>
            <a:endParaRPr lang="en-US"/>
          </a:p>
        </p:txBody>
      </p:sp>
    </p:spTree>
    <p:extLst>
      <p:ext uri="{BB962C8B-B14F-4D97-AF65-F5344CB8AC3E}">
        <p14:creationId xmlns:p14="http://schemas.microsoft.com/office/powerpoint/2010/main" val="2111925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15</a:t>
            </a:fld>
            <a:endParaRPr lang="en-US"/>
          </a:p>
        </p:txBody>
      </p:sp>
    </p:spTree>
    <p:extLst>
      <p:ext uri="{BB962C8B-B14F-4D97-AF65-F5344CB8AC3E}">
        <p14:creationId xmlns:p14="http://schemas.microsoft.com/office/powerpoint/2010/main" val="3676527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16</a:t>
            </a:fld>
            <a:endParaRPr lang="en-US"/>
          </a:p>
        </p:txBody>
      </p:sp>
    </p:spTree>
    <p:extLst>
      <p:ext uri="{BB962C8B-B14F-4D97-AF65-F5344CB8AC3E}">
        <p14:creationId xmlns:p14="http://schemas.microsoft.com/office/powerpoint/2010/main" val="153679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17</a:t>
            </a:fld>
            <a:endParaRPr lang="en-US"/>
          </a:p>
        </p:txBody>
      </p:sp>
    </p:spTree>
    <p:extLst>
      <p:ext uri="{BB962C8B-B14F-4D97-AF65-F5344CB8AC3E}">
        <p14:creationId xmlns:p14="http://schemas.microsoft.com/office/powerpoint/2010/main" val="3676527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18</a:t>
            </a:fld>
            <a:endParaRPr lang="en-US"/>
          </a:p>
        </p:txBody>
      </p:sp>
    </p:spTree>
    <p:extLst>
      <p:ext uri="{BB962C8B-B14F-4D97-AF65-F5344CB8AC3E}">
        <p14:creationId xmlns:p14="http://schemas.microsoft.com/office/powerpoint/2010/main" val="217542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19</a:t>
            </a:fld>
            <a:endParaRPr lang="en-US"/>
          </a:p>
        </p:txBody>
      </p:sp>
    </p:spTree>
    <p:extLst>
      <p:ext uri="{BB962C8B-B14F-4D97-AF65-F5344CB8AC3E}">
        <p14:creationId xmlns:p14="http://schemas.microsoft.com/office/powerpoint/2010/main" val="77187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2</a:t>
            </a:fld>
            <a:endParaRPr lang="en-US"/>
          </a:p>
        </p:txBody>
      </p:sp>
    </p:spTree>
    <p:extLst>
      <p:ext uri="{BB962C8B-B14F-4D97-AF65-F5344CB8AC3E}">
        <p14:creationId xmlns:p14="http://schemas.microsoft.com/office/powerpoint/2010/main" val="305153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20</a:t>
            </a:fld>
            <a:endParaRPr lang="en-US"/>
          </a:p>
        </p:txBody>
      </p:sp>
    </p:spTree>
    <p:extLst>
      <p:ext uri="{BB962C8B-B14F-4D97-AF65-F5344CB8AC3E}">
        <p14:creationId xmlns:p14="http://schemas.microsoft.com/office/powerpoint/2010/main" val="3676527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21</a:t>
            </a:fld>
            <a:endParaRPr lang="en-US"/>
          </a:p>
        </p:txBody>
      </p:sp>
    </p:spTree>
    <p:extLst>
      <p:ext uri="{BB962C8B-B14F-4D97-AF65-F5344CB8AC3E}">
        <p14:creationId xmlns:p14="http://schemas.microsoft.com/office/powerpoint/2010/main" val="3346464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22</a:t>
            </a:fld>
            <a:endParaRPr lang="en-US"/>
          </a:p>
        </p:txBody>
      </p:sp>
    </p:spTree>
    <p:extLst>
      <p:ext uri="{BB962C8B-B14F-4D97-AF65-F5344CB8AC3E}">
        <p14:creationId xmlns:p14="http://schemas.microsoft.com/office/powerpoint/2010/main" val="367652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23</a:t>
            </a:fld>
            <a:endParaRPr lang="en-US"/>
          </a:p>
        </p:txBody>
      </p:sp>
    </p:spTree>
    <p:extLst>
      <p:ext uri="{BB962C8B-B14F-4D97-AF65-F5344CB8AC3E}">
        <p14:creationId xmlns:p14="http://schemas.microsoft.com/office/powerpoint/2010/main" val="216294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24</a:t>
            </a:fld>
            <a:endParaRPr lang="en-US"/>
          </a:p>
        </p:txBody>
      </p:sp>
    </p:spTree>
    <p:extLst>
      <p:ext uri="{BB962C8B-B14F-4D97-AF65-F5344CB8AC3E}">
        <p14:creationId xmlns:p14="http://schemas.microsoft.com/office/powerpoint/2010/main" val="2921737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25</a:t>
            </a:fld>
            <a:endParaRPr lang="en-US"/>
          </a:p>
        </p:txBody>
      </p:sp>
    </p:spTree>
    <p:extLst>
      <p:ext uri="{BB962C8B-B14F-4D97-AF65-F5344CB8AC3E}">
        <p14:creationId xmlns:p14="http://schemas.microsoft.com/office/powerpoint/2010/main" val="389521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29</a:t>
            </a:fld>
            <a:endParaRPr lang="en-US"/>
          </a:p>
        </p:txBody>
      </p:sp>
    </p:spTree>
    <p:extLst>
      <p:ext uri="{BB962C8B-B14F-4D97-AF65-F5344CB8AC3E}">
        <p14:creationId xmlns:p14="http://schemas.microsoft.com/office/powerpoint/2010/main" val="625540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30</a:t>
            </a:fld>
            <a:endParaRPr lang="en-US"/>
          </a:p>
        </p:txBody>
      </p:sp>
    </p:spTree>
    <p:extLst>
      <p:ext uri="{BB962C8B-B14F-4D97-AF65-F5344CB8AC3E}">
        <p14:creationId xmlns:p14="http://schemas.microsoft.com/office/powerpoint/2010/main" val="4236125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31</a:t>
            </a:fld>
            <a:endParaRPr lang="en-US"/>
          </a:p>
        </p:txBody>
      </p:sp>
    </p:spTree>
    <p:extLst>
      <p:ext uri="{BB962C8B-B14F-4D97-AF65-F5344CB8AC3E}">
        <p14:creationId xmlns:p14="http://schemas.microsoft.com/office/powerpoint/2010/main" val="770357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32</a:t>
            </a:fld>
            <a:endParaRPr lang="en-US"/>
          </a:p>
        </p:txBody>
      </p:sp>
    </p:spTree>
    <p:extLst>
      <p:ext uri="{BB962C8B-B14F-4D97-AF65-F5344CB8AC3E}">
        <p14:creationId xmlns:p14="http://schemas.microsoft.com/office/powerpoint/2010/main" val="196403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a:t>
            </a:fld>
            <a:endParaRPr lang="en-US"/>
          </a:p>
        </p:txBody>
      </p:sp>
    </p:spTree>
    <p:extLst>
      <p:ext uri="{BB962C8B-B14F-4D97-AF65-F5344CB8AC3E}">
        <p14:creationId xmlns:p14="http://schemas.microsoft.com/office/powerpoint/2010/main" val="2503263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33</a:t>
            </a:fld>
            <a:endParaRPr lang="en-US"/>
          </a:p>
        </p:txBody>
      </p:sp>
    </p:spTree>
    <p:extLst>
      <p:ext uri="{BB962C8B-B14F-4D97-AF65-F5344CB8AC3E}">
        <p14:creationId xmlns:p14="http://schemas.microsoft.com/office/powerpoint/2010/main" val="2489674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34</a:t>
            </a:fld>
            <a:endParaRPr lang="en-US"/>
          </a:p>
        </p:txBody>
      </p:sp>
    </p:spTree>
    <p:extLst>
      <p:ext uri="{BB962C8B-B14F-4D97-AF65-F5344CB8AC3E}">
        <p14:creationId xmlns:p14="http://schemas.microsoft.com/office/powerpoint/2010/main" val="579719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35</a:t>
            </a:fld>
            <a:endParaRPr lang="en-US"/>
          </a:p>
        </p:txBody>
      </p:sp>
    </p:spTree>
    <p:extLst>
      <p:ext uri="{BB962C8B-B14F-4D97-AF65-F5344CB8AC3E}">
        <p14:creationId xmlns:p14="http://schemas.microsoft.com/office/powerpoint/2010/main" val="3559722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36</a:t>
            </a:fld>
            <a:endParaRPr lang="en-US"/>
          </a:p>
        </p:txBody>
      </p:sp>
    </p:spTree>
    <p:extLst>
      <p:ext uri="{BB962C8B-B14F-4D97-AF65-F5344CB8AC3E}">
        <p14:creationId xmlns:p14="http://schemas.microsoft.com/office/powerpoint/2010/main" val="885907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37</a:t>
            </a:fld>
            <a:endParaRPr lang="en-US"/>
          </a:p>
        </p:txBody>
      </p:sp>
    </p:spTree>
    <p:extLst>
      <p:ext uri="{BB962C8B-B14F-4D97-AF65-F5344CB8AC3E}">
        <p14:creationId xmlns:p14="http://schemas.microsoft.com/office/powerpoint/2010/main" val="2457426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38</a:t>
            </a:fld>
            <a:endParaRPr lang="en-US"/>
          </a:p>
        </p:txBody>
      </p:sp>
    </p:spTree>
    <p:extLst>
      <p:ext uri="{BB962C8B-B14F-4D97-AF65-F5344CB8AC3E}">
        <p14:creationId xmlns:p14="http://schemas.microsoft.com/office/powerpoint/2010/main" val="656690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39</a:t>
            </a:fld>
            <a:endParaRPr lang="en-US"/>
          </a:p>
        </p:txBody>
      </p:sp>
    </p:spTree>
    <p:extLst>
      <p:ext uri="{BB962C8B-B14F-4D97-AF65-F5344CB8AC3E}">
        <p14:creationId xmlns:p14="http://schemas.microsoft.com/office/powerpoint/2010/main" val="1200941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40</a:t>
            </a:fld>
            <a:endParaRPr lang="en-US"/>
          </a:p>
        </p:txBody>
      </p:sp>
    </p:spTree>
    <p:extLst>
      <p:ext uri="{BB962C8B-B14F-4D97-AF65-F5344CB8AC3E}">
        <p14:creationId xmlns:p14="http://schemas.microsoft.com/office/powerpoint/2010/main" val="2308478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收到不明郵件：確認寄件者如為不明人士，不輕易打開。如果為熟識者或系統管理者，卻要求提供帳密或個人資訊，應直接與當事人或資訊單位聯繫確認</a:t>
            </a:r>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41</a:t>
            </a:fld>
            <a:endParaRPr lang="en-US"/>
          </a:p>
        </p:txBody>
      </p:sp>
    </p:spTree>
    <p:extLst>
      <p:ext uri="{BB962C8B-B14F-4D97-AF65-F5344CB8AC3E}">
        <p14:creationId xmlns:p14="http://schemas.microsoft.com/office/powerpoint/2010/main" val="330034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4</a:t>
            </a:fld>
            <a:endParaRPr lang="en-US"/>
          </a:p>
        </p:txBody>
      </p:sp>
    </p:spTree>
    <p:extLst>
      <p:ext uri="{BB962C8B-B14F-4D97-AF65-F5344CB8AC3E}">
        <p14:creationId xmlns:p14="http://schemas.microsoft.com/office/powerpoint/2010/main" val="70865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5</a:t>
            </a:fld>
            <a:endParaRPr lang="en-US"/>
          </a:p>
        </p:txBody>
      </p:sp>
    </p:spTree>
    <p:extLst>
      <p:ext uri="{BB962C8B-B14F-4D97-AF65-F5344CB8AC3E}">
        <p14:creationId xmlns:p14="http://schemas.microsoft.com/office/powerpoint/2010/main" val="50140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6</a:t>
            </a:fld>
            <a:endParaRPr lang="en-US"/>
          </a:p>
        </p:txBody>
      </p:sp>
    </p:spTree>
    <p:extLst>
      <p:ext uri="{BB962C8B-B14F-4D97-AF65-F5344CB8AC3E}">
        <p14:creationId xmlns:p14="http://schemas.microsoft.com/office/powerpoint/2010/main" val="250516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7</a:t>
            </a:fld>
            <a:endParaRPr lang="en-US"/>
          </a:p>
        </p:txBody>
      </p:sp>
    </p:spTree>
    <p:extLst>
      <p:ext uri="{BB962C8B-B14F-4D97-AF65-F5344CB8AC3E}">
        <p14:creationId xmlns:p14="http://schemas.microsoft.com/office/powerpoint/2010/main" val="2589287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8</a:t>
            </a:fld>
            <a:endParaRPr lang="en-US"/>
          </a:p>
        </p:txBody>
      </p:sp>
    </p:spTree>
    <p:extLst>
      <p:ext uri="{BB962C8B-B14F-4D97-AF65-F5344CB8AC3E}">
        <p14:creationId xmlns:p14="http://schemas.microsoft.com/office/powerpoint/2010/main" val="201373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1EB494-EDDD-4CC0-B97B-CF400929F42B}" type="slidenum">
              <a:rPr lang="en-US" smtClean="0"/>
              <a:t>9</a:t>
            </a:fld>
            <a:endParaRPr lang="en-US"/>
          </a:p>
        </p:txBody>
      </p:sp>
    </p:spTree>
    <p:extLst>
      <p:ext uri="{BB962C8B-B14F-4D97-AF65-F5344CB8AC3E}">
        <p14:creationId xmlns:p14="http://schemas.microsoft.com/office/powerpoint/2010/main" val="2452785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054655"/>
            <a:ext cx="8246070" cy="1374345"/>
          </a:xfrm>
          <a:effectLst/>
        </p:spPr>
        <p:txBody>
          <a:bodyPr>
            <a:normAutofit/>
          </a:bodyPr>
          <a:lstStyle>
            <a:lvl1pPr algn="r">
              <a:defRPr sz="3600">
                <a:solidFill>
                  <a:srgbClr val="2597FF"/>
                </a:solidFill>
                <a:effectLs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07080" y="3429000"/>
            <a:ext cx="7787956" cy="1221640"/>
          </a:xfrm>
        </p:spPr>
        <p:txBody>
          <a:bodyPr>
            <a:normAutofit/>
          </a:bodyPr>
          <a:lstStyle>
            <a:lvl1pPr marL="0" indent="0" algn="r">
              <a:buNone/>
              <a:defRPr sz="28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32C4EF54-4C11-48B5-91C4-0DEA54BF969C}" type="datetime1">
              <a:rPr lang="en-US" altLang="zh-TW" smtClean="0"/>
              <a:t>4/9/2020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288252-920D-4D54-A361-0FA7658271E4}" type="datetime1">
              <a:rPr lang="en-US" altLang="zh-TW"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3BFCA-29E2-46B2-8F2F-7D41970E1923}" type="datetime1">
              <a:rPr lang="en-US" altLang="zh-TW"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193A1-CFCC-4F6E-863B-473009F87A53}" type="datetime1">
              <a:rPr lang="en-US" altLang="zh-TW"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7940659" cy="610820"/>
          </a:xfrm>
        </p:spPr>
        <p:txBody>
          <a:bodyPr>
            <a:normAutofit/>
          </a:bodyPr>
          <a:lstStyle>
            <a:lvl1pPr algn="r">
              <a:defRPr sz="3600">
                <a:solidFill>
                  <a:srgbClr val="2597FF"/>
                </a:solidFill>
                <a:effectLst/>
              </a:defRPr>
            </a:lvl1pPr>
          </a:lstStyle>
          <a:p>
            <a:r>
              <a:rPr lang="en-US" dirty="0"/>
              <a:t>Click to edit Master title style</a:t>
            </a:r>
          </a:p>
        </p:txBody>
      </p:sp>
      <p:sp>
        <p:nvSpPr>
          <p:cNvPr id="3" name="Content Placeholder 2"/>
          <p:cNvSpPr>
            <a:spLocks noGrp="1"/>
          </p:cNvSpPr>
          <p:nvPr>
            <p:ph idx="1"/>
          </p:nvPr>
        </p:nvSpPr>
        <p:spPr>
          <a:xfrm>
            <a:off x="601670" y="1443835"/>
            <a:ext cx="7940661" cy="4581148"/>
          </a:xfrm>
        </p:spPr>
        <p:txBody>
          <a:bodyPr/>
          <a:lstStyle>
            <a:lvl1pPr algn="l">
              <a:defRPr sz="2500">
                <a:solidFill>
                  <a:schemeClr val="tx2">
                    <a:lumMod val="50000"/>
                  </a:schemeClr>
                </a:solidFill>
              </a:defRPr>
            </a:lvl1pPr>
            <a:lvl2pPr algn="l">
              <a:defRPr>
                <a:solidFill>
                  <a:schemeClr val="tx2">
                    <a:lumMod val="50000"/>
                  </a:schemeClr>
                </a:solidFill>
              </a:defRPr>
            </a:lvl2pPr>
            <a:lvl3pPr algn="l">
              <a:defRPr>
                <a:solidFill>
                  <a:schemeClr val="tx2">
                    <a:lumMod val="50000"/>
                  </a:schemeClr>
                </a:solidFill>
              </a:defRPr>
            </a:lvl3pPr>
            <a:lvl4pPr algn="l">
              <a:defRPr>
                <a:solidFill>
                  <a:schemeClr val="tx2">
                    <a:lumMod val="50000"/>
                  </a:schemeClr>
                </a:solidFill>
              </a:defRPr>
            </a:lvl4pPr>
            <a:lvl5pPr algn="l">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1337F3-DC0E-4B70-9FC0-BE30728E4A95}" type="datetime1">
              <a:rPr lang="en-US" altLang="zh-TW"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4" y="374900"/>
            <a:ext cx="6108201" cy="763525"/>
          </a:xfrm>
        </p:spPr>
        <p:txBody>
          <a:bodyPr>
            <a:normAutofit/>
          </a:bodyPr>
          <a:lstStyle>
            <a:lvl1pPr algn="l">
              <a:defRPr sz="3600">
                <a:solidFill>
                  <a:srgbClr val="2597FF"/>
                </a:solidFill>
                <a:effectLst/>
              </a:defRPr>
            </a:lvl1pPr>
          </a:lstStyle>
          <a:p>
            <a:r>
              <a:rPr lang="en-US" dirty="0"/>
              <a:t>Click to edit Master title style</a:t>
            </a:r>
          </a:p>
        </p:txBody>
      </p:sp>
      <p:sp>
        <p:nvSpPr>
          <p:cNvPr id="3" name="Content Placeholder 2"/>
          <p:cNvSpPr>
            <a:spLocks noGrp="1"/>
          </p:cNvSpPr>
          <p:nvPr>
            <p:ph idx="1"/>
          </p:nvPr>
        </p:nvSpPr>
        <p:spPr>
          <a:xfrm>
            <a:off x="2281425" y="1451856"/>
            <a:ext cx="6108201"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279326-A3F4-4EC4-84CC-01DD87D8FDD9}" type="datetime1">
              <a:rPr lang="en-US" altLang="zh-TW"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2835E-A556-43AA-AAA2-3B008BC3C734}" type="datetime1">
              <a:rPr lang="en-US" altLang="zh-TW"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38282D-23AE-48F2-9B88-0603AE98F016}" type="datetime1">
              <a:rPr lang="en-US" altLang="zh-TW"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29600" cy="684885"/>
          </a:xfrm>
        </p:spPr>
        <p:txBody>
          <a:bodyPr>
            <a:normAutofit/>
          </a:bodyPr>
          <a:lstStyle>
            <a:lvl1pPr algn="r">
              <a:defRPr sz="3600">
                <a:solidFill>
                  <a:srgbClr val="2597FF"/>
                </a:solidFill>
                <a:effectLst/>
              </a:defRPr>
            </a:lvl1pPr>
          </a:lstStyle>
          <a:p>
            <a:r>
              <a:rPr lang="en-US" dirty="0"/>
              <a:t>Click to edit Master title style</a:t>
            </a:r>
          </a:p>
        </p:txBody>
      </p:sp>
      <p:sp>
        <p:nvSpPr>
          <p:cNvPr id="3" name="Text Placeholder 2"/>
          <p:cNvSpPr>
            <a:spLocks noGrp="1"/>
          </p:cNvSpPr>
          <p:nvPr>
            <p:ph type="body" idx="1"/>
          </p:nvPr>
        </p:nvSpPr>
        <p:spPr>
          <a:xfrm>
            <a:off x="448965" y="1443834"/>
            <a:ext cx="4123035" cy="571629"/>
          </a:xfrm>
        </p:spPr>
        <p:txBody>
          <a:bodyPr anchor="b"/>
          <a:lstStyle>
            <a:lvl1pPr marL="0" indent="0" algn="l">
              <a:buNone/>
              <a:defRPr sz="2400" b="1">
                <a:solidFill>
                  <a:srgbClr val="259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054654"/>
            <a:ext cx="4123035" cy="3493173"/>
          </a:xfrm>
        </p:spPr>
        <p:txBody>
          <a:bodyPr/>
          <a:lstStyle>
            <a:lvl1pPr algn="l">
              <a:defRPr sz="2400">
                <a:solidFill>
                  <a:schemeClr val="tx2">
                    <a:lumMod val="50000"/>
                  </a:schemeClr>
                </a:solidFill>
              </a:defRPr>
            </a:lvl1pPr>
            <a:lvl2pPr algn="l">
              <a:defRPr sz="2000">
                <a:solidFill>
                  <a:schemeClr val="tx2">
                    <a:lumMod val="50000"/>
                  </a:schemeClr>
                </a:solidFill>
              </a:defRPr>
            </a:lvl2pPr>
            <a:lvl3pPr algn="l">
              <a:defRPr sz="1800">
                <a:solidFill>
                  <a:schemeClr val="tx2">
                    <a:lumMod val="50000"/>
                  </a:schemeClr>
                </a:solidFill>
              </a:defRPr>
            </a:lvl3pPr>
            <a:lvl4pPr algn="l">
              <a:defRPr sz="1600">
                <a:solidFill>
                  <a:schemeClr val="tx2">
                    <a:lumMod val="50000"/>
                  </a:schemeClr>
                </a:solidFill>
              </a:defRPr>
            </a:lvl4pPr>
            <a:lvl5pPr algn="l">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443835"/>
            <a:ext cx="4106566" cy="571630"/>
          </a:xfrm>
        </p:spPr>
        <p:txBody>
          <a:bodyPr anchor="b"/>
          <a:lstStyle>
            <a:lvl1pPr marL="0" indent="0" algn="l">
              <a:buNone/>
              <a:defRPr sz="2400" b="1">
                <a:solidFill>
                  <a:srgbClr val="259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54655"/>
            <a:ext cx="4106566" cy="3493173"/>
          </a:xfrm>
        </p:spPr>
        <p:txBody>
          <a:bodyPr/>
          <a:lstStyle>
            <a:lvl1pPr algn="l">
              <a:defRPr sz="2400">
                <a:solidFill>
                  <a:schemeClr val="tx2">
                    <a:lumMod val="50000"/>
                  </a:schemeClr>
                </a:solidFill>
              </a:defRPr>
            </a:lvl1pPr>
            <a:lvl2pPr algn="l">
              <a:defRPr sz="2000">
                <a:solidFill>
                  <a:schemeClr val="tx2">
                    <a:lumMod val="50000"/>
                  </a:schemeClr>
                </a:solidFill>
              </a:defRPr>
            </a:lvl2pPr>
            <a:lvl3pPr algn="l">
              <a:defRPr sz="1800">
                <a:solidFill>
                  <a:schemeClr val="tx2">
                    <a:lumMod val="50000"/>
                  </a:schemeClr>
                </a:solidFill>
              </a:defRPr>
            </a:lvl3pPr>
            <a:lvl4pPr algn="l">
              <a:defRPr sz="1600">
                <a:solidFill>
                  <a:schemeClr val="tx2">
                    <a:lumMod val="50000"/>
                  </a:schemeClr>
                </a:solidFill>
              </a:defRPr>
            </a:lvl4pPr>
            <a:lvl5pPr algn="l">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0633-0081-4256-9E2E-D12EA736AD17}" type="datetime1">
              <a:rPr lang="en-US" altLang="zh-TW"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EF0B4D7-EF32-478E-B793-619C57DC532C}" type="datetime1">
              <a:rPr lang="en-US" altLang="zh-TW"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754E5-4144-4965-9BC0-A8732BAB7616}" type="datetime1">
              <a:rPr lang="en-US" altLang="zh-TW"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05351-4B9B-4A8D-8BE7-DB4C4D140704}" type="datetime1">
              <a:rPr lang="en-US" altLang="zh-TW"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34466-C47E-4C73-BD93-3F540BE256BE}" type="datetime1">
              <a:rPr lang="en-US" altLang="zh-TW" smtClean="0"/>
              <a:t>4/9/2020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1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r1rneMyAWw" TargetMode="External"/><Relationship Id="rId7" Type="http://schemas.openxmlformats.org/officeDocument/2006/relationships/hyperlink" Target="http://blog.trendmicro.com.tw/?p=18070"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www.ithome.com.tw/tech/101366" TargetMode="External"/><Relationship Id="rId5" Type="http://schemas.openxmlformats.org/officeDocument/2006/relationships/hyperlink" Target="http://net.nthu.edu.tw/2009/security:attack:Ransomware" TargetMode="External"/><Relationship Id="rId4" Type="http://schemas.openxmlformats.org/officeDocument/2006/relationships/hyperlink" Target="http://blog.trendmicro.com.tw/?p=2305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hinatimes.com/realtimenews/20150214001623-260412"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www.ithome.com.tw/news/97379" TargetMode="External"/><Relationship Id="rId5" Type="http://schemas.openxmlformats.org/officeDocument/2006/relationships/hyperlink" Target="https://goo.gl/loRoiN" TargetMode="External"/><Relationship Id="rId4" Type="http://schemas.openxmlformats.org/officeDocument/2006/relationships/hyperlink" Target="http://devco.re/blog/2014/09/24/security-of-ip-camera-and-nv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news.cnyes.com/news/id/3740995?utm_campaign=20170309e114&amp;utm_medium=news&amp;utm_source=fbfa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2.sips.ntpc.edu.tw/netrule/index4.htm"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www.ithome.com.tw/node/43060" TargetMode="External"/><Relationship Id="rId5" Type="http://schemas.openxmlformats.org/officeDocument/2006/relationships/hyperlink" Target="http://gordon168.tw/?p=380" TargetMode="External"/><Relationship Id="rId4" Type="http://schemas.openxmlformats.org/officeDocument/2006/relationships/hyperlink" Target="http://pc.wgps.tp.edu.tw/modules/tadnews/index.php?nsn=347"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kA1xA1LShl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news.ltn.com.tw/news/life/breakingnews/2550469"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news.ltn.com.tw/news/world/paper/1190223"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s://www.youtube.com/watch?v=njuvSq0zud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PBxZ6k5jTQ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lay.google.com/store/apps/details?id=gogolook.callgogolook2&amp;hl=zh_TW"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L4LUWtq3X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ithome.com.tw/news/13514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140.127.40.173/Staff/SecurityMGR.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75" y="2665475"/>
            <a:ext cx="8093365" cy="1527050"/>
          </a:xfrm>
        </p:spPr>
        <p:txBody>
          <a:bodyPr>
            <a:noAutofit/>
          </a:bodyPr>
          <a:lstStyle/>
          <a:p>
            <a:r>
              <a:rPr lang="zh-TW" altLang="en-US" dirty="0"/>
              <a:t>提高資安意識從現在</a:t>
            </a:r>
            <a:r>
              <a:rPr lang="zh-TW" altLang="en-US" dirty="0" smtClean="0"/>
              <a:t>起</a:t>
            </a:r>
            <a:r>
              <a:rPr lang="en-US" altLang="zh-TW" dirty="0" smtClean="0"/>
              <a:t/>
            </a:r>
            <a:br>
              <a:rPr lang="en-US" altLang="zh-TW" dirty="0" smtClean="0"/>
            </a:br>
            <a:r>
              <a:rPr lang="zh-TW" altLang="en-US" dirty="0" smtClean="0"/>
              <a:t>個資保護要留</a:t>
            </a:r>
            <a:r>
              <a:rPr lang="zh-TW" altLang="en-US" dirty="0"/>
              <a:t>意</a:t>
            </a:r>
            <a:endParaRPr lang="en-US" dirty="0">
              <a:latin typeface="微軟正黑體" panose="020B0604030504040204" pitchFamily="34" charset="-120"/>
              <a:ea typeface="微軟正黑體" panose="020B0604030504040204" pitchFamily="34" charset="-120"/>
            </a:endParaRPr>
          </a:p>
        </p:txBody>
      </p:sp>
      <p:sp>
        <p:nvSpPr>
          <p:cNvPr id="5" name="副標題 4"/>
          <p:cNvSpPr>
            <a:spLocks noGrp="1"/>
          </p:cNvSpPr>
          <p:nvPr>
            <p:ph type="subTitle" idx="1"/>
          </p:nvPr>
        </p:nvSpPr>
        <p:spPr>
          <a:xfrm>
            <a:off x="907079" y="5108755"/>
            <a:ext cx="7787956" cy="1221640"/>
          </a:xfrm>
        </p:spPr>
        <p:txBody>
          <a:bodyPr/>
          <a:lstStyle/>
          <a:p>
            <a:endParaRPr lang="zh-TW" alt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t>資安事件起因及因應</a:t>
            </a:r>
            <a:endParaRPr lang="zh-TW" altLang="en-US" dirty="0"/>
          </a:p>
        </p:txBody>
      </p:sp>
      <p:sp>
        <p:nvSpPr>
          <p:cNvPr id="4" name="投影片編號版面配置區 3"/>
          <p:cNvSpPr>
            <a:spLocks noGrp="1"/>
          </p:cNvSpPr>
          <p:nvPr>
            <p:ph type="sldNum" sz="quarter" idx="12"/>
          </p:nvPr>
        </p:nvSpPr>
        <p:spPr/>
        <p:txBody>
          <a:bodyPr/>
          <a:lstStyle/>
          <a:p>
            <a:fld id="{B82CCC60-E8CD-4174-8B1A-7DF615B22EEF}" type="slidenum">
              <a:rPr lang="en-US" smtClean="0"/>
              <a:pPr/>
              <a:t>10</a:t>
            </a:fld>
            <a:endParaRPr lang="en-US"/>
          </a:p>
        </p:txBody>
      </p:sp>
      <p:grpSp>
        <p:nvGrpSpPr>
          <p:cNvPr id="21" name="群組 12"/>
          <p:cNvGrpSpPr>
            <a:grpSpLocks/>
          </p:cNvGrpSpPr>
          <p:nvPr/>
        </p:nvGrpSpPr>
        <p:grpSpPr bwMode="auto">
          <a:xfrm>
            <a:off x="1857375" y="1720850"/>
            <a:ext cx="5500688" cy="4279900"/>
            <a:chOff x="2892425" y="2292350"/>
            <a:chExt cx="3417888" cy="3067050"/>
          </a:xfrm>
        </p:grpSpPr>
        <p:sp>
          <p:nvSpPr>
            <p:cNvPr id="22" name="AutoShape 22"/>
            <p:cNvSpPr>
              <a:spLocks noChangeArrowheads="1"/>
            </p:cNvSpPr>
            <p:nvPr/>
          </p:nvSpPr>
          <p:spPr bwMode="auto">
            <a:xfrm>
              <a:off x="3367088" y="2789238"/>
              <a:ext cx="2430462" cy="2101850"/>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endParaRPr lang="zh-TW" altLang="en-US"/>
            </a:p>
          </p:txBody>
        </p:sp>
        <p:sp>
          <p:nvSpPr>
            <p:cNvPr id="23" name="Line 23"/>
            <p:cNvSpPr>
              <a:spLocks noChangeShapeType="1"/>
            </p:cNvSpPr>
            <p:nvPr/>
          </p:nvSpPr>
          <p:spPr bwMode="auto">
            <a:xfrm flipV="1">
              <a:off x="3368675" y="4187825"/>
              <a:ext cx="1216025" cy="703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24" name="Line 24"/>
            <p:cNvSpPr>
              <a:spLocks noChangeShapeType="1"/>
            </p:cNvSpPr>
            <p:nvPr/>
          </p:nvSpPr>
          <p:spPr bwMode="auto">
            <a:xfrm flipH="1" flipV="1">
              <a:off x="4587875" y="4187825"/>
              <a:ext cx="1216025" cy="703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25" name="Line 25"/>
            <p:cNvSpPr>
              <a:spLocks noChangeShapeType="1"/>
            </p:cNvSpPr>
            <p:nvPr/>
          </p:nvSpPr>
          <p:spPr bwMode="auto">
            <a:xfrm>
              <a:off x="4584700" y="2805113"/>
              <a:ext cx="0" cy="1400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26" name="Oval 26"/>
            <p:cNvSpPr>
              <a:spLocks noChangeArrowheads="1"/>
            </p:cNvSpPr>
            <p:nvPr/>
          </p:nvSpPr>
          <p:spPr bwMode="auto">
            <a:xfrm>
              <a:off x="4100769" y="2292350"/>
              <a:ext cx="967661" cy="968123"/>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dirty="0">
                  <a:latin typeface="微軟正黑體" panose="020B0604030504040204" pitchFamily="34" charset="-120"/>
                  <a:ea typeface="微軟正黑體" panose="020B0604030504040204" pitchFamily="34" charset="-120"/>
                </a:rPr>
                <a:t>技術面</a:t>
              </a:r>
            </a:p>
          </p:txBody>
        </p:sp>
        <p:sp>
          <p:nvSpPr>
            <p:cNvPr id="27" name="Oval 27"/>
            <p:cNvSpPr>
              <a:spLocks noChangeArrowheads="1"/>
            </p:cNvSpPr>
            <p:nvPr/>
          </p:nvSpPr>
          <p:spPr bwMode="auto">
            <a:xfrm>
              <a:off x="2892425" y="4391277"/>
              <a:ext cx="968648" cy="96812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dirty="0">
                  <a:latin typeface="微軟正黑體" panose="020B0604030504040204" pitchFamily="34" charset="-120"/>
                  <a:ea typeface="微軟正黑體" panose="020B0604030504040204" pitchFamily="34" charset="-120"/>
                </a:rPr>
                <a:t>制度面</a:t>
              </a:r>
            </a:p>
          </p:txBody>
        </p:sp>
        <p:sp>
          <p:nvSpPr>
            <p:cNvPr id="28" name="Oval 28"/>
            <p:cNvSpPr>
              <a:spLocks noChangeArrowheads="1"/>
            </p:cNvSpPr>
            <p:nvPr/>
          </p:nvSpPr>
          <p:spPr bwMode="auto">
            <a:xfrm>
              <a:off x="5341665" y="4391277"/>
              <a:ext cx="968648" cy="968123"/>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zh-TW" altLang="en-US" dirty="0">
                  <a:latin typeface="微軟正黑體" panose="020B0604030504040204" pitchFamily="34" charset="-120"/>
                  <a:ea typeface="微軟正黑體" panose="020B0604030504040204" pitchFamily="34" charset="-120"/>
                </a:rPr>
                <a:t>認知面</a:t>
              </a:r>
            </a:p>
          </p:txBody>
        </p:sp>
        <p:sp>
          <p:nvSpPr>
            <p:cNvPr id="29" name="Oval 29"/>
            <p:cNvSpPr>
              <a:spLocks noChangeArrowheads="1"/>
            </p:cNvSpPr>
            <p:nvPr/>
          </p:nvSpPr>
          <p:spPr bwMode="auto">
            <a:xfrm>
              <a:off x="4100769" y="3709837"/>
              <a:ext cx="967661" cy="968123"/>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rPr>
                <a:t>資源不足</a:t>
              </a:r>
              <a:endParaRPr lang="en-US" altLang="zh-TW" dirty="0">
                <a:solidFill>
                  <a:schemeClr val="tx1"/>
                </a:solidFill>
                <a:latin typeface="微軟正黑體" panose="020B0604030504040204" pitchFamily="34" charset="-120"/>
                <a:ea typeface="微軟正黑體" panose="020B0604030504040204" pitchFamily="34" charset="-120"/>
              </a:endParaRPr>
            </a:p>
            <a:p>
              <a:pPr algn="ctr">
                <a:buFont typeface="Arial" pitchFamily="34" charset="0"/>
                <a:buChar char="•"/>
                <a:defRPr/>
              </a:pPr>
              <a:r>
                <a:rPr lang="zh-TW" altLang="en-US" dirty="0">
                  <a:solidFill>
                    <a:schemeClr val="tx1"/>
                  </a:solidFill>
                  <a:latin typeface="微軟正黑體" panose="020B0604030504040204" pitchFamily="34" charset="-120"/>
                  <a:ea typeface="微軟正黑體" panose="020B0604030504040204" pitchFamily="34" charset="-120"/>
                </a:rPr>
                <a:t>人力</a:t>
              </a:r>
              <a:endParaRPr lang="en-US" altLang="zh-TW" dirty="0">
                <a:solidFill>
                  <a:schemeClr val="tx1"/>
                </a:solidFill>
                <a:latin typeface="微軟正黑體" panose="020B0604030504040204" pitchFamily="34" charset="-120"/>
                <a:ea typeface="微軟正黑體" panose="020B0604030504040204" pitchFamily="34" charset="-120"/>
              </a:endParaRPr>
            </a:p>
            <a:p>
              <a:pPr algn="ctr">
                <a:buFont typeface="Arial" pitchFamily="34" charset="0"/>
                <a:buChar char="•"/>
                <a:defRPr/>
              </a:pPr>
              <a:r>
                <a:rPr lang="zh-TW" altLang="en-US" dirty="0">
                  <a:solidFill>
                    <a:schemeClr val="tx1"/>
                  </a:solidFill>
                  <a:latin typeface="微軟正黑體" panose="020B0604030504040204" pitchFamily="34" charset="-120"/>
                  <a:ea typeface="微軟正黑體" panose="020B0604030504040204" pitchFamily="34" charset="-120"/>
                </a:rPr>
                <a:t>經費</a:t>
              </a:r>
            </a:p>
          </p:txBody>
        </p:sp>
      </p:grpSp>
      <p:sp>
        <p:nvSpPr>
          <p:cNvPr id="30" name="文字方塊 13"/>
          <p:cNvSpPr txBox="1">
            <a:spLocks noChangeArrowheads="1"/>
          </p:cNvSpPr>
          <p:nvPr/>
        </p:nvSpPr>
        <p:spPr bwMode="auto">
          <a:xfrm>
            <a:off x="1357313" y="1785938"/>
            <a:ext cx="2341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Arial" charset="0"/>
              <a:buChar char="•"/>
            </a:pPr>
            <a:r>
              <a:rPr lang="zh-TW" altLang="en-US" dirty="0">
                <a:latin typeface="微軟正黑體" panose="020B0604030504040204" pitchFamily="34" charset="-120"/>
                <a:ea typeface="微軟正黑體" panose="020B0604030504040204" pitchFamily="34" charset="-120"/>
              </a:rPr>
              <a:t>網頁遭竄改</a:t>
            </a:r>
            <a:endParaRPr lang="en-US" altLang="zh-TW" dirty="0">
              <a:latin typeface="微軟正黑體" panose="020B0604030504040204" pitchFamily="34" charset="-120"/>
              <a:ea typeface="微軟正黑體" panose="020B0604030504040204" pitchFamily="34" charset="-120"/>
            </a:endParaRPr>
          </a:p>
          <a:p>
            <a:pPr eaLnBrk="1" hangingPunct="1">
              <a:buFont typeface="Arial" charset="0"/>
              <a:buChar char="•"/>
            </a:pPr>
            <a:r>
              <a:rPr lang="zh-TW" altLang="en-US" dirty="0">
                <a:latin typeface="微軟正黑體" panose="020B0604030504040204" pitchFamily="34" charset="-120"/>
                <a:ea typeface="微軟正黑體" panose="020B0604030504040204" pitchFamily="34" charset="-120"/>
              </a:rPr>
              <a:t>資料庫被入侵</a:t>
            </a:r>
            <a:endParaRPr lang="en-US" altLang="zh-TW" dirty="0">
              <a:latin typeface="微軟正黑體" panose="020B0604030504040204" pitchFamily="34" charset="-120"/>
              <a:ea typeface="微軟正黑體" panose="020B0604030504040204" pitchFamily="34" charset="-120"/>
            </a:endParaRPr>
          </a:p>
          <a:p>
            <a:pPr eaLnBrk="1" hangingPunct="1">
              <a:buFont typeface="Arial" charset="0"/>
              <a:buChar char="•"/>
            </a:pPr>
            <a:r>
              <a:rPr lang="zh-TW" altLang="en-US" dirty="0">
                <a:latin typeface="微軟正黑體" panose="020B0604030504040204" pitchFamily="34" charset="-120"/>
                <a:ea typeface="微軟正黑體" panose="020B0604030504040204" pitchFamily="34" charset="-120"/>
              </a:rPr>
              <a:t>系統登入機制被破解</a:t>
            </a:r>
            <a:endParaRPr lang="en-US" altLang="zh-TW" dirty="0">
              <a:latin typeface="微軟正黑體" panose="020B0604030504040204" pitchFamily="34" charset="-120"/>
              <a:ea typeface="微軟正黑體" panose="020B0604030504040204" pitchFamily="34" charset="-120"/>
            </a:endParaRPr>
          </a:p>
          <a:p>
            <a:pPr eaLnBrk="1" hangingPunct="1">
              <a:buFont typeface="Arial" charset="0"/>
              <a:buChar char="•"/>
            </a:pPr>
            <a:r>
              <a:rPr lang="zh-TW" altLang="en-US" dirty="0">
                <a:latin typeface="微軟正黑體" panose="020B0604030504040204" pitchFamily="34" charset="-120"/>
                <a:ea typeface="微軟正黑體" panose="020B0604030504040204" pitchFamily="34" charset="-120"/>
              </a:rPr>
              <a:t>系統或網路服務中斷</a:t>
            </a:r>
            <a:endParaRPr lang="en-US" altLang="zh-TW" dirty="0">
              <a:latin typeface="微軟正黑體" panose="020B0604030504040204" pitchFamily="34" charset="-120"/>
              <a:ea typeface="微軟正黑體" panose="020B0604030504040204" pitchFamily="34" charset="-120"/>
            </a:endParaRPr>
          </a:p>
          <a:p>
            <a:pPr eaLnBrk="1" hangingPunct="1">
              <a:buFont typeface="Arial" charset="0"/>
              <a:buChar char="•"/>
            </a:pPr>
            <a:r>
              <a:rPr lang="zh-TW" altLang="en-US" dirty="0">
                <a:latin typeface="微軟正黑體" panose="020B0604030504040204" pitchFamily="34" charset="-120"/>
                <a:ea typeface="微軟正黑體" panose="020B0604030504040204" pitchFamily="34" charset="-120"/>
              </a:rPr>
              <a:t>垃圾郵件</a:t>
            </a:r>
            <a:endParaRPr lang="en-US" altLang="zh-TW" dirty="0">
              <a:latin typeface="微軟正黑體" panose="020B0604030504040204" pitchFamily="34" charset="-120"/>
              <a:ea typeface="微軟正黑體" panose="020B0604030504040204" pitchFamily="34" charset="-120"/>
            </a:endParaRPr>
          </a:p>
          <a:p>
            <a:pPr eaLnBrk="1" hangingPunct="1">
              <a:buFont typeface="Arial" charset="0"/>
              <a:buChar char="•"/>
            </a:pPr>
            <a:r>
              <a:rPr lang="zh-TW" altLang="en-US" dirty="0">
                <a:latin typeface="微軟正黑體" panose="020B0604030504040204" pitchFamily="34" charset="-120"/>
                <a:ea typeface="微軟正黑體" panose="020B0604030504040204" pitchFamily="34" charset="-120"/>
              </a:rPr>
              <a:t>資料外洩</a:t>
            </a:r>
            <a:endParaRPr lang="en-US" altLang="zh-TW" dirty="0">
              <a:latin typeface="微軟正黑體" panose="020B0604030504040204" pitchFamily="34" charset="-120"/>
              <a:ea typeface="微軟正黑體" panose="020B0604030504040204" pitchFamily="34" charset="-120"/>
            </a:endParaRPr>
          </a:p>
          <a:p>
            <a:pPr eaLnBrk="1" hangingPunct="1"/>
            <a:endParaRPr lang="zh-TW" altLang="en-US" dirty="0">
              <a:latin typeface="微軟正黑體" panose="020B0604030504040204" pitchFamily="34" charset="-120"/>
              <a:ea typeface="微軟正黑體" panose="020B0604030504040204" pitchFamily="34" charset="-120"/>
            </a:endParaRPr>
          </a:p>
        </p:txBody>
      </p:sp>
      <p:sp>
        <p:nvSpPr>
          <p:cNvPr id="31" name="文字方塊 14"/>
          <p:cNvSpPr txBox="1">
            <a:spLocks noChangeArrowheads="1"/>
          </p:cNvSpPr>
          <p:nvPr/>
        </p:nvSpPr>
        <p:spPr bwMode="auto">
          <a:xfrm>
            <a:off x="6660232" y="2663825"/>
            <a:ext cx="2286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lvl="1" eaLnBrk="1" hangingPunct="1">
              <a:buFont typeface="Arial" charset="0"/>
              <a:buChar char="•"/>
            </a:pPr>
            <a:r>
              <a:rPr lang="zh-TW" altLang="en-US" dirty="0">
                <a:solidFill>
                  <a:srgbClr val="000000"/>
                </a:solidFill>
                <a:latin typeface="微軟正黑體" panose="020B0604030504040204" pitchFamily="34" charset="-120"/>
                <a:ea typeface="微軟正黑體" panose="020B0604030504040204" pitchFamily="34" charset="-120"/>
                <a:cs typeface="Times New Roman" pitchFamily="18" charset="0"/>
              </a:rPr>
              <a:t>相簿破解</a:t>
            </a:r>
            <a:endParaRPr lang="en-US" altLang="zh-TW"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marL="0" lvl="1" eaLnBrk="1" hangingPunct="1">
              <a:buFont typeface="Arial" charset="0"/>
              <a:buChar char="•"/>
            </a:pPr>
            <a:r>
              <a:rPr lang="zh-TW" altLang="en-US" dirty="0">
                <a:solidFill>
                  <a:srgbClr val="000000"/>
                </a:solidFill>
                <a:latin typeface="微軟正黑體" panose="020B0604030504040204" pitchFamily="34" charset="-120"/>
                <a:ea typeface="微軟正黑體" panose="020B0604030504040204" pitchFamily="34" charset="-120"/>
                <a:cs typeface="Times New Roman" pitchFamily="18" charset="0"/>
              </a:rPr>
              <a:t>刊登色情照片</a:t>
            </a:r>
            <a:r>
              <a:rPr lang="en-US" altLang="zh-TW" dirty="0">
                <a:solidFill>
                  <a:srgbClr val="000000"/>
                </a:solidFill>
                <a:latin typeface="微軟正黑體" panose="020B0604030504040204" pitchFamily="34" charset="-120"/>
                <a:ea typeface="微軟正黑體" panose="020B0604030504040204" pitchFamily="34" charset="-120"/>
                <a:cs typeface="Times New Roman" pitchFamily="18" charset="0"/>
              </a:rPr>
              <a:t>/</a:t>
            </a:r>
            <a:r>
              <a:rPr lang="zh-TW" altLang="en-US" dirty="0">
                <a:solidFill>
                  <a:srgbClr val="000000"/>
                </a:solidFill>
                <a:latin typeface="微軟正黑體" panose="020B0604030504040204" pitchFamily="34" charset="-120"/>
                <a:ea typeface="微軟正黑體" panose="020B0604030504040204" pitchFamily="34" charset="-120"/>
                <a:cs typeface="Times New Roman" pitchFamily="18" charset="0"/>
              </a:rPr>
              <a:t>影片</a:t>
            </a:r>
            <a:endParaRPr lang="en-US" altLang="zh-TW"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marL="0" lvl="1" eaLnBrk="1" hangingPunct="1">
              <a:buFont typeface="Arial" charset="0"/>
              <a:buChar char="•"/>
            </a:pPr>
            <a:r>
              <a:rPr lang="zh-TW" altLang="en-US" dirty="0">
                <a:solidFill>
                  <a:srgbClr val="000000"/>
                </a:solidFill>
                <a:latin typeface="微軟正黑體" panose="020B0604030504040204" pitchFamily="34" charset="-120"/>
                <a:ea typeface="微軟正黑體" panose="020B0604030504040204" pitchFamily="34" charset="-120"/>
                <a:cs typeface="Times New Roman" pitchFamily="18" charset="0"/>
              </a:rPr>
              <a:t>侵權 </a:t>
            </a:r>
            <a:r>
              <a:rPr lang="en-US" altLang="zh-TW" dirty="0">
                <a:solidFill>
                  <a:srgbClr val="000000"/>
                </a:solidFill>
                <a:latin typeface="微軟正黑體" panose="020B0604030504040204" pitchFamily="34" charset="-120"/>
                <a:ea typeface="微軟正黑體" panose="020B0604030504040204" pitchFamily="34" charset="-120"/>
                <a:cs typeface="Times New Roman" pitchFamily="18" charset="0"/>
              </a:rPr>
              <a:t>MP3/</a:t>
            </a:r>
            <a:r>
              <a:rPr lang="zh-TW" altLang="en-US" dirty="0">
                <a:solidFill>
                  <a:srgbClr val="000000"/>
                </a:solidFill>
                <a:latin typeface="微軟正黑體" panose="020B0604030504040204" pitchFamily="34" charset="-120"/>
                <a:ea typeface="微軟正黑體" panose="020B0604030504040204" pitchFamily="34" charset="-120"/>
                <a:cs typeface="Times New Roman" pitchFamily="18" charset="0"/>
              </a:rPr>
              <a:t>文章下載</a:t>
            </a:r>
            <a:endParaRPr lang="en-US" altLang="zh-TW"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marL="0" lvl="1" eaLnBrk="1" hangingPunct="1">
              <a:buFont typeface="Arial" charset="0"/>
              <a:buChar char="•"/>
            </a:pPr>
            <a:r>
              <a:rPr lang="zh-TW" altLang="en-US" dirty="0">
                <a:solidFill>
                  <a:srgbClr val="000000"/>
                </a:solidFill>
                <a:latin typeface="微軟正黑體" panose="020B0604030504040204" pitchFamily="34" charset="-120"/>
                <a:ea typeface="微軟正黑體" panose="020B0604030504040204" pitchFamily="34" charset="-120"/>
                <a:cs typeface="Times New Roman" pitchFamily="18" charset="0"/>
              </a:rPr>
              <a:t>網路誹謗</a:t>
            </a:r>
            <a:endParaRPr lang="en-US" altLang="zh-TW"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marL="0" lvl="1" eaLnBrk="1" hangingPunct="1">
              <a:buFont typeface="Arial" charset="0"/>
              <a:buChar char="•"/>
            </a:pPr>
            <a:r>
              <a:rPr lang="zh-TW" altLang="en-US" dirty="0">
                <a:solidFill>
                  <a:srgbClr val="000000"/>
                </a:solidFill>
                <a:latin typeface="微軟正黑體" panose="020B0604030504040204" pitchFamily="34" charset="-120"/>
                <a:ea typeface="微軟正黑體" panose="020B0604030504040204" pitchFamily="34" charset="-120"/>
                <a:cs typeface="Times New Roman" pitchFamily="18" charset="0"/>
              </a:rPr>
              <a:t>網路交易糾紛</a:t>
            </a:r>
            <a:endParaRPr lang="en-US" altLang="zh-TW"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marL="0" lvl="1" eaLnBrk="1" hangingPunct="1">
              <a:buFont typeface="Arial" charset="0"/>
              <a:buChar char="•"/>
            </a:pPr>
            <a:r>
              <a:rPr lang="zh-TW" altLang="en-US" dirty="0">
                <a:solidFill>
                  <a:srgbClr val="000000"/>
                </a:solidFill>
                <a:latin typeface="微軟正黑體" panose="020B0604030504040204" pitchFamily="34" charset="-120"/>
                <a:ea typeface="微軟正黑體" panose="020B0604030504040204" pitchFamily="34" charset="-120"/>
                <a:cs typeface="Times New Roman" pitchFamily="18" charset="0"/>
              </a:rPr>
              <a:t>網路釣魚</a:t>
            </a:r>
            <a:endParaRPr lang="en-US" altLang="zh-TW"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marL="0" lvl="1" eaLnBrk="1" hangingPunct="1">
              <a:buFont typeface="Arial" charset="0"/>
              <a:buChar char="•"/>
            </a:pPr>
            <a:r>
              <a:rPr lang="zh-TW" altLang="en-US" dirty="0">
                <a:solidFill>
                  <a:srgbClr val="000000"/>
                </a:solidFill>
                <a:latin typeface="微軟正黑體" panose="020B0604030504040204" pitchFamily="34" charset="-120"/>
                <a:ea typeface="微軟正黑體" panose="020B0604030504040204" pitchFamily="34" charset="-120"/>
                <a:cs typeface="Times New Roman" pitchFamily="18" charset="0"/>
              </a:rPr>
              <a:t>網路詐騙</a:t>
            </a:r>
          </a:p>
          <a:p>
            <a:pPr eaLnBrk="1" hangingPunct="1"/>
            <a:endParaRPr lang="zh-TW" altLang="en-US" dirty="0">
              <a:latin typeface="微軟正黑體" panose="020B0604030504040204" pitchFamily="34" charset="-120"/>
              <a:ea typeface="微軟正黑體" panose="020B0604030504040204" pitchFamily="34" charset="-120"/>
              <a:cs typeface="Times New Roman" pitchFamily="18" charset="0"/>
            </a:endParaRPr>
          </a:p>
        </p:txBody>
      </p:sp>
      <p:sp>
        <p:nvSpPr>
          <p:cNvPr id="32" name="文字方塊 15"/>
          <p:cNvSpPr txBox="1">
            <a:spLocks noChangeArrowheads="1"/>
          </p:cNvSpPr>
          <p:nvPr/>
        </p:nvSpPr>
        <p:spPr bwMode="auto">
          <a:xfrm>
            <a:off x="3143250" y="5572125"/>
            <a:ext cx="2341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Arial" charset="0"/>
              <a:buChar char="•"/>
            </a:pPr>
            <a:r>
              <a:rPr lang="zh-TW" altLang="en-US" dirty="0">
                <a:latin typeface="微軟正黑體" panose="020B0604030504040204" pitchFamily="34" charset="-120"/>
                <a:ea typeface="微軟正黑體" panose="020B0604030504040204" pitchFamily="34" charset="-120"/>
              </a:rPr>
              <a:t>個資外洩</a:t>
            </a:r>
            <a:endParaRPr lang="en-US" altLang="zh-TW" dirty="0">
              <a:latin typeface="微軟正黑體" panose="020B0604030504040204" pitchFamily="34" charset="-120"/>
              <a:ea typeface="微軟正黑體" panose="020B0604030504040204" pitchFamily="34" charset="-120"/>
            </a:endParaRPr>
          </a:p>
          <a:p>
            <a:pPr eaLnBrk="1" hangingPunct="1">
              <a:buFont typeface="Arial" charset="0"/>
              <a:buChar char="•"/>
            </a:pPr>
            <a:r>
              <a:rPr lang="zh-TW" altLang="en-US" dirty="0">
                <a:latin typeface="微軟正黑體" panose="020B0604030504040204" pitchFamily="34" charset="-120"/>
                <a:ea typeface="微軟正黑體" panose="020B0604030504040204" pitchFamily="34" charset="-120"/>
              </a:rPr>
              <a:t>未建立資安管理制度</a:t>
            </a:r>
            <a:endParaRPr lang="en-US" altLang="zh-TW" dirty="0">
              <a:latin typeface="微軟正黑體" panose="020B0604030504040204" pitchFamily="34" charset="-120"/>
              <a:ea typeface="微軟正黑體" panose="020B0604030504040204" pitchFamily="34" charset="-120"/>
            </a:endParaRPr>
          </a:p>
          <a:p>
            <a:pPr eaLnBrk="1" hangingPunct="1">
              <a:buFont typeface="Arial" charset="0"/>
              <a:buChar char="•"/>
            </a:pPr>
            <a:r>
              <a:rPr lang="zh-TW" altLang="en-US" dirty="0">
                <a:latin typeface="微軟正黑體" panose="020B0604030504040204" pitchFamily="34" charset="-120"/>
                <a:ea typeface="微軟正黑體" panose="020B0604030504040204" pitchFamily="34" charset="-120"/>
              </a:rPr>
              <a:t>資安管理制度未落實</a:t>
            </a:r>
          </a:p>
        </p:txBody>
      </p:sp>
      <p:sp>
        <p:nvSpPr>
          <p:cNvPr id="33" name="文字方塊 32"/>
          <p:cNvSpPr txBox="1"/>
          <p:nvPr/>
        </p:nvSpPr>
        <p:spPr>
          <a:xfrm>
            <a:off x="824210" y="1879600"/>
            <a:ext cx="461665" cy="1477328"/>
          </a:xfrm>
          <a:prstGeom prst="rect">
            <a:avLst/>
          </a:prstGeom>
        </p:spPr>
        <p:style>
          <a:lnRef idx="1">
            <a:schemeClr val="accent2"/>
          </a:lnRef>
          <a:fillRef idx="2">
            <a:schemeClr val="accent2"/>
          </a:fillRef>
          <a:effectRef idx="1">
            <a:schemeClr val="accent2"/>
          </a:effectRef>
          <a:fontRef idx="minor">
            <a:schemeClr val="dk1"/>
          </a:fontRef>
        </p:style>
        <p:txBody>
          <a:bodyPr vert="eaVert" wrap="none">
            <a:spAutoFit/>
          </a:bodyPr>
          <a:lstStyle/>
          <a:p>
            <a:pPr>
              <a:defRPr/>
            </a:pPr>
            <a:r>
              <a:rPr lang="zh-TW" altLang="en-US" dirty="0">
                <a:solidFill>
                  <a:srgbClr val="FF0000"/>
                </a:solidFill>
                <a:latin typeface="微軟正黑體" panose="020B0604030504040204" pitchFamily="34" charset="-120"/>
                <a:ea typeface="微軟正黑體" panose="020B0604030504040204" pitchFamily="34" charset="-120"/>
              </a:rPr>
              <a:t>強化系統安全</a:t>
            </a:r>
          </a:p>
        </p:txBody>
      </p:sp>
      <p:sp>
        <p:nvSpPr>
          <p:cNvPr id="34" name="文字方塊 33"/>
          <p:cNvSpPr txBox="1"/>
          <p:nvPr/>
        </p:nvSpPr>
        <p:spPr>
          <a:xfrm>
            <a:off x="987981" y="4469978"/>
            <a:ext cx="738664" cy="1754535"/>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a:spAutoFit/>
          </a:bodyPr>
          <a:lstStyle/>
          <a:p>
            <a:pPr>
              <a:defRPr/>
            </a:pPr>
            <a:r>
              <a:rPr lang="zh-TW" altLang="en-US" dirty="0">
                <a:solidFill>
                  <a:srgbClr val="FF0000"/>
                </a:solidFill>
                <a:latin typeface="微軟正黑體" panose="020B0604030504040204" pitchFamily="34" charset="-120"/>
                <a:ea typeface="微軟正黑體" panose="020B0604030504040204" pitchFamily="34" charset="-120"/>
              </a:rPr>
              <a:t>落實之管理制度</a:t>
            </a:r>
            <a:endParaRPr lang="en-US" altLang="zh-TW" dirty="0">
              <a:solidFill>
                <a:srgbClr val="FF0000"/>
              </a:solidFill>
              <a:latin typeface="微軟正黑體" panose="020B0604030504040204" pitchFamily="34" charset="-120"/>
              <a:ea typeface="微軟正黑體" panose="020B0604030504040204" pitchFamily="34" charset="-120"/>
            </a:endParaRPr>
          </a:p>
          <a:p>
            <a:pPr>
              <a:defRPr/>
            </a:pPr>
            <a:r>
              <a:rPr lang="zh-TW" altLang="en-US" dirty="0">
                <a:solidFill>
                  <a:srgbClr val="FF0000"/>
                </a:solidFill>
                <a:latin typeface="微軟正黑體" panose="020B0604030504040204" pitchFamily="34" charset="-120"/>
                <a:ea typeface="微軟正黑體" panose="020B0604030504040204" pitchFamily="34" charset="-120"/>
              </a:rPr>
              <a:t>建立易於操作與</a:t>
            </a:r>
          </a:p>
        </p:txBody>
      </p:sp>
      <p:sp>
        <p:nvSpPr>
          <p:cNvPr id="35" name="文字方塊 34"/>
          <p:cNvSpPr txBox="1"/>
          <p:nvPr/>
        </p:nvSpPr>
        <p:spPr>
          <a:xfrm>
            <a:off x="7571899" y="4816430"/>
            <a:ext cx="738664" cy="1511390"/>
          </a:xfrm>
          <a:prstGeom prst="rect">
            <a:avLst/>
          </a:prstGeom>
        </p:spPr>
        <p:style>
          <a:lnRef idx="1">
            <a:schemeClr val="accent6"/>
          </a:lnRef>
          <a:fillRef idx="2">
            <a:schemeClr val="accent6"/>
          </a:fillRef>
          <a:effectRef idx="1">
            <a:schemeClr val="accent6"/>
          </a:effectRef>
          <a:fontRef idx="minor">
            <a:schemeClr val="dk1"/>
          </a:fontRef>
        </p:style>
        <p:txBody>
          <a:bodyPr vert="eaVert" wrap="square">
            <a:spAutoFit/>
          </a:bodyPr>
          <a:lstStyle/>
          <a:p>
            <a:pPr>
              <a:defRPr/>
            </a:pPr>
            <a:r>
              <a:rPr lang="zh-TW" altLang="en-US" dirty="0">
                <a:solidFill>
                  <a:srgbClr val="FF0000"/>
                </a:solidFill>
                <a:latin typeface="微軟正黑體" panose="020B0604030504040204" pitchFamily="34" charset="-120"/>
                <a:ea typeface="微軟正黑體" panose="020B0604030504040204" pitchFamily="34" charset="-120"/>
              </a:rPr>
              <a:t>增進資安認知</a:t>
            </a:r>
            <a:endParaRPr lang="en-US" altLang="zh-TW" dirty="0">
              <a:solidFill>
                <a:srgbClr val="FF0000"/>
              </a:solidFill>
              <a:latin typeface="微軟正黑體" panose="020B0604030504040204" pitchFamily="34" charset="-120"/>
              <a:ea typeface="微軟正黑體" panose="020B0604030504040204" pitchFamily="34" charset="-120"/>
            </a:endParaRPr>
          </a:p>
          <a:p>
            <a:pPr>
              <a:defRPr/>
            </a:pPr>
            <a:r>
              <a:rPr lang="zh-TW" altLang="en-US" dirty="0">
                <a:solidFill>
                  <a:srgbClr val="FF0000"/>
                </a:solidFill>
                <a:latin typeface="微軟正黑體" panose="020B0604030504040204" pitchFamily="34" charset="-120"/>
                <a:ea typeface="微軟正黑體" panose="020B0604030504040204" pitchFamily="34" charset="-120"/>
              </a:rPr>
              <a:t>加強教育訓練</a:t>
            </a:r>
          </a:p>
        </p:txBody>
      </p:sp>
      <p:sp>
        <p:nvSpPr>
          <p:cNvPr id="36" name="文字方塊 35"/>
          <p:cNvSpPr txBox="1"/>
          <p:nvPr/>
        </p:nvSpPr>
        <p:spPr>
          <a:xfrm>
            <a:off x="5678353" y="6394513"/>
            <a:ext cx="1800493" cy="307777"/>
          </a:xfrm>
          <a:prstGeom prst="rect">
            <a:avLst/>
          </a:prstGeom>
          <a:noFill/>
        </p:spPr>
        <p:txBody>
          <a:bodyPr wrap="none" rtlCol="0">
            <a:spAutoFit/>
          </a:bodyPr>
          <a:lstStyle/>
          <a:p>
            <a:r>
              <a:rPr lang="en-US" altLang="zh-TW" sz="1400" dirty="0">
                <a:latin typeface="標楷體" panose="03000509000000000000" pitchFamily="65" charset="-120"/>
                <a:ea typeface="標楷體" panose="03000509000000000000" pitchFamily="65" charset="-120"/>
              </a:rPr>
              <a:t>NII </a:t>
            </a:r>
            <a:r>
              <a:rPr lang="zh-TW" altLang="en-US" sz="1400" dirty="0">
                <a:latin typeface="標楷體" panose="03000509000000000000" pitchFamily="65" charset="-120"/>
                <a:ea typeface="標楷體" panose="03000509000000000000" pitchFamily="65" charset="-120"/>
              </a:rPr>
              <a:t>產業發展策進會</a:t>
            </a:r>
          </a:p>
        </p:txBody>
      </p:sp>
    </p:spTree>
    <p:extLst>
      <p:ext uri="{BB962C8B-B14F-4D97-AF65-F5344CB8AC3E}">
        <p14:creationId xmlns:p14="http://schemas.microsoft.com/office/powerpoint/2010/main" val="885999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t>資訊安全與資訊安全管理系統</a:t>
            </a:r>
            <a:endParaRPr lang="zh-TW" altLang="en-US" dirty="0"/>
          </a:p>
        </p:txBody>
      </p:sp>
      <p:sp>
        <p:nvSpPr>
          <p:cNvPr id="3" name="內容版面配置區 2"/>
          <p:cNvSpPr>
            <a:spLocks noGrp="1"/>
          </p:cNvSpPr>
          <p:nvPr>
            <p:ph idx="1"/>
          </p:nvPr>
        </p:nvSpPr>
        <p:spPr/>
        <p:txBody>
          <a:bodyPr>
            <a:normAutofit fontScale="92500"/>
          </a:bodyPr>
          <a:lstStyle/>
          <a:p>
            <a:r>
              <a:rPr lang="zh-TW" altLang="zh-TW" dirty="0"/>
              <a:t>資訊安全</a:t>
            </a:r>
            <a:r>
              <a:rPr lang="en-US" altLang="zh-TW" dirty="0"/>
              <a:t> (Information Security)</a:t>
            </a:r>
            <a:r>
              <a:rPr lang="zh-TW" altLang="en-US" dirty="0"/>
              <a:t>意旨在於</a:t>
            </a:r>
            <a:r>
              <a:rPr lang="zh-TW" altLang="zh-TW" dirty="0"/>
              <a:t>保護資訊之機密性、完整性與可用性。</a:t>
            </a:r>
            <a:endParaRPr lang="en-US" altLang="zh-TW" dirty="0"/>
          </a:p>
          <a:p>
            <a:pPr lvl="1"/>
            <a:r>
              <a:rPr lang="zh-TW" altLang="en-US" sz="2400" dirty="0">
                <a:solidFill>
                  <a:srgbClr val="00B050"/>
                </a:solidFill>
              </a:rPr>
              <a:t>機密性</a:t>
            </a:r>
            <a:r>
              <a:rPr lang="en-US" altLang="zh-TW" sz="2400" dirty="0">
                <a:solidFill>
                  <a:srgbClr val="00B050"/>
                </a:solidFill>
              </a:rPr>
              <a:t>(Confidentiality)</a:t>
            </a:r>
            <a:r>
              <a:rPr lang="zh-TW" altLang="en-US" sz="2400" dirty="0"/>
              <a:t>：確保只有被授權的人可以存取</a:t>
            </a:r>
          </a:p>
          <a:p>
            <a:pPr lvl="1"/>
            <a:r>
              <a:rPr lang="zh-TW" altLang="en-US" sz="2400" dirty="0">
                <a:solidFill>
                  <a:srgbClr val="00B050"/>
                </a:solidFill>
              </a:rPr>
              <a:t>完整性</a:t>
            </a:r>
            <a:r>
              <a:rPr lang="en-US" altLang="zh-TW" sz="2400" dirty="0">
                <a:solidFill>
                  <a:srgbClr val="00B050"/>
                </a:solidFill>
              </a:rPr>
              <a:t>(Integrity) </a:t>
            </a:r>
            <a:r>
              <a:rPr lang="zh-TW" altLang="en-US" sz="2400" dirty="0"/>
              <a:t>：確保資訊及處理方法的正確及完整</a:t>
            </a:r>
          </a:p>
          <a:p>
            <a:pPr lvl="1"/>
            <a:r>
              <a:rPr lang="zh-TW" altLang="en-US" sz="2400" dirty="0">
                <a:solidFill>
                  <a:srgbClr val="00B050"/>
                </a:solidFill>
              </a:rPr>
              <a:t>可用性</a:t>
            </a:r>
            <a:r>
              <a:rPr lang="en-US" altLang="zh-TW" sz="2400" dirty="0">
                <a:solidFill>
                  <a:srgbClr val="00B050"/>
                </a:solidFill>
              </a:rPr>
              <a:t>(Availability) </a:t>
            </a:r>
            <a:r>
              <a:rPr lang="zh-TW" altLang="en-US" sz="2400" dirty="0"/>
              <a:t>：確保被授權的人有需要時可以存取</a:t>
            </a:r>
          </a:p>
          <a:p>
            <a:r>
              <a:rPr lang="zh-TW" altLang="en-US" dirty="0"/>
              <a:t>資訊安全管理系統</a:t>
            </a:r>
            <a:r>
              <a:rPr lang="en-US" altLang="zh-TW" dirty="0"/>
              <a:t>(Information security management system</a:t>
            </a:r>
            <a:r>
              <a:rPr lang="zh-TW" altLang="en-US" dirty="0"/>
              <a:t>，簡稱</a:t>
            </a:r>
            <a:r>
              <a:rPr lang="en-US" altLang="zh-TW" dirty="0">
                <a:solidFill>
                  <a:srgbClr val="00B050"/>
                </a:solidFill>
              </a:rPr>
              <a:t>ISMS</a:t>
            </a:r>
            <a:r>
              <a:rPr lang="en-US" altLang="zh-TW" dirty="0"/>
              <a:t>)</a:t>
            </a:r>
            <a:r>
              <a:rPr lang="zh-TW" altLang="en-US" dirty="0"/>
              <a:t>：</a:t>
            </a:r>
            <a:endParaRPr lang="en-US" altLang="zh-TW" dirty="0"/>
          </a:p>
          <a:p>
            <a:pPr lvl="1"/>
            <a:r>
              <a:rPr lang="zh-TW" altLang="en-US" dirty="0"/>
              <a:t>乃組織整體管理制度的一部份，必需依據風險管理的方法加以制訂，進而用以</a:t>
            </a:r>
            <a:r>
              <a:rPr lang="zh-TW" altLang="en-US" dirty="0">
                <a:solidFill>
                  <a:srgbClr val="00B050"/>
                </a:solidFill>
              </a:rPr>
              <a:t>建立</a:t>
            </a:r>
            <a:r>
              <a:rPr lang="zh-TW" altLang="en-US" dirty="0"/>
              <a:t>、</a:t>
            </a:r>
            <a:r>
              <a:rPr lang="zh-TW" altLang="en-US" dirty="0">
                <a:solidFill>
                  <a:srgbClr val="00B050"/>
                </a:solidFill>
              </a:rPr>
              <a:t>執行</a:t>
            </a:r>
            <a:r>
              <a:rPr lang="zh-TW" altLang="en-US" dirty="0"/>
              <a:t>、</a:t>
            </a:r>
            <a:r>
              <a:rPr lang="zh-TW" altLang="en-US" dirty="0">
                <a:solidFill>
                  <a:srgbClr val="00B050"/>
                </a:solidFill>
              </a:rPr>
              <a:t>操作</a:t>
            </a:r>
            <a:r>
              <a:rPr lang="zh-TW" altLang="en-US" dirty="0"/>
              <a:t>、</a:t>
            </a:r>
            <a:r>
              <a:rPr lang="zh-TW" altLang="en-US" dirty="0">
                <a:solidFill>
                  <a:srgbClr val="00B050"/>
                </a:solidFill>
              </a:rPr>
              <a:t>監控</a:t>
            </a:r>
            <a:r>
              <a:rPr lang="zh-TW" altLang="en-US" dirty="0"/>
              <a:t>、</a:t>
            </a:r>
            <a:r>
              <a:rPr lang="zh-TW" altLang="en-US" dirty="0">
                <a:solidFill>
                  <a:srgbClr val="00B050"/>
                </a:solidFill>
              </a:rPr>
              <a:t>審查</a:t>
            </a:r>
            <a:r>
              <a:rPr lang="zh-TW" altLang="en-US" dirty="0"/>
              <a:t>、</a:t>
            </a:r>
            <a:r>
              <a:rPr lang="zh-TW" altLang="en-US" dirty="0">
                <a:solidFill>
                  <a:srgbClr val="00B050"/>
                </a:solidFill>
              </a:rPr>
              <a:t>維護</a:t>
            </a:r>
            <a:r>
              <a:rPr lang="zh-TW" altLang="en-US" dirty="0"/>
              <a:t>與</a:t>
            </a:r>
            <a:r>
              <a:rPr lang="zh-TW" altLang="en-US" dirty="0">
                <a:solidFill>
                  <a:srgbClr val="00B050"/>
                </a:solidFill>
              </a:rPr>
              <a:t>改進</a:t>
            </a:r>
            <a:r>
              <a:rPr lang="zh-TW" altLang="en-US" dirty="0"/>
              <a:t>組織的資訊安全。</a:t>
            </a:r>
            <a:endParaRPr lang="en-US" altLang="zh-TW" dirty="0"/>
          </a:p>
          <a:p>
            <a:pPr lvl="1"/>
            <a:r>
              <a:rPr lang="zh-TW" altLang="en-US" dirty="0"/>
              <a:t>其目的在於保護資訊資產的機密性、可用性與完整性。</a:t>
            </a:r>
          </a:p>
        </p:txBody>
      </p:sp>
      <p:sp>
        <p:nvSpPr>
          <p:cNvPr id="4" name="投影片編號版面配置區 3"/>
          <p:cNvSpPr>
            <a:spLocks noGrp="1"/>
          </p:cNvSpPr>
          <p:nvPr>
            <p:ph type="sldNum" sz="quarter" idx="12"/>
          </p:nvPr>
        </p:nvSpPr>
        <p:spPr/>
        <p:txBody>
          <a:bodyPr/>
          <a:lstStyle/>
          <a:p>
            <a:fld id="{B82CCC60-E8CD-4174-8B1A-7DF615B22EEF}" type="slidenum">
              <a:rPr lang="en-US" smtClean="0"/>
              <a:pPr/>
              <a:t>11</a:t>
            </a:fld>
            <a:endParaRPr lang="en-US"/>
          </a:p>
        </p:txBody>
      </p:sp>
    </p:spTree>
    <p:extLst>
      <p:ext uri="{BB962C8B-B14F-4D97-AF65-F5344CB8AC3E}">
        <p14:creationId xmlns:p14="http://schemas.microsoft.com/office/powerpoint/2010/main" val="885999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t>本校的資訊安全政策</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zh-TW" sz="2400" dirty="0"/>
              <a:t>為了促使本校各項</a:t>
            </a:r>
            <a:r>
              <a:rPr lang="zh-TW" altLang="zh-TW" sz="2400" dirty="0">
                <a:solidFill>
                  <a:srgbClr val="00B050"/>
                </a:solidFill>
              </a:rPr>
              <a:t>資訊安全管理制度</a:t>
            </a:r>
            <a:r>
              <a:rPr lang="zh-TW" altLang="zh-TW" sz="2400" dirty="0"/>
              <a:t>能貫徹執行、有效運作</a:t>
            </a:r>
            <a:r>
              <a:rPr lang="zh-TW" altLang="en-US" sz="2400" dirty="0"/>
              <a:t>及</a:t>
            </a:r>
            <a:r>
              <a:rPr lang="zh-TW" altLang="zh-TW" sz="2400" dirty="0"/>
              <a:t>持續進行，</a:t>
            </a:r>
            <a:r>
              <a:rPr lang="zh-TW" altLang="en-US" sz="2400" dirty="0"/>
              <a:t>以</a:t>
            </a:r>
            <a:r>
              <a:rPr lang="zh-TW" altLang="zh-TW" sz="2400" dirty="0"/>
              <a:t>維護本校重要資訊系統的機密性、完整性與可用性，特</a:t>
            </a:r>
            <a:r>
              <a:rPr lang="zh-TW" altLang="en-US" sz="2400" dirty="0"/>
              <a:t>訂定以下</a:t>
            </a:r>
            <a:r>
              <a:rPr lang="zh-TW" altLang="zh-TW" sz="2400" dirty="0">
                <a:solidFill>
                  <a:srgbClr val="00B050"/>
                </a:solidFill>
              </a:rPr>
              <a:t>資訊安全政策</a:t>
            </a:r>
            <a:r>
              <a:rPr lang="zh-TW" altLang="en-US" sz="2400" dirty="0"/>
              <a:t>。作為</a:t>
            </a:r>
            <a:r>
              <a:rPr lang="zh-TW" altLang="zh-TW" sz="2400" dirty="0"/>
              <a:t>日常</a:t>
            </a:r>
            <a:r>
              <a:rPr lang="zh-TW" altLang="en-US" sz="2400" dirty="0"/>
              <a:t>工作的</a:t>
            </a:r>
            <a:r>
              <a:rPr lang="zh-TW" altLang="zh-TW" sz="2400" dirty="0"/>
              <a:t>指導原則，</a:t>
            </a:r>
            <a:r>
              <a:rPr lang="zh-TW" altLang="en-US" sz="2400" dirty="0"/>
              <a:t>以</a:t>
            </a:r>
            <a:r>
              <a:rPr lang="zh-TW" altLang="zh-TW" sz="2400" dirty="0"/>
              <a:t>保障教職員生</a:t>
            </a:r>
            <a:r>
              <a:rPr lang="zh-TW" altLang="en-US" sz="2400" dirty="0"/>
              <a:t>的</a:t>
            </a:r>
            <a:r>
              <a:rPr lang="zh-TW" altLang="zh-TW" sz="2400" dirty="0"/>
              <a:t>權益。</a:t>
            </a:r>
            <a:endParaRPr lang="en-US" altLang="zh-TW" sz="2400" dirty="0"/>
          </a:p>
          <a:p>
            <a:pPr marL="0" indent="0">
              <a:buNone/>
            </a:pPr>
            <a:endParaRPr lang="en-US" altLang="zh-TW" sz="1000" dirty="0"/>
          </a:p>
          <a:p>
            <a:pPr lvl="1"/>
            <a:r>
              <a:rPr lang="zh-TW" altLang="zh-TW" sz="2400" b="1" dirty="0">
                <a:solidFill>
                  <a:srgbClr val="00B050"/>
                </a:solidFill>
              </a:rPr>
              <a:t>提升資安共識，強化資安訓練</a:t>
            </a:r>
            <a:endParaRPr lang="en-US" altLang="zh-TW" sz="2400" b="1" dirty="0">
              <a:solidFill>
                <a:srgbClr val="00B050"/>
              </a:solidFill>
            </a:endParaRPr>
          </a:p>
          <a:p>
            <a:pPr lvl="2"/>
            <a:r>
              <a:rPr lang="zh-TW" altLang="zh-TW" sz="1900" dirty="0"/>
              <a:t>督導同仁落實資訊安全工作，建立「</a:t>
            </a:r>
            <a:r>
              <a:rPr lang="zh-TW" altLang="zh-TW" sz="1900" dirty="0">
                <a:solidFill>
                  <a:srgbClr val="00B050"/>
                </a:solidFill>
              </a:rPr>
              <a:t>資訊安全，人人有責</a:t>
            </a:r>
            <a:r>
              <a:rPr lang="zh-TW" altLang="zh-TW" sz="1900" dirty="0"/>
              <a:t>」的觀念，每年持續進行適當的資訊安全訓練，以提高資訊安全意識。</a:t>
            </a:r>
            <a:endParaRPr lang="en-US" altLang="zh-TW" sz="1900" dirty="0"/>
          </a:p>
          <a:p>
            <a:pPr lvl="2"/>
            <a:r>
              <a:rPr lang="zh-TW" altLang="zh-TW" sz="1900" dirty="0"/>
              <a:t>如有</a:t>
            </a:r>
            <a:r>
              <a:rPr lang="zh-TW" altLang="zh-TW" sz="1900" dirty="0">
                <a:solidFill>
                  <a:srgbClr val="FF0000"/>
                </a:solidFill>
              </a:rPr>
              <a:t>違反資訊安全相關規定</a:t>
            </a:r>
            <a:r>
              <a:rPr lang="zh-TW" altLang="zh-TW" sz="1900" dirty="0"/>
              <a:t>，</a:t>
            </a:r>
            <a:r>
              <a:rPr lang="zh-TW" altLang="en-US" sz="1900" dirty="0"/>
              <a:t>究</a:t>
            </a:r>
            <a:r>
              <a:rPr lang="zh-TW" altLang="zh-TW" sz="1900" dirty="0"/>
              <a:t>其權責</a:t>
            </a:r>
            <a:r>
              <a:rPr lang="zh-TW" altLang="zh-TW" sz="1900" dirty="0">
                <a:solidFill>
                  <a:srgbClr val="FF0000"/>
                </a:solidFill>
              </a:rPr>
              <a:t>依人員獎懲相關規定辦理</a:t>
            </a:r>
            <a:r>
              <a:rPr lang="zh-TW" altLang="zh-TW" sz="1900" dirty="0"/>
              <a:t>。</a:t>
            </a:r>
            <a:endParaRPr lang="en-US" altLang="zh-TW" sz="1900" dirty="0"/>
          </a:p>
          <a:p>
            <a:pPr marL="763588" lvl="2" indent="0">
              <a:buNone/>
            </a:pPr>
            <a:endParaRPr lang="en-US" altLang="zh-TW" sz="1000" b="1" dirty="0"/>
          </a:p>
          <a:p>
            <a:pPr lvl="1"/>
            <a:r>
              <a:rPr lang="zh-TW" altLang="zh-TW" sz="2400" b="1" dirty="0">
                <a:solidFill>
                  <a:srgbClr val="00B050"/>
                </a:solidFill>
              </a:rPr>
              <a:t>健全資安防護，確保營運持續</a:t>
            </a:r>
            <a:endParaRPr lang="en-US" altLang="zh-TW" sz="2400" b="1" dirty="0">
              <a:solidFill>
                <a:srgbClr val="00B050"/>
              </a:solidFill>
            </a:endParaRPr>
          </a:p>
          <a:p>
            <a:pPr lvl="2"/>
            <a:r>
              <a:rPr lang="zh-TW" altLang="zh-TW" sz="1900" dirty="0"/>
              <a:t>由本校全體員工</a:t>
            </a:r>
            <a:r>
              <a:rPr lang="zh-TW" altLang="zh-TW" sz="1900" dirty="0">
                <a:solidFill>
                  <a:srgbClr val="00B050"/>
                </a:solidFill>
              </a:rPr>
              <a:t>貫徹執行資訊安全管理制度</a:t>
            </a:r>
            <a:r>
              <a:rPr lang="zh-TW" altLang="zh-TW" sz="1900" dirty="0"/>
              <a:t>，以保護資訊資產免於外在之威脅或內部人員不當的管理，遭受洩密、破壞或遺失等風險</a:t>
            </a:r>
            <a:r>
              <a:rPr lang="zh-TW" altLang="en-US" sz="1900" dirty="0"/>
              <a:t>。</a:t>
            </a:r>
            <a:endParaRPr lang="en-US" altLang="zh-TW" sz="1900" dirty="0"/>
          </a:p>
          <a:p>
            <a:pPr lvl="2"/>
            <a:r>
              <a:rPr lang="zh-TW" altLang="zh-TW" sz="1900" dirty="0"/>
              <a:t>選擇適切的資安防護措施，將風險降至可接受程度</a:t>
            </a:r>
            <a:r>
              <a:rPr lang="zh-TW" altLang="en-US" sz="1900" dirty="0"/>
              <a:t>。並</a:t>
            </a:r>
            <a:r>
              <a:rPr lang="zh-TW" altLang="zh-TW" sz="1900" dirty="0"/>
              <a:t>持續進行</a:t>
            </a:r>
            <a:r>
              <a:rPr lang="zh-TW" altLang="zh-TW" sz="1900" dirty="0">
                <a:solidFill>
                  <a:srgbClr val="00B050"/>
                </a:solidFill>
              </a:rPr>
              <a:t>監控</a:t>
            </a:r>
            <a:r>
              <a:rPr lang="zh-TW" altLang="zh-TW" sz="1900" dirty="0"/>
              <a:t>、</a:t>
            </a:r>
            <a:r>
              <a:rPr lang="zh-TW" altLang="zh-TW" sz="1900" dirty="0">
                <a:solidFill>
                  <a:srgbClr val="00B050"/>
                </a:solidFill>
              </a:rPr>
              <a:t>審查</a:t>
            </a:r>
            <a:r>
              <a:rPr lang="zh-TW" altLang="zh-TW" sz="1900" dirty="0"/>
              <a:t>及</a:t>
            </a:r>
            <a:r>
              <a:rPr lang="zh-TW" altLang="zh-TW" sz="1900" dirty="0">
                <a:solidFill>
                  <a:srgbClr val="00B050"/>
                </a:solidFill>
              </a:rPr>
              <a:t>稽核</a:t>
            </a:r>
            <a:r>
              <a:rPr lang="zh-TW" altLang="en-US" sz="1900" dirty="0"/>
              <a:t>資訊安全有關的作業</a:t>
            </a:r>
            <a:r>
              <a:rPr lang="zh-TW" altLang="zh-TW" sz="1900" dirty="0"/>
              <a:t>，</a:t>
            </a:r>
            <a:r>
              <a:rPr lang="zh-TW" altLang="en-US" sz="1900" dirty="0"/>
              <a:t>以</a:t>
            </a:r>
            <a:r>
              <a:rPr lang="zh-TW" altLang="zh-TW" sz="1900" dirty="0"/>
              <a:t>確保</a:t>
            </a:r>
            <a:r>
              <a:rPr lang="zh-TW" altLang="en-US" sz="1900" dirty="0"/>
              <a:t>業務</a:t>
            </a:r>
            <a:r>
              <a:rPr lang="zh-TW" altLang="zh-TW" sz="1900" dirty="0"/>
              <a:t>營運持續，達到永續經營的目的。</a:t>
            </a:r>
            <a:endParaRPr lang="zh-TW" altLang="en-US" sz="1900" dirty="0"/>
          </a:p>
        </p:txBody>
      </p:sp>
      <p:sp>
        <p:nvSpPr>
          <p:cNvPr id="4" name="投影片編號版面配置區 3"/>
          <p:cNvSpPr>
            <a:spLocks noGrp="1"/>
          </p:cNvSpPr>
          <p:nvPr>
            <p:ph type="sldNum" sz="quarter" idx="12"/>
          </p:nvPr>
        </p:nvSpPr>
        <p:spPr/>
        <p:txBody>
          <a:bodyPr/>
          <a:lstStyle/>
          <a:p>
            <a:fld id="{B82CCC60-E8CD-4174-8B1A-7DF615B22EEF}" type="slidenum">
              <a:rPr lang="en-US" smtClean="0"/>
              <a:pPr/>
              <a:t>12</a:t>
            </a:fld>
            <a:endParaRPr lang="en-US"/>
          </a:p>
        </p:txBody>
      </p:sp>
    </p:spTree>
    <p:extLst>
      <p:ext uri="{BB962C8B-B14F-4D97-AF65-F5344CB8AC3E}">
        <p14:creationId xmlns:p14="http://schemas.microsoft.com/office/powerpoint/2010/main" val="885999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本校資訊安全</a:t>
            </a:r>
            <a:r>
              <a:rPr lang="zh-TW" altLang="en-US" b="1" dirty="0"/>
              <a:t>行動</a:t>
            </a:r>
            <a:endParaRPr lang="zh-TW" altLang="en-US" dirty="0"/>
          </a:p>
        </p:txBody>
      </p:sp>
      <p:sp>
        <p:nvSpPr>
          <p:cNvPr id="3" name="內容版面配置區 2"/>
          <p:cNvSpPr>
            <a:spLocks noGrp="1"/>
          </p:cNvSpPr>
          <p:nvPr>
            <p:ph idx="1"/>
          </p:nvPr>
        </p:nvSpPr>
        <p:spPr/>
        <p:txBody>
          <a:bodyPr>
            <a:normAutofit/>
          </a:bodyPr>
          <a:lstStyle/>
          <a:p>
            <a:r>
              <a:rPr lang="zh-TW" altLang="en-US" sz="2800" dirty="0"/>
              <a:t>導入最新版本</a:t>
            </a:r>
            <a:r>
              <a:rPr lang="en-US" altLang="zh-TW" sz="2800" dirty="0"/>
              <a:t>ISMS</a:t>
            </a:r>
            <a:r>
              <a:rPr lang="zh-TW" altLang="en-US" sz="2800" dirty="0"/>
              <a:t>資訊安全稽核認證</a:t>
            </a:r>
            <a:r>
              <a:rPr lang="en-US" altLang="zh-TW" sz="2800" dirty="0"/>
              <a:t>(ISO:27001:2013)</a:t>
            </a:r>
          </a:p>
          <a:p>
            <a:r>
              <a:rPr lang="zh-TW" altLang="en-US" sz="2800" dirty="0"/>
              <a:t>校園</a:t>
            </a:r>
            <a:r>
              <a:rPr lang="zh-TW" altLang="en-US" sz="2800" dirty="0" smtClean="0"/>
              <a:t>電腦</a:t>
            </a:r>
            <a:r>
              <a:rPr lang="zh-TW" altLang="en-US" sz="2800" dirty="0" smtClean="0">
                <a:solidFill>
                  <a:srgbClr val="FF0000"/>
                </a:solidFill>
              </a:rPr>
              <a:t>汰換</a:t>
            </a:r>
            <a:r>
              <a:rPr lang="en-US" altLang="zh-TW" sz="2800" dirty="0" smtClean="0">
                <a:solidFill>
                  <a:srgbClr val="FF0000"/>
                </a:solidFill>
              </a:rPr>
              <a:t>Windows 7</a:t>
            </a:r>
            <a:r>
              <a:rPr lang="zh-TW" altLang="en-US" sz="2800" dirty="0" smtClean="0"/>
              <a:t>系統</a:t>
            </a:r>
            <a:endParaRPr lang="zh-TW" altLang="en-US" sz="2800" dirty="0"/>
          </a:p>
          <a:p>
            <a:r>
              <a:rPr lang="zh-TW" altLang="en-US" sz="2800" dirty="0"/>
              <a:t>啟動</a:t>
            </a:r>
            <a:r>
              <a:rPr lang="en-US" altLang="zh-TW" sz="2800" dirty="0">
                <a:solidFill>
                  <a:srgbClr val="009A46"/>
                </a:solidFill>
              </a:rPr>
              <a:t>Windows</a:t>
            </a:r>
            <a:r>
              <a:rPr lang="zh-TW" altLang="en-US" sz="2800" dirty="0">
                <a:solidFill>
                  <a:srgbClr val="009A46"/>
                </a:solidFill>
              </a:rPr>
              <a:t>作業系統更新</a:t>
            </a:r>
          </a:p>
          <a:p>
            <a:r>
              <a:rPr lang="zh-TW" altLang="en-US" sz="2800" dirty="0"/>
              <a:t>校園電腦</a:t>
            </a:r>
            <a:r>
              <a:rPr lang="zh-TW" altLang="en-US" sz="2800" dirty="0">
                <a:solidFill>
                  <a:srgbClr val="009A46"/>
                </a:solidFill>
              </a:rPr>
              <a:t>全面安裝防毒軟體</a:t>
            </a:r>
          </a:p>
          <a:p>
            <a:r>
              <a:rPr lang="zh-TW" altLang="en-US" sz="2800" dirty="0">
                <a:solidFill>
                  <a:schemeClr val="tx1"/>
                </a:solidFill>
              </a:rPr>
              <a:t>定期更新防毒軟體資料庫</a:t>
            </a:r>
          </a:p>
        </p:txBody>
      </p:sp>
      <p:sp>
        <p:nvSpPr>
          <p:cNvPr id="4" name="投影片編號版面配置區 3"/>
          <p:cNvSpPr>
            <a:spLocks noGrp="1"/>
          </p:cNvSpPr>
          <p:nvPr>
            <p:ph type="sldNum" sz="quarter" idx="12"/>
          </p:nvPr>
        </p:nvSpPr>
        <p:spPr/>
        <p:txBody>
          <a:bodyPr/>
          <a:lstStyle/>
          <a:p>
            <a:fld id="{B82CCC60-E8CD-4174-8B1A-7DF615B22EEF}" type="slidenum">
              <a:rPr lang="en-US" smtClean="0"/>
              <a:pPr/>
              <a:t>13</a:t>
            </a:fld>
            <a:endParaRPr lang="en-US"/>
          </a:p>
        </p:txBody>
      </p:sp>
    </p:spTree>
    <p:extLst>
      <p:ext uri="{BB962C8B-B14F-4D97-AF65-F5344CB8AC3E}">
        <p14:creationId xmlns:p14="http://schemas.microsoft.com/office/powerpoint/2010/main" val="4029408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t>你我身邊的資安實例 </a:t>
            </a:r>
          </a:p>
        </p:txBody>
      </p:sp>
      <p:sp>
        <p:nvSpPr>
          <p:cNvPr id="4" name="Subtitle 2"/>
          <p:cNvSpPr txBox="1">
            <a:spLocks/>
          </p:cNvSpPr>
          <p:nvPr/>
        </p:nvSpPr>
        <p:spPr>
          <a:xfrm>
            <a:off x="2281424" y="1443834"/>
            <a:ext cx="6566316" cy="44284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US" altLang="zh-TW" sz="1800" b="1" dirty="0">
                <a:latin typeface="微軟正黑體" panose="020B0604030504040204" pitchFamily="34" charset="-120"/>
                <a:ea typeface="微軟正黑體" panose="020B0604030504040204" pitchFamily="34" charset="-120"/>
              </a:rPr>
              <a:t>Q1</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自行</a:t>
            </a:r>
            <a:r>
              <a:rPr lang="zh-TW" altLang="en-US" sz="1800" b="1" dirty="0">
                <a:latin typeface="微軟正黑體" panose="020B0604030504040204" pitchFamily="34" charset="-120"/>
                <a:ea typeface="微軟正黑體" panose="020B0604030504040204" pitchFamily="34" charset="-120"/>
              </a:rPr>
              <a:t>架設網站，卻收到資安通知說網站會發送病毒攻擊</a:t>
            </a:r>
            <a:endParaRPr lang="en-US" altLang="zh-TW" sz="1800" b="1" dirty="0">
              <a:latin typeface="微軟正黑體" panose="020B0604030504040204" pitchFamily="34" charset="-120"/>
              <a:ea typeface="微軟正黑體" panose="020B0604030504040204" pitchFamily="34" charset="-120"/>
            </a:endParaRPr>
          </a:p>
          <a:p>
            <a:pPr>
              <a:spcBef>
                <a:spcPts val="600"/>
              </a:spcBef>
              <a:spcAft>
                <a:spcPts val="600"/>
              </a:spcAft>
            </a:pPr>
            <a:r>
              <a:rPr lang="en-US" altLang="zh-TW" sz="1800" b="1" dirty="0" smtClean="0">
                <a:latin typeface="微軟正黑體" panose="020B0604030504040204" pitchFamily="34" charset="-120"/>
                <a:ea typeface="微軟正黑體" panose="020B0604030504040204" pitchFamily="34" charset="-120"/>
              </a:rPr>
              <a:t>Q2.</a:t>
            </a:r>
            <a:r>
              <a:rPr lang="zh-TW" altLang="en-US" sz="1800" b="1" dirty="0">
                <a:latin typeface="微軟正黑體" panose="020B0604030504040204" pitchFamily="34" charset="-120"/>
                <a:ea typeface="微軟正黑體" panose="020B0604030504040204" pitchFamily="34" charset="-120"/>
              </a:rPr>
              <a:t>瀏覽一般網站如</a:t>
            </a:r>
            <a:r>
              <a:rPr lang="en-US" altLang="zh-TW" sz="1800" b="1" dirty="0">
                <a:latin typeface="微軟正黑體" panose="020B0604030504040204" pitchFamily="34" charset="-120"/>
                <a:ea typeface="微軟正黑體" panose="020B0604030504040204" pitchFamily="34" charset="-120"/>
              </a:rPr>
              <a:t>FB</a:t>
            </a:r>
            <a:r>
              <a:rPr lang="zh-TW" altLang="en-US" sz="1800" b="1" dirty="0">
                <a:latin typeface="微軟正黑體" panose="020B0604030504040204" pitchFamily="34" charset="-120"/>
                <a:ea typeface="微軟正黑體" panose="020B0604030504040204" pitchFamily="34" charset="-120"/>
              </a:rPr>
              <a:t>，卻導致檔案開不起來</a:t>
            </a:r>
            <a:endParaRPr lang="en-US" altLang="zh-TW" sz="1800" b="1" dirty="0">
              <a:latin typeface="微軟正黑體" panose="020B0604030504040204" pitchFamily="34" charset="-120"/>
              <a:ea typeface="微軟正黑體" panose="020B0604030504040204" pitchFamily="34" charset="-120"/>
            </a:endParaRPr>
          </a:p>
          <a:p>
            <a:pPr>
              <a:spcBef>
                <a:spcPts val="600"/>
              </a:spcBef>
              <a:spcAft>
                <a:spcPts val="600"/>
              </a:spcAft>
            </a:pPr>
            <a:r>
              <a:rPr lang="en-US" altLang="zh-TW" sz="1800" b="1" dirty="0" smtClean="0">
                <a:latin typeface="微軟正黑體" panose="020B0604030504040204" pitchFamily="34" charset="-120"/>
                <a:ea typeface="微軟正黑體" panose="020B0604030504040204" pitchFamily="34" charset="-120"/>
              </a:rPr>
              <a:t>Q3.</a:t>
            </a:r>
            <a:r>
              <a:rPr lang="zh-TW" altLang="en-US" sz="1800" b="1" dirty="0">
                <a:latin typeface="微軟正黑體" panose="020B0604030504040204" pitchFamily="34" charset="-120"/>
                <a:ea typeface="微軟正黑體" panose="020B0604030504040204" pitchFamily="34" charset="-120"/>
              </a:rPr>
              <a:t>網路攝影機竟有不明人士也可登入查看</a:t>
            </a:r>
            <a:endParaRPr lang="en-US" altLang="zh-TW" sz="1800" b="1" dirty="0">
              <a:latin typeface="微軟正黑體" panose="020B0604030504040204" pitchFamily="34" charset="-120"/>
              <a:ea typeface="微軟正黑體" panose="020B0604030504040204" pitchFamily="34" charset="-120"/>
            </a:endParaRPr>
          </a:p>
          <a:p>
            <a:pPr>
              <a:spcBef>
                <a:spcPts val="600"/>
              </a:spcBef>
              <a:spcAft>
                <a:spcPts val="600"/>
              </a:spcAft>
            </a:pPr>
            <a:r>
              <a:rPr lang="en-US" altLang="zh-TW" sz="1800" b="1" dirty="0" smtClean="0">
                <a:latin typeface="微軟正黑體" panose="020B0604030504040204" pitchFamily="34" charset="-120"/>
                <a:ea typeface="微軟正黑體" panose="020B0604030504040204" pitchFamily="34" charset="-120"/>
              </a:rPr>
              <a:t>Q4.</a:t>
            </a:r>
            <a:r>
              <a:rPr lang="zh-TW" altLang="en-US" sz="1800" b="1" dirty="0">
                <a:latin typeface="微軟正黑體" panose="020B0604030504040204" pitchFamily="34" charset="-120"/>
                <a:ea typeface="微軟正黑體" panose="020B0604030504040204" pitchFamily="34" charset="-120"/>
              </a:rPr>
              <a:t>分享軟體竟讓政府機密文件流竄於一般民眾</a:t>
            </a:r>
            <a:endParaRPr lang="en-US" altLang="zh-TW" sz="1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B82CCC60-E8CD-4174-8B1A-7DF615B22EEF}" type="slidenum">
              <a:rPr lang="en-US" smtClean="0"/>
              <a:pPr/>
              <a:t>14</a:t>
            </a:fld>
            <a:endParaRPr lang="en-US"/>
          </a:p>
        </p:txBody>
      </p:sp>
    </p:spTree>
    <p:extLst>
      <p:ext uri="{BB962C8B-B14F-4D97-AF65-F5344CB8AC3E}">
        <p14:creationId xmlns:p14="http://schemas.microsoft.com/office/powerpoint/2010/main" val="1238144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2730390" y="527605"/>
            <a:ext cx="641361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1200"/>
              </a:spcBef>
              <a:spcAft>
                <a:spcPts val="1200"/>
              </a:spcAft>
            </a:pPr>
            <a:r>
              <a:rPr lang="zh-TW" altLang="en-US" sz="3000" b="1" dirty="0" smtClean="0">
                <a:solidFill>
                  <a:srgbClr val="2597FF"/>
                </a:solidFill>
                <a:latin typeface="微軟正黑體" panose="020B0604030504040204" pitchFamily="34" charset="-120"/>
                <a:ea typeface="微軟正黑體" panose="020B0604030504040204" pitchFamily="34" charset="-120"/>
              </a:rPr>
              <a:t>案例一：</a:t>
            </a:r>
            <a:r>
              <a:rPr lang="zh-TW" altLang="en-US" sz="3200" b="1" dirty="0">
                <a:solidFill>
                  <a:srgbClr val="2597FF"/>
                </a:solidFill>
                <a:latin typeface="微軟正黑體" panose="020B0604030504040204" pitchFamily="34" charset="-120"/>
                <a:ea typeface="微軟正黑體" panose="020B0604030504040204" pitchFamily="34" charset="-120"/>
              </a:rPr>
              <a:t>自行架設網站，卻收到資安通知說網站會發送病毒攻擊</a:t>
            </a:r>
            <a:endParaRPr lang="en-US" altLang="zh-TW" sz="3200" b="1" dirty="0">
              <a:solidFill>
                <a:srgbClr val="2597FF"/>
              </a:solidFill>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a:xfrm>
            <a:off x="296258" y="1596540"/>
            <a:ext cx="8704185" cy="507970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1.</a:t>
            </a:r>
            <a:r>
              <a:rPr lang="zh-TW" altLang="en-US" sz="2500" dirty="0">
                <a:solidFill>
                  <a:srgbClr val="0000FF"/>
                </a:solidFill>
                <a:latin typeface="微軟正黑體" panose="020B0604030504040204" pitchFamily="34" charset="-120"/>
                <a:ea typeface="微軟正黑體" panose="020B0604030504040204" pitchFamily="34" charset="-120"/>
              </a:rPr>
              <a:t>案例</a:t>
            </a:r>
            <a:r>
              <a:rPr lang="zh-TW" altLang="en-US" sz="2500" dirty="0" smtClean="0">
                <a:solidFill>
                  <a:srgbClr val="0000FF"/>
                </a:solidFill>
                <a:latin typeface="微軟正黑體" panose="020B0604030504040204" pitchFamily="34" charset="-120"/>
                <a:ea typeface="微軟正黑體" panose="020B0604030504040204" pitchFamily="34" charset="-120"/>
              </a:rPr>
              <a:t>說明</a:t>
            </a:r>
            <a:endParaRPr lang="en-US" altLang="zh-TW" sz="2500" dirty="0" smtClean="0">
              <a:solidFill>
                <a:srgbClr val="0000FF"/>
              </a:solidFill>
              <a:latin typeface="微軟正黑體" panose="020B0604030504040204" pitchFamily="34" charset="-120"/>
              <a:ea typeface="微軟正黑體" panose="020B0604030504040204" pitchFamily="34" charset="-120"/>
            </a:endParaRPr>
          </a:p>
          <a:p>
            <a:pPr algn="l">
              <a:spcBef>
                <a:spcPts val="600"/>
              </a:spcBef>
              <a:spcAft>
                <a:spcPts val="600"/>
              </a:spcAft>
            </a:pPr>
            <a:r>
              <a:rPr lang="zh-TW" altLang="en-US" sz="2100" dirty="0" smtClean="0">
                <a:latin typeface="微軟正黑體" panose="020B0604030504040204" pitchFamily="34" charset="-120"/>
                <a:ea typeface="微軟正黑體" panose="020B0604030504040204" pitchFamily="34" charset="-120"/>
              </a:rPr>
              <a:t>學生</a:t>
            </a:r>
            <a:r>
              <a:rPr lang="zh-TW" altLang="en-US" sz="2100" dirty="0">
                <a:latin typeface="微軟正黑體" panose="020B0604030504040204" pitchFamily="34" charset="-120"/>
                <a:ea typeface="微軟正黑體" panose="020B0604030504040204" pitchFamily="34" charset="-120"/>
              </a:rPr>
              <a:t>使用</a:t>
            </a:r>
            <a:r>
              <a:rPr lang="en-US" altLang="zh-TW" sz="2100" dirty="0" err="1">
                <a:latin typeface="微軟正黑體" panose="020B0604030504040204" pitchFamily="34" charset="-120"/>
                <a:ea typeface="微軟正黑體" panose="020B0604030504040204" pitchFamily="34" charset="-120"/>
              </a:rPr>
              <a:t>AppServ</a:t>
            </a:r>
            <a:r>
              <a:rPr lang="zh-TW" altLang="en-US" sz="2100" dirty="0">
                <a:latin typeface="微軟正黑體" panose="020B0604030504040204" pitchFamily="34" charset="-120"/>
                <a:ea typeface="微軟正黑體" panose="020B0604030504040204" pitchFamily="34" charset="-120"/>
              </a:rPr>
              <a:t>架站整合套件，自行架設網站練習，架設完成後電腦與網站系統便一直保持開啟狀態並未再維護。事隔幾天卻收到學校資訊單位通知，接獲個人電腦</a:t>
            </a:r>
            <a:r>
              <a:rPr lang="zh-TW" altLang="en-US" sz="2100" dirty="0">
                <a:solidFill>
                  <a:srgbClr val="FF0000"/>
                </a:solidFill>
                <a:latin typeface="微軟正黑體" panose="020B0604030504040204" pitchFamily="34" charset="-120"/>
                <a:ea typeface="微軟正黑體" panose="020B0604030504040204" pitchFamily="34" charset="-120"/>
              </a:rPr>
              <a:t>對外攻擊</a:t>
            </a:r>
            <a:r>
              <a:rPr lang="zh-TW" altLang="en-US" sz="2100" dirty="0">
                <a:latin typeface="微軟正黑體" panose="020B0604030504040204" pitchFamily="34" charset="-120"/>
                <a:ea typeface="微軟正黑體" panose="020B0604030504040204" pitchFamily="34" charset="-120"/>
              </a:rPr>
              <a:t>的紀錄。</a:t>
            </a:r>
          </a:p>
          <a:p>
            <a:pPr algn="l"/>
            <a:endParaRPr lang="zh-TW" altLang="en-US" sz="2100" dirty="0">
              <a:latin typeface="微軟正黑體" panose="020B0604030504040204" pitchFamily="34" charset="-120"/>
              <a:ea typeface="微軟正黑體" panose="020B0604030504040204" pitchFamily="34" charset="-120"/>
            </a:endParaRPr>
          </a:p>
          <a:p>
            <a:pPr algn="l"/>
            <a:r>
              <a:rPr lang="en-US" altLang="zh-TW" sz="2400" dirty="0">
                <a:solidFill>
                  <a:srgbClr val="0000FF"/>
                </a:solidFill>
                <a:latin typeface="微軟正黑體" panose="020B0604030504040204" pitchFamily="34" charset="-120"/>
                <a:ea typeface="微軟正黑體" panose="020B0604030504040204" pitchFamily="34" charset="-120"/>
              </a:rPr>
              <a:t>2.</a:t>
            </a:r>
            <a:r>
              <a:rPr lang="zh-TW" altLang="en-US" sz="2400" dirty="0">
                <a:solidFill>
                  <a:srgbClr val="0000FF"/>
                </a:solidFill>
                <a:latin typeface="微軟正黑體" panose="020B0604030504040204" pitchFamily="34" charset="-120"/>
                <a:ea typeface="微軟正黑體" panose="020B0604030504040204" pitchFamily="34" charset="-120"/>
              </a:rPr>
              <a:t>原因分析</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網頁架站工具</a:t>
            </a:r>
            <a:r>
              <a:rPr lang="en-US" altLang="zh-TW" sz="2100" dirty="0" err="1">
                <a:latin typeface="微軟正黑體" panose="020B0604030504040204" pitchFamily="34" charset="-120"/>
                <a:ea typeface="微軟正黑體" panose="020B0604030504040204" pitchFamily="34" charset="-120"/>
              </a:rPr>
              <a:t>AppServ</a:t>
            </a:r>
            <a:r>
              <a:rPr lang="zh-TW" altLang="en-US" sz="2100" dirty="0">
                <a:latin typeface="微軟正黑體" panose="020B0604030504040204" pitchFamily="34" charset="-120"/>
                <a:ea typeface="微軟正黑體" panose="020B0604030504040204" pitchFamily="34" charset="-120"/>
              </a:rPr>
              <a:t>套件，其實很容易成為駭客入侵後門</a:t>
            </a:r>
          </a:p>
          <a:p>
            <a:pPr marL="1080000" indent="-457200" algn="l">
              <a:spcBef>
                <a:spcPts val="600"/>
              </a:spcBef>
              <a:spcAft>
                <a:spcPts val="600"/>
              </a:spcAft>
              <a:buFont typeface="Wingdings" panose="05000000000000000000" pitchFamily="2" charset="2"/>
              <a:buAutoNum type="circleNumWdWhitePlain"/>
            </a:pPr>
            <a:r>
              <a:rPr lang="en-US" altLang="zh-TW" sz="1800" dirty="0" err="1">
                <a:latin typeface="微軟正黑體" panose="020B0604030504040204" pitchFamily="34" charset="-120"/>
                <a:ea typeface="微軟正黑體" panose="020B0604030504040204" pitchFamily="34" charset="-120"/>
              </a:rPr>
              <a:t>AppServ</a:t>
            </a:r>
            <a:r>
              <a:rPr lang="zh-TW" altLang="en-US" sz="1800" dirty="0">
                <a:latin typeface="微軟正黑體" panose="020B0604030504040204" pitchFamily="34" charset="-120"/>
                <a:ea typeface="微軟正黑體" panose="020B0604030504040204" pitchFamily="34" charset="-120"/>
              </a:rPr>
              <a:t>包含架設網頁所需的各種環境元件，如</a:t>
            </a:r>
            <a:r>
              <a:rPr lang="en-US" altLang="zh-TW" sz="1800" dirty="0">
                <a:latin typeface="微軟正黑體" panose="020B0604030504040204" pitchFamily="34" charset="-120"/>
                <a:ea typeface="微軟正黑體" panose="020B0604030504040204" pitchFamily="34" charset="-120"/>
              </a:rPr>
              <a:t>Apache</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PHP</a:t>
            </a:r>
            <a:r>
              <a:rPr lang="zh-TW" altLang="en-US" sz="1800" dirty="0">
                <a:latin typeface="微軟正黑體" panose="020B0604030504040204" pitchFamily="34" charset="-120"/>
                <a:ea typeface="微軟正黑體" panose="020B0604030504040204" pitchFamily="34" charset="-120"/>
              </a:rPr>
              <a:t>、</a:t>
            </a:r>
            <a:r>
              <a:rPr lang="en-US" altLang="zh-TW" sz="1800" dirty="0" err="1">
                <a:latin typeface="微軟正黑體" panose="020B0604030504040204" pitchFamily="34" charset="-120"/>
                <a:ea typeface="微軟正黑體" panose="020B0604030504040204" pitchFamily="34" charset="-120"/>
              </a:rPr>
              <a:t>Mysql</a:t>
            </a:r>
            <a:r>
              <a:rPr lang="zh-TW" altLang="en-US" sz="1800" dirty="0">
                <a:latin typeface="微軟正黑體" panose="020B0604030504040204" pitchFamily="34" charset="-120"/>
                <a:ea typeface="微軟正黑體" panose="020B0604030504040204" pitchFamily="34" charset="-120"/>
              </a:rPr>
              <a:t>與</a:t>
            </a:r>
            <a:r>
              <a:rPr lang="en-US" altLang="zh-TW" sz="1800" dirty="0" err="1">
                <a:latin typeface="微軟正黑體" panose="020B0604030504040204" pitchFamily="34" charset="-120"/>
                <a:ea typeface="微軟正黑體" panose="020B0604030504040204" pitchFamily="34" charset="-120"/>
              </a:rPr>
              <a:t>phpMyAdmin</a:t>
            </a:r>
            <a:r>
              <a:rPr lang="zh-TW" altLang="en-US" sz="1800" dirty="0">
                <a:latin typeface="微軟正黑體" panose="020B0604030504040204" pitchFamily="34" charset="-120"/>
                <a:ea typeface="微軟正黑體" panose="020B0604030504040204" pitchFamily="34" charset="-120"/>
              </a:rPr>
              <a:t>等。</a:t>
            </a:r>
          </a:p>
          <a:p>
            <a:pPr marL="1080000" indent="-457200" algn="l">
              <a:spcBef>
                <a:spcPts val="600"/>
              </a:spcBef>
              <a:spcAft>
                <a:spcPts val="600"/>
              </a:spcAft>
              <a:buFont typeface="Wingdings" panose="05000000000000000000" pitchFamily="2" charset="2"/>
              <a:buAutoNum type="circleNumWdWhitePlain"/>
            </a:pPr>
            <a:r>
              <a:rPr lang="zh-TW" altLang="en-US" sz="1800" dirty="0">
                <a:latin typeface="微軟正黑體" panose="020B0604030504040204" pitchFamily="34" charset="-120"/>
                <a:ea typeface="微軟正黑體" panose="020B0604030504040204" pitchFamily="34" charset="-120"/>
              </a:rPr>
              <a:t>因為安裝容易，許多使用者均以此套件來架設網站。</a:t>
            </a:r>
            <a:endParaRPr lang="en-US" altLang="zh-TW" sz="2500" dirty="0">
              <a:latin typeface="微軟正黑體" panose="020B0604030504040204" pitchFamily="34" charset="-120"/>
              <a:ea typeface="微軟正黑體" panose="020B0604030504040204" pitchFamily="34" charset="-120"/>
            </a:endParaRPr>
          </a:p>
          <a:p>
            <a:pPr algn="l"/>
            <a:endParaRPr lang="en-US" altLang="zh-TW" sz="25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15</a:t>
            </a:fld>
            <a:endParaRPr lang="en-US"/>
          </a:p>
        </p:txBody>
      </p:sp>
    </p:spTree>
    <p:extLst>
      <p:ext uri="{BB962C8B-B14F-4D97-AF65-F5344CB8AC3E}">
        <p14:creationId xmlns:p14="http://schemas.microsoft.com/office/powerpoint/2010/main" val="2686824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3.</a:t>
            </a:r>
            <a:r>
              <a:rPr lang="zh-TW" altLang="en-US" sz="2500" dirty="0">
                <a:solidFill>
                  <a:srgbClr val="0000FF"/>
                </a:solidFill>
                <a:latin typeface="微軟正黑體" panose="020B0604030504040204" pitchFamily="34" charset="-120"/>
                <a:ea typeface="微軟正黑體" panose="020B0604030504040204" pitchFamily="34" charset="-120"/>
              </a:rPr>
              <a:t>資安風險</a:t>
            </a:r>
            <a:endParaRPr lang="en-US" altLang="zh-TW" sz="25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000" dirty="0">
                <a:latin typeface="微軟正黑體" panose="020B0604030504040204" pitchFamily="34" charset="-120"/>
                <a:ea typeface="微軟正黑體" panose="020B0604030504040204" pitchFamily="34" charset="-120"/>
              </a:rPr>
              <a:t>該套件已</a:t>
            </a:r>
            <a:r>
              <a:rPr lang="zh-TW" altLang="en-US" sz="2000" dirty="0">
                <a:solidFill>
                  <a:srgbClr val="FF0000"/>
                </a:solidFill>
                <a:latin typeface="微軟正黑體" panose="020B0604030504040204" pitchFamily="34" charset="-120"/>
                <a:ea typeface="微軟正黑體" panose="020B0604030504040204" pitchFamily="34" charset="-120"/>
              </a:rPr>
              <a:t>多年未更新</a:t>
            </a:r>
            <a:r>
              <a:rPr lang="zh-TW" altLang="en-US" sz="2000" dirty="0">
                <a:latin typeface="微軟正黑體" panose="020B0604030504040204" pitchFamily="34" charset="-120"/>
                <a:ea typeface="微軟正黑體" panose="020B0604030504040204" pitchFamily="34" charset="-120"/>
              </a:rPr>
              <a:t>，駭客利用其架設元件，如</a:t>
            </a:r>
            <a:r>
              <a:rPr lang="en-US" altLang="zh-TW" sz="2000" dirty="0" err="1">
                <a:latin typeface="微軟正黑體" panose="020B0604030504040204" pitchFamily="34" charset="-120"/>
                <a:ea typeface="微軟正黑體" panose="020B0604030504040204" pitchFamily="34" charset="-120"/>
              </a:rPr>
              <a:t>phpMyAdmin</a:t>
            </a:r>
            <a:r>
              <a:rPr lang="zh-TW" altLang="en-US" sz="2000" dirty="0">
                <a:latin typeface="微軟正黑體" panose="020B0604030504040204" pitchFamily="34" charset="-120"/>
                <a:ea typeface="微軟正黑體" panose="020B0604030504040204" pitchFamily="34" charset="-120"/>
              </a:rPr>
              <a:t>的</a:t>
            </a:r>
            <a:r>
              <a:rPr lang="zh-TW" altLang="en-US" sz="2000" dirty="0">
                <a:solidFill>
                  <a:srgbClr val="FF0000"/>
                </a:solidFill>
                <a:latin typeface="微軟正黑體" panose="020B0604030504040204" pitchFamily="34" charset="-120"/>
                <a:ea typeface="微軟正黑體" panose="020B0604030504040204" pitchFamily="34" charset="-120"/>
              </a:rPr>
              <a:t>漏洞植入木馬後門程式</a:t>
            </a:r>
          </a:p>
          <a:p>
            <a:pPr marL="720000" indent="-457200" algn="l">
              <a:buFont typeface="+mj-lt"/>
              <a:buAutoNum type="arabicParenR"/>
            </a:pPr>
            <a:r>
              <a:rPr lang="zh-TW" altLang="en-US" sz="2000" dirty="0">
                <a:latin typeface="微軟正黑體" panose="020B0604030504040204" pitchFamily="34" charset="-120"/>
                <a:ea typeface="微軟正黑體" panose="020B0604030504040204" pitchFamily="34" charset="-120"/>
              </a:rPr>
              <a:t>主機就被控制成為殭屍網路，接收駭客指令受感染的網站就會發出攻擊，進而造成資安事件</a:t>
            </a:r>
            <a:endParaRPr lang="en-US" altLang="zh-TW" sz="2000" dirty="0">
              <a:latin typeface="微軟正黑體" panose="020B0604030504040204" pitchFamily="34" charset="-120"/>
              <a:ea typeface="微軟正黑體" panose="020B0604030504040204" pitchFamily="34" charset="-120"/>
            </a:endParaRPr>
          </a:p>
          <a:p>
            <a:pPr marL="262800" algn="l"/>
            <a:endParaRPr lang="zh-TW" altLang="en-US" sz="2100" dirty="0">
              <a:latin typeface="微軟正黑體" panose="020B0604030504040204" pitchFamily="34" charset="-120"/>
              <a:ea typeface="微軟正黑體" panose="020B0604030504040204" pitchFamily="34" charset="-120"/>
            </a:endParaRPr>
          </a:p>
          <a:p>
            <a:pPr algn="l"/>
            <a:r>
              <a:rPr lang="en-US" altLang="zh-TW" sz="2500" dirty="0">
                <a:solidFill>
                  <a:srgbClr val="0000FF"/>
                </a:solidFill>
                <a:latin typeface="微軟正黑體" panose="020B0604030504040204" pitchFamily="34" charset="-120"/>
                <a:ea typeface="微軟正黑體" panose="020B0604030504040204" pitchFamily="34" charset="-120"/>
              </a:rPr>
              <a:t>4.</a:t>
            </a:r>
            <a:r>
              <a:rPr lang="zh-TW" altLang="en-US" sz="2500" dirty="0">
                <a:solidFill>
                  <a:srgbClr val="0000FF"/>
                </a:solidFill>
                <a:latin typeface="微軟正黑體" panose="020B0604030504040204" pitchFamily="34" charset="-120"/>
                <a:ea typeface="微軟正黑體" panose="020B0604030504040204" pitchFamily="34" charset="-120"/>
              </a:rPr>
              <a:t>建議方式</a:t>
            </a:r>
            <a:endParaRPr lang="en-US" altLang="zh-TW" sz="25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移除</a:t>
            </a:r>
            <a:r>
              <a:rPr lang="en-US" altLang="zh-TW" sz="2100" dirty="0" err="1">
                <a:latin typeface="微軟正黑體" panose="020B0604030504040204" pitchFamily="34" charset="-120"/>
                <a:ea typeface="微軟正黑體" panose="020B0604030504040204" pitchFamily="34" charset="-120"/>
              </a:rPr>
              <a:t>AppServ</a:t>
            </a:r>
            <a:r>
              <a:rPr lang="zh-TW" altLang="en-US" sz="2100" dirty="0">
                <a:latin typeface="微軟正黑體" panose="020B0604030504040204" pitchFamily="34" charset="-120"/>
                <a:ea typeface="微軟正黑體" panose="020B0604030504040204" pitchFamily="34" charset="-120"/>
              </a:rPr>
              <a:t>套件，重新個別安裝新版</a:t>
            </a:r>
            <a:r>
              <a:rPr lang="en-US" altLang="zh-TW" sz="2100" dirty="0">
                <a:latin typeface="微軟正黑體" panose="020B0604030504040204" pitchFamily="34" charset="-120"/>
                <a:ea typeface="微軟正黑體" panose="020B0604030504040204" pitchFamily="34" charset="-120"/>
              </a:rPr>
              <a:t>Apache, PHP, MySQL, </a:t>
            </a:r>
            <a:r>
              <a:rPr lang="en-US" altLang="zh-TW" sz="2100" dirty="0" err="1">
                <a:latin typeface="微軟正黑體" panose="020B0604030504040204" pitchFamily="34" charset="-120"/>
                <a:ea typeface="微軟正黑體" panose="020B0604030504040204" pitchFamily="34" charset="-120"/>
              </a:rPr>
              <a:t>PhpMyAdmin</a:t>
            </a:r>
            <a:r>
              <a:rPr lang="zh-TW" altLang="en-US" sz="2100" dirty="0">
                <a:latin typeface="微軟正黑體" panose="020B0604030504040204" pitchFamily="34" charset="-120"/>
                <a:ea typeface="微軟正黑體" panose="020B0604030504040204" pitchFamily="34" charset="-120"/>
              </a:rPr>
              <a:t>等元件</a:t>
            </a: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使用其他架站工具替代</a:t>
            </a:r>
            <a:r>
              <a:rPr lang="en-US" altLang="zh-TW" sz="2100" dirty="0" err="1">
                <a:latin typeface="微軟正黑體" panose="020B0604030504040204" pitchFamily="34" charset="-120"/>
                <a:ea typeface="微軟正黑體" panose="020B0604030504040204" pitchFamily="34" charset="-120"/>
              </a:rPr>
              <a:t>AppServ</a:t>
            </a:r>
            <a:r>
              <a:rPr lang="zh-TW" altLang="en-US" sz="2100" dirty="0">
                <a:latin typeface="微軟正黑體" panose="020B0604030504040204" pitchFamily="34" charset="-120"/>
                <a:ea typeface="微軟正黑體" panose="020B0604030504040204" pitchFamily="34" charset="-120"/>
              </a:rPr>
              <a:t>，並</a:t>
            </a:r>
            <a:r>
              <a:rPr lang="zh-TW" altLang="en-US" sz="2100" dirty="0">
                <a:solidFill>
                  <a:srgbClr val="00B050"/>
                </a:solidFill>
                <a:latin typeface="微軟正黑體" panose="020B0604030504040204" pitchFamily="34" charset="-120"/>
                <a:ea typeface="微軟正黑體" panose="020B0604030504040204" pitchFamily="34" charset="-120"/>
              </a:rPr>
              <a:t>保持最新版本</a:t>
            </a:r>
            <a:r>
              <a:rPr lang="zh-TW" altLang="en-US" sz="2100" dirty="0">
                <a:latin typeface="微軟正黑體" panose="020B0604030504040204" pitchFamily="34" charset="-120"/>
                <a:ea typeface="微軟正黑體" panose="020B0604030504040204" pitchFamily="34" charset="-120"/>
              </a:rPr>
              <a:t>，例如：</a:t>
            </a:r>
            <a:r>
              <a:rPr lang="en-US" altLang="zh-TW" sz="2100" dirty="0" err="1">
                <a:latin typeface="微軟正黑體" panose="020B0604030504040204" pitchFamily="34" charset="-120"/>
                <a:ea typeface="微軟正黑體" panose="020B0604030504040204" pitchFamily="34" charset="-120"/>
              </a:rPr>
              <a:t>WampServer</a:t>
            </a:r>
            <a:r>
              <a:rPr lang="en-US" altLang="zh-TW" sz="2100" dirty="0">
                <a:latin typeface="微軟正黑體" panose="020B0604030504040204" pitchFamily="34" charset="-120"/>
                <a:ea typeface="微軟正黑體" panose="020B0604030504040204" pitchFamily="34" charset="-120"/>
              </a:rPr>
              <a:t>, XAMPP</a:t>
            </a:r>
            <a:r>
              <a:rPr lang="zh-TW" altLang="en-US" sz="2100" dirty="0">
                <a:latin typeface="微軟正黑體" panose="020B0604030504040204" pitchFamily="34" charset="-120"/>
                <a:ea typeface="微軟正黑體" panose="020B0604030504040204" pitchFamily="34" charset="-120"/>
              </a:rPr>
              <a:t>等</a:t>
            </a:r>
            <a:endParaRPr lang="en-US" altLang="zh-TW" sz="2500" dirty="0">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若已遭入侵，緊急因應措施如下：</a:t>
            </a:r>
          </a:p>
          <a:p>
            <a:pPr marL="1080000" indent="-457200" algn="l">
              <a:buFont typeface="Wingdings" panose="05000000000000000000" pitchFamily="2" charset="2"/>
              <a:buAutoNum type="circleNumWdWhitePlain"/>
            </a:pPr>
            <a:r>
              <a:rPr lang="zh-TW" altLang="en-US" sz="1800" dirty="0">
                <a:latin typeface="微軟正黑體" panose="020B0604030504040204" pitchFamily="34" charset="-120"/>
                <a:ea typeface="微軟正黑體" panose="020B0604030504040204" pitchFamily="34" charset="-120"/>
              </a:rPr>
              <a:t>儘速刪除有漏洞的</a:t>
            </a:r>
            <a:r>
              <a:rPr lang="en-US" altLang="zh-TW" sz="1800" dirty="0" err="1">
                <a:latin typeface="微軟正黑體" panose="020B0604030504040204" pitchFamily="34" charset="-120"/>
                <a:ea typeface="微軟正黑體" panose="020B0604030504040204" pitchFamily="34" charset="-120"/>
              </a:rPr>
              <a:t>setup.php</a:t>
            </a:r>
            <a:r>
              <a:rPr lang="zh-TW" altLang="en-US" sz="1800" dirty="0">
                <a:latin typeface="微軟正黑體" panose="020B0604030504040204" pitchFamily="34" charset="-120"/>
                <a:ea typeface="微軟正黑體" panose="020B0604030504040204" pitchFamily="34" charset="-120"/>
              </a:rPr>
              <a:t>檔</a:t>
            </a:r>
            <a:br>
              <a:rPr lang="zh-TW" altLang="en-US" sz="1800" dirty="0">
                <a:latin typeface="微軟正黑體" panose="020B0604030504040204" pitchFamily="34" charset="-120"/>
                <a:ea typeface="微軟正黑體" panose="020B0604030504040204" pitchFamily="34" charset="-120"/>
              </a:rPr>
            </a:b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預設路徑：</a:t>
            </a:r>
            <a:r>
              <a:rPr lang="en-US" altLang="zh-TW" sz="1800" dirty="0">
                <a:latin typeface="微軟正黑體" panose="020B0604030504040204" pitchFamily="34" charset="-120"/>
                <a:ea typeface="微軟正黑體" panose="020B0604030504040204" pitchFamily="34" charset="-120"/>
              </a:rPr>
              <a:t>C:\AppServ\www\phpMyAdmin\scripts\setup.php)</a:t>
            </a:r>
          </a:p>
          <a:p>
            <a:pPr marL="1080000" indent="-457200" algn="l">
              <a:buFont typeface="Wingdings" panose="05000000000000000000" pitchFamily="2" charset="2"/>
              <a:buAutoNum type="circleNumWdWhitePlain"/>
            </a:pPr>
            <a:r>
              <a:rPr lang="zh-TW" altLang="en-US" sz="1800" dirty="0">
                <a:latin typeface="微軟正黑體" panose="020B0604030504040204" pitchFamily="34" charset="-120"/>
                <a:ea typeface="微軟正黑體" panose="020B0604030504040204" pitchFamily="34" charset="-120"/>
              </a:rPr>
              <a:t>重新啟動安裝</a:t>
            </a:r>
            <a:r>
              <a:rPr lang="en-US" altLang="zh-TW" sz="1800" dirty="0" err="1">
                <a:latin typeface="微軟正黑體" panose="020B0604030504040204" pitchFamily="34" charset="-120"/>
                <a:ea typeface="微軟正黑體" panose="020B0604030504040204" pitchFamily="34" charset="-120"/>
              </a:rPr>
              <a:t>AppServ</a:t>
            </a:r>
            <a:r>
              <a:rPr lang="zh-TW" altLang="en-US" sz="1800" dirty="0">
                <a:latin typeface="微軟正黑體" panose="020B0604030504040204" pitchFamily="34" charset="-120"/>
                <a:ea typeface="微軟正黑體" panose="020B0604030504040204" pitchFamily="34" charset="-120"/>
              </a:rPr>
              <a:t>的主機、使用防毒軟體掃毒，並重新開機</a:t>
            </a:r>
            <a:endParaRPr lang="en-US" altLang="zh-TW" sz="1800" dirty="0">
              <a:latin typeface="微軟正黑體" panose="020B0604030504040204" pitchFamily="34" charset="-120"/>
              <a:ea typeface="微軟正黑體" panose="020B0604030504040204" pitchFamily="34" charset="-120"/>
            </a:endParaRPr>
          </a:p>
          <a:p>
            <a:pPr marL="720000" indent="-457200" algn="l">
              <a:buFont typeface="+mj-lt"/>
              <a:buAutoNum type="arabicParenR"/>
            </a:pPr>
            <a:endParaRPr lang="zh-TW" altLang="en-US" sz="21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16</a:t>
            </a:fld>
            <a:endParaRPr lang="en-US"/>
          </a:p>
        </p:txBody>
      </p:sp>
    </p:spTree>
    <p:extLst>
      <p:ext uri="{BB962C8B-B14F-4D97-AF65-F5344CB8AC3E}">
        <p14:creationId xmlns:p14="http://schemas.microsoft.com/office/powerpoint/2010/main" val="297160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2730390" y="527605"/>
            <a:ext cx="641361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1200"/>
              </a:spcBef>
              <a:spcAft>
                <a:spcPts val="1200"/>
              </a:spcAft>
            </a:pPr>
            <a:r>
              <a:rPr lang="zh-TW" altLang="en-US" sz="3000" b="1" dirty="0" smtClean="0">
                <a:solidFill>
                  <a:srgbClr val="2597FF"/>
                </a:solidFill>
                <a:latin typeface="微軟正黑體" panose="020B0604030504040204" pitchFamily="34" charset="-120"/>
                <a:ea typeface="微軟正黑體" panose="020B0604030504040204" pitchFamily="34" charset="-120"/>
              </a:rPr>
              <a:t>案例二：</a:t>
            </a:r>
            <a:r>
              <a:rPr lang="zh-TW" altLang="en-US" sz="3200" b="1" dirty="0">
                <a:solidFill>
                  <a:srgbClr val="2597FF"/>
                </a:solidFill>
                <a:latin typeface="微軟正黑體" panose="020B0604030504040204" pitchFamily="34" charset="-120"/>
                <a:ea typeface="微軟正黑體" panose="020B0604030504040204" pitchFamily="34" charset="-120"/>
              </a:rPr>
              <a:t>瀏覽一般網站如</a:t>
            </a:r>
            <a:r>
              <a:rPr lang="en-US" altLang="zh-TW" sz="3200" b="1" dirty="0">
                <a:solidFill>
                  <a:srgbClr val="2597FF"/>
                </a:solidFill>
                <a:latin typeface="微軟正黑體" panose="020B0604030504040204" pitchFamily="34" charset="-120"/>
                <a:ea typeface="微軟正黑體" panose="020B0604030504040204" pitchFamily="34" charset="-120"/>
              </a:rPr>
              <a:t>FB</a:t>
            </a:r>
            <a:r>
              <a:rPr lang="zh-TW" altLang="en-US" sz="3200" b="1" dirty="0">
                <a:solidFill>
                  <a:srgbClr val="2597FF"/>
                </a:solidFill>
                <a:latin typeface="微軟正黑體" panose="020B0604030504040204" pitchFamily="34" charset="-120"/>
                <a:ea typeface="微軟正黑體" panose="020B0604030504040204" pitchFamily="34" charset="-120"/>
              </a:rPr>
              <a:t>，卻導致檔案開不起來</a:t>
            </a:r>
            <a:r>
              <a:rPr lang="en-US" altLang="zh-TW" sz="3200" b="1" dirty="0">
                <a:solidFill>
                  <a:srgbClr val="2597FF"/>
                </a:solidFill>
                <a:latin typeface="微軟正黑體" panose="020B0604030504040204" pitchFamily="34" charset="-120"/>
                <a:ea typeface="微軟正黑體" panose="020B0604030504040204" pitchFamily="34" charset="-120"/>
              </a:rPr>
              <a:t>(</a:t>
            </a:r>
            <a:r>
              <a:rPr lang="zh-TW" altLang="en-US" sz="3200" b="1" dirty="0">
                <a:solidFill>
                  <a:srgbClr val="2597FF"/>
                </a:solidFill>
                <a:latin typeface="微軟正黑體" panose="020B0604030504040204" pitchFamily="34" charset="-120"/>
                <a:ea typeface="微軟正黑體" panose="020B0604030504040204" pitchFamily="34" charset="-120"/>
                <a:hlinkClick r:id="rId3"/>
              </a:rPr>
              <a:t>資安影片</a:t>
            </a:r>
            <a:r>
              <a:rPr lang="en-US" altLang="zh-TW" sz="3200" b="1" dirty="0">
                <a:solidFill>
                  <a:srgbClr val="2597FF"/>
                </a:solidFill>
                <a:latin typeface="微軟正黑體" panose="020B0604030504040204" pitchFamily="34" charset="-120"/>
                <a:ea typeface="微軟正黑體" panose="020B0604030504040204" pitchFamily="34" charset="-120"/>
              </a:rPr>
              <a:t>)</a:t>
            </a:r>
          </a:p>
        </p:txBody>
      </p:sp>
      <p:sp>
        <p:nvSpPr>
          <p:cNvPr id="4" name="標題 1"/>
          <p:cNvSpPr txBox="1">
            <a:spLocks/>
          </p:cNvSpPr>
          <p:nvPr/>
        </p:nvSpPr>
        <p:spPr>
          <a:xfrm>
            <a:off x="296258" y="1596540"/>
            <a:ext cx="8704185" cy="507970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1.</a:t>
            </a:r>
            <a:r>
              <a:rPr lang="zh-TW" altLang="en-US" sz="2500" dirty="0">
                <a:solidFill>
                  <a:srgbClr val="0000FF"/>
                </a:solidFill>
                <a:latin typeface="微軟正黑體" panose="020B0604030504040204" pitchFamily="34" charset="-120"/>
                <a:ea typeface="微軟正黑體" panose="020B0604030504040204" pitchFamily="34" charset="-120"/>
              </a:rPr>
              <a:t>案例說明</a:t>
            </a:r>
            <a:r>
              <a:rPr lang="en-US" altLang="zh-TW" sz="2500" dirty="0">
                <a:solidFill>
                  <a:srgbClr val="0000FF"/>
                </a:solidFill>
                <a:latin typeface="微軟正黑體" panose="020B0604030504040204" pitchFamily="34" charset="-120"/>
                <a:ea typeface="微軟正黑體" panose="020B0604030504040204" pitchFamily="34" charset="-120"/>
              </a:rPr>
              <a:t>(</a:t>
            </a:r>
            <a:r>
              <a:rPr lang="en-US" altLang="zh-TW" sz="2500" dirty="0">
                <a:solidFill>
                  <a:srgbClr val="0000FF"/>
                </a:solidFill>
                <a:latin typeface="微軟正黑體" panose="020B0604030504040204" pitchFamily="34" charset="-120"/>
                <a:ea typeface="微軟正黑體" panose="020B0604030504040204" pitchFamily="34" charset="-120"/>
                <a:hlinkClick r:id="rId4"/>
              </a:rPr>
              <a:t>1</a:t>
            </a:r>
            <a:r>
              <a:rPr lang="en-US" altLang="zh-TW" sz="2500" dirty="0">
                <a:solidFill>
                  <a:srgbClr val="0000FF"/>
                </a:solidFill>
                <a:latin typeface="微軟正黑體" panose="020B0604030504040204" pitchFamily="34" charset="-120"/>
                <a:ea typeface="微軟正黑體" panose="020B0604030504040204" pitchFamily="34" charset="-120"/>
              </a:rPr>
              <a:t>, </a:t>
            </a:r>
            <a:r>
              <a:rPr lang="en-US" altLang="zh-TW" sz="2500" dirty="0">
                <a:solidFill>
                  <a:srgbClr val="0000FF"/>
                </a:solidFill>
                <a:latin typeface="微軟正黑體" panose="020B0604030504040204" pitchFamily="34" charset="-120"/>
                <a:ea typeface="微軟正黑體" panose="020B0604030504040204" pitchFamily="34" charset="-120"/>
                <a:hlinkClick r:id="rId5"/>
              </a:rPr>
              <a:t>2</a:t>
            </a:r>
            <a:r>
              <a:rPr lang="en-US" altLang="zh-TW" sz="2500" dirty="0">
                <a:solidFill>
                  <a:srgbClr val="0000FF"/>
                </a:solidFill>
                <a:latin typeface="微軟正黑體" panose="020B0604030504040204" pitchFamily="34" charset="-120"/>
                <a:ea typeface="微軟正黑體" panose="020B0604030504040204" pitchFamily="34" charset="-120"/>
              </a:rPr>
              <a:t>, </a:t>
            </a:r>
            <a:r>
              <a:rPr lang="en-US" altLang="zh-TW" sz="2500" dirty="0">
                <a:solidFill>
                  <a:srgbClr val="0000FF"/>
                </a:solidFill>
                <a:latin typeface="微軟正黑體" panose="020B0604030504040204" pitchFamily="34" charset="-120"/>
                <a:ea typeface="微軟正黑體" panose="020B0604030504040204" pitchFamily="34" charset="-120"/>
                <a:hlinkClick r:id="rId6"/>
              </a:rPr>
              <a:t>3</a:t>
            </a:r>
            <a:r>
              <a:rPr lang="en-US" altLang="zh-TW" sz="2500" dirty="0">
                <a:solidFill>
                  <a:srgbClr val="0000FF"/>
                </a:solidFill>
                <a:latin typeface="微軟正黑體" panose="020B0604030504040204" pitchFamily="34" charset="-120"/>
                <a:ea typeface="微軟正黑體" panose="020B0604030504040204" pitchFamily="34" charset="-120"/>
              </a:rPr>
              <a:t>, </a:t>
            </a:r>
            <a:r>
              <a:rPr lang="en-US" altLang="zh-TW" sz="2500" dirty="0">
                <a:solidFill>
                  <a:srgbClr val="0000FF"/>
                </a:solidFill>
                <a:latin typeface="微軟正黑體" panose="020B0604030504040204" pitchFamily="34" charset="-120"/>
                <a:ea typeface="微軟正黑體" panose="020B0604030504040204" pitchFamily="34" charset="-120"/>
                <a:hlinkClick r:id="rId7"/>
              </a:rPr>
              <a:t>4</a:t>
            </a:r>
            <a:r>
              <a:rPr lang="en-US" altLang="zh-TW" sz="2500" dirty="0">
                <a:solidFill>
                  <a:srgbClr val="0000FF"/>
                </a:solidFill>
                <a:latin typeface="微軟正黑體" panose="020B0604030504040204" pitchFamily="34" charset="-120"/>
                <a:ea typeface="微軟正黑體" panose="020B0604030504040204" pitchFamily="34" charset="-120"/>
              </a:rPr>
              <a:t>)</a:t>
            </a:r>
          </a:p>
          <a:p>
            <a:pPr algn="l"/>
            <a:r>
              <a:rPr lang="zh-TW" altLang="en-US" sz="2100" dirty="0">
                <a:latin typeface="微軟正黑體" panose="020B0604030504040204" pitchFamily="34" charset="-120"/>
                <a:ea typeface="微軟正黑體" panose="020B0604030504040204" pitchFamily="34" charset="-120"/>
              </a:rPr>
              <a:t>「我只是偶爾上 </a:t>
            </a:r>
            <a:r>
              <a:rPr lang="en-US" altLang="zh-TW" sz="2100" dirty="0">
                <a:latin typeface="微軟正黑體" panose="020B0604030504040204" pitchFamily="34" charset="-120"/>
                <a:ea typeface="微軟正黑體" panose="020B0604030504040204" pitchFamily="34" charset="-120"/>
              </a:rPr>
              <a:t>FB,</a:t>
            </a:r>
            <a:r>
              <a:rPr lang="zh-TW" altLang="en-US" sz="2100" dirty="0">
                <a:latin typeface="微軟正黑體" panose="020B0604030504040204" pitchFamily="34" charset="-120"/>
                <a:ea typeface="微軟正黑體" panose="020B0604030504040204" pitchFamily="34" charset="-120"/>
              </a:rPr>
              <a:t>看新聞網站</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早上一開機</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檔案全被鎖住了」</a:t>
            </a:r>
            <a:endParaRPr lang="en-US" altLang="zh-TW" sz="2100" dirty="0">
              <a:latin typeface="微軟正黑體" panose="020B0604030504040204" pitchFamily="34" charset="-120"/>
              <a:ea typeface="微軟正黑體" panose="020B0604030504040204" pitchFamily="34" charset="-120"/>
            </a:endParaRPr>
          </a:p>
          <a:p>
            <a:pPr algn="l"/>
            <a:r>
              <a:rPr lang="zh-TW" altLang="en-US" sz="2100" dirty="0">
                <a:latin typeface="微軟正黑體" panose="020B0604030504040204" pitchFamily="34" charset="-120"/>
                <a:ea typeface="微軟正黑體" panose="020B0604030504040204" pitchFamily="34" charset="-120"/>
              </a:rPr>
              <a:t>「我沒有亂開網頁</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印象裡有跳出一個程式說要更新</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按</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確定</a:t>
            </a:r>
            <a:r>
              <a:rPr lang="en-US" altLang="zh-TW" sz="2100" dirty="0">
                <a:latin typeface="微軟正黑體" panose="020B0604030504040204" pitchFamily="34" charset="-120"/>
                <a:ea typeface="微軟正黑體" panose="020B0604030504040204" pitchFamily="34" charset="-120"/>
              </a:rPr>
              <a:t>』, </a:t>
            </a:r>
            <a:r>
              <a:rPr lang="zh-TW" altLang="en-US" sz="2100" dirty="0">
                <a:latin typeface="微軟正黑體" panose="020B0604030504040204" pitchFamily="34" charset="-120"/>
                <a:ea typeface="微軟正黑體" panose="020B0604030504040204" pitchFamily="34" charset="-120"/>
              </a:rPr>
              <a:t>就中招了」</a:t>
            </a:r>
            <a:endParaRPr lang="en-US" altLang="zh-TW" sz="2100" dirty="0">
              <a:latin typeface="微軟正黑體" panose="020B0604030504040204" pitchFamily="34" charset="-120"/>
              <a:ea typeface="微軟正黑體" panose="020B0604030504040204" pitchFamily="34" charset="-120"/>
            </a:endParaRPr>
          </a:p>
          <a:p>
            <a:pPr algn="l"/>
            <a:r>
              <a:rPr lang="zh-TW" altLang="en-US" sz="2100" dirty="0">
                <a:latin typeface="微軟正黑體" panose="020B0604030504040204" pitchFamily="34" charset="-120"/>
                <a:ea typeface="微軟正黑體" panose="020B0604030504040204" pitchFamily="34" charset="-120"/>
              </a:rPr>
              <a:t>「我打開一個看似發票通知的 </a:t>
            </a:r>
            <a:r>
              <a:rPr lang="en-US" altLang="zh-TW" sz="2100" dirty="0">
                <a:latin typeface="微軟正黑體" panose="020B0604030504040204" pitchFamily="34" charset="-120"/>
                <a:ea typeface="微軟正黑體" panose="020B0604030504040204" pitchFamily="34" charset="-120"/>
              </a:rPr>
              <a:t>word </a:t>
            </a:r>
            <a:r>
              <a:rPr lang="zh-TW" altLang="en-US" sz="2100" dirty="0">
                <a:latin typeface="微軟正黑體" panose="020B0604030504040204" pitchFamily="34" charset="-120"/>
                <a:ea typeface="微軟正黑體" panose="020B0604030504040204" pitchFamily="34" charset="-120"/>
              </a:rPr>
              <a:t>附件</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連網路硬碟都被加密了」</a:t>
            </a:r>
          </a:p>
          <a:p>
            <a:pPr algn="l"/>
            <a:r>
              <a:rPr lang="zh-TW" altLang="en-US" sz="2100" dirty="0">
                <a:latin typeface="微軟正黑體" panose="020B0604030504040204" pitchFamily="34" charset="-120"/>
                <a:ea typeface="微軟正黑體" panose="020B0604030504040204" pitchFamily="34" charset="-120"/>
              </a:rPr>
              <a:t>「我在網路上看完電影</a:t>
            </a:r>
            <a:r>
              <a:rPr lang="en-US" altLang="zh-TW" sz="2100" dirty="0">
                <a:latin typeface="微軟正黑體" panose="020B0604030504040204" pitchFamily="34" charset="-120"/>
                <a:ea typeface="微軟正黑體" panose="020B0604030504040204" pitchFamily="34" charset="-120"/>
              </a:rPr>
              <a:t>, </a:t>
            </a:r>
            <a:r>
              <a:rPr lang="zh-TW" altLang="en-US" sz="2100" dirty="0">
                <a:latin typeface="微軟正黑體" panose="020B0604030504040204" pitchFamily="34" charset="-120"/>
                <a:ea typeface="微軟正黑體" panose="020B0604030504040204" pitchFamily="34" charset="-120"/>
              </a:rPr>
              <a:t>電腦裡所有檔案卻都打不開了</a:t>
            </a:r>
            <a:r>
              <a:rPr lang="en-US" altLang="zh-TW" sz="2100" dirty="0">
                <a:latin typeface="微軟正黑體" panose="020B0604030504040204" pitchFamily="34" charset="-120"/>
                <a:ea typeface="微軟正黑體" panose="020B0604030504040204" pitchFamily="34" charset="-120"/>
              </a:rPr>
              <a:t>…. </a:t>
            </a:r>
            <a:r>
              <a:rPr lang="zh-TW" altLang="en-US" sz="2100" dirty="0">
                <a:latin typeface="微軟正黑體" panose="020B0604030504040204" pitchFamily="34" charset="-120"/>
                <a:ea typeface="微軟正黑體" panose="020B0604030504040204" pitchFamily="34" charset="-120"/>
              </a:rPr>
              <a:t>」</a:t>
            </a:r>
          </a:p>
          <a:p>
            <a:pPr algn="l"/>
            <a:endParaRPr lang="zh-TW" altLang="en-US" sz="2100" dirty="0">
              <a:latin typeface="微軟正黑體" panose="020B0604030504040204" pitchFamily="34" charset="-120"/>
              <a:ea typeface="微軟正黑體" panose="020B0604030504040204" pitchFamily="34" charset="-120"/>
            </a:endParaRPr>
          </a:p>
          <a:p>
            <a:pPr algn="l"/>
            <a:r>
              <a:rPr lang="en-US" altLang="zh-TW" sz="2400" dirty="0">
                <a:solidFill>
                  <a:srgbClr val="0000FF"/>
                </a:solidFill>
                <a:latin typeface="微軟正黑體" panose="020B0604030504040204" pitchFamily="34" charset="-120"/>
                <a:ea typeface="微軟正黑體" panose="020B0604030504040204" pitchFamily="34" charset="-120"/>
              </a:rPr>
              <a:t>2.</a:t>
            </a:r>
            <a:r>
              <a:rPr lang="zh-TW" altLang="en-US" sz="2400" dirty="0">
                <a:solidFill>
                  <a:srgbClr val="0000FF"/>
                </a:solidFill>
                <a:latin typeface="微軟正黑體" panose="020B0604030504040204" pitchFamily="34" charset="-120"/>
                <a:ea typeface="微軟正黑體" panose="020B0604030504040204" pitchFamily="34" charset="-120"/>
              </a:rPr>
              <a:t>原因分析</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以上案例是使用者中了「加密勒索病毒」，此病毒會透過下列方式攻擊：</a:t>
            </a:r>
          </a:p>
          <a:p>
            <a:pPr marL="1080000" indent="-457200" algn="l">
              <a:spcBef>
                <a:spcPts val="600"/>
              </a:spcBef>
              <a:spcAft>
                <a:spcPts val="600"/>
              </a:spcAft>
              <a:buFont typeface="Wingdings" panose="05000000000000000000" pitchFamily="2" charset="2"/>
              <a:buAutoNum type="circleNumWdWhitePlain"/>
            </a:pPr>
            <a:r>
              <a:rPr lang="zh-TW" altLang="en-US" sz="1800" dirty="0">
                <a:solidFill>
                  <a:srgbClr val="FF0000"/>
                </a:solidFill>
                <a:latin typeface="微軟正黑體" panose="020B0604030504040204" pitchFamily="34" charset="-120"/>
                <a:ea typeface="微軟正黑體" panose="020B0604030504040204" pitchFamily="34" charset="-120"/>
              </a:rPr>
              <a:t>利用</a:t>
            </a:r>
            <a:r>
              <a:rPr lang="en-US" altLang="zh-TW" sz="1800" dirty="0">
                <a:solidFill>
                  <a:srgbClr val="FF0000"/>
                </a:solidFill>
                <a:latin typeface="微軟正黑體" panose="020B0604030504040204" pitchFamily="34" charset="-120"/>
                <a:ea typeface="微軟正黑體" panose="020B0604030504040204" pitchFamily="34" charset="-120"/>
              </a:rPr>
              <a:t>Flash</a:t>
            </a:r>
            <a:r>
              <a:rPr lang="zh-TW" altLang="en-US" sz="1800" dirty="0">
                <a:solidFill>
                  <a:srgbClr val="FF0000"/>
                </a:solidFill>
                <a:latin typeface="微軟正黑體" panose="020B0604030504040204" pitchFamily="34" charset="-120"/>
                <a:ea typeface="微軟正黑體" panose="020B0604030504040204" pitchFamily="34" charset="-120"/>
              </a:rPr>
              <a:t>、</a:t>
            </a:r>
            <a:r>
              <a:rPr lang="en-US" altLang="zh-TW" sz="1800" dirty="0">
                <a:solidFill>
                  <a:srgbClr val="FF0000"/>
                </a:solidFill>
                <a:latin typeface="微軟正黑體" panose="020B0604030504040204" pitchFamily="34" charset="-120"/>
                <a:ea typeface="微軟正黑體" panose="020B0604030504040204" pitchFamily="34" charset="-120"/>
              </a:rPr>
              <a:t>IE</a:t>
            </a:r>
            <a:r>
              <a:rPr lang="zh-TW" altLang="en-US" sz="1800" dirty="0">
                <a:solidFill>
                  <a:srgbClr val="FF0000"/>
                </a:solidFill>
                <a:latin typeface="微軟正黑體" panose="020B0604030504040204" pitchFamily="34" charset="-120"/>
                <a:ea typeface="微軟正黑體" panose="020B0604030504040204" pitchFamily="34" charset="-120"/>
              </a:rPr>
              <a:t>的漏洞</a:t>
            </a:r>
            <a:r>
              <a:rPr lang="zh-TW" altLang="en-US" sz="1800" dirty="0">
                <a:latin typeface="微軟正黑體" panose="020B0604030504040204" pitchFamily="34" charset="-120"/>
                <a:ea typeface="微軟正黑體" panose="020B0604030504040204" pitchFamily="34" charset="-120"/>
              </a:rPr>
              <a:t>，在您瀏覽網站同時就會感染勒索病毒</a:t>
            </a:r>
          </a:p>
          <a:p>
            <a:pPr marL="1080000" indent="-457200" algn="l">
              <a:spcBef>
                <a:spcPts val="600"/>
              </a:spcBef>
              <a:spcAft>
                <a:spcPts val="600"/>
              </a:spcAft>
              <a:buFont typeface="Wingdings" panose="05000000000000000000" pitchFamily="2" charset="2"/>
              <a:buAutoNum type="circleNumWdWhitePlain"/>
            </a:pPr>
            <a:r>
              <a:rPr lang="zh-TW" altLang="en-US" sz="1800" dirty="0">
                <a:latin typeface="微軟正黑體" panose="020B0604030504040204" pitchFamily="34" charset="-120"/>
                <a:ea typeface="微軟正黑體" panose="020B0604030504040204" pitchFamily="34" charset="-120"/>
              </a:rPr>
              <a:t>也會假冒官方發送</a:t>
            </a:r>
            <a:r>
              <a:rPr lang="zh-TW" altLang="en-US" sz="1800" dirty="0">
                <a:solidFill>
                  <a:srgbClr val="FF0000"/>
                </a:solidFill>
                <a:latin typeface="微軟正黑體" panose="020B0604030504040204" pitchFamily="34" charset="-120"/>
                <a:ea typeface="微軟正黑體" panose="020B0604030504040204" pitchFamily="34" charset="-120"/>
              </a:rPr>
              <a:t>假的更新通知</a:t>
            </a:r>
            <a:r>
              <a:rPr lang="zh-TW" altLang="en-US" sz="1800" dirty="0">
                <a:latin typeface="微軟正黑體" panose="020B0604030504040204" pitchFamily="34" charset="-120"/>
                <a:ea typeface="微軟正黑體" panose="020B0604030504040204" pitchFamily="34" charset="-120"/>
              </a:rPr>
              <a:t>，讓使用者誤按確認鍵</a:t>
            </a:r>
            <a:endParaRPr lang="en-US" altLang="zh-TW" sz="1800" dirty="0">
              <a:latin typeface="微軟正黑體" panose="020B0604030504040204" pitchFamily="34" charset="-120"/>
              <a:ea typeface="微軟正黑體" panose="020B0604030504040204" pitchFamily="34" charset="-120"/>
            </a:endParaRPr>
          </a:p>
          <a:p>
            <a:pPr marL="1080000" indent="-457200" algn="l">
              <a:spcBef>
                <a:spcPts val="600"/>
              </a:spcBef>
              <a:spcAft>
                <a:spcPts val="600"/>
              </a:spcAft>
              <a:buFont typeface="Wingdings" panose="05000000000000000000" pitchFamily="2" charset="2"/>
              <a:buAutoNum type="circleNumWdWhitePlain"/>
            </a:pPr>
            <a:r>
              <a:rPr lang="zh-TW" altLang="en-US" sz="1800" dirty="0">
                <a:latin typeface="微軟正黑體" panose="020B0604030504040204" pitchFamily="34" charset="-120"/>
                <a:ea typeface="微軟正黑體" panose="020B0604030504040204" pitchFamily="34" charset="-120"/>
              </a:rPr>
              <a:t>透過</a:t>
            </a:r>
            <a:r>
              <a:rPr lang="zh-TW" altLang="en-US" sz="1800" dirty="0">
                <a:solidFill>
                  <a:srgbClr val="FF0000"/>
                </a:solidFill>
                <a:latin typeface="微軟正黑體" panose="020B0604030504040204" pitchFamily="34" charset="-120"/>
                <a:ea typeface="微軟正黑體" panose="020B0604030504040204" pitchFamily="34" charset="-120"/>
              </a:rPr>
              <a:t>釣魚信件</a:t>
            </a:r>
            <a:r>
              <a:rPr lang="zh-TW" altLang="en-US" sz="1800" dirty="0">
                <a:latin typeface="微軟正黑體" panose="020B0604030504040204" pitchFamily="34" charset="-120"/>
                <a:ea typeface="微軟正黑體" panose="020B0604030504040204" pitchFamily="34" charset="-120"/>
              </a:rPr>
              <a:t>，誘騙使用者</a:t>
            </a:r>
            <a:r>
              <a:rPr lang="zh-TW" altLang="en-US" sz="1800" dirty="0">
                <a:solidFill>
                  <a:srgbClr val="FF0000"/>
                </a:solidFill>
                <a:latin typeface="微軟正黑體" panose="020B0604030504040204" pitchFamily="34" charset="-120"/>
                <a:ea typeface="微軟正黑體" panose="020B0604030504040204" pitchFamily="34" charset="-120"/>
              </a:rPr>
              <a:t>點選惡意連結或附件</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marL="720000" indent="-457200" algn="l">
              <a:spcBef>
                <a:spcPts val="600"/>
              </a:spcBef>
              <a:spcAft>
                <a:spcPts val="600"/>
              </a:spcAft>
              <a:buFont typeface="+mj-lt"/>
              <a:buAutoNum type="arabicParenR" startAt="2"/>
            </a:pPr>
            <a:r>
              <a:rPr lang="zh-TW" altLang="en-US" sz="2100" dirty="0">
                <a:latin typeface="微軟正黑體" panose="020B0604030504040204" pitchFamily="34" charset="-120"/>
                <a:ea typeface="微軟正黑體" panose="020B0604030504040204" pitchFamily="34" charset="-120"/>
              </a:rPr>
              <a:t>因此，若使用者</a:t>
            </a:r>
            <a:r>
              <a:rPr lang="zh-TW" altLang="en-US" sz="2100" dirty="0">
                <a:solidFill>
                  <a:srgbClr val="FF0000"/>
                </a:solidFill>
                <a:latin typeface="微軟正黑體" panose="020B0604030504040204" pitchFamily="34" charset="-120"/>
                <a:ea typeface="微軟正黑體" panose="020B0604030504040204" pitchFamily="34" charset="-120"/>
              </a:rPr>
              <a:t>資安意識不足</a:t>
            </a:r>
            <a:r>
              <a:rPr lang="zh-TW" altLang="en-US" sz="2100" dirty="0">
                <a:latin typeface="微軟正黑體" panose="020B0604030504040204" pitchFamily="34" charset="-120"/>
                <a:ea typeface="微軟正黑體" panose="020B0604030504040204" pitchFamily="34" charset="-120"/>
              </a:rPr>
              <a:t>，隨意瀏覽來路不明之網頁，就有可能感染病毒</a:t>
            </a:r>
          </a:p>
          <a:p>
            <a:pPr algn="l"/>
            <a:endParaRPr lang="en-US" altLang="zh-TW" sz="2500" dirty="0">
              <a:latin typeface="微軟正黑體" panose="020B0604030504040204" pitchFamily="34" charset="-120"/>
              <a:ea typeface="微軟正黑體" panose="020B0604030504040204" pitchFamily="34" charset="-120"/>
            </a:endParaRPr>
          </a:p>
          <a:p>
            <a:pPr algn="l"/>
            <a:endParaRPr lang="en-US" altLang="zh-TW" sz="25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17</a:t>
            </a:fld>
            <a:endParaRPr lang="en-US"/>
          </a:p>
        </p:txBody>
      </p:sp>
    </p:spTree>
    <p:extLst>
      <p:ext uri="{BB962C8B-B14F-4D97-AF65-F5344CB8AC3E}">
        <p14:creationId xmlns:p14="http://schemas.microsoft.com/office/powerpoint/2010/main" val="1643161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3.</a:t>
            </a:r>
            <a:r>
              <a:rPr lang="zh-TW" altLang="en-US" sz="2500" dirty="0">
                <a:solidFill>
                  <a:srgbClr val="0000FF"/>
                </a:solidFill>
                <a:latin typeface="微軟正黑體" panose="020B0604030504040204" pitchFamily="34" charset="-120"/>
                <a:ea typeface="微軟正黑體" panose="020B0604030504040204" pitchFamily="34" charset="-120"/>
              </a:rPr>
              <a:t>資安風險</a:t>
            </a:r>
            <a:endParaRPr lang="en-US" altLang="zh-TW" sz="25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000" dirty="0">
                <a:latin typeface="微軟正黑體" panose="020B0604030504040204" pitchFamily="34" charset="-120"/>
                <a:ea typeface="微軟正黑體" panose="020B0604030504040204" pitchFamily="34" charset="-120"/>
              </a:rPr>
              <a:t>自己電腦中的</a:t>
            </a:r>
            <a:r>
              <a:rPr lang="en-US" altLang="zh-TW" sz="2000" dirty="0">
                <a:latin typeface="微軟正黑體" panose="020B0604030504040204" pitchFamily="34" charset="-120"/>
                <a:ea typeface="微軟正黑體" panose="020B0604030504040204" pitchFamily="34" charset="-120"/>
              </a:rPr>
              <a:t>Word</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Excel</a:t>
            </a:r>
            <a:r>
              <a:rPr lang="zh-TW" altLang="en-US" sz="2000" dirty="0">
                <a:latin typeface="微軟正黑體" panose="020B0604030504040204" pitchFamily="34" charset="-120"/>
                <a:ea typeface="微軟正黑體" panose="020B0604030504040204" pitchFamily="34" charset="-120"/>
              </a:rPr>
              <a:t>等文件、圖片等多種常見檔案格式，遭到病毒使用高強度的金鑰加密，難以自己或他人破解。</a:t>
            </a:r>
            <a:endParaRPr lang="en-US" altLang="zh-TW" sz="2000" dirty="0">
              <a:latin typeface="微軟正黑體" panose="020B0604030504040204" pitchFamily="34" charset="-120"/>
              <a:ea typeface="微軟正黑體" panose="020B0604030504040204" pitchFamily="34" charset="-120"/>
            </a:endParaRPr>
          </a:p>
          <a:p>
            <a:pPr marL="720000" indent="-457200" algn="l">
              <a:buFont typeface="+mj-lt"/>
              <a:buAutoNum type="arabicParenR"/>
            </a:pPr>
            <a:endParaRPr lang="zh-TW" altLang="en-US" sz="2000" dirty="0">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000" dirty="0">
                <a:latin typeface="微軟正黑體" panose="020B0604030504040204" pitchFamily="34" charset="-120"/>
                <a:ea typeface="微軟正黑體" panose="020B0604030504040204" pitchFamily="34" charset="-120"/>
              </a:rPr>
              <a:t>病毒在加密資料後，會跳出要求支付贖金的勒索訊息頁面，並限期一定時間內支付現金，否則將銷毀金鑰，讓您永遠開不了檔案，進而可能導致</a:t>
            </a:r>
            <a:r>
              <a:rPr lang="zh-TW" altLang="en-US" sz="2000" dirty="0">
                <a:solidFill>
                  <a:srgbClr val="FF0000"/>
                </a:solidFill>
                <a:latin typeface="微軟正黑體" panose="020B0604030504040204" pitchFamily="34" charset="-120"/>
                <a:ea typeface="微軟正黑體" panose="020B0604030504040204" pitchFamily="34" charset="-120"/>
              </a:rPr>
              <a:t>重要資料遺失</a:t>
            </a:r>
            <a:r>
              <a:rPr lang="zh-TW" altLang="en-US" sz="20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p>
            <a:pPr marL="1080000" indent="-457200" algn="l">
              <a:buFont typeface="Wingdings" panose="05000000000000000000" pitchFamily="2" charset="2"/>
              <a:buAutoNum type="circleNumWdWhitePlain"/>
            </a:pPr>
            <a:endParaRPr lang="zh-TW" altLang="en-US" sz="2100" dirty="0">
              <a:latin typeface="微軟正黑體" panose="020B0604030504040204" pitchFamily="34" charset="-120"/>
              <a:ea typeface="微軟正黑體" panose="020B0604030504040204" pitchFamily="34" charset="-120"/>
            </a:endParaRPr>
          </a:p>
          <a:p>
            <a:pPr algn="l"/>
            <a:endParaRPr lang="en-US" altLang="zh-TW" sz="25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18</a:t>
            </a:fld>
            <a:endParaRPr lang="en-US"/>
          </a:p>
        </p:txBody>
      </p:sp>
    </p:spTree>
    <p:extLst>
      <p:ext uri="{BB962C8B-B14F-4D97-AF65-F5344CB8AC3E}">
        <p14:creationId xmlns:p14="http://schemas.microsoft.com/office/powerpoint/2010/main" val="1300243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296258" y="1765106"/>
            <a:ext cx="8704185" cy="507970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4.</a:t>
            </a:r>
            <a:r>
              <a:rPr lang="zh-TW" altLang="en-US" sz="2500" dirty="0">
                <a:solidFill>
                  <a:srgbClr val="0000FF"/>
                </a:solidFill>
                <a:latin typeface="微軟正黑體" panose="020B0604030504040204" pitchFamily="34" charset="-120"/>
                <a:ea typeface="微軟正黑體" panose="020B0604030504040204" pitchFamily="34" charset="-120"/>
              </a:rPr>
              <a:t>建議方式</a:t>
            </a:r>
            <a:endParaRPr lang="en-US" altLang="zh-TW" sz="25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自行</a:t>
            </a:r>
            <a:r>
              <a:rPr lang="zh-TW" altLang="en-US" sz="2100" dirty="0">
                <a:solidFill>
                  <a:srgbClr val="00B050"/>
                </a:solidFill>
                <a:latin typeface="微軟正黑體" panose="020B0604030504040204" pitchFamily="34" charset="-120"/>
                <a:ea typeface="微軟正黑體" panose="020B0604030504040204" pitchFamily="34" charset="-120"/>
              </a:rPr>
              <a:t>定期備份</a:t>
            </a:r>
            <a:r>
              <a:rPr lang="zh-TW" altLang="en-US" sz="2100" dirty="0">
                <a:latin typeface="微軟正黑體" panose="020B0604030504040204" pitchFamily="34" charset="-120"/>
                <a:ea typeface="微軟正黑體" panose="020B0604030504040204" pitchFamily="34" charset="-120"/>
              </a:rPr>
              <a:t>重要資料</a:t>
            </a:r>
          </a:p>
          <a:p>
            <a:pPr marL="720000" indent="-457200" algn="l">
              <a:buFont typeface="+mj-lt"/>
              <a:buAutoNum type="arabicParenR"/>
            </a:pPr>
            <a:r>
              <a:rPr lang="zh-TW" altLang="en-US" sz="2100" dirty="0">
                <a:solidFill>
                  <a:srgbClr val="00B050"/>
                </a:solidFill>
                <a:latin typeface="微軟正黑體" panose="020B0604030504040204" pitchFamily="34" charset="-120"/>
                <a:ea typeface="微軟正黑體" panose="020B0604030504040204" pitchFamily="34" charset="-120"/>
              </a:rPr>
              <a:t>定期更新</a:t>
            </a:r>
            <a:r>
              <a:rPr lang="zh-TW" altLang="en-US" sz="2100" dirty="0">
                <a:latin typeface="微軟正黑體" panose="020B0604030504040204" pitchFamily="34" charset="-120"/>
                <a:ea typeface="微軟正黑體" panose="020B0604030504040204" pitchFamily="34" charset="-120"/>
              </a:rPr>
              <a:t>作業系統</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如</a:t>
            </a:r>
            <a:r>
              <a:rPr lang="en-US" altLang="zh-TW" sz="2100" dirty="0" smtClean="0">
                <a:latin typeface="微軟正黑體" panose="020B0604030504040204" pitchFamily="34" charset="-120"/>
                <a:ea typeface="微軟正黑體" panose="020B0604030504040204" pitchFamily="34" charset="-120"/>
              </a:rPr>
              <a:t>XP</a:t>
            </a:r>
            <a:r>
              <a:rPr lang="zh-TW" altLang="en-US" sz="2100" dirty="0" smtClean="0">
                <a:latin typeface="微軟正黑體" panose="020B0604030504040204" pitchFamily="34" charset="-120"/>
                <a:ea typeface="微軟正黑體" panose="020B0604030504040204" pitchFamily="34" charset="-120"/>
              </a:rPr>
              <a:t>、</a:t>
            </a:r>
            <a:r>
              <a:rPr lang="en-US" altLang="zh-TW" sz="2100" dirty="0" smtClean="0">
                <a:latin typeface="微軟正黑體" panose="020B0604030504040204" pitchFamily="34" charset="-120"/>
                <a:ea typeface="微軟正黑體" panose="020B0604030504040204" pitchFamily="34" charset="-120"/>
              </a:rPr>
              <a:t>7</a:t>
            </a:r>
            <a:r>
              <a:rPr lang="zh-TW" altLang="en-US" sz="2100" dirty="0" smtClean="0">
                <a:latin typeface="微軟正黑體" panose="020B0604030504040204" pitchFamily="34" charset="-120"/>
                <a:ea typeface="微軟正黑體" panose="020B0604030504040204" pitchFamily="34" charset="-120"/>
              </a:rPr>
              <a:t>升級</a:t>
            </a:r>
            <a:r>
              <a:rPr lang="zh-TW" altLang="en-US" sz="2100" dirty="0">
                <a:latin typeface="微軟正黑體" panose="020B0604030504040204" pitchFamily="34" charset="-120"/>
                <a:ea typeface="微軟正黑體" panose="020B0604030504040204" pitchFamily="34" charset="-120"/>
              </a:rPr>
              <a:t>至</a:t>
            </a:r>
            <a:r>
              <a:rPr lang="en-US" altLang="zh-TW" sz="2100" dirty="0">
                <a:latin typeface="微軟正黑體" panose="020B0604030504040204" pitchFamily="34" charset="-120"/>
                <a:ea typeface="微軟正黑體" panose="020B0604030504040204" pitchFamily="34" charset="-120"/>
              </a:rPr>
              <a:t>Windows </a:t>
            </a:r>
            <a:r>
              <a:rPr lang="en-US" altLang="zh-TW" sz="2100" dirty="0" smtClean="0">
                <a:latin typeface="微軟正黑體" panose="020B0604030504040204" pitchFamily="34" charset="-120"/>
                <a:ea typeface="微軟正黑體" panose="020B0604030504040204" pitchFamily="34" charset="-120"/>
              </a:rPr>
              <a:t>10</a:t>
            </a:r>
            <a:r>
              <a:rPr lang="zh-TW" altLang="en-US" sz="2100" dirty="0" smtClean="0">
                <a:latin typeface="微軟正黑體" panose="020B0604030504040204" pitchFamily="34" charset="-120"/>
                <a:ea typeface="微軟正黑體" panose="020B0604030504040204" pitchFamily="34" charset="-120"/>
              </a:rPr>
              <a:t>以上</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a:t>
            </a:r>
            <a:r>
              <a:rPr lang="zh-TW" altLang="en-US" sz="2100" dirty="0">
                <a:solidFill>
                  <a:srgbClr val="00B050"/>
                </a:solidFill>
                <a:latin typeface="微軟正黑體" panose="020B0604030504040204" pitchFamily="34" charset="-120"/>
                <a:ea typeface="微軟正黑體" panose="020B0604030504040204" pitchFamily="34" charset="-120"/>
              </a:rPr>
              <a:t>軟體保持在最新版本</a:t>
            </a:r>
            <a:r>
              <a:rPr lang="zh-TW" altLang="en-US" sz="2100" dirty="0">
                <a:latin typeface="微軟正黑體" panose="020B0604030504040204" pitchFamily="34" charset="-120"/>
                <a:ea typeface="微軟正黑體" panose="020B0604030504040204" pitchFamily="34" charset="-120"/>
              </a:rPr>
              <a:t>狀態</a:t>
            </a:r>
            <a:endParaRPr lang="en-US" altLang="zh-TW" sz="2100" dirty="0">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100" dirty="0">
                <a:solidFill>
                  <a:srgbClr val="00B050"/>
                </a:solidFill>
                <a:latin typeface="微軟正黑體" panose="020B0604030504040204" pitchFamily="34" charset="-120"/>
                <a:ea typeface="微軟正黑體" panose="020B0604030504040204" pitchFamily="34" charset="-120"/>
              </a:rPr>
              <a:t>提高個人資安意識</a:t>
            </a:r>
            <a:r>
              <a:rPr lang="zh-TW" altLang="en-US" sz="2100" dirty="0">
                <a:latin typeface="微軟正黑體" panose="020B0604030504040204" pitchFamily="34" charset="-120"/>
                <a:ea typeface="微軟正黑體" panose="020B0604030504040204" pitchFamily="34" charset="-120"/>
              </a:rPr>
              <a:t>，</a:t>
            </a:r>
            <a:r>
              <a:rPr lang="zh-TW" altLang="en-US" sz="2100" dirty="0">
                <a:solidFill>
                  <a:srgbClr val="00B050"/>
                </a:solidFill>
                <a:latin typeface="微軟正黑體" panose="020B0604030504040204" pitchFamily="34" charset="-120"/>
                <a:ea typeface="微軟正黑體" panose="020B0604030504040204" pitchFamily="34" charset="-120"/>
              </a:rPr>
              <a:t>不隨意點選來路不明之附件</a:t>
            </a:r>
            <a:r>
              <a:rPr lang="zh-TW" altLang="en-US" sz="2100" dirty="0">
                <a:latin typeface="微軟正黑體" panose="020B0604030504040204" pitchFamily="34" charset="-120"/>
                <a:ea typeface="微軟正黑體" panose="020B0604030504040204" pitchFamily="34" charset="-120"/>
              </a:rPr>
              <a:t>、</a:t>
            </a:r>
            <a:r>
              <a:rPr lang="zh-TW" altLang="en-US" sz="2100" dirty="0">
                <a:solidFill>
                  <a:srgbClr val="00B050"/>
                </a:solidFill>
                <a:latin typeface="微軟正黑體" panose="020B0604030504040204" pitchFamily="34" charset="-120"/>
                <a:ea typeface="微軟正黑體" panose="020B0604030504040204" pitchFamily="34" charset="-120"/>
              </a:rPr>
              <a:t>連結</a:t>
            </a:r>
            <a:r>
              <a:rPr lang="zh-TW" altLang="en-US" sz="2100" dirty="0">
                <a:latin typeface="微軟正黑體" panose="020B0604030504040204" pitchFamily="34" charset="-120"/>
                <a:ea typeface="微軟正黑體" panose="020B0604030504040204" pitchFamily="34" charset="-120"/>
              </a:rPr>
              <a:t>，即使假冒官方發送訊息，也應至官方網站確認更新訊息是否正確。</a:t>
            </a: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若已中加密病毒，怎麼辦？</a:t>
            </a:r>
          </a:p>
          <a:p>
            <a:pPr marL="1080000" indent="-457200" algn="l">
              <a:spcBef>
                <a:spcPts val="600"/>
              </a:spcBef>
              <a:spcAft>
                <a:spcPts val="600"/>
              </a:spcAft>
              <a:buFont typeface="Wingdings" panose="05000000000000000000" pitchFamily="2" charset="2"/>
              <a:buAutoNum type="circleNumWdWhitePlain"/>
            </a:pPr>
            <a:r>
              <a:rPr lang="zh-TW" altLang="en-US" sz="1800" dirty="0">
                <a:latin typeface="微軟正黑體" panose="020B0604030504040204" pitchFamily="34" charset="-120"/>
                <a:ea typeface="微軟正黑體" panose="020B0604030504040204" pitchFamily="34" charset="-120"/>
              </a:rPr>
              <a:t>發現有檔案莫名被加密，請立即中斷網路連線。</a:t>
            </a:r>
          </a:p>
          <a:p>
            <a:pPr marL="1080000" indent="-457200" algn="l">
              <a:spcBef>
                <a:spcPts val="600"/>
              </a:spcBef>
              <a:spcAft>
                <a:spcPts val="600"/>
              </a:spcAft>
              <a:buFont typeface="Wingdings" panose="05000000000000000000" pitchFamily="2" charset="2"/>
              <a:buAutoNum type="circleNumWdWhitePlain"/>
            </a:pPr>
            <a:r>
              <a:rPr lang="zh-TW" altLang="en-US" sz="1800" dirty="0">
                <a:latin typeface="微軟正黑體" panose="020B0604030504040204" pitchFamily="34" charset="-120"/>
                <a:ea typeface="微軟正黑體" panose="020B0604030504040204" pitchFamily="34" charset="-120"/>
              </a:rPr>
              <a:t>關機，自行將硬碟取出透過外接方式將未加密檔案備份，或送修請廠商進一步確認是否還有未加密的檔案。</a:t>
            </a:r>
            <a:endParaRPr lang="en-US" altLang="zh-TW" sz="1800" dirty="0">
              <a:latin typeface="微軟正黑體" panose="020B0604030504040204" pitchFamily="34" charset="-120"/>
              <a:ea typeface="微軟正黑體" panose="020B0604030504040204" pitchFamily="34" charset="-120"/>
            </a:endParaRPr>
          </a:p>
          <a:p>
            <a:pPr marL="1080000" indent="-457200" algn="l">
              <a:spcBef>
                <a:spcPts val="600"/>
              </a:spcBef>
              <a:spcAft>
                <a:spcPts val="600"/>
              </a:spcAft>
              <a:buFont typeface="Wingdings" panose="05000000000000000000" pitchFamily="2" charset="2"/>
              <a:buAutoNum type="circleNumWdWhitePlain"/>
            </a:pPr>
            <a:r>
              <a:rPr lang="zh-TW" altLang="en-US" sz="1800" dirty="0">
                <a:latin typeface="微軟正黑體" panose="020B0604030504040204" pitchFamily="34" charset="-120"/>
                <a:ea typeface="微軟正黑體" panose="020B0604030504040204" pitchFamily="34" charset="-120"/>
              </a:rPr>
              <a:t>找尋防毒軟體服務商所提供之工具看能否救援。</a:t>
            </a:r>
          </a:p>
          <a:p>
            <a:pPr marL="1080000" indent="-457200" algn="l">
              <a:spcBef>
                <a:spcPts val="600"/>
              </a:spcBef>
              <a:spcAft>
                <a:spcPts val="600"/>
              </a:spcAft>
              <a:buFont typeface="Wingdings" panose="05000000000000000000" pitchFamily="2" charset="2"/>
              <a:buAutoNum type="circleNumWdWhitePlain"/>
            </a:pPr>
            <a:endParaRPr lang="zh-TW" altLang="en-US" sz="1800" dirty="0">
              <a:latin typeface="微軟正黑體" panose="020B0604030504040204" pitchFamily="34" charset="-120"/>
              <a:ea typeface="微軟正黑體" panose="020B0604030504040204" pitchFamily="34" charset="-120"/>
            </a:endParaRPr>
          </a:p>
          <a:p>
            <a:pPr algn="l"/>
            <a:endParaRPr lang="en-US" altLang="zh-TW" sz="25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19</a:t>
            </a:fld>
            <a:endParaRPr lang="en-US"/>
          </a:p>
        </p:txBody>
      </p:sp>
    </p:spTree>
    <p:extLst>
      <p:ext uri="{BB962C8B-B14F-4D97-AF65-F5344CB8AC3E}">
        <p14:creationId xmlns:p14="http://schemas.microsoft.com/office/powerpoint/2010/main" val="673293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t>一、為什麼</a:t>
            </a:r>
            <a:r>
              <a:rPr lang="zh-TW" altLang="en-US" b="1" dirty="0"/>
              <a:t>要重視</a:t>
            </a:r>
            <a:r>
              <a:rPr lang="zh-TW" altLang="en-US" b="1" dirty="0" smtClean="0"/>
              <a:t>資訊安全</a:t>
            </a:r>
            <a:endParaRPr lang="zh-TW" altLang="en-US" b="1" dirty="0"/>
          </a:p>
        </p:txBody>
      </p:sp>
      <p:sp>
        <p:nvSpPr>
          <p:cNvPr id="4" name="Subtitle 2"/>
          <p:cNvSpPr txBox="1">
            <a:spLocks/>
          </p:cNvSpPr>
          <p:nvPr/>
        </p:nvSpPr>
        <p:spPr>
          <a:xfrm>
            <a:off x="2281424" y="1443834"/>
            <a:ext cx="6566316" cy="44284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層出不窮的資安問題影響你的食</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衣</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住</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行</a:t>
            </a:r>
            <a:endParaRPr lang="en-US" altLang="zh-TW" sz="1800" b="1" dirty="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國內十大資安事件說給你聽 </a:t>
            </a:r>
            <a:endParaRPr lang="en-US" altLang="zh-TW" sz="1800" b="1" dirty="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本校近兩年資</a:t>
            </a:r>
            <a:r>
              <a:rPr lang="zh-TW" altLang="en-US" sz="1800" b="1" dirty="0">
                <a:latin typeface="微軟正黑體" panose="020B0604030504040204" pitchFamily="34" charset="-120"/>
                <a:ea typeface="微軟正黑體" panose="020B0604030504040204" pitchFamily="34" charset="-120"/>
              </a:rPr>
              <a:t>安事件統計</a:t>
            </a:r>
            <a:endParaRPr lang="en-US" altLang="zh-TW" sz="1800" b="1" dirty="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資訊安全的威脅來源</a:t>
            </a:r>
            <a:endParaRPr lang="en-US" altLang="zh-TW" sz="1800" b="1" dirty="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駭客們到底要什麼</a:t>
            </a:r>
            <a:r>
              <a:rPr lang="en-US" altLang="zh-TW" sz="1800" b="1" dirty="0">
                <a:latin typeface="微軟正黑體" panose="020B0604030504040204" pitchFamily="34" charset="-120"/>
                <a:ea typeface="微軟正黑體" panose="020B0604030504040204" pitchFamily="34" charset="-120"/>
              </a:rPr>
              <a:t>?</a:t>
            </a:r>
          </a:p>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資安事件起因及因應</a:t>
            </a:r>
          </a:p>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資訊安全與資訊安全管理系統</a:t>
            </a:r>
            <a:endParaRPr lang="en-US" altLang="zh-TW" sz="1800" b="1" dirty="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本校</a:t>
            </a:r>
            <a:r>
              <a:rPr lang="zh-TW" altLang="en-US" sz="1800" b="1" dirty="0">
                <a:latin typeface="微軟正黑體" panose="020B0604030504040204" pitchFamily="34" charset="-120"/>
                <a:ea typeface="微軟正黑體" panose="020B0604030504040204" pitchFamily="34" charset="-120"/>
              </a:rPr>
              <a:t>資訊安全</a:t>
            </a:r>
            <a:r>
              <a:rPr lang="zh-TW" altLang="en-US" sz="1800" b="1" dirty="0" smtClean="0">
                <a:latin typeface="微軟正黑體" panose="020B0604030504040204" pitchFamily="34" charset="-120"/>
                <a:ea typeface="微軟正黑體" panose="020B0604030504040204" pitchFamily="34" charset="-120"/>
              </a:rPr>
              <a:t>政策</a:t>
            </a:r>
            <a:endParaRPr lang="en-US" altLang="zh-TW" sz="1800" b="1" dirty="0" smtClean="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資</a:t>
            </a:r>
            <a:r>
              <a:rPr lang="zh-TW" altLang="en-US" sz="1800" b="1" dirty="0">
                <a:latin typeface="微軟正黑體" panose="020B0604030504040204" pitchFamily="34" charset="-120"/>
                <a:ea typeface="微軟正黑體" panose="020B0604030504040204" pitchFamily="34" charset="-120"/>
              </a:rPr>
              <a:t>安實例</a:t>
            </a:r>
            <a:endParaRPr lang="en-US" altLang="zh-TW" sz="2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B82CCC60-E8CD-4174-8B1A-7DF615B22EEF}" type="slidenum">
              <a:rPr lang="en-US" smtClean="0"/>
              <a:pPr/>
              <a:t>2</a:t>
            </a:fld>
            <a:endParaRPr lang="en-US"/>
          </a:p>
        </p:txBody>
      </p:sp>
    </p:spTree>
    <p:extLst>
      <p:ext uri="{BB962C8B-B14F-4D97-AF65-F5344CB8AC3E}">
        <p14:creationId xmlns:p14="http://schemas.microsoft.com/office/powerpoint/2010/main" val="2141253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2730390" y="527605"/>
            <a:ext cx="641361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1200"/>
              </a:spcBef>
              <a:spcAft>
                <a:spcPts val="1200"/>
              </a:spcAft>
            </a:pPr>
            <a:r>
              <a:rPr lang="zh-TW" altLang="en-US" sz="3000" b="1" dirty="0" smtClean="0">
                <a:solidFill>
                  <a:srgbClr val="2597FF"/>
                </a:solidFill>
                <a:latin typeface="微軟正黑體" panose="020B0604030504040204" pitchFamily="34" charset="-120"/>
                <a:ea typeface="微軟正黑體" panose="020B0604030504040204" pitchFamily="34" charset="-120"/>
              </a:rPr>
              <a:t>案例</a:t>
            </a:r>
            <a:r>
              <a:rPr lang="zh-TW" altLang="en-US" sz="3000" b="1" dirty="0">
                <a:solidFill>
                  <a:srgbClr val="2597FF"/>
                </a:solidFill>
                <a:latin typeface="微軟正黑體" panose="020B0604030504040204" pitchFamily="34" charset="-120"/>
                <a:ea typeface="微軟正黑體" panose="020B0604030504040204" pitchFamily="34" charset="-120"/>
              </a:rPr>
              <a:t>三</a:t>
            </a:r>
            <a:r>
              <a:rPr lang="zh-TW" altLang="en-US" sz="3000" b="1" dirty="0" smtClean="0">
                <a:solidFill>
                  <a:srgbClr val="2597FF"/>
                </a:solidFill>
                <a:latin typeface="微軟正黑體" panose="020B0604030504040204" pitchFamily="34" charset="-120"/>
                <a:ea typeface="微軟正黑體" panose="020B0604030504040204" pitchFamily="34" charset="-120"/>
              </a:rPr>
              <a:t>：</a:t>
            </a:r>
            <a:r>
              <a:rPr lang="zh-TW" altLang="en-US" sz="3200" b="1" dirty="0">
                <a:solidFill>
                  <a:srgbClr val="2597FF"/>
                </a:solidFill>
                <a:latin typeface="微軟正黑體" panose="020B0604030504040204" pitchFamily="34" charset="-120"/>
                <a:ea typeface="微軟正黑體" panose="020B0604030504040204" pitchFamily="34" charset="-120"/>
              </a:rPr>
              <a:t>網路攝影機竟有不明人士也可登入查看</a:t>
            </a:r>
            <a:endParaRPr lang="en-US" altLang="zh-TW" sz="3200" b="1" dirty="0">
              <a:solidFill>
                <a:srgbClr val="2597FF"/>
              </a:solidFill>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a:xfrm>
            <a:off x="296258" y="1596540"/>
            <a:ext cx="8704185" cy="507970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1.</a:t>
            </a:r>
            <a:r>
              <a:rPr lang="zh-TW" altLang="en-US" sz="2500" dirty="0">
                <a:solidFill>
                  <a:srgbClr val="0000FF"/>
                </a:solidFill>
                <a:latin typeface="微軟正黑體" panose="020B0604030504040204" pitchFamily="34" charset="-120"/>
                <a:ea typeface="微軟正黑體" panose="020B0604030504040204" pitchFamily="34" charset="-120"/>
              </a:rPr>
              <a:t>案例說明</a:t>
            </a:r>
            <a:r>
              <a:rPr lang="en-US" altLang="zh-TW" sz="2500" dirty="0">
                <a:solidFill>
                  <a:srgbClr val="0000FF"/>
                </a:solidFill>
                <a:latin typeface="微軟正黑體" panose="020B0604030504040204" pitchFamily="34" charset="-120"/>
                <a:ea typeface="微軟正黑體" panose="020B0604030504040204" pitchFamily="34" charset="-120"/>
              </a:rPr>
              <a:t>(</a:t>
            </a:r>
            <a:r>
              <a:rPr lang="en-US" altLang="zh-TW" sz="2500" dirty="0">
                <a:solidFill>
                  <a:srgbClr val="0000FF"/>
                </a:solidFill>
                <a:latin typeface="微軟正黑體" panose="020B0604030504040204" pitchFamily="34" charset="-120"/>
                <a:ea typeface="微軟正黑體" panose="020B0604030504040204" pitchFamily="34" charset="-120"/>
                <a:hlinkClick r:id="rId3"/>
              </a:rPr>
              <a:t>1</a:t>
            </a:r>
            <a:r>
              <a:rPr lang="en-US" altLang="zh-TW" sz="2500" dirty="0">
                <a:solidFill>
                  <a:srgbClr val="0000FF"/>
                </a:solidFill>
                <a:latin typeface="微軟正黑體" panose="020B0604030504040204" pitchFamily="34" charset="-120"/>
                <a:ea typeface="微軟正黑體" panose="020B0604030504040204" pitchFamily="34" charset="-120"/>
              </a:rPr>
              <a:t>, </a:t>
            </a:r>
            <a:r>
              <a:rPr lang="en-US" altLang="zh-TW" sz="2500" dirty="0">
                <a:solidFill>
                  <a:srgbClr val="0000FF"/>
                </a:solidFill>
                <a:latin typeface="微軟正黑體" panose="020B0604030504040204" pitchFamily="34" charset="-120"/>
                <a:ea typeface="微軟正黑體" panose="020B0604030504040204" pitchFamily="34" charset="-120"/>
                <a:hlinkClick r:id="rId4"/>
              </a:rPr>
              <a:t>2</a:t>
            </a:r>
            <a:r>
              <a:rPr lang="en-US" altLang="zh-TW" sz="2500" dirty="0">
                <a:solidFill>
                  <a:srgbClr val="0000FF"/>
                </a:solidFill>
                <a:latin typeface="微軟正黑體" panose="020B0604030504040204" pitchFamily="34" charset="-120"/>
                <a:ea typeface="微軟正黑體" panose="020B0604030504040204" pitchFamily="34" charset="-120"/>
              </a:rPr>
              <a:t>, </a:t>
            </a:r>
            <a:r>
              <a:rPr lang="en-US" altLang="zh-TW" sz="2500" dirty="0">
                <a:solidFill>
                  <a:srgbClr val="0000FF"/>
                </a:solidFill>
                <a:latin typeface="微軟正黑體" panose="020B0604030504040204" pitchFamily="34" charset="-120"/>
                <a:ea typeface="微軟正黑體" panose="020B0604030504040204" pitchFamily="34" charset="-120"/>
                <a:hlinkClick r:id="rId5"/>
              </a:rPr>
              <a:t>3</a:t>
            </a:r>
            <a:r>
              <a:rPr lang="en-US" altLang="zh-TW" sz="2500" dirty="0">
                <a:solidFill>
                  <a:srgbClr val="0000FF"/>
                </a:solidFill>
                <a:latin typeface="微軟正黑體" panose="020B0604030504040204" pitchFamily="34" charset="-120"/>
                <a:ea typeface="微軟正黑體" panose="020B0604030504040204" pitchFamily="34" charset="-120"/>
              </a:rPr>
              <a:t>, </a:t>
            </a:r>
            <a:r>
              <a:rPr lang="en-US" altLang="zh-TW" sz="2500" dirty="0">
                <a:solidFill>
                  <a:srgbClr val="0000FF"/>
                </a:solidFill>
                <a:latin typeface="微軟正黑體" panose="020B0604030504040204" pitchFamily="34" charset="-120"/>
                <a:ea typeface="微軟正黑體" panose="020B0604030504040204" pitchFamily="34" charset="-120"/>
                <a:hlinkClick r:id="rId6"/>
              </a:rPr>
              <a:t>4</a:t>
            </a:r>
            <a:r>
              <a:rPr lang="en-US" altLang="zh-TW" sz="2500" dirty="0">
                <a:solidFill>
                  <a:srgbClr val="0000FF"/>
                </a:solidFill>
                <a:latin typeface="微軟正黑體" panose="020B0604030504040204" pitchFamily="34" charset="-120"/>
                <a:ea typeface="微軟正黑體" panose="020B0604030504040204" pitchFamily="34" charset="-120"/>
              </a:rPr>
              <a:t>)</a:t>
            </a:r>
          </a:p>
          <a:p>
            <a:pPr algn="l"/>
            <a:r>
              <a:rPr lang="zh-TW" altLang="en-US" sz="2100" dirty="0">
                <a:latin typeface="微軟正黑體" panose="020B0604030504040204" pitchFamily="34" charset="-120"/>
                <a:ea typeface="微軟正黑體" panose="020B0604030504040204" pitchFamily="34" charset="-120"/>
              </a:rPr>
              <a:t>台中一名吳小姐在網路上購買網路攝影機，安裝在套房中以監控飼養的貓咪狀況。該攝影機連接網路服務平台，使用者可透過</a:t>
            </a:r>
            <a:r>
              <a:rPr lang="en-US" altLang="zh-TW" sz="2100" dirty="0">
                <a:latin typeface="微軟正黑體" panose="020B0604030504040204" pitchFamily="34" charset="-120"/>
                <a:ea typeface="微軟正黑體" panose="020B0604030504040204" pitchFamily="34" charset="-120"/>
              </a:rPr>
              <a:t>app</a:t>
            </a:r>
            <a:r>
              <a:rPr lang="zh-TW" altLang="en-US" sz="2100" dirty="0">
                <a:latin typeface="微軟正黑體" panose="020B0604030504040204" pitchFamily="34" charset="-120"/>
                <a:ea typeface="微軟正黑體" panose="020B0604030504040204" pitchFamily="34" charset="-120"/>
              </a:rPr>
              <a:t>在手機上登入，隨時查看房間畫面。</a:t>
            </a:r>
            <a:r>
              <a:rPr lang="en-US" altLang="zh-TW" sz="2100" dirty="0">
                <a:latin typeface="微軟正黑體" panose="020B0604030504040204" pitchFamily="34" charset="-120"/>
                <a:ea typeface="微軟正黑體" panose="020B0604030504040204" pitchFamily="34" charset="-120"/>
              </a:rPr>
              <a:t>6</a:t>
            </a:r>
            <a:r>
              <a:rPr lang="zh-TW" altLang="en-US" sz="2100" dirty="0">
                <a:latin typeface="微軟正黑體" panose="020B0604030504040204" pitchFamily="34" charset="-120"/>
                <a:ea typeface="微軟正黑體" panose="020B0604030504040204" pitchFamily="34" charset="-120"/>
              </a:rPr>
              <a:t>月底意外發現網路攝影機發出怪聲，還會自動追踨跟拍，登入</a:t>
            </a:r>
            <a:r>
              <a:rPr lang="en-US" altLang="zh-TW" sz="2100" dirty="0">
                <a:latin typeface="微軟正黑體" panose="020B0604030504040204" pitchFamily="34" charset="-120"/>
                <a:ea typeface="微軟正黑體" panose="020B0604030504040204" pitchFamily="34" charset="-120"/>
              </a:rPr>
              <a:t>app</a:t>
            </a:r>
            <a:r>
              <a:rPr lang="zh-TW" altLang="en-US" sz="2100" dirty="0">
                <a:latin typeface="微軟正黑體" panose="020B0604030504040204" pitchFamily="34" charset="-120"/>
                <a:ea typeface="微軟正黑體" panose="020B0604030504040204" pitchFamily="34" charset="-120"/>
              </a:rPr>
              <a:t>竟發現有不明人士也在觀看房間狀況</a:t>
            </a:r>
          </a:p>
          <a:p>
            <a:pPr algn="l"/>
            <a:endParaRPr lang="zh-TW" altLang="en-US" sz="2100" dirty="0">
              <a:latin typeface="微軟正黑體" panose="020B0604030504040204" pitchFamily="34" charset="-120"/>
              <a:ea typeface="微軟正黑體" panose="020B0604030504040204" pitchFamily="34" charset="-120"/>
            </a:endParaRPr>
          </a:p>
          <a:p>
            <a:pPr algn="l"/>
            <a:r>
              <a:rPr lang="en-US" altLang="zh-TW" sz="2400" dirty="0">
                <a:solidFill>
                  <a:srgbClr val="0000FF"/>
                </a:solidFill>
                <a:latin typeface="微軟正黑體" panose="020B0604030504040204" pitchFamily="34" charset="-120"/>
                <a:ea typeface="微軟正黑體" panose="020B0604030504040204" pitchFamily="34" charset="-120"/>
              </a:rPr>
              <a:t>2.</a:t>
            </a:r>
            <a:r>
              <a:rPr lang="zh-TW" altLang="en-US" sz="2400" dirty="0">
                <a:solidFill>
                  <a:srgbClr val="0000FF"/>
                </a:solidFill>
                <a:latin typeface="微軟正黑體" panose="020B0604030504040204" pitchFamily="34" charset="-120"/>
                <a:ea typeface="微軟正黑體" panose="020B0604030504040204" pitchFamily="34" charset="-120"/>
              </a:rPr>
              <a:t>原因分析</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駭客透過</a:t>
            </a:r>
            <a:r>
              <a:rPr lang="zh-TW" altLang="en-US" sz="2100" dirty="0">
                <a:solidFill>
                  <a:srgbClr val="FF0000"/>
                </a:solidFill>
                <a:latin typeface="微軟正黑體" panose="020B0604030504040204" pitchFamily="34" charset="-120"/>
                <a:ea typeface="微軟正黑體" panose="020B0604030504040204" pitchFamily="34" charset="-120"/>
              </a:rPr>
              <a:t>設備的韌體漏洞</a:t>
            </a:r>
            <a:r>
              <a:rPr lang="zh-TW" altLang="en-US" sz="2100" dirty="0">
                <a:latin typeface="微軟正黑體" panose="020B0604030504040204" pitchFamily="34" charset="-120"/>
                <a:ea typeface="微軟正黑體" panose="020B0604030504040204" pitchFamily="34" charset="-120"/>
              </a:rPr>
              <a:t>入侵，進一步控制該設備</a:t>
            </a: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部分廠商的設備採用</a:t>
            </a:r>
            <a:r>
              <a:rPr lang="zh-TW" altLang="en-US" sz="2100" dirty="0">
                <a:solidFill>
                  <a:srgbClr val="FF0000"/>
                </a:solidFill>
                <a:latin typeface="微軟正黑體" panose="020B0604030504040204" pitchFamily="34" charset="-120"/>
                <a:ea typeface="微軟正黑體" panose="020B0604030504040204" pitchFamily="34" charset="-120"/>
              </a:rPr>
              <a:t>固定預設密碼</a:t>
            </a:r>
            <a:r>
              <a:rPr lang="zh-TW" altLang="en-US" sz="2100" dirty="0">
                <a:latin typeface="微軟正黑體" panose="020B0604030504040204" pitchFamily="34" charset="-120"/>
                <a:ea typeface="微軟正黑體" panose="020B0604030504040204" pitchFamily="34" charset="-120"/>
              </a:rPr>
              <a:t>，若使用者未更換將導致駭客有機可趁</a:t>
            </a:r>
            <a:endParaRPr lang="en-US" altLang="zh-TW" sz="2500" dirty="0">
              <a:latin typeface="微軟正黑體" panose="020B0604030504040204" pitchFamily="34" charset="-120"/>
              <a:ea typeface="微軟正黑體" panose="020B0604030504040204" pitchFamily="34" charset="-120"/>
            </a:endParaRPr>
          </a:p>
          <a:p>
            <a:pPr algn="l"/>
            <a:endParaRPr lang="en-US" altLang="zh-TW" sz="25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20</a:t>
            </a:fld>
            <a:endParaRPr lang="en-US"/>
          </a:p>
        </p:txBody>
      </p:sp>
    </p:spTree>
    <p:extLst>
      <p:ext uri="{BB962C8B-B14F-4D97-AF65-F5344CB8AC3E}">
        <p14:creationId xmlns:p14="http://schemas.microsoft.com/office/powerpoint/2010/main" val="167993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296258" y="1765106"/>
            <a:ext cx="8704185" cy="507970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3.</a:t>
            </a:r>
            <a:r>
              <a:rPr lang="zh-TW" altLang="en-US" sz="2500" dirty="0">
                <a:solidFill>
                  <a:srgbClr val="0000FF"/>
                </a:solidFill>
                <a:latin typeface="微軟正黑體" panose="020B0604030504040204" pitchFamily="34" charset="-120"/>
                <a:ea typeface="微軟正黑體" panose="020B0604030504040204" pitchFamily="34" charset="-120"/>
              </a:rPr>
              <a:t>資安風險</a:t>
            </a:r>
            <a:endParaRPr lang="en-US" altLang="zh-TW" sz="25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設備被控制成為殭屍網路，接收駭客指令發出攻擊，造成資安事件</a:t>
            </a:r>
          </a:p>
          <a:p>
            <a:pPr marL="720000" indent="-457200" algn="l">
              <a:spcAft>
                <a:spcPts val="600"/>
              </a:spcAft>
              <a:buFont typeface="+mj-lt"/>
              <a:buAutoNum type="arabicParenR"/>
            </a:pPr>
            <a:r>
              <a:rPr lang="zh-TW" altLang="en-US" sz="2100" dirty="0">
                <a:latin typeface="微軟正黑體" panose="020B0604030504040204" pitchFamily="34" charset="-120"/>
                <a:ea typeface="微軟正黑體" panose="020B0604030504040204" pitchFamily="34" charset="-120"/>
              </a:rPr>
              <a:t>駭客可截取攝影機影像內容，並公開於網路上</a:t>
            </a:r>
          </a:p>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4.</a:t>
            </a:r>
            <a:r>
              <a:rPr lang="zh-TW" altLang="en-US" sz="2500" dirty="0">
                <a:solidFill>
                  <a:srgbClr val="0000FF"/>
                </a:solidFill>
                <a:latin typeface="微軟正黑體" panose="020B0604030504040204" pitchFamily="34" charset="-120"/>
                <a:ea typeface="微軟正黑體" panose="020B0604030504040204" pitchFamily="34" charset="-120"/>
              </a:rPr>
              <a:t>建議方式</a:t>
            </a:r>
            <a:endParaRPr lang="en-US" altLang="zh-TW" sz="25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更換</a:t>
            </a:r>
            <a:r>
              <a:rPr lang="zh-TW" altLang="en-US" sz="2100" dirty="0">
                <a:solidFill>
                  <a:srgbClr val="00B050"/>
                </a:solidFill>
                <a:latin typeface="微軟正黑體" panose="020B0604030504040204" pitchFamily="34" charset="-120"/>
                <a:ea typeface="微軟正黑體" panose="020B0604030504040204" pitchFamily="34" charset="-120"/>
              </a:rPr>
              <a:t>高強度密碼</a:t>
            </a:r>
            <a:r>
              <a:rPr lang="zh-TW" altLang="en-US" sz="2100" dirty="0">
                <a:latin typeface="微軟正黑體" panose="020B0604030504040204" pitchFamily="34" charset="-120"/>
                <a:ea typeface="微軟正黑體" panose="020B0604030504040204" pitchFamily="34" charset="-120"/>
              </a:rPr>
              <a:t>，長度超過</a:t>
            </a:r>
            <a:r>
              <a:rPr lang="en-US" altLang="zh-TW" sz="2100" dirty="0">
                <a:latin typeface="微軟正黑體" panose="020B0604030504040204" pitchFamily="34" charset="-120"/>
                <a:ea typeface="微軟正黑體" panose="020B0604030504040204" pitchFamily="34" charset="-120"/>
              </a:rPr>
              <a:t>12</a:t>
            </a:r>
            <a:r>
              <a:rPr lang="zh-TW" altLang="en-US" sz="2100" dirty="0">
                <a:latin typeface="微軟正黑體" panose="020B0604030504040204" pitchFamily="34" charset="-120"/>
                <a:ea typeface="微軟正黑體" panose="020B0604030504040204" pitchFamily="34" charset="-120"/>
              </a:rPr>
              <a:t>位之數字、英文字母與特殊符號的組合</a:t>
            </a:r>
          </a:p>
          <a:p>
            <a:pPr marL="720000" indent="-457200" algn="l">
              <a:buFont typeface="+mj-lt"/>
              <a:buAutoNum type="arabicParenR"/>
            </a:pPr>
            <a:r>
              <a:rPr lang="zh-TW" altLang="en-US" sz="2100" dirty="0">
                <a:solidFill>
                  <a:srgbClr val="00B050"/>
                </a:solidFill>
                <a:latin typeface="微軟正黑體" panose="020B0604030504040204" pitchFamily="34" charset="-120"/>
                <a:ea typeface="微軟正黑體" panose="020B0604030504040204" pitchFamily="34" charset="-120"/>
              </a:rPr>
              <a:t>更新設備韌體至最新版本</a:t>
            </a:r>
          </a:p>
          <a:p>
            <a:pPr marL="720000" indent="-457200" algn="l">
              <a:buFont typeface="+mj-lt"/>
              <a:buAutoNum type="arabicParenR"/>
            </a:pPr>
            <a:r>
              <a:rPr lang="zh-TW" altLang="en-US" sz="2100" dirty="0">
                <a:latin typeface="微軟正黑體" panose="020B0604030504040204" pitchFamily="34" charset="-120"/>
                <a:ea typeface="微軟正黑體" panose="020B0604030504040204" pitchFamily="34" charset="-120"/>
              </a:rPr>
              <a:t>若是企業環境，監控設備可使用無法對外連線的虛擬</a:t>
            </a:r>
            <a:r>
              <a:rPr lang="en-US" altLang="zh-TW" sz="2100" dirty="0">
                <a:latin typeface="微軟正黑體" panose="020B0604030504040204" pitchFamily="34" charset="-120"/>
                <a:ea typeface="微軟正黑體" panose="020B0604030504040204" pitchFamily="34" charset="-120"/>
              </a:rPr>
              <a:t>IP</a:t>
            </a:r>
            <a:r>
              <a:rPr lang="zh-TW" altLang="en-US" sz="2100" dirty="0">
                <a:latin typeface="微軟正黑體" panose="020B0604030504040204" pitchFamily="34" charset="-120"/>
                <a:ea typeface="微軟正黑體" panose="020B0604030504040204" pitchFamily="34" charset="-120"/>
              </a:rPr>
              <a:t>，不使用實體</a:t>
            </a:r>
            <a:r>
              <a:rPr lang="en-US" altLang="zh-TW" sz="2100" dirty="0">
                <a:latin typeface="微軟正黑體" panose="020B0604030504040204" pitchFamily="34" charset="-120"/>
                <a:ea typeface="微軟正黑體" panose="020B0604030504040204" pitchFamily="34" charset="-120"/>
              </a:rPr>
              <a:t>IP</a:t>
            </a:r>
            <a:r>
              <a:rPr lang="zh-TW" altLang="en-US" sz="2100" dirty="0">
                <a:latin typeface="微軟正黑體" panose="020B0604030504040204" pitchFamily="34" charset="-120"/>
                <a:ea typeface="微軟正黑體" panose="020B0604030504040204" pitchFamily="34" charset="-120"/>
              </a:rPr>
              <a:t>；或透過防火牆的設定，限制可存取該設備的</a:t>
            </a:r>
            <a:r>
              <a:rPr lang="en-US" altLang="zh-TW" sz="2100" dirty="0">
                <a:latin typeface="微軟正黑體" panose="020B0604030504040204" pitchFamily="34" charset="-120"/>
                <a:ea typeface="微軟正黑體" panose="020B0604030504040204" pitchFamily="34" charset="-120"/>
              </a:rPr>
              <a:t>IP</a:t>
            </a:r>
            <a:r>
              <a:rPr lang="zh-TW" altLang="en-US" sz="2100" dirty="0">
                <a:latin typeface="微軟正黑體" panose="020B0604030504040204" pitchFamily="34" charset="-120"/>
                <a:ea typeface="微軟正黑體" panose="020B0604030504040204" pitchFamily="34" charset="-120"/>
              </a:rPr>
              <a:t>位址</a:t>
            </a:r>
          </a:p>
          <a:p>
            <a:pPr marL="622800" algn="l">
              <a:spcBef>
                <a:spcPts val="600"/>
              </a:spcBef>
              <a:spcAft>
                <a:spcPts val="600"/>
              </a:spcAft>
            </a:pPr>
            <a:endParaRPr lang="zh-TW" altLang="en-US" sz="1800" dirty="0">
              <a:latin typeface="微軟正黑體" panose="020B0604030504040204" pitchFamily="34" charset="-120"/>
              <a:ea typeface="微軟正黑體" panose="020B0604030504040204" pitchFamily="34" charset="-120"/>
            </a:endParaRPr>
          </a:p>
          <a:p>
            <a:pPr algn="l"/>
            <a:r>
              <a:rPr lang="zh-TW" altLang="en-US" sz="2500" dirty="0">
                <a:latin typeface="微軟正黑體" panose="020B0604030504040204" pitchFamily="34" charset="-120"/>
                <a:ea typeface="微軟正黑體" panose="020B0604030504040204" pitchFamily="34" charset="-120"/>
              </a:rPr>
              <a:t>相關時事：</a:t>
            </a:r>
            <a:r>
              <a:rPr lang="zh-TW" altLang="en-US" sz="2500" dirty="0">
                <a:latin typeface="微軟正黑體" panose="020B0604030504040204" pitchFamily="34" charset="-120"/>
                <a:ea typeface="微軟正黑體" panose="020B0604030504040204" pitchFamily="34" charset="-120"/>
                <a:hlinkClick r:id="rId3"/>
              </a:rPr>
              <a:t>三星電視成</a:t>
            </a:r>
            <a:r>
              <a:rPr lang="en-US" altLang="zh-TW" sz="2500" dirty="0">
                <a:latin typeface="微軟正黑體" panose="020B0604030504040204" pitchFamily="34" charset="-120"/>
                <a:ea typeface="微軟正黑體" panose="020B0604030504040204" pitchFamily="34" charset="-120"/>
                <a:hlinkClick r:id="rId3"/>
              </a:rPr>
              <a:t>CIA</a:t>
            </a:r>
            <a:r>
              <a:rPr lang="zh-TW" altLang="en-US" sz="2500" dirty="0">
                <a:latin typeface="微軟正黑體" panose="020B0604030504040204" pitchFamily="34" charset="-120"/>
                <a:ea typeface="微軟正黑體" panose="020B0604030504040204" pitchFamily="34" charset="-120"/>
                <a:hlinkClick r:id="rId3"/>
              </a:rPr>
              <a:t>監控工具</a:t>
            </a:r>
            <a:endParaRPr lang="en-US" altLang="zh-TW" sz="25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21</a:t>
            </a:fld>
            <a:endParaRPr lang="en-US"/>
          </a:p>
        </p:txBody>
      </p:sp>
    </p:spTree>
    <p:extLst>
      <p:ext uri="{BB962C8B-B14F-4D97-AF65-F5344CB8AC3E}">
        <p14:creationId xmlns:p14="http://schemas.microsoft.com/office/powerpoint/2010/main" val="3730000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2730390" y="527605"/>
            <a:ext cx="641361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1200"/>
              </a:spcBef>
              <a:spcAft>
                <a:spcPts val="1200"/>
              </a:spcAft>
            </a:pPr>
            <a:r>
              <a:rPr lang="zh-TW" altLang="en-US" sz="3000" b="1" dirty="0" smtClean="0">
                <a:solidFill>
                  <a:srgbClr val="2597FF"/>
                </a:solidFill>
                <a:latin typeface="微軟正黑體" panose="020B0604030504040204" pitchFamily="34" charset="-120"/>
                <a:ea typeface="微軟正黑體" panose="020B0604030504040204" pitchFamily="34" charset="-120"/>
              </a:rPr>
              <a:t>案例四：</a:t>
            </a:r>
            <a:r>
              <a:rPr lang="zh-TW" altLang="en-US" sz="3200" b="1" dirty="0">
                <a:solidFill>
                  <a:srgbClr val="2597FF"/>
                </a:solidFill>
                <a:latin typeface="微軟正黑體" panose="020B0604030504040204" pitchFamily="34" charset="-120"/>
                <a:ea typeface="微軟正黑體" panose="020B0604030504040204" pitchFamily="34" charset="-120"/>
              </a:rPr>
              <a:t>分享軟體竟讓政府機密文件流竄於一般民眾</a:t>
            </a:r>
            <a:endParaRPr lang="en-US" altLang="zh-TW" sz="3200" b="1" dirty="0">
              <a:solidFill>
                <a:srgbClr val="2597FF"/>
              </a:solidFill>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a:xfrm>
            <a:off x="296258" y="1596540"/>
            <a:ext cx="8704185" cy="507970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1.</a:t>
            </a:r>
            <a:r>
              <a:rPr lang="zh-TW" altLang="en-US" sz="2500" dirty="0">
                <a:solidFill>
                  <a:srgbClr val="0000FF"/>
                </a:solidFill>
                <a:latin typeface="微軟正黑體" panose="020B0604030504040204" pitchFamily="34" charset="-120"/>
                <a:ea typeface="微軟正黑體" panose="020B0604030504040204" pitchFamily="34" charset="-120"/>
              </a:rPr>
              <a:t>案例說明</a:t>
            </a:r>
            <a:r>
              <a:rPr lang="en-US" altLang="zh-TW" sz="2500" dirty="0">
                <a:solidFill>
                  <a:srgbClr val="0000FF"/>
                </a:solidFill>
                <a:latin typeface="微軟正黑體" panose="020B0604030504040204" pitchFamily="34" charset="-120"/>
                <a:ea typeface="微軟正黑體" panose="020B0604030504040204" pitchFamily="34" charset="-120"/>
              </a:rPr>
              <a:t>(</a:t>
            </a:r>
            <a:r>
              <a:rPr lang="en-US" altLang="zh-TW" sz="2500" dirty="0">
                <a:solidFill>
                  <a:srgbClr val="0000FF"/>
                </a:solidFill>
                <a:latin typeface="微軟正黑體" panose="020B0604030504040204" pitchFamily="34" charset="-120"/>
                <a:ea typeface="微軟正黑體" panose="020B0604030504040204" pitchFamily="34" charset="-120"/>
                <a:hlinkClick r:id="rId3"/>
              </a:rPr>
              <a:t>1</a:t>
            </a:r>
            <a:r>
              <a:rPr lang="en-US" altLang="zh-TW" sz="2500" dirty="0">
                <a:solidFill>
                  <a:srgbClr val="0000FF"/>
                </a:solidFill>
                <a:latin typeface="微軟正黑體" panose="020B0604030504040204" pitchFamily="34" charset="-120"/>
                <a:ea typeface="微軟正黑體" panose="020B0604030504040204" pitchFamily="34" charset="-120"/>
              </a:rPr>
              <a:t>, </a:t>
            </a:r>
            <a:r>
              <a:rPr lang="en-US" altLang="zh-TW" sz="2500" dirty="0">
                <a:solidFill>
                  <a:srgbClr val="0000FF"/>
                </a:solidFill>
                <a:latin typeface="微軟正黑體" panose="020B0604030504040204" pitchFamily="34" charset="-120"/>
                <a:ea typeface="微軟正黑體" panose="020B0604030504040204" pitchFamily="34" charset="-120"/>
                <a:hlinkClick r:id="rId4"/>
              </a:rPr>
              <a:t>2</a:t>
            </a:r>
            <a:r>
              <a:rPr lang="en-US" altLang="zh-TW" sz="2500" dirty="0">
                <a:solidFill>
                  <a:srgbClr val="0000FF"/>
                </a:solidFill>
                <a:latin typeface="微軟正黑體" panose="020B0604030504040204" pitchFamily="34" charset="-120"/>
                <a:ea typeface="微軟正黑體" panose="020B0604030504040204" pitchFamily="34" charset="-120"/>
              </a:rPr>
              <a:t>, </a:t>
            </a:r>
            <a:r>
              <a:rPr lang="en-US" altLang="zh-TW" sz="2500" dirty="0">
                <a:solidFill>
                  <a:srgbClr val="0000FF"/>
                </a:solidFill>
                <a:latin typeface="微軟正黑體" panose="020B0604030504040204" pitchFamily="34" charset="-120"/>
                <a:ea typeface="微軟正黑體" panose="020B0604030504040204" pitchFamily="34" charset="-120"/>
                <a:hlinkClick r:id="rId5"/>
              </a:rPr>
              <a:t>3</a:t>
            </a:r>
            <a:r>
              <a:rPr lang="en-US" altLang="zh-TW" sz="2500" dirty="0">
                <a:solidFill>
                  <a:srgbClr val="0000FF"/>
                </a:solidFill>
                <a:latin typeface="微軟正黑體" panose="020B0604030504040204" pitchFamily="34" charset="-120"/>
                <a:ea typeface="微軟正黑體" panose="020B0604030504040204" pitchFamily="34" charset="-120"/>
              </a:rPr>
              <a:t>, </a:t>
            </a:r>
            <a:r>
              <a:rPr lang="en-US" altLang="zh-TW" sz="2500" dirty="0">
                <a:solidFill>
                  <a:srgbClr val="0000FF"/>
                </a:solidFill>
                <a:latin typeface="微軟正黑體" panose="020B0604030504040204" pitchFamily="34" charset="-120"/>
                <a:ea typeface="微軟正黑體" panose="020B0604030504040204" pitchFamily="34" charset="-120"/>
                <a:hlinkClick r:id="rId6"/>
              </a:rPr>
              <a:t>4</a:t>
            </a:r>
            <a:r>
              <a:rPr lang="en-US" altLang="zh-TW" sz="2500" dirty="0">
                <a:solidFill>
                  <a:srgbClr val="0000FF"/>
                </a:solidFill>
                <a:latin typeface="微軟正黑體" panose="020B0604030504040204" pitchFamily="34" charset="-120"/>
                <a:ea typeface="微軟正黑體" panose="020B0604030504040204" pitchFamily="34" charset="-120"/>
              </a:rPr>
              <a:t>)</a:t>
            </a:r>
          </a:p>
          <a:p>
            <a:pPr algn="l"/>
            <a:r>
              <a:rPr lang="zh-TW" altLang="en-US" sz="2100" dirty="0">
                <a:latin typeface="微軟正黑體" panose="020B0604030504040204" pitchFamily="34" charset="-120"/>
                <a:ea typeface="微軟正黑體" panose="020B0604030504040204" pitchFamily="34" charset="-120"/>
              </a:rPr>
              <a:t>國內政府機關資訊安全再度出現漏洞！只要透過具分享功能的軟體</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如</a:t>
            </a:r>
            <a:r>
              <a:rPr lang="en-US" altLang="zh-TW" sz="2100" dirty="0">
                <a:latin typeface="微軟正黑體" panose="020B0604030504040204" pitchFamily="34" charset="-120"/>
                <a:ea typeface="微軟正黑體" panose="020B0604030504040204" pitchFamily="34" charset="-120"/>
              </a:rPr>
              <a:t>P2P</a:t>
            </a:r>
            <a:r>
              <a:rPr lang="zh-TW" altLang="en-US" sz="2100" dirty="0">
                <a:latin typeface="微軟正黑體" panose="020B0604030504040204" pitchFamily="34" charset="-120"/>
                <a:ea typeface="微軟正黑體" panose="020B0604030504040204" pitchFamily="34" charset="-120"/>
              </a:rPr>
              <a:t>的</a:t>
            </a:r>
            <a:r>
              <a:rPr lang="en-US" altLang="zh-TW" sz="2100" dirty="0">
                <a:latin typeface="微軟正黑體" panose="020B0604030504040204" pitchFamily="34" charset="-120"/>
                <a:ea typeface="微軟正黑體" panose="020B0604030504040204" pitchFamily="34" charset="-120"/>
              </a:rPr>
              <a:t>FOXY)</a:t>
            </a:r>
            <a:r>
              <a:rPr lang="zh-TW" altLang="en-US" sz="2100" dirty="0">
                <a:latin typeface="微軟正黑體" panose="020B0604030504040204" pitchFamily="34" charset="-120"/>
                <a:ea typeface="微軟正黑體" panose="020B0604030504040204" pitchFamily="34" charset="-120"/>
              </a:rPr>
              <a:t>，就可以下載到至少八個分局、派出所的警訊筆錄，不只可以看到完整的偵查報告，就連個人資料也都鉅細靡遺，警政署得悉後相當震驚，要求全國警方立即移除相關軟體。</a:t>
            </a:r>
          </a:p>
          <a:p>
            <a:pPr algn="l"/>
            <a:endParaRPr lang="zh-TW" altLang="en-US" sz="2100" dirty="0">
              <a:latin typeface="微軟正黑體" panose="020B0604030504040204" pitchFamily="34" charset="-120"/>
              <a:ea typeface="微軟正黑體" panose="020B0604030504040204" pitchFamily="34" charset="-120"/>
            </a:endParaRPr>
          </a:p>
          <a:p>
            <a:pPr algn="l"/>
            <a:r>
              <a:rPr lang="en-US" altLang="zh-TW" sz="2400" dirty="0">
                <a:solidFill>
                  <a:srgbClr val="0000FF"/>
                </a:solidFill>
                <a:latin typeface="微軟正黑體" panose="020B0604030504040204" pitchFamily="34" charset="-120"/>
                <a:ea typeface="微軟正黑體" panose="020B0604030504040204" pitchFamily="34" charset="-120"/>
              </a:rPr>
              <a:t>2.</a:t>
            </a:r>
            <a:r>
              <a:rPr lang="zh-TW" altLang="en-US" sz="2400" dirty="0">
                <a:solidFill>
                  <a:srgbClr val="0000FF"/>
                </a:solidFill>
                <a:latin typeface="微軟正黑體" panose="020B0604030504040204" pitchFamily="34" charset="-120"/>
                <a:ea typeface="微軟正黑體" panose="020B0604030504040204" pitchFamily="34" charset="-120"/>
              </a:rPr>
              <a:t>原因分析</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262800" algn="l"/>
            <a:r>
              <a:rPr lang="zh-TW" altLang="en-US" sz="2100" dirty="0">
                <a:latin typeface="微軟正黑體" panose="020B0604030504040204" pitchFamily="34" charset="-120"/>
                <a:ea typeface="微軟正黑體" panose="020B0604030504040204" pitchFamily="34" charset="-120"/>
              </a:rPr>
              <a:t>此案例為安裝了</a:t>
            </a:r>
            <a:r>
              <a:rPr lang="en-US" altLang="zh-TW" sz="2100" dirty="0">
                <a:latin typeface="微軟正黑體" panose="020B0604030504040204" pitchFamily="34" charset="-120"/>
                <a:ea typeface="微軟正黑體" panose="020B0604030504040204" pitchFamily="34" charset="-120"/>
              </a:rPr>
              <a:t>P2P(Peer to Peer)</a:t>
            </a:r>
            <a:r>
              <a:rPr lang="zh-TW" altLang="en-US" sz="2100" dirty="0">
                <a:latin typeface="微軟正黑體" panose="020B0604030504040204" pitchFamily="34" charset="-120"/>
                <a:ea typeface="微軟正黑體" panose="020B0604030504040204" pitchFamily="34" charset="-120"/>
              </a:rPr>
              <a:t>檔案分享軟體，而導致</a:t>
            </a:r>
            <a:r>
              <a:rPr lang="zh-TW" altLang="en-US" sz="2100" dirty="0">
                <a:solidFill>
                  <a:srgbClr val="FF0000"/>
                </a:solidFill>
                <a:latin typeface="微軟正黑體" panose="020B0604030504040204" pitchFamily="34" charset="-120"/>
                <a:ea typeface="微軟正黑體" panose="020B0604030504040204" pitchFamily="34" charset="-120"/>
              </a:rPr>
              <a:t>機密資料外洩</a:t>
            </a:r>
          </a:p>
          <a:p>
            <a:pPr marL="720000" indent="-457200" algn="l">
              <a:spcBef>
                <a:spcPts val="600"/>
              </a:spcBef>
              <a:spcAft>
                <a:spcPts val="600"/>
              </a:spcAft>
              <a:buFont typeface="+mj-lt"/>
              <a:buAutoNum type="arabicParenR"/>
            </a:pPr>
            <a:r>
              <a:rPr lang="en-US" altLang="zh-TW" sz="2100" dirty="0">
                <a:latin typeface="微軟正黑體" panose="020B0604030504040204" pitchFamily="34" charset="-120"/>
                <a:ea typeface="微軟正黑體" panose="020B0604030504040204" pitchFamily="34" charset="-120"/>
              </a:rPr>
              <a:t>P2P</a:t>
            </a:r>
            <a:r>
              <a:rPr lang="zh-TW" altLang="en-US" sz="2100" dirty="0">
                <a:latin typeface="微軟正黑體" panose="020B0604030504040204" pitchFamily="34" charset="-120"/>
                <a:ea typeface="微軟正黑體" panose="020B0604030504040204" pitchFamily="34" charset="-120"/>
              </a:rPr>
              <a:t>軟體有</a:t>
            </a:r>
            <a:r>
              <a:rPr lang="zh-TW" altLang="en-US" sz="2100" dirty="0">
                <a:solidFill>
                  <a:srgbClr val="FF0000"/>
                </a:solidFill>
                <a:latin typeface="微軟正黑體" panose="020B0604030504040204" pitchFamily="34" charset="-120"/>
                <a:ea typeface="微軟正黑體" panose="020B0604030504040204" pitchFamily="34" charset="-120"/>
              </a:rPr>
              <a:t>檔案分享的特性</a:t>
            </a:r>
            <a:r>
              <a:rPr lang="zh-TW" altLang="en-US" sz="2100" dirty="0">
                <a:latin typeface="微軟正黑體" panose="020B0604030504040204" pitchFamily="34" charset="-120"/>
                <a:ea typeface="微軟正黑體" panose="020B0604030504040204" pitchFamily="34" charset="-120"/>
              </a:rPr>
              <a:t>，可在同樣安裝</a:t>
            </a:r>
            <a:r>
              <a:rPr lang="en-US" altLang="zh-TW" sz="2100" dirty="0">
                <a:latin typeface="微軟正黑體" panose="020B0604030504040204" pitchFamily="34" charset="-120"/>
                <a:ea typeface="微軟正黑體" panose="020B0604030504040204" pitchFamily="34" charset="-120"/>
              </a:rPr>
              <a:t>P2P</a:t>
            </a:r>
            <a:r>
              <a:rPr lang="zh-TW" altLang="en-US" sz="2100" dirty="0">
                <a:latin typeface="微軟正黑體" panose="020B0604030504040204" pitchFamily="34" charset="-120"/>
                <a:ea typeface="微軟正黑體" panose="020B0604030504040204" pitchFamily="34" charset="-120"/>
              </a:rPr>
              <a:t>軟體的使用者間，</a:t>
            </a:r>
            <a:r>
              <a:rPr lang="zh-TW" altLang="en-US" sz="2100" dirty="0">
                <a:solidFill>
                  <a:srgbClr val="FF0000"/>
                </a:solidFill>
                <a:latin typeface="微軟正黑體" panose="020B0604030504040204" pitchFamily="34" charset="-120"/>
                <a:ea typeface="微軟正黑體" panose="020B0604030504040204" pitchFamily="34" charset="-120"/>
              </a:rPr>
              <a:t>自動收送公開分享的檔案</a:t>
            </a:r>
            <a:endParaRPr lang="en-US" altLang="zh-TW" sz="2100" dirty="0">
              <a:solidFill>
                <a:srgbClr val="FF0000"/>
              </a:solidFill>
              <a:latin typeface="微軟正黑體" panose="020B0604030504040204" pitchFamily="34" charset="-120"/>
              <a:ea typeface="微軟正黑體" panose="020B0604030504040204" pitchFamily="34" charset="-120"/>
            </a:endParaRPr>
          </a:p>
          <a:p>
            <a:pPr marL="720000" indent="-457200" algn="l">
              <a:spcBef>
                <a:spcPts val="600"/>
              </a:spcBef>
              <a:spcAft>
                <a:spcPts val="600"/>
              </a:spcAft>
              <a:buFont typeface="+mj-lt"/>
              <a:buAutoNum type="arabicParenR"/>
            </a:pPr>
            <a:r>
              <a:rPr lang="zh-TW" altLang="en-US" sz="2100" dirty="0">
                <a:latin typeface="微軟正黑體" panose="020B0604030504040204" pitchFamily="34" charset="-120"/>
                <a:ea typeface="微軟正黑體" panose="020B0604030504040204" pitchFamily="34" charset="-120"/>
              </a:rPr>
              <a:t>使用者可搜尋下載其他人已分享的檔案，但同樣自己的電腦也可讓他人搜尋可下載的資源</a:t>
            </a:r>
          </a:p>
          <a:p>
            <a:pPr algn="l"/>
            <a:endParaRPr lang="en-US" altLang="zh-TW" sz="2500" dirty="0">
              <a:latin typeface="微軟正黑體" panose="020B0604030504040204" pitchFamily="34" charset="-120"/>
              <a:ea typeface="微軟正黑體" panose="020B0604030504040204" pitchFamily="34" charset="-120"/>
            </a:endParaRPr>
          </a:p>
          <a:p>
            <a:pPr algn="l"/>
            <a:endParaRPr lang="en-US" altLang="zh-TW" sz="25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22</a:t>
            </a:fld>
            <a:endParaRPr lang="en-US"/>
          </a:p>
        </p:txBody>
      </p:sp>
    </p:spTree>
    <p:extLst>
      <p:ext uri="{BB962C8B-B14F-4D97-AF65-F5344CB8AC3E}">
        <p14:creationId xmlns:p14="http://schemas.microsoft.com/office/powerpoint/2010/main" val="2641202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TW" sz="2500" dirty="0">
                <a:solidFill>
                  <a:srgbClr val="0000FF"/>
                </a:solidFill>
                <a:latin typeface="微軟正黑體" panose="020B0604030504040204" pitchFamily="34" charset="-120"/>
                <a:ea typeface="微軟正黑體" panose="020B0604030504040204" pitchFamily="34" charset="-120"/>
              </a:rPr>
              <a:t>3.</a:t>
            </a:r>
            <a:r>
              <a:rPr lang="zh-TW" altLang="en-US" sz="2500" dirty="0">
                <a:solidFill>
                  <a:srgbClr val="0000FF"/>
                </a:solidFill>
                <a:latin typeface="微軟正黑體" panose="020B0604030504040204" pitchFamily="34" charset="-120"/>
                <a:ea typeface="微軟正黑體" panose="020B0604030504040204" pitchFamily="34" charset="-120"/>
              </a:rPr>
              <a:t>資安風險</a:t>
            </a:r>
            <a:endParaRPr lang="en-US" altLang="zh-TW" sz="2500" dirty="0">
              <a:solidFill>
                <a:srgbClr val="0000FF"/>
              </a:solidFill>
              <a:latin typeface="微軟正黑體" panose="020B0604030504040204" pitchFamily="34" charset="-120"/>
              <a:ea typeface="微軟正黑體" panose="020B0604030504040204" pitchFamily="34" charset="-120"/>
            </a:endParaRPr>
          </a:p>
          <a:p>
            <a:pPr marL="720000" indent="-457200" algn="l">
              <a:buFont typeface="+mj-lt"/>
              <a:buAutoNum type="arabicParenR"/>
            </a:pPr>
            <a:r>
              <a:rPr lang="zh-TW" altLang="en-US" sz="2000" dirty="0">
                <a:latin typeface="微軟正黑體" panose="020B0604030504040204" pitchFamily="34" charset="-120"/>
                <a:ea typeface="微軟正黑體" panose="020B0604030504040204" pitchFamily="34" charset="-120"/>
              </a:rPr>
              <a:t>若使用者分享設定上有所</a:t>
            </a:r>
            <a:r>
              <a:rPr lang="zh-TW" altLang="en-US" sz="2000" dirty="0">
                <a:solidFill>
                  <a:srgbClr val="FF0000"/>
                </a:solidFill>
                <a:latin typeface="微軟正黑體" panose="020B0604030504040204" pitchFamily="34" charset="-120"/>
                <a:ea typeface="微軟正黑體" panose="020B0604030504040204" pitchFamily="34" charset="-120"/>
              </a:rPr>
              <a:t>疏忽</a:t>
            </a:r>
            <a:r>
              <a:rPr lang="zh-TW" altLang="en-US" sz="2000" dirty="0">
                <a:latin typeface="微軟正黑體" panose="020B0604030504040204" pitchFamily="34" charset="-120"/>
                <a:ea typeface="微軟正黑體" panose="020B0604030504040204" pitchFamily="34" charset="-120"/>
              </a:rPr>
              <a:t>，將導致個人資料也成為可搜尋的資源，其他使用者便可輕易下載</a:t>
            </a:r>
          </a:p>
          <a:p>
            <a:pPr marL="720000" indent="-457200" algn="l">
              <a:buFont typeface="+mj-lt"/>
              <a:buAutoNum type="arabicParenR"/>
            </a:pPr>
            <a:r>
              <a:rPr lang="zh-TW" altLang="en-US" sz="2000" dirty="0">
                <a:latin typeface="微軟正黑體" panose="020B0604030504040204" pitchFamily="34" charset="-120"/>
                <a:ea typeface="微軟正黑體" panose="020B0604030504040204" pitchFamily="34" charset="-120"/>
              </a:rPr>
              <a:t>此類型</a:t>
            </a:r>
            <a:r>
              <a:rPr lang="en-US" altLang="zh-TW" sz="2000" dirty="0">
                <a:latin typeface="微軟正黑體" panose="020B0604030504040204" pitchFamily="34" charset="-120"/>
                <a:ea typeface="微軟正黑體" panose="020B0604030504040204" pitchFamily="34" charset="-120"/>
              </a:rPr>
              <a:t>P2P</a:t>
            </a:r>
            <a:r>
              <a:rPr lang="zh-TW" altLang="en-US" sz="2000" dirty="0">
                <a:latin typeface="微軟正黑體" panose="020B0604030504040204" pitchFamily="34" charset="-120"/>
                <a:ea typeface="微軟正黑體" panose="020B0604030504040204" pitchFamily="34" charset="-120"/>
              </a:rPr>
              <a:t>軟體上的資源，常見</a:t>
            </a:r>
            <a:r>
              <a:rPr lang="zh-TW" altLang="en-US" sz="2000" dirty="0">
                <a:solidFill>
                  <a:srgbClr val="FF0000"/>
                </a:solidFill>
                <a:latin typeface="微軟正黑體" panose="020B0604030504040204" pitchFamily="34" charset="-120"/>
                <a:ea typeface="微軟正黑體" panose="020B0604030504040204" pitchFamily="34" charset="-120"/>
              </a:rPr>
              <a:t>有版權的資料</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如電影</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，隨意下載或分享，恐導致觸法</a:t>
            </a:r>
          </a:p>
          <a:p>
            <a:pPr marL="262800" algn="l"/>
            <a:endParaRPr lang="zh-TW" altLang="en-US" sz="2100" dirty="0">
              <a:latin typeface="微軟正黑體" panose="020B0604030504040204" pitchFamily="34" charset="-120"/>
              <a:ea typeface="微軟正黑體" panose="020B0604030504040204" pitchFamily="34" charset="-120"/>
            </a:endParaRPr>
          </a:p>
          <a:p>
            <a:pPr algn="l"/>
            <a:r>
              <a:rPr lang="en-US" altLang="zh-TW" sz="2500" dirty="0">
                <a:solidFill>
                  <a:srgbClr val="0000FF"/>
                </a:solidFill>
                <a:latin typeface="微軟正黑體" panose="020B0604030504040204" pitchFamily="34" charset="-120"/>
                <a:ea typeface="微軟正黑體" panose="020B0604030504040204" pitchFamily="34" charset="-120"/>
              </a:rPr>
              <a:t>4.</a:t>
            </a:r>
            <a:r>
              <a:rPr lang="zh-TW" altLang="en-US" sz="2500" dirty="0">
                <a:solidFill>
                  <a:srgbClr val="0000FF"/>
                </a:solidFill>
                <a:latin typeface="微軟正黑體" panose="020B0604030504040204" pitchFamily="34" charset="-120"/>
                <a:ea typeface="微軟正黑體" panose="020B0604030504040204" pitchFamily="34" charset="-120"/>
              </a:rPr>
              <a:t>建議方式</a:t>
            </a:r>
            <a:endParaRPr lang="en-US" altLang="zh-TW" sz="2500" dirty="0">
              <a:solidFill>
                <a:srgbClr val="0000FF"/>
              </a:solidFill>
              <a:latin typeface="微軟正黑體" panose="020B0604030504040204" pitchFamily="34" charset="-120"/>
              <a:ea typeface="微軟正黑體" panose="020B0604030504040204" pitchFamily="34" charset="-120"/>
            </a:endParaRPr>
          </a:p>
          <a:p>
            <a:pPr marL="262800" algn="l"/>
            <a:r>
              <a:rPr lang="zh-TW" altLang="en-US" sz="1800" dirty="0">
                <a:solidFill>
                  <a:srgbClr val="00B050"/>
                </a:solidFill>
                <a:latin typeface="微軟正黑體" panose="020B0604030504040204" pitchFamily="34" charset="-120"/>
                <a:ea typeface="微軟正黑體" panose="020B0604030504040204" pitchFamily="34" charset="-120"/>
              </a:rPr>
              <a:t>避免安裝</a:t>
            </a:r>
            <a:r>
              <a:rPr lang="en-US" altLang="zh-TW" sz="1800" dirty="0">
                <a:solidFill>
                  <a:srgbClr val="00B050"/>
                </a:solidFill>
                <a:latin typeface="微軟正黑體" panose="020B0604030504040204" pitchFamily="34" charset="-120"/>
                <a:ea typeface="微軟正黑體" panose="020B0604030504040204" pitchFamily="34" charset="-120"/>
              </a:rPr>
              <a:t>P2P</a:t>
            </a:r>
            <a:r>
              <a:rPr lang="zh-TW" altLang="en-US" sz="1800" dirty="0">
                <a:solidFill>
                  <a:srgbClr val="00B050"/>
                </a:solidFill>
                <a:latin typeface="微軟正黑體" panose="020B0604030504040204" pitchFamily="34" charset="-120"/>
                <a:ea typeface="微軟正黑體" panose="020B0604030504040204" pitchFamily="34" charset="-120"/>
              </a:rPr>
              <a:t>類型軟體</a:t>
            </a:r>
            <a:r>
              <a:rPr lang="zh-TW" altLang="en-US" sz="1800" dirty="0">
                <a:latin typeface="微軟正黑體" panose="020B0604030504040204" pitchFamily="34" charset="-120"/>
                <a:ea typeface="微軟正黑體" panose="020B0604030504040204" pitchFamily="34" charset="-120"/>
              </a:rPr>
              <a:t>，例如：</a:t>
            </a:r>
            <a:r>
              <a:rPr lang="en-US" altLang="zh-TW" sz="1800" dirty="0">
                <a:latin typeface="微軟正黑體" panose="020B0604030504040204" pitchFamily="34" charset="-120"/>
                <a:ea typeface="微軟正黑體" panose="020B0604030504040204" pitchFamily="34" charset="-120"/>
              </a:rPr>
              <a:t>FOXY, </a:t>
            </a:r>
            <a:r>
              <a:rPr lang="en-US" altLang="zh-TW" sz="1800" dirty="0" err="1">
                <a:latin typeface="微軟正黑體" panose="020B0604030504040204" pitchFamily="34" charset="-120"/>
                <a:ea typeface="微軟正黑體" panose="020B0604030504040204" pitchFamily="34" charset="-120"/>
              </a:rPr>
              <a:t>eMule</a:t>
            </a:r>
            <a:r>
              <a:rPr lang="en-US" altLang="zh-TW" sz="1800" dirty="0">
                <a:latin typeface="微軟正黑體" panose="020B0604030504040204" pitchFamily="34" charset="-120"/>
                <a:ea typeface="微軟正黑體" panose="020B0604030504040204" pitchFamily="34" charset="-120"/>
              </a:rPr>
              <a:t>, </a:t>
            </a:r>
            <a:r>
              <a:rPr lang="en-US" altLang="zh-TW" sz="1800" dirty="0" err="1">
                <a:latin typeface="微軟正黑體" panose="020B0604030504040204" pitchFamily="34" charset="-120"/>
                <a:ea typeface="微軟正黑體" panose="020B0604030504040204" pitchFamily="34" charset="-120"/>
              </a:rPr>
              <a:t>eDunkey</a:t>
            </a:r>
            <a:r>
              <a:rPr lang="zh-TW" altLang="en-US" sz="1800" dirty="0">
                <a:latin typeface="微軟正黑體" panose="020B0604030504040204" pitchFamily="34" charset="-120"/>
                <a:ea typeface="微軟正黑體" panose="020B0604030504040204" pitchFamily="34" charset="-120"/>
              </a:rPr>
              <a:t>等</a:t>
            </a:r>
          </a:p>
          <a:p>
            <a:pPr marL="262800" algn="l"/>
            <a:endParaRPr lang="en-US" altLang="zh-TW" sz="1800" dirty="0">
              <a:latin typeface="微軟正黑體" panose="020B0604030504040204" pitchFamily="34" charset="-120"/>
              <a:ea typeface="微軟正黑體" panose="020B0604030504040204" pitchFamily="34" charset="-120"/>
            </a:endParaRPr>
          </a:p>
          <a:p>
            <a:pPr marL="720000" indent="-457200" algn="l">
              <a:buFont typeface="+mj-lt"/>
              <a:buAutoNum type="arabicParenR"/>
            </a:pPr>
            <a:endParaRPr lang="zh-TW" altLang="en-US" sz="21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23</a:t>
            </a:fld>
            <a:endParaRPr lang="en-US"/>
          </a:p>
        </p:txBody>
      </p:sp>
    </p:spTree>
    <p:extLst>
      <p:ext uri="{BB962C8B-B14F-4D97-AF65-F5344CB8AC3E}">
        <p14:creationId xmlns:p14="http://schemas.microsoft.com/office/powerpoint/2010/main" val="1334819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zh-TW" altLang="en-US" dirty="0"/>
              <a:t>簡易資訊安全小撇步</a:t>
            </a:r>
          </a:p>
        </p:txBody>
      </p:sp>
      <p:sp>
        <p:nvSpPr>
          <p:cNvPr id="7" name="內容版面配置區 6"/>
          <p:cNvSpPr>
            <a:spLocks noGrp="1"/>
          </p:cNvSpPr>
          <p:nvPr>
            <p:ph idx="1"/>
          </p:nvPr>
        </p:nvSpPr>
        <p:spPr/>
        <p:txBody>
          <a:bodyPr>
            <a:normAutofit/>
          </a:bodyPr>
          <a:lstStyle/>
          <a:p>
            <a:r>
              <a:rPr lang="zh-TW" altLang="en-US" dirty="0"/>
              <a:t>簡易資訊安全小撇步</a:t>
            </a:r>
            <a:endParaRPr lang="en-US" altLang="zh-TW" dirty="0"/>
          </a:p>
          <a:p>
            <a:pPr lvl="1"/>
            <a:r>
              <a:rPr lang="zh-TW" altLang="en-US" dirty="0"/>
              <a:t>作業系統自動安全性更新，減少漏洞</a:t>
            </a:r>
          </a:p>
          <a:p>
            <a:pPr lvl="1"/>
            <a:r>
              <a:rPr lang="zh-TW" altLang="en-US" dirty="0"/>
              <a:t>安裝防毒軟體，防禦病毒攻擊</a:t>
            </a:r>
          </a:p>
          <a:p>
            <a:pPr lvl="1"/>
            <a:r>
              <a:rPr lang="zh-TW" altLang="en-US" dirty="0"/>
              <a:t>定期更換密碼，提高密碼複雜度</a:t>
            </a:r>
          </a:p>
          <a:p>
            <a:pPr lvl="1"/>
            <a:r>
              <a:rPr lang="zh-TW" altLang="en-US" dirty="0"/>
              <a:t>避免開啟不明的連結，例如郵件、即時訊息所附的網址</a:t>
            </a:r>
          </a:p>
          <a:p>
            <a:pPr lvl="1"/>
            <a:r>
              <a:rPr lang="zh-TW" altLang="en-US" dirty="0"/>
              <a:t>避免開啟來路不明、標題聳動的郵件</a:t>
            </a:r>
            <a:endParaRPr lang="en-US" altLang="zh-TW" dirty="0"/>
          </a:p>
          <a:p>
            <a:r>
              <a:rPr lang="en-US" altLang="zh-TW" dirty="0"/>
              <a:t>IBM</a:t>
            </a:r>
            <a:r>
              <a:rPr lang="zh-TW" altLang="en-US" dirty="0"/>
              <a:t> </a:t>
            </a:r>
            <a:r>
              <a:rPr lang="en-US" altLang="zh-TW" dirty="0"/>
              <a:t>Taiwan - </a:t>
            </a:r>
            <a:r>
              <a:rPr lang="zh-TW" altLang="en-US" dirty="0"/>
              <a:t>網路安全四撇步</a:t>
            </a:r>
            <a:endParaRPr lang="en-US" altLang="zh-TW" dirty="0"/>
          </a:p>
          <a:p>
            <a:pPr lvl="1"/>
            <a:r>
              <a:rPr lang="en-US" altLang="zh-TW" dirty="0">
                <a:hlinkClick r:id="rId3"/>
              </a:rPr>
              <a:t>https://www.youtube.com/watch?v=kA1xA1LShlM</a:t>
            </a:r>
            <a:endParaRPr lang="en-US" altLang="zh-TW" dirty="0"/>
          </a:p>
        </p:txBody>
      </p:sp>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0" indent="-457200" algn="l">
              <a:buFont typeface="+mj-lt"/>
              <a:buAutoNum type="arabicParenR"/>
            </a:pPr>
            <a:endParaRPr lang="zh-TW" altLang="en-US" sz="21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24</a:t>
            </a:fld>
            <a:endParaRPr lang="en-US"/>
          </a:p>
        </p:txBody>
      </p:sp>
    </p:spTree>
    <p:extLst>
      <p:ext uri="{BB962C8B-B14F-4D97-AF65-F5344CB8AC3E}">
        <p14:creationId xmlns:p14="http://schemas.microsoft.com/office/powerpoint/2010/main" val="4071433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t>二、</a:t>
            </a:r>
            <a:r>
              <a:rPr lang="zh-TW" altLang="en-US" b="1" dirty="0"/>
              <a:t>為什麼要</a:t>
            </a:r>
            <a:r>
              <a:rPr lang="zh-TW" altLang="en-US" b="1" dirty="0" smtClean="0"/>
              <a:t>重視個人資訊</a:t>
            </a:r>
            <a:endParaRPr lang="zh-TW" altLang="en-US" b="1" dirty="0"/>
          </a:p>
        </p:txBody>
      </p:sp>
      <p:sp>
        <p:nvSpPr>
          <p:cNvPr id="4" name="Subtitle 2"/>
          <p:cNvSpPr txBox="1">
            <a:spLocks/>
          </p:cNvSpPr>
          <p:nvPr/>
        </p:nvSpPr>
        <p:spPr>
          <a:xfrm>
            <a:off x="2281424" y="1443834"/>
            <a:ext cx="6566316" cy="44284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個資洩漏</a:t>
            </a:r>
            <a:r>
              <a:rPr lang="zh-TW" altLang="en-US" sz="1800" b="1" dirty="0" smtClean="0">
                <a:latin typeface="微軟正黑體" panose="020B0604030504040204" pitchFamily="34" charset="-120"/>
                <a:ea typeface="微軟正黑體" panose="020B0604030504040204" pitchFamily="34" charset="-120"/>
              </a:rPr>
              <a:t>案例</a:t>
            </a:r>
            <a:endParaRPr lang="en-US" altLang="zh-TW" sz="1800" b="1" dirty="0" smtClean="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個</a:t>
            </a:r>
            <a:r>
              <a:rPr lang="zh-TW" altLang="en-US" sz="1800" b="1" dirty="0">
                <a:latin typeface="微軟正黑體" panose="020B0604030504040204" pitchFamily="34" charset="-120"/>
                <a:ea typeface="微軟正黑體" panose="020B0604030504040204" pitchFamily="34" charset="-120"/>
              </a:rPr>
              <a:t>資法</a:t>
            </a:r>
            <a:r>
              <a:rPr lang="zh-TW" altLang="en-US" sz="1800" b="1" dirty="0" smtClean="0">
                <a:latin typeface="微軟正黑體" panose="020B0604030504040204" pitchFamily="34" charset="-120"/>
                <a:ea typeface="微軟正黑體" panose="020B0604030504040204" pitchFamily="34" charset="-120"/>
              </a:rPr>
              <a:t>簡介</a:t>
            </a:r>
            <a:endParaRPr lang="en-US" altLang="zh-TW" sz="1800" b="1" dirty="0" smtClean="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個</a:t>
            </a:r>
            <a:r>
              <a:rPr lang="zh-TW" altLang="en-US" sz="1800" b="1" dirty="0">
                <a:latin typeface="微軟正黑體" panose="020B0604030504040204" pitchFamily="34" charset="-120"/>
                <a:ea typeface="微軟正黑體" panose="020B0604030504040204" pitchFamily="34" charset="-120"/>
              </a:rPr>
              <a:t>資提醒及</a:t>
            </a:r>
            <a:r>
              <a:rPr lang="zh-TW" altLang="en-US" sz="1800" b="1" dirty="0" smtClean="0">
                <a:latin typeface="微軟正黑體" panose="020B0604030504040204" pitchFamily="34" charset="-120"/>
                <a:ea typeface="微軟正黑體" panose="020B0604030504040204" pitchFamily="34" charset="-120"/>
              </a:rPr>
              <a:t>宣導</a:t>
            </a:r>
            <a:endParaRPr lang="en-US" altLang="zh-TW" sz="1800" b="1" dirty="0" smtClean="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校園</a:t>
            </a:r>
            <a:r>
              <a:rPr lang="zh-TW" altLang="en-US" sz="1800" b="1" dirty="0">
                <a:latin typeface="微軟正黑體" panose="020B0604030504040204" pitchFamily="34" charset="-120"/>
                <a:ea typeface="微軟正黑體" panose="020B0604030504040204" pitchFamily="34" charset="-120"/>
              </a:rPr>
              <a:t>個資宣導事件</a:t>
            </a:r>
            <a:r>
              <a:rPr lang="zh-TW" altLang="en-US" sz="1800" b="1" dirty="0" smtClean="0">
                <a:latin typeface="微軟正黑體" panose="020B0604030504040204" pitchFamily="34" charset="-120"/>
                <a:ea typeface="微軟正黑體" panose="020B0604030504040204" pitchFamily="34" charset="-120"/>
              </a:rPr>
              <a:t>簿</a:t>
            </a:r>
            <a:endParaRPr lang="en-US" altLang="zh-TW" sz="1800" b="1" dirty="0" smtClean="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個人資料保護措施</a:t>
            </a:r>
            <a:endParaRPr lang="en-US" altLang="zh-TW" sz="1800" b="1" dirty="0" smtClean="0">
              <a:latin typeface="微軟正黑體" panose="020B0604030504040204" pitchFamily="34" charset="-120"/>
              <a:ea typeface="微軟正黑體" panose="020B0604030504040204" pitchFamily="34" charset="-120"/>
            </a:endParaRPr>
          </a:p>
          <a:p>
            <a:pPr marL="0" indent="0">
              <a:spcBef>
                <a:spcPts val="600"/>
              </a:spcBef>
              <a:spcAft>
                <a:spcPts val="600"/>
              </a:spcAft>
              <a:buNone/>
            </a:pPr>
            <a:endParaRPr lang="en-US" altLang="zh-TW" sz="2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B82CCC60-E8CD-4174-8B1A-7DF615B22EEF}" type="slidenum">
              <a:rPr lang="en-US" smtClean="0"/>
              <a:pPr/>
              <a:t>25</a:t>
            </a:fld>
            <a:endParaRPr lang="en-US"/>
          </a:p>
        </p:txBody>
      </p:sp>
    </p:spTree>
    <p:extLst>
      <p:ext uri="{BB962C8B-B14F-4D97-AF65-F5344CB8AC3E}">
        <p14:creationId xmlns:p14="http://schemas.microsoft.com/office/powerpoint/2010/main" val="3634620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B82CCC60-E8CD-4174-8B1A-7DF615B22EEF}" type="slidenum">
              <a:rPr lang="en-US" smtClean="0"/>
              <a:pPr/>
              <a:t>26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70" y="1294928"/>
            <a:ext cx="7645455" cy="506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44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B82CCC60-E8CD-4174-8B1A-7DF615B22EEF}" type="slidenum">
              <a:rPr lang="en-US" smtClean="0"/>
              <a:pPr/>
              <a:t>27</a:t>
            </a:fld>
            <a:endParaRPr lang="en-US"/>
          </a:p>
        </p:txBody>
      </p:sp>
      <p:pic>
        <p:nvPicPr>
          <p:cNvPr id="3"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00" y="1473275"/>
            <a:ext cx="6673628" cy="5003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357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B82CCC60-E8CD-4174-8B1A-7DF615B22EEF}" type="slidenum">
              <a:rPr lang="en-US" smtClean="0"/>
              <a:pPr/>
              <a:t>28</a:t>
            </a:fld>
            <a:endParaRPr lang="en-US"/>
          </a:p>
        </p:txBody>
      </p:sp>
      <p:pic>
        <p:nvPicPr>
          <p:cNvPr id="3"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195" y="1570942"/>
            <a:ext cx="7005851" cy="480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519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B82CCC60-E8CD-4174-8B1A-7DF615B22EEF}" type="slidenum">
              <a:rPr lang="en-US" smtClean="0"/>
              <a:pPr/>
              <a:t>29</a:t>
            </a:fld>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65" y="1673583"/>
            <a:ext cx="7902749" cy="3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內容版面配置區 6"/>
          <p:cNvSpPr txBox="1">
            <a:spLocks/>
          </p:cNvSpPr>
          <p:nvPr/>
        </p:nvSpPr>
        <p:spPr>
          <a:xfrm>
            <a:off x="585810" y="5566870"/>
            <a:ext cx="7940661" cy="61081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1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a:t>臉書個資外洩 </a:t>
            </a:r>
            <a:r>
              <a:rPr lang="zh-TW" altLang="en-US" dirty="0">
                <a:hlinkClick r:id="rId4"/>
              </a:rPr>
              <a:t>一個步驟教你輕鬆守護個</a:t>
            </a:r>
            <a:r>
              <a:rPr lang="zh-TW" altLang="en-US" dirty="0" smtClean="0">
                <a:hlinkClick r:id="rId4"/>
              </a:rPr>
              <a:t>資</a:t>
            </a:r>
            <a:endParaRPr lang="en-US" altLang="zh-TW" dirty="0"/>
          </a:p>
        </p:txBody>
      </p:sp>
    </p:spTree>
    <p:extLst>
      <p:ext uri="{BB962C8B-B14F-4D97-AF65-F5344CB8AC3E}">
        <p14:creationId xmlns:p14="http://schemas.microsoft.com/office/powerpoint/2010/main" val="1890068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t>層出不窮的資安問題</a:t>
            </a:r>
            <a:r>
              <a:rPr lang="en-US" altLang="zh-TW" b="1" dirty="0"/>
              <a:t/>
            </a:r>
            <a:br>
              <a:rPr lang="en-US" altLang="zh-TW" b="1" dirty="0"/>
            </a:br>
            <a:r>
              <a:rPr lang="zh-TW" altLang="en-US" b="1" dirty="0"/>
              <a:t>影響你的食</a:t>
            </a:r>
            <a:r>
              <a:rPr lang="en-US" altLang="zh-TW" b="1" dirty="0"/>
              <a:t>.</a:t>
            </a:r>
            <a:r>
              <a:rPr lang="zh-TW" altLang="en-US" b="1" dirty="0"/>
              <a:t>衣</a:t>
            </a:r>
            <a:r>
              <a:rPr lang="en-US" altLang="zh-TW" b="1" dirty="0"/>
              <a:t>.</a:t>
            </a:r>
            <a:r>
              <a:rPr lang="zh-TW" altLang="en-US" b="1" dirty="0"/>
              <a:t>住</a:t>
            </a:r>
            <a:r>
              <a:rPr lang="en-US" altLang="zh-TW" b="1" dirty="0"/>
              <a:t>.</a:t>
            </a:r>
            <a:r>
              <a:rPr lang="zh-TW" altLang="en-US" b="1" dirty="0"/>
              <a:t>行</a:t>
            </a:r>
          </a:p>
        </p:txBody>
      </p:sp>
      <p:sp>
        <p:nvSpPr>
          <p:cNvPr id="3" name="內容版面配置區 2"/>
          <p:cNvSpPr>
            <a:spLocks noGrp="1"/>
          </p:cNvSpPr>
          <p:nvPr>
            <p:ph idx="1"/>
          </p:nvPr>
        </p:nvSpPr>
        <p:spPr/>
        <p:txBody>
          <a:bodyPr>
            <a:normAutofit/>
          </a:bodyPr>
          <a:lstStyle/>
          <a:p>
            <a:r>
              <a:rPr lang="zh-TW" altLang="en-US" dirty="0">
                <a:solidFill>
                  <a:schemeClr val="tx1"/>
                </a:solidFill>
              </a:rPr>
              <a:t>資安事件透過不同駭客手法，影響</a:t>
            </a:r>
            <a:r>
              <a:rPr lang="zh-TW" altLang="en-US" dirty="0">
                <a:solidFill>
                  <a:srgbClr val="FF0000"/>
                </a:solidFill>
              </a:rPr>
              <a:t>個人生活</a:t>
            </a:r>
            <a:r>
              <a:rPr lang="zh-TW" altLang="en-US" dirty="0">
                <a:solidFill>
                  <a:schemeClr val="tx1"/>
                </a:solidFill>
              </a:rPr>
              <a:t>、</a:t>
            </a:r>
            <a:r>
              <a:rPr lang="zh-TW" altLang="en-US" dirty="0">
                <a:solidFill>
                  <a:srgbClr val="FF0000"/>
                </a:solidFill>
              </a:rPr>
              <a:t>政治</a:t>
            </a:r>
            <a:r>
              <a:rPr lang="zh-TW" altLang="en-US" dirty="0">
                <a:solidFill>
                  <a:schemeClr val="tx1"/>
                </a:solidFill>
              </a:rPr>
              <a:t>、</a:t>
            </a:r>
            <a:r>
              <a:rPr lang="zh-TW" altLang="en-US" dirty="0">
                <a:solidFill>
                  <a:srgbClr val="FF0000"/>
                </a:solidFill>
              </a:rPr>
              <a:t>金融</a:t>
            </a:r>
            <a:r>
              <a:rPr lang="zh-TW" altLang="en-US" dirty="0">
                <a:solidFill>
                  <a:schemeClr val="tx1"/>
                </a:solidFill>
              </a:rPr>
              <a:t>等各種層面</a:t>
            </a:r>
            <a:endParaRPr lang="en-US" altLang="zh-TW" dirty="0">
              <a:solidFill>
                <a:schemeClr val="tx1"/>
              </a:solidFill>
            </a:endParaRPr>
          </a:p>
          <a:p>
            <a:pPr marL="457200" lvl="1" indent="0">
              <a:buNone/>
            </a:pPr>
            <a:r>
              <a:rPr lang="zh-TW" altLang="en-US" dirty="0">
                <a:solidFill>
                  <a:schemeClr val="tx1"/>
                </a:solidFill>
              </a:rPr>
              <a:t>小至</a:t>
            </a:r>
            <a:endParaRPr lang="en-US" altLang="zh-TW" dirty="0">
              <a:solidFill>
                <a:schemeClr val="tx1"/>
              </a:solidFill>
            </a:endParaRPr>
          </a:p>
          <a:p>
            <a:pPr lvl="1"/>
            <a:r>
              <a:rPr lang="en-US" altLang="zh-TW" dirty="0">
                <a:solidFill>
                  <a:schemeClr val="tx1"/>
                </a:solidFill>
              </a:rPr>
              <a:t>LINE</a:t>
            </a:r>
            <a:r>
              <a:rPr lang="zh-TW" altLang="en-US" dirty="0">
                <a:solidFill>
                  <a:schemeClr val="tx1"/>
                </a:solidFill>
              </a:rPr>
              <a:t>帳號遭假冒，親朋好友皆被騙</a:t>
            </a:r>
            <a:r>
              <a:rPr lang="en-US" altLang="zh-TW" dirty="0">
                <a:solidFill>
                  <a:schemeClr val="tx1"/>
                </a:solidFill>
              </a:rPr>
              <a:t>!</a:t>
            </a:r>
          </a:p>
          <a:p>
            <a:pPr lvl="1"/>
            <a:r>
              <a:rPr lang="zh-TW" altLang="en-US" dirty="0">
                <a:solidFill>
                  <a:schemeClr val="tx1"/>
                </a:solidFill>
              </a:rPr>
              <a:t>網購洩個資</a:t>
            </a:r>
            <a:r>
              <a:rPr lang="en-US" altLang="zh-TW" dirty="0">
                <a:solidFill>
                  <a:schemeClr val="tx1"/>
                </a:solidFill>
              </a:rPr>
              <a:t>?</a:t>
            </a:r>
          </a:p>
          <a:p>
            <a:pPr lvl="1"/>
            <a:r>
              <a:rPr lang="zh-TW" altLang="en-US" dirty="0">
                <a:solidFill>
                  <a:schemeClr val="tx1"/>
                </a:solidFill>
              </a:rPr>
              <a:t>丟廣告信</a:t>
            </a:r>
            <a:r>
              <a:rPr lang="en-US" altLang="zh-TW" dirty="0">
                <a:solidFill>
                  <a:schemeClr val="tx1"/>
                </a:solidFill>
              </a:rPr>
              <a:t>/</a:t>
            </a:r>
            <a:r>
              <a:rPr lang="zh-TW" altLang="en-US" dirty="0">
                <a:solidFill>
                  <a:schemeClr val="tx1"/>
                </a:solidFill>
              </a:rPr>
              <a:t>貨運包裝，姓名、地址、電話全都露</a:t>
            </a:r>
            <a:r>
              <a:rPr lang="en-US" altLang="zh-TW" dirty="0">
                <a:solidFill>
                  <a:schemeClr val="tx1"/>
                </a:solidFill>
              </a:rPr>
              <a:t>!</a:t>
            </a:r>
          </a:p>
          <a:p>
            <a:pPr marL="457200" lvl="1" indent="0">
              <a:buNone/>
            </a:pPr>
            <a:r>
              <a:rPr lang="zh-TW" altLang="en-US" dirty="0">
                <a:solidFill>
                  <a:schemeClr val="tx1"/>
                </a:solidFill>
              </a:rPr>
              <a:t>大至</a:t>
            </a:r>
            <a:endParaRPr lang="en-US" altLang="zh-TW" dirty="0">
              <a:solidFill>
                <a:schemeClr val="tx1"/>
              </a:solidFill>
            </a:endParaRPr>
          </a:p>
          <a:p>
            <a:pPr lvl="1"/>
            <a:r>
              <a:rPr lang="zh-TW" altLang="en-US" dirty="0">
                <a:solidFill>
                  <a:schemeClr val="tx1"/>
                </a:solidFill>
              </a:rPr>
              <a:t>一銀內網遭駭，爆發跨國</a:t>
            </a:r>
            <a:r>
              <a:rPr lang="en-US" altLang="zh-TW" dirty="0">
                <a:solidFill>
                  <a:schemeClr val="tx1"/>
                </a:solidFill>
              </a:rPr>
              <a:t>ATM</a:t>
            </a:r>
            <a:r>
              <a:rPr lang="zh-TW" altLang="en-US" dirty="0">
                <a:solidFill>
                  <a:schemeClr val="tx1"/>
                </a:solidFill>
              </a:rPr>
              <a:t>盜領案</a:t>
            </a:r>
            <a:endParaRPr lang="en-US" altLang="zh-TW" dirty="0">
              <a:solidFill>
                <a:schemeClr val="tx1"/>
              </a:solidFill>
            </a:endParaRPr>
          </a:p>
          <a:p>
            <a:pPr lvl="1"/>
            <a:r>
              <a:rPr lang="zh-TW" altLang="en-US" dirty="0">
                <a:solidFill>
                  <a:schemeClr val="tx1"/>
                </a:solidFill>
              </a:rPr>
              <a:t>希拉蕊電郵門事件，讓國家機密暴露在高風險，最終甚至影響了世界強國的選舉結果</a:t>
            </a:r>
            <a:endParaRPr lang="en-US" altLang="zh-TW" dirty="0"/>
          </a:p>
          <a:p>
            <a:pPr lvl="1"/>
            <a:endParaRPr lang="zh-TW" altLang="en-US" dirty="0"/>
          </a:p>
        </p:txBody>
      </p:sp>
      <p:sp>
        <p:nvSpPr>
          <p:cNvPr id="4" name="投影片編號版面配置區 3"/>
          <p:cNvSpPr>
            <a:spLocks noGrp="1"/>
          </p:cNvSpPr>
          <p:nvPr>
            <p:ph type="sldNum" sz="quarter" idx="12"/>
          </p:nvPr>
        </p:nvSpPr>
        <p:spPr/>
        <p:txBody>
          <a:bodyPr/>
          <a:lstStyle/>
          <a:p>
            <a:fld id="{B82CCC60-E8CD-4174-8B1A-7DF615B22EEF}" type="slidenum">
              <a:rPr lang="en-US" smtClean="0"/>
              <a:pPr/>
              <a:t>3</a:t>
            </a:fld>
            <a:endParaRPr lang="en-US"/>
          </a:p>
        </p:txBody>
      </p:sp>
    </p:spTree>
    <p:extLst>
      <p:ext uri="{BB962C8B-B14F-4D97-AF65-F5344CB8AC3E}">
        <p14:creationId xmlns:p14="http://schemas.microsoft.com/office/powerpoint/2010/main" val="2473794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159" y="1531880"/>
            <a:ext cx="6187522" cy="5256584"/>
          </a:xfrm>
          <a:prstGeom prst="rect">
            <a:avLst/>
          </a:prstGeom>
        </p:spPr>
      </p:pic>
      <p:sp>
        <p:nvSpPr>
          <p:cNvPr id="2" name="標題 1"/>
          <p:cNvSpPr>
            <a:spLocks noGrp="1"/>
          </p:cNvSpPr>
          <p:nvPr>
            <p:ph type="title"/>
          </p:nvPr>
        </p:nvSpPr>
        <p:spPr/>
        <p:txBody>
          <a:bodyPr>
            <a:normAutofit/>
          </a:bodyPr>
          <a:lstStyle/>
          <a:p>
            <a:r>
              <a:rPr lang="zh-TW" altLang="en-US" b="1" dirty="0"/>
              <a:t>個資法</a:t>
            </a:r>
            <a:r>
              <a:rPr lang="zh-TW" altLang="en-US" b="1" dirty="0" smtClean="0"/>
              <a:t>簡介</a:t>
            </a:r>
            <a:r>
              <a:rPr lang="en-US" altLang="zh-TW" b="1" dirty="0" smtClean="0"/>
              <a:t>-</a:t>
            </a:r>
            <a:r>
              <a:rPr kumimoji="1" lang="zh-TW" altLang="en-US" b="1" dirty="0">
                <a:solidFill>
                  <a:srgbClr val="002060"/>
                </a:solidFill>
                <a:latin typeface="Century Gothic"/>
                <a:ea typeface="微软雅黑"/>
              </a:rPr>
              <a:t>第</a:t>
            </a:r>
            <a:r>
              <a:rPr kumimoji="1" lang="en-US" altLang="zh-TW" b="1" dirty="0">
                <a:solidFill>
                  <a:srgbClr val="002060"/>
                </a:solidFill>
                <a:latin typeface="Century Gothic"/>
                <a:ea typeface="微软雅黑"/>
              </a:rPr>
              <a:t>8</a:t>
            </a:r>
            <a:r>
              <a:rPr kumimoji="1" lang="zh-TW" altLang="en-US" b="1" dirty="0">
                <a:solidFill>
                  <a:srgbClr val="002060"/>
                </a:solidFill>
                <a:latin typeface="Century Gothic"/>
                <a:ea typeface="微软雅黑"/>
              </a:rPr>
              <a:t>條第</a:t>
            </a:r>
            <a:r>
              <a:rPr kumimoji="1" lang="en-US" altLang="zh-TW" b="1" dirty="0">
                <a:solidFill>
                  <a:srgbClr val="002060"/>
                </a:solidFill>
                <a:latin typeface="Century Gothic"/>
                <a:ea typeface="微软雅黑"/>
              </a:rPr>
              <a:t>1</a:t>
            </a:r>
            <a:r>
              <a:rPr kumimoji="1" lang="zh-TW" altLang="en-US" b="1" dirty="0" smtClean="0">
                <a:solidFill>
                  <a:srgbClr val="002060"/>
                </a:solidFill>
                <a:latin typeface="Century Gothic"/>
                <a:ea typeface="微软雅黑"/>
              </a:rPr>
              <a:t>項</a:t>
            </a:r>
            <a:endParaRPr lang="zh-TW" altLang="en-US" b="1" dirty="0"/>
          </a:p>
        </p:txBody>
      </p:sp>
      <p:sp>
        <p:nvSpPr>
          <p:cNvPr id="3" name="投影片編號版面配置區 2"/>
          <p:cNvSpPr>
            <a:spLocks noGrp="1"/>
          </p:cNvSpPr>
          <p:nvPr>
            <p:ph type="sldNum" sz="quarter" idx="12"/>
          </p:nvPr>
        </p:nvSpPr>
        <p:spPr/>
        <p:txBody>
          <a:bodyPr/>
          <a:lstStyle/>
          <a:p>
            <a:fld id="{B82CCC60-E8CD-4174-8B1A-7DF615B22EEF}" type="slidenum">
              <a:rPr lang="en-US" smtClean="0"/>
              <a:pPr/>
              <a:t>30</a:t>
            </a:fld>
            <a:endParaRPr lang="en-US"/>
          </a:p>
        </p:txBody>
      </p:sp>
      <p:sp>
        <p:nvSpPr>
          <p:cNvPr id="5" name="文字方塊 4"/>
          <p:cNvSpPr txBox="1"/>
          <p:nvPr/>
        </p:nvSpPr>
        <p:spPr>
          <a:xfrm>
            <a:off x="3025352" y="2053297"/>
            <a:ext cx="4320480" cy="4170372"/>
          </a:xfrm>
          <a:prstGeom prst="rect">
            <a:avLst/>
          </a:prstGeom>
          <a:noFill/>
        </p:spPr>
        <p:txBody>
          <a:bodyPr wrap="square" rtlCol="0">
            <a:spAutoFit/>
          </a:bodyPr>
          <a:lstStyle/>
          <a:p>
            <a:pPr>
              <a:spcBef>
                <a:spcPts val="600"/>
              </a:spcBef>
            </a:pPr>
            <a:r>
              <a:rPr lang="en-US" altLang="zh-TW" sz="2400" b="1" dirty="0" smtClean="0">
                <a:solidFill>
                  <a:srgbClr val="002060"/>
                </a:solidFill>
              </a:rPr>
              <a:t>1.</a:t>
            </a:r>
            <a:r>
              <a:rPr lang="zh-TW" altLang="en-US" sz="2400" b="1" dirty="0" smtClean="0">
                <a:solidFill>
                  <a:srgbClr val="002060"/>
                </a:solidFill>
              </a:rPr>
              <a:t>公務機關或非公務機關名稱</a:t>
            </a:r>
            <a:endParaRPr lang="en-US" altLang="zh-TW" sz="2400" b="1" dirty="0" smtClean="0">
              <a:solidFill>
                <a:srgbClr val="002060"/>
              </a:solidFill>
            </a:endParaRPr>
          </a:p>
          <a:p>
            <a:pPr>
              <a:spcBef>
                <a:spcPts val="600"/>
              </a:spcBef>
            </a:pPr>
            <a:r>
              <a:rPr lang="en-US" altLang="zh-TW" sz="2400" b="1" dirty="0" smtClean="0">
                <a:solidFill>
                  <a:srgbClr val="002060"/>
                </a:solidFill>
              </a:rPr>
              <a:t>2.</a:t>
            </a:r>
            <a:r>
              <a:rPr lang="zh-TW" altLang="en-US" sz="2400" b="1" dirty="0" smtClean="0">
                <a:solidFill>
                  <a:srgbClr val="FF0000"/>
                </a:solidFill>
              </a:rPr>
              <a:t>蒐集的目的</a:t>
            </a:r>
            <a:endParaRPr lang="en-US" altLang="zh-TW" sz="2400" b="1" dirty="0" smtClean="0">
              <a:solidFill>
                <a:srgbClr val="FF0000"/>
              </a:solidFill>
            </a:endParaRPr>
          </a:p>
          <a:p>
            <a:pPr>
              <a:spcBef>
                <a:spcPts val="600"/>
              </a:spcBef>
            </a:pPr>
            <a:r>
              <a:rPr lang="en-US" altLang="zh-TW" sz="2400" b="1" dirty="0" smtClean="0">
                <a:solidFill>
                  <a:srgbClr val="002060"/>
                </a:solidFill>
              </a:rPr>
              <a:t>3.</a:t>
            </a:r>
            <a:r>
              <a:rPr lang="zh-TW" altLang="en-US" sz="2400" b="1" dirty="0" smtClean="0">
                <a:solidFill>
                  <a:srgbClr val="FF0000"/>
                </a:solidFill>
              </a:rPr>
              <a:t> </a:t>
            </a:r>
            <a:r>
              <a:rPr lang="zh-TW" altLang="en-US" sz="2400" b="1" dirty="0" smtClean="0">
                <a:solidFill>
                  <a:srgbClr val="002060"/>
                </a:solidFill>
              </a:rPr>
              <a:t>個人資料的類別</a:t>
            </a:r>
            <a:endParaRPr lang="en-US" altLang="zh-TW" sz="2400" b="1" dirty="0" smtClean="0">
              <a:solidFill>
                <a:srgbClr val="002060"/>
              </a:solidFill>
            </a:endParaRPr>
          </a:p>
          <a:p>
            <a:pPr>
              <a:spcBef>
                <a:spcPts val="600"/>
              </a:spcBef>
            </a:pPr>
            <a:r>
              <a:rPr lang="en-US" altLang="zh-TW" sz="2400" b="1" dirty="0" smtClean="0">
                <a:solidFill>
                  <a:srgbClr val="002060"/>
                </a:solidFill>
              </a:rPr>
              <a:t>4.</a:t>
            </a:r>
            <a:r>
              <a:rPr lang="zh-TW" altLang="en-US" sz="2400" b="1" dirty="0" smtClean="0">
                <a:solidFill>
                  <a:srgbClr val="002060"/>
                </a:solidFill>
              </a:rPr>
              <a:t>個人資料利用之期間、地區、 對象及方式</a:t>
            </a:r>
            <a:endParaRPr lang="en-US" altLang="zh-TW" sz="2400" b="1" dirty="0" smtClean="0">
              <a:solidFill>
                <a:srgbClr val="002060"/>
              </a:solidFill>
            </a:endParaRPr>
          </a:p>
          <a:p>
            <a:pPr>
              <a:spcBef>
                <a:spcPts val="600"/>
              </a:spcBef>
            </a:pPr>
            <a:r>
              <a:rPr lang="en-US" altLang="zh-TW" sz="2400" b="1" dirty="0" smtClean="0">
                <a:solidFill>
                  <a:srgbClr val="002060"/>
                </a:solidFill>
              </a:rPr>
              <a:t>5.</a:t>
            </a:r>
            <a:r>
              <a:rPr lang="zh-TW" altLang="en-US" sz="2400" b="1" dirty="0" smtClean="0">
                <a:solidFill>
                  <a:srgbClr val="002060"/>
                </a:solidFill>
              </a:rPr>
              <a:t>當事人依第三條規定得行使之權利及方式</a:t>
            </a:r>
            <a:endParaRPr lang="en-US" altLang="zh-TW" sz="2400" b="1" dirty="0" smtClean="0">
              <a:solidFill>
                <a:srgbClr val="002060"/>
              </a:solidFill>
            </a:endParaRPr>
          </a:p>
          <a:p>
            <a:pPr>
              <a:spcBef>
                <a:spcPts val="600"/>
              </a:spcBef>
            </a:pPr>
            <a:r>
              <a:rPr lang="en-US" altLang="zh-TW" sz="2400" b="1" dirty="0" smtClean="0">
                <a:solidFill>
                  <a:srgbClr val="002060"/>
                </a:solidFill>
              </a:rPr>
              <a:t>6.</a:t>
            </a:r>
            <a:r>
              <a:rPr lang="zh-TW" altLang="en-US" sz="2400" b="1" dirty="0" smtClean="0">
                <a:solidFill>
                  <a:srgbClr val="002060"/>
                </a:solidFill>
              </a:rPr>
              <a:t>當事人得自由選擇提供個人資料時，不提供將對其權益之影響</a:t>
            </a:r>
            <a:endParaRPr lang="zh-TW" altLang="en-US" sz="2400" b="1" dirty="0">
              <a:solidFill>
                <a:srgbClr val="002060"/>
              </a:solidFill>
            </a:endParaRPr>
          </a:p>
        </p:txBody>
      </p:sp>
      <p:sp>
        <p:nvSpPr>
          <p:cNvPr id="6" name="圓角矩形 5"/>
          <p:cNvSpPr/>
          <p:nvPr/>
        </p:nvSpPr>
        <p:spPr>
          <a:xfrm rot="435397">
            <a:off x="7109233" y="1168073"/>
            <a:ext cx="2015638" cy="864097"/>
          </a:xfrm>
          <a:prstGeom prst="roundRect">
            <a:avLst/>
          </a:prstGeom>
          <a:noFill/>
          <a:ln w="53975" cmpd="sng">
            <a:solidFill>
              <a:srgbClr val="FE8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rot="437324">
            <a:off x="7252956" y="1243904"/>
            <a:ext cx="1728192" cy="830997"/>
          </a:xfrm>
          <a:prstGeom prst="rect">
            <a:avLst/>
          </a:prstGeom>
          <a:noFill/>
        </p:spPr>
        <p:txBody>
          <a:bodyPr wrap="square" rtlCol="0">
            <a:spAutoFit/>
          </a:bodyPr>
          <a:lstStyle/>
          <a:p>
            <a:pPr algn="ctr"/>
            <a:r>
              <a:rPr lang="zh-TW" altLang="en-US" sz="2400" b="1" dirty="0" smtClean="0">
                <a:solidFill>
                  <a:srgbClr val="C00000"/>
                </a:solidFill>
              </a:rPr>
              <a:t>必須向</a:t>
            </a:r>
            <a:endParaRPr lang="en-US" altLang="zh-TW" sz="2400" b="1" dirty="0" smtClean="0">
              <a:solidFill>
                <a:srgbClr val="C00000"/>
              </a:solidFill>
            </a:endParaRPr>
          </a:p>
          <a:p>
            <a:pPr algn="ctr"/>
            <a:r>
              <a:rPr lang="zh-TW" altLang="en-US" sz="2400" b="1" dirty="0" smtClean="0">
                <a:solidFill>
                  <a:srgbClr val="C00000"/>
                </a:solidFill>
              </a:rPr>
              <a:t>當事人告知</a:t>
            </a:r>
            <a:endParaRPr lang="zh-TW" altLang="en-US" sz="2400" b="1" dirty="0">
              <a:solidFill>
                <a:srgbClr val="C00000"/>
              </a:solidFill>
            </a:endParaRPr>
          </a:p>
        </p:txBody>
      </p:sp>
    </p:spTree>
    <p:extLst>
      <p:ext uri="{BB962C8B-B14F-4D97-AF65-F5344CB8AC3E}">
        <p14:creationId xmlns:p14="http://schemas.microsoft.com/office/powerpoint/2010/main" val="3113242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159" y="1531880"/>
            <a:ext cx="6187522" cy="5256584"/>
          </a:xfrm>
          <a:prstGeom prst="rect">
            <a:avLst/>
          </a:prstGeom>
        </p:spPr>
      </p:pic>
      <p:sp>
        <p:nvSpPr>
          <p:cNvPr id="2" name="標題 1"/>
          <p:cNvSpPr>
            <a:spLocks noGrp="1"/>
          </p:cNvSpPr>
          <p:nvPr>
            <p:ph type="title"/>
          </p:nvPr>
        </p:nvSpPr>
        <p:spPr/>
        <p:txBody>
          <a:bodyPr>
            <a:normAutofit/>
          </a:bodyPr>
          <a:lstStyle/>
          <a:p>
            <a:r>
              <a:rPr lang="zh-TW" altLang="en-US" b="1" dirty="0"/>
              <a:t>個資法</a:t>
            </a:r>
            <a:r>
              <a:rPr lang="zh-TW" altLang="en-US" b="1" dirty="0" smtClean="0"/>
              <a:t>簡介</a:t>
            </a:r>
            <a:r>
              <a:rPr lang="en-US" altLang="zh-TW" b="1" dirty="0" smtClean="0"/>
              <a:t>-</a:t>
            </a:r>
            <a:r>
              <a:rPr kumimoji="1" lang="zh-TW" altLang="en-US" b="1" dirty="0" smtClean="0">
                <a:solidFill>
                  <a:srgbClr val="002060"/>
                </a:solidFill>
                <a:latin typeface="Century Gothic"/>
                <a:ea typeface="微软雅黑"/>
              </a:rPr>
              <a:t>第</a:t>
            </a:r>
            <a:r>
              <a:rPr kumimoji="1" lang="en-US" altLang="zh-TW" b="1" dirty="0" smtClean="0">
                <a:solidFill>
                  <a:srgbClr val="002060"/>
                </a:solidFill>
                <a:latin typeface="Century Gothic"/>
                <a:ea typeface="微软雅黑"/>
              </a:rPr>
              <a:t>19</a:t>
            </a:r>
            <a:r>
              <a:rPr kumimoji="1" lang="zh-TW" altLang="en-US" b="1" dirty="0" smtClean="0">
                <a:solidFill>
                  <a:srgbClr val="002060"/>
                </a:solidFill>
                <a:latin typeface="Century Gothic"/>
                <a:ea typeface="微软雅黑"/>
              </a:rPr>
              <a:t>條</a:t>
            </a:r>
            <a:r>
              <a:rPr kumimoji="1" lang="zh-TW" altLang="en-US" b="1" dirty="0">
                <a:solidFill>
                  <a:srgbClr val="002060"/>
                </a:solidFill>
                <a:latin typeface="Century Gothic"/>
                <a:ea typeface="微软雅黑"/>
              </a:rPr>
              <a:t>第</a:t>
            </a:r>
            <a:r>
              <a:rPr kumimoji="1" lang="en-US" altLang="zh-TW" b="1" dirty="0">
                <a:solidFill>
                  <a:srgbClr val="002060"/>
                </a:solidFill>
                <a:latin typeface="Century Gothic"/>
                <a:ea typeface="微软雅黑"/>
              </a:rPr>
              <a:t>1</a:t>
            </a:r>
            <a:r>
              <a:rPr kumimoji="1" lang="zh-TW" altLang="en-US" b="1" dirty="0" smtClean="0">
                <a:solidFill>
                  <a:srgbClr val="002060"/>
                </a:solidFill>
                <a:latin typeface="Century Gothic"/>
                <a:ea typeface="微软雅黑"/>
              </a:rPr>
              <a:t>項</a:t>
            </a:r>
            <a:endParaRPr lang="zh-TW" altLang="en-US" b="1" dirty="0"/>
          </a:p>
        </p:txBody>
      </p:sp>
      <p:sp>
        <p:nvSpPr>
          <p:cNvPr id="3" name="投影片編號版面配置區 2"/>
          <p:cNvSpPr>
            <a:spLocks noGrp="1"/>
          </p:cNvSpPr>
          <p:nvPr>
            <p:ph type="sldNum" sz="quarter" idx="12"/>
          </p:nvPr>
        </p:nvSpPr>
        <p:spPr/>
        <p:txBody>
          <a:bodyPr/>
          <a:lstStyle/>
          <a:p>
            <a:fld id="{B82CCC60-E8CD-4174-8B1A-7DF615B22EEF}" type="slidenum">
              <a:rPr lang="en-US" smtClean="0"/>
              <a:pPr/>
              <a:t>31</a:t>
            </a:fld>
            <a:endParaRPr lang="en-US"/>
          </a:p>
        </p:txBody>
      </p:sp>
      <p:sp>
        <p:nvSpPr>
          <p:cNvPr id="6" name="圓角矩形 5"/>
          <p:cNvSpPr/>
          <p:nvPr/>
        </p:nvSpPr>
        <p:spPr>
          <a:xfrm rot="435397">
            <a:off x="7061782" y="1168073"/>
            <a:ext cx="2015638" cy="864097"/>
          </a:xfrm>
          <a:prstGeom prst="roundRect">
            <a:avLst/>
          </a:prstGeom>
          <a:noFill/>
          <a:ln w="53975" cmpd="sng">
            <a:solidFill>
              <a:srgbClr val="FE8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rot="437324">
            <a:off x="6906094" y="1217482"/>
            <a:ext cx="2276086" cy="830997"/>
          </a:xfrm>
          <a:prstGeom prst="rect">
            <a:avLst/>
          </a:prstGeom>
          <a:noFill/>
        </p:spPr>
        <p:txBody>
          <a:bodyPr wrap="square" rtlCol="0">
            <a:spAutoFit/>
          </a:bodyPr>
          <a:lstStyle/>
          <a:p>
            <a:pPr algn="ctr"/>
            <a:r>
              <a:rPr lang="zh-TW" altLang="en-US" sz="2400" b="1" dirty="0">
                <a:solidFill>
                  <a:srgbClr val="C00000"/>
                </a:solidFill>
              </a:rPr>
              <a:t>在特定目的下</a:t>
            </a:r>
            <a:endParaRPr lang="en-US" altLang="zh-TW" sz="2400" b="1" dirty="0">
              <a:solidFill>
                <a:srgbClr val="C00000"/>
              </a:solidFill>
            </a:endParaRPr>
          </a:p>
          <a:p>
            <a:pPr algn="ctr"/>
            <a:r>
              <a:rPr lang="zh-TW" altLang="en-US" sz="2400" b="1" dirty="0">
                <a:solidFill>
                  <a:srgbClr val="C00000"/>
                </a:solidFill>
              </a:rPr>
              <a:t>符合下列要件</a:t>
            </a:r>
            <a:endParaRPr lang="en-US" altLang="zh-TW" sz="2400" b="1" dirty="0">
              <a:solidFill>
                <a:srgbClr val="C00000"/>
              </a:solidFill>
            </a:endParaRPr>
          </a:p>
        </p:txBody>
      </p:sp>
      <p:sp>
        <p:nvSpPr>
          <p:cNvPr id="8" name="文字方塊 7"/>
          <p:cNvSpPr txBox="1"/>
          <p:nvPr/>
        </p:nvSpPr>
        <p:spPr>
          <a:xfrm>
            <a:off x="3030680" y="2118497"/>
            <a:ext cx="4320480" cy="4154984"/>
          </a:xfrm>
          <a:prstGeom prst="rect">
            <a:avLst/>
          </a:prstGeom>
          <a:noFill/>
        </p:spPr>
        <p:txBody>
          <a:bodyPr wrap="square" rtlCol="0">
            <a:spAutoFit/>
          </a:bodyPr>
          <a:lstStyle/>
          <a:p>
            <a:r>
              <a:rPr lang="en-US" altLang="zh-TW" sz="2400" b="1" dirty="0" smtClean="0">
                <a:solidFill>
                  <a:srgbClr val="002060"/>
                </a:solidFill>
              </a:rPr>
              <a:t>1.</a:t>
            </a:r>
            <a:r>
              <a:rPr lang="zh-TW" altLang="en-US" sz="2400" b="1" dirty="0" smtClean="0">
                <a:solidFill>
                  <a:srgbClr val="002060"/>
                </a:solidFill>
              </a:rPr>
              <a:t>法律明文規定</a:t>
            </a:r>
            <a:endParaRPr lang="en-US" altLang="zh-TW" sz="2400" b="1" dirty="0" smtClean="0">
              <a:solidFill>
                <a:srgbClr val="002060"/>
              </a:solidFill>
            </a:endParaRPr>
          </a:p>
          <a:p>
            <a:r>
              <a:rPr lang="en-US" altLang="zh-TW" sz="2400" b="1" dirty="0" smtClean="0">
                <a:solidFill>
                  <a:srgbClr val="002060"/>
                </a:solidFill>
              </a:rPr>
              <a:t>2.</a:t>
            </a:r>
            <a:r>
              <a:rPr lang="zh-TW" altLang="en-US" sz="2400" b="1" dirty="0" smtClean="0">
                <a:solidFill>
                  <a:srgbClr val="002060"/>
                </a:solidFill>
              </a:rPr>
              <a:t>與當事人有契約或類似契約關係，而且已採取適當安全措施</a:t>
            </a:r>
            <a:endParaRPr lang="en-US" altLang="zh-TW" sz="2400" b="1" dirty="0" smtClean="0">
              <a:solidFill>
                <a:srgbClr val="002060"/>
              </a:solidFill>
            </a:endParaRPr>
          </a:p>
          <a:p>
            <a:r>
              <a:rPr lang="en-US" altLang="zh-TW" sz="2400" b="1" dirty="0" smtClean="0">
                <a:solidFill>
                  <a:srgbClr val="002060"/>
                </a:solidFill>
              </a:rPr>
              <a:t>3.</a:t>
            </a:r>
            <a:r>
              <a:rPr lang="zh-TW" altLang="en-US" sz="2400" b="1" dirty="0" smtClean="0">
                <a:solidFill>
                  <a:srgbClr val="002060"/>
                </a:solidFill>
              </a:rPr>
              <a:t>個事人自行公開或其他已合法公開之個人資料</a:t>
            </a:r>
            <a:endParaRPr lang="en-US" altLang="zh-TW" sz="2400" b="1" dirty="0" smtClean="0">
              <a:solidFill>
                <a:srgbClr val="002060"/>
              </a:solidFill>
            </a:endParaRPr>
          </a:p>
          <a:p>
            <a:r>
              <a:rPr lang="en-US" altLang="zh-TW" sz="2400" b="1" dirty="0" smtClean="0">
                <a:solidFill>
                  <a:srgbClr val="002060"/>
                </a:solidFill>
              </a:rPr>
              <a:t>4.</a:t>
            </a:r>
            <a:r>
              <a:rPr lang="zh-TW" altLang="en-US" sz="2400" b="1" dirty="0" smtClean="0">
                <a:solidFill>
                  <a:srgbClr val="002060"/>
                </a:solidFill>
              </a:rPr>
              <a:t>學術研究機構基於公共利益為統計或學術研究而有必要，且資料經過提供者處理後或經蒐集者依其揭露方式無從識別特定之當事人。</a:t>
            </a:r>
            <a:endParaRPr lang="zh-TW" altLang="en-US" sz="2400" b="1" dirty="0">
              <a:solidFill>
                <a:srgbClr val="002060"/>
              </a:solidFill>
            </a:endParaRPr>
          </a:p>
        </p:txBody>
      </p:sp>
      <p:sp>
        <p:nvSpPr>
          <p:cNvPr id="11" name="文字方塊 10"/>
          <p:cNvSpPr txBox="1"/>
          <p:nvPr/>
        </p:nvSpPr>
        <p:spPr>
          <a:xfrm>
            <a:off x="3030680" y="2336974"/>
            <a:ext cx="4320480" cy="3139321"/>
          </a:xfrm>
          <a:prstGeom prst="rect">
            <a:avLst/>
          </a:prstGeom>
          <a:noFill/>
        </p:spPr>
        <p:txBody>
          <a:bodyPr wrap="square" rtlCol="0">
            <a:spAutoFit/>
          </a:bodyPr>
          <a:lstStyle/>
          <a:p>
            <a:pPr>
              <a:spcBef>
                <a:spcPts val="600"/>
              </a:spcBef>
              <a:spcAft>
                <a:spcPts val="600"/>
              </a:spcAft>
            </a:pPr>
            <a:r>
              <a:rPr lang="en-US" altLang="zh-TW" sz="2400" b="1" dirty="0" smtClean="0">
                <a:solidFill>
                  <a:srgbClr val="002060"/>
                </a:solidFill>
              </a:rPr>
              <a:t>5.</a:t>
            </a:r>
            <a:r>
              <a:rPr lang="zh-TW" altLang="en-US" sz="2400" b="1" dirty="0" smtClean="0">
                <a:solidFill>
                  <a:srgbClr val="002060"/>
                </a:solidFill>
              </a:rPr>
              <a:t>經當事人同意</a:t>
            </a:r>
            <a:endParaRPr lang="en-US" altLang="zh-TW" sz="2400" b="1" dirty="0" smtClean="0">
              <a:solidFill>
                <a:srgbClr val="002060"/>
              </a:solidFill>
            </a:endParaRPr>
          </a:p>
          <a:p>
            <a:pPr>
              <a:spcBef>
                <a:spcPts val="600"/>
              </a:spcBef>
              <a:spcAft>
                <a:spcPts val="600"/>
              </a:spcAft>
            </a:pPr>
            <a:r>
              <a:rPr lang="en-US" altLang="zh-TW" sz="2400" b="1" dirty="0" smtClean="0">
                <a:solidFill>
                  <a:srgbClr val="002060"/>
                </a:solidFill>
              </a:rPr>
              <a:t>6.</a:t>
            </a:r>
            <a:r>
              <a:rPr lang="zh-TW" altLang="en-US" sz="2400" b="1" dirty="0" smtClean="0">
                <a:solidFill>
                  <a:srgbClr val="002060"/>
                </a:solidFill>
              </a:rPr>
              <a:t>為增進公共利益所必要</a:t>
            </a:r>
            <a:endParaRPr lang="en-US" altLang="zh-TW" sz="2400" b="1" dirty="0" smtClean="0">
              <a:solidFill>
                <a:srgbClr val="002060"/>
              </a:solidFill>
            </a:endParaRPr>
          </a:p>
          <a:p>
            <a:pPr>
              <a:spcBef>
                <a:spcPts val="600"/>
              </a:spcBef>
              <a:spcAft>
                <a:spcPts val="600"/>
              </a:spcAft>
            </a:pPr>
            <a:r>
              <a:rPr lang="en-US" altLang="zh-TW" sz="2400" b="1" dirty="0">
                <a:solidFill>
                  <a:srgbClr val="002060"/>
                </a:solidFill>
              </a:rPr>
              <a:t>7</a:t>
            </a:r>
            <a:r>
              <a:rPr lang="en-US" altLang="zh-TW" sz="2400" b="1" dirty="0" smtClean="0">
                <a:solidFill>
                  <a:srgbClr val="002060"/>
                </a:solidFill>
              </a:rPr>
              <a:t>.</a:t>
            </a:r>
            <a:r>
              <a:rPr lang="zh-TW" altLang="en-US" sz="2400" b="1" dirty="0" smtClean="0">
                <a:solidFill>
                  <a:srgbClr val="002060"/>
                </a:solidFill>
              </a:rPr>
              <a:t>個人資料取自於一般可得之來源。但當事人對該資料之禁止處理或利用，顯有更值得保護之重大利益者，不在此限</a:t>
            </a:r>
            <a:endParaRPr lang="en-US" altLang="zh-TW" sz="2400" b="1" dirty="0" smtClean="0">
              <a:solidFill>
                <a:srgbClr val="002060"/>
              </a:solidFill>
            </a:endParaRPr>
          </a:p>
          <a:p>
            <a:pPr>
              <a:spcBef>
                <a:spcPts val="600"/>
              </a:spcBef>
              <a:spcAft>
                <a:spcPts val="600"/>
              </a:spcAft>
            </a:pPr>
            <a:r>
              <a:rPr lang="en-US" altLang="zh-TW" sz="2400" b="1" dirty="0" smtClean="0">
                <a:solidFill>
                  <a:srgbClr val="002060"/>
                </a:solidFill>
              </a:rPr>
              <a:t>8.</a:t>
            </a:r>
            <a:r>
              <a:rPr lang="zh-TW" altLang="en-US" sz="2400" b="1" dirty="0" smtClean="0">
                <a:solidFill>
                  <a:srgbClr val="002060"/>
                </a:solidFill>
              </a:rPr>
              <a:t>對當事人權益無侵害</a:t>
            </a:r>
            <a:endParaRPr lang="zh-TW" altLang="en-US" sz="2400" b="1" dirty="0">
              <a:solidFill>
                <a:srgbClr val="002060"/>
              </a:solidFill>
            </a:endParaRPr>
          </a:p>
        </p:txBody>
      </p:sp>
    </p:spTree>
    <p:extLst>
      <p:ext uri="{BB962C8B-B14F-4D97-AF65-F5344CB8AC3E}">
        <p14:creationId xmlns:p14="http://schemas.microsoft.com/office/powerpoint/2010/main" val="313841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605" y="1531880"/>
            <a:ext cx="7320690" cy="5256584"/>
          </a:xfrm>
          <a:prstGeom prst="rect">
            <a:avLst/>
          </a:prstGeom>
        </p:spPr>
      </p:pic>
      <p:sp>
        <p:nvSpPr>
          <p:cNvPr id="2" name="標題 1"/>
          <p:cNvSpPr>
            <a:spLocks noGrp="1"/>
          </p:cNvSpPr>
          <p:nvPr>
            <p:ph type="title"/>
          </p:nvPr>
        </p:nvSpPr>
        <p:spPr/>
        <p:txBody>
          <a:bodyPr>
            <a:normAutofit/>
          </a:bodyPr>
          <a:lstStyle/>
          <a:p>
            <a:r>
              <a:rPr lang="zh-TW" altLang="en-US" b="1" dirty="0"/>
              <a:t>個資法</a:t>
            </a:r>
            <a:r>
              <a:rPr lang="zh-TW" altLang="en-US" b="1" dirty="0" smtClean="0"/>
              <a:t>簡介</a:t>
            </a:r>
            <a:r>
              <a:rPr lang="en-US" altLang="zh-TW" b="1" dirty="0" smtClean="0"/>
              <a:t>-</a:t>
            </a:r>
            <a:r>
              <a:rPr kumimoji="1" lang="zh-TW" altLang="en-US" b="1" dirty="0" smtClean="0">
                <a:solidFill>
                  <a:srgbClr val="002060"/>
                </a:solidFill>
                <a:latin typeface="Century Gothic"/>
                <a:ea typeface="微软雅黑"/>
              </a:rPr>
              <a:t>第</a:t>
            </a:r>
            <a:r>
              <a:rPr kumimoji="1" lang="en-US" altLang="zh-TW" b="1" dirty="0" smtClean="0">
                <a:solidFill>
                  <a:srgbClr val="002060"/>
                </a:solidFill>
                <a:latin typeface="Century Gothic"/>
                <a:ea typeface="微软雅黑"/>
              </a:rPr>
              <a:t>20</a:t>
            </a:r>
            <a:r>
              <a:rPr kumimoji="1" lang="zh-TW" altLang="en-US" b="1" dirty="0" smtClean="0">
                <a:solidFill>
                  <a:srgbClr val="002060"/>
                </a:solidFill>
                <a:latin typeface="Century Gothic"/>
                <a:ea typeface="微软雅黑"/>
              </a:rPr>
              <a:t>條</a:t>
            </a:r>
            <a:r>
              <a:rPr kumimoji="1" lang="zh-TW" altLang="en-US" b="1" dirty="0">
                <a:solidFill>
                  <a:srgbClr val="002060"/>
                </a:solidFill>
                <a:latin typeface="Century Gothic"/>
                <a:ea typeface="微软雅黑"/>
              </a:rPr>
              <a:t>第</a:t>
            </a:r>
            <a:r>
              <a:rPr kumimoji="1" lang="en-US" altLang="zh-TW" b="1" dirty="0">
                <a:solidFill>
                  <a:srgbClr val="002060"/>
                </a:solidFill>
                <a:latin typeface="Century Gothic"/>
                <a:ea typeface="微软雅黑"/>
              </a:rPr>
              <a:t>1</a:t>
            </a:r>
            <a:r>
              <a:rPr kumimoji="1" lang="zh-TW" altLang="en-US" b="1" dirty="0" smtClean="0">
                <a:solidFill>
                  <a:srgbClr val="002060"/>
                </a:solidFill>
                <a:latin typeface="Century Gothic"/>
                <a:ea typeface="微软雅黑"/>
              </a:rPr>
              <a:t>項</a:t>
            </a:r>
            <a:endParaRPr lang="zh-TW" altLang="en-US" b="1" dirty="0"/>
          </a:p>
        </p:txBody>
      </p:sp>
      <p:sp>
        <p:nvSpPr>
          <p:cNvPr id="3" name="投影片編號版面配置區 2"/>
          <p:cNvSpPr>
            <a:spLocks noGrp="1"/>
          </p:cNvSpPr>
          <p:nvPr>
            <p:ph type="sldNum" sz="quarter" idx="12"/>
          </p:nvPr>
        </p:nvSpPr>
        <p:spPr/>
        <p:txBody>
          <a:bodyPr/>
          <a:lstStyle/>
          <a:p>
            <a:fld id="{B82CCC60-E8CD-4174-8B1A-7DF615B22EEF}" type="slidenum">
              <a:rPr lang="en-US" smtClean="0"/>
              <a:pPr/>
              <a:t>32</a:t>
            </a:fld>
            <a:endParaRPr lang="en-US"/>
          </a:p>
        </p:txBody>
      </p:sp>
      <p:sp>
        <p:nvSpPr>
          <p:cNvPr id="6" name="圓角矩形 5"/>
          <p:cNvSpPr/>
          <p:nvPr/>
        </p:nvSpPr>
        <p:spPr>
          <a:xfrm rot="435397">
            <a:off x="7109233" y="1168073"/>
            <a:ext cx="2015638" cy="864097"/>
          </a:xfrm>
          <a:prstGeom prst="roundRect">
            <a:avLst/>
          </a:prstGeom>
          <a:noFill/>
          <a:ln w="53975" cmpd="sng">
            <a:solidFill>
              <a:srgbClr val="FE8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rot="437324">
            <a:off x="7035928" y="1226383"/>
            <a:ext cx="2135785" cy="830997"/>
          </a:xfrm>
          <a:prstGeom prst="rect">
            <a:avLst/>
          </a:prstGeom>
          <a:noFill/>
        </p:spPr>
        <p:txBody>
          <a:bodyPr wrap="square" rtlCol="0">
            <a:spAutoFit/>
          </a:bodyPr>
          <a:lstStyle/>
          <a:p>
            <a:pPr algn="ctr"/>
            <a:r>
              <a:rPr lang="zh-TW" altLang="en-US" sz="2400" b="1" dirty="0">
                <a:solidFill>
                  <a:srgbClr val="C00000"/>
                </a:solidFill>
              </a:rPr>
              <a:t>特定目的範圍</a:t>
            </a:r>
            <a:endParaRPr lang="en-US" altLang="zh-TW" sz="2400" b="1" dirty="0">
              <a:solidFill>
                <a:srgbClr val="C00000"/>
              </a:solidFill>
            </a:endParaRPr>
          </a:p>
          <a:p>
            <a:pPr algn="ctr"/>
            <a:r>
              <a:rPr lang="zh-TW" altLang="en-US" sz="2400" b="1" dirty="0">
                <a:solidFill>
                  <a:srgbClr val="C00000"/>
                </a:solidFill>
              </a:rPr>
              <a:t>之外利用個資</a:t>
            </a:r>
            <a:endParaRPr lang="en-US" altLang="zh-TW" sz="2400" b="1" dirty="0">
              <a:solidFill>
                <a:srgbClr val="C00000"/>
              </a:solidFill>
            </a:endParaRPr>
          </a:p>
        </p:txBody>
      </p:sp>
      <p:sp>
        <p:nvSpPr>
          <p:cNvPr id="8" name="文字方塊 7"/>
          <p:cNvSpPr txBox="1"/>
          <p:nvPr/>
        </p:nvSpPr>
        <p:spPr>
          <a:xfrm>
            <a:off x="2434130" y="1832939"/>
            <a:ext cx="6413610" cy="4616648"/>
          </a:xfrm>
          <a:prstGeom prst="rect">
            <a:avLst/>
          </a:prstGeom>
          <a:noFill/>
        </p:spPr>
        <p:txBody>
          <a:bodyPr wrap="square" rtlCol="0">
            <a:spAutoFit/>
          </a:bodyPr>
          <a:lstStyle/>
          <a:p>
            <a:pPr>
              <a:spcBef>
                <a:spcPts val="600"/>
              </a:spcBef>
            </a:pPr>
            <a:r>
              <a:rPr lang="en-US" altLang="zh-TW" sz="2400" b="1" dirty="0" smtClean="0">
                <a:solidFill>
                  <a:srgbClr val="002060"/>
                </a:solidFill>
              </a:rPr>
              <a:t>1.</a:t>
            </a:r>
            <a:r>
              <a:rPr lang="zh-TW" altLang="en-US" sz="2400" b="1" dirty="0" smtClean="0">
                <a:solidFill>
                  <a:srgbClr val="002060"/>
                </a:solidFill>
              </a:rPr>
              <a:t>法律明文規定</a:t>
            </a:r>
            <a:endParaRPr lang="en-US" altLang="zh-TW" sz="2400" b="1" dirty="0" smtClean="0">
              <a:solidFill>
                <a:srgbClr val="002060"/>
              </a:solidFill>
            </a:endParaRPr>
          </a:p>
          <a:p>
            <a:pPr>
              <a:spcBef>
                <a:spcPts val="600"/>
              </a:spcBef>
            </a:pPr>
            <a:r>
              <a:rPr lang="en-US" altLang="zh-TW" sz="2400" b="1" dirty="0" smtClean="0">
                <a:solidFill>
                  <a:srgbClr val="002060"/>
                </a:solidFill>
              </a:rPr>
              <a:t>2.</a:t>
            </a:r>
            <a:r>
              <a:rPr lang="zh-TW" altLang="en-US" sz="2400" b="1" dirty="0" smtClean="0">
                <a:solidFill>
                  <a:srgbClr val="002060"/>
                </a:solidFill>
              </a:rPr>
              <a:t>為增進公共利益所必要</a:t>
            </a:r>
            <a:endParaRPr lang="en-US" altLang="zh-TW" sz="2400" b="1" dirty="0" smtClean="0">
              <a:solidFill>
                <a:srgbClr val="002060"/>
              </a:solidFill>
            </a:endParaRPr>
          </a:p>
          <a:p>
            <a:pPr>
              <a:spcBef>
                <a:spcPts val="600"/>
              </a:spcBef>
            </a:pPr>
            <a:r>
              <a:rPr lang="en-US" altLang="zh-TW" sz="2400" b="1" dirty="0" smtClean="0">
                <a:solidFill>
                  <a:srgbClr val="002060"/>
                </a:solidFill>
              </a:rPr>
              <a:t>3.</a:t>
            </a:r>
            <a:r>
              <a:rPr lang="zh-TW" altLang="en-US" sz="2400" b="1" dirty="0" smtClean="0">
                <a:solidFill>
                  <a:srgbClr val="002060"/>
                </a:solidFill>
              </a:rPr>
              <a:t>為免除當事人之生命、身體、自由或財產上之危險。</a:t>
            </a:r>
            <a:endParaRPr lang="en-US" altLang="zh-TW" sz="2400" b="1" dirty="0" smtClean="0">
              <a:solidFill>
                <a:srgbClr val="002060"/>
              </a:solidFill>
            </a:endParaRPr>
          </a:p>
          <a:p>
            <a:pPr>
              <a:spcBef>
                <a:spcPts val="600"/>
              </a:spcBef>
            </a:pPr>
            <a:r>
              <a:rPr lang="en-US" altLang="zh-TW" sz="2400" b="1" dirty="0" smtClean="0">
                <a:solidFill>
                  <a:srgbClr val="002060"/>
                </a:solidFill>
              </a:rPr>
              <a:t>4.</a:t>
            </a:r>
            <a:r>
              <a:rPr lang="zh-TW" altLang="en-US" sz="2400" b="1" dirty="0" smtClean="0">
                <a:solidFill>
                  <a:srgbClr val="002060"/>
                </a:solidFill>
              </a:rPr>
              <a:t>為防止他人權益之重大危害</a:t>
            </a:r>
            <a:endParaRPr lang="en-US" altLang="zh-TW" sz="2400" b="1" dirty="0" smtClean="0">
              <a:solidFill>
                <a:srgbClr val="002060"/>
              </a:solidFill>
            </a:endParaRPr>
          </a:p>
          <a:p>
            <a:pPr>
              <a:spcBef>
                <a:spcPts val="600"/>
              </a:spcBef>
            </a:pPr>
            <a:r>
              <a:rPr lang="en-US" altLang="zh-TW" sz="2400" b="1" dirty="0" smtClean="0">
                <a:solidFill>
                  <a:srgbClr val="002060"/>
                </a:solidFill>
              </a:rPr>
              <a:t>5.</a:t>
            </a:r>
            <a:r>
              <a:rPr lang="zh-TW" altLang="en-US" sz="2400" b="1" dirty="0" smtClean="0">
                <a:solidFill>
                  <a:srgbClr val="002060"/>
                </a:solidFill>
              </a:rPr>
              <a:t>公務機關或學術研究機構基於公共利益為統計或學術研究而有必要，且資料經過提供者處理後或經蒐集者依其揭露方式無從識別特定之當事人。</a:t>
            </a:r>
            <a:endParaRPr lang="en-US" altLang="zh-TW" sz="2400" b="1" dirty="0" smtClean="0">
              <a:solidFill>
                <a:srgbClr val="002060"/>
              </a:solidFill>
            </a:endParaRPr>
          </a:p>
          <a:p>
            <a:pPr>
              <a:spcBef>
                <a:spcPts val="600"/>
              </a:spcBef>
            </a:pPr>
            <a:r>
              <a:rPr lang="en-US" altLang="zh-TW" sz="2400" b="1" dirty="0" smtClean="0">
                <a:solidFill>
                  <a:srgbClr val="002060"/>
                </a:solidFill>
              </a:rPr>
              <a:t>6.</a:t>
            </a:r>
            <a:r>
              <a:rPr lang="zh-TW" altLang="en-US" sz="2400" b="1" dirty="0" smtClean="0">
                <a:solidFill>
                  <a:srgbClr val="002060"/>
                </a:solidFill>
              </a:rPr>
              <a:t>經當事人同意</a:t>
            </a:r>
            <a:endParaRPr lang="en-US" altLang="zh-TW" sz="2400" b="1" dirty="0" smtClean="0">
              <a:solidFill>
                <a:srgbClr val="002060"/>
              </a:solidFill>
            </a:endParaRPr>
          </a:p>
          <a:p>
            <a:pPr>
              <a:spcBef>
                <a:spcPts val="600"/>
              </a:spcBef>
            </a:pPr>
            <a:r>
              <a:rPr lang="en-US" altLang="zh-TW" sz="2400" b="1" dirty="0" smtClean="0">
                <a:solidFill>
                  <a:srgbClr val="002060"/>
                </a:solidFill>
              </a:rPr>
              <a:t>7.</a:t>
            </a:r>
            <a:r>
              <a:rPr lang="zh-TW" altLang="en-US" sz="2400" b="1" dirty="0" smtClean="0">
                <a:solidFill>
                  <a:srgbClr val="002060"/>
                </a:solidFill>
              </a:rPr>
              <a:t>有利於當事人權益</a:t>
            </a:r>
            <a:endParaRPr lang="zh-TW" altLang="en-US" sz="2400" b="1" dirty="0">
              <a:solidFill>
                <a:srgbClr val="002060"/>
              </a:solidFill>
            </a:endParaRPr>
          </a:p>
        </p:txBody>
      </p:sp>
    </p:spTree>
    <p:extLst>
      <p:ext uri="{BB962C8B-B14F-4D97-AF65-F5344CB8AC3E}">
        <p14:creationId xmlns:p14="http://schemas.microsoft.com/office/powerpoint/2010/main" val="3981071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059786" y="514627"/>
            <a:ext cx="7940659" cy="610820"/>
          </a:xfrm>
        </p:spPr>
        <p:txBody>
          <a:bodyPr>
            <a:normAutofit fontScale="90000"/>
          </a:bodyPr>
          <a:lstStyle/>
          <a:p>
            <a:r>
              <a:rPr lang="zh-TW" altLang="en-US" dirty="0"/>
              <a:t>哪些個人資料不受個資法</a:t>
            </a:r>
            <a:r>
              <a:rPr lang="zh-TW" altLang="en-US" dirty="0" smtClean="0"/>
              <a:t>保護</a:t>
            </a:r>
            <a:r>
              <a:rPr lang="en-US" altLang="zh-TW" dirty="0" smtClean="0"/>
              <a:t/>
            </a:r>
            <a:br>
              <a:rPr lang="en-US" altLang="zh-TW" dirty="0" smtClean="0"/>
            </a:br>
            <a:r>
              <a:rPr lang="en-US" altLang="zh-TW" dirty="0" smtClean="0"/>
              <a:t>(</a:t>
            </a:r>
            <a:r>
              <a:rPr lang="zh-TW" altLang="en-US" dirty="0"/>
              <a:t>個資法第</a:t>
            </a:r>
            <a:r>
              <a:rPr lang="en-US" altLang="zh-TW" dirty="0"/>
              <a:t>51</a:t>
            </a:r>
            <a:r>
              <a:rPr lang="zh-TW" altLang="en-US" dirty="0"/>
              <a:t>條</a:t>
            </a:r>
            <a:r>
              <a:rPr lang="en-US" altLang="zh-TW" dirty="0"/>
              <a:t>) ?</a:t>
            </a:r>
            <a:endParaRPr lang="zh-TW" altLang="en-US" dirty="0"/>
          </a:p>
        </p:txBody>
      </p:sp>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0" indent="-457200" algn="l">
              <a:buFont typeface="+mj-lt"/>
              <a:buAutoNum type="arabicParenR"/>
            </a:pPr>
            <a:endParaRPr lang="zh-TW" altLang="en-US" sz="21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33</a:t>
            </a:fld>
            <a:endParaRPr lang="en-US"/>
          </a:p>
        </p:txBody>
      </p:sp>
      <p:sp>
        <p:nvSpPr>
          <p:cNvPr id="4" name="內容版面配置區 3"/>
          <p:cNvSpPr>
            <a:spLocks noGrp="1"/>
          </p:cNvSpPr>
          <p:nvPr>
            <p:ph idx="1"/>
          </p:nvPr>
        </p:nvSpPr>
        <p:spPr/>
        <p:txBody>
          <a:bodyPr/>
          <a:lstStyle/>
          <a:p>
            <a:endParaRPr lang="zh-TW" alt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80" y="1581566"/>
            <a:ext cx="7197563" cy="4833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345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059786" y="514627"/>
            <a:ext cx="7940659" cy="610820"/>
          </a:xfrm>
        </p:spPr>
        <p:txBody>
          <a:bodyPr>
            <a:normAutofit fontScale="90000"/>
          </a:bodyPr>
          <a:lstStyle/>
          <a:p>
            <a:r>
              <a:rPr lang="zh-TW" altLang="en-US" dirty="0"/>
              <a:t>微電影 </a:t>
            </a:r>
            <a:r>
              <a:rPr lang="en-US" altLang="zh-TW" dirty="0"/>
              <a:t>- </a:t>
            </a:r>
            <a:r>
              <a:rPr lang="zh-TW" altLang="en-US" dirty="0"/>
              <a:t>層出不窮的個資外洩事件</a:t>
            </a: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34</a:t>
            </a:fld>
            <a:endParaRPr lang="en-US"/>
          </a:p>
        </p:txBody>
      </p:sp>
      <p:pic>
        <p:nvPicPr>
          <p:cNvPr id="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70" y="1822841"/>
            <a:ext cx="6656821" cy="368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2739540" y="5835713"/>
            <a:ext cx="3300904" cy="369332"/>
          </a:xfrm>
          <a:prstGeom prst="rect">
            <a:avLst/>
          </a:prstGeom>
        </p:spPr>
        <p:txBody>
          <a:bodyPr wrap="none">
            <a:spAutoFit/>
          </a:bodyPr>
          <a:lstStyle/>
          <a:p>
            <a:r>
              <a:rPr lang="en-US" altLang="zh-TW" dirty="0" smtClean="0">
                <a:hlinkClick r:id="rId3"/>
              </a:rPr>
              <a:t>https://youtu.be/PBxZ6k5jTQU</a:t>
            </a:r>
            <a:endParaRPr lang="zh-TW" altLang="en-US" dirty="0"/>
          </a:p>
        </p:txBody>
      </p:sp>
    </p:spTree>
    <p:extLst>
      <p:ext uri="{BB962C8B-B14F-4D97-AF65-F5344CB8AC3E}">
        <p14:creationId xmlns:p14="http://schemas.microsoft.com/office/powerpoint/2010/main" val="903531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059786" y="514627"/>
            <a:ext cx="7940659" cy="610820"/>
          </a:xfrm>
        </p:spPr>
        <p:txBody>
          <a:bodyPr>
            <a:normAutofit fontScale="90000"/>
          </a:bodyPr>
          <a:lstStyle/>
          <a:p>
            <a:r>
              <a:rPr lang="zh-TW" altLang="en-US" dirty="0"/>
              <a:t>案例解析</a:t>
            </a:r>
            <a:r>
              <a:rPr lang="en-US" altLang="zh-TW" dirty="0"/>
              <a:t>(</a:t>
            </a:r>
            <a:r>
              <a:rPr lang="zh-TW" altLang="en-US" dirty="0"/>
              <a:t>一</a:t>
            </a:r>
            <a:r>
              <a:rPr lang="en-US" altLang="zh-TW" dirty="0"/>
              <a:t>) :</a:t>
            </a:r>
            <a:endParaRPr lang="zh-TW" altLang="en-US" dirty="0"/>
          </a:p>
        </p:txBody>
      </p:sp>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0" indent="-457200" algn="l">
              <a:buFont typeface="+mj-lt"/>
              <a:buAutoNum type="arabicParenR"/>
            </a:pPr>
            <a:endParaRPr lang="zh-TW" altLang="en-US" sz="21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35</a:t>
            </a:fld>
            <a:endParaRPr lang="en-US"/>
          </a:p>
        </p:txBody>
      </p:sp>
      <p:sp>
        <p:nvSpPr>
          <p:cNvPr id="4" name="內容版面配置區 3"/>
          <p:cNvSpPr>
            <a:spLocks noGrp="1"/>
          </p:cNvSpPr>
          <p:nvPr>
            <p:ph idx="1"/>
          </p:nvPr>
        </p:nvSpPr>
        <p:spPr/>
        <p:txBody>
          <a:bodyPr/>
          <a:lstStyle/>
          <a:p>
            <a:endParaRPr lang="zh-TW"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75" y="1837778"/>
            <a:ext cx="741045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70" y="1900355"/>
            <a:ext cx="741045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111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059786" y="514627"/>
            <a:ext cx="7940659" cy="610820"/>
          </a:xfrm>
        </p:spPr>
        <p:txBody>
          <a:bodyPr>
            <a:normAutofit fontScale="90000"/>
          </a:bodyPr>
          <a:lstStyle/>
          <a:p>
            <a:r>
              <a:rPr lang="zh-TW" altLang="en-US" dirty="0"/>
              <a:t>案例解析</a:t>
            </a:r>
            <a:r>
              <a:rPr lang="en-US" altLang="zh-TW" dirty="0" smtClean="0"/>
              <a:t>(</a:t>
            </a:r>
            <a:r>
              <a:rPr lang="zh-TW" altLang="en-US" dirty="0" smtClean="0"/>
              <a:t>二</a:t>
            </a:r>
            <a:r>
              <a:rPr lang="en-US" altLang="zh-TW" dirty="0" smtClean="0"/>
              <a:t>) </a:t>
            </a:r>
            <a:r>
              <a:rPr lang="en-US" altLang="zh-TW" dirty="0"/>
              <a:t>:</a:t>
            </a:r>
            <a:endParaRPr lang="zh-TW" altLang="en-US" dirty="0"/>
          </a:p>
        </p:txBody>
      </p:sp>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0" indent="-457200" algn="l">
              <a:buFont typeface="+mj-lt"/>
              <a:buAutoNum type="arabicParenR"/>
            </a:pPr>
            <a:endParaRPr lang="zh-TW" altLang="en-US" sz="21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36</a:t>
            </a:fld>
            <a:endParaRPr lang="en-US"/>
          </a:p>
        </p:txBody>
      </p:sp>
      <p:sp>
        <p:nvSpPr>
          <p:cNvPr id="4" name="內容版面配置區 3"/>
          <p:cNvSpPr>
            <a:spLocks noGrp="1"/>
          </p:cNvSpPr>
          <p:nvPr>
            <p:ph idx="1"/>
          </p:nvPr>
        </p:nvSpPr>
        <p:spPr/>
        <p:txBody>
          <a:bodyPr/>
          <a:lstStyle/>
          <a:p>
            <a:endParaRPr lang="zh-TW" alt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75" y="1901950"/>
            <a:ext cx="74390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294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059786" y="514627"/>
            <a:ext cx="7940659" cy="610820"/>
          </a:xfrm>
        </p:spPr>
        <p:txBody>
          <a:bodyPr>
            <a:normAutofit fontScale="90000"/>
          </a:bodyPr>
          <a:lstStyle/>
          <a:p>
            <a:r>
              <a:rPr lang="zh-TW" altLang="en-US" dirty="0"/>
              <a:t>案例解析</a:t>
            </a:r>
            <a:r>
              <a:rPr lang="en-US" altLang="zh-TW" dirty="0" smtClean="0"/>
              <a:t>(</a:t>
            </a:r>
            <a:r>
              <a:rPr lang="zh-TW" altLang="en-US" dirty="0" smtClean="0"/>
              <a:t>三</a:t>
            </a:r>
            <a:r>
              <a:rPr lang="en-US" altLang="zh-TW" dirty="0" smtClean="0"/>
              <a:t>) </a:t>
            </a:r>
            <a:r>
              <a:rPr lang="en-US" altLang="zh-TW" dirty="0"/>
              <a:t>:</a:t>
            </a:r>
            <a:endParaRPr lang="zh-TW" altLang="en-US" dirty="0"/>
          </a:p>
        </p:txBody>
      </p:sp>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0" indent="-457200" algn="l">
              <a:buFont typeface="+mj-lt"/>
              <a:buAutoNum type="arabicParenR"/>
            </a:pPr>
            <a:endParaRPr lang="zh-TW" altLang="en-US" sz="21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37</a:t>
            </a:fld>
            <a:endParaRPr lang="en-US"/>
          </a:p>
        </p:txBody>
      </p:sp>
      <p:sp>
        <p:nvSpPr>
          <p:cNvPr id="4" name="內容版面配置區 3"/>
          <p:cNvSpPr>
            <a:spLocks noGrp="1"/>
          </p:cNvSpPr>
          <p:nvPr>
            <p:ph idx="1"/>
          </p:nvPr>
        </p:nvSpPr>
        <p:spPr/>
        <p:txBody>
          <a:bodyPr/>
          <a:lstStyle/>
          <a:p>
            <a:endParaRPr lang="zh-TW"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80" y="1466514"/>
            <a:ext cx="7319940" cy="488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844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059786" y="514627"/>
            <a:ext cx="7940659" cy="610820"/>
          </a:xfrm>
        </p:spPr>
        <p:txBody>
          <a:bodyPr>
            <a:normAutofit fontScale="90000"/>
          </a:bodyPr>
          <a:lstStyle/>
          <a:p>
            <a:r>
              <a:rPr lang="zh-TW" altLang="en-US" dirty="0"/>
              <a:t>案例解析</a:t>
            </a:r>
            <a:r>
              <a:rPr lang="en-US" altLang="zh-TW" dirty="0" smtClean="0"/>
              <a:t>(</a:t>
            </a:r>
            <a:r>
              <a:rPr lang="zh-TW" altLang="en-US" dirty="0" smtClean="0"/>
              <a:t>四</a:t>
            </a:r>
            <a:r>
              <a:rPr lang="en-US" altLang="zh-TW" dirty="0" smtClean="0"/>
              <a:t>) </a:t>
            </a:r>
            <a:r>
              <a:rPr lang="en-US" altLang="zh-TW" dirty="0"/>
              <a:t>:</a:t>
            </a:r>
            <a:endParaRPr lang="zh-TW" altLang="en-US" dirty="0"/>
          </a:p>
        </p:txBody>
      </p:sp>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0" indent="-457200" algn="l">
              <a:buFont typeface="+mj-lt"/>
              <a:buAutoNum type="arabicParenR"/>
            </a:pPr>
            <a:endParaRPr lang="zh-TW" altLang="en-US" sz="21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38</a:t>
            </a:fld>
            <a:endParaRPr lang="en-US"/>
          </a:p>
        </p:txBody>
      </p:sp>
      <p:sp>
        <p:nvSpPr>
          <p:cNvPr id="4" name="內容版面配置區 3"/>
          <p:cNvSpPr>
            <a:spLocks noGrp="1"/>
          </p:cNvSpPr>
          <p:nvPr>
            <p:ph idx="1"/>
          </p:nvPr>
        </p:nvSpPr>
        <p:spPr/>
        <p:txBody>
          <a:bodyPr/>
          <a:lstStyle/>
          <a:p>
            <a:endParaRPr lang="zh-TW" alt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75" y="1564537"/>
            <a:ext cx="7255956" cy="486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27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r"/>
            <a:r>
              <a:rPr lang="zh-TW" altLang="en-US" b="1" dirty="0"/>
              <a:t>校園個資宣導事件簿</a:t>
            </a:r>
          </a:p>
        </p:txBody>
      </p:sp>
      <p:sp>
        <p:nvSpPr>
          <p:cNvPr id="4" name="Subtitle 2"/>
          <p:cNvSpPr txBox="1">
            <a:spLocks/>
          </p:cNvSpPr>
          <p:nvPr/>
        </p:nvSpPr>
        <p:spPr>
          <a:xfrm>
            <a:off x="2281424" y="1443834"/>
            <a:ext cx="6566316" cy="1374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寄發全校信，請用密件副本 </a:t>
            </a:r>
            <a:r>
              <a:rPr lang="en-US" altLang="zh-TW" sz="1800" b="1" dirty="0">
                <a:latin typeface="微軟正黑體" panose="020B0604030504040204" pitchFamily="34" charset="-120"/>
                <a:ea typeface="微軟正黑體" panose="020B0604030504040204" pitchFamily="34" charset="-120"/>
              </a:rPr>
              <a:t>(BCC) </a:t>
            </a:r>
            <a:r>
              <a:rPr lang="zh-TW" altLang="en-US" sz="1800" b="1" dirty="0">
                <a:latin typeface="微軟正黑體" panose="020B0604030504040204" pitchFamily="34" charset="-120"/>
                <a:ea typeface="微軟正黑體" panose="020B0604030504040204" pitchFamily="34" charset="-120"/>
              </a:rPr>
              <a:t>傳送郵件個資法</a:t>
            </a:r>
            <a:r>
              <a:rPr lang="zh-TW" altLang="en-US" sz="1800" b="1" dirty="0" smtClean="0">
                <a:latin typeface="微軟正黑體" panose="020B0604030504040204" pitchFamily="34" charset="-120"/>
                <a:ea typeface="微軟正黑體" panose="020B0604030504040204" pitchFamily="34" charset="-120"/>
              </a:rPr>
              <a:t>簡介</a:t>
            </a:r>
            <a:endParaRPr lang="en-US" altLang="zh-TW" sz="1800" b="1" dirty="0" smtClean="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個資外洩真嚇人，使用保存要小心</a:t>
            </a:r>
            <a:r>
              <a:rPr lang="zh-TW" altLang="en-US" sz="1800" b="1" dirty="0" smtClean="0">
                <a:latin typeface="微軟正黑體" panose="020B0604030504040204" pitchFamily="34" charset="-120"/>
                <a:ea typeface="微軟正黑體" panose="020B0604030504040204" pitchFamily="34" charset="-120"/>
              </a:rPr>
              <a:t> </a:t>
            </a:r>
            <a:endParaRPr lang="en-US" altLang="zh-TW" sz="1800" b="1" dirty="0" smtClean="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1800" b="1" dirty="0">
                <a:latin typeface="微軟正黑體" panose="020B0604030504040204" pitchFamily="34" charset="-120"/>
                <a:ea typeface="微軟正黑體" panose="020B0604030504040204" pitchFamily="34" charset="-120"/>
              </a:rPr>
              <a:t>寄發電子郵件，慎防個資</a:t>
            </a:r>
            <a:r>
              <a:rPr lang="zh-TW" altLang="en-US" sz="1800" b="1" dirty="0" smtClean="0">
                <a:latin typeface="微軟正黑體" panose="020B0604030504040204" pitchFamily="34" charset="-120"/>
                <a:ea typeface="微軟正黑體" panose="020B0604030504040204" pitchFamily="34" charset="-120"/>
              </a:rPr>
              <a:t>安全</a:t>
            </a:r>
            <a:endParaRPr lang="en-US" altLang="zh-TW" sz="2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B82CCC60-E8CD-4174-8B1A-7DF615B22EEF}" type="slidenum">
              <a:rPr lang="en-US" smtClean="0"/>
              <a:pPr/>
              <a:t>39</a:t>
            </a:fld>
            <a:endParaRPr lang="en-US"/>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540" y="3429000"/>
            <a:ext cx="5882318" cy="2049620"/>
          </a:xfrm>
          <a:prstGeom prst="rect">
            <a:avLst/>
          </a:prstGeom>
        </p:spPr>
      </p:pic>
    </p:spTree>
    <p:extLst>
      <p:ext uri="{BB962C8B-B14F-4D97-AF65-F5344CB8AC3E}">
        <p14:creationId xmlns:p14="http://schemas.microsoft.com/office/powerpoint/2010/main" val="269277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t>層出不窮的資安問題</a:t>
            </a:r>
            <a:r>
              <a:rPr lang="en-US" altLang="zh-TW" b="1" dirty="0"/>
              <a:t/>
            </a:r>
            <a:br>
              <a:rPr lang="en-US" altLang="zh-TW" b="1" dirty="0"/>
            </a:br>
            <a:r>
              <a:rPr lang="zh-TW" altLang="en-US" b="1" dirty="0"/>
              <a:t>影響你的食</a:t>
            </a:r>
            <a:r>
              <a:rPr lang="en-US" altLang="zh-TW" b="1" dirty="0"/>
              <a:t>.</a:t>
            </a:r>
            <a:r>
              <a:rPr lang="zh-TW" altLang="en-US" b="1" dirty="0"/>
              <a:t>衣</a:t>
            </a:r>
            <a:r>
              <a:rPr lang="en-US" altLang="zh-TW" b="1" dirty="0"/>
              <a:t>.</a:t>
            </a:r>
            <a:r>
              <a:rPr lang="zh-TW" altLang="en-US" b="1" dirty="0"/>
              <a:t>住</a:t>
            </a:r>
            <a:r>
              <a:rPr lang="en-US" altLang="zh-TW" b="1" dirty="0"/>
              <a:t>.</a:t>
            </a:r>
            <a:r>
              <a:rPr lang="zh-TW" altLang="en-US" b="1" dirty="0"/>
              <a:t>行</a:t>
            </a:r>
          </a:p>
        </p:txBody>
      </p:sp>
      <p:sp>
        <p:nvSpPr>
          <p:cNvPr id="4" name="投影片編號版面配置區 3"/>
          <p:cNvSpPr>
            <a:spLocks noGrp="1"/>
          </p:cNvSpPr>
          <p:nvPr>
            <p:ph type="sldNum" sz="quarter" idx="12"/>
          </p:nvPr>
        </p:nvSpPr>
        <p:spPr/>
        <p:txBody>
          <a:bodyPr/>
          <a:lstStyle/>
          <a:p>
            <a:fld id="{B82CCC60-E8CD-4174-8B1A-7DF615B22EEF}" type="slidenum">
              <a:rPr lang="en-US" smtClean="0"/>
              <a:pPr/>
              <a:t>4</a:t>
            </a:fld>
            <a:endParaRPr lang="en-US"/>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55" y="0"/>
            <a:ext cx="3857625" cy="6858000"/>
          </a:xfrm>
          <a:prstGeom prst="rect">
            <a:avLst/>
          </a:prstGeom>
          <a:ln>
            <a:noFill/>
          </a:ln>
          <a:effectLst>
            <a:outerShdw blurRad="292100" dist="139700" dir="2700000" algn="tl" rotWithShape="0">
              <a:srgbClr val="333333">
                <a:alpha val="65000"/>
              </a:srgbClr>
            </a:outerShdw>
          </a:effectLst>
        </p:spPr>
      </p:pic>
      <p:sp>
        <p:nvSpPr>
          <p:cNvPr id="10" name="內容版面配置區 9"/>
          <p:cNvSpPr>
            <a:spLocks noGrp="1"/>
          </p:cNvSpPr>
          <p:nvPr>
            <p:ph idx="1"/>
          </p:nvPr>
        </p:nvSpPr>
        <p:spPr>
          <a:xfrm>
            <a:off x="4572000" y="1550421"/>
            <a:ext cx="4023264" cy="4581148"/>
          </a:xfrm>
        </p:spPr>
        <p:txBody>
          <a:bodyPr>
            <a:normAutofit/>
          </a:bodyPr>
          <a:lstStyle/>
          <a:p>
            <a:r>
              <a:rPr lang="zh-TW" altLang="en-US" dirty="0"/>
              <a:t>疑似詐騙簡訊</a:t>
            </a:r>
            <a:endParaRPr lang="en-US" altLang="zh-TW" dirty="0"/>
          </a:p>
          <a:p>
            <a:pPr lvl="1"/>
            <a:r>
              <a:rPr lang="zh-TW" altLang="en-US" dirty="0"/>
              <a:t>要求更改帳戶密碼</a:t>
            </a:r>
            <a:endParaRPr lang="en-US" altLang="zh-TW" dirty="0"/>
          </a:p>
          <a:p>
            <a:pPr lvl="1"/>
            <a:r>
              <a:rPr lang="zh-TW" altLang="en-US" dirty="0"/>
              <a:t>附加可疑連結</a:t>
            </a:r>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marL="457200" lvl="1" indent="0">
              <a:buNone/>
            </a:pPr>
            <a:r>
              <a:rPr lang="en-US" altLang="zh-TW" sz="1800" dirty="0"/>
              <a:t>(</a:t>
            </a:r>
            <a:r>
              <a:rPr lang="zh-TW" altLang="en-US" sz="1800" dirty="0"/>
              <a:t>此辨識資訊由</a:t>
            </a:r>
            <a:r>
              <a:rPr lang="en-US" altLang="zh-TW" sz="1800" dirty="0">
                <a:hlinkClick r:id="rId4"/>
              </a:rPr>
              <a:t>Whoscall</a:t>
            </a:r>
            <a:r>
              <a:rPr lang="zh-TW" altLang="en-US" sz="1800" dirty="0"/>
              <a:t>提供</a:t>
            </a:r>
            <a:r>
              <a:rPr lang="en-US" altLang="zh-TW" sz="1800" dirty="0"/>
              <a:t>)</a:t>
            </a:r>
            <a:endParaRPr lang="zh-TW" altLang="en-US" dirty="0"/>
          </a:p>
        </p:txBody>
      </p:sp>
    </p:spTree>
    <p:extLst>
      <p:ext uri="{BB962C8B-B14F-4D97-AF65-F5344CB8AC3E}">
        <p14:creationId xmlns:p14="http://schemas.microsoft.com/office/powerpoint/2010/main" val="1171200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r"/>
            <a:r>
              <a:rPr lang="zh-TW" altLang="en-US" b="1" dirty="0" smtClean="0"/>
              <a:t>本校個資通過驗證證書</a:t>
            </a:r>
            <a:endParaRPr lang="zh-TW" altLang="en-US" b="1" dirty="0"/>
          </a:p>
        </p:txBody>
      </p:sp>
      <p:sp>
        <p:nvSpPr>
          <p:cNvPr id="3" name="投影片編號版面配置區 2"/>
          <p:cNvSpPr>
            <a:spLocks noGrp="1"/>
          </p:cNvSpPr>
          <p:nvPr>
            <p:ph type="sldNum" sz="quarter" idx="12"/>
          </p:nvPr>
        </p:nvSpPr>
        <p:spPr/>
        <p:txBody>
          <a:bodyPr/>
          <a:lstStyle/>
          <a:p>
            <a:fld id="{B82CCC60-E8CD-4174-8B1A-7DF615B22EEF}" type="slidenum">
              <a:rPr lang="en-US" smtClean="0"/>
              <a:pPr/>
              <a:t>40</a:t>
            </a:fld>
            <a:endParaRPr lang="en-US"/>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8475" y="1597887"/>
            <a:ext cx="3493085" cy="4941025"/>
          </a:xfrm>
          <a:prstGeom prst="rect">
            <a:avLst/>
          </a:prstGeom>
        </p:spPr>
      </p:pic>
    </p:spTree>
    <p:extLst>
      <p:ext uri="{BB962C8B-B14F-4D97-AF65-F5344CB8AC3E}">
        <p14:creationId xmlns:p14="http://schemas.microsoft.com/office/powerpoint/2010/main" val="3102302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059786" y="514627"/>
            <a:ext cx="7940659" cy="610820"/>
          </a:xfrm>
        </p:spPr>
        <p:txBody>
          <a:bodyPr>
            <a:normAutofit fontScale="90000"/>
          </a:bodyPr>
          <a:lstStyle/>
          <a:p>
            <a:r>
              <a:rPr lang="zh-TW" altLang="en-US" dirty="0"/>
              <a:t>個人資料保護措施</a:t>
            </a:r>
          </a:p>
        </p:txBody>
      </p:sp>
      <p:sp>
        <p:nvSpPr>
          <p:cNvPr id="3" name="標題 1"/>
          <p:cNvSpPr txBox="1">
            <a:spLocks/>
          </p:cNvSpPr>
          <p:nvPr/>
        </p:nvSpPr>
        <p:spPr>
          <a:xfrm>
            <a:off x="143555" y="1291130"/>
            <a:ext cx="8856890" cy="5414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20000" indent="-457200" algn="l">
              <a:buFont typeface="+mj-lt"/>
              <a:buAutoNum type="arabicParenR"/>
            </a:pPr>
            <a:endParaRPr lang="zh-TW" altLang="en-US" sz="21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82CCC60-E8CD-4174-8B1A-7DF615B22EEF}" type="slidenum">
              <a:rPr lang="en-US" smtClean="0"/>
              <a:pPr/>
              <a:t>41</a:t>
            </a:fld>
            <a:endParaRPr lang="en-US"/>
          </a:p>
        </p:txBody>
      </p:sp>
      <p:sp>
        <p:nvSpPr>
          <p:cNvPr id="4" name="內容版面配置區 3"/>
          <p:cNvSpPr>
            <a:spLocks noGrp="1"/>
          </p:cNvSpPr>
          <p:nvPr>
            <p:ph idx="1"/>
          </p:nvPr>
        </p:nvSpPr>
        <p:spPr/>
        <p:txBody>
          <a:bodyPr/>
          <a:lstStyle/>
          <a:p>
            <a:endParaRPr lang="zh-TW"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80" y="1522324"/>
            <a:ext cx="7045226" cy="519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385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044950" y="2512770"/>
            <a:ext cx="6260905" cy="1374345"/>
          </a:xfrm>
        </p:spPr>
        <p:txBody>
          <a:bodyPr>
            <a:normAutofit/>
          </a:bodyPr>
          <a:lstStyle/>
          <a:p>
            <a:pPr algn="ctr"/>
            <a:r>
              <a:rPr lang="zh-TW" altLang="en-US" sz="5000" dirty="0" smtClean="0"/>
              <a:t>      感謝聆聽</a:t>
            </a:r>
            <a:endParaRPr lang="zh-TW" altLang="en-US" sz="5000" dirty="0"/>
          </a:p>
        </p:txBody>
      </p:sp>
    </p:spTree>
    <p:extLst>
      <p:ext uri="{BB962C8B-B14F-4D97-AF65-F5344CB8AC3E}">
        <p14:creationId xmlns:p14="http://schemas.microsoft.com/office/powerpoint/2010/main" val="1376258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108</a:t>
            </a:r>
            <a:r>
              <a:rPr lang="zh-TW" altLang="en-US" b="1" dirty="0" smtClean="0"/>
              <a:t>年</a:t>
            </a:r>
            <a:r>
              <a:rPr lang="en-US" altLang="zh-TW" b="1" dirty="0" smtClean="0"/>
              <a:t>12</a:t>
            </a:r>
            <a:r>
              <a:rPr lang="zh-TW" altLang="en-US" b="1" dirty="0" smtClean="0"/>
              <a:t>月十大</a:t>
            </a:r>
            <a:r>
              <a:rPr lang="zh-TW" altLang="en-US" b="1" dirty="0"/>
              <a:t>資安</a:t>
            </a:r>
            <a:r>
              <a:rPr lang="zh-TW" altLang="en-US" b="1" dirty="0" smtClean="0"/>
              <a:t>新聞</a:t>
            </a:r>
            <a:endParaRPr lang="zh-TW" altLang="en-US" dirty="0"/>
          </a:p>
        </p:txBody>
      </p:sp>
      <p:sp>
        <p:nvSpPr>
          <p:cNvPr id="3" name="內容版面配置區 2"/>
          <p:cNvSpPr>
            <a:spLocks noGrp="1"/>
          </p:cNvSpPr>
          <p:nvPr>
            <p:ph idx="1"/>
          </p:nvPr>
        </p:nvSpPr>
        <p:spPr/>
        <p:txBody>
          <a:bodyPr>
            <a:normAutofit fontScale="70000" lnSpcReduction="20000"/>
          </a:bodyPr>
          <a:lstStyle/>
          <a:p>
            <a:pPr marL="342900" lvl="1" indent="-342900">
              <a:lnSpc>
                <a:spcPct val="120000"/>
              </a:lnSpc>
              <a:buFont typeface="Arial" pitchFamily="34" charset="0"/>
              <a:buChar char="•"/>
            </a:pPr>
            <a:r>
              <a:rPr lang="zh-TW" altLang="en-US" dirty="0" smtClean="0"/>
              <a:t>台灣</a:t>
            </a:r>
            <a:r>
              <a:rPr lang="zh-TW" altLang="en-US" dirty="0"/>
              <a:t>資安事件層出不窮，造成國民</a:t>
            </a:r>
            <a:r>
              <a:rPr lang="zh-TW" altLang="en-US" dirty="0">
                <a:solidFill>
                  <a:srgbClr val="FF0000"/>
                </a:solidFill>
                <a:hlinkClick r:id="rId3"/>
              </a:rPr>
              <a:t>個資外洩</a:t>
            </a:r>
            <a:r>
              <a:rPr lang="zh-TW" altLang="en-US" dirty="0"/>
              <a:t>、電子商務及金融業</a:t>
            </a:r>
            <a:r>
              <a:rPr lang="zh-TW" altLang="en-US" dirty="0">
                <a:solidFill>
                  <a:srgbClr val="FF0000"/>
                </a:solidFill>
              </a:rPr>
              <a:t>營運損失</a:t>
            </a:r>
            <a:r>
              <a:rPr lang="zh-TW" altLang="en-US" dirty="0"/>
              <a:t>、企業面臨駭客攻擊，更對國土安全形成威脅</a:t>
            </a:r>
            <a:r>
              <a:rPr lang="zh-TW" altLang="en-US" dirty="0" smtClean="0"/>
              <a:t>。</a:t>
            </a:r>
            <a:r>
              <a:rPr lang="en-US" altLang="zh-TW" dirty="0"/>
              <a:t>(101</a:t>
            </a:r>
            <a:r>
              <a:rPr lang="zh-TW" altLang="en-US" dirty="0"/>
              <a:t>年度資安動畫金像獎 第一名：</a:t>
            </a:r>
            <a:r>
              <a:rPr lang="en-US" altLang="zh-TW" dirty="0"/>
              <a:t>J</a:t>
            </a:r>
            <a:r>
              <a:rPr lang="zh-TW" altLang="en-US" dirty="0"/>
              <a:t>布思不思議</a:t>
            </a:r>
            <a:r>
              <a:rPr lang="en-US" altLang="zh-TW" dirty="0"/>
              <a:t>)</a:t>
            </a:r>
          </a:p>
          <a:p>
            <a:pPr>
              <a:lnSpc>
                <a:spcPct val="120000"/>
              </a:lnSpc>
            </a:pPr>
            <a:endParaRPr lang="en-US" altLang="zh-TW" dirty="0"/>
          </a:p>
          <a:p>
            <a:pPr>
              <a:lnSpc>
                <a:spcPct val="120000"/>
              </a:lnSpc>
            </a:pPr>
            <a:r>
              <a:rPr lang="en-US" altLang="zh-TW" dirty="0" smtClean="0"/>
              <a:t>108</a:t>
            </a:r>
            <a:r>
              <a:rPr lang="zh-TW" altLang="en-US" dirty="0" smtClean="0"/>
              <a:t>年</a:t>
            </a:r>
            <a:r>
              <a:rPr lang="en-US" altLang="zh-TW" dirty="0" smtClean="0"/>
              <a:t>12</a:t>
            </a:r>
            <a:r>
              <a:rPr lang="zh-TW" altLang="en-US" dirty="0" smtClean="0"/>
              <a:t>月時大資安新聞</a:t>
            </a:r>
            <a:endParaRPr lang="en-US" altLang="zh-TW" dirty="0"/>
          </a:p>
          <a:p>
            <a:pPr marL="857250" lvl="1" indent="-457200">
              <a:lnSpc>
                <a:spcPct val="120000"/>
              </a:lnSpc>
              <a:buFont typeface="+mj-lt"/>
              <a:buAutoNum type="arabicPeriod"/>
            </a:pPr>
            <a:r>
              <a:rPr lang="zh-TW" altLang="en-US" dirty="0"/>
              <a:t>勒索軟體將電腦以安全模式重開機以躲過防毒</a:t>
            </a:r>
            <a:r>
              <a:rPr lang="zh-TW" altLang="en-US" dirty="0" smtClean="0"/>
              <a:t>偵測</a:t>
            </a:r>
            <a:endParaRPr lang="en-US" altLang="zh-TW" dirty="0" smtClean="0"/>
          </a:p>
          <a:p>
            <a:pPr marL="857250" lvl="1" indent="-457200">
              <a:lnSpc>
                <a:spcPct val="120000"/>
              </a:lnSpc>
              <a:buFont typeface="+mj-lt"/>
              <a:buAutoNum type="arabicPeriod"/>
            </a:pPr>
            <a:r>
              <a:rPr lang="zh-TW" altLang="en-US" dirty="0"/>
              <a:t>採礦殭屍網路</a:t>
            </a:r>
            <a:r>
              <a:rPr lang="en-US" altLang="zh-TW" dirty="0" err="1"/>
              <a:t>MyKings</a:t>
            </a:r>
            <a:r>
              <a:rPr lang="zh-TW" altLang="en-US" dirty="0"/>
              <a:t>將惡意程式藏泰勒絲照片，中國、臺灣和日本都是</a:t>
            </a:r>
            <a:r>
              <a:rPr lang="zh-TW" altLang="en-US" dirty="0" smtClean="0"/>
              <a:t>災區</a:t>
            </a:r>
            <a:endParaRPr lang="en-US" altLang="zh-TW" dirty="0" smtClean="0"/>
          </a:p>
          <a:p>
            <a:pPr marL="857250" lvl="1" indent="-457200">
              <a:lnSpc>
                <a:spcPct val="120000"/>
              </a:lnSpc>
              <a:buFont typeface="+mj-lt"/>
              <a:buAutoNum type="arabicPeriod"/>
            </a:pPr>
            <a:r>
              <a:rPr lang="en-US" altLang="zh-TW" dirty="0"/>
              <a:t>Linux</a:t>
            </a:r>
            <a:r>
              <a:rPr lang="zh-TW" altLang="en-US" dirty="0"/>
              <a:t>漏洞將允許駭客挾持</a:t>
            </a:r>
            <a:r>
              <a:rPr lang="en-US" altLang="zh-TW" dirty="0"/>
              <a:t>VPN</a:t>
            </a:r>
            <a:r>
              <a:rPr lang="zh-TW" altLang="en-US" dirty="0" smtClean="0"/>
              <a:t>連線</a:t>
            </a:r>
            <a:endParaRPr lang="en-US" altLang="zh-TW" dirty="0" smtClean="0"/>
          </a:p>
          <a:p>
            <a:pPr marL="857250" lvl="1" indent="-457200">
              <a:lnSpc>
                <a:spcPct val="120000"/>
              </a:lnSpc>
              <a:buFont typeface="+mj-lt"/>
              <a:buAutoNum type="arabicPeriod"/>
            </a:pPr>
            <a:r>
              <a:rPr lang="zh-TW" altLang="en-US" dirty="0"/>
              <a:t>駭客掃描網路</a:t>
            </a:r>
            <a:r>
              <a:rPr lang="en-US" altLang="zh-TW" dirty="0"/>
              <a:t>Docker</a:t>
            </a:r>
            <a:r>
              <a:rPr lang="zh-TW" altLang="en-US" dirty="0"/>
              <a:t>植入挖礦程式，還會修改設定與留下</a:t>
            </a:r>
            <a:r>
              <a:rPr lang="zh-TW" altLang="en-US" dirty="0" smtClean="0"/>
              <a:t>後門</a:t>
            </a:r>
            <a:endParaRPr lang="en-US" altLang="zh-TW" dirty="0" smtClean="0"/>
          </a:p>
          <a:p>
            <a:pPr marL="857250" lvl="1" indent="-457200">
              <a:lnSpc>
                <a:spcPct val="120000"/>
              </a:lnSpc>
              <a:buFont typeface="+mj-lt"/>
              <a:buAutoNum type="arabicPeriod"/>
            </a:pPr>
            <a:r>
              <a:rPr lang="zh-TW" altLang="en-US" dirty="0"/>
              <a:t>中國駭客集團</a:t>
            </a:r>
            <a:r>
              <a:rPr lang="en-US" altLang="zh-TW" dirty="0"/>
              <a:t>APT20</a:t>
            </a:r>
            <a:r>
              <a:rPr lang="zh-TW" altLang="en-US" dirty="0"/>
              <a:t>已破解</a:t>
            </a:r>
            <a:r>
              <a:rPr lang="en-US" altLang="zh-TW" dirty="0"/>
              <a:t>2FA</a:t>
            </a:r>
            <a:r>
              <a:rPr lang="zh-TW" altLang="en-US" dirty="0" smtClean="0"/>
              <a:t>認證</a:t>
            </a:r>
            <a:endParaRPr lang="en-US" altLang="zh-TW" dirty="0" smtClean="0"/>
          </a:p>
          <a:p>
            <a:pPr marL="857250" lvl="1" indent="-457200">
              <a:lnSpc>
                <a:spcPct val="120000"/>
              </a:lnSpc>
              <a:buFont typeface="+mj-lt"/>
              <a:buAutoNum type="arabicPeriod"/>
            </a:pPr>
            <a:r>
              <a:rPr lang="en-US" altLang="zh-TW" dirty="0"/>
              <a:t>FBI</a:t>
            </a:r>
            <a:r>
              <a:rPr lang="zh-TW" altLang="en-US" dirty="0"/>
              <a:t>警告筆電不應和物聯網裝置共用</a:t>
            </a:r>
            <a:r>
              <a:rPr lang="en-US" altLang="zh-TW" dirty="0"/>
              <a:t>Wi-Fi</a:t>
            </a:r>
            <a:r>
              <a:rPr lang="zh-TW" altLang="en-US" dirty="0" smtClean="0"/>
              <a:t>網路</a:t>
            </a:r>
            <a:endParaRPr lang="en-US" altLang="zh-TW" dirty="0" smtClean="0"/>
          </a:p>
          <a:p>
            <a:pPr marL="857250" lvl="1" indent="-457200">
              <a:lnSpc>
                <a:spcPct val="120000"/>
              </a:lnSpc>
              <a:buFont typeface="+mj-lt"/>
              <a:buAutoNum type="arabicPeriod"/>
            </a:pPr>
            <a:r>
              <a:rPr lang="en-US" altLang="zh-TW" dirty="0"/>
              <a:t>CWE</a:t>
            </a:r>
            <a:r>
              <a:rPr lang="zh-TW" altLang="en-US" dirty="0"/>
              <a:t>公布</a:t>
            </a:r>
            <a:r>
              <a:rPr lang="en-US" altLang="zh-TW" dirty="0"/>
              <a:t>2019</a:t>
            </a:r>
            <a:r>
              <a:rPr lang="zh-TW" altLang="en-US" dirty="0"/>
              <a:t>年最危險的</a:t>
            </a:r>
            <a:r>
              <a:rPr lang="en-US" altLang="zh-TW" dirty="0"/>
              <a:t>25</a:t>
            </a:r>
            <a:r>
              <a:rPr lang="zh-TW" altLang="en-US" dirty="0"/>
              <a:t>個軟體</a:t>
            </a:r>
            <a:r>
              <a:rPr lang="zh-TW" altLang="en-US" dirty="0" smtClean="0"/>
              <a:t>錯誤</a:t>
            </a:r>
            <a:endParaRPr lang="en-US" altLang="zh-TW" dirty="0" smtClean="0"/>
          </a:p>
          <a:p>
            <a:pPr marL="857250" lvl="1" indent="-457200">
              <a:lnSpc>
                <a:spcPct val="120000"/>
              </a:lnSpc>
              <a:buFont typeface="+mj-lt"/>
              <a:buAutoNum type="arabicPeriod"/>
            </a:pPr>
            <a:r>
              <a:rPr lang="zh-TW" altLang="en-US" dirty="0"/>
              <a:t>詐騙集團假冒國內企業與機關網站事件不斷，中華郵政、鉅亨網與經濟部相繼發出</a:t>
            </a:r>
            <a:r>
              <a:rPr lang="zh-TW" altLang="en-US" dirty="0" smtClean="0"/>
              <a:t>警告</a:t>
            </a:r>
            <a:endParaRPr lang="en-US" altLang="zh-TW" dirty="0" smtClean="0"/>
          </a:p>
          <a:p>
            <a:pPr marL="857250" lvl="1" indent="-457200">
              <a:lnSpc>
                <a:spcPct val="120000"/>
              </a:lnSpc>
              <a:buFont typeface="+mj-lt"/>
              <a:buAutoNum type="arabicPeriod"/>
            </a:pPr>
            <a:r>
              <a:rPr lang="zh-TW" altLang="en-US" dirty="0"/>
              <a:t>臺灣量子加密通訊技術新突破，專家深入剖析其系統設計與</a:t>
            </a:r>
            <a:r>
              <a:rPr lang="zh-TW" altLang="en-US" dirty="0" smtClean="0"/>
              <a:t>原理</a:t>
            </a:r>
            <a:endParaRPr lang="en-US" altLang="zh-TW" dirty="0" smtClean="0"/>
          </a:p>
          <a:p>
            <a:pPr marL="857250" lvl="1" indent="-457200">
              <a:lnSpc>
                <a:spcPct val="120000"/>
              </a:lnSpc>
              <a:buFont typeface="+mj-lt"/>
              <a:buAutoNum type="arabicPeriod"/>
            </a:pPr>
            <a:r>
              <a:rPr lang="zh-TW" altLang="en-US" dirty="0"/>
              <a:t>臺灣物聯網資安標章發展上軌道，已有</a:t>
            </a:r>
            <a:r>
              <a:rPr lang="en-US" altLang="zh-TW" dirty="0"/>
              <a:t>9</a:t>
            </a:r>
            <a:r>
              <a:rPr lang="zh-TW" altLang="en-US" dirty="0"/>
              <a:t>家業者的</a:t>
            </a:r>
            <a:r>
              <a:rPr lang="en-US" altLang="zh-TW" dirty="0"/>
              <a:t>22</a:t>
            </a:r>
            <a:r>
              <a:rPr lang="zh-TW" altLang="en-US" dirty="0"/>
              <a:t>款產品取得資安標準合格</a:t>
            </a:r>
            <a:r>
              <a:rPr lang="zh-TW" altLang="en-US" dirty="0" smtClean="0"/>
              <a:t>證書</a:t>
            </a:r>
            <a:endParaRPr lang="en-US" altLang="zh-TW" dirty="0" smtClean="0"/>
          </a:p>
          <a:p>
            <a:pPr marL="400050" lvl="1" indent="0">
              <a:lnSpc>
                <a:spcPct val="120000"/>
              </a:lnSpc>
              <a:buNone/>
            </a:pPr>
            <a:r>
              <a:rPr lang="en-US" altLang="zh-TW" dirty="0" smtClean="0"/>
              <a:t>                                                                    -- </a:t>
            </a:r>
            <a:r>
              <a:rPr lang="en-US" altLang="zh-TW" dirty="0">
                <a:hlinkClick r:id="rId4"/>
              </a:rPr>
              <a:t>https://</a:t>
            </a:r>
            <a:r>
              <a:rPr lang="en-US" altLang="zh-TW" dirty="0" smtClean="0">
                <a:hlinkClick r:id="rId4"/>
              </a:rPr>
              <a:t>www.ithome.com.tw/news/135149</a:t>
            </a:r>
            <a:endParaRPr lang="zh-TW" altLang="en-US" dirty="0"/>
          </a:p>
        </p:txBody>
      </p:sp>
      <p:sp>
        <p:nvSpPr>
          <p:cNvPr id="4" name="投影片編號版面配置區 3"/>
          <p:cNvSpPr>
            <a:spLocks noGrp="1"/>
          </p:cNvSpPr>
          <p:nvPr>
            <p:ph type="sldNum" sz="quarter" idx="12"/>
          </p:nvPr>
        </p:nvSpPr>
        <p:spPr/>
        <p:txBody>
          <a:bodyPr/>
          <a:lstStyle/>
          <a:p>
            <a:fld id="{B82CCC60-E8CD-4174-8B1A-7DF615B22EEF}" type="slidenum">
              <a:rPr lang="en-US" smtClean="0"/>
              <a:pPr/>
              <a:t>5</a:t>
            </a:fld>
            <a:endParaRPr lang="en-US"/>
          </a:p>
        </p:txBody>
      </p:sp>
    </p:spTree>
    <p:extLst>
      <p:ext uri="{BB962C8B-B14F-4D97-AF65-F5344CB8AC3E}">
        <p14:creationId xmlns:p14="http://schemas.microsoft.com/office/powerpoint/2010/main" val="4258923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本校近兩年資</a:t>
            </a:r>
            <a:r>
              <a:rPr lang="zh-TW" altLang="en-US" b="1" dirty="0"/>
              <a:t>安事件統計</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107~108</a:t>
            </a:r>
            <a:r>
              <a:rPr lang="zh-TW" altLang="en-US" sz="2400" dirty="0" smtClean="0"/>
              <a:t>年資</a:t>
            </a:r>
            <a:r>
              <a:rPr lang="zh-TW" altLang="en-US" sz="2400" dirty="0"/>
              <a:t>安通報事件</a:t>
            </a:r>
            <a:r>
              <a:rPr lang="zh-TW" altLang="en-US" sz="2400" dirty="0" smtClean="0"/>
              <a:t>共</a:t>
            </a:r>
            <a:r>
              <a:rPr lang="en-US" altLang="zh-TW" sz="2400" dirty="0" smtClean="0">
                <a:solidFill>
                  <a:srgbClr val="FF0000"/>
                </a:solidFill>
              </a:rPr>
              <a:t>56</a:t>
            </a:r>
            <a:r>
              <a:rPr lang="zh-TW" altLang="en-US" sz="2400" dirty="0" smtClean="0"/>
              <a:t>件</a:t>
            </a:r>
            <a:endParaRPr lang="zh-TW" altLang="en-US" sz="2400" dirty="0"/>
          </a:p>
          <a:p>
            <a:pPr marL="685800" lvl="1"/>
            <a:r>
              <a:rPr lang="zh-TW" altLang="en-US" sz="2000" dirty="0" smtClean="0"/>
              <a:t>資</a:t>
            </a:r>
            <a:r>
              <a:rPr lang="zh-TW" altLang="en-US" sz="2000" dirty="0"/>
              <a:t>安事件皆以不同的方式</a:t>
            </a:r>
            <a:r>
              <a:rPr lang="zh-TW" altLang="en-US" sz="2000" dirty="0">
                <a:solidFill>
                  <a:srgbClr val="FF0000"/>
                </a:solidFill>
              </a:rPr>
              <a:t>對外發動攻擊</a:t>
            </a:r>
            <a:r>
              <a:rPr lang="zh-TW" altLang="en-US" sz="2000" dirty="0"/>
              <a:t>。</a:t>
            </a:r>
            <a:endParaRPr lang="en-US" altLang="zh-TW" sz="2000" dirty="0"/>
          </a:p>
          <a:p>
            <a:pPr marL="685800" lvl="1"/>
            <a:r>
              <a:rPr lang="zh-TW" altLang="en-US" sz="2000" dirty="0"/>
              <a:t>攻擊的形式如</a:t>
            </a:r>
            <a:endParaRPr lang="en-US" altLang="zh-TW" sz="2000" dirty="0"/>
          </a:p>
          <a:p>
            <a:pPr marL="1085850" lvl="2"/>
            <a:r>
              <a:rPr lang="zh-TW" altLang="en-US" sz="1800" dirty="0"/>
              <a:t>殭屍網路行為</a:t>
            </a:r>
            <a:endParaRPr lang="en-US" altLang="zh-TW" sz="1800" dirty="0"/>
          </a:p>
          <a:p>
            <a:pPr marL="1085850" lvl="2"/>
            <a:r>
              <a:rPr lang="zh-TW" altLang="en-US" sz="1800" dirty="0"/>
              <a:t>密碼猜測攻擊</a:t>
            </a:r>
            <a:endParaRPr lang="en-US" altLang="zh-TW" sz="1800" dirty="0"/>
          </a:p>
          <a:p>
            <a:pPr marL="1085850" lvl="2"/>
            <a:r>
              <a:rPr lang="zh-TW" altLang="en-US" sz="1800" dirty="0"/>
              <a:t>發送垃圾</a:t>
            </a:r>
            <a:r>
              <a:rPr lang="zh-TW" altLang="en-US" sz="1800" dirty="0" smtClean="0"/>
              <a:t>信</a:t>
            </a:r>
            <a:endParaRPr lang="en-US" altLang="zh-TW" sz="1800" dirty="0"/>
          </a:p>
          <a:p>
            <a:r>
              <a:rPr lang="zh-TW" altLang="en-US" sz="2400" dirty="0"/>
              <a:t>單一登入平台         資訊查詢服務        校園網路服務</a:t>
            </a:r>
            <a:r>
              <a:rPr lang="en-US" altLang="zh-TW" sz="2400" dirty="0"/>
              <a:t/>
            </a:r>
            <a:br>
              <a:rPr lang="en-US" altLang="zh-TW" sz="2400" dirty="0"/>
            </a:br>
            <a:r>
              <a:rPr lang="zh-TW" altLang="en-US" sz="2400" dirty="0"/>
              <a:t>        </a:t>
            </a:r>
            <a:r>
              <a:rPr lang="zh-TW" altLang="en-US" sz="2400" dirty="0">
                <a:hlinkClick r:id="rId3"/>
              </a:rPr>
              <a:t>資安通報紀錄</a:t>
            </a:r>
            <a:endParaRPr lang="zh-TW" altLang="en-US" sz="2400" dirty="0"/>
          </a:p>
          <a:p>
            <a:endParaRPr lang="zh-TW" altLang="en-US" sz="2000" dirty="0"/>
          </a:p>
          <a:p>
            <a:endParaRPr lang="zh-TW" altLang="en-US" sz="2000" dirty="0"/>
          </a:p>
        </p:txBody>
      </p:sp>
      <p:sp>
        <p:nvSpPr>
          <p:cNvPr id="6" name="投影片編號版面配置區 5"/>
          <p:cNvSpPr>
            <a:spLocks noGrp="1"/>
          </p:cNvSpPr>
          <p:nvPr>
            <p:ph type="sldNum" sz="quarter" idx="12"/>
          </p:nvPr>
        </p:nvSpPr>
        <p:spPr/>
        <p:txBody>
          <a:bodyPr/>
          <a:lstStyle/>
          <a:p>
            <a:fld id="{B82CCC60-E8CD-4174-8B1A-7DF615B22EEF}" type="slidenum">
              <a:rPr lang="en-US" smtClean="0"/>
              <a:pPr/>
              <a:t>6</a:t>
            </a:fld>
            <a:endParaRPr lang="en-US"/>
          </a:p>
        </p:txBody>
      </p:sp>
      <p:sp>
        <p:nvSpPr>
          <p:cNvPr id="8" name="向右箭號 7"/>
          <p:cNvSpPr/>
          <p:nvPr/>
        </p:nvSpPr>
        <p:spPr>
          <a:xfrm>
            <a:off x="3044950" y="3679780"/>
            <a:ext cx="432048" cy="3600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向右箭號 8"/>
          <p:cNvSpPr/>
          <p:nvPr/>
        </p:nvSpPr>
        <p:spPr>
          <a:xfrm>
            <a:off x="5488230" y="3689860"/>
            <a:ext cx="432048" cy="3600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向右箭號 9"/>
          <p:cNvSpPr/>
          <p:nvPr/>
        </p:nvSpPr>
        <p:spPr>
          <a:xfrm>
            <a:off x="1059785" y="4039820"/>
            <a:ext cx="432048" cy="3600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48367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t>資訊安全的威脅來源</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B82CCC60-E8CD-4174-8B1A-7DF615B22EEF}" type="slidenum">
              <a:rPr lang="en-US" smtClean="0"/>
              <a:pPr/>
              <a:t>7</a:t>
            </a:fld>
            <a:endParaRPr lang="en-US"/>
          </a:p>
        </p:txBody>
      </p:sp>
      <p:grpSp>
        <p:nvGrpSpPr>
          <p:cNvPr id="5" name="群組 4"/>
          <p:cNvGrpSpPr/>
          <p:nvPr/>
        </p:nvGrpSpPr>
        <p:grpSpPr>
          <a:xfrm>
            <a:off x="1115616" y="1556792"/>
            <a:ext cx="7032081" cy="4600902"/>
            <a:chOff x="1115616" y="1556792"/>
            <a:chExt cx="7032081" cy="4600902"/>
          </a:xfrm>
        </p:grpSpPr>
        <p:sp>
          <p:nvSpPr>
            <p:cNvPr id="6" name="圓角矩形 15"/>
            <p:cNvSpPr/>
            <p:nvPr/>
          </p:nvSpPr>
          <p:spPr>
            <a:xfrm>
              <a:off x="4553864" y="1556792"/>
              <a:ext cx="1157017" cy="718390"/>
            </a:xfrm>
            <a:prstGeom prst="rect">
              <a:avLst/>
            </a:prstGeom>
            <a:scene3d>
              <a:camera prst="orthographicFront"/>
              <a:lightRig rig="chilly" dir="t"/>
            </a:scene3d>
          </p:spPr>
          <p:style>
            <a:lnRef idx="1">
              <a:schemeClr val="accent3"/>
            </a:lnRef>
            <a:fillRef idx="3">
              <a:schemeClr val="accent3"/>
            </a:fillRef>
            <a:effectRef idx="2">
              <a:schemeClr val="accent3"/>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kern="1200" dirty="0">
                  <a:latin typeface="微軟正黑體" panose="020B0604030504040204" pitchFamily="34" charset="-120"/>
                  <a:ea typeface="微軟正黑體" panose="020B0604030504040204" pitchFamily="34" charset="-120"/>
                </a:rPr>
                <a:t>安全威脅</a:t>
              </a:r>
            </a:p>
          </p:txBody>
        </p:sp>
        <p:sp>
          <p:nvSpPr>
            <p:cNvPr id="7" name="圓角矩形 18"/>
            <p:cNvSpPr/>
            <p:nvPr/>
          </p:nvSpPr>
          <p:spPr>
            <a:xfrm>
              <a:off x="2717907" y="2669382"/>
              <a:ext cx="1157017" cy="718390"/>
            </a:xfrm>
            <a:prstGeom prst="rect">
              <a:avLst/>
            </a:prstGeom>
            <a:scene3d>
              <a:camera prst="orthographicFront"/>
              <a:lightRig rig="chilly" dir="t"/>
            </a:scene3d>
          </p:spPr>
          <p:style>
            <a:lnRef idx="1">
              <a:schemeClr val="accent5"/>
            </a:lnRef>
            <a:fillRef idx="3">
              <a:schemeClr val="accent5"/>
            </a:fillRef>
            <a:effectRef idx="2">
              <a:schemeClr val="accent5"/>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kern="1200" dirty="0">
                  <a:latin typeface="微軟正黑體" panose="020B0604030504040204" pitchFamily="34" charset="-120"/>
                  <a:ea typeface="微軟正黑體" panose="020B0604030504040204" pitchFamily="34" charset="-120"/>
                </a:rPr>
                <a:t>人為因素</a:t>
              </a:r>
            </a:p>
          </p:txBody>
        </p:sp>
        <p:sp>
          <p:nvSpPr>
            <p:cNvPr id="8" name="圓角矩形 21"/>
            <p:cNvSpPr/>
            <p:nvPr/>
          </p:nvSpPr>
          <p:spPr>
            <a:xfrm>
              <a:off x="1115616" y="3994945"/>
              <a:ext cx="1414436" cy="718390"/>
            </a:xfrm>
            <a:prstGeom prst="rect">
              <a:avLst/>
            </a:prstGeom>
            <a:scene3d>
              <a:camera prst="orthographicFront"/>
              <a:lightRig rig="chilly" dir="t"/>
            </a:scene3d>
          </p:spPr>
          <p:style>
            <a:lnRef idx="1">
              <a:schemeClr val="accent6"/>
            </a:lnRef>
            <a:fillRef idx="3">
              <a:schemeClr val="accent6"/>
            </a:fillRef>
            <a:effectRef idx="2">
              <a:schemeClr val="accent6"/>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kern="1200" dirty="0">
                  <a:latin typeface="微軟正黑體" panose="020B0604030504040204" pitchFamily="34" charset="-120"/>
                  <a:ea typeface="微軟正黑體" panose="020B0604030504040204" pitchFamily="34" charset="-120"/>
                </a:rPr>
                <a:t>非惡意破壞</a:t>
              </a:r>
            </a:p>
          </p:txBody>
        </p:sp>
        <p:sp>
          <p:nvSpPr>
            <p:cNvPr id="9" name="圓角矩形 27"/>
            <p:cNvSpPr/>
            <p:nvPr/>
          </p:nvSpPr>
          <p:spPr>
            <a:xfrm>
              <a:off x="4053147" y="4036619"/>
              <a:ext cx="1157017" cy="718390"/>
            </a:xfrm>
            <a:prstGeom prst="rect">
              <a:avLst/>
            </a:prstGeom>
            <a:scene3d>
              <a:camera prst="orthographicFront"/>
              <a:lightRig rig="chilly" dir="t"/>
            </a:scene3d>
          </p:spPr>
          <p:style>
            <a:lnRef idx="1">
              <a:schemeClr val="accent6"/>
            </a:lnRef>
            <a:fillRef idx="3">
              <a:schemeClr val="accent6"/>
            </a:fillRef>
            <a:effectRef idx="2">
              <a:schemeClr val="accent6"/>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kern="1200" dirty="0">
                  <a:latin typeface="微軟正黑體" panose="020B0604030504040204" pitchFamily="34" charset="-120"/>
                  <a:ea typeface="微軟正黑體" panose="020B0604030504040204" pitchFamily="34" charset="-120"/>
                </a:rPr>
                <a:t>惡意破壞</a:t>
              </a:r>
            </a:p>
          </p:txBody>
        </p:sp>
        <p:sp>
          <p:nvSpPr>
            <p:cNvPr id="10" name="圓角矩形 39"/>
            <p:cNvSpPr/>
            <p:nvPr/>
          </p:nvSpPr>
          <p:spPr>
            <a:xfrm>
              <a:off x="6389822" y="2669382"/>
              <a:ext cx="1422538" cy="718390"/>
            </a:xfrm>
            <a:prstGeom prst="rect">
              <a:avLst/>
            </a:prstGeom>
            <a:scene3d>
              <a:camera prst="orthographicFront"/>
              <a:lightRig rig="chilly" dir="t"/>
            </a:scene3d>
          </p:spPr>
          <p:style>
            <a:lnRef idx="1">
              <a:schemeClr val="accent5"/>
            </a:lnRef>
            <a:fillRef idx="3">
              <a:schemeClr val="accent5"/>
            </a:fillRef>
            <a:effectRef idx="2">
              <a:schemeClr val="accent5"/>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kern="1200" dirty="0">
                  <a:latin typeface="微軟正黑體" panose="020B0604030504040204" pitchFamily="34" charset="-120"/>
                  <a:ea typeface="微軟正黑體" panose="020B0604030504040204" pitchFamily="34" charset="-120"/>
                </a:rPr>
                <a:t>非人為因素</a:t>
              </a:r>
            </a:p>
          </p:txBody>
        </p:sp>
        <p:sp>
          <p:nvSpPr>
            <p:cNvPr id="11" name="圓角矩形 42"/>
            <p:cNvSpPr/>
            <p:nvPr/>
          </p:nvSpPr>
          <p:spPr>
            <a:xfrm>
              <a:off x="5521913" y="3991919"/>
              <a:ext cx="1157017" cy="718390"/>
            </a:xfrm>
            <a:prstGeom prst="rect">
              <a:avLst/>
            </a:prstGeom>
            <a:scene3d>
              <a:camera prst="orthographicFront"/>
              <a:lightRig rig="chilly" dir="t"/>
            </a:scene3d>
          </p:spPr>
          <p:style>
            <a:lnRef idx="1">
              <a:schemeClr val="accent6"/>
            </a:lnRef>
            <a:fillRef idx="3">
              <a:schemeClr val="accent6"/>
            </a:fillRef>
            <a:effectRef idx="2">
              <a:schemeClr val="accent6"/>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kern="1200" dirty="0">
                  <a:latin typeface="微軟正黑體" panose="020B0604030504040204" pitchFamily="34" charset="-120"/>
                  <a:ea typeface="微軟正黑體" panose="020B0604030504040204" pitchFamily="34" charset="-120"/>
                </a:rPr>
                <a:t>硬體失效</a:t>
              </a:r>
            </a:p>
          </p:txBody>
        </p:sp>
        <p:sp>
          <p:nvSpPr>
            <p:cNvPr id="12" name="圓角矩形 4"/>
            <p:cNvSpPr/>
            <p:nvPr/>
          </p:nvSpPr>
          <p:spPr>
            <a:xfrm>
              <a:off x="6990680" y="4014269"/>
              <a:ext cx="1157017" cy="718390"/>
            </a:xfrm>
            <a:prstGeom prst="rect">
              <a:avLst/>
            </a:prstGeom>
            <a:scene3d>
              <a:camera prst="orthographicFront"/>
              <a:lightRig rig="chilly" dir="t"/>
            </a:scene3d>
          </p:spPr>
          <p:style>
            <a:lnRef idx="1">
              <a:schemeClr val="accent6"/>
            </a:lnRef>
            <a:fillRef idx="3">
              <a:schemeClr val="accent6"/>
            </a:fillRef>
            <a:effectRef idx="2">
              <a:schemeClr val="accent6"/>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kern="1200" dirty="0">
                  <a:latin typeface="微軟正黑體" panose="020B0604030504040204" pitchFamily="34" charset="-120"/>
                  <a:ea typeface="微軟正黑體" panose="020B0604030504040204" pitchFamily="34" charset="-120"/>
                </a:rPr>
                <a:t>天然災害</a:t>
              </a:r>
            </a:p>
          </p:txBody>
        </p:sp>
        <p:sp>
          <p:nvSpPr>
            <p:cNvPr id="13" name="圓角矩形 21"/>
            <p:cNvSpPr/>
            <p:nvPr/>
          </p:nvSpPr>
          <p:spPr>
            <a:xfrm>
              <a:off x="2666375" y="5439303"/>
              <a:ext cx="1157017" cy="718390"/>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dirty="0">
                  <a:latin typeface="微軟正黑體" panose="020B0604030504040204" pitchFamily="34" charset="-120"/>
                  <a:ea typeface="微軟正黑體" panose="020B0604030504040204" pitchFamily="34" charset="-120"/>
                </a:rPr>
                <a:t>駭客</a:t>
              </a:r>
            </a:p>
          </p:txBody>
        </p:sp>
        <p:sp>
          <p:nvSpPr>
            <p:cNvPr id="14" name="圓角矩形 21"/>
            <p:cNvSpPr/>
            <p:nvPr/>
          </p:nvSpPr>
          <p:spPr>
            <a:xfrm>
              <a:off x="4053146" y="5424845"/>
              <a:ext cx="1157017" cy="718390"/>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dirty="0">
                  <a:latin typeface="微軟正黑體" panose="020B0604030504040204" pitchFamily="34" charset="-120"/>
                  <a:ea typeface="微軟正黑體" panose="020B0604030504040204" pitchFamily="34" charset="-120"/>
                </a:rPr>
                <a:t>員工</a:t>
              </a:r>
            </a:p>
          </p:txBody>
        </p:sp>
        <p:sp>
          <p:nvSpPr>
            <p:cNvPr id="15" name="圓角矩形 21"/>
            <p:cNvSpPr/>
            <p:nvPr/>
          </p:nvSpPr>
          <p:spPr>
            <a:xfrm>
              <a:off x="5521912" y="5414989"/>
              <a:ext cx="1157017" cy="718390"/>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dirty="0">
                  <a:solidFill>
                    <a:schemeClr val="bg1"/>
                  </a:solidFill>
                  <a:latin typeface="微軟正黑體" panose="020B0604030504040204" pitchFamily="34" charset="-120"/>
                  <a:ea typeface="微軟正黑體" panose="020B0604030504040204" pitchFamily="34" charset="-120"/>
                </a:rPr>
                <a:t>非法存取</a:t>
              </a:r>
            </a:p>
          </p:txBody>
        </p:sp>
        <p:cxnSp>
          <p:nvCxnSpPr>
            <p:cNvPr id="16" name="肘形接點 15"/>
            <p:cNvCxnSpPr>
              <a:stCxn id="6" idx="2"/>
              <a:endCxn id="7" idx="0"/>
            </p:cNvCxnSpPr>
            <p:nvPr/>
          </p:nvCxnSpPr>
          <p:spPr>
            <a:xfrm rot="5400000">
              <a:off x="4017295" y="1554304"/>
              <a:ext cx="394200" cy="1835957"/>
            </a:xfrm>
            <a:prstGeom prst="bent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肘形接點 16"/>
            <p:cNvCxnSpPr>
              <a:endCxn id="10" idx="0"/>
            </p:cNvCxnSpPr>
            <p:nvPr/>
          </p:nvCxnSpPr>
          <p:spPr>
            <a:xfrm>
              <a:off x="5132374" y="2472282"/>
              <a:ext cx="1968717" cy="197100"/>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18" name="肘形接點 17"/>
            <p:cNvCxnSpPr>
              <a:stCxn id="7" idx="2"/>
              <a:endCxn id="8" idx="0"/>
            </p:cNvCxnSpPr>
            <p:nvPr/>
          </p:nvCxnSpPr>
          <p:spPr>
            <a:xfrm rot="5400000">
              <a:off x="2256039" y="2954567"/>
              <a:ext cx="607173" cy="1473582"/>
            </a:xfrm>
            <a:prstGeom prst="bentConnector3">
              <a:avLst>
                <a:gd name="adj1" fmla="val 50000"/>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 name="肘形接點 18"/>
            <p:cNvCxnSpPr>
              <a:stCxn id="9" idx="0"/>
            </p:cNvCxnSpPr>
            <p:nvPr/>
          </p:nvCxnSpPr>
          <p:spPr>
            <a:xfrm rot="16200000" flipV="1">
              <a:off x="3791407" y="3196369"/>
              <a:ext cx="345260" cy="1335239"/>
            </a:xfrm>
            <a:prstGeom prst="bentConnector2">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 name="肘形接點 19"/>
            <p:cNvCxnSpPr>
              <a:stCxn id="10" idx="2"/>
              <a:endCxn id="11" idx="0"/>
            </p:cNvCxnSpPr>
            <p:nvPr/>
          </p:nvCxnSpPr>
          <p:spPr>
            <a:xfrm rot="5400000">
              <a:off x="6298684" y="3189511"/>
              <a:ext cx="604147" cy="1000669"/>
            </a:xfrm>
            <a:prstGeom prst="bentConnector3">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 name="肘形接點 20"/>
            <p:cNvCxnSpPr>
              <a:stCxn id="12" idx="0"/>
              <a:endCxn id="10" idx="2"/>
            </p:cNvCxnSpPr>
            <p:nvPr/>
          </p:nvCxnSpPr>
          <p:spPr>
            <a:xfrm rot="16200000" flipV="1">
              <a:off x="7021892" y="3466972"/>
              <a:ext cx="626497" cy="468098"/>
            </a:xfrm>
            <a:prstGeom prst="bentConnector3">
              <a:avLst>
                <a:gd name="adj1" fmla="val 50000"/>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2" name="圓角矩形 21"/>
            <p:cNvSpPr/>
            <p:nvPr/>
          </p:nvSpPr>
          <p:spPr>
            <a:xfrm>
              <a:off x="1244325" y="5439304"/>
              <a:ext cx="1157017" cy="718390"/>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dirty="0">
                  <a:latin typeface="微軟正黑體" panose="020B0604030504040204" pitchFamily="34" charset="-120"/>
                  <a:ea typeface="微軟正黑體" panose="020B0604030504040204" pitchFamily="34" charset="-120"/>
                </a:rPr>
                <a:t>操作失當</a:t>
              </a:r>
            </a:p>
          </p:txBody>
        </p:sp>
        <p:cxnSp>
          <p:nvCxnSpPr>
            <p:cNvPr id="23" name="直線接點 22"/>
            <p:cNvCxnSpPr>
              <a:stCxn id="8" idx="2"/>
              <a:endCxn id="22" idx="0"/>
            </p:cNvCxnSpPr>
            <p:nvPr/>
          </p:nvCxnSpPr>
          <p:spPr>
            <a:xfrm>
              <a:off x="1822834" y="4713335"/>
              <a:ext cx="0" cy="725969"/>
            </a:xfrm>
            <a:prstGeom prst="line">
              <a:avLst/>
            </a:prstGeom>
            <a:ln w="28575">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9" idx="2"/>
              <a:endCxn id="14" idx="0"/>
            </p:cNvCxnSpPr>
            <p:nvPr/>
          </p:nvCxnSpPr>
          <p:spPr>
            <a:xfrm flipH="1">
              <a:off x="4631655" y="4755009"/>
              <a:ext cx="1" cy="669836"/>
            </a:xfrm>
            <a:prstGeom prst="line">
              <a:avLst/>
            </a:prstGeom>
            <a:ln w="28575">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13" idx="0"/>
            </p:cNvCxnSpPr>
            <p:nvPr/>
          </p:nvCxnSpPr>
          <p:spPr>
            <a:xfrm rot="5400000" flipH="1" flipV="1">
              <a:off x="3767197" y="4574844"/>
              <a:ext cx="342146" cy="1386773"/>
            </a:xfrm>
            <a:prstGeom prst="bentConnector2">
              <a:avLst/>
            </a:prstGeom>
            <a:ln w="28575">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26" name="肘形接點 25"/>
            <p:cNvCxnSpPr>
              <a:endCxn id="15" idx="0"/>
            </p:cNvCxnSpPr>
            <p:nvPr/>
          </p:nvCxnSpPr>
          <p:spPr>
            <a:xfrm>
              <a:off x="4631657" y="5097157"/>
              <a:ext cx="1468764" cy="317832"/>
            </a:xfrm>
            <a:prstGeom prst="bentConnector2">
              <a:avLst/>
            </a:prstGeom>
            <a:ln w="28575">
              <a:solidFill>
                <a:srgbClr val="6600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5999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latin typeface="微軟正黑體" panose="020B0604030504040204" pitchFamily="34" charset="-120"/>
                <a:ea typeface="微軟正黑體" panose="020B0604030504040204" pitchFamily="34" charset="-120"/>
              </a:rPr>
              <a:t>駭客們到底要什麼</a:t>
            </a:r>
            <a:r>
              <a:rPr lang="en-US" altLang="zh-TW" b="1"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graphicFrame>
        <p:nvGraphicFramePr>
          <p:cNvPr id="12" name="內容版面配置區 11"/>
          <p:cNvGraphicFramePr>
            <a:graphicFrameLocks noGrp="1"/>
          </p:cNvGraphicFramePr>
          <p:nvPr>
            <p:ph idx="1"/>
            <p:extLst>
              <p:ext uri="{D42A27DB-BD31-4B8C-83A1-F6EECF244321}">
                <p14:modId xmlns:p14="http://schemas.microsoft.com/office/powerpoint/2010/main" val="247798264"/>
              </p:ext>
            </p:extLst>
          </p:nvPr>
        </p:nvGraphicFramePr>
        <p:xfrm>
          <a:off x="601663" y="1444625"/>
          <a:ext cx="7940675" cy="4579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B82CCC60-E8CD-4174-8B1A-7DF615B22EEF}" type="slidenum">
              <a:rPr lang="en-US" smtClean="0"/>
              <a:pPr/>
              <a:t>8</a:t>
            </a:fld>
            <a:endParaRPr lang="en-US"/>
          </a:p>
        </p:txBody>
      </p:sp>
      <p:graphicFrame>
        <p:nvGraphicFramePr>
          <p:cNvPr id="13" name="資料庫圖表 12"/>
          <p:cNvGraphicFramePr/>
          <p:nvPr>
            <p:extLst>
              <p:ext uri="{D42A27DB-BD31-4B8C-83A1-F6EECF244321}">
                <p14:modId xmlns:p14="http://schemas.microsoft.com/office/powerpoint/2010/main" val="4116666651"/>
              </p:ext>
            </p:extLst>
          </p:nvPr>
        </p:nvGraphicFramePr>
        <p:xfrm>
          <a:off x="601670" y="1443834"/>
          <a:ext cx="7940660" cy="50392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0804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1670" y="527605"/>
            <a:ext cx="7940659" cy="610820"/>
          </a:xfrm>
        </p:spPr>
        <p:txBody>
          <a:bodyPr>
            <a:normAutofit fontScale="90000"/>
          </a:bodyPr>
          <a:lstStyle/>
          <a:p>
            <a:r>
              <a:rPr lang="zh-TW" altLang="en-US" b="1" dirty="0">
                <a:latin typeface="微軟正黑體" panose="020B0604030504040204" pitchFamily="34" charset="-120"/>
                <a:ea typeface="微軟正黑體" panose="020B0604030504040204" pitchFamily="34" charset="-120"/>
              </a:rPr>
              <a:t>駭客們到底要什麼</a:t>
            </a:r>
            <a:r>
              <a:rPr lang="en-US" altLang="zh-TW" b="1"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graphicFrame>
        <p:nvGraphicFramePr>
          <p:cNvPr id="12" name="內容版面配置區 11"/>
          <p:cNvGraphicFramePr>
            <a:graphicFrameLocks noGrp="1"/>
          </p:cNvGraphicFramePr>
          <p:nvPr>
            <p:ph idx="1"/>
            <p:extLst>
              <p:ext uri="{D42A27DB-BD31-4B8C-83A1-F6EECF244321}">
                <p14:modId xmlns:p14="http://schemas.microsoft.com/office/powerpoint/2010/main" val="1662354646"/>
              </p:ext>
            </p:extLst>
          </p:nvPr>
        </p:nvGraphicFramePr>
        <p:xfrm>
          <a:off x="601663" y="1444625"/>
          <a:ext cx="7940675" cy="4579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B82CCC60-E8CD-4174-8B1A-7DF615B22EEF}" type="slidenum">
              <a:rPr lang="en-US" smtClean="0"/>
              <a:pPr/>
              <a:t>9</a:t>
            </a:fld>
            <a:endParaRPr lang="en-US"/>
          </a:p>
        </p:txBody>
      </p:sp>
      <p:graphicFrame>
        <p:nvGraphicFramePr>
          <p:cNvPr id="13" name="資料庫圖表 12"/>
          <p:cNvGraphicFramePr/>
          <p:nvPr>
            <p:extLst>
              <p:ext uri="{D42A27DB-BD31-4B8C-83A1-F6EECF244321}">
                <p14:modId xmlns:p14="http://schemas.microsoft.com/office/powerpoint/2010/main" val="1386196644"/>
              </p:ext>
            </p:extLst>
          </p:nvPr>
        </p:nvGraphicFramePr>
        <p:xfrm>
          <a:off x="601670" y="1291130"/>
          <a:ext cx="7940660" cy="51919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31356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3018</Words>
  <Application>Microsoft Office PowerPoint</Application>
  <PresentationFormat>如螢幕大小 (4:3)</PresentationFormat>
  <Paragraphs>355</Paragraphs>
  <Slides>42</Slides>
  <Notes>38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42</vt:i4>
      </vt:variant>
    </vt:vector>
  </HeadingPairs>
  <TitlesOfParts>
    <vt:vector size="52" baseType="lpstr">
      <vt:lpstr>微软雅黑</vt:lpstr>
      <vt:lpstr>微軟正黑體</vt:lpstr>
      <vt:lpstr>新細明體</vt:lpstr>
      <vt:lpstr>標楷體</vt:lpstr>
      <vt:lpstr>Arial</vt:lpstr>
      <vt:lpstr>Calibri</vt:lpstr>
      <vt:lpstr>Century Gothic</vt:lpstr>
      <vt:lpstr>Times New Roman</vt:lpstr>
      <vt:lpstr>Wingdings</vt:lpstr>
      <vt:lpstr>Office Theme</vt:lpstr>
      <vt:lpstr>提高資安意識從現在起 個資保護要留意</vt:lpstr>
      <vt:lpstr>一、為什麼要重視資訊安全</vt:lpstr>
      <vt:lpstr>層出不窮的資安問題 影響你的食.衣.住.行</vt:lpstr>
      <vt:lpstr>層出不窮的資安問題 影響你的食.衣.住.行</vt:lpstr>
      <vt:lpstr>108年12月十大資安新聞</vt:lpstr>
      <vt:lpstr>本校近兩年資安事件統計</vt:lpstr>
      <vt:lpstr>資訊安全的威脅來源</vt:lpstr>
      <vt:lpstr>駭客們到底要什麼?</vt:lpstr>
      <vt:lpstr>駭客們到底要什麼?</vt:lpstr>
      <vt:lpstr>資安事件起因及因應</vt:lpstr>
      <vt:lpstr>資訊安全與資訊安全管理系統</vt:lpstr>
      <vt:lpstr>本校的資訊安全政策</vt:lpstr>
      <vt:lpstr>本校資訊安全行動</vt:lpstr>
      <vt:lpstr>你我身邊的資安實例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簡易資訊安全小撇步</vt:lpstr>
      <vt:lpstr>二、為什麼要重視個人資訊</vt:lpstr>
      <vt:lpstr>PowerPoint 簡報</vt:lpstr>
      <vt:lpstr>PowerPoint 簡報</vt:lpstr>
      <vt:lpstr>PowerPoint 簡報</vt:lpstr>
      <vt:lpstr>PowerPoint 簡報</vt:lpstr>
      <vt:lpstr>個資法簡介-第8條第1項</vt:lpstr>
      <vt:lpstr>個資法簡介-第19條第1項</vt:lpstr>
      <vt:lpstr>個資法簡介-第20條第1項</vt:lpstr>
      <vt:lpstr>哪些個人資料不受個資法保護 (個資法第51條) ?</vt:lpstr>
      <vt:lpstr>微電影 - 層出不窮的個資外洩事件</vt:lpstr>
      <vt:lpstr>案例解析(一) :</vt:lpstr>
      <vt:lpstr>案例解析(二) :</vt:lpstr>
      <vt:lpstr>案例解析(三) :</vt:lpstr>
      <vt:lpstr>案例解析(四) :</vt:lpstr>
      <vt:lpstr>校園個資宣導事件簿</vt:lpstr>
      <vt:lpstr>本校個資通過驗證證書</vt:lpstr>
      <vt:lpstr>個人資料保護措施</vt:lpstr>
      <vt:lpstr>      感謝聆聽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2014-06-03T04:58:32Z</dcterms:created>
  <dcterms:modified xsi:type="dcterms:W3CDTF">2020-04-09T03:00:23Z</dcterms:modified>
</cp:coreProperties>
</file>