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8" r:id="rId4"/>
    <p:sldId id="262" r:id="rId5"/>
    <p:sldId id="263" r:id="rId6"/>
    <p:sldId id="265" r:id="rId7"/>
    <p:sldId id="266" r:id="rId8"/>
    <p:sldId id="267" r:id="rId9"/>
    <p:sldId id="289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90" r:id="rId21"/>
    <p:sldId id="278" r:id="rId22"/>
    <p:sldId id="279" r:id="rId23"/>
    <p:sldId id="291" r:id="rId24"/>
    <p:sldId id="280" r:id="rId25"/>
    <p:sldId id="281" r:id="rId26"/>
    <p:sldId id="292" r:id="rId27"/>
    <p:sldId id="285" r:id="rId28"/>
    <p:sldId id="282" r:id="rId29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>
      <p:cViewPr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A5D0-9D76-4FC5-A7D1-669AB8D7EE18}" type="datetimeFigureOut">
              <a:rPr lang="zh-TW" altLang="en-US" smtClean="0"/>
              <a:t>2015/12/20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39C3-3A35-4E74-914A-E83B72AD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08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A5D0-9D76-4FC5-A7D1-669AB8D7EE18}" type="datetimeFigureOut">
              <a:rPr lang="zh-TW" altLang="en-US" smtClean="0"/>
              <a:t>2015/12/20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39C3-3A35-4E74-914A-E83B72AD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16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A5D0-9D76-4FC5-A7D1-669AB8D7EE18}" type="datetimeFigureOut">
              <a:rPr lang="zh-TW" altLang="en-US" smtClean="0"/>
              <a:t>2015/12/20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39C3-3A35-4E74-914A-E83B72AD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60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A5D0-9D76-4FC5-A7D1-669AB8D7EE18}" type="datetimeFigureOut">
              <a:rPr lang="zh-TW" altLang="en-US" smtClean="0"/>
              <a:t>2015/12/20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39C3-3A35-4E74-914A-E83B72AD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79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A5D0-9D76-4FC5-A7D1-669AB8D7EE18}" type="datetimeFigureOut">
              <a:rPr lang="zh-TW" altLang="en-US" smtClean="0"/>
              <a:t>2015/12/20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39C3-3A35-4E74-914A-E83B72AD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404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A5D0-9D76-4FC5-A7D1-669AB8D7EE18}" type="datetimeFigureOut">
              <a:rPr lang="zh-TW" altLang="en-US" smtClean="0"/>
              <a:t>2015/12/20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39C3-3A35-4E74-914A-E83B72AD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78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A5D0-9D76-4FC5-A7D1-669AB8D7EE18}" type="datetimeFigureOut">
              <a:rPr lang="zh-TW" altLang="en-US" smtClean="0"/>
              <a:t>2015/12/20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39C3-3A35-4E74-914A-E83B72AD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87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A5D0-9D76-4FC5-A7D1-669AB8D7EE18}" type="datetimeFigureOut">
              <a:rPr lang="zh-TW" altLang="en-US" smtClean="0"/>
              <a:t>2015/12/20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39C3-3A35-4E74-914A-E83B72AD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56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A5D0-9D76-4FC5-A7D1-669AB8D7EE18}" type="datetimeFigureOut">
              <a:rPr lang="zh-TW" altLang="en-US" smtClean="0"/>
              <a:t>2015/12/20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39C3-3A35-4E74-914A-E83B72AD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736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A5D0-9D76-4FC5-A7D1-669AB8D7EE18}" type="datetimeFigureOut">
              <a:rPr lang="zh-TW" altLang="en-US" smtClean="0"/>
              <a:t>2015/12/20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39C3-3A35-4E74-914A-E83B72AD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250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A5D0-9D76-4FC5-A7D1-669AB8D7EE18}" type="datetimeFigureOut">
              <a:rPr lang="zh-TW" altLang="en-US" smtClean="0"/>
              <a:t>2015/12/20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39C3-3A35-4E74-914A-E83B72AD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88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8A5D0-9D76-4FC5-A7D1-669AB8D7EE18}" type="datetimeFigureOut">
              <a:rPr lang="zh-TW" altLang="en-US" smtClean="0"/>
              <a:t>2015/12/20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39C3-3A35-4E74-914A-E83B72AD61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82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xosmusiclibrary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groscctw@gmail.com" TargetMode="External"/><Relationship Id="rId2" Type="http://schemas.openxmlformats.org/officeDocument/2006/relationships/hyperlink" Target="http://www.chiuru.com.tw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Naxos Music Library User Guide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拿</a:t>
            </a:r>
            <a:r>
              <a:rPr lang="zh-TW" altLang="en-US">
                <a:solidFill>
                  <a:schemeClr val="tx1"/>
                </a:solidFill>
              </a:rPr>
              <a:t>索</a:t>
            </a:r>
            <a:r>
              <a:rPr lang="zh-TW" altLang="en-US" smtClean="0">
                <a:solidFill>
                  <a:schemeClr val="tx1"/>
                </a:solidFill>
              </a:rPr>
              <a:t>斯</a:t>
            </a:r>
            <a:r>
              <a:rPr lang="zh-TW" altLang="en-US">
                <a:solidFill>
                  <a:schemeClr val="tx1"/>
                </a:solidFill>
              </a:rPr>
              <a:t>古典</a:t>
            </a:r>
            <a:r>
              <a:rPr lang="zh-TW" altLang="en-US" smtClean="0">
                <a:solidFill>
                  <a:schemeClr val="tx1"/>
                </a:solidFill>
              </a:rPr>
              <a:t>音樂</a:t>
            </a:r>
            <a:r>
              <a:rPr lang="zh-TW" altLang="en-US" dirty="0" smtClean="0">
                <a:solidFill>
                  <a:schemeClr val="tx1"/>
                </a:solidFill>
              </a:rPr>
              <a:t>圖書館使用</a:t>
            </a:r>
            <a:r>
              <a:rPr lang="zh-TW" altLang="en-US" dirty="0">
                <a:solidFill>
                  <a:schemeClr val="tx1"/>
                </a:solidFill>
              </a:rPr>
              <a:t>指引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17099"/>
            <a:ext cx="7416824" cy="10717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7584" y="586319"/>
            <a:ext cx="7416824" cy="3477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4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330930" cy="580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007269" y="188640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(5) </a:t>
            </a:r>
            <a:r>
              <a:rPr lang="zh-TW" altLang="en-US" sz="3600" dirty="0" smtClean="0"/>
              <a:t>作曲家</a:t>
            </a:r>
            <a:r>
              <a:rPr lang="en-US" altLang="zh-TW" sz="2400" dirty="0" smtClean="0"/>
              <a:t>…(1)</a:t>
            </a:r>
            <a:endParaRPr lang="zh-TW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611560" y="3933056"/>
            <a:ext cx="395709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763688" y="2132856"/>
            <a:ext cx="1008112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選取作曲家</a:t>
            </a:r>
            <a:endParaRPr lang="zh-TW" altLang="en-US" sz="1200" dirty="0"/>
          </a:p>
        </p:txBody>
      </p:sp>
      <p:sp>
        <p:nvSpPr>
          <p:cNvPr id="12" name="矩形 11"/>
          <p:cNvSpPr/>
          <p:nvPr/>
        </p:nvSpPr>
        <p:spPr>
          <a:xfrm>
            <a:off x="1835696" y="1844825"/>
            <a:ext cx="432048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24744"/>
            <a:ext cx="91344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007269" y="188640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(5) </a:t>
            </a:r>
            <a:r>
              <a:rPr lang="zh-TW" altLang="en-US" sz="3600" dirty="0" smtClean="0"/>
              <a:t>作曲家</a:t>
            </a:r>
            <a:r>
              <a:rPr lang="en-US" altLang="zh-TW" sz="2400" dirty="0" smtClean="0"/>
              <a:t>…(2)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395536" y="5445224"/>
            <a:ext cx="792088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55776" y="2852936"/>
            <a:ext cx="1008112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作曲家資料</a:t>
            </a:r>
            <a:endParaRPr lang="zh-TW" altLang="en-US" sz="1200" dirty="0"/>
          </a:p>
        </p:txBody>
      </p:sp>
      <p:sp>
        <p:nvSpPr>
          <p:cNvPr id="12" name="矩形 11"/>
          <p:cNvSpPr/>
          <p:nvPr/>
        </p:nvSpPr>
        <p:spPr>
          <a:xfrm>
            <a:off x="1475656" y="2204864"/>
            <a:ext cx="435135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483768" y="3286145"/>
            <a:ext cx="3816424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作曲家作品列表</a:t>
            </a:r>
            <a:r>
              <a:rPr lang="en-US" altLang="zh-TW" sz="1200" dirty="0" smtClean="0"/>
              <a:t>, </a:t>
            </a:r>
            <a:r>
              <a:rPr lang="zh-TW" altLang="en-US" sz="1200" dirty="0" smtClean="0"/>
              <a:t>可以「專輯」或「曲目」點選後聆聽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818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08720"/>
            <a:ext cx="91154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71" y="3573016"/>
            <a:ext cx="91344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007269" y="188640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(6) </a:t>
            </a:r>
            <a:r>
              <a:rPr lang="zh-TW" altLang="en-US" sz="3600" dirty="0" smtClean="0"/>
              <a:t>藝術家</a:t>
            </a:r>
            <a:r>
              <a:rPr lang="en-US" altLang="zh-TW" sz="3600" dirty="0" smtClean="0"/>
              <a:t>/</a:t>
            </a:r>
            <a:r>
              <a:rPr lang="zh-TW" altLang="en-US" sz="3600" dirty="0" smtClean="0"/>
              <a:t>演出者</a:t>
            </a:r>
            <a:r>
              <a:rPr lang="en-US" altLang="zh-TW" sz="2400" dirty="0" smtClean="0"/>
              <a:t>…(1)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1907704" y="1916831"/>
            <a:ext cx="864096" cy="2587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07504" y="4509120"/>
            <a:ext cx="1080120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6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007269" y="188640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(6) </a:t>
            </a:r>
            <a:r>
              <a:rPr lang="zh-TW" altLang="en-US" sz="3600" dirty="0" smtClean="0"/>
              <a:t>藝術家</a:t>
            </a:r>
            <a:r>
              <a:rPr lang="en-US" altLang="zh-TW" sz="3600" dirty="0" smtClean="0"/>
              <a:t>/</a:t>
            </a:r>
            <a:r>
              <a:rPr lang="zh-TW" altLang="en-US" sz="3600" dirty="0" smtClean="0"/>
              <a:t>演出者</a:t>
            </a:r>
            <a:r>
              <a:rPr lang="en-US" altLang="zh-TW" sz="2400" dirty="0" smtClean="0"/>
              <a:t>…(2)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1953190" y="2132856"/>
            <a:ext cx="746601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2039456" y="4437112"/>
            <a:ext cx="4116719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812084" y="2708920"/>
            <a:ext cx="1008112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藝術家資料</a:t>
            </a:r>
            <a:endParaRPr lang="zh-TW" altLang="en-US" sz="1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979712" y="3152001"/>
            <a:ext cx="2592288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藝術家作品</a:t>
            </a:r>
            <a:r>
              <a:rPr lang="zh-TW" altLang="en-US" sz="1200" dirty="0" smtClean="0"/>
              <a:t>列表</a:t>
            </a:r>
            <a:r>
              <a:rPr lang="en-US" altLang="zh-TW" sz="1200" dirty="0" smtClean="0"/>
              <a:t>, </a:t>
            </a:r>
            <a:r>
              <a:rPr lang="zh-TW" altLang="en-US" sz="1200" dirty="0"/>
              <a:t>可</a:t>
            </a:r>
            <a:r>
              <a:rPr lang="zh-TW" altLang="en-US" sz="1200" dirty="0" smtClean="0"/>
              <a:t>點選曲目後聆聽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198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18" y="816402"/>
            <a:ext cx="7758514" cy="604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007269" y="188640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(7) </a:t>
            </a:r>
            <a:r>
              <a:rPr lang="zh-TW" altLang="en-US" sz="3600" dirty="0" smtClean="0"/>
              <a:t>音樂種類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3131840" y="1700808"/>
            <a:ext cx="50405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436096" y="1927865"/>
            <a:ext cx="2448272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音樂種類列表</a:t>
            </a:r>
            <a:r>
              <a:rPr lang="en-US" altLang="zh-TW" sz="1200" dirty="0" smtClean="0"/>
              <a:t>, </a:t>
            </a:r>
            <a:r>
              <a:rPr lang="zh-TW" altLang="en-US" sz="1200" dirty="0"/>
              <a:t>可</a:t>
            </a:r>
            <a:r>
              <a:rPr lang="zh-TW" altLang="en-US" sz="1200" dirty="0" smtClean="0"/>
              <a:t>點選曲目後聆聽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494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50180"/>
            <a:ext cx="7965085" cy="58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007269" y="188640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(8) </a:t>
            </a:r>
            <a:r>
              <a:rPr lang="zh-TW" altLang="en-US" sz="3600" dirty="0" smtClean="0"/>
              <a:t>唱片</a:t>
            </a:r>
            <a:r>
              <a:rPr lang="zh-TW" altLang="en-US" sz="3600" dirty="0" smtClean="0"/>
              <a:t>品牌</a:t>
            </a:r>
            <a:endParaRPr lang="zh-TW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3563888" y="1772816"/>
            <a:ext cx="50405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563888" y="2060848"/>
            <a:ext cx="3312368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唱片品牌列表</a:t>
            </a:r>
            <a:r>
              <a:rPr lang="en-US" altLang="zh-TW" sz="1200" dirty="0" smtClean="0"/>
              <a:t>, </a:t>
            </a:r>
            <a:r>
              <a:rPr lang="zh-TW" altLang="en-US" sz="1200" dirty="0"/>
              <a:t>可</a:t>
            </a:r>
            <a:r>
              <a:rPr lang="zh-TW" altLang="en-US" sz="1200" dirty="0" smtClean="0"/>
              <a:t>點選唱片品牌下之曲目後聆聽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285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2" y="842275"/>
            <a:ext cx="7686600" cy="43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007269" y="188640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(9) </a:t>
            </a:r>
            <a:r>
              <a:rPr lang="zh-TW" altLang="en-US" sz="3600" dirty="0" smtClean="0"/>
              <a:t>自選點播</a:t>
            </a:r>
            <a:r>
              <a:rPr lang="zh-TW" altLang="en-US" sz="3600" dirty="0" smtClean="0"/>
              <a:t>名單</a:t>
            </a:r>
            <a:r>
              <a:rPr lang="en-US" altLang="zh-TW" sz="2800" dirty="0" smtClean="0"/>
              <a:t>…(1)</a:t>
            </a:r>
            <a:endParaRPr lang="zh-TW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3995936" y="1700808"/>
            <a:ext cx="648072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7956376" y="2348880"/>
            <a:ext cx="28803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87794"/>
            <a:ext cx="3638550" cy="3448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5580112" y="6309320"/>
            <a:ext cx="93610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/>
          <p:cNvCxnSpPr/>
          <p:nvPr/>
        </p:nvCxnSpPr>
        <p:spPr>
          <a:xfrm flipH="1">
            <a:off x="6516216" y="2564904"/>
            <a:ext cx="1440161" cy="8228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5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1" y="6126435"/>
            <a:ext cx="879761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" y="2636912"/>
            <a:ext cx="899907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48" y="1124744"/>
            <a:ext cx="4363988" cy="125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987824" y="3861048"/>
            <a:ext cx="39604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按此連結「啟用」</a:t>
            </a:r>
            <a:r>
              <a:rPr lang="zh-TW" altLang="en-US" b="1" u="sng" dirty="0" smtClean="0">
                <a:solidFill>
                  <a:srgbClr val="FF0000"/>
                </a:solidFill>
              </a:rPr>
              <a:t>自選點播名單</a:t>
            </a:r>
            <a:r>
              <a:rPr lang="zh-TW" altLang="en-US" b="1" dirty="0" smtClean="0">
                <a:solidFill>
                  <a:srgbClr val="FF0000"/>
                </a:solidFill>
              </a:rPr>
              <a:t>帳號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932040" y="5905562"/>
            <a:ext cx="39604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按此連結「登入」</a:t>
            </a:r>
            <a:r>
              <a:rPr lang="zh-TW" altLang="en-US" b="1" u="sng" dirty="0">
                <a:solidFill>
                  <a:srgbClr val="FF0000"/>
                </a:solidFill>
              </a:rPr>
              <a:t>自選點播名單</a:t>
            </a:r>
            <a:r>
              <a:rPr lang="zh-TW" altLang="en-US" b="1" dirty="0" smtClean="0">
                <a:solidFill>
                  <a:srgbClr val="FF0000"/>
                </a:solidFill>
              </a:rPr>
              <a:t>帳號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716016" y="1124744"/>
            <a:ext cx="43204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「註冊完成」</a:t>
            </a:r>
            <a:r>
              <a:rPr lang="zh-TW" altLang="en-US" b="1" dirty="0" smtClean="0">
                <a:solidFill>
                  <a:srgbClr val="FF0000"/>
                </a:solidFill>
              </a:rPr>
              <a:t>通知</a:t>
            </a:r>
            <a:r>
              <a:rPr lang="en-US" altLang="zh-TW" b="1" dirty="0" smtClean="0">
                <a:solidFill>
                  <a:srgbClr val="FF0000"/>
                </a:solidFill>
              </a:rPr>
              <a:t>, </a:t>
            </a:r>
            <a:r>
              <a:rPr lang="zh-TW" altLang="en-US" b="1" dirty="0" smtClean="0">
                <a:solidFill>
                  <a:srgbClr val="FF0000"/>
                </a:solidFill>
              </a:rPr>
              <a:t>至電子郵件點選啟用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向下箭號 2"/>
          <p:cNvSpPr/>
          <p:nvPr/>
        </p:nvSpPr>
        <p:spPr>
          <a:xfrm>
            <a:off x="4355976" y="5301208"/>
            <a:ext cx="612068" cy="57606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>
            <a:off x="6156176" y="1700808"/>
            <a:ext cx="612068" cy="57606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1007269" y="188640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(9) </a:t>
            </a:r>
            <a:r>
              <a:rPr lang="zh-TW" altLang="en-US" sz="3600" dirty="0" smtClean="0"/>
              <a:t>自選點播</a:t>
            </a:r>
            <a:r>
              <a:rPr lang="zh-TW" altLang="en-US" sz="3600" dirty="0" smtClean="0"/>
              <a:t>名單</a:t>
            </a:r>
            <a:r>
              <a:rPr lang="en-US" altLang="zh-TW" sz="2800" dirty="0" smtClean="0"/>
              <a:t>…(2)</a:t>
            </a:r>
            <a:endParaRPr lang="zh-TW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395536" y="3861048"/>
            <a:ext cx="2592288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316416" y="6274894"/>
            <a:ext cx="720080" cy="2504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8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5" y="3273896"/>
            <a:ext cx="86010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660232" y="3273896"/>
            <a:ext cx="1296144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95536" y="4786064"/>
            <a:ext cx="1296144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089326" y="2337792"/>
            <a:ext cx="46085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輸入電子郵件</a:t>
            </a:r>
            <a:r>
              <a:rPr lang="en-US" altLang="zh-TW" b="1" dirty="0" smtClean="0">
                <a:solidFill>
                  <a:srgbClr val="FF0000"/>
                </a:solidFill>
              </a:rPr>
              <a:t>&amp;</a:t>
            </a:r>
            <a:r>
              <a:rPr lang="zh-TW" altLang="en-US" b="1" dirty="0" smtClean="0">
                <a:solidFill>
                  <a:srgbClr val="FF0000"/>
                </a:solidFill>
              </a:rPr>
              <a:t>密碼「登入」</a:t>
            </a:r>
            <a:r>
              <a:rPr lang="zh-TW" altLang="en-US" b="1" u="sng" dirty="0" smtClean="0">
                <a:solidFill>
                  <a:srgbClr val="FF0000"/>
                </a:solidFill>
              </a:rPr>
              <a:t>自選點播名單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839"/>
            <a:ext cx="33337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1007269" y="188640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(9) </a:t>
            </a:r>
            <a:r>
              <a:rPr lang="zh-TW" altLang="en-US" sz="3600" dirty="0" smtClean="0"/>
              <a:t>自選點播</a:t>
            </a:r>
            <a:r>
              <a:rPr lang="zh-TW" altLang="en-US" sz="3600" dirty="0" smtClean="0"/>
              <a:t>名單</a:t>
            </a:r>
            <a:r>
              <a:rPr lang="en-US" altLang="zh-TW" sz="2800" dirty="0" smtClean="0"/>
              <a:t>…(3)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705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726065" cy="510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55576" y="4401108"/>
            <a:ext cx="1512168" cy="1800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458368" y="6227015"/>
            <a:ext cx="41764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勾選喜歡的曲目，加入「自選點播名單」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58368" y="5938983"/>
            <a:ext cx="1537568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007269" y="188640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(9) </a:t>
            </a:r>
            <a:r>
              <a:rPr lang="zh-TW" altLang="en-US" sz="3600" dirty="0" smtClean="0"/>
              <a:t>自選點播</a:t>
            </a:r>
            <a:r>
              <a:rPr lang="zh-TW" altLang="en-US" sz="3600" dirty="0" smtClean="0"/>
              <a:t>名單</a:t>
            </a:r>
            <a:r>
              <a:rPr lang="en-US" altLang="zh-TW" sz="2800" dirty="0" smtClean="0"/>
              <a:t>…(4)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04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07269" y="334852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/>
              <a:t>登入</a:t>
            </a:r>
            <a:r>
              <a:rPr lang="en-US" altLang="zh-TW" sz="3600" dirty="0" smtClean="0"/>
              <a:t>……</a:t>
            </a:r>
            <a:r>
              <a:rPr lang="zh-TW" altLang="en-US" sz="3600" dirty="0" smtClean="0"/>
              <a:t>遠端</a:t>
            </a:r>
            <a:r>
              <a:rPr lang="zh-TW" altLang="en-US" sz="3600" dirty="0" smtClean="0"/>
              <a:t>登入</a:t>
            </a:r>
            <a:endParaRPr lang="zh-TW" altLang="en-US" sz="3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14" y="2636912"/>
            <a:ext cx="6718487" cy="366766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693069" y="1196752"/>
            <a:ext cx="553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網址：　</a:t>
            </a:r>
            <a:r>
              <a:rPr lang="en-US" altLang="zh-TW" sz="2000" dirty="0"/>
              <a:t> </a:t>
            </a:r>
            <a:r>
              <a:rPr lang="en-US" altLang="zh-TW" sz="2000" dirty="0">
                <a:hlinkClick r:id="rId3"/>
              </a:rPr>
              <a:t>http://www.naxosmusiclibrary.com</a:t>
            </a:r>
            <a:r>
              <a:rPr lang="en-US" altLang="zh-TW" sz="2000" dirty="0" smtClean="0">
                <a:hlinkClick r:id="rId3"/>
              </a:rPr>
              <a:t>/</a:t>
            </a:r>
            <a:endParaRPr lang="zh-TW" altLang="en-US" sz="2000" dirty="0"/>
          </a:p>
        </p:txBody>
      </p:sp>
      <p:sp>
        <p:nvSpPr>
          <p:cNvPr id="10" name="文字方塊 15"/>
          <p:cNvSpPr txBox="1">
            <a:spLocks noChangeArrowheads="1"/>
          </p:cNvSpPr>
          <p:nvPr/>
        </p:nvSpPr>
        <p:spPr bwMode="auto">
          <a:xfrm>
            <a:off x="6300192" y="4509120"/>
            <a:ext cx="1655762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>
                <a:solidFill>
                  <a:srgbClr val="FF0000"/>
                </a:solidFill>
              </a:rPr>
              <a:t>輸入帳號</a:t>
            </a:r>
            <a:r>
              <a:rPr kumimoji="0" lang="en-US" altLang="zh-TW" sz="1400" b="1" dirty="0">
                <a:solidFill>
                  <a:srgbClr val="FF0000"/>
                </a:solidFill>
              </a:rPr>
              <a:t>/</a:t>
            </a:r>
            <a:r>
              <a:rPr kumimoji="0" lang="zh-TW" altLang="en-US" sz="1400" b="1" dirty="0">
                <a:solidFill>
                  <a:srgbClr val="FF0000"/>
                </a:solidFill>
              </a:rPr>
              <a:t>密碼</a:t>
            </a:r>
          </a:p>
        </p:txBody>
      </p:sp>
      <p:sp>
        <p:nvSpPr>
          <p:cNvPr id="11" name="文字方塊 20"/>
          <p:cNvSpPr txBox="1">
            <a:spLocks noChangeArrowheads="1"/>
          </p:cNvSpPr>
          <p:nvPr/>
        </p:nvSpPr>
        <p:spPr bwMode="auto">
          <a:xfrm>
            <a:off x="1165881" y="1772816"/>
            <a:ext cx="6718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/>
              <a:t>※ </a:t>
            </a:r>
            <a:r>
              <a:rPr kumimoji="0" lang="en-US" altLang="zh-TW" sz="1800" dirty="0" smtClean="0">
                <a:solidFill>
                  <a:srgbClr val="FF0000"/>
                </a:solidFill>
              </a:rPr>
              <a:t>Onsite</a:t>
            </a:r>
            <a:r>
              <a:rPr kumimoji="0" lang="zh-TW" altLang="en-US" sz="1800" dirty="0" smtClean="0">
                <a:solidFill>
                  <a:srgbClr val="FF0000"/>
                </a:solidFill>
              </a:rPr>
              <a:t> </a:t>
            </a:r>
            <a:r>
              <a:rPr kumimoji="0" lang="en-US" altLang="zh-TW" sz="1800" dirty="0" smtClean="0"/>
              <a:t>(</a:t>
            </a:r>
            <a:r>
              <a:rPr kumimoji="0" lang="zh-TW" altLang="en-US" sz="1800" dirty="0"/>
              <a:t>機構內</a:t>
            </a:r>
            <a:r>
              <a:rPr kumimoji="0" lang="en-US" altLang="zh-TW" sz="1800" dirty="0"/>
              <a:t>) – </a:t>
            </a:r>
            <a:r>
              <a:rPr kumimoji="0" lang="zh-TW" altLang="en-US" sz="1800" dirty="0"/>
              <a:t>訂購或試用設定後</a:t>
            </a:r>
            <a:r>
              <a:rPr kumimoji="0" lang="zh-TW" altLang="en-US" sz="1800" dirty="0">
                <a:solidFill>
                  <a:srgbClr val="FF0000"/>
                </a:solidFill>
              </a:rPr>
              <a:t>鎖</a:t>
            </a:r>
            <a:r>
              <a:rPr kumimoji="0" lang="en-US" altLang="zh-TW" sz="1800" dirty="0" smtClean="0">
                <a:solidFill>
                  <a:srgbClr val="FF0000"/>
                </a:solidFill>
              </a:rPr>
              <a:t>IP</a:t>
            </a:r>
            <a:r>
              <a:rPr lang="zh-TW" altLang="en-US" sz="1800" dirty="0"/>
              <a:t>，</a:t>
            </a:r>
            <a:r>
              <a:rPr kumimoji="0" lang="zh-TW" altLang="en-US" sz="1800" dirty="0" smtClean="0"/>
              <a:t>免</a:t>
            </a:r>
            <a:r>
              <a:rPr kumimoji="0" lang="zh-TW" altLang="en-US" sz="1800" dirty="0"/>
              <a:t>用帳號密碼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/>
              <a:t>※ </a:t>
            </a:r>
            <a:r>
              <a:rPr kumimoji="0" lang="en-US" altLang="zh-TW" sz="1800" dirty="0">
                <a:solidFill>
                  <a:srgbClr val="FF0000"/>
                </a:solidFill>
              </a:rPr>
              <a:t>Offsite </a:t>
            </a:r>
            <a:r>
              <a:rPr kumimoji="0" lang="en-US" altLang="zh-TW" sz="1800" dirty="0"/>
              <a:t>(</a:t>
            </a:r>
            <a:r>
              <a:rPr kumimoji="0" lang="zh-TW" altLang="en-US" sz="1800" dirty="0"/>
              <a:t>機構外</a:t>
            </a:r>
            <a:r>
              <a:rPr kumimoji="0" lang="en-US" altLang="zh-TW" sz="1800" dirty="0"/>
              <a:t>) </a:t>
            </a:r>
            <a:r>
              <a:rPr lang="en-US" altLang="zh-TW" sz="1800" dirty="0"/>
              <a:t>– </a:t>
            </a:r>
            <a:r>
              <a:rPr kumimoji="0" lang="zh-TW" altLang="en-US" sz="1800" dirty="0" smtClean="0">
                <a:solidFill>
                  <a:srgbClr val="FF0000"/>
                </a:solidFill>
              </a:rPr>
              <a:t>帳號密碼依各機構公佈</a:t>
            </a:r>
            <a:endParaRPr kumimoji="0" lang="zh-TW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97152"/>
            <a:ext cx="85344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95201" y="4869160"/>
            <a:ext cx="1224136" cy="2901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534705" y="4221088"/>
            <a:ext cx="792088" cy="1451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2339752" y="6444044"/>
            <a:ext cx="38884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曲目即加入</a:t>
            </a:r>
            <a:r>
              <a:rPr lang="zh-TW" altLang="en-US" b="1" dirty="0">
                <a:solidFill>
                  <a:srgbClr val="FF0000"/>
                </a:solidFill>
              </a:rPr>
              <a:t>「自選點播名單」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007269" y="188640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(9) </a:t>
            </a:r>
            <a:r>
              <a:rPr lang="zh-TW" altLang="en-US" sz="3600" dirty="0" smtClean="0"/>
              <a:t>自選點播</a:t>
            </a:r>
            <a:r>
              <a:rPr lang="zh-TW" altLang="en-US" sz="3600" dirty="0" smtClean="0"/>
              <a:t>名單</a:t>
            </a:r>
            <a:r>
              <a:rPr lang="en-US" altLang="zh-TW" sz="2800" dirty="0" smtClean="0"/>
              <a:t>…(5)</a:t>
            </a:r>
            <a:endParaRPr lang="zh-TW" altLang="en-US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8" y="908720"/>
            <a:ext cx="4234832" cy="354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1518481" y="3946272"/>
            <a:ext cx="216023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</a:rPr>
              <a:t>編輯</a:t>
            </a:r>
            <a:r>
              <a:rPr lang="zh-TW" altLang="en-US" sz="1600" b="1" dirty="0">
                <a:solidFill>
                  <a:srgbClr val="FF0000"/>
                </a:solidFill>
              </a:rPr>
              <a:t>「自選點播名單」</a:t>
            </a:r>
          </a:p>
        </p:txBody>
      </p:sp>
      <p:sp>
        <p:nvSpPr>
          <p:cNvPr id="3" name="矩形 2"/>
          <p:cNvSpPr/>
          <p:nvPr/>
        </p:nvSpPr>
        <p:spPr>
          <a:xfrm>
            <a:off x="1518481" y="2492896"/>
            <a:ext cx="2520280" cy="10081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339752" y="6093296"/>
            <a:ext cx="1800200" cy="3507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弧形箭號 (左彎) 10"/>
          <p:cNvSpPr/>
          <p:nvPr/>
        </p:nvSpPr>
        <p:spPr>
          <a:xfrm rot="18997316">
            <a:off x="5436096" y="2559860"/>
            <a:ext cx="1008112" cy="2044402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90" y="1099316"/>
            <a:ext cx="7249018" cy="42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007269" y="188640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(10) </a:t>
            </a:r>
            <a:r>
              <a:rPr lang="zh-TW" altLang="en-US" sz="3600" dirty="0" smtClean="0"/>
              <a:t>應用程式</a:t>
            </a:r>
            <a:r>
              <a:rPr lang="en-US" altLang="zh-TW" sz="3600" dirty="0" smtClean="0"/>
              <a:t>~</a:t>
            </a:r>
            <a:r>
              <a:rPr lang="zh-TW" altLang="en-US" sz="2400" dirty="0" smtClean="0"/>
              <a:t>行動載具播放</a:t>
            </a:r>
            <a:r>
              <a:rPr lang="en-US" altLang="zh-TW" sz="2400" dirty="0" smtClean="0"/>
              <a:t>…(</a:t>
            </a:r>
            <a:r>
              <a:rPr lang="en-US" altLang="zh-TW" sz="2400" dirty="0" smtClean="0"/>
              <a:t>1)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4644008" y="1916832"/>
            <a:ext cx="432048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898458" y="5445224"/>
            <a:ext cx="3345950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</a:rPr>
              <a:t>選擇 自 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”App Store”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或 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“Google play” 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下載免費播放 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App, 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即可於行動載具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平板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/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智慧手機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)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上登入聆聽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07269" y="188640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(10) </a:t>
            </a:r>
            <a:r>
              <a:rPr lang="zh-TW" altLang="en-US" sz="3600" dirty="0" smtClean="0"/>
              <a:t>應用程式</a:t>
            </a:r>
            <a:r>
              <a:rPr lang="en-US" altLang="zh-TW" sz="2400" dirty="0" smtClean="0"/>
              <a:t>~</a:t>
            </a:r>
            <a:r>
              <a:rPr lang="zh-TW" altLang="en-US" sz="2400" dirty="0" smtClean="0"/>
              <a:t>行動</a:t>
            </a:r>
            <a:r>
              <a:rPr lang="zh-TW" altLang="en-US" sz="2400" dirty="0"/>
              <a:t>載具播放</a:t>
            </a:r>
            <a:r>
              <a:rPr lang="en-US" altLang="zh-TW" sz="2400" dirty="0" smtClean="0"/>
              <a:t>…(2)</a:t>
            </a:r>
            <a:endParaRPr lang="zh-TW" alt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73" y="1196752"/>
            <a:ext cx="5383163" cy="458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84981" y="5949280"/>
            <a:ext cx="5815211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</a:rPr>
              <a:t>以</a:t>
            </a:r>
            <a:r>
              <a:rPr lang="zh-TW" altLang="en-US" sz="1400" dirty="0">
                <a:solidFill>
                  <a:srgbClr val="FF0000"/>
                </a:solidFill>
              </a:rPr>
              <a:t>註冊的 </a:t>
            </a:r>
            <a:r>
              <a:rPr lang="en-US" altLang="zh-TW" sz="1400" dirty="0">
                <a:solidFill>
                  <a:srgbClr val="FF0000"/>
                </a:solidFill>
              </a:rPr>
              <a:t>email </a:t>
            </a:r>
            <a:r>
              <a:rPr lang="zh-TW" altLang="en-US" sz="1400" dirty="0">
                <a:solidFill>
                  <a:srgbClr val="FF0000"/>
                </a:solidFill>
              </a:rPr>
              <a:t>帳號及密碼</a:t>
            </a:r>
            <a:r>
              <a:rPr lang="zh-TW" altLang="en-US" sz="1400" dirty="0" smtClean="0">
                <a:solidFill>
                  <a:srgbClr val="FF0000"/>
                </a:solidFill>
              </a:rPr>
              <a:t>登入 即可瀏覽聆聽自選點播名單及其他曲目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636912"/>
            <a:ext cx="1944216" cy="5760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00639"/>
            <a:ext cx="2592288" cy="459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3275856" y="1340768"/>
            <a:ext cx="360040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3635896" y="1484784"/>
            <a:ext cx="2520280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300192" y="2060848"/>
            <a:ext cx="1944216" cy="18722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0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07269" y="188640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(10) </a:t>
            </a:r>
            <a:r>
              <a:rPr lang="zh-TW" altLang="en-US" sz="3600" dirty="0" smtClean="0"/>
              <a:t>應用程式</a:t>
            </a:r>
            <a:r>
              <a:rPr lang="en-US" altLang="zh-TW" sz="2400" dirty="0" smtClean="0"/>
              <a:t>~</a:t>
            </a:r>
            <a:r>
              <a:rPr lang="zh-TW" altLang="en-US" sz="2400" dirty="0" smtClean="0"/>
              <a:t>行動</a:t>
            </a:r>
            <a:r>
              <a:rPr lang="zh-TW" altLang="en-US" sz="2400" dirty="0"/>
              <a:t>載具播放</a:t>
            </a:r>
            <a:r>
              <a:rPr lang="en-US" altLang="zh-TW" sz="2400" dirty="0" smtClean="0"/>
              <a:t>…(3)</a:t>
            </a:r>
            <a:endParaRPr lang="zh-TW" altLang="en-US" sz="24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64" y="1206932"/>
            <a:ext cx="2667000" cy="4814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11" y="1220688"/>
            <a:ext cx="2676525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6967"/>
            <a:ext cx="2664296" cy="480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51520" y="2420888"/>
            <a:ext cx="1512168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1835696" y="2276872"/>
            <a:ext cx="1368152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251521" y="4437112"/>
            <a:ext cx="3240360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</a:rPr>
              <a:t>瀏覽、聆聽</a:t>
            </a:r>
            <a:r>
              <a:rPr lang="zh-TW" altLang="en-US" sz="1400" dirty="0" smtClean="0">
                <a:solidFill>
                  <a:srgbClr val="FF0000"/>
                </a:solidFill>
              </a:rPr>
              <a:t>自選點播名單及其他</a:t>
            </a:r>
            <a:r>
              <a:rPr lang="zh-TW" altLang="en-US" sz="1400" dirty="0">
                <a:solidFill>
                  <a:srgbClr val="FF0000"/>
                </a:solidFill>
              </a:rPr>
              <a:t>曲目</a:t>
            </a:r>
            <a:r>
              <a:rPr lang="zh-TW" altLang="en-US" sz="1400" dirty="0" smtClean="0">
                <a:solidFill>
                  <a:srgbClr val="FF0000"/>
                </a:solidFill>
              </a:rPr>
              <a:t>。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228184" y="4437112"/>
            <a:ext cx="2448272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</a:rPr>
              <a:t>賞</a:t>
            </a:r>
            <a:r>
              <a:rPr lang="zh-TW" altLang="en-US" sz="1400" dirty="0">
                <a:solidFill>
                  <a:srgbClr val="FF0000"/>
                </a:solidFill>
              </a:rPr>
              <a:t>聆完畢，請記得「登出」</a:t>
            </a:r>
            <a:r>
              <a:rPr lang="zh-TW" altLang="en-US" sz="1400" dirty="0" smtClean="0">
                <a:solidFill>
                  <a:srgbClr val="FF0000"/>
                </a:solidFill>
              </a:rPr>
              <a:t>，讓</a:t>
            </a:r>
            <a:r>
              <a:rPr lang="zh-TW" altLang="en-US" sz="1400" dirty="0">
                <a:solidFill>
                  <a:srgbClr val="FF0000"/>
                </a:solidFill>
              </a:rPr>
              <a:t>其他讀者也有機會賞聆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6588224" y="3692996"/>
            <a:ext cx="1656184" cy="7441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9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9" y="918319"/>
            <a:ext cx="7734493" cy="582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007269" y="188640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(11) </a:t>
            </a:r>
            <a:r>
              <a:rPr lang="zh-TW" altLang="en-US" sz="3600" dirty="0" smtClean="0"/>
              <a:t>學習園地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364088" y="1833100"/>
            <a:ext cx="504056" cy="2277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707904" y="3861048"/>
            <a:ext cx="3862314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solidFill>
                  <a:srgbClr val="FF0000"/>
                </a:solidFill>
              </a:rPr>
              <a:t>包含澳洲</a:t>
            </a:r>
            <a:r>
              <a:rPr lang="zh-TW" altLang="en-US" sz="1400" dirty="0">
                <a:solidFill>
                  <a:srgbClr val="FF0000"/>
                </a:solidFill>
              </a:rPr>
              <a:t>、愛爾蘭</a:t>
            </a:r>
            <a:r>
              <a:rPr lang="zh-TW" altLang="en-US" sz="1400" dirty="0" smtClean="0">
                <a:solidFill>
                  <a:srgbClr val="FF0000"/>
                </a:solidFill>
              </a:rPr>
              <a:t>、韓國、北美、</a:t>
            </a:r>
            <a:r>
              <a:rPr lang="zh-TW" altLang="en-US" sz="1400" dirty="0">
                <a:solidFill>
                  <a:srgbClr val="FF0000"/>
                </a:solidFill>
              </a:rPr>
              <a:t>英國之音樂教授學者所</a:t>
            </a:r>
            <a:r>
              <a:rPr lang="zh-TW" altLang="en-US" sz="1400" dirty="0" smtClean="0">
                <a:solidFill>
                  <a:srgbClr val="FF0000"/>
                </a:solidFill>
              </a:rPr>
              <a:t>撰寫之教材，是音樂系所學生不可或缺之教材資料</a:t>
            </a:r>
            <a:r>
              <a:rPr lang="en-US" altLang="zh-TW" sz="1400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solidFill>
                  <a:srgbClr val="FF0000"/>
                </a:solidFill>
              </a:rPr>
              <a:t>青年天地更包含</a:t>
            </a:r>
            <a:r>
              <a:rPr lang="en-US" altLang="zh-TW" sz="1400" dirty="0" smtClean="0">
                <a:solidFill>
                  <a:srgbClr val="FF0000"/>
                </a:solidFill>
              </a:rPr>
              <a:t>: </a:t>
            </a:r>
            <a:r>
              <a:rPr lang="zh-TW" altLang="en-US" sz="1400" dirty="0" smtClean="0">
                <a:solidFill>
                  <a:srgbClr val="FF0000"/>
                </a:solidFill>
              </a:rPr>
              <a:t>古典音樂的故事</a:t>
            </a:r>
            <a:r>
              <a:rPr lang="en-US" altLang="zh-TW" sz="1400" dirty="0" smtClean="0">
                <a:solidFill>
                  <a:srgbClr val="FF0000"/>
                </a:solidFill>
              </a:rPr>
              <a:t>/</a:t>
            </a:r>
            <a:r>
              <a:rPr lang="zh-TW" altLang="en-US" sz="1400" dirty="0" smtClean="0">
                <a:solidFill>
                  <a:srgbClr val="FF0000"/>
                </a:solidFill>
              </a:rPr>
              <a:t>兒童音樂</a:t>
            </a:r>
            <a:r>
              <a:rPr lang="en-US" altLang="zh-TW" sz="1400" dirty="0" smtClean="0">
                <a:solidFill>
                  <a:srgbClr val="FF0000"/>
                </a:solidFill>
              </a:rPr>
              <a:t>/</a:t>
            </a:r>
            <a:r>
              <a:rPr lang="zh-TW" altLang="en-US" sz="1400" dirty="0" smtClean="0">
                <a:solidFill>
                  <a:srgbClr val="FF0000"/>
                </a:solidFill>
              </a:rPr>
              <a:t>管弦樂團</a:t>
            </a:r>
            <a:r>
              <a:rPr lang="zh-TW" altLang="en-US" sz="1400" dirty="0">
                <a:solidFill>
                  <a:srgbClr val="FF0000"/>
                </a:solidFill>
              </a:rPr>
              <a:t>樂器</a:t>
            </a:r>
            <a:r>
              <a:rPr lang="zh-TW" altLang="en-US" sz="1400" dirty="0" smtClean="0">
                <a:solidFill>
                  <a:srgbClr val="FF0000"/>
                </a:solidFill>
              </a:rPr>
              <a:t>介紹及</a:t>
            </a:r>
            <a:r>
              <a:rPr lang="en-US" altLang="zh-TW" sz="1400" dirty="0" smtClean="0">
                <a:solidFill>
                  <a:srgbClr val="FF0000"/>
                </a:solidFill>
              </a:rPr>
              <a:t>UCA</a:t>
            </a:r>
            <a:r>
              <a:rPr lang="zh-TW" altLang="en-US" sz="1400" dirty="0" smtClean="0">
                <a:solidFill>
                  <a:srgbClr val="FF0000"/>
                </a:solidFill>
              </a:rPr>
              <a:t>兒童有聲書 </a:t>
            </a:r>
            <a:endParaRPr lang="en-US" altLang="zh-TW" sz="1400" dirty="0" smtClean="0">
              <a:solidFill>
                <a:srgbClr val="FF0000"/>
              </a:solidFill>
            </a:endParaRPr>
          </a:p>
          <a:p>
            <a:r>
              <a:rPr lang="en-US" altLang="zh-TW" sz="1400" dirty="0">
                <a:solidFill>
                  <a:srgbClr val="FF0000"/>
                </a:solidFill>
              </a:rPr>
              <a:t> </a:t>
            </a:r>
            <a:r>
              <a:rPr lang="en-US" altLang="zh-TW" sz="1400" dirty="0" smtClean="0">
                <a:solidFill>
                  <a:srgbClr val="FF0000"/>
                </a:solidFill>
              </a:rPr>
              <a:t>       </a:t>
            </a:r>
            <a:r>
              <a:rPr lang="zh-TW" altLang="en-US" sz="1400" dirty="0" smtClean="0">
                <a:solidFill>
                  <a:srgbClr val="FF0000"/>
                </a:solidFill>
              </a:rPr>
              <a:t>是兒童與青少年學習音樂的最佳良伴</a:t>
            </a:r>
            <a:r>
              <a:rPr lang="en-US" altLang="zh-TW" sz="1400" dirty="0" smtClean="0">
                <a:solidFill>
                  <a:srgbClr val="FF0000"/>
                </a:solidFill>
              </a:rPr>
              <a:t>.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68663"/>
            <a:ext cx="1080120" cy="7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7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" y="1120477"/>
            <a:ext cx="9136063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007269" y="188640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(12) </a:t>
            </a:r>
            <a:r>
              <a:rPr lang="zh-TW" altLang="en-US" sz="3600" dirty="0" smtClean="0"/>
              <a:t>古典樂派導覽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228184" y="2193140"/>
            <a:ext cx="792088" cy="2277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030166" y="3861048"/>
            <a:ext cx="3862314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solidFill>
                  <a:srgbClr val="FF0000"/>
                </a:solidFill>
              </a:rPr>
              <a:t>巴洛克樂派</a:t>
            </a:r>
            <a:r>
              <a:rPr lang="en-US" altLang="zh-TW" sz="1400" dirty="0" smtClean="0">
                <a:solidFill>
                  <a:srgbClr val="FF0000"/>
                </a:solidFill>
              </a:rPr>
              <a:t>, </a:t>
            </a:r>
            <a:r>
              <a:rPr lang="zh-TW" altLang="en-US" sz="1400" dirty="0" smtClean="0">
                <a:solidFill>
                  <a:srgbClr val="FF0000"/>
                </a:solidFill>
              </a:rPr>
              <a:t>古典樂派</a:t>
            </a:r>
            <a:r>
              <a:rPr lang="en-US" altLang="zh-TW" sz="1400" dirty="0" smtClean="0">
                <a:solidFill>
                  <a:srgbClr val="FF0000"/>
                </a:solidFill>
              </a:rPr>
              <a:t>, </a:t>
            </a:r>
            <a:r>
              <a:rPr lang="zh-TW" altLang="en-US" sz="1400" dirty="0" smtClean="0">
                <a:solidFill>
                  <a:srgbClr val="FF0000"/>
                </a:solidFill>
              </a:rPr>
              <a:t>浪漫樂派</a:t>
            </a:r>
            <a:r>
              <a:rPr lang="en-US" altLang="zh-TW" sz="1400" dirty="0" smtClean="0">
                <a:solidFill>
                  <a:srgbClr val="FF0000"/>
                </a:solidFill>
              </a:rPr>
              <a:t>, </a:t>
            </a:r>
            <a:r>
              <a:rPr lang="zh-TW" altLang="en-US" sz="1400" dirty="0" smtClean="0">
                <a:solidFill>
                  <a:srgbClr val="FF0000"/>
                </a:solidFill>
              </a:rPr>
              <a:t>民族主義樂派的音樂史介紹</a:t>
            </a:r>
            <a:r>
              <a:rPr lang="en-US" altLang="zh-TW" sz="1400" dirty="0" smtClean="0">
                <a:solidFill>
                  <a:srgbClr val="FF0000"/>
                </a:solidFill>
              </a:rPr>
              <a:t>, </a:t>
            </a:r>
            <a:r>
              <a:rPr lang="zh-TW" altLang="en-US" sz="1400" dirty="0" smtClean="0">
                <a:solidFill>
                  <a:srgbClr val="FF0000"/>
                </a:solidFill>
              </a:rPr>
              <a:t>及各樂派最具代表性作曲家及其作品導覽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64288" y="1120477"/>
            <a:ext cx="576064" cy="2202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812360" y="1043444"/>
            <a:ext cx="12241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英語介面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940296"/>
            <a:ext cx="91344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007269" y="188640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(</a:t>
            </a:r>
            <a:r>
              <a:rPr lang="en-US" altLang="zh-TW" sz="3600" dirty="0" smtClean="0"/>
              <a:t>13) </a:t>
            </a:r>
            <a:r>
              <a:rPr lang="zh-TW" altLang="en-US" sz="3600" dirty="0" smtClean="0"/>
              <a:t>音樂資源庫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012160" y="1988840"/>
            <a:ext cx="792088" cy="2277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012160" y="4365104"/>
            <a:ext cx="3127078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solidFill>
                  <a:srgbClr val="FF0000"/>
                </a:solidFill>
              </a:rPr>
              <a:t>有聲書包含</a:t>
            </a:r>
            <a:r>
              <a:rPr lang="en-US" altLang="zh-TW" sz="1400" dirty="0" smtClean="0">
                <a:solidFill>
                  <a:srgbClr val="FF0000"/>
                </a:solidFill>
              </a:rPr>
              <a:t>: </a:t>
            </a:r>
            <a:r>
              <a:rPr lang="zh-TW" altLang="en-US" sz="1400" dirty="0" smtClean="0">
                <a:solidFill>
                  <a:srgbClr val="FF0000"/>
                </a:solidFill>
              </a:rPr>
              <a:t>古典音樂</a:t>
            </a:r>
            <a:r>
              <a:rPr lang="en-US" altLang="zh-TW" sz="1400" dirty="0">
                <a:solidFill>
                  <a:srgbClr val="FF0000"/>
                </a:solidFill>
              </a:rPr>
              <a:t>/</a:t>
            </a:r>
            <a:r>
              <a:rPr lang="zh-TW" altLang="en-US" sz="1400" dirty="0" smtClean="0">
                <a:solidFill>
                  <a:srgbClr val="FF0000"/>
                </a:solidFill>
              </a:rPr>
              <a:t>歌劇歷史，管弦樂團</a:t>
            </a:r>
            <a:r>
              <a:rPr lang="zh-TW" altLang="en-US" sz="1400" dirty="0">
                <a:solidFill>
                  <a:srgbClr val="FF0000"/>
                </a:solidFill>
              </a:rPr>
              <a:t>樂器</a:t>
            </a:r>
            <a:r>
              <a:rPr lang="zh-TW" altLang="en-US" sz="1400" dirty="0" smtClean="0">
                <a:solidFill>
                  <a:srgbClr val="FF0000"/>
                </a:solidFill>
              </a:rPr>
              <a:t>介紹及偉大</a:t>
            </a:r>
            <a:r>
              <a:rPr lang="zh-TW" altLang="en-US" sz="1400" dirty="0">
                <a:solidFill>
                  <a:srgbClr val="FF0000"/>
                </a:solidFill>
              </a:rPr>
              <a:t>作曲家的生平及作品集等應有盡有</a:t>
            </a:r>
            <a:endParaRPr lang="en-US" altLang="zh-TW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solidFill>
                  <a:srgbClr val="FF0000"/>
                </a:solidFill>
              </a:rPr>
              <a:t>另有「</a:t>
            </a:r>
            <a:r>
              <a:rPr lang="zh-TW" altLang="en-US" sz="1400" dirty="0">
                <a:solidFill>
                  <a:srgbClr val="FF0000"/>
                </a:solidFill>
              </a:rPr>
              <a:t>發音指引」</a:t>
            </a:r>
            <a:r>
              <a:rPr lang="zh-TW" altLang="en-US" sz="1400" dirty="0" smtClean="0">
                <a:solidFill>
                  <a:srgbClr val="FF0000"/>
                </a:solidFill>
              </a:rPr>
              <a:t>、</a:t>
            </a:r>
            <a:r>
              <a:rPr lang="zh-TW" altLang="en-US" sz="1400" dirty="0">
                <a:solidFill>
                  <a:srgbClr val="FF0000"/>
                </a:solidFill>
              </a:rPr>
              <a:t> 「音樂專門辭彙辭典」、 </a:t>
            </a:r>
            <a:r>
              <a:rPr lang="zh-TW" altLang="en-US" sz="1400" dirty="0" smtClean="0">
                <a:solidFill>
                  <a:srgbClr val="FF0000"/>
                </a:solidFill>
              </a:rPr>
              <a:t>「</a:t>
            </a:r>
            <a:r>
              <a:rPr lang="zh-TW" altLang="en-US" sz="1400" dirty="0">
                <a:solidFill>
                  <a:srgbClr val="FF0000"/>
                </a:solidFill>
              </a:rPr>
              <a:t>歌劇劇本」</a:t>
            </a:r>
            <a:r>
              <a:rPr lang="zh-TW" altLang="en-US" sz="1400" dirty="0" smtClean="0">
                <a:solidFill>
                  <a:srgbClr val="FF0000"/>
                </a:solidFill>
              </a:rPr>
              <a:t>、「</a:t>
            </a:r>
            <a:r>
              <a:rPr lang="zh-TW" altLang="en-US" sz="1400" dirty="0">
                <a:solidFill>
                  <a:srgbClr val="FF0000"/>
                </a:solidFill>
              </a:rPr>
              <a:t>古典</a:t>
            </a:r>
            <a:r>
              <a:rPr lang="zh-TW" altLang="en-US" sz="1400" dirty="0" smtClean="0">
                <a:solidFill>
                  <a:srgbClr val="FF0000"/>
                </a:solidFill>
              </a:rPr>
              <a:t>樂作品賞析」</a:t>
            </a:r>
            <a:r>
              <a:rPr lang="zh-TW" altLang="en-US" sz="1400" dirty="0">
                <a:solidFill>
                  <a:srgbClr val="FF0000"/>
                </a:solidFill>
              </a:rPr>
              <a:t>、「畢業</a:t>
            </a:r>
            <a:r>
              <a:rPr lang="zh-TW" altLang="en-US" sz="1400" dirty="0" smtClean="0">
                <a:solidFill>
                  <a:srgbClr val="FF0000"/>
                </a:solidFill>
              </a:rPr>
              <a:t>考曲目單」</a:t>
            </a:r>
            <a:r>
              <a:rPr lang="zh-TW" altLang="en-US" sz="1400" dirty="0">
                <a:solidFill>
                  <a:srgbClr val="FF0000"/>
                </a:solidFill>
              </a:rPr>
              <a:t>等珍貴之音樂教材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68" y="3573016"/>
            <a:ext cx="3918834" cy="31927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51520" y="2924944"/>
            <a:ext cx="792088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>
            <a:off x="1043608" y="3140968"/>
            <a:ext cx="466660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5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26325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007269" y="188640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/>
              <a:t>登出</a:t>
            </a:r>
            <a:endParaRPr lang="zh-TW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4572000" y="1196752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547664" y="3212976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賞聆完畢，請記得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「登出」</a:t>
            </a:r>
            <a:r>
              <a:rPr lang="zh-TW" altLang="en-US" sz="2800" dirty="0" smtClean="0"/>
              <a:t>，</a:t>
            </a:r>
            <a:endParaRPr lang="en-US" altLang="zh-TW" sz="2800" dirty="0" smtClean="0"/>
          </a:p>
          <a:p>
            <a:pPr algn="ctr"/>
            <a:r>
              <a:rPr lang="zh-TW" altLang="en-US" sz="2800" dirty="0" smtClean="0"/>
              <a:t>讓其他讀者也有機會</a:t>
            </a:r>
            <a:r>
              <a:rPr lang="zh-TW" altLang="en-US" sz="2800" dirty="0"/>
              <a:t>賞</a:t>
            </a:r>
            <a:r>
              <a:rPr lang="zh-TW" altLang="en-US" sz="2800" dirty="0" smtClean="0"/>
              <a:t>聆，謝謝您的合作！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8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4"/>
          <p:cNvSpPr txBox="1">
            <a:spLocks/>
          </p:cNvSpPr>
          <p:nvPr/>
        </p:nvSpPr>
        <p:spPr>
          <a:xfrm>
            <a:off x="457200" y="404664"/>
            <a:ext cx="8229600" cy="10129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C00000"/>
                </a:solidFill>
                <a:latin typeface="微軟正黑體" pitchFamily="34" charset="-120"/>
              </a:rPr>
              <a:t>連 絡 訊 息</a:t>
            </a:r>
            <a:endParaRPr lang="zh-TW" altLang="en-US" sz="4000" b="1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051720" y="2560836"/>
            <a:ext cx="597666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en-US" altLang="zh-TW" sz="3200" dirty="0" smtClean="0">
                <a:latin typeface="+mj-lt"/>
                <a:ea typeface="標楷體" pitchFamily="65" charset="-120"/>
                <a:hlinkClick r:id="rId2"/>
              </a:rPr>
              <a:t>http</a:t>
            </a:r>
            <a:r>
              <a:rPr kumimoji="0" lang="en-US" altLang="zh-TW" sz="3200" dirty="0">
                <a:latin typeface="+mj-lt"/>
                <a:ea typeface="標楷體" pitchFamily="65" charset="-120"/>
                <a:hlinkClick r:id="rId2"/>
              </a:rPr>
              <a:t>://www.chiuru.com.tw</a:t>
            </a:r>
            <a:r>
              <a:rPr kumimoji="0" lang="en-US" altLang="zh-TW" sz="3200" b="1" dirty="0">
                <a:latin typeface="+mj-lt"/>
                <a:ea typeface="標楷體" pitchFamily="65" charset="-120"/>
              </a:rPr>
              <a:t/>
            </a:r>
            <a:br>
              <a:rPr kumimoji="0" lang="en-US" altLang="zh-TW" sz="3200" b="1" dirty="0">
                <a:latin typeface="+mj-lt"/>
                <a:ea typeface="標楷體" pitchFamily="65" charset="-120"/>
              </a:rPr>
            </a:br>
            <a:r>
              <a:rPr kumimoji="0" lang="zh-TW" altLang="en-US" sz="3200" b="1" dirty="0">
                <a:latin typeface="+mj-lt"/>
                <a:ea typeface="標楷體" pitchFamily="65" charset="-120"/>
              </a:rPr>
              <a:t> </a:t>
            </a:r>
            <a:endParaRPr kumimoji="0" lang="en-US" altLang="zh-TW" sz="3200" b="1" dirty="0">
              <a:latin typeface="+mj-lt"/>
              <a:ea typeface="標楷體" pitchFamily="65" charset="-120"/>
            </a:endParaRPr>
          </a:p>
          <a:p>
            <a:r>
              <a:rPr kumimoji="0" lang="zh-TW" altLang="en-US" sz="3200" b="1" dirty="0">
                <a:latin typeface="+mj-lt"/>
                <a:ea typeface="標楷體" pitchFamily="65" charset="-120"/>
              </a:rPr>
              <a:t>聯絡人：江憲助 經理</a:t>
            </a:r>
          </a:p>
          <a:p>
            <a:r>
              <a:rPr kumimoji="0" lang="en-US" altLang="zh-TW" sz="3200" b="1" dirty="0">
                <a:latin typeface="+mj-lt"/>
                <a:ea typeface="標楷體" pitchFamily="65" charset="-120"/>
              </a:rPr>
              <a:t>TEL: </a:t>
            </a:r>
            <a:r>
              <a:rPr kumimoji="0" lang="en-US" altLang="zh-TW" sz="3200" b="1" dirty="0" smtClean="0">
                <a:latin typeface="+mj-lt"/>
                <a:ea typeface="標楷體" pitchFamily="65" charset="-120"/>
              </a:rPr>
              <a:t>02-2608 </a:t>
            </a:r>
            <a:r>
              <a:rPr kumimoji="0" lang="en-US" altLang="zh-TW" sz="3200" b="1" dirty="0" smtClean="0">
                <a:latin typeface="+mj-lt"/>
                <a:ea typeface="標楷體" pitchFamily="65" charset="-120"/>
              </a:rPr>
              <a:t>7581</a:t>
            </a:r>
            <a:endParaRPr kumimoji="0" lang="en-US" altLang="zh-TW" sz="3200" b="1" dirty="0" smtClean="0">
              <a:latin typeface="+mj-lt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+mj-lt"/>
                <a:ea typeface="標楷體" pitchFamily="65" charset="-120"/>
              </a:rPr>
              <a:t>Mobile: 0910-099676</a:t>
            </a:r>
            <a:endParaRPr kumimoji="0" lang="en-US" altLang="zh-TW" sz="3200" b="1" dirty="0">
              <a:latin typeface="+mj-lt"/>
              <a:ea typeface="標楷體" pitchFamily="65" charset="-120"/>
            </a:endParaRPr>
          </a:p>
          <a:p>
            <a:r>
              <a:rPr kumimoji="0" lang="en-US" altLang="zh-TW" sz="3200" b="1" dirty="0" smtClean="0">
                <a:latin typeface="+mj-lt"/>
                <a:ea typeface="標楷體" pitchFamily="65" charset="-120"/>
              </a:rPr>
              <a:t>Email</a:t>
            </a:r>
            <a:r>
              <a:rPr kumimoji="0" lang="en-US" altLang="zh-TW" sz="3200" b="1" dirty="0">
                <a:latin typeface="+mj-lt"/>
                <a:ea typeface="標楷體" pitchFamily="65" charset="-120"/>
              </a:rPr>
              <a:t>: </a:t>
            </a:r>
            <a:r>
              <a:rPr lang="en-US" altLang="zh-TW" sz="3200" dirty="0" smtClean="0">
                <a:latin typeface="+mj-lt"/>
                <a:ea typeface="標楷體" pitchFamily="65" charset="-120"/>
                <a:hlinkClick r:id="rId3"/>
              </a:rPr>
              <a:t>groscctw@</a:t>
            </a:r>
            <a:r>
              <a:rPr kumimoji="0" lang="en-US" altLang="zh-TW" sz="3200" dirty="0" smtClean="0">
                <a:latin typeface="+mj-lt"/>
                <a:ea typeface="標楷體" pitchFamily="65" charset="-120"/>
                <a:hlinkClick r:id="rId3"/>
              </a:rPr>
              <a:t>gmail.com</a:t>
            </a:r>
            <a:endParaRPr kumimoji="0" lang="en-US" altLang="zh-TW" sz="3200" dirty="0">
              <a:latin typeface="+mj-lt"/>
              <a:ea typeface="標楷體" pitchFamily="65" charset="-120"/>
            </a:endParaRPr>
          </a:p>
        </p:txBody>
      </p:sp>
      <p:pic>
        <p:nvPicPr>
          <p:cNvPr id="4" name="圖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8939"/>
            <a:ext cx="6094131" cy="88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2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4" y="764704"/>
            <a:ext cx="7815978" cy="591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72" y="768881"/>
            <a:ext cx="1346795" cy="21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91" y="980728"/>
            <a:ext cx="8350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72" y="1304578"/>
            <a:ext cx="3118197" cy="20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80785"/>
            <a:ext cx="1584176" cy="19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19" y="983455"/>
            <a:ext cx="5969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66941"/>
            <a:ext cx="93610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59" y="1666941"/>
            <a:ext cx="6265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57" y="149432"/>
            <a:ext cx="6847680" cy="7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916832"/>
            <a:ext cx="720080" cy="2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35" y="1904256"/>
            <a:ext cx="581025" cy="21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495300" cy="2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4286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399153" cy="2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2"/>
            <a:ext cx="43204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3204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590550" cy="2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561975" cy="20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16832"/>
            <a:ext cx="576064" cy="2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359" y="1916832"/>
            <a:ext cx="581025" cy="2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6660232" y="2143117"/>
            <a:ext cx="481087" cy="28603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rgbClr val="FF0000"/>
                </a:solidFill>
              </a:rPr>
              <a:t>13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6084168" y="2134857"/>
            <a:ext cx="481087" cy="28603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rgbClr val="FF0000"/>
                </a:solidFill>
              </a:rPr>
              <a:t>12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5436096" y="2132856"/>
            <a:ext cx="481087" cy="28603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rgbClr val="FF0000"/>
                </a:solidFill>
              </a:rPr>
              <a:t>11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4860032" y="2132856"/>
            <a:ext cx="481087" cy="28603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rgbClr val="FF0000"/>
                </a:solidFill>
              </a:rPr>
              <a:t>10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4395089" y="2132856"/>
            <a:ext cx="369966" cy="28603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rgbClr val="FF0000"/>
                </a:solidFill>
              </a:rPr>
              <a:t>9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43" name="橢圓 42"/>
          <p:cNvSpPr/>
          <p:nvPr/>
        </p:nvSpPr>
        <p:spPr>
          <a:xfrm>
            <a:off x="3923928" y="2132856"/>
            <a:ext cx="369966" cy="28603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rgbClr val="FF0000"/>
                </a:solidFill>
              </a:rPr>
              <a:t>8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44" name="橢圓 43"/>
          <p:cNvSpPr/>
          <p:nvPr/>
        </p:nvSpPr>
        <p:spPr>
          <a:xfrm>
            <a:off x="3553962" y="2132856"/>
            <a:ext cx="369966" cy="28603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rgbClr val="FF0000"/>
                </a:solidFill>
              </a:rPr>
              <a:t>7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45" name="橢圓 44"/>
          <p:cNvSpPr/>
          <p:nvPr/>
        </p:nvSpPr>
        <p:spPr>
          <a:xfrm>
            <a:off x="3121914" y="2132856"/>
            <a:ext cx="369966" cy="28603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rgbClr val="FF0000"/>
                </a:solidFill>
              </a:rPr>
              <a:t>6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46" name="橢圓 45"/>
          <p:cNvSpPr/>
          <p:nvPr/>
        </p:nvSpPr>
        <p:spPr>
          <a:xfrm>
            <a:off x="2689866" y="2132856"/>
            <a:ext cx="369966" cy="28603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rgbClr val="FF0000"/>
                </a:solidFill>
              </a:rPr>
              <a:t>5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47" name="橢圓 46"/>
          <p:cNvSpPr/>
          <p:nvPr/>
        </p:nvSpPr>
        <p:spPr>
          <a:xfrm>
            <a:off x="1969786" y="2132856"/>
            <a:ext cx="369966" cy="28603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rgbClr val="FF0000"/>
                </a:solidFill>
              </a:rPr>
              <a:t>4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48" name="橢圓 47"/>
          <p:cNvSpPr/>
          <p:nvPr/>
        </p:nvSpPr>
        <p:spPr>
          <a:xfrm>
            <a:off x="1115616" y="2132856"/>
            <a:ext cx="369966" cy="28603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rgbClr val="FF0000"/>
                </a:solidFill>
              </a:rPr>
              <a:t>3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49" name="橢圓 48"/>
          <p:cNvSpPr/>
          <p:nvPr/>
        </p:nvSpPr>
        <p:spPr>
          <a:xfrm>
            <a:off x="8018458" y="1916832"/>
            <a:ext cx="369966" cy="28603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rgbClr val="FF0000"/>
                </a:solidFill>
              </a:rPr>
              <a:t>2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50" name="橢圓 49"/>
          <p:cNvSpPr/>
          <p:nvPr/>
        </p:nvSpPr>
        <p:spPr>
          <a:xfrm>
            <a:off x="3337938" y="1270761"/>
            <a:ext cx="369966" cy="28603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rgbClr val="FF0000"/>
                </a:solidFill>
              </a:rPr>
              <a:t>1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84689"/>
            <a:ext cx="8352928" cy="586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007269" y="166532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(1)</a:t>
            </a:r>
            <a:r>
              <a:rPr lang="zh-TW" altLang="en-US" sz="3600" dirty="0" smtClean="0"/>
              <a:t>檢索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3707904" y="1448249"/>
            <a:ext cx="266429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707903" y="1675305"/>
            <a:ext cx="133214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</a:rPr>
              <a:t>輸入關鍵字檢索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560" y="3284984"/>
            <a:ext cx="5976664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228184" y="2492896"/>
            <a:ext cx="136815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</a:rPr>
              <a:t>共</a:t>
            </a:r>
            <a:r>
              <a:rPr lang="en-US" altLang="zh-TW" sz="1200" dirty="0" smtClean="0">
                <a:solidFill>
                  <a:srgbClr val="FF0000"/>
                </a:solidFill>
              </a:rPr>
              <a:t>206</a:t>
            </a:r>
            <a:r>
              <a:rPr lang="zh-TW" altLang="en-US" sz="1200" dirty="0" smtClean="0">
                <a:solidFill>
                  <a:srgbClr val="FF0000"/>
                </a:solidFill>
              </a:rPr>
              <a:t>個</a:t>
            </a:r>
            <a:r>
              <a:rPr lang="zh-TW" altLang="en-US" sz="1200" dirty="0" smtClean="0">
                <a:solidFill>
                  <a:srgbClr val="FF0000"/>
                </a:solidFill>
              </a:rPr>
              <a:t>檢索結果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00192" y="2767829"/>
            <a:ext cx="1008112" cy="2174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7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7" y="837466"/>
            <a:ext cx="7807598" cy="601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007269" y="188640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播放</a:t>
            </a:r>
          </a:p>
        </p:txBody>
      </p:sp>
      <p:sp>
        <p:nvSpPr>
          <p:cNvPr id="3" name="矩形 2"/>
          <p:cNvSpPr/>
          <p:nvPr/>
        </p:nvSpPr>
        <p:spPr>
          <a:xfrm>
            <a:off x="2555776" y="3922023"/>
            <a:ext cx="352839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71600" y="4653136"/>
            <a:ext cx="1440160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788024" y="4160113"/>
            <a:ext cx="2952328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選取曲目後</a:t>
            </a:r>
            <a:r>
              <a:rPr lang="en-US" altLang="zh-TW" sz="1200" dirty="0" smtClean="0"/>
              <a:t>, </a:t>
            </a:r>
            <a:r>
              <a:rPr lang="zh-TW" altLang="en-US" sz="1200" dirty="0" smtClean="0"/>
              <a:t>按「播放」鍵</a:t>
            </a:r>
            <a:r>
              <a:rPr lang="zh-TW" altLang="en-US" sz="1200" dirty="0"/>
              <a:t> </a:t>
            </a:r>
            <a:r>
              <a:rPr lang="en-US" altLang="zh-TW" sz="1200" dirty="0" smtClean="0"/>
              <a:t>(Play Selections)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016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920880" cy="557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007269" y="188640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(2)</a:t>
            </a:r>
            <a:r>
              <a:rPr lang="zh-TW" altLang="en-US" sz="3600" dirty="0" smtClean="0"/>
              <a:t>進階檢索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6551712" y="1844824"/>
            <a:ext cx="540568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48600" y="4437112"/>
            <a:ext cx="278729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</a:rPr>
              <a:t>輸入檢索條件</a:t>
            </a:r>
            <a:r>
              <a:rPr lang="en-US" altLang="zh-TW" sz="1200" dirty="0" smtClean="0">
                <a:solidFill>
                  <a:srgbClr val="FF0000"/>
                </a:solidFill>
              </a:rPr>
              <a:t>, </a:t>
            </a:r>
            <a:r>
              <a:rPr lang="zh-TW" altLang="en-US" sz="1200" dirty="0" smtClean="0">
                <a:solidFill>
                  <a:srgbClr val="FF0000"/>
                </a:solidFill>
              </a:rPr>
              <a:t>如</a:t>
            </a:r>
            <a:r>
              <a:rPr lang="en-US" altLang="zh-TW" sz="1200" dirty="0" smtClean="0">
                <a:solidFill>
                  <a:srgbClr val="FF0000"/>
                </a:solidFill>
              </a:rPr>
              <a:t>: </a:t>
            </a:r>
            <a:r>
              <a:rPr lang="zh-TW" altLang="en-US" sz="1200" dirty="0" smtClean="0">
                <a:solidFill>
                  <a:srgbClr val="FF0000"/>
                </a:solidFill>
              </a:rPr>
              <a:t>演奏者</a:t>
            </a:r>
            <a:r>
              <a:rPr lang="en-US" altLang="zh-TW" sz="1200" dirty="0" smtClean="0">
                <a:solidFill>
                  <a:srgbClr val="FF0000"/>
                </a:solidFill>
              </a:rPr>
              <a:t>, </a:t>
            </a:r>
            <a:r>
              <a:rPr lang="zh-TW" altLang="en-US" sz="1200" dirty="0" smtClean="0">
                <a:solidFill>
                  <a:srgbClr val="FF0000"/>
                </a:solidFill>
              </a:rPr>
              <a:t>專輯名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2596" y="3429000"/>
            <a:ext cx="2391252" cy="2880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012160" y="4581128"/>
            <a:ext cx="122413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</a:rPr>
              <a:t>共</a:t>
            </a:r>
            <a:r>
              <a:rPr lang="en-US" altLang="zh-TW" sz="1200" dirty="0" smtClean="0">
                <a:solidFill>
                  <a:srgbClr val="FF0000"/>
                </a:solidFill>
              </a:rPr>
              <a:t>7</a:t>
            </a:r>
            <a:r>
              <a:rPr lang="zh-TW" altLang="en-US" sz="1200" dirty="0" smtClean="0">
                <a:solidFill>
                  <a:srgbClr val="FF0000"/>
                </a:solidFill>
              </a:rPr>
              <a:t>個</a:t>
            </a:r>
            <a:r>
              <a:rPr lang="zh-TW" altLang="en-US" sz="1200" dirty="0" smtClean="0">
                <a:solidFill>
                  <a:srgbClr val="FF0000"/>
                </a:solidFill>
              </a:rPr>
              <a:t>檢索結果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37688" y="3573017"/>
            <a:ext cx="2478727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987824" y="2492896"/>
            <a:ext cx="1080120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755576" y="5013176"/>
            <a:ext cx="1152128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8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00" y="837135"/>
            <a:ext cx="7262905" cy="602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007269" y="188640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播放</a:t>
            </a:r>
          </a:p>
        </p:txBody>
      </p:sp>
      <p:sp>
        <p:nvSpPr>
          <p:cNvPr id="4" name="矩形 3"/>
          <p:cNvSpPr/>
          <p:nvPr/>
        </p:nvSpPr>
        <p:spPr>
          <a:xfrm>
            <a:off x="2627784" y="2924944"/>
            <a:ext cx="216024" cy="37444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15616" y="4437112"/>
            <a:ext cx="1368152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491880" y="2359913"/>
            <a:ext cx="2952328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選取曲目後</a:t>
            </a:r>
            <a:r>
              <a:rPr lang="en-US" altLang="zh-TW" sz="1200" dirty="0" smtClean="0"/>
              <a:t>, </a:t>
            </a:r>
            <a:r>
              <a:rPr lang="zh-TW" altLang="en-US" sz="1200" dirty="0" smtClean="0"/>
              <a:t>按「播放」鍵</a:t>
            </a:r>
            <a:r>
              <a:rPr lang="zh-TW" altLang="en-US" sz="1200" dirty="0"/>
              <a:t> </a:t>
            </a:r>
            <a:r>
              <a:rPr lang="en-US" altLang="zh-TW" sz="1200" dirty="0" smtClean="0"/>
              <a:t>(Play Selections)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047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046187"/>
            <a:ext cx="91344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042073" y="212235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(3) </a:t>
            </a:r>
            <a:r>
              <a:rPr lang="zh-TW" altLang="en-US" sz="3600" dirty="0" smtClean="0"/>
              <a:t>新上場</a:t>
            </a:r>
            <a:r>
              <a:rPr lang="zh-TW" altLang="en-US" sz="3600" dirty="0" smtClean="0"/>
              <a:t>唱片</a:t>
            </a:r>
            <a:endParaRPr lang="zh-TW" alt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932040" y="3068960"/>
            <a:ext cx="2160240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點選唱片後</a:t>
            </a:r>
            <a:r>
              <a:rPr lang="en-US" altLang="zh-TW" sz="1200" dirty="0" smtClean="0"/>
              <a:t>, </a:t>
            </a:r>
            <a:r>
              <a:rPr lang="zh-TW" altLang="en-US" sz="1200" dirty="0" smtClean="0"/>
              <a:t>可</a:t>
            </a:r>
            <a:r>
              <a:rPr lang="zh-TW" altLang="en-US" sz="1200" dirty="0" smtClean="0"/>
              <a:t>選取曲目播放</a:t>
            </a:r>
            <a:endParaRPr lang="zh-TW" altLang="en-US" sz="1200" dirty="0"/>
          </a:p>
        </p:txBody>
      </p:sp>
      <p:sp>
        <p:nvSpPr>
          <p:cNvPr id="16" name="矩形 15"/>
          <p:cNvSpPr/>
          <p:nvPr/>
        </p:nvSpPr>
        <p:spPr>
          <a:xfrm>
            <a:off x="323527" y="2060848"/>
            <a:ext cx="718545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67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74" y="858566"/>
            <a:ext cx="7205026" cy="592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042073" y="212235"/>
            <a:ext cx="712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(</a:t>
            </a:r>
            <a:r>
              <a:rPr lang="en-US" altLang="zh-TW" sz="3600" dirty="0" smtClean="0"/>
              <a:t>4)</a:t>
            </a:r>
            <a:r>
              <a:rPr lang="zh-TW" altLang="en-US" sz="3600" dirty="0" smtClean="0"/>
              <a:t>最新推介</a:t>
            </a:r>
            <a:endParaRPr lang="zh-TW" altLang="en-US" sz="36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220072" y="3152001"/>
            <a:ext cx="2088232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點選唱片後</a:t>
            </a:r>
            <a:r>
              <a:rPr lang="en-US" altLang="zh-TW" sz="1200" dirty="0" smtClean="0"/>
              <a:t>, </a:t>
            </a:r>
            <a:r>
              <a:rPr lang="zh-TW" altLang="en-US" sz="1200" dirty="0" smtClean="0"/>
              <a:t>可</a:t>
            </a:r>
            <a:r>
              <a:rPr lang="zh-TW" altLang="en-US" sz="1200" dirty="0" smtClean="0"/>
              <a:t>選取曲目播放</a:t>
            </a:r>
            <a:endParaRPr lang="zh-TW" altLang="en-US" sz="1200" dirty="0"/>
          </a:p>
        </p:txBody>
      </p:sp>
      <p:sp>
        <p:nvSpPr>
          <p:cNvPr id="17" name="矩形 16"/>
          <p:cNvSpPr/>
          <p:nvPr/>
        </p:nvSpPr>
        <p:spPr>
          <a:xfrm>
            <a:off x="1763688" y="1700808"/>
            <a:ext cx="432048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4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691</Words>
  <Application>Microsoft Office PowerPoint</Application>
  <PresentationFormat>如螢幕大小 (4:3)</PresentationFormat>
  <Paragraphs>86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Office 佈景主題</vt:lpstr>
      <vt:lpstr>Naxos Music Library User Guide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SCChiang</dc:creator>
  <cp:lastModifiedBy>Owner</cp:lastModifiedBy>
  <cp:revision>109</cp:revision>
  <cp:lastPrinted>2015-01-06T01:28:58Z</cp:lastPrinted>
  <dcterms:created xsi:type="dcterms:W3CDTF">2014-10-22T06:35:12Z</dcterms:created>
  <dcterms:modified xsi:type="dcterms:W3CDTF">2015-12-20T09:42:09Z</dcterms:modified>
</cp:coreProperties>
</file>