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88" r:id="rId4"/>
    <p:sldId id="262" r:id="rId5"/>
    <p:sldId id="263" r:id="rId6"/>
    <p:sldId id="265" r:id="rId7"/>
    <p:sldId id="266" r:id="rId8"/>
    <p:sldId id="267" r:id="rId9"/>
    <p:sldId id="289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90" r:id="rId21"/>
    <p:sldId id="278" r:id="rId22"/>
    <p:sldId id="279" r:id="rId23"/>
    <p:sldId id="291" r:id="rId24"/>
    <p:sldId id="280" r:id="rId25"/>
    <p:sldId id="281" r:id="rId26"/>
    <p:sldId id="292" r:id="rId27"/>
    <p:sldId id="285" r:id="rId28"/>
    <p:sldId id="282" r:id="rId29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2" autoAdjust="0"/>
    <p:restoredTop sz="94660"/>
  </p:normalViewPr>
  <p:slideViewPr>
    <p:cSldViewPr>
      <p:cViewPr>
        <p:scale>
          <a:sx n="110" d="100"/>
          <a:sy n="110" d="100"/>
        </p:scale>
        <p:origin x="-164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8A5D0-9D76-4FC5-A7D1-669AB8D7EE18}" type="datetimeFigureOut">
              <a:rPr lang="zh-TW" altLang="en-US" smtClean="0"/>
              <a:t>2015/12/20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539C3-3A35-4E74-914A-E83B72AD61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6089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8A5D0-9D76-4FC5-A7D1-669AB8D7EE18}" type="datetimeFigureOut">
              <a:rPr lang="zh-TW" altLang="en-US" smtClean="0"/>
              <a:t>2015/12/20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539C3-3A35-4E74-914A-E83B72AD61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2167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8A5D0-9D76-4FC5-A7D1-669AB8D7EE18}" type="datetimeFigureOut">
              <a:rPr lang="zh-TW" altLang="en-US" smtClean="0"/>
              <a:t>2015/12/20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539C3-3A35-4E74-914A-E83B72AD61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4604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8A5D0-9D76-4FC5-A7D1-669AB8D7EE18}" type="datetimeFigureOut">
              <a:rPr lang="zh-TW" altLang="en-US" smtClean="0"/>
              <a:t>2015/12/20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539C3-3A35-4E74-914A-E83B72AD61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7792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8A5D0-9D76-4FC5-A7D1-669AB8D7EE18}" type="datetimeFigureOut">
              <a:rPr lang="zh-TW" altLang="en-US" smtClean="0"/>
              <a:t>2015/12/20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539C3-3A35-4E74-914A-E83B72AD61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4048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8A5D0-9D76-4FC5-A7D1-669AB8D7EE18}" type="datetimeFigureOut">
              <a:rPr lang="zh-TW" altLang="en-US" smtClean="0"/>
              <a:t>2015/12/20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539C3-3A35-4E74-914A-E83B72AD61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6781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8A5D0-9D76-4FC5-A7D1-669AB8D7EE18}" type="datetimeFigureOut">
              <a:rPr lang="zh-TW" altLang="en-US" smtClean="0"/>
              <a:t>2015/12/20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539C3-3A35-4E74-914A-E83B72AD61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287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8A5D0-9D76-4FC5-A7D1-669AB8D7EE18}" type="datetimeFigureOut">
              <a:rPr lang="zh-TW" altLang="en-US" smtClean="0"/>
              <a:t>2015/12/20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539C3-3A35-4E74-914A-E83B72AD61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4566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8A5D0-9D76-4FC5-A7D1-669AB8D7EE18}" type="datetimeFigureOut">
              <a:rPr lang="zh-TW" altLang="en-US" smtClean="0"/>
              <a:t>2015/12/20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539C3-3A35-4E74-914A-E83B72AD61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736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8A5D0-9D76-4FC5-A7D1-669AB8D7EE18}" type="datetimeFigureOut">
              <a:rPr lang="zh-TW" altLang="en-US" smtClean="0"/>
              <a:t>2015/12/20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539C3-3A35-4E74-914A-E83B72AD61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2501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8A5D0-9D76-4FC5-A7D1-669AB8D7EE18}" type="datetimeFigureOut">
              <a:rPr lang="zh-TW" altLang="en-US" smtClean="0"/>
              <a:t>2015/12/20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539C3-3A35-4E74-914A-E83B72AD61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7884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8A5D0-9D76-4FC5-A7D1-669AB8D7EE18}" type="datetimeFigureOut">
              <a:rPr lang="zh-TW" altLang="en-US" smtClean="0"/>
              <a:t>2015/12/20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539C3-3A35-4E74-914A-E83B72AD61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2827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xosmusiclibrary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groscctw@gmail.com" TargetMode="External"/><Relationship Id="rId2" Type="http://schemas.openxmlformats.org/officeDocument/2006/relationships/hyperlink" Target="http://www.chiuru.com.tw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Naxos Music Library User Guide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拿</a:t>
            </a:r>
            <a:r>
              <a:rPr lang="zh-TW" altLang="en-US">
                <a:solidFill>
                  <a:schemeClr val="tx1"/>
                </a:solidFill>
              </a:rPr>
              <a:t>索</a:t>
            </a:r>
            <a:r>
              <a:rPr lang="zh-TW" altLang="en-US" smtClean="0">
                <a:solidFill>
                  <a:schemeClr val="tx1"/>
                </a:solidFill>
              </a:rPr>
              <a:t>斯</a:t>
            </a:r>
            <a:r>
              <a:rPr lang="zh-TW" altLang="en-US">
                <a:solidFill>
                  <a:schemeClr val="tx1"/>
                </a:solidFill>
              </a:rPr>
              <a:t>古典</a:t>
            </a:r>
            <a:r>
              <a:rPr lang="zh-TW" altLang="en-US" smtClean="0">
                <a:solidFill>
                  <a:schemeClr val="tx1"/>
                </a:solidFill>
              </a:rPr>
              <a:t>音樂</a:t>
            </a:r>
            <a:r>
              <a:rPr lang="zh-TW" altLang="en-US" dirty="0" smtClean="0">
                <a:solidFill>
                  <a:schemeClr val="tx1"/>
                </a:solidFill>
              </a:rPr>
              <a:t>圖書館使用</a:t>
            </a:r>
            <a:r>
              <a:rPr lang="zh-TW" altLang="en-US" dirty="0">
                <a:solidFill>
                  <a:schemeClr val="tx1"/>
                </a:solidFill>
              </a:rPr>
              <a:t>指引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17099"/>
            <a:ext cx="7416824" cy="107174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27584" y="586319"/>
            <a:ext cx="7416824" cy="3477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649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8330930" cy="580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(5) </a:t>
            </a:r>
            <a:r>
              <a:rPr lang="zh-TW" altLang="en-US" sz="3600" dirty="0" smtClean="0"/>
              <a:t>作曲家</a:t>
            </a:r>
            <a:r>
              <a:rPr lang="en-US" altLang="zh-TW" sz="2400" dirty="0" smtClean="0"/>
              <a:t>…(1)</a:t>
            </a:r>
            <a:endParaRPr lang="zh-TW" altLang="en-US" sz="3600" dirty="0"/>
          </a:p>
        </p:txBody>
      </p:sp>
      <p:sp>
        <p:nvSpPr>
          <p:cNvPr id="5" name="矩形 4"/>
          <p:cNvSpPr/>
          <p:nvPr/>
        </p:nvSpPr>
        <p:spPr>
          <a:xfrm>
            <a:off x="611560" y="3933056"/>
            <a:ext cx="395709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1763688" y="2132856"/>
            <a:ext cx="1008112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選取作曲家</a:t>
            </a:r>
            <a:endParaRPr lang="zh-TW" altLang="en-US" sz="1200" dirty="0"/>
          </a:p>
        </p:txBody>
      </p:sp>
      <p:sp>
        <p:nvSpPr>
          <p:cNvPr id="12" name="矩形 11"/>
          <p:cNvSpPr/>
          <p:nvPr/>
        </p:nvSpPr>
        <p:spPr>
          <a:xfrm>
            <a:off x="1835696" y="1844825"/>
            <a:ext cx="432048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62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124744"/>
            <a:ext cx="913447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(5) </a:t>
            </a:r>
            <a:r>
              <a:rPr lang="zh-TW" altLang="en-US" sz="3600" dirty="0" smtClean="0"/>
              <a:t>作曲家</a:t>
            </a:r>
            <a:r>
              <a:rPr lang="en-US" altLang="zh-TW" sz="2400" dirty="0" smtClean="0"/>
              <a:t>…(2)</a:t>
            </a:r>
            <a:endParaRPr lang="zh-TW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395536" y="5445224"/>
            <a:ext cx="792088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2555776" y="2852936"/>
            <a:ext cx="1008112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作曲家資料</a:t>
            </a:r>
            <a:endParaRPr lang="zh-TW" altLang="en-US" sz="1200" dirty="0"/>
          </a:p>
        </p:txBody>
      </p:sp>
      <p:sp>
        <p:nvSpPr>
          <p:cNvPr id="12" name="矩形 11"/>
          <p:cNvSpPr/>
          <p:nvPr/>
        </p:nvSpPr>
        <p:spPr>
          <a:xfrm>
            <a:off x="1475656" y="2204864"/>
            <a:ext cx="435135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2483768" y="3286145"/>
            <a:ext cx="3816424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作曲家作品列表</a:t>
            </a:r>
            <a:r>
              <a:rPr lang="en-US" altLang="zh-TW" sz="1200" dirty="0" smtClean="0"/>
              <a:t>, </a:t>
            </a:r>
            <a:r>
              <a:rPr lang="zh-TW" altLang="en-US" sz="1200" dirty="0" smtClean="0"/>
              <a:t>可以「專輯」或「曲目」點選後聆聽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98187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908720"/>
            <a:ext cx="9115425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971" y="3573016"/>
            <a:ext cx="913447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(6) </a:t>
            </a:r>
            <a:r>
              <a:rPr lang="zh-TW" altLang="en-US" sz="3600" dirty="0" smtClean="0"/>
              <a:t>藝術家</a:t>
            </a:r>
            <a:r>
              <a:rPr lang="en-US" altLang="zh-TW" sz="3600" dirty="0" smtClean="0"/>
              <a:t>/</a:t>
            </a:r>
            <a:r>
              <a:rPr lang="zh-TW" altLang="en-US" sz="3600" dirty="0" smtClean="0"/>
              <a:t>演出者</a:t>
            </a:r>
            <a:r>
              <a:rPr lang="en-US" altLang="zh-TW" sz="2400" dirty="0" smtClean="0"/>
              <a:t>…(1)</a:t>
            </a:r>
            <a:endParaRPr lang="zh-TW" altLang="en-US" sz="2400" dirty="0"/>
          </a:p>
        </p:txBody>
      </p:sp>
      <p:sp>
        <p:nvSpPr>
          <p:cNvPr id="12" name="矩形 11"/>
          <p:cNvSpPr/>
          <p:nvPr/>
        </p:nvSpPr>
        <p:spPr>
          <a:xfrm>
            <a:off x="1907704" y="1916831"/>
            <a:ext cx="864096" cy="25871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107504" y="4509120"/>
            <a:ext cx="1080120" cy="14401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165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(6) </a:t>
            </a:r>
            <a:r>
              <a:rPr lang="zh-TW" altLang="en-US" sz="3600" dirty="0" smtClean="0"/>
              <a:t>藝術家</a:t>
            </a:r>
            <a:r>
              <a:rPr lang="en-US" altLang="zh-TW" sz="3600" dirty="0" smtClean="0"/>
              <a:t>/</a:t>
            </a:r>
            <a:r>
              <a:rPr lang="zh-TW" altLang="en-US" sz="3600" dirty="0" smtClean="0"/>
              <a:t>演出者</a:t>
            </a:r>
            <a:r>
              <a:rPr lang="en-US" altLang="zh-TW" sz="2400" dirty="0" smtClean="0"/>
              <a:t>…(2)</a:t>
            </a:r>
            <a:endParaRPr lang="zh-TW" altLang="en-US" sz="2400" dirty="0"/>
          </a:p>
        </p:txBody>
      </p:sp>
      <p:sp>
        <p:nvSpPr>
          <p:cNvPr id="12" name="矩形 11"/>
          <p:cNvSpPr/>
          <p:nvPr/>
        </p:nvSpPr>
        <p:spPr>
          <a:xfrm>
            <a:off x="1953190" y="2132856"/>
            <a:ext cx="746601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2039456" y="4437112"/>
            <a:ext cx="4116719" cy="36004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1812084" y="2708920"/>
            <a:ext cx="1008112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藝術家資料</a:t>
            </a:r>
            <a:endParaRPr lang="zh-TW" altLang="en-US" sz="12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1979712" y="3152001"/>
            <a:ext cx="2592288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藝術家作品</a:t>
            </a:r>
            <a:r>
              <a:rPr lang="zh-TW" altLang="en-US" sz="1200" dirty="0" smtClean="0"/>
              <a:t>列表</a:t>
            </a:r>
            <a:r>
              <a:rPr lang="en-US" altLang="zh-TW" sz="1200" dirty="0" smtClean="0"/>
              <a:t>, </a:t>
            </a:r>
            <a:r>
              <a:rPr lang="zh-TW" altLang="en-US" sz="1200" dirty="0"/>
              <a:t>可</a:t>
            </a:r>
            <a:r>
              <a:rPr lang="zh-TW" altLang="en-US" sz="1200" dirty="0" smtClean="0"/>
              <a:t>點選曲目後聆聽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1985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18" y="816402"/>
            <a:ext cx="7758514" cy="6041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(7) </a:t>
            </a:r>
            <a:r>
              <a:rPr lang="zh-TW" altLang="en-US" sz="3600" dirty="0" smtClean="0"/>
              <a:t>音樂種類</a:t>
            </a:r>
            <a:endParaRPr lang="zh-TW" altLang="en-US" sz="2400" dirty="0"/>
          </a:p>
        </p:txBody>
      </p:sp>
      <p:sp>
        <p:nvSpPr>
          <p:cNvPr id="12" name="矩形 11"/>
          <p:cNvSpPr/>
          <p:nvPr/>
        </p:nvSpPr>
        <p:spPr>
          <a:xfrm>
            <a:off x="3131840" y="1700808"/>
            <a:ext cx="504056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5436096" y="1927865"/>
            <a:ext cx="2448272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音樂種類列表</a:t>
            </a:r>
            <a:r>
              <a:rPr lang="en-US" altLang="zh-TW" sz="1200" dirty="0" smtClean="0"/>
              <a:t>, </a:t>
            </a:r>
            <a:r>
              <a:rPr lang="zh-TW" altLang="en-US" sz="1200" dirty="0"/>
              <a:t>可</a:t>
            </a:r>
            <a:r>
              <a:rPr lang="zh-TW" altLang="en-US" sz="1200" dirty="0" smtClean="0"/>
              <a:t>點選曲目後聆聽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24945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50180"/>
            <a:ext cx="7965085" cy="589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(8) </a:t>
            </a:r>
            <a:r>
              <a:rPr lang="zh-TW" altLang="en-US" sz="3600" dirty="0" smtClean="0"/>
              <a:t>唱片</a:t>
            </a:r>
            <a:r>
              <a:rPr lang="zh-TW" altLang="en-US" sz="3600" dirty="0" smtClean="0"/>
              <a:t>品牌</a:t>
            </a:r>
            <a:endParaRPr lang="zh-TW" altLang="en-US" sz="2000" dirty="0"/>
          </a:p>
        </p:txBody>
      </p:sp>
      <p:sp>
        <p:nvSpPr>
          <p:cNvPr id="12" name="矩形 11"/>
          <p:cNvSpPr/>
          <p:nvPr/>
        </p:nvSpPr>
        <p:spPr>
          <a:xfrm>
            <a:off x="3563888" y="1772816"/>
            <a:ext cx="504056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3563888" y="2060848"/>
            <a:ext cx="3312368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唱片品牌列表</a:t>
            </a:r>
            <a:r>
              <a:rPr lang="en-US" altLang="zh-TW" sz="1200" dirty="0" smtClean="0"/>
              <a:t>, </a:t>
            </a:r>
            <a:r>
              <a:rPr lang="zh-TW" altLang="en-US" sz="1200" dirty="0"/>
              <a:t>可</a:t>
            </a:r>
            <a:r>
              <a:rPr lang="zh-TW" altLang="en-US" sz="1200" dirty="0" smtClean="0"/>
              <a:t>點選唱片品牌下之曲目後聆聽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62858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32" y="842275"/>
            <a:ext cx="7686600" cy="4347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(9) </a:t>
            </a:r>
            <a:r>
              <a:rPr lang="zh-TW" altLang="en-US" sz="3600" dirty="0" smtClean="0"/>
              <a:t>自選點播</a:t>
            </a:r>
            <a:r>
              <a:rPr lang="zh-TW" altLang="en-US" sz="3600" dirty="0" smtClean="0"/>
              <a:t>名單</a:t>
            </a:r>
            <a:r>
              <a:rPr lang="en-US" altLang="zh-TW" sz="2800" dirty="0" smtClean="0"/>
              <a:t>…(1)</a:t>
            </a:r>
            <a:endParaRPr lang="zh-TW" altLang="en-US" sz="2800" dirty="0"/>
          </a:p>
        </p:txBody>
      </p:sp>
      <p:sp>
        <p:nvSpPr>
          <p:cNvPr id="12" name="矩形 11"/>
          <p:cNvSpPr/>
          <p:nvPr/>
        </p:nvSpPr>
        <p:spPr>
          <a:xfrm>
            <a:off x="3995936" y="1700808"/>
            <a:ext cx="648072" cy="2880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956376" y="2348880"/>
            <a:ext cx="288032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87794"/>
            <a:ext cx="3638550" cy="3448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矩形 20"/>
          <p:cNvSpPr/>
          <p:nvPr/>
        </p:nvSpPr>
        <p:spPr>
          <a:xfrm>
            <a:off x="5580112" y="6309320"/>
            <a:ext cx="936104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單箭頭接點 21"/>
          <p:cNvCxnSpPr/>
          <p:nvPr/>
        </p:nvCxnSpPr>
        <p:spPr>
          <a:xfrm flipH="1">
            <a:off x="6516216" y="2564904"/>
            <a:ext cx="1440161" cy="8228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51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81" y="6126435"/>
            <a:ext cx="879761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7" y="2636912"/>
            <a:ext cx="8999079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48" y="1124744"/>
            <a:ext cx="4363988" cy="1253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987824" y="3861048"/>
            <a:ext cx="396044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按此連結「啟用」</a:t>
            </a:r>
            <a:r>
              <a:rPr lang="zh-TW" altLang="en-US" b="1" u="sng" dirty="0" smtClean="0">
                <a:solidFill>
                  <a:srgbClr val="FF0000"/>
                </a:solidFill>
              </a:rPr>
              <a:t>自選點播名單</a:t>
            </a:r>
            <a:r>
              <a:rPr lang="zh-TW" altLang="en-US" b="1" dirty="0" smtClean="0">
                <a:solidFill>
                  <a:srgbClr val="FF0000"/>
                </a:solidFill>
              </a:rPr>
              <a:t>帳號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932040" y="5905562"/>
            <a:ext cx="396044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按此連結「登入」</a:t>
            </a:r>
            <a:r>
              <a:rPr lang="zh-TW" altLang="en-US" b="1" u="sng" dirty="0">
                <a:solidFill>
                  <a:srgbClr val="FF0000"/>
                </a:solidFill>
              </a:rPr>
              <a:t>自選點播名單</a:t>
            </a:r>
            <a:r>
              <a:rPr lang="zh-TW" altLang="en-US" b="1" dirty="0" smtClean="0">
                <a:solidFill>
                  <a:srgbClr val="FF0000"/>
                </a:solidFill>
              </a:rPr>
              <a:t>帳號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716016" y="1124744"/>
            <a:ext cx="432048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「註冊完成」</a:t>
            </a:r>
            <a:r>
              <a:rPr lang="zh-TW" altLang="en-US" b="1" dirty="0" smtClean="0">
                <a:solidFill>
                  <a:srgbClr val="FF0000"/>
                </a:solidFill>
              </a:rPr>
              <a:t>通知</a:t>
            </a:r>
            <a:r>
              <a:rPr lang="en-US" altLang="zh-TW" b="1" dirty="0" smtClean="0">
                <a:solidFill>
                  <a:srgbClr val="FF0000"/>
                </a:solidFill>
              </a:rPr>
              <a:t>, </a:t>
            </a:r>
            <a:r>
              <a:rPr lang="zh-TW" altLang="en-US" b="1" dirty="0" smtClean="0">
                <a:solidFill>
                  <a:srgbClr val="FF0000"/>
                </a:solidFill>
              </a:rPr>
              <a:t>至電子郵件點選啟用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" name="向下箭號 2"/>
          <p:cNvSpPr/>
          <p:nvPr/>
        </p:nvSpPr>
        <p:spPr>
          <a:xfrm>
            <a:off x="4355976" y="5301208"/>
            <a:ext cx="612068" cy="576064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向下箭號 13"/>
          <p:cNvSpPr/>
          <p:nvPr/>
        </p:nvSpPr>
        <p:spPr>
          <a:xfrm>
            <a:off x="6156176" y="1700808"/>
            <a:ext cx="612068" cy="576064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(9) </a:t>
            </a:r>
            <a:r>
              <a:rPr lang="zh-TW" altLang="en-US" sz="3600" dirty="0" smtClean="0"/>
              <a:t>自選點播</a:t>
            </a:r>
            <a:r>
              <a:rPr lang="zh-TW" altLang="en-US" sz="3600" dirty="0" smtClean="0"/>
              <a:t>名單</a:t>
            </a:r>
            <a:r>
              <a:rPr lang="en-US" altLang="zh-TW" sz="2800" dirty="0" smtClean="0"/>
              <a:t>…(2)</a:t>
            </a:r>
            <a:endParaRPr lang="zh-TW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395536" y="3861048"/>
            <a:ext cx="2592288" cy="2880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8316416" y="6274894"/>
            <a:ext cx="720080" cy="25045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989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05" y="3273896"/>
            <a:ext cx="860107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6660232" y="3273896"/>
            <a:ext cx="1296144" cy="2880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395536" y="4786064"/>
            <a:ext cx="1296144" cy="2880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4089326" y="2337792"/>
            <a:ext cx="460851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輸入電子郵件</a:t>
            </a:r>
            <a:r>
              <a:rPr lang="en-US" altLang="zh-TW" b="1" dirty="0" smtClean="0">
                <a:solidFill>
                  <a:srgbClr val="FF0000"/>
                </a:solidFill>
              </a:rPr>
              <a:t>&amp;</a:t>
            </a:r>
            <a:r>
              <a:rPr lang="zh-TW" altLang="en-US" b="1" dirty="0" smtClean="0">
                <a:solidFill>
                  <a:srgbClr val="FF0000"/>
                </a:solidFill>
              </a:rPr>
              <a:t>密碼「登入」</a:t>
            </a:r>
            <a:r>
              <a:rPr lang="zh-TW" altLang="en-US" b="1" u="sng" dirty="0" smtClean="0">
                <a:solidFill>
                  <a:srgbClr val="FF0000"/>
                </a:solidFill>
              </a:rPr>
              <a:t>自選點播名單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839"/>
            <a:ext cx="333375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字方塊 10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(9) </a:t>
            </a:r>
            <a:r>
              <a:rPr lang="zh-TW" altLang="en-US" sz="3600" dirty="0" smtClean="0"/>
              <a:t>自選點播</a:t>
            </a:r>
            <a:r>
              <a:rPr lang="zh-TW" altLang="en-US" sz="3600" dirty="0" smtClean="0"/>
              <a:t>名單</a:t>
            </a:r>
            <a:r>
              <a:rPr lang="en-US" altLang="zh-TW" sz="2800" dirty="0" smtClean="0"/>
              <a:t>…(3)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07052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726065" cy="5102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755576" y="4401108"/>
            <a:ext cx="1512168" cy="1800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2458368" y="6227015"/>
            <a:ext cx="417646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勾選喜歡的曲目，加入「自選點播名單」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458368" y="5938983"/>
            <a:ext cx="1537568" cy="2880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(9) </a:t>
            </a:r>
            <a:r>
              <a:rPr lang="zh-TW" altLang="en-US" sz="3600" dirty="0" smtClean="0"/>
              <a:t>自選點播</a:t>
            </a:r>
            <a:r>
              <a:rPr lang="zh-TW" altLang="en-US" sz="3600" dirty="0" smtClean="0"/>
              <a:t>名單</a:t>
            </a:r>
            <a:r>
              <a:rPr lang="en-US" altLang="zh-TW" sz="2800" dirty="0" smtClean="0"/>
              <a:t>…(4)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0042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007269" y="334852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/>
              <a:t>登入</a:t>
            </a:r>
            <a:r>
              <a:rPr lang="en-US" altLang="zh-TW" sz="3600" dirty="0" smtClean="0"/>
              <a:t>……</a:t>
            </a:r>
            <a:r>
              <a:rPr lang="zh-TW" altLang="en-US" sz="3600" dirty="0" smtClean="0"/>
              <a:t>遠端</a:t>
            </a:r>
            <a:r>
              <a:rPr lang="zh-TW" altLang="en-US" sz="3600" dirty="0" smtClean="0"/>
              <a:t>登入</a:t>
            </a:r>
            <a:endParaRPr lang="zh-TW" altLang="en-US" sz="36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114" y="2636912"/>
            <a:ext cx="6718487" cy="366766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693069" y="1196752"/>
            <a:ext cx="5531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/>
              <a:t>網址：　</a:t>
            </a:r>
            <a:r>
              <a:rPr lang="en-US" altLang="zh-TW" sz="2000" dirty="0"/>
              <a:t> </a:t>
            </a:r>
            <a:r>
              <a:rPr lang="en-US" altLang="zh-TW" sz="2000" dirty="0">
                <a:hlinkClick r:id="rId3"/>
              </a:rPr>
              <a:t>http://www.naxosmusiclibrary.com</a:t>
            </a:r>
            <a:r>
              <a:rPr lang="en-US" altLang="zh-TW" sz="2000" dirty="0" smtClean="0">
                <a:hlinkClick r:id="rId3"/>
              </a:rPr>
              <a:t>/</a:t>
            </a:r>
            <a:endParaRPr lang="zh-TW" altLang="en-US" sz="2000" dirty="0"/>
          </a:p>
        </p:txBody>
      </p:sp>
      <p:sp>
        <p:nvSpPr>
          <p:cNvPr id="10" name="文字方塊 15"/>
          <p:cNvSpPr txBox="1">
            <a:spLocks noChangeArrowheads="1"/>
          </p:cNvSpPr>
          <p:nvPr/>
        </p:nvSpPr>
        <p:spPr bwMode="auto">
          <a:xfrm>
            <a:off x="6300192" y="4509120"/>
            <a:ext cx="1655762" cy="30777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TW" altLang="en-US" sz="1400" b="1" dirty="0">
                <a:solidFill>
                  <a:srgbClr val="FF0000"/>
                </a:solidFill>
              </a:rPr>
              <a:t>輸入帳號</a:t>
            </a:r>
            <a:r>
              <a:rPr kumimoji="0" lang="en-US" altLang="zh-TW" sz="1400" b="1" dirty="0">
                <a:solidFill>
                  <a:srgbClr val="FF0000"/>
                </a:solidFill>
              </a:rPr>
              <a:t>/</a:t>
            </a:r>
            <a:r>
              <a:rPr kumimoji="0" lang="zh-TW" altLang="en-US" sz="1400" b="1" dirty="0">
                <a:solidFill>
                  <a:srgbClr val="FF0000"/>
                </a:solidFill>
              </a:rPr>
              <a:t>密碼</a:t>
            </a:r>
          </a:p>
        </p:txBody>
      </p:sp>
      <p:sp>
        <p:nvSpPr>
          <p:cNvPr id="11" name="文字方塊 20"/>
          <p:cNvSpPr txBox="1">
            <a:spLocks noChangeArrowheads="1"/>
          </p:cNvSpPr>
          <p:nvPr/>
        </p:nvSpPr>
        <p:spPr bwMode="auto">
          <a:xfrm>
            <a:off x="1165881" y="1772816"/>
            <a:ext cx="67184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/>
              <a:t>※ </a:t>
            </a:r>
            <a:r>
              <a:rPr kumimoji="0" lang="en-US" altLang="zh-TW" sz="1800" dirty="0" smtClean="0">
                <a:solidFill>
                  <a:srgbClr val="FF0000"/>
                </a:solidFill>
              </a:rPr>
              <a:t>Onsite</a:t>
            </a:r>
            <a:r>
              <a:rPr kumimoji="0" lang="zh-TW" altLang="en-US" sz="1800" dirty="0" smtClean="0">
                <a:solidFill>
                  <a:srgbClr val="FF0000"/>
                </a:solidFill>
              </a:rPr>
              <a:t> </a:t>
            </a:r>
            <a:r>
              <a:rPr kumimoji="0" lang="en-US" altLang="zh-TW" sz="1800" dirty="0" smtClean="0"/>
              <a:t>(</a:t>
            </a:r>
            <a:r>
              <a:rPr kumimoji="0" lang="zh-TW" altLang="en-US" sz="1800" dirty="0"/>
              <a:t>機構內</a:t>
            </a:r>
            <a:r>
              <a:rPr kumimoji="0" lang="en-US" altLang="zh-TW" sz="1800" dirty="0"/>
              <a:t>) – </a:t>
            </a:r>
            <a:r>
              <a:rPr kumimoji="0" lang="zh-TW" altLang="en-US" sz="1800" dirty="0"/>
              <a:t>訂購或試用設定後</a:t>
            </a:r>
            <a:r>
              <a:rPr kumimoji="0" lang="zh-TW" altLang="en-US" sz="1800" dirty="0">
                <a:solidFill>
                  <a:srgbClr val="FF0000"/>
                </a:solidFill>
              </a:rPr>
              <a:t>鎖</a:t>
            </a:r>
            <a:r>
              <a:rPr kumimoji="0" lang="en-US" altLang="zh-TW" sz="1800" dirty="0" smtClean="0">
                <a:solidFill>
                  <a:srgbClr val="FF0000"/>
                </a:solidFill>
              </a:rPr>
              <a:t>IP</a:t>
            </a:r>
            <a:r>
              <a:rPr lang="zh-TW" altLang="en-US" sz="1800" dirty="0"/>
              <a:t>，</a:t>
            </a:r>
            <a:r>
              <a:rPr kumimoji="0" lang="zh-TW" altLang="en-US" sz="1800" dirty="0" smtClean="0"/>
              <a:t>免</a:t>
            </a:r>
            <a:r>
              <a:rPr kumimoji="0" lang="zh-TW" altLang="en-US" sz="1800" dirty="0"/>
              <a:t>用帳號密碼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/>
              <a:t>※ </a:t>
            </a:r>
            <a:r>
              <a:rPr kumimoji="0" lang="en-US" altLang="zh-TW" sz="1800" dirty="0">
                <a:solidFill>
                  <a:srgbClr val="FF0000"/>
                </a:solidFill>
              </a:rPr>
              <a:t>Offsite </a:t>
            </a:r>
            <a:r>
              <a:rPr kumimoji="0" lang="en-US" altLang="zh-TW" sz="1800" dirty="0"/>
              <a:t>(</a:t>
            </a:r>
            <a:r>
              <a:rPr kumimoji="0" lang="zh-TW" altLang="en-US" sz="1800" dirty="0"/>
              <a:t>機構外</a:t>
            </a:r>
            <a:r>
              <a:rPr kumimoji="0" lang="en-US" altLang="zh-TW" sz="1800" dirty="0"/>
              <a:t>) </a:t>
            </a:r>
            <a:r>
              <a:rPr lang="en-US" altLang="zh-TW" sz="1800" dirty="0"/>
              <a:t>– </a:t>
            </a:r>
            <a:r>
              <a:rPr kumimoji="0" lang="zh-TW" altLang="en-US" sz="1800" dirty="0" smtClean="0">
                <a:solidFill>
                  <a:srgbClr val="FF0000"/>
                </a:solidFill>
              </a:rPr>
              <a:t>帳號密碼依各機構公佈</a:t>
            </a:r>
            <a:endParaRPr kumimoji="0" lang="zh-TW" alt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5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97152"/>
            <a:ext cx="85344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395201" y="4869160"/>
            <a:ext cx="1224136" cy="2901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534705" y="4221088"/>
            <a:ext cx="792088" cy="14519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2339752" y="6444044"/>
            <a:ext cx="388843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曲目即加入</a:t>
            </a:r>
            <a:r>
              <a:rPr lang="zh-TW" altLang="en-US" b="1" dirty="0">
                <a:solidFill>
                  <a:srgbClr val="FF0000"/>
                </a:solidFill>
              </a:rPr>
              <a:t>「自選點播名單」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(9) </a:t>
            </a:r>
            <a:r>
              <a:rPr lang="zh-TW" altLang="en-US" sz="3600" dirty="0" smtClean="0"/>
              <a:t>自選點播</a:t>
            </a:r>
            <a:r>
              <a:rPr lang="zh-TW" altLang="en-US" sz="3600" dirty="0" smtClean="0"/>
              <a:t>名單</a:t>
            </a:r>
            <a:r>
              <a:rPr lang="en-US" altLang="zh-TW" sz="2800" dirty="0" smtClean="0"/>
              <a:t>…(5)</a:t>
            </a:r>
            <a:endParaRPr lang="zh-TW" altLang="en-US" sz="28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68" y="908720"/>
            <a:ext cx="4234832" cy="3544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文字方塊 18"/>
          <p:cNvSpPr txBox="1"/>
          <p:nvPr/>
        </p:nvSpPr>
        <p:spPr>
          <a:xfrm>
            <a:off x="1518481" y="3946272"/>
            <a:ext cx="2160239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rgbClr val="FF0000"/>
                </a:solidFill>
              </a:rPr>
              <a:t>編輯</a:t>
            </a:r>
            <a:r>
              <a:rPr lang="zh-TW" altLang="en-US" sz="1600" b="1" dirty="0">
                <a:solidFill>
                  <a:srgbClr val="FF0000"/>
                </a:solidFill>
              </a:rPr>
              <a:t>「自選點播名單」</a:t>
            </a:r>
          </a:p>
        </p:txBody>
      </p:sp>
      <p:sp>
        <p:nvSpPr>
          <p:cNvPr id="3" name="矩形 2"/>
          <p:cNvSpPr/>
          <p:nvPr/>
        </p:nvSpPr>
        <p:spPr>
          <a:xfrm>
            <a:off x="1518481" y="2492896"/>
            <a:ext cx="2520280" cy="100811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339752" y="6093296"/>
            <a:ext cx="1800200" cy="35074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弧形箭號 (左彎) 10"/>
          <p:cNvSpPr/>
          <p:nvPr/>
        </p:nvSpPr>
        <p:spPr>
          <a:xfrm rot="18997316">
            <a:off x="5436096" y="2559860"/>
            <a:ext cx="1008112" cy="2044402"/>
          </a:xfrm>
          <a:prstGeom prst="curved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64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90" y="1099316"/>
            <a:ext cx="7249018" cy="427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(10) </a:t>
            </a:r>
            <a:r>
              <a:rPr lang="zh-TW" altLang="en-US" sz="3600" dirty="0" smtClean="0"/>
              <a:t>應用程式</a:t>
            </a:r>
            <a:r>
              <a:rPr lang="en-US" altLang="zh-TW" sz="3600" dirty="0" smtClean="0"/>
              <a:t>~</a:t>
            </a:r>
            <a:r>
              <a:rPr lang="zh-TW" altLang="en-US" sz="2400" dirty="0" smtClean="0"/>
              <a:t>行動載具播放</a:t>
            </a:r>
            <a:r>
              <a:rPr lang="en-US" altLang="zh-TW" sz="2400" dirty="0" smtClean="0"/>
              <a:t>…(</a:t>
            </a:r>
            <a:r>
              <a:rPr lang="en-US" altLang="zh-TW" sz="2400" dirty="0" smtClean="0"/>
              <a:t>1)</a:t>
            </a:r>
            <a:endParaRPr lang="zh-TW" altLang="en-US" sz="2400" dirty="0"/>
          </a:p>
        </p:txBody>
      </p:sp>
      <p:sp>
        <p:nvSpPr>
          <p:cNvPr id="12" name="矩形 11"/>
          <p:cNvSpPr/>
          <p:nvPr/>
        </p:nvSpPr>
        <p:spPr>
          <a:xfrm>
            <a:off x="4644008" y="1916832"/>
            <a:ext cx="432048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4898458" y="5445224"/>
            <a:ext cx="3345950" cy="7386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solidFill>
                  <a:srgbClr val="FF0000"/>
                </a:solidFill>
              </a:rPr>
              <a:t>選擇 自 </a:t>
            </a:r>
            <a:r>
              <a:rPr lang="en-US" altLang="zh-TW" sz="1400" b="1" dirty="0" smtClean="0">
                <a:solidFill>
                  <a:srgbClr val="FF0000"/>
                </a:solidFill>
              </a:rPr>
              <a:t>”App Store”</a:t>
            </a:r>
            <a:r>
              <a:rPr lang="zh-TW" altLang="en-US" sz="1400" b="1" dirty="0" smtClean="0">
                <a:solidFill>
                  <a:srgbClr val="FF0000"/>
                </a:solidFill>
              </a:rPr>
              <a:t>或 </a:t>
            </a:r>
            <a:r>
              <a:rPr lang="en-US" altLang="zh-TW" sz="1400" b="1" dirty="0" smtClean="0">
                <a:solidFill>
                  <a:srgbClr val="FF0000"/>
                </a:solidFill>
              </a:rPr>
              <a:t>“Google play” </a:t>
            </a:r>
            <a:r>
              <a:rPr lang="zh-TW" altLang="en-US" sz="1400" b="1" dirty="0" smtClean="0">
                <a:solidFill>
                  <a:srgbClr val="FF0000"/>
                </a:solidFill>
              </a:rPr>
              <a:t>下載免費播放 </a:t>
            </a:r>
            <a:r>
              <a:rPr lang="en-US" altLang="zh-TW" sz="1400" b="1" dirty="0" smtClean="0">
                <a:solidFill>
                  <a:srgbClr val="FF0000"/>
                </a:solidFill>
              </a:rPr>
              <a:t>App, </a:t>
            </a:r>
            <a:r>
              <a:rPr lang="zh-TW" altLang="en-US" sz="1400" b="1" dirty="0" smtClean="0">
                <a:solidFill>
                  <a:srgbClr val="FF0000"/>
                </a:solidFill>
              </a:rPr>
              <a:t>即可於行動載具</a:t>
            </a:r>
            <a:r>
              <a:rPr lang="en-US" altLang="zh-TW" sz="1400" b="1" dirty="0" smtClean="0">
                <a:solidFill>
                  <a:srgbClr val="FF0000"/>
                </a:solidFill>
              </a:rPr>
              <a:t>(</a:t>
            </a:r>
            <a:r>
              <a:rPr lang="zh-TW" altLang="en-US" sz="1400" b="1" dirty="0" smtClean="0">
                <a:solidFill>
                  <a:srgbClr val="FF0000"/>
                </a:solidFill>
              </a:rPr>
              <a:t>平板</a:t>
            </a:r>
            <a:r>
              <a:rPr lang="en-US" altLang="zh-TW" sz="1400" b="1" dirty="0" smtClean="0">
                <a:solidFill>
                  <a:srgbClr val="FF0000"/>
                </a:solidFill>
              </a:rPr>
              <a:t>/</a:t>
            </a:r>
            <a:r>
              <a:rPr lang="zh-TW" altLang="en-US" sz="1400" b="1" dirty="0" smtClean="0">
                <a:solidFill>
                  <a:srgbClr val="FF0000"/>
                </a:solidFill>
              </a:rPr>
              <a:t>智慧手機</a:t>
            </a:r>
            <a:r>
              <a:rPr lang="en-US" altLang="zh-TW" sz="1400" b="1" dirty="0" smtClean="0">
                <a:solidFill>
                  <a:srgbClr val="FF0000"/>
                </a:solidFill>
              </a:rPr>
              <a:t>)</a:t>
            </a:r>
            <a:r>
              <a:rPr lang="zh-TW" altLang="en-US" sz="1400" b="1" dirty="0" smtClean="0">
                <a:solidFill>
                  <a:srgbClr val="FF0000"/>
                </a:solidFill>
              </a:rPr>
              <a:t>上登入聆聽</a:t>
            </a:r>
            <a:endParaRPr lang="zh-TW" alt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30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(10) </a:t>
            </a:r>
            <a:r>
              <a:rPr lang="zh-TW" altLang="en-US" sz="3600" dirty="0" smtClean="0"/>
              <a:t>應用程式</a:t>
            </a:r>
            <a:r>
              <a:rPr lang="en-US" altLang="zh-TW" sz="2400" dirty="0" smtClean="0"/>
              <a:t>~</a:t>
            </a:r>
            <a:r>
              <a:rPr lang="zh-TW" altLang="en-US" sz="2400" dirty="0" smtClean="0"/>
              <a:t>行動</a:t>
            </a:r>
            <a:r>
              <a:rPr lang="zh-TW" altLang="en-US" sz="2400" dirty="0"/>
              <a:t>載具播放</a:t>
            </a:r>
            <a:r>
              <a:rPr lang="en-US" altLang="zh-TW" sz="2400" dirty="0" smtClean="0"/>
              <a:t>…(2)</a:t>
            </a:r>
            <a:endParaRPr lang="zh-TW" altLang="en-US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73" y="1196752"/>
            <a:ext cx="5383163" cy="4580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484981" y="5949280"/>
            <a:ext cx="5815211" cy="30777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</a:rPr>
              <a:t>以</a:t>
            </a:r>
            <a:r>
              <a:rPr lang="zh-TW" altLang="en-US" sz="1400" dirty="0">
                <a:solidFill>
                  <a:srgbClr val="FF0000"/>
                </a:solidFill>
              </a:rPr>
              <a:t>註冊的 </a:t>
            </a:r>
            <a:r>
              <a:rPr lang="en-US" altLang="zh-TW" sz="1400" dirty="0">
                <a:solidFill>
                  <a:srgbClr val="FF0000"/>
                </a:solidFill>
              </a:rPr>
              <a:t>email </a:t>
            </a:r>
            <a:r>
              <a:rPr lang="zh-TW" altLang="en-US" sz="1400" dirty="0">
                <a:solidFill>
                  <a:srgbClr val="FF0000"/>
                </a:solidFill>
              </a:rPr>
              <a:t>帳號及密碼</a:t>
            </a:r>
            <a:r>
              <a:rPr lang="zh-TW" altLang="en-US" sz="1400" dirty="0" smtClean="0">
                <a:solidFill>
                  <a:srgbClr val="FF0000"/>
                </a:solidFill>
              </a:rPr>
              <a:t>登入 即可瀏覽聆聽自選點播名單及其他曲目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55576" y="2636912"/>
            <a:ext cx="1944216" cy="57606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200639"/>
            <a:ext cx="2592288" cy="4596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橢圓 1"/>
          <p:cNvSpPr/>
          <p:nvPr/>
        </p:nvSpPr>
        <p:spPr>
          <a:xfrm>
            <a:off x="3275856" y="1340768"/>
            <a:ext cx="360040" cy="28803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單箭頭接點 7"/>
          <p:cNvCxnSpPr/>
          <p:nvPr/>
        </p:nvCxnSpPr>
        <p:spPr>
          <a:xfrm>
            <a:off x="3635896" y="1484784"/>
            <a:ext cx="2520280" cy="64807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6300192" y="2060848"/>
            <a:ext cx="1944216" cy="187220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503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(10) </a:t>
            </a:r>
            <a:r>
              <a:rPr lang="zh-TW" altLang="en-US" sz="3600" dirty="0" smtClean="0"/>
              <a:t>應用程式</a:t>
            </a:r>
            <a:r>
              <a:rPr lang="en-US" altLang="zh-TW" sz="2400" dirty="0" smtClean="0"/>
              <a:t>~</a:t>
            </a:r>
            <a:r>
              <a:rPr lang="zh-TW" altLang="en-US" sz="2400" dirty="0" smtClean="0"/>
              <a:t>行動</a:t>
            </a:r>
            <a:r>
              <a:rPr lang="zh-TW" altLang="en-US" sz="2400" dirty="0"/>
              <a:t>載具播放</a:t>
            </a:r>
            <a:r>
              <a:rPr lang="en-US" altLang="zh-TW" sz="2400" dirty="0" smtClean="0"/>
              <a:t>…(3)</a:t>
            </a:r>
            <a:endParaRPr lang="zh-TW" altLang="en-US" sz="2400" dirty="0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464" y="1206932"/>
            <a:ext cx="2667000" cy="48143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611" y="1220688"/>
            <a:ext cx="2676525" cy="480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16967"/>
            <a:ext cx="2664296" cy="4804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251520" y="2420888"/>
            <a:ext cx="1512168" cy="2880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" name="直線單箭頭接點 6"/>
          <p:cNvCxnSpPr/>
          <p:nvPr/>
        </p:nvCxnSpPr>
        <p:spPr>
          <a:xfrm flipV="1">
            <a:off x="1835696" y="2276872"/>
            <a:ext cx="1368152" cy="28803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251521" y="4437112"/>
            <a:ext cx="3240360" cy="30777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</a:rPr>
              <a:t>瀏覽、聆聽</a:t>
            </a:r>
            <a:r>
              <a:rPr lang="zh-TW" altLang="en-US" sz="1400" dirty="0" smtClean="0">
                <a:solidFill>
                  <a:srgbClr val="FF0000"/>
                </a:solidFill>
              </a:rPr>
              <a:t>自選點播名單及其他</a:t>
            </a:r>
            <a:r>
              <a:rPr lang="zh-TW" altLang="en-US" sz="1400" dirty="0">
                <a:solidFill>
                  <a:srgbClr val="FF0000"/>
                </a:solidFill>
              </a:rPr>
              <a:t>曲目</a:t>
            </a:r>
            <a:r>
              <a:rPr lang="zh-TW" altLang="en-US" sz="1400" dirty="0" smtClean="0">
                <a:solidFill>
                  <a:srgbClr val="FF0000"/>
                </a:solidFill>
              </a:rPr>
              <a:t>。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228184" y="4437112"/>
            <a:ext cx="2448272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400" dirty="0" smtClean="0">
                <a:solidFill>
                  <a:srgbClr val="FF0000"/>
                </a:solidFill>
              </a:rPr>
              <a:t>賞</a:t>
            </a:r>
            <a:r>
              <a:rPr lang="zh-TW" altLang="en-US" sz="1400" dirty="0">
                <a:solidFill>
                  <a:srgbClr val="FF0000"/>
                </a:solidFill>
              </a:rPr>
              <a:t>聆完畢，請記得「登出」</a:t>
            </a:r>
            <a:r>
              <a:rPr lang="zh-TW" altLang="en-US" sz="1400" dirty="0" smtClean="0">
                <a:solidFill>
                  <a:srgbClr val="FF0000"/>
                </a:solidFill>
              </a:rPr>
              <a:t>，讓</a:t>
            </a:r>
            <a:r>
              <a:rPr lang="zh-TW" altLang="en-US" sz="1400" dirty="0">
                <a:solidFill>
                  <a:srgbClr val="FF0000"/>
                </a:solidFill>
              </a:rPr>
              <a:t>其他讀者也有機會賞聆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sp>
        <p:nvSpPr>
          <p:cNvPr id="8" name="橢圓 7"/>
          <p:cNvSpPr/>
          <p:nvPr/>
        </p:nvSpPr>
        <p:spPr>
          <a:xfrm>
            <a:off x="6588224" y="3692996"/>
            <a:ext cx="1656184" cy="74411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193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39" y="918319"/>
            <a:ext cx="7734493" cy="5823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(11) </a:t>
            </a:r>
            <a:r>
              <a:rPr lang="zh-TW" altLang="en-US" sz="3600" dirty="0" smtClean="0"/>
              <a:t>學習園地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5364088" y="1833100"/>
            <a:ext cx="504056" cy="22774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3707904" y="3861048"/>
            <a:ext cx="3862314" cy="160043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rgbClr val="FF0000"/>
                </a:solidFill>
              </a:rPr>
              <a:t>包含澳洲</a:t>
            </a:r>
            <a:r>
              <a:rPr lang="zh-TW" altLang="en-US" sz="1400" dirty="0">
                <a:solidFill>
                  <a:srgbClr val="FF0000"/>
                </a:solidFill>
              </a:rPr>
              <a:t>、愛爾蘭</a:t>
            </a:r>
            <a:r>
              <a:rPr lang="zh-TW" altLang="en-US" sz="1400" dirty="0" smtClean="0">
                <a:solidFill>
                  <a:srgbClr val="FF0000"/>
                </a:solidFill>
              </a:rPr>
              <a:t>、韓國、北美、</a:t>
            </a:r>
            <a:r>
              <a:rPr lang="zh-TW" altLang="en-US" sz="1400" dirty="0">
                <a:solidFill>
                  <a:srgbClr val="FF0000"/>
                </a:solidFill>
              </a:rPr>
              <a:t>英國之音樂教授學者所</a:t>
            </a:r>
            <a:r>
              <a:rPr lang="zh-TW" altLang="en-US" sz="1400" dirty="0" smtClean="0">
                <a:solidFill>
                  <a:srgbClr val="FF0000"/>
                </a:solidFill>
              </a:rPr>
              <a:t>撰寫之教材，是音樂系所學生不可或缺之教材資料</a:t>
            </a:r>
            <a:r>
              <a:rPr lang="en-US" altLang="zh-TW" sz="1400" dirty="0" smtClean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1400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rgbClr val="FF0000"/>
                </a:solidFill>
              </a:rPr>
              <a:t>青年天地更包含</a:t>
            </a:r>
            <a:r>
              <a:rPr lang="en-US" altLang="zh-TW" sz="1400" dirty="0" smtClean="0">
                <a:solidFill>
                  <a:srgbClr val="FF0000"/>
                </a:solidFill>
              </a:rPr>
              <a:t>: </a:t>
            </a:r>
            <a:r>
              <a:rPr lang="zh-TW" altLang="en-US" sz="1400" dirty="0" smtClean="0">
                <a:solidFill>
                  <a:srgbClr val="FF0000"/>
                </a:solidFill>
              </a:rPr>
              <a:t>古典音樂的故事</a:t>
            </a:r>
            <a:r>
              <a:rPr lang="en-US" altLang="zh-TW" sz="1400" dirty="0" smtClean="0">
                <a:solidFill>
                  <a:srgbClr val="FF0000"/>
                </a:solidFill>
              </a:rPr>
              <a:t>/</a:t>
            </a:r>
            <a:r>
              <a:rPr lang="zh-TW" altLang="en-US" sz="1400" dirty="0" smtClean="0">
                <a:solidFill>
                  <a:srgbClr val="FF0000"/>
                </a:solidFill>
              </a:rPr>
              <a:t>兒童音樂</a:t>
            </a:r>
            <a:r>
              <a:rPr lang="en-US" altLang="zh-TW" sz="1400" dirty="0" smtClean="0">
                <a:solidFill>
                  <a:srgbClr val="FF0000"/>
                </a:solidFill>
              </a:rPr>
              <a:t>/</a:t>
            </a:r>
            <a:r>
              <a:rPr lang="zh-TW" altLang="en-US" sz="1400" dirty="0" smtClean="0">
                <a:solidFill>
                  <a:srgbClr val="FF0000"/>
                </a:solidFill>
              </a:rPr>
              <a:t>管弦樂團</a:t>
            </a:r>
            <a:r>
              <a:rPr lang="zh-TW" altLang="en-US" sz="1400" dirty="0">
                <a:solidFill>
                  <a:srgbClr val="FF0000"/>
                </a:solidFill>
              </a:rPr>
              <a:t>樂器</a:t>
            </a:r>
            <a:r>
              <a:rPr lang="zh-TW" altLang="en-US" sz="1400" dirty="0" smtClean="0">
                <a:solidFill>
                  <a:srgbClr val="FF0000"/>
                </a:solidFill>
              </a:rPr>
              <a:t>介紹及</a:t>
            </a:r>
            <a:r>
              <a:rPr lang="en-US" altLang="zh-TW" sz="1400" dirty="0" smtClean="0">
                <a:solidFill>
                  <a:srgbClr val="FF0000"/>
                </a:solidFill>
              </a:rPr>
              <a:t>UCA</a:t>
            </a:r>
            <a:r>
              <a:rPr lang="zh-TW" altLang="en-US" sz="1400" dirty="0" smtClean="0">
                <a:solidFill>
                  <a:srgbClr val="FF0000"/>
                </a:solidFill>
              </a:rPr>
              <a:t>兒童有聲書 </a:t>
            </a:r>
            <a:endParaRPr lang="en-US" altLang="zh-TW" sz="1400" dirty="0" smtClean="0">
              <a:solidFill>
                <a:srgbClr val="FF0000"/>
              </a:solidFill>
            </a:endParaRPr>
          </a:p>
          <a:p>
            <a:r>
              <a:rPr lang="en-US" altLang="zh-TW" sz="1400" dirty="0">
                <a:solidFill>
                  <a:srgbClr val="FF0000"/>
                </a:solidFill>
              </a:rPr>
              <a:t> </a:t>
            </a:r>
            <a:r>
              <a:rPr lang="en-US" altLang="zh-TW" sz="1400" dirty="0" smtClean="0">
                <a:solidFill>
                  <a:srgbClr val="FF0000"/>
                </a:solidFill>
              </a:rPr>
              <a:t>       </a:t>
            </a:r>
            <a:r>
              <a:rPr lang="zh-TW" altLang="en-US" sz="1400" dirty="0" smtClean="0">
                <a:solidFill>
                  <a:srgbClr val="FF0000"/>
                </a:solidFill>
              </a:rPr>
              <a:t>是兒童與青少年學習音樂的最佳良伴</a:t>
            </a:r>
            <a:r>
              <a:rPr lang="en-US" altLang="zh-TW" sz="1400" dirty="0" smtClean="0">
                <a:solidFill>
                  <a:srgbClr val="FF0000"/>
                </a:solidFill>
              </a:rPr>
              <a:t>.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968663"/>
            <a:ext cx="1080120" cy="748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278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" y="1120477"/>
            <a:ext cx="9136063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(12) </a:t>
            </a:r>
            <a:r>
              <a:rPr lang="zh-TW" altLang="en-US" sz="3600" dirty="0" smtClean="0"/>
              <a:t>古典樂派導覽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6228184" y="2193140"/>
            <a:ext cx="792088" cy="22774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5030166" y="3861048"/>
            <a:ext cx="3862314" cy="7386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rgbClr val="FF0000"/>
                </a:solidFill>
              </a:rPr>
              <a:t>巴洛克樂派</a:t>
            </a:r>
            <a:r>
              <a:rPr lang="en-US" altLang="zh-TW" sz="1400" dirty="0" smtClean="0">
                <a:solidFill>
                  <a:srgbClr val="FF0000"/>
                </a:solidFill>
              </a:rPr>
              <a:t>, </a:t>
            </a:r>
            <a:r>
              <a:rPr lang="zh-TW" altLang="en-US" sz="1400" dirty="0" smtClean="0">
                <a:solidFill>
                  <a:srgbClr val="FF0000"/>
                </a:solidFill>
              </a:rPr>
              <a:t>古典樂派</a:t>
            </a:r>
            <a:r>
              <a:rPr lang="en-US" altLang="zh-TW" sz="1400" dirty="0" smtClean="0">
                <a:solidFill>
                  <a:srgbClr val="FF0000"/>
                </a:solidFill>
              </a:rPr>
              <a:t>, </a:t>
            </a:r>
            <a:r>
              <a:rPr lang="zh-TW" altLang="en-US" sz="1400" dirty="0" smtClean="0">
                <a:solidFill>
                  <a:srgbClr val="FF0000"/>
                </a:solidFill>
              </a:rPr>
              <a:t>浪漫樂派</a:t>
            </a:r>
            <a:r>
              <a:rPr lang="en-US" altLang="zh-TW" sz="1400" dirty="0" smtClean="0">
                <a:solidFill>
                  <a:srgbClr val="FF0000"/>
                </a:solidFill>
              </a:rPr>
              <a:t>, </a:t>
            </a:r>
            <a:r>
              <a:rPr lang="zh-TW" altLang="en-US" sz="1400" dirty="0" smtClean="0">
                <a:solidFill>
                  <a:srgbClr val="FF0000"/>
                </a:solidFill>
              </a:rPr>
              <a:t>民族主義樂派的音樂史介紹</a:t>
            </a:r>
            <a:r>
              <a:rPr lang="en-US" altLang="zh-TW" sz="1400" dirty="0" smtClean="0">
                <a:solidFill>
                  <a:srgbClr val="FF0000"/>
                </a:solidFill>
              </a:rPr>
              <a:t>, </a:t>
            </a:r>
            <a:r>
              <a:rPr lang="zh-TW" altLang="en-US" sz="1400" dirty="0" smtClean="0">
                <a:solidFill>
                  <a:srgbClr val="FF0000"/>
                </a:solidFill>
              </a:rPr>
              <a:t>及各樂派最具代表性作曲家及其作品導覽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7164288" y="1120477"/>
            <a:ext cx="576064" cy="2202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7812360" y="1043444"/>
            <a:ext cx="122413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英語介面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2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940296"/>
            <a:ext cx="913447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</a:t>
            </a:r>
            <a:r>
              <a:rPr lang="en-US" altLang="zh-TW" sz="3600" dirty="0" smtClean="0"/>
              <a:t>13) </a:t>
            </a:r>
            <a:r>
              <a:rPr lang="zh-TW" altLang="en-US" sz="3600" dirty="0" smtClean="0"/>
              <a:t>音樂資源庫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12160" y="1988840"/>
            <a:ext cx="792088" cy="22774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6012160" y="4365104"/>
            <a:ext cx="3127078" cy="160043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rgbClr val="FF0000"/>
                </a:solidFill>
              </a:rPr>
              <a:t>有聲書包含</a:t>
            </a:r>
            <a:r>
              <a:rPr lang="en-US" altLang="zh-TW" sz="1400" dirty="0" smtClean="0">
                <a:solidFill>
                  <a:srgbClr val="FF0000"/>
                </a:solidFill>
              </a:rPr>
              <a:t>: </a:t>
            </a:r>
            <a:r>
              <a:rPr lang="zh-TW" altLang="en-US" sz="1400" dirty="0" smtClean="0">
                <a:solidFill>
                  <a:srgbClr val="FF0000"/>
                </a:solidFill>
              </a:rPr>
              <a:t>古典音樂</a:t>
            </a:r>
            <a:r>
              <a:rPr lang="en-US" altLang="zh-TW" sz="1400" dirty="0">
                <a:solidFill>
                  <a:srgbClr val="FF0000"/>
                </a:solidFill>
              </a:rPr>
              <a:t>/</a:t>
            </a:r>
            <a:r>
              <a:rPr lang="zh-TW" altLang="en-US" sz="1400" dirty="0" smtClean="0">
                <a:solidFill>
                  <a:srgbClr val="FF0000"/>
                </a:solidFill>
              </a:rPr>
              <a:t>歌劇歷史，管弦樂團</a:t>
            </a:r>
            <a:r>
              <a:rPr lang="zh-TW" altLang="en-US" sz="1400" dirty="0">
                <a:solidFill>
                  <a:srgbClr val="FF0000"/>
                </a:solidFill>
              </a:rPr>
              <a:t>樂器</a:t>
            </a:r>
            <a:r>
              <a:rPr lang="zh-TW" altLang="en-US" sz="1400" dirty="0" smtClean="0">
                <a:solidFill>
                  <a:srgbClr val="FF0000"/>
                </a:solidFill>
              </a:rPr>
              <a:t>介紹及偉大</a:t>
            </a:r>
            <a:r>
              <a:rPr lang="zh-TW" altLang="en-US" sz="1400" dirty="0">
                <a:solidFill>
                  <a:srgbClr val="FF0000"/>
                </a:solidFill>
              </a:rPr>
              <a:t>作曲家的生平及作品集等應有盡有</a:t>
            </a:r>
            <a:endParaRPr lang="en-US" altLang="zh-TW" sz="1400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rgbClr val="FF0000"/>
                </a:solidFill>
              </a:rPr>
              <a:t>另有「</a:t>
            </a:r>
            <a:r>
              <a:rPr lang="zh-TW" altLang="en-US" sz="1400" dirty="0">
                <a:solidFill>
                  <a:srgbClr val="FF0000"/>
                </a:solidFill>
              </a:rPr>
              <a:t>發音指引」</a:t>
            </a:r>
            <a:r>
              <a:rPr lang="zh-TW" altLang="en-US" sz="1400" dirty="0" smtClean="0">
                <a:solidFill>
                  <a:srgbClr val="FF0000"/>
                </a:solidFill>
              </a:rPr>
              <a:t>、</a:t>
            </a:r>
            <a:r>
              <a:rPr lang="zh-TW" altLang="en-US" sz="1400" dirty="0">
                <a:solidFill>
                  <a:srgbClr val="FF0000"/>
                </a:solidFill>
              </a:rPr>
              <a:t> 「音樂專門辭彙辭典」、 </a:t>
            </a:r>
            <a:r>
              <a:rPr lang="zh-TW" altLang="en-US" sz="1400" dirty="0" smtClean="0">
                <a:solidFill>
                  <a:srgbClr val="FF0000"/>
                </a:solidFill>
              </a:rPr>
              <a:t>「</a:t>
            </a:r>
            <a:r>
              <a:rPr lang="zh-TW" altLang="en-US" sz="1400" dirty="0">
                <a:solidFill>
                  <a:srgbClr val="FF0000"/>
                </a:solidFill>
              </a:rPr>
              <a:t>歌劇劇本」</a:t>
            </a:r>
            <a:r>
              <a:rPr lang="zh-TW" altLang="en-US" sz="1400" dirty="0" smtClean="0">
                <a:solidFill>
                  <a:srgbClr val="FF0000"/>
                </a:solidFill>
              </a:rPr>
              <a:t>、「</a:t>
            </a:r>
            <a:r>
              <a:rPr lang="zh-TW" altLang="en-US" sz="1400" dirty="0">
                <a:solidFill>
                  <a:srgbClr val="FF0000"/>
                </a:solidFill>
              </a:rPr>
              <a:t>古典</a:t>
            </a:r>
            <a:r>
              <a:rPr lang="zh-TW" altLang="en-US" sz="1400" dirty="0" smtClean="0">
                <a:solidFill>
                  <a:srgbClr val="FF0000"/>
                </a:solidFill>
              </a:rPr>
              <a:t>樂作品賞析」</a:t>
            </a:r>
            <a:r>
              <a:rPr lang="zh-TW" altLang="en-US" sz="1400" dirty="0">
                <a:solidFill>
                  <a:srgbClr val="FF0000"/>
                </a:solidFill>
              </a:rPr>
              <a:t>、「畢業</a:t>
            </a:r>
            <a:r>
              <a:rPr lang="zh-TW" altLang="en-US" sz="1400" dirty="0" smtClean="0">
                <a:solidFill>
                  <a:srgbClr val="FF0000"/>
                </a:solidFill>
              </a:rPr>
              <a:t>考曲目單」</a:t>
            </a:r>
            <a:r>
              <a:rPr lang="zh-TW" altLang="en-US" sz="1400" dirty="0">
                <a:solidFill>
                  <a:srgbClr val="FF0000"/>
                </a:solidFill>
              </a:rPr>
              <a:t>等珍貴之音樂教材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268" y="3573016"/>
            <a:ext cx="3918834" cy="319276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251520" y="2924944"/>
            <a:ext cx="792088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" name="直線單箭頭接點 5"/>
          <p:cNvCxnSpPr/>
          <p:nvPr/>
        </p:nvCxnSpPr>
        <p:spPr>
          <a:xfrm>
            <a:off x="1043608" y="3140968"/>
            <a:ext cx="466660" cy="43204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56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96752"/>
            <a:ext cx="4263259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/>
              <a:t>登出</a:t>
            </a:r>
            <a:endParaRPr lang="zh-TW" altLang="en-US" sz="3600" dirty="0"/>
          </a:p>
        </p:txBody>
      </p:sp>
      <p:sp>
        <p:nvSpPr>
          <p:cNvPr id="3" name="矩形 2"/>
          <p:cNvSpPr/>
          <p:nvPr/>
        </p:nvSpPr>
        <p:spPr>
          <a:xfrm>
            <a:off x="4572000" y="1196752"/>
            <a:ext cx="50405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1547664" y="3212976"/>
            <a:ext cx="67687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/>
              <a:t>賞聆完畢，請記得</a:t>
            </a:r>
            <a:r>
              <a:rPr lang="zh-TW" altLang="en-US" sz="3600" b="1" dirty="0" smtClean="0">
                <a:solidFill>
                  <a:srgbClr val="0000FF"/>
                </a:solidFill>
              </a:rPr>
              <a:t>「登出」</a:t>
            </a:r>
            <a:r>
              <a:rPr lang="zh-TW" altLang="en-US" sz="2800" dirty="0" smtClean="0"/>
              <a:t>，</a:t>
            </a:r>
            <a:endParaRPr lang="en-US" altLang="zh-TW" sz="2800" dirty="0" smtClean="0"/>
          </a:p>
          <a:p>
            <a:pPr algn="ctr"/>
            <a:r>
              <a:rPr lang="zh-TW" altLang="en-US" sz="2800" dirty="0" smtClean="0"/>
              <a:t>讓其他讀者也有機會</a:t>
            </a:r>
            <a:r>
              <a:rPr lang="zh-TW" altLang="en-US" sz="2800" dirty="0"/>
              <a:t>賞</a:t>
            </a:r>
            <a:r>
              <a:rPr lang="zh-TW" altLang="en-US" sz="2800" dirty="0" smtClean="0"/>
              <a:t>聆，謝謝您的合作！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386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4"/>
          <p:cNvSpPr txBox="1">
            <a:spLocks/>
          </p:cNvSpPr>
          <p:nvPr/>
        </p:nvSpPr>
        <p:spPr>
          <a:xfrm>
            <a:off x="457200" y="404664"/>
            <a:ext cx="8229600" cy="101297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b="1" dirty="0" smtClean="0">
                <a:solidFill>
                  <a:srgbClr val="C00000"/>
                </a:solidFill>
                <a:latin typeface="微軟正黑體" pitchFamily="34" charset="-120"/>
              </a:rPr>
              <a:t>連 絡 訊 息</a:t>
            </a:r>
            <a:endParaRPr lang="zh-TW" altLang="en-US" sz="4000" b="1" dirty="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051720" y="2560836"/>
            <a:ext cx="597666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kumimoji="0" lang="en-US" altLang="zh-TW" sz="3200" dirty="0" smtClean="0">
                <a:latin typeface="+mj-lt"/>
                <a:ea typeface="標楷體" pitchFamily="65" charset="-120"/>
                <a:hlinkClick r:id="rId2"/>
              </a:rPr>
              <a:t>http</a:t>
            </a:r>
            <a:r>
              <a:rPr kumimoji="0" lang="en-US" altLang="zh-TW" sz="3200" dirty="0">
                <a:latin typeface="+mj-lt"/>
                <a:ea typeface="標楷體" pitchFamily="65" charset="-120"/>
                <a:hlinkClick r:id="rId2"/>
              </a:rPr>
              <a:t>://www.chiuru.com.tw</a:t>
            </a:r>
            <a:r>
              <a:rPr kumimoji="0" lang="en-US" altLang="zh-TW" sz="3200" b="1" dirty="0">
                <a:latin typeface="+mj-lt"/>
                <a:ea typeface="標楷體" pitchFamily="65" charset="-120"/>
              </a:rPr>
              <a:t/>
            </a:r>
            <a:br>
              <a:rPr kumimoji="0" lang="en-US" altLang="zh-TW" sz="3200" b="1" dirty="0">
                <a:latin typeface="+mj-lt"/>
                <a:ea typeface="標楷體" pitchFamily="65" charset="-120"/>
              </a:rPr>
            </a:br>
            <a:r>
              <a:rPr kumimoji="0" lang="zh-TW" altLang="en-US" sz="3200" b="1" dirty="0">
                <a:latin typeface="+mj-lt"/>
                <a:ea typeface="標楷體" pitchFamily="65" charset="-120"/>
              </a:rPr>
              <a:t> </a:t>
            </a:r>
            <a:endParaRPr kumimoji="0" lang="en-US" altLang="zh-TW" sz="3200" b="1" dirty="0">
              <a:latin typeface="+mj-lt"/>
              <a:ea typeface="標楷體" pitchFamily="65" charset="-120"/>
            </a:endParaRPr>
          </a:p>
          <a:p>
            <a:r>
              <a:rPr kumimoji="0" lang="zh-TW" altLang="en-US" sz="3200" b="1" dirty="0">
                <a:latin typeface="+mj-lt"/>
                <a:ea typeface="標楷體" pitchFamily="65" charset="-120"/>
              </a:rPr>
              <a:t>聯絡人：江憲助 經理</a:t>
            </a:r>
          </a:p>
          <a:p>
            <a:r>
              <a:rPr kumimoji="0" lang="en-US" altLang="zh-TW" sz="3200" b="1" dirty="0">
                <a:latin typeface="+mj-lt"/>
                <a:ea typeface="標楷體" pitchFamily="65" charset="-120"/>
              </a:rPr>
              <a:t>TEL: </a:t>
            </a:r>
            <a:r>
              <a:rPr kumimoji="0" lang="en-US" altLang="zh-TW" sz="3200" b="1" dirty="0" smtClean="0">
                <a:latin typeface="+mj-lt"/>
                <a:ea typeface="標楷體" pitchFamily="65" charset="-120"/>
              </a:rPr>
              <a:t>02-2608 </a:t>
            </a:r>
            <a:r>
              <a:rPr kumimoji="0" lang="en-US" altLang="zh-TW" sz="3200" b="1" dirty="0" smtClean="0">
                <a:latin typeface="+mj-lt"/>
                <a:ea typeface="標楷體" pitchFamily="65" charset="-120"/>
              </a:rPr>
              <a:t>7581</a:t>
            </a:r>
            <a:endParaRPr kumimoji="0" lang="en-US" altLang="zh-TW" sz="3200" b="1" dirty="0" smtClean="0">
              <a:latin typeface="+mj-lt"/>
              <a:ea typeface="標楷體" pitchFamily="65" charset="-120"/>
            </a:endParaRPr>
          </a:p>
          <a:p>
            <a:r>
              <a:rPr lang="en-US" altLang="zh-TW" sz="3200" b="1" dirty="0" smtClean="0">
                <a:latin typeface="+mj-lt"/>
                <a:ea typeface="標楷體" pitchFamily="65" charset="-120"/>
              </a:rPr>
              <a:t>Mobile: 0910-099676</a:t>
            </a:r>
            <a:endParaRPr kumimoji="0" lang="en-US" altLang="zh-TW" sz="3200" b="1" dirty="0">
              <a:latin typeface="+mj-lt"/>
              <a:ea typeface="標楷體" pitchFamily="65" charset="-120"/>
            </a:endParaRPr>
          </a:p>
          <a:p>
            <a:r>
              <a:rPr kumimoji="0" lang="en-US" altLang="zh-TW" sz="3200" b="1" dirty="0" smtClean="0">
                <a:latin typeface="+mj-lt"/>
                <a:ea typeface="標楷體" pitchFamily="65" charset="-120"/>
              </a:rPr>
              <a:t>Email</a:t>
            </a:r>
            <a:r>
              <a:rPr kumimoji="0" lang="en-US" altLang="zh-TW" sz="3200" b="1" dirty="0">
                <a:latin typeface="+mj-lt"/>
                <a:ea typeface="標楷體" pitchFamily="65" charset="-120"/>
              </a:rPr>
              <a:t>: </a:t>
            </a:r>
            <a:r>
              <a:rPr lang="en-US" altLang="zh-TW" sz="3200" dirty="0" smtClean="0">
                <a:latin typeface="+mj-lt"/>
                <a:ea typeface="標楷體" pitchFamily="65" charset="-120"/>
                <a:hlinkClick r:id="rId3"/>
              </a:rPr>
              <a:t>groscctw@</a:t>
            </a:r>
            <a:r>
              <a:rPr kumimoji="0" lang="en-US" altLang="zh-TW" sz="3200" dirty="0" smtClean="0">
                <a:latin typeface="+mj-lt"/>
                <a:ea typeface="標楷體" pitchFamily="65" charset="-120"/>
                <a:hlinkClick r:id="rId3"/>
              </a:rPr>
              <a:t>gmail.com</a:t>
            </a:r>
            <a:endParaRPr kumimoji="0" lang="en-US" altLang="zh-TW" sz="3200" dirty="0">
              <a:latin typeface="+mj-lt"/>
              <a:ea typeface="標楷體" pitchFamily="65" charset="-120"/>
            </a:endParaRPr>
          </a:p>
        </p:txBody>
      </p:sp>
      <p:pic>
        <p:nvPicPr>
          <p:cNvPr id="4" name="圖片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8939"/>
            <a:ext cx="6094131" cy="886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26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54" y="764704"/>
            <a:ext cx="7815978" cy="5916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072" y="768881"/>
            <a:ext cx="1346795" cy="21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791" y="980728"/>
            <a:ext cx="83502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672" y="1304578"/>
            <a:ext cx="3118197" cy="202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780785"/>
            <a:ext cx="1584176" cy="199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419" y="983455"/>
            <a:ext cx="596900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666941"/>
            <a:ext cx="93610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359" y="1666941"/>
            <a:ext cx="62659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9" name="Picture 2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857" y="149432"/>
            <a:ext cx="6847680" cy="75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916832"/>
            <a:ext cx="720080" cy="200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735" y="1904256"/>
            <a:ext cx="581025" cy="21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916832"/>
            <a:ext cx="495300" cy="200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916832"/>
            <a:ext cx="42862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916832"/>
            <a:ext cx="399153" cy="200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916832"/>
            <a:ext cx="432048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916832"/>
            <a:ext cx="432048" cy="21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16832"/>
            <a:ext cx="590550" cy="200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16832"/>
            <a:ext cx="561975" cy="20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916832"/>
            <a:ext cx="576064" cy="200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359" y="1916832"/>
            <a:ext cx="581025" cy="200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橢圓 1"/>
          <p:cNvSpPr/>
          <p:nvPr/>
        </p:nvSpPr>
        <p:spPr>
          <a:xfrm>
            <a:off x="6660232" y="2143117"/>
            <a:ext cx="481087" cy="286031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>
                <a:solidFill>
                  <a:srgbClr val="FF0000"/>
                </a:solidFill>
              </a:rPr>
              <a:t>13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39" name="橢圓 38"/>
          <p:cNvSpPr/>
          <p:nvPr/>
        </p:nvSpPr>
        <p:spPr>
          <a:xfrm>
            <a:off x="6084168" y="2134857"/>
            <a:ext cx="481087" cy="286031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>
                <a:solidFill>
                  <a:srgbClr val="FF0000"/>
                </a:solidFill>
              </a:rPr>
              <a:t>12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40" name="橢圓 39"/>
          <p:cNvSpPr/>
          <p:nvPr/>
        </p:nvSpPr>
        <p:spPr>
          <a:xfrm>
            <a:off x="5436096" y="2132856"/>
            <a:ext cx="481087" cy="286031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>
                <a:solidFill>
                  <a:srgbClr val="FF0000"/>
                </a:solidFill>
              </a:rPr>
              <a:t>11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41" name="橢圓 40"/>
          <p:cNvSpPr/>
          <p:nvPr/>
        </p:nvSpPr>
        <p:spPr>
          <a:xfrm>
            <a:off x="4860032" y="2132856"/>
            <a:ext cx="481087" cy="286031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>
                <a:solidFill>
                  <a:srgbClr val="FF0000"/>
                </a:solidFill>
              </a:rPr>
              <a:t>10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42" name="橢圓 41"/>
          <p:cNvSpPr/>
          <p:nvPr/>
        </p:nvSpPr>
        <p:spPr>
          <a:xfrm>
            <a:off x="4395089" y="2132856"/>
            <a:ext cx="369966" cy="286031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rgbClr val="FF0000"/>
                </a:solidFill>
              </a:rPr>
              <a:t>9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43" name="橢圓 42"/>
          <p:cNvSpPr/>
          <p:nvPr/>
        </p:nvSpPr>
        <p:spPr>
          <a:xfrm>
            <a:off x="3923928" y="2132856"/>
            <a:ext cx="369966" cy="286031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>
                <a:solidFill>
                  <a:srgbClr val="FF0000"/>
                </a:solidFill>
              </a:rPr>
              <a:t>8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44" name="橢圓 43"/>
          <p:cNvSpPr/>
          <p:nvPr/>
        </p:nvSpPr>
        <p:spPr>
          <a:xfrm>
            <a:off x="3553962" y="2132856"/>
            <a:ext cx="369966" cy="286031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>
                <a:solidFill>
                  <a:srgbClr val="FF0000"/>
                </a:solidFill>
              </a:rPr>
              <a:t>7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45" name="橢圓 44"/>
          <p:cNvSpPr/>
          <p:nvPr/>
        </p:nvSpPr>
        <p:spPr>
          <a:xfrm>
            <a:off x="3121914" y="2132856"/>
            <a:ext cx="369966" cy="286031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>
                <a:solidFill>
                  <a:srgbClr val="FF0000"/>
                </a:solidFill>
              </a:rPr>
              <a:t>6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46" name="橢圓 45"/>
          <p:cNvSpPr/>
          <p:nvPr/>
        </p:nvSpPr>
        <p:spPr>
          <a:xfrm>
            <a:off x="2689866" y="2132856"/>
            <a:ext cx="369966" cy="286031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>
                <a:solidFill>
                  <a:srgbClr val="FF0000"/>
                </a:solidFill>
              </a:rPr>
              <a:t>5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47" name="橢圓 46"/>
          <p:cNvSpPr/>
          <p:nvPr/>
        </p:nvSpPr>
        <p:spPr>
          <a:xfrm>
            <a:off x="1969786" y="2132856"/>
            <a:ext cx="369966" cy="286031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>
                <a:solidFill>
                  <a:srgbClr val="FF0000"/>
                </a:solidFill>
              </a:rPr>
              <a:t>4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48" name="橢圓 47"/>
          <p:cNvSpPr/>
          <p:nvPr/>
        </p:nvSpPr>
        <p:spPr>
          <a:xfrm>
            <a:off x="1115616" y="2132856"/>
            <a:ext cx="369966" cy="286031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>
                <a:solidFill>
                  <a:srgbClr val="FF0000"/>
                </a:solidFill>
              </a:rPr>
              <a:t>3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49" name="橢圓 48"/>
          <p:cNvSpPr/>
          <p:nvPr/>
        </p:nvSpPr>
        <p:spPr>
          <a:xfrm>
            <a:off x="8018458" y="1916832"/>
            <a:ext cx="369966" cy="286031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>
                <a:solidFill>
                  <a:srgbClr val="FF0000"/>
                </a:solidFill>
              </a:rPr>
              <a:t>2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50" name="橢圓 49"/>
          <p:cNvSpPr/>
          <p:nvPr/>
        </p:nvSpPr>
        <p:spPr>
          <a:xfrm>
            <a:off x="3337938" y="1270761"/>
            <a:ext cx="369966" cy="286031"/>
          </a:xfrm>
          <a:prstGeom prst="ellipse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>
                <a:solidFill>
                  <a:srgbClr val="FF0000"/>
                </a:solidFill>
              </a:rPr>
              <a:t>1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70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84689"/>
            <a:ext cx="8352928" cy="5864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007269" y="166532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(1)</a:t>
            </a:r>
            <a:r>
              <a:rPr lang="zh-TW" altLang="en-US" sz="3600" dirty="0" smtClean="0"/>
              <a:t>檢索</a:t>
            </a:r>
            <a:endParaRPr lang="zh-TW" altLang="en-US" sz="3600" dirty="0"/>
          </a:p>
        </p:txBody>
      </p:sp>
      <p:sp>
        <p:nvSpPr>
          <p:cNvPr id="4" name="矩形 3"/>
          <p:cNvSpPr/>
          <p:nvPr/>
        </p:nvSpPr>
        <p:spPr>
          <a:xfrm>
            <a:off x="3707904" y="1448249"/>
            <a:ext cx="2664296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3707903" y="1675305"/>
            <a:ext cx="1332148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1200" dirty="0" smtClean="0">
                <a:solidFill>
                  <a:srgbClr val="FF0000"/>
                </a:solidFill>
              </a:rPr>
              <a:t>輸入關鍵字檢索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1560" y="3284984"/>
            <a:ext cx="5976664" cy="14401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6228184" y="2492896"/>
            <a:ext cx="1368152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1200" dirty="0" smtClean="0">
                <a:solidFill>
                  <a:srgbClr val="FF0000"/>
                </a:solidFill>
              </a:rPr>
              <a:t>共</a:t>
            </a:r>
            <a:r>
              <a:rPr lang="en-US" altLang="zh-TW" sz="1200" dirty="0" smtClean="0">
                <a:solidFill>
                  <a:srgbClr val="FF0000"/>
                </a:solidFill>
              </a:rPr>
              <a:t>206</a:t>
            </a:r>
            <a:r>
              <a:rPr lang="zh-TW" altLang="en-US" sz="1200" dirty="0" smtClean="0">
                <a:solidFill>
                  <a:srgbClr val="FF0000"/>
                </a:solidFill>
              </a:rPr>
              <a:t>個</a:t>
            </a:r>
            <a:r>
              <a:rPr lang="zh-TW" altLang="en-US" sz="1200" dirty="0" smtClean="0">
                <a:solidFill>
                  <a:srgbClr val="FF0000"/>
                </a:solidFill>
              </a:rPr>
              <a:t>檢索結果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6300192" y="2767829"/>
            <a:ext cx="1008112" cy="21744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74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17" y="837466"/>
            <a:ext cx="7807598" cy="6016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播放</a:t>
            </a:r>
          </a:p>
        </p:txBody>
      </p:sp>
      <p:sp>
        <p:nvSpPr>
          <p:cNvPr id="3" name="矩形 2"/>
          <p:cNvSpPr/>
          <p:nvPr/>
        </p:nvSpPr>
        <p:spPr>
          <a:xfrm>
            <a:off x="2555776" y="3922023"/>
            <a:ext cx="3528392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71600" y="4653136"/>
            <a:ext cx="1440160" cy="14401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4788024" y="4160113"/>
            <a:ext cx="2952328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選取曲目後</a:t>
            </a:r>
            <a:r>
              <a:rPr lang="en-US" altLang="zh-TW" sz="1200" dirty="0" smtClean="0"/>
              <a:t>, </a:t>
            </a:r>
            <a:r>
              <a:rPr lang="zh-TW" altLang="en-US" sz="1200" dirty="0" smtClean="0"/>
              <a:t>按「播放」鍵</a:t>
            </a:r>
            <a:r>
              <a:rPr lang="zh-TW" altLang="en-US" sz="1200" dirty="0"/>
              <a:t> </a:t>
            </a:r>
            <a:r>
              <a:rPr lang="en-US" altLang="zh-TW" sz="1200" dirty="0" smtClean="0"/>
              <a:t>(Play Selections)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60167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0728"/>
            <a:ext cx="7920880" cy="557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(2)</a:t>
            </a:r>
            <a:r>
              <a:rPr lang="zh-TW" altLang="en-US" sz="3600" dirty="0" smtClean="0"/>
              <a:t>進階檢索</a:t>
            </a:r>
            <a:endParaRPr lang="zh-TW" altLang="en-US" sz="3600" dirty="0"/>
          </a:p>
        </p:txBody>
      </p:sp>
      <p:sp>
        <p:nvSpPr>
          <p:cNvPr id="4" name="矩形 3"/>
          <p:cNvSpPr/>
          <p:nvPr/>
        </p:nvSpPr>
        <p:spPr>
          <a:xfrm>
            <a:off x="6551712" y="1844824"/>
            <a:ext cx="540568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848600" y="4437112"/>
            <a:ext cx="2787296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1200" dirty="0" smtClean="0">
                <a:solidFill>
                  <a:srgbClr val="FF0000"/>
                </a:solidFill>
              </a:rPr>
              <a:t>輸入檢索條件</a:t>
            </a:r>
            <a:r>
              <a:rPr lang="en-US" altLang="zh-TW" sz="1200" dirty="0" smtClean="0">
                <a:solidFill>
                  <a:srgbClr val="FF0000"/>
                </a:solidFill>
              </a:rPr>
              <a:t>, </a:t>
            </a:r>
            <a:r>
              <a:rPr lang="zh-TW" altLang="en-US" sz="1200" dirty="0" smtClean="0">
                <a:solidFill>
                  <a:srgbClr val="FF0000"/>
                </a:solidFill>
              </a:rPr>
              <a:t>如</a:t>
            </a:r>
            <a:r>
              <a:rPr lang="en-US" altLang="zh-TW" sz="1200" dirty="0" smtClean="0">
                <a:solidFill>
                  <a:srgbClr val="FF0000"/>
                </a:solidFill>
              </a:rPr>
              <a:t>: </a:t>
            </a:r>
            <a:r>
              <a:rPr lang="zh-TW" altLang="en-US" sz="1200" dirty="0" smtClean="0">
                <a:solidFill>
                  <a:srgbClr val="FF0000"/>
                </a:solidFill>
              </a:rPr>
              <a:t>演奏者</a:t>
            </a:r>
            <a:r>
              <a:rPr lang="en-US" altLang="zh-TW" sz="1200" dirty="0" smtClean="0">
                <a:solidFill>
                  <a:srgbClr val="FF0000"/>
                </a:solidFill>
              </a:rPr>
              <a:t>, </a:t>
            </a:r>
            <a:r>
              <a:rPr lang="zh-TW" altLang="en-US" sz="1200" dirty="0" smtClean="0">
                <a:solidFill>
                  <a:srgbClr val="FF0000"/>
                </a:solidFill>
              </a:rPr>
              <a:t>專輯名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12596" y="3429000"/>
            <a:ext cx="2391252" cy="2880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6012160" y="4581128"/>
            <a:ext cx="1224136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1200" dirty="0" smtClean="0">
                <a:solidFill>
                  <a:srgbClr val="FF0000"/>
                </a:solidFill>
              </a:rPr>
              <a:t>共</a:t>
            </a:r>
            <a:r>
              <a:rPr lang="en-US" altLang="zh-TW" sz="1200" dirty="0" smtClean="0">
                <a:solidFill>
                  <a:srgbClr val="FF0000"/>
                </a:solidFill>
              </a:rPr>
              <a:t>7</a:t>
            </a:r>
            <a:r>
              <a:rPr lang="zh-TW" altLang="en-US" sz="1200" dirty="0" smtClean="0">
                <a:solidFill>
                  <a:srgbClr val="FF0000"/>
                </a:solidFill>
              </a:rPr>
              <a:t>個</a:t>
            </a:r>
            <a:r>
              <a:rPr lang="zh-TW" altLang="en-US" sz="1200" dirty="0" smtClean="0">
                <a:solidFill>
                  <a:srgbClr val="FF0000"/>
                </a:solidFill>
              </a:rPr>
              <a:t>檢索結果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37688" y="3573017"/>
            <a:ext cx="2478727" cy="36004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2987824" y="2492896"/>
            <a:ext cx="1080120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755576" y="5013176"/>
            <a:ext cx="1152128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389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00" y="837135"/>
            <a:ext cx="7262905" cy="602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007269" y="188640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播放</a:t>
            </a:r>
          </a:p>
        </p:txBody>
      </p:sp>
      <p:sp>
        <p:nvSpPr>
          <p:cNvPr id="4" name="矩形 3"/>
          <p:cNvSpPr/>
          <p:nvPr/>
        </p:nvSpPr>
        <p:spPr>
          <a:xfrm>
            <a:off x="2627784" y="2924944"/>
            <a:ext cx="216024" cy="374441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115616" y="4437112"/>
            <a:ext cx="1368152" cy="14401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3491880" y="2359913"/>
            <a:ext cx="2952328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選取曲目後</a:t>
            </a:r>
            <a:r>
              <a:rPr lang="en-US" altLang="zh-TW" sz="1200" dirty="0" smtClean="0"/>
              <a:t>, </a:t>
            </a:r>
            <a:r>
              <a:rPr lang="zh-TW" altLang="en-US" sz="1200" dirty="0" smtClean="0"/>
              <a:t>按「播放」鍵</a:t>
            </a:r>
            <a:r>
              <a:rPr lang="zh-TW" altLang="en-US" sz="1200" dirty="0"/>
              <a:t> </a:t>
            </a:r>
            <a:r>
              <a:rPr lang="en-US" altLang="zh-TW" sz="1200" dirty="0" smtClean="0"/>
              <a:t>(Play Selections)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0472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046187"/>
            <a:ext cx="9134475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042073" y="212235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(3) </a:t>
            </a:r>
            <a:r>
              <a:rPr lang="zh-TW" altLang="en-US" sz="3600" dirty="0" smtClean="0"/>
              <a:t>新上場</a:t>
            </a:r>
            <a:r>
              <a:rPr lang="zh-TW" altLang="en-US" sz="3600" dirty="0" smtClean="0"/>
              <a:t>唱片</a:t>
            </a:r>
            <a:endParaRPr lang="zh-TW" alt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4932040" y="3068960"/>
            <a:ext cx="2160240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點選唱片後</a:t>
            </a:r>
            <a:r>
              <a:rPr lang="en-US" altLang="zh-TW" sz="1200" dirty="0" smtClean="0"/>
              <a:t>, </a:t>
            </a:r>
            <a:r>
              <a:rPr lang="zh-TW" altLang="en-US" sz="1200" dirty="0" smtClean="0"/>
              <a:t>可</a:t>
            </a:r>
            <a:r>
              <a:rPr lang="zh-TW" altLang="en-US" sz="1200" dirty="0" smtClean="0"/>
              <a:t>選取曲目播放</a:t>
            </a:r>
            <a:endParaRPr lang="zh-TW" altLang="en-US" sz="1200" dirty="0"/>
          </a:p>
        </p:txBody>
      </p:sp>
      <p:sp>
        <p:nvSpPr>
          <p:cNvPr id="16" name="矩形 15"/>
          <p:cNvSpPr/>
          <p:nvPr/>
        </p:nvSpPr>
        <p:spPr>
          <a:xfrm>
            <a:off x="323527" y="2060848"/>
            <a:ext cx="718545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676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74" y="858566"/>
            <a:ext cx="7205026" cy="592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042073" y="212235"/>
            <a:ext cx="7129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 smtClean="0"/>
              <a:t>(</a:t>
            </a:r>
            <a:r>
              <a:rPr lang="en-US" altLang="zh-TW" sz="3600" dirty="0" smtClean="0"/>
              <a:t>4)</a:t>
            </a:r>
            <a:r>
              <a:rPr lang="zh-TW" altLang="en-US" sz="3600" dirty="0" smtClean="0"/>
              <a:t>最新推介</a:t>
            </a:r>
            <a:endParaRPr lang="zh-TW" altLang="en-US" sz="3600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5220072" y="3152001"/>
            <a:ext cx="2088232" cy="276999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點選唱片後</a:t>
            </a:r>
            <a:r>
              <a:rPr lang="en-US" altLang="zh-TW" sz="1200" dirty="0" smtClean="0"/>
              <a:t>, </a:t>
            </a:r>
            <a:r>
              <a:rPr lang="zh-TW" altLang="en-US" sz="1200" dirty="0" smtClean="0"/>
              <a:t>可</a:t>
            </a:r>
            <a:r>
              <a:rPr lang="zh-TW" altLang="en-US" sz="1200" dirty="0" smtClean="0"/>
              <a:t>選取曲目播放</a:t>
            </a:r>
            <a:endParaRPr lang="zh-TW" altLang="en-US" sz="1200" dirty="0"/>
          </a:p>
        </p:txBody>
      </p:sp>
      <p:sp>
        <p:nvSpPr>
          <p:cNvPr id="17" name="矩形 16"/>
          <p:cNvSpPr/>
          <p:nvPr/>
        </p:nvSpPr>
        <p:spPr>
          <a:xfrm>
            <a:off x="1763688" y="1700808"/>
            <a:ext cx="432048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543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</TotalTime>
  <Words>691</Words>
  <Application>Microsoft Office PowerPoint</Application>
  <PresentationFormat>如螢幕大小 (4:3)</PresentationFormat>
  <Paragraphs>86</Paragraphs>
  <Slides>28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29" baseType="lpstr">
      <vt:lpstr>Office 佈景主題</vt:lpstr>
      <vt:lpstr>Naxos Music Library User Guide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SCChiang</dc:creator>
  <cp:lastModifiedBy>Owner</cp:lastModifiedBy>
  <cp:revision>109</cp:revision>
  <cp:lastPrinted>2015-01-06T01:28:58Z</cp:lastPrinted>
  <dcterms:created xsi:type="dcterms:W3CDTF">2014-10-22T06:35:12Z</dcterms:created>
  <dcterms:modified xsi:type="dcterms:W3CDTF">2015-12-20T09:42:09Z</dcterms:modified>
</cp:coreProperties>
</file>