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5"/>
  </p:notesMasterIdLst>
  <p:handoutMasterIdLst>
    <p:handoutMasterId r:id="rId26"/>
  </p:handoutMasterIdLst>
  <p:sldIdLst>
    <p:sldId id="256" r:id="rId2"/>
    <p:sldId id="257" r:id="rId3"/>
    <p:sldId id="300" r:id="rId4"/>
    <p:sldId id="259" r:id="rId5"/>
    <p:sldId id="298" r:id="rId6"/>
    <p:sldId id="260" r:id="rId7"/>
    <p:sldId id="299" r:id="rId8"/>
    <p:sldId id="297" r:id="rId9"/>
    <p:sldId id="301" r:id="rId10"/>
    <p:sldId id="302" r:id="rId11"/>
    <p:sldId id="296" r:id="rId12"/>
    <p:sldId id="280" r:id="rId13"/>
    <p:sldId id="281" r:id="rId14"/>
    <p:sldId id="282" r:id="rId15"/>
    <p:sldId id="303" r:id="rId16"/>
    <p:sldId id="304" r:id="rId17"/>
    <p:sldId id="277" r:id="rId18"/>
    <p:sldId id="271" r:id="rId19"/>
    <p:sldId id="290" r:id="rId20"/>
    <p:sldId id="284" r:id="rId21"/>
    <p:sldId id="295" r:id="rId22"/>
    <p:sldId id="285" r:id="rId23"/>
    <p:sldId id="278" r:id="rId24"/>
  </p:sldIdLst>
  <p:sldSz cx="10080625" cy="6480175"/>
  <p:notesSz cx="6807200" cy="9939338"/>
  <p:embeddedFontLst>
    <p:embeddedFont>
      <p:font typeface="Calibri" panose="020F0502020204030204" pitchFamily="34" charset="0"/>
      <p:regular r:id="rId27"/>
      <p:bold r:id="rId28"/>
      <p:italic r:id="rId29"/>
      <p:boldItalic r:id="rId30"/>
    </p:embeddedFont>
    <p:embeddedFont>
      <p:font typeface="微軟正黑體" panose="020B0604030504040204" pitchFamily="34" charset="-120"/>
      <p:regular r:id="rId31"/>
      <p:bold r:id="rId32"/>
    </p:embeddedFont>
  </p:embeddedFontLst>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4807E"/>
    <a:srgbClr val="0000FF"/>
    <a:srgbClr val="42CDCA"/>
    <a:srgbClr val="30AAAA"/>
    <a:srgbClr val="3FA8DD"/>
    <a:srgbClr val="347E98"/>
    <a:srgbClr val="974807"/>
    <a:srgbClr val="CBB61D"/>
    <a:srgbClr val="CC0000"/>
    <a:srgbClr val="0000D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090" autoAdjust="0"/>
  </p:normalViewPr>
  <p:slideViewPr>
    <p:cSldViewPr>
      <p:cViewPr>
        <p:scale>
          <a:sx n="75" d="100"/>
          <a:sy n="75" d="100"/>
        </p:scale>
        <p:origin x="-2322" y="-822"/>
      </p:cViewPr>
      <p:guideLst>
        <p:guide orient="horz" pos="2041"/>
        <p:guide pos="3175"/>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49787" cy="496967"/>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sz="quarter" idx="1"/>
          </p:nvPr>
        </p:nvSpPr>
        <p:spPr>
          <a:xfrm>
            <a:off x="3855838" y="0"/>
            <a:ext cx="2949787" cy="496967"/>
          </a:xfrm>
          <a:prstGeom prst="rect">
            <a:avLst/>
          </a:prstGeom>
        </p:spPr>
        <p:txBody>
          <a:bodyPr vert="horz" lIns="91440" tIns="45720" rIns="91440" bIns="45720" rtlCol="0"/>
          <a:lstStyle>
            <a:lvl1pPr algn="r">
              <a:defRPr sz="1200"/>
            </a:lvl1pPr>
          </a:lstStyle>
          <a:p>
            <a:fld id="{6034898F-22E2-42AA-BCB2-83F351BF40F2}" type="datetimeFigureOut">
              <a:rPr lang="zh-TW" altLang="en-US" smtClean="0"/>
              <a:t>2018/9/6</a:t>
            </a:fld>
            <a:endParaRPr lang="zh-TW" altLang="en-US"/>
          </a:p>
        </p:txBody>
      </p:sp>
      <p:sp>
        <p:nvSpPr>
          <p:cNvPr id="4" name="頁尾版面配置區 3"/>
          <p:cNvSpPr>
            <a:spLocks noGrp="1"/>
          </p:cNvSpPr>
          <p:nvPr>
            <p:ph type="ftr" sz="quarter" idx="2"/>
          </p:nvPr>
        </p:nvSpPr>
        <p:spPr>
          <a:xfrm>
            <a:off x="0" y="9440646"/>
            <a:ext cx="2949787" cy="496967"/>
          </a:xfrm>
          <a:prstGeom prst="rect">
            <a:avLst/>
          </a:prstGeom>
        </p:spPr>
        <p:txBody>
          <a:bodyPr vert="horz" lIns="91440" tIns="45720" rIns="91440" bIns="45720"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3855838" y="9440646"/>
            <a:ext cx="2949787" cy="496967"/>
          </a:xfrm>
          <a:prstGeom prst="rect">
            <a:avLst/>
          </a:prstGeom>
        </p:spPr>
        <p:txBody>
          <a:bodyPr vert="horz" lIns="91440" tIns="45720" rIns="91440" bIns="45720" rtlCol="0" anchor="b"/>
          <a:lstStyle>
            <a:lvl1pPr algn="r">
              <a:defRPr sz="1200"/>
            </a:lvl1pPr>
          </a:lstStyle>
          <a:p>
            <a:fld id="{B1E5B7EE-FE95-4D15-8A60-78F8AD942FAF}" type="slidenum">
              <a:rPr lang="zh-TW" altLang="en-US" smtClean="0"/>
              <a:t>‹#›</a:t>
            </a:fld>
            <a:endParaRPr lang="zh-TW" altLang="en-US"/>
          </a:p>
        </p:txBody>
      </p:sp>
    </p:spTree>
    <p:extLst>
      <p:ext uri="{BB962C8B-B14F-4D97-AF65-F5344CB8AC3E}">
        <p14:creationId xmlns:p14="http://schemas.microsoft.com/office/powerpoint/2010/main" val="5245174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49787" cy="496967"/>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55838" y="0"/>
            <a:ext cx="2949787" cy="496967"/>
          </a:xfrm>
          <a:prstGeom prst="rect">
            <a:avLst/>
          </a:prstGeom>
        </p:spPr>
        <p:txBody>
          <a:bodyPr vert="horz" lIns="91440" tIns="45720" rIns="91440" bIns="45720" rtlCol="0"/>
          <a:lstStyle>
            <a:lvl1pPr algn="r">
              <a:defRPr sz="1200"/>
            </a:lvl1pPr>
          </a:lstStyle>
          <a:p>
            <a:fld id="{DB938B42-77ED-4C83-8929-6F093ED86C73}" type="datetimeFigureOut">
              <a:rPr lang="zh-TW" altLang="en-US" smtClean="0"/>
              <a:t>2018/9/6</a:t>
            </a:fld>
            <a:endParaRPr lang="zh-TW" altLang="en-US"/>
          </a:p>
        </p:txBody>
      </p:sp>
      <p:sp>
        <p:nvSpPr>
          <p:cNvPr id="4" name="投影片圖像版面配置區 3"/>
          <p:cNvSpPr>
            <a:spLocks noGrp="1" noRot="1" noChangeAspect="1"/>
          </p:cNvSpPr>
          <p:nvPr>
            <p:ph type="sldImg" idx="2"/>
          </p:nvPr>
        </p:nvSpPr>
        <p:spPr>
          <a:xfrm>
            <a:off x="506413" y="746125"/>
            <a:ext cx="5794375" cy="3725863"/>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0720" y="4721186"/>
            <a:ext cx="5445760" cy="4472702"/>
          </a:xfrm>
          <a:prstGeom prst="rect">
            <a:avLst/>
          </a:prstGeom>
        </p:spPr>
        <p:txBody>
          <a:bodyPr vert="horz" lIns="91440" tIns="45720" rIns="91440" bIns="45720" rtlCol="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9440646"/>
            <a:ext cx="2949787" cy="49696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55838" y="9440646"/>
            <a:ext cx="2949787" cy="496967"/>
          </a:xfrm>
          <a:prstGeom prst="rect">
            <a:avLst/>
          </a:prstGeom>
        </p:spPr>
        <p:txBody>
          <a:bodyPr vert="horz" lIns="91440" tIns="45720" rIns="91440" bIns="45720" rtlCol="0" anchor="b"/>
          <a:lstStyle>
            <a:lvl1pPr algn="r">
              <a:defRPr sz="1200"/>
            </a:lvl1pPr>
          </a:lstStyle>
          <a:p>
            <a:fld id="{104F94CF-73A7-45A9-9B6F-3456B1753861}" type="slidenum">
              <a:rPr lang="zh-TW" altLang="en-US" smtClean="0"/>
              <a:t>‹#›</a:t>
            </a:fld>
            <a:endParaRPr lang="zh-TW" altLang="en-US"/>
          </a:p>
        </p:txBody>
      </p:sp>
    </p:spTree>
    <p:extLst>
      <p:ext uri="{BB962C8B-B14F-4D97-AF65-F5344CB8AC3E}">
        <p14:creationId xmlns:p14="http://schemas.microsoft.com/office/powerpoint/2010/main" val="254783445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104F94CF-73A7-45A9-9B6F-3456B1753861}" type="slidenum">
              <a:rPr lang="zh-TW" altLang="en-US" smtClean="0"/>
              <a:t>23</a:t>
            </a:fld>
            <a:endParaRPr lang="zh-TW" altLang="en-US"/>
          </a:p>
        </p:txBody>
      </p:sp>
    </p:spTree>
    <p:extLst>
      <p:ext uri="{BB962C8B-B14F-4D97-AF65-F5344CB8AC3E}">
        <p14:creationId xmlns:p14="http://schemas.microsoft.com/office/powerpoint/2010/main" val="28443617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756047" y="2013055"/>
            <a:ext cx="8568531" cy="1389038"/>
          </a:xfrm>
        </p:spPr>
        <p:txBody>
          <a:body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512094" y="3672100"/>
            <a:ext cx="7056438" cy="1656045"/>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p>
            <a:fld id="{B68C000A-F83F-4DF9-A6C2-BF318C17F753}" type="datetimeFigureOut">
              <a:rPr lang="zh-TW" altLang="en-US" smtClean="0"/>
              <a:t>2018/9/6</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2B79EB48-0753-491A-BD5B-81EFB2413348}" type="slidenum">
              <a:rPr lang="zh-TW" altLang="en-US" smtClean="0"/>
              <a:t>‹#›</a:t>
            </a:fld>
            <a:endParaRPr lang="zh-TW" altLang="en-US"/>
          </a:p>
        </p:txBody>
      </p:sp>
    </p:spTree>
    <p:extLst>
      <p:ext uri="{BB962C8B-B14F-4D97-AF65-F5344CB8AC3E}">
        <p14:creationId xmlns:p14="http://schemas.microsoft.com/office/powerpoint/2010/main" val="36636885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B68C000A-F83F-4DF9-A6C2-BF318C17F753}" type="datetimeFigureOut">
              <a:rPr lang="zh-TW" altLang="en-US" smtClean="0"/>
              <a:t>2018/9/6</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2B79EB48-0753-491A-BD5B-81EFB2413348}" type="slidenum">
              <a:rPr lang="zh-TW" altLang="en-US" smtClean="0"/>
              <a:t>‹#›</a:t>
            </a:fld>
            <a:endParaRPr lang="zh-TW" altLang="en-US"/>
          </a:p>
        </p:txBody>
      </p:sp>
    </p:spTree>
    <p:extLst>
      <p:ext uri="{BB962C8B-B14F-4D97-AF65-F5344CB8AC3E}">
        <p14:creationId xmlns:p14="http://schemas.microsoft.com/office/powerpoint/2010/main" val="25587467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796300" y="4164114"/>
            <a:ext cx="8568531" cy="1287035"/>
          </a:xfrm>
        </p:spPr>
        <p:txBody>
          <a:bodyPr anchor="t"/>
          <a:lstStyle>
            <a:lvl1pPr algn="l">
              <a:defRPr sz="4000" b="1" cap="all"/>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796300" y="2746577"/>
            <a:ext cx="8568531" cy="141753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p>
            <a:fld id="{B68C000A-F83F-4DF9-A6C2-BF318C17F753}" type="datetimeFigureOut">
              <a:rPr lang="zh-TW" altLang="en-US" smtClean="0"/>
              <a:t>2018/9/6</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2B79EB48-0753-491A-BD5B-81EFB2413348}" type="slidenum">
              <a:rPr lang="zh-TW" altLang="en-US" smtClean="0"/>
              <a:t>‹#›</a:t>
            </a:fld>
            <a:endParaRPr lang="zh-TW" altLang="en-US"/>
          </a:p>
        </p:txBody>
      </p:sp>
    </p:spTree>
    <p:extLst>
      <p:ext uri="{BB962C8B-B14F-4D97-AF65-F5344CB8AC3E}">
        <p14:creationId xmlns:p14="http://schemas.microsoft.com/office/powerpoint/2010/main" val="32057443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504031" y="1191034"/>
            <a:ext cx="4452276" cy="336759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5124318" y="1191034"/>
            <a:ext cx="4452276" cy="336759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p>
            <a:fld id="{B68C000A-F83F-4DF9-A6C2-BF318C17F753}" type="datetimeFigureOut">
              <a:rPr lang="zh-TW" altLang="en-US" smtClean="0"/>
              <a:t>2018/9/6</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2B79EB48-0753-491A-BD5B-81EFB2413348}" type="slidenum">
              <a:rPr lang="zh-TW" altLang="en-US" smtClean="0"/>
              <a:t>‹#›</a:t>
            </a:fld>
            <a:endParaRPr lang="zh-TW" altLang="en-US"/>
          </a:p>
        </p:txBody>
      </p:sp>
    </p:spTree>
    <p:extLst>
      <p:ext uri="{BB962C8B-B14F-4D97-AF65-F5344CB8AC3E}">
        <p14:creationId xmlns:p14="http://schemas.microsoft.com/office/powerpoint/2010/main" val="23658331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504031" y="259507"/>
            <a:ext cx="9072563" cy="1080030"/>
          </a:xfrm>
        </p:spPr>
        <p:txBody>
          <a:bodyPr/>
          <a:lstStyle>
            <a:lvl1pPr>
              <a:defRPr/>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504031" y="1450540"/>
            <a:ext cx="4454027" cy="6045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504031" y="2055057"/>
            <a:ext cx="4454027" cy="373360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5120820" y="1450540"/>
            <a:ext cx="4455776" cy="6045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5120820" y="2055057"/>
            <a:ext cx="4455776" cy="373360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p>
            <a:fld id="{B68C000A-F83F-4DF9-A6C2-BF318C17F753}" type="datetimeFigureOut">
              <a:rPr lang="zh-TW" altLang="en-US" smtClean="0"/>
              <a:t>2018/9/6</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2B79EB48-0753-491A-BD5B-81EFB2413348}" type="slidenum">
              <a:rPr lang="zh-TW" altLang="en-US" smtClean="0"/>
              <a:t>‹#›</a:t>
            </a:fld>
            <a:endParaRPr lang="zh-TW" altLang="en-US"/>
          </a:p>
        </p:txBody>
      </p:sp>
    </p:spTree>
    <p:extLst>
      <p:ext uri="{BB962C8B-B14F-4D97-AF65-F5344CB8AC3E}">
        <p14:creationId xmlns:p14="http://schemas.microsoft.com/office/powerpoint/2010/main" val="8127908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p>
            <a:fld id="{B68C000A-F83F-4DF9-A6C2-BF318C17F753}" type="datetimeFigureOut">
              <a:rPr lang="zh-TW" altLang="en-US" smtClean="0"/>
              <a:t>2018/9/6</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2B79EB48-0753-491A-BD5B-81EFB2413348}" type="slidenum">
              <a:rPr lang="zh-TW" altLang="en-US" smtClean="0"/>
              <a:t>‹#›</a:t>
            </a:fld>
            <a:endParaRPr lang="zh-TW" altLang="en-US"/>
          </a:p>
        </p:txBody>
      </p:sp>
    </p:spTree>
    <p:extLst>
      <p:ext uri="{BB962C8B-B14F-4D97-AF65-F5344CB8AC3E}">
        <p14:creationId xmlns:p14="http://schemas.microsoft.com/office/powerpoint/2010/main" val="27290634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B68C000A-F83F-4DF9-A6C2-BF318C17F753}" type="datetimeFigureOut">
              <a:rPr lang="zh-TW" altLang="en-US" smtClean="0"/>
              <a:t>2018/9/6</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2B79EB48-0753-491A-BD5B-81EFB2413348}" type="slidenum">
              <a:rPr lang="zh-TW" altLang="en-US" smtClean="0"/>
              <a:t>‹#›</a:t>
            </a:fld>
            <a:endParaRPr lang="zh-TW" altLang="en-US"/>
          </a:p>
        </p:txBody>
      </p:sp>
    </p:spTree>
    <p:extLst>
      <p:ext uri="{BB962C8B-B14F-4D97-AF65-F5344CB8AC3E}">
        <p14:creationId xmlns:p14="http://schemas.microsoft.com/office/powerpoint/2010/main" val="37388305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504034" y="258008"/>
            <a:ext cx="3316456" cy="1098029"/>
          </a:xfrm>
        </p:spPr>
        <p:txBody>
          <a:bodyPr anchor="b"/>
          <a:lstStyle>
            <a:lvl1pPr algn="l">
              <a:defRPr sz="2000" b="1"/>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3941245" y="258009"/>
            <a:ext cx="5635349" cy="553064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504034" y="1356038"/>
            <a:ext cx="3316456" cy="443262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B68C000A-F83F-4DF9-A6C2-BF318C17F753}" type="datetimeFigureOut">
              <a:rPr lang="zh-TW" altLang="en-US" smtClean="0"/>
              <a:t>2018/9/6</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2B79EB48-0753-491A-BD5B-81EFB2413348}" type="slidenum">
              <a:rPr lang="zh-TW" altLang="en-US" smtClean="0"/>
              <a:t>‹#›</a:t>
            </a:fld>
            <a:endParaRPr lang="zh-TW" altLang="en-US"/>
          </a:p>
        </p:txBody>
      </p:sp>
    </p:spTree>
    <p:extLst>
      <p:ext uri="{BB962C8B-B14F-4D97-AF65-F5344CB8AC3E}">
        <p14:creationId xmlns:p14="http://schemas.microsoft.com/office/powerpoint/2010/main" val="12243825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1975873" y="4536124"/>
            <a:ext cx="6048375" cy="535515"/>
          </a:xfrm>
        </p:spPr>
        <p:txBody>
          <a:bodyPr anchor="b"/>
          <a:lstStyle>
            <a:lvl1pPr algn="l">
              <a:defRPr sz="2000" b="1"/>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1975873" y="579017"/>
            <a:ext cx="6048375" cy="388810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1975873" y="5071639"/>
            <a:ext cx="6048375" cy="76052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B68C000A-F83F-4DF9-A6C2-BF318C17F753}" type="datetimeFigureOut">
              <a:rPr lang="zh-TW" altLang="en-US" smtClean="0"/>
              <a:t>2018/9/6</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2B79EB48-0753-491A-BD5B-81EFB2413348}" type="slidenum">
              <a:rPr lang="zh-TW" altLang="en-US" smtClean="0"/>
              <a:t>‹#›</a:t>
            </a:fld>
            <a:endParaRPr lang="zh-TW" altLang="en-US"/>
          </a:p>
        </p:txBody>
      </p:sp>
    </p:spTree>
    <p:extLst>
      <p:ext uri="{BB962C8B-B14F-4D97-AF65-F5344CB8AC3E}">
        <p14:creationId xmlns:p14="http://schemas.microsoft.com/office/powerpoint/2010/main" val="32633326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B68C000A-F83F-4DF9-A6C2-BF318C17F753}" type="datetimeFigureOut">
              <a:rPr lang="zh-TW" altLang="en-US" smtClean="0"/>
              <a:t>2018/9/6</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2B79EB48-0753-491A-BD5B-81EFB2413348}" type="slidenum">
              <a:rPr lang="zh-TW" altLang="en-US" smtClean="0"/>
              <a:t>‹#›</a:t>
            </a:fld>
            <a:endParaRPr lang="zh-TW" altLang="en-US"/>
          </a:p>
        </p:txBody>
      </p:sp>
    </p:spTree>
    <p:extLst>
      <p:ext uri="{BB962C8B-B14F-4D97-AF65-F5344CB8AC3E}">
        <p14:creationId xmlns:p14="http://schemas.microsoft.com/office/powerpoint/2010/main" val="1378739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7308453" y="204006"/>
            <a:ext cx="2268141" cy="4354618"/>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504031" y="204006"/>
            <a:ext cx="6636411" cy="4354618"/>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B68C000A-F83F-4DF9-A6C2-BF318C17F753}" type="datetimeFigureOut">
              <a:rPr lang="zh-TW" altLang="en-US" smtClean="0"/>
              <a:t>2018/9/6</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2B79EB48-0753-491A-BD5B-81EFB2413348}" type="slidenum">
              <a:rPr lang="zh-TW" altLang="en-US" smtClean="0"/>
              <a:t>‹#›</a:t>
            </a:fld>
            <a:endParaRPr lang="zh-TW" altLang="en-US"/>
          </a:p>
        </p:txBody>
      </p:sp>
    </p:spTree>
    <p:extLst>
      <p:ext uri="{BB962C8B-B14F-4D97-AF65-F5344CB8AC3E}">
        <p14:creationId xmlns:p14="http://schemas.microsoft.com/office/powerpoint/2010/main" val="20779103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504031" y="259507"/>
            <a:ext cx="9072563" cy="1080030"/>
          </a:xfrm>
          <a:prstGeom prst="rect">
            <a:avLst/>
          </a:prstGeom>
        </p:spPr>
        <p:txBody>
          <a:bodyPr vert="horz" lIns="91440" tIns="45720" rIns="91440" bIns="45720" rtlCol="0" anchor="ctr">
            <a:normAutofit/>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504031" y="1512041"/>
            <a:ext cx="9072563" cy="4276616"/>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2"/>
          </p:nvPr>
        </p:nvSpPr>
        <p:spPr>
          <a:xfrm>
            <a:off x="504031" y="6006164"/>
            <a:ext cx="2352146" cy="345009"/>
          </a:xfrm>
          <a:prstGeom prst="rect">
            <a:avLst/>
          </a:prstGeom>
        </p:spPr>
        <p:txBody>
          <a:bodyPr vert="horz" lIns="91440" tIns="45720" rIns="91440" bIns="45720" rtlCol="0" anchor="ctr"/>
          <a:lstStyle>
            <a:lvl1pPr algn="l">
              <a:defRPr sz="1200">
                <a:solidFill>
                  <a:schemeClr val="tx1">
                    <a:tint val="75000"/>
                  </a:schemeClr>
                </a:solidFill>
              </a:defRPr>
            </a:lvl1pPr>
          </a:lstStyle>
          <a:p>
            <a:fld id="{B68C000A-F83F-4DF9-A6C2-BF318C17F753}" type="datetimeFigureOut">
              <a:rPr lang="zh-TW" altLang="en-US" smtClean="0"/>
              <a:t>2018/9/6</a:t>
            </a:fld>
            <a:endParaRPr lang="zh-TW" altLang="en-US"/>
          </a:p>
        </p:txBody>
      </p:sp>
      <p:sp>
        <p:nvSpPr>
          <p:cNvPr id="5" name="頁尾版面配置區 4"/>
          <p:cNvSpPr>
            <a:spLocks noGrp="1"/>
          </p:cNvSpPr>
          <p:nvPr>
            <p:ph type="ftr" sz="quarter" idx="3"/>
          </p:nvPr>
        </p:nvSpPr>
        <p:spPr>
          <a:xfrm>
            <a:off x="3444214" y="6006164"/>
            <a:ext cx="3192198" cy="345009"/>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7224448" y="6006164"/>
            <a:ext cx="2352146" cy="345009"/>
          </a:xfrm>
          <a:prstGeom prst="rect">
            <a:avLst/>
          </a:prstGeom>
        </p:spPr>
        <p:txBody>
          <a:bodyPr vert="horz" lIns="91440" tIns="45720" rIns="91440" bIns="45720" rtlCol="0" anchor="ctr"/>
          <a:lstStyle>
            <a:lvl1pPr algn="r">
              <a:defRPr sz="1200">
                <a:solidFill>
                  <a:schemeClr val="tx1">
                    <a:tint val="75000"/>
                  </a:schemeClr>
                </a:solidFill>
              </a:defRPr>
            </a:lvl1pPr>
          </a:lstStyle>
          <a:p>
            <a:fld id="{2B79EB48-0753-491A-BD5B-81EFB2413348}" type="slidenum">
              <a:rPr lang="zh-TW" altLang="en-US" smtClean="0"/>
              <a:t>‹#›</a:t>
            </a:fld>
            <a:endParaRPr lang="zh-TW" altLang="en-US"/>
          </a:p>
        </p:txBody>
      </p:sp>
    </p:spTree>
    <p:extLst>
      <p:ext uri="{BB962C8B-B14F-4D97-AF65-F5344CB8AC3E}">
        <p14:creationId xmlns:p14="http://schemas.microsoft.com/office/powerpoint/2010/main" val="2866765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19.jpeg"/><Relationship Id="rId1" Type="http://schemas.openxmlformats.org/officeDocument/2006/relationships/slideLayout" Target="../slideLayouts/slideLayout7.xml"/><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s://lis.nknu.edu.tw/zh/research-resources/interlibrary_loan" TargetMode="External"/><Relationship Id="rId2" Type="http://schemas.openxmlformats.org/officeDocument/2006/relationships/image" Target="../media/image33.jpeg"/><Relationship Id="rId1" Type="http://schemas.openxmlformats.org/officeDocument/2006/relationships/slideLayout" Target="../slideLayouts/slideLayout7.xml"/><Relationship Id="rId4" Type="http://schemas.openxmlformats.org/officeDocument/2006/relationships/image" Target="../media/image34.gif"/></Relationships>
</file>

<file path=ppt/slides/_rels/slide1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6.jpeg"/><Relationship Id="rId1" Type="http://schemas.openxmlformats.org/officeDocument/2006/relationships/slideLayout" Target="../slideLayouts/slideLayout7.xml"/><Relationship Id="rId4" Type="http://schemas.openxmlformats.org/officeDocument/2006/relationships/image" Target="../media/image39.png"/></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6.jpeg"/><Relationship Id="rId1" Type="http://schemas.openxmlformats.org/officeDocument/2006/relationships/slideLayout" Target="../slideLayouts/slideLayout7.xml"/><Relationship Id="rId5" Type="http://schemas.openxmlformats.org/officeDocument/2006/relationships/image" Target="../media/image42.png"/><Relationship Id="rId4" Type="http://schemas.openxmlformats.org/officeDocument/2006/relationships/image" Target="../media/image41.png"/></Relationships>
</file>

<file path=ppt/slides/_rels/slide23.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44.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1943968" y="2303983"/>
            <a:ext cx="6024044" cy="1872208"/>
          </a:xfrm>
          <a:prstGeom prst="rect">
            <a:avLst/>
          </a:prstGeom>
          <a:solidFill>
            <a:srgbClr val="974807">
              <a:alpha val="8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5"/>
          <p:cNvSpPr/>
          <p:nvPr/>
        </p:nvSpPr>
        <p:spPr>
          <a:xfrm>
            <a:off x="2159992" y="2488146"/>
            <a:ext cx="5497860" cy="1472021"/>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ln w="76200">
                <a:solidFill>
                  <a:schemeClr val="tx1"/>
                </a:solidFill>
              </a:ln>
              <a:solidFill>
                <a:schemeClr val="bg1"/>
              </a:solidFill>
            </a:endParaRPr>
          </a:p>
        </p:txBody>
      </p:sp>
      <p:sp>
        <p:nvSpPr>
          <p:cNvPr id="2" name="標題 1"/>
          <p:cNvSpPr>
            <a:spLocks noGrp="1"/>
          </p:cNvSpPr>
          <p:nvPr>
            <p:ph type="ctrTitle"/>
          </p:nvPr>
        </p:nvSpPr>
        <p:spPr>
          <a:xfrm>
            <a:off x="2115307" y="2303983"/>
            <a:ext cx="5587230" cy="1411078"/>
          </a:xfrm>
          <a:ln>
            <a:noFill/>
          </a:ln>
        </p:spPr>
        <p:txBody>
          <a:bodyPr>
            <a:normAutofit/>
          </a:bodyPr>
          <a:lstStyle/>
          <a:p>
            <a:r>
              <a:rPr lang="zh-TW" altLang="en-US" sz="3900"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圖書資源運用快速入門</a:t>
            </a:r>
          </a:p>
        </p:txBody>
      </p:sp>
      <p:sp>
        <p:nvSpPr>
          <p:cNvPr id="3" name="矩形 2"/>
          <p:cNvSpPr/>
          <p:nvPr/>
        </p:nvSpPr>
        <p:spPr>
          <a:xfrm>
            <a:off x="3713607" y="3557656"/>
            <a:ext cx="8928743" cy="369332"/>
          </a:xfrm>
          <a:prstGeom prst="rect">
            <a:avLst/>
          </a:prstGeom>
        </p:spPr>
        <p:txBody>
          <a:bodyPr wrap="square">
            <a:spAutoFit/>
          </a:bodyPr>
          <a:lstStyle/>
          <a:p>
            <a:pPr>
              <a:spcBef>
                <a:spcPts val="600"/>
              </a:spcBef>
              <a:spcAft>
                <a:spcPts val="600"/>
              </a:spcAft>
            </a:pPr>
            <a:r>
              <a:rPr lang="zh-TW" altLang="en-US"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知識服務組 榆</a:t>
            </a:r>
            <a:r>
              <a:rPr lang="zh-TW" altLang="en-US"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鈞</a:t>
            </a:r>
            <a:endParaRPr lang="zh-TW" altLang="en-US" dirty="0"/>
          </a:p>
        </p:txBody>
      </p:sp>
    </p:spTree>
    <p:extLst>
      <p:ext uri="{BB962C8B-B14F-4D97-AF65-F5344CB8AC3E}">
        <p14:creationId xmlns:p14="http://schemas.microsoft.com/office/powerpoint/2010/main" val="401558954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rotWithShape="1">
          <a:blip r:embed="rId2" cstate="print">
            <a:extLst>
              <a:ext uri="{28A0092B-C50C-407E-A947-70E740481C1C}">
                <a14:useLocalDpi xmlns:a14="http://schemas.microsoft.com/office/drawing/2010/main" val="0"/>
              </a:ext>
            </a:extLst>
          </a:blip>
          <a:srcRect l="65119"/>
          <a:stretch/>
        </p:blipFill>
        <p:spPr>
          <a:xfrm>
            <a:off x="-437171" y="-388761"/>
            <a:ext cx="3651656" cy="7596279"/>
          </a:xfrm>
          <a:prstGeom prst="rect">
            <a:avLst/>
          </a:prstGeom>
        </p:spPr>
      </p:pic>
      <p:sp>
        <p:nvSpPr>
          <p:cNvPr id="3" name="文字方塊 2"/>
          <p:cNvSpPr txBox="1"/>
          <p:nvPr/>
        </p:nvSpPr>
        <p:spPr>
          <a:xfrm>
            <a:off x="3373252" y="302448"/>
            <a:ext cx="5874403" cy="630942"/>
          </a:xfrm>
          <a:prstGeom prst="rect">
            <a:avLst/>
          </a:prstGeom>
          <a:noFill/>
        </p:spPr>
        <p:txBody>
          <a:bodyPr wrap="square" rtlCol="0">
            <a:spAutoFit/>
          </a:bodyPr>
          <a:lstStyle/>
          <a:p>
            <a:r>
              <a:rPr lang="zh-TW" altLang="en-US" sz="3500" dirty="0" smtClean="0">
                <a:solidFill>
                  <a:srgbClr val="974807"/>
                </a:solidFill>
                <a:latin typeface="微軟正黑體" panose="020B0604030504040204" pitchFamily="34" charset="-120"/>
                <a:ea typeface="微軟正黑體" panose="020B0604030504040204" pitchFamily="34" charset="-120"/>
              </a:rPr>
              <a:t>大綱</a:t>
            </a:r>
            <a:r>
              <a:rPr lang="zh-TW" altLang="en-US" sz="3500" dirty="0" smtClean="0">
                <a:solidFill>
                  <a:srgbClr val="974807"/>
                </a:solidFill>
                <a:latin typeface="微軟正黑體" panose="020B0604030504040204" pitchFamily="34" charset="-120"/>
                <a:ea typeface="微軟正黑體" panose="020B0604030504040204" pitchFamily="34" charset="-120"/>
              </a:rPr>
              <a:t>說明</a:t>
            </a:r>
            <a:endParaRPr lang="en-US" altLang="zh-TW" sz="3500" dirty="0" smtClean="0">
              <a:solidFill>
                <a:srgbClr val="974807"/>
              </a:solidFill>
              <a:latin typeface="微軟正黑體" panose="020B0604030504040204" pitchFamily="34" charset="-120"/>
              <a:ea typeface="微軟正黑體" panose="020B0604030504040204" pitchFamily="34" charset="-120"/>
            </a:endParaRPr>
          </a:p>
        </p:txBody>
      </p:sp>
      <p:sp>
        <p:nvSpPr>
          <p:cNvPr id="5" name="文字方塊 4"/>
          <p:cNvSpPr txBox="1"/>
          <p:nvPr/>
        </p:nvSpPr>
        <p:spPr>
          <a:xfrm>
            <a:off x="3373252" y="1266291"/>
            <a:ext cx="6844065" cy="3939540"/>
          </a:xfrm>
          <a:prstGeom prst="rect">
            <a:avLst/>
          </a:prstGeom>
          <a:noFill/>
        </p:spPr>
        <p:txBody>
          <a:bodyPr wrap="square" rtlCol="0">
            <a:spAutoFit/>
          </a:bodyPr>
          <a:lstStyle/>
          <a:p>
            <a:pPr>
              <a:spcBef>
                <a:spcPts val="1200"/>
              </a:spcBef>
              <a:spcAft>
                <a:spcPts val="1200"/>
              </a:spcAft>
            </a:pPr>
            <a:r>
              <a:rPr lang="en-US" altLang="zh-TW" sz="2500" dirty="0" smtClean="0">
                <a:latin typeface="微軟正黑體" panose="020B0604030504040204" pitchFamily="34" charset="-120"/>
                <a:ea typeface="微軟正黑體" panose="020B0604030504040204" pitchFamily="34" charset="-120"/>
              </a:rPr>
              <a:t>1.</a:t>
            </a:r>
            <a:r>
              <a:rPr lang="zh-TW" altLang="en-US" sz="2500" dirty="0" smtClean="0">
                <a:latin typeface="微軟正黑體" panose="020B0604030504040204" pitchFamily="34" charset="-120"/>
                <a:ea typeface="微軟正黑體" panose="020B0604030504040204" pitchFamily="34" charset="-120"/>
              </a:rPr>
              <a:t>基礎服務介紹</a:t>
            </a:r>
            <a:endParaRPr lang="en-US" altLang="zh-TW" sz="2500" dirty="0" smtClean="0">
              <a:latin typeface="微軟正黑體" panose="020B0604030504040204" pitchFamily="34" charset="-120"/>
              <a:ea typeface="微軟正黑體" panose="020B0604030504040204" pitchFamily="34" charset="-120"/>
            </a:endParaRPr>
          </a:p>
          <a:p>
            <a:pPr>
              <a:spcBef>
                <a:spcPts val="1200"/>
              </a:spcBef>
              <a:spcAft>
                <a:spcPts val="1200"/>
              </a:spcAft>
            </a:pPr>
            <a:r>
              <a:rPr lang="en-US" altLang="zh-TW" sz="2500" dirty="0" smtClean="0">
                <a:latin typeface="微軟正黑體" panose="020B0604030504040204" pitchFamily="34" charset="-120"/>
                <a:ea typeface="微軟正黑體" panose="020B0604030504040204" pitchFamily="34" charset="-120"/>
              </a:rPr>
              <a:t>2.</a:t>
            </a:r>
            <a:r>
              <a:rPr lang="zh-TW" altLang="en-US" sz="2500" dirty="0" smtClean="0">
                <a:latin typeface="微軟正黑體" panose="020B0604030504040204" pitchFamily="34" charset="-120"/>
                <a:ea typeface="微軟正黑體" panose="020B0604030504040204" pitchFamily="34" charset="-120"/>
              </a:rPr>
              <a:t>圖書館帳密的設定</a:t>
            </a:r>
            <a:endParaRPr lang="en-US" altLang="zh-TW" sz="2500" dirty="0" smtClean="0">
              <a:latin typeface="微軟正黑體" panose="020B0604030504040204" pitchFamily="34" charset="-120"/>
              <a:ea typeface="微軟正黑體" panose="020B0604030504040204" pitchFamily="34" charset="-120"/>
            </a:endParaRPr>
          </a:p>
          <a:p>
            <a:pPr>
              <a:spcBef>
                <a:spcPts val="1200"/>
              </a:spcBef>
              <a:spcAft>
                <a:spcPts val="1200"/>
              </a:spcAft>
            </a:pPr>
            <a:r>
              <a:rPr lang="en-US" altLang="zh-TW" sz="2500" dirty="0" smtClean="0">
                <a:latin typeface="微軟正黑體" panose="020B0604030504040204" pitchFamily="34" charset="-120"/>
                <a:ea typeface="微軟正黑體" panose="020B0604030504040204" pitchFamily="34" charset="-120"/>
              </a:rPr>
              <a:t>3.</a:t>
            </a:r>
            <a:r>
              <a:rPr lang="zh-TW" altLang="en-US" sz="2500" dirty="0" smtClean="0">
                <a:latin typeface="微軟正黑體" panose="020B0604030504040204" pitchFamily="34" charset="-120"/>
                <a:ea typeface="微軟正黑體" panose="020B0604030504040204" pitchFamily="34" charset="-120"/>
              </a:rPr>
              <a:t>如何查找圖書</a:t>
            </a:r>
            <a:r>
              <a:rPr lang="en-US" altLang="zh-TW" sz="2500" dirty="0" smtClean="0">
                <a:latin typeface="微軟正黑體" panose="020B0604030504040204" pitchFamily="34" charset="-120"/>
                <a:ea typeface="微軟正黑體" panose="020B0604030504040204" pitchFamily="34" charset="-120"/>
              </a:rPr>
              <a:t>or</a:t>
            </a:r>
            <a:r>
              <a:rPr lang="zh-TW" altLang="en-US" sz="2500" dirty="0" smtClean="0">
                <a:latin typeface="微軟正黑體" panose="020B0604030504040204" pitchFamily="34" charset="-120"/>
                <a:ea typeface="微軟正黑體" panose="020B0604030504040204" pitchFamily="34" charset="-120"/>
              </a:rPr>
              <a:t>電子書？      圖書館探索服務 </a:t>
            </a:r>
            <a:endParaRPr lang="en-US" altLang="zh-TW" sz="2500" dirty="0" smtClean="0">
              <a:latin typeface="微軟正黑體" panose="020B0604030504040204" pitchFamily="34" charset="-120"/>
              <a:ea typeface="微軟正黑體" panose="020B0604030504040204" pitchFamily="34" charset="-120"/>
            </a:endParaRPr>
          </a:p>
          <a:p>
            <a:pPr>
              <a:spcBef>
                <a:spcPts val="1200"/>
              </a:spcBef>
              <a:spcAft>
                <a:spcPts val="1200"/>
              </a:spcAft>
            </a:pPr>
            <a:r>
              <a:rPr lang="en-US" altLang="zh-TW" sz="2500" dirty="0" smtClean="0">
                <a:latin typeface="微軟正黑體" panose="020B0604030504040204" pitchFamily="34" charset="-120"/>
                <a:ea typeface="微軟正黑體" panose="020B0604030504040204" pitchFamily="34" charset="-120"/>
              </a:rPr>
              <a:t>4.</a:t>
            </a:r>
            <a:r>
              <a:rPr lang="zh-TW" altLang="en-US" sz="2500" dirty="0" smtClean="0">
                <a:latin typeface="微軟正黑體" panose="020B0604030504040204" pitchFamily="34" charset="-120"/>
                <a:ea typeface="微軟正黑體" panose="020B0604030504040204" pitchFamily="34" charset="-120"/>
              </a:rPr>
              <a:t>圖書推薦</a:t>
            </a:r>
            <a:endParaRPr lang="en-US" altLang="zh-TW" sz="2500" dirty="0" smtClean="0">
              <a:latin typeface="微軟正黑體" panose="020B0604030504040204" pitchFamily="34" charset="-120"/>
              <a:ea typeface="微軟正黑體" panose="020B0604030504040204" pitchFamily="34" charset="-120"/>
            </a:endParaRPr>
          </a:p>
          <a:p>
            <a:pPr>
              <a:spcBef>
                <a:spcPts val="1200"/>
              </a:spcBef>
              <a:spcAft>
                <a:spcPts val="1200"/>
              </a:spcAft>
            </a:pPr>
            <a:r>
              <a:rPr lang="en-US" altLang="zh-TW" sz="2500" dirty="0" smtClean="0">
                <a:latin typeface="微軟正黑體" panose="020B0604030504040204" pitchFamily="34" charset="-120"/>
                <a:ea typeface="微軟正黑體" panose="020B0604030504040204" pitchFamily="34" charset="-120"/>
              </a:rPr>
              <a:t>5.</a:t>
            </a:r>
            <a:r>
              <a:rPr lang="zh-TW" altLang="en-US" sz="2500" dirty="0" smtClean="0">
                <a:latin typeface="微軟正黑體" panose="020B0604030504040204" pitchFamily="34" charset="-120"/>
                <a:ea typeface="微軟正黑體" panose="020B0604030504040204" pitchFamily="34" charset="-120"/>
              </a:rPr>
              <a:t>館際合作服務</a:t>
            </a:r>
            <a:endParaRPr lang="en-US" altLang="zh-TW" sz="2500" dirty="0" smtClean="0">
              <a:latin typeface="微軟正黑體" panose="020B0604030504040204" pitchFamily="34" charset="-120"/>
              <a:ea typeface="微軟正黑體" panose="020B0604030504040204" pitchFamily="34" charset="-120"/>
            </a:endParaRPr>
          </a:p>
          <a:p>
            <a:pPr>
              <a:spcBef>
                <a:spcPts val="1200"/>
              </a:spcBef>
              <a:spcAft>
                <a:spcPts val="1200"/>
              </a:spcAft>
            </a:pPr>
            <a:r>
              <a:rPr lang="en-US" altLang="zh-TW" sz="2500" dirty="0" smtClean="0">
                <a:latin typeface="微軟正黑體" panose="020B0604030504040204" pitchFamily="34" charset="-120"/>
                <a:ea typeface="微軟正黑體" panose="020B0604030504040204" pitchFamily="34" charset="-120"/>
              </a:rPr>
              <a:t>6.</a:t>
            </a:r>
            <a:r>
              <a:rPr lang="zh-TW" altLang="en-US" sz="2500" dirty="0" smtClean="0">
                <a:latin typeface="微軟正黑體" panose="020B0604030504040204" pitchFamily="34" charset="-120"/>
                <a:ea typeface="微軟正黑體" panose="020B0604030504040204" pitchFamily="34" charset="-120"/>
              </a:rPr>
              <a:t>工商服務時間</a:t>
            </a:r>
            <a:endParaRPr lang="en-US" altLang="zh-TW" sz="2500" dirty="0" smtClean="0">
              <a:latin typeface="微軟正黑體" panose="020B0604030504040204" pitchFamily="34" charset="-120"/>
              <a:ea typeface="微軟正黑體" panose="020B0604030504040204" pitchFamily="34" charset="-120"/>
            </a:endParaRPr>
          </a:p>
        </p:txBody>
      </p:sp>
      <p:sp>
        <p:nvSpPr>
          <p:cNvPr id="8" name="向右箭號 7"/>
          <p:cNvSpPr/>
          <p:nvPr/>
        </p:nvSpPr>
        <p:spPr>
          <a:xfrm>
            <a:off x="7272560" y="2736031"/>
            <a:ext cx="390919" cy="242316"/>
          </a:xfrm>
          <a:prstGeom prst="rightArrow">
            <a:avLst/>
          </a:prstGeom>
          <a:solidFill>
            <a:srgbClr val="974807"/>
          </a:solid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3962688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3" descr="C:\Users\user\Downloads\photo-1520775697905-6ca40f6b07e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316"/>
            <a:ext cx="10233669" cy="6822446"/>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a:off x="5904408" y="1367879"/>
            <a:ext cx="2520280" cy="288032"/>
          </a:xfrm>
          <a:prstGeom prst="rect">
            <a:avLst/>
          </a:prstGeom>
          <a:solidFill>
            <a:srgbClr val="CBB6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矩形 7"/>
          <p:cNvSpPr/>
          <p:nvPr/>
        </p:nvSpPr>
        <p:spPr>
          <a:xfrm>
            <a:off x="6696496" y="2487344"/>
            <a:ext cx="3888432" cy="288032"/>
          </a:xfrm>
          <a:prstGeom prst="rect">
            <a:avLst/>
          </a:prstGeom>
          <a:solidFill>
            <a:srgbClr val="CBB6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9" name="矩形 8"/>
          <p:cNvSpPr/>
          <p:nvPr/>
        </p:nvSpPr>
        <p:spPr>
          <a:xfrm>
            <a:off x="6697264" y="3672135"/>
            <a:ext cx="3888432" cy="288032"/>
          </a:xfrm>
          <a:prstGeom prst="rect">
            <a:avLst/>
          </a:prstGeom>
          <a:solidFill>
            <a:srgbClr val="CBB61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文字方塊 5"/>
          <p:cNvSpPr txBox="1"/>
          <p:nvPr/>
        </p:nvSpPr>
        <p:spPr>
          <a:xfrm>
            <a:off x="5904408" y="863823"/>
            <a:ext cx="5874403" cy="3247043"/>
          </a:xfrm>
          <a:prstGeom prst="rect">
            <a:avLst/>
          </a:prstGeom>
          <a:noFill/>
        </p:spPr>
        <p:txBody>
          <a:bodyPr wrap="square" rtlCol="0">
            <a:spAutoFit/>
          </a:bodyPr>
          <a:lstStyle/>
          <a:p>
            <a:pPr>
              <a:spcBef>
                <a:spcPts val="1200"/>
              </a:spcBef>
              <a:spcAft>
                <a:spcPts val="1200"/>
              </a:spcAft>
            </a:pPr>
            <a:r>
              <a:rPr lang="zh-TW" altLang="en-US" sz="5500"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圖書館</a:t>
            </a:r>
            <a:endParaRPr lang="en-US" altLang="zh-TW" sz="5500"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a:spcBef>
                <a:spcPts val="1200"/>
              </a:spcBef>
              <a:spcAft>
                <a:spcPts val="1200"/>
              </a:spcAft>
            </a:pPr>
            <a:r>
              <a:rPr lang="en-US" altLang="zh-TW" sz="5500"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a:t>
            </a:r>
            <a:r>
              <a:rPr lang="en-US" altLang="zh-TW" sz="5500"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a:t>
            </a:r>
            <a:r>
              <a:rPr lang="zh-TW" altLang="en-US" sz="5500"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基礎服務</a:t>
            </a:r>
            <a:endParaRPr lang="en-US" altLang="zh-TW" sz="5500"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a:spcBef>
                <a:spcPts val="1200"/>
              </a:spcBef>
              <a:spcAft>
                <a:spcPts val="1200"/>
              </a:spcAft>
            </a:pPr>
            <a:r>
              <a:rPr lang="en-US" altLang="zh-TW" sz="5500"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a:t>
            </a:r>
            <a:r>
              <a:rPr lang="en-US" altLang="zh-TW" sz="5500"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a:t>
            </a:r>
            <a:r>
              <a:rPr lang="zh-TW" altLang="en-US" sz="5500"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介紹</a:t>
            </a:r>
            <a:endParaRPr lang="en-US" altLang="zh-TW" sz="5500"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93014797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矩形 21"/>
          <p:cNvSpPr/>
          <p:nvPr/>
        </p:nvSpPr>
        <p:spPr>
          <a:xfrm>
            <a:off x="1360724" y="595880"/>
            <a:ext cx="4615692" cy="446276"/>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 name="Rectangle 2"/>
          <p:cNvSpPr txBox="1">
            <a:spLocks noChangeArrowheads="1"/>
          </p:cNvSpPr>
          <p:nvPr/>
        </p:nvSpPr>
        <p:spPr>
          <a:xfrm>
            <a:off x="-595939" y="204885"/>
            <a:ext cx="9072563" cy="108003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eaLnBrk="1" hangingPunct="1"/>
            <a:endParaRPr lang="zh-TW" altLang="en-US" sz="3500" kern="0" dirty="0" smtClean="0">
              <a:solidFill>
                <a:srgbClr val="974807"/>
              </a:solidFill>
              <a:latin typeface="微軟正黑體" panose="020B0604030504040204" pitchFamily="34" charset="-120"/>
              <a:ea typeface="微軟正黑體" panose="020B0604030504040204" pitchFamily="34" charset="-120"/>
            </a:endParaRPr>
          </a:p>
        </p:txBody>
      </p:sp>
      <p:pic>
        <p:nvPicPr>
          <p:cNvPr id="7" name="圖片 6"/>
          <p:cNvPicPr>
            <a:picLocks noChangeAspect="1"/>
          </p:cNvPicPr>
          <p:nvPr/>
        </p:nvPicPr>
        <p:blipFill rotWithShape="1">
          <a:blip r:embed="rId2" cstate="print">
            <a:extLst>
              <a:ext uri="{28A0092B-C50C-407E-A947-70E740481C1C}">
                <a14:useLocalDpi xmlns:a14="http://schemas.microsoft.com/office/drawing/2010/main" val="0"/>
              </a:ext>
            </a:extLst>
          </a:blip>
          <a:srcRect l="31190" r="10323"/>
          <a:stretch/>
        </p:blipFill>
        <p:spPr>
          <a:xfrm>
            <a:off x="7776616" y="-6247"/>
            <a:ext cx="2741649" cy="6630710"/>
          </a:xfrm>
          <a:prstGeom prst="rect">
            <a:avLst/>
          </a:prstGeom>
        </p:spPr>
      </p:pic>
      <p:sp>
        <p:nvSpPr>
          <p:cNvPr id="9" name="文字方塊 8"/>
          <p:cNvSpPr txBox="1"/>
          <p:nvPr/>
        </p:nvSpPr>
        <p:spPr>
          <a:xfrm>
            <a:off x="1360724" y="595880"/>
            <a:ext cx="4911054" cy="446276"/>
          </a:xfrm>
          <a:prstGeom prst="rect">
            <a:avLst/>
          </a:prstGeom>
          <a:noFill/>
        </p:spPr>
        <p:txBody>
          <a:bodyPr wrap="square" rtlCol="0">
            <a:spAutoFit/>
          </a:bodyPr>
          <a:lstStyle/>
          <a:p>
            <a:r>
              <a:rPr lang="en-US" altLang="zh-TW" sz="2300" dirty="0" smtClean="0">
                <a:latin typeface="微軟正黑體" panose="020B0604030504040204" pitchFamily="34" charset="-120"/>
                <a:ea typeface="微軟正黑體" panose="020B0604030504040204" pitchFamily="34" charset="-120"/>
              </a:rPr>
              <a:t>* </a:t>
            </a:r>
            <a:r>
              <a:rPr lang="zh-TW" altLang="en-US" sz="2300" dirty="0" smtClean="0">
                <a:latin typeface="微軟正黑體" panose="020B0604030504040204" pitchFamily="34" charset="-120"/>
                <a:ea typeface="微軟正黑體" panose="020B0604030504040204" pitchFamily="34" charset="-120"/>
              </a:rPr>
              <a:t>歡迎多加利用圖書資訊處新網頁 </a:t>
            </a:r>
            <a:r>
              <a:rPr lang="en-US" altLang="zh-TW" sz="2300" dirty="0" smtClean="0">
                <a:latin typeface="微軟正黑體" panose="020B0604030504040204" pitchFamily="34" charset="-120"/>
                <a:ea typeface="微軟正黑體" panose="020B0604030504040204" pitchFamily="34" charset="-120"/>
              </a:rPr>
              <a:t>*</a:t>
            </a:r>
          </a:p>
        </p:txBody>
      </p:sp>
      <p:sp>
        <p:nvSpPr>
          <p:cNvPr id="11" name="文字方塊 10"/>
          <p:cNvSpPr txBox="1"/>
          <p:nvPr/>
        </p:nvSpPr>
        <p:spPr>
          <a:xfrm>
            <a:off x="503808" y="1499606"/>
            <a:ext cx="2428870" cy="477054"/>
          </a:xfrm>
          <a:prstGeom prst="rect">
            <a:avLst/>
          </a:prstGeom>
          <a:noFill/>
        </p:spPr>
        <p:txBody>
          <a:bodyPr wrap="none" rtlCol="0">
            <a:spAutoFit/>
          </a:bodyPr>
          <a:lstStyle/>
          <a:p>
            <a:r>
              <a:rPr lang="zh-TW" altLang="en-US" sz="2500" dirty="0" smtClean="0">
                <a:solidFill>
                  <a:srgbClr val="0000D2"/>
                </a:solidFill>
                <a:latin typeface="微軟正黑體" panose="020B0604030504040204" pitchFamily="34" charset="-120"/>
                <a:ea typeface="微軟正黑體" panose="020B0604030504040204" pitchFamily="34" charset="-120"/>
              </a:rPr>
              <a:t>一、進入</a:t>
            </a:r>
            <a:r>
              <a:rPr lang="zh-TW" altLang="en-US" sz="2500" dirty="0" smtClean="0">
                <a:solidFill>
                  <a:srgbClr val="0000D2"/>
                </a:solidFill>
                <a:latin typeface="微軟正黑體" panose="020B0604030504040204" pitchFamily="34" charset="-120"/>
                <a:ea typeface="微軟正黑體" panose="020B0604030504040204" pitchFamily="34" charset="-120"/>
              </a:rPr>
              <a:t>圖書館</a:t>
            </a:r>
            <a:endParaRPr lang="zh-TW" altLang="en-US" sz="2500" dirty="0">
              <a:solidFill>
                <a:srgbClr val="0000D2"/>
              </a:solidFill>
              <a:latin typeface="微軟正黑體" panose="020B0604030504040204" pitchFamily="34" charset="-120"/>
              <a:ea typeface="微軟正黑體" panose="020B0604030504040204" pitchFamily="34" charset="-120"/>
            </a:endParaRPr>
          </a:p>
        </p:txBody>
      </p:sp>
      <p:sp>
        <p:nvSpPr>
          <p:cNvPr id="8" name="矩形 7"/>
          <p:cNvSpPr/>
          <p:nvPr/>
        </p:nvSpPr>
        <p:spPr>
          <a:xfrm>
            <a:off x="985161" y="2384434"/>
            <a:ext cx="2723823" cy="369332"/>
          </a:xfrm>
          <a:prstGeom prst="rect">
            <a:avLst/>
          </a:prstGeom>
        </p:spPr>
        <p:txBody>
          <a:bodyPr wrap="none">
            <a:spAutoFit/>
          </a:bodyPr>
          <a:lstStyle/>
          <a:p>
            <a:r>
              <a:rPr lang="zh-TW" altLang="en-US" b="1" dirty="0" smtClean="0"/>
              <a:t>請記得攜帶「教職員證」</a:t>
            </a:r>
            <a:endParaRPr lang="zh-TW" altLang="en-US" b="1" dirty="0"/>
          </a:p>
        </p:txBody>
      </p:sp>
      <p:pic>
        <p:nvPicPr>
          <p:cNvPr id="12" name="圖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6251" y="2509412"/>
            <a:ext cx="2340185" cy="1628161"/>
          </a:xfrm>
          <a:prstGeom prst="rect">
            <a:avLst/>
          </a:prstGeom>
          <a:ln>
            <a:solidFill>
              <a:schemeClr val="tx1"/>
            </a:solidFill>
          </a:ln>
        </p:spPr>
      </p:pic>
      <p:sp>
        <p:nvSpPr>
          <p:cNvPr id="13" name="矩形 12"/>
          <p:cNvSpPr/>
          <p:nvPr/>
        </p:nvSpPr>
        <p:spPr>
          <a:xfrm>
            <a:off x="985161" y="4278181"/>
            <a:ext cx="6909264" cy="369332"/>
          </a:xfrm>
          <a:prstGeom prst="rect">
            <a:avLst/>
          </a:prstGeom>
        </p:spPr>
        <p:txBody>
          <a:bodyPr wrap="none">
            <a:spAutoFit/>
          </a:bodyPr>
          <a:lstStyle/>
          <a:p>
            <a:r>
              <a:rPr lang="zh-TW" altLang="en-US" b="1" dirty="0" smtClean="0"/>
              <a:t>透過「臨時動態密碼」</a:t>
            </a:r>
            <a:r>
              <a:rPr lang="en-US" altLang="zh-TW" b="1" dirty="0" smtClean="0"/>
              <a:t>(8</a:t>
            </a:r>
            <a:r>
              <a:rPr lang="zh-TW" altLang="en-US" b="1" dirty="0" smtClean="0"/>
              <a:t>數字</a:t>
            </a:r>
            <a:r>
              <a:rPr lang="en-US" altLang="zh-TW" b="1" dirty="0" smtClean="0"/>
              <a:t>+ #</a:t>
            </a:r>
            <a:r>
              <a:rPr lang="zh-TW" altLang="en-US" b="1" dirty="0" smtClean="0"/>
              <a:t>符號</a:t>
            </a:r>
            <a:r>
              <a:rPr lang="en-US" altLang="zh-TW" b="1" dirty="0" smtClean="0"/>
              <a:t>)</a:t>
            </a:r>
            <a:r>
              <a:rPr lang="zh-TW" altLang="en-US" b="1" dirty="0" smtClean="0"/>
              <a:t>，不用證也可進入圖書館喔！</a:t>
            </a:r>
            <a:endParaRPr lang="zh-TW" altLang="en-US" b="1" dirty="0"/>
          </a:p>
        </p:txBody>
      </p:sp>
      <p:cxnSp>
        <p:nvCxnSpPr>
          <p:cNvPr id="17" name="直線單箭頭接點 16"/>
          <p:cNvCxnSpPr/>
          <p:nvPr/>
        </p:nvCxnSpPr>
        <p:spPr>
          <a:xfrm>
            <a:off x="2192725" y="2766013"/>
            <a:ext cx="0" cy="144016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2281305" y="3323493"/>
            <a:ext cx="1210588" cy="338554"/>
          </a:xfrm>
          <a:prstGeom prst="rect">
            <a:avLst/>
          </a:prstGeom>
        </p:spPr>
        <p:txBody>
          <a:bodyPr wrap="none">
            <a:spAutoFit/>
          </a:bodyPr>
          <a:lstStyle/>
          <a:p>
            <a:r>
              <a:rPr lang="zh-TW" altLang="en-US" sz="1600" b="1" dirty="0" smtClean="0">
                <a:solidFill>
                  <a:srgbClr val="FF0000"/>
                </a:solidFill>
              </a:rPr>
              <a:t>忘記帶證？</a:t>
            </a:r>
            <a:endParaRPr lang="zh-TW" altLang="en-US" sz="1600" b="1" dirty="0">
              <a:solidFill>
                <a:srgbClr val="FF0000"/>
              </a:solidFill>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3244" y="5102337"/>
            <a:ext cx="2713007" cy="5040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64248" y="4657471"/>
            <a:ext cx="2787816" cy="16630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0" name="矩形 19"/>
          <p:cNvSpPr/>
          <p:nvPr/>
        </p:nvSpPr>
        <p:spPr>
          <a:xfrm>
            <a:off x="5688384" y="6048399"/>
            <a:ext cx="936104" cy="36004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101331170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rotWithShape="1">
          <a:blip r:embed="rId2" cstate="print">
            <a:extLst>
              <a:ext uri="{28A0092B-C50C-407E-A947-70E740481C1C}">
                <a14:useLocalDpi xmlns:a14="http://schemas.microsoft.com/office/drawing/2010/main" val="0"/>
              </a:ext>
            </a:extLst>
          </a:blip>
          <a:srcRect l="31190" r="10323"/>
          <a:stretch/>
        </p:blipFill>
        <p:spPr>
          <a:xfrm>
            <a:off x="7776616" y="-6247"/>
            <a:ext cx="2741649" cy="6630710"/>
          </a:xfrm>
          <a:prstGeom prst="rect">
            <a:avLst/>
          </a:prstGeom>
        </p:spPr>
      </p:pic>
      <p:graphicFrame>
        <p:nvGraphicFramePr>
          <p:cNvPr id="3" name="表格 2"/>
          <p:cNvGraphicFramePr>
            <a:graphicFrameLocks noGrp="1"/>
          </p:cNvGraphicFramePr>
          <p:nvPr>
            <p:extLst>
              <p:ext uri="{D42A27DB-BD31-4B8C-83A1-F6EECF244321}">
                <p14:modId xmlns:p14="http://schemas.microsoft.com/office/powerpoint/2010/main" val="647239662"/>
              </p:ext>
            </p:extLst>
          </p:nvPr>
        </p:nvGraphicFramePr>
        <p:xfrm>
          <a:off x="435565" y="1007839"/>
          <a:ext cx="6992342" cy="2430532"/>
        </p:xfrm>
        <a:graphic>
          <a:graphicData uri="http://schemas.openxmlformats.org/drawingml/2006/table">
            <a:tbl>
              <a:tblPr firstRow="1" bandRow="1">
                <a:tableStyleId>{BC89EF96-8CEA-46FF-86C4-4CE0E7609802}</a:tableStyleId>
              </a:tblPr>
              <a:tblGrid>
                <a:gridCol w="1159694"/>
                <a:gridCol w="1080120"/>
                <a:gridCol w="1009270"/>
                <a:gridCol w="1161702"/>
                <a:gridCol w="1290778"/>
                <a:gridCol w="1290778"/>
              </a:tblGrid>
              <a:tr h="854424">
                <a:tc>
                  <a:txBody>
                    <a:bodyPr/>
                    <a:lstStyle/>
                    <a:p>
                      <a:pPr algn="ctr"/>
                      <a:r>
                        <a:rPr lang="zh-TW" altLang="en-US" sz="1700" dirty="0" smtClean="0"/>
                        <a:t>身分別</a:t>
                      </a:r>
                      <a:endParaRPr lang="zh-TW" altLang="en-US" sz="1700" dirty="0"/>
                    </a:p>
                  </a:txBody>
                  <a:tcPr marL="100806" marR="100806" marT="43202" marB="43202" anchor="ctr"/>
                </a:tc>
                <a:tc>
                  <a:txBody>
                    <a:bodyPr/>
                    <a:lstStyle/>
                    <a:p>
                      <a:pPr algn="ctr"/>
                      <a:r>
                        <a:rPr lang="zh-TW" altLang="en-US" sz="1700" dirty="0" smtClean="0"/>
                        <a:t>類別</a:t>
                      </a:r>
                      <a:endParaRPr lang="zh-TW" altLang="en-US" sz="1700" dirty="0"/>
                    </a:p>
                  </a:txBody>
                  <a:tcPr marL="100806" marR="100806" marT="43202" marB="43202" anchor="ctr"/>
                </a:tc>
                <a:tc>
                  <a:txBody>
                    <a:bodyPr/>
                    <a:lstStyle/>
                    <a:p>
                      <a:pPr algn="ctr"/>
                      <a:r>
                        <a:rPr lang="zh-TW" altLang="en-US" sz="1700" dirty="0" smtClean="0"/>
                        <a:t>借期</a:t>
                      </a:r>
                      <a:endParaRPr lang="zh-TW" altLang="en-US" sz="1700" dirty="0"/>
                    </a:p>
                  </a:txBody>
                  <a:tcPr marL="100806" marR="100806" marT="43202" marB="43202" anchor="ctr"/>
                </a:tc>
                <a:tc>
                  <a:txBody>
                    <a:bodyPr/>
                    <a:lstStyle/>
                    <a:p>
                      <a:pPr algn="ctr"/>
                      <a:r>
                        <a:rPr lang="zh-TW" altLang="en-US" sz="1700" dirty="0" smtClean="0"/>
                        <a:t>本數</a:t>
                      </a:r>
                      <a:r>
                        <a:rPr lang="en-US" altLang="zh-TW" sz="1700" dirty="0" smtClean="0"/>
                        <a:t>/</a:t>
                      </a:r>
                      <a:r>
                        <a:rPr lang="zh-TW" altLang="en-US" sz="1700" dirty="0" smtClean="0"/>
                        <a:t>件數</a:t>
                      </a:r>
                      <a:endParaRPr lang="zh-TW" altLang="en-US" sz="1700" dirty="0"/>
                    </a:p>
                  </a:txBody>
                  <a:tcPr marL="100806" marR="100806" marT="43202" marB="43202" anchor="ctr"/>
                </a:tc>
                <a:tc>
                  <a:txBody>
                    <a:bodyPr/>
                    <a:lstStyle/>
                    <a:p>
                      <a:pPr algn="ctr"/>
                      <a:r>
                        <a:rPr lang="zh-TW" altLang="en-US" sz="1700" dirty="0" smtClean="0"/>
                        <a:t>線上續借</a:t>
                      </a:r>
                      <a:endParaRPr lang="en-US" altLang="zh-TW" sz="1700" dirty="0" smtClean="0"/>
                    </a:p>
                    <a:p>
                      <a:pPr algn="ctr"/>
                      <a:r>
                        <a:rPr lang="en-US" altLang="zh-TW" sz="1500" dirty="0" smtClean="0"/>
                        <a:t>(</a:t>
                      </a:r>
                      <a:r>
                        <a:rPr lang="zh-TW" altLang="en-US" sz="1500" dirty="0" smtClean="0">
                          <a:solidFill>
                            <a:srgbClr val="FF0000"/>
                          </a:solidFill>
                        </a:rPr>
                        <a:t>沒人預約</a:t>
                      </a:r>
                      <a:r>
                        <a:rPr lang="zh-TW" altLang="en-US" sz="1500" dirty="0" smtClean="0"/>
                        <a:t>為</a:t>
                      </a:r>
                      <a:endParaRPr lang="en-US" altLang="zh-TW" sz="1500" dirty="0" smtClean="0"/>
                    </a:p>
                    <a:p>
                      <a:pPr algn="ctr"/>
                      <a:r>
                        <a:rPr lang="zh-TW" altLang="en-US" sz="1500" dirty="0" smtClean="0"/>
                        <a:t>前題</a:t>
                      </a:r>
                      <a:r>
                        <a:rPr lang="en-US" altLang="zh-TW" sz="1500" dirty="0" smtClean="0"/>
                        <a:t>)</a:t>
                      </a:r>
                      <a:endParaRPr lang="zh-TW" altLang="en-US" sz="1500" dirty="0"/>
                    </a:p>
                  </a:txBody>
                  <a:tcPr marL="100806" marR="100806" marT="43202" marB="43202" anchor="ctr"/>
                </a:tc>
                <a:tc>
                  <a:txBody>
                    <a:bodyPr/>
                    <a:lstStyle/>
                    <a:p>
                      <a:pPr algn="ctr"/>
                      <a:r>
                        <a:rPr lang="zh-TW" altLang="en-US" sz="1700" dirty="0" smtClean="0"/>
                        <a:t>罰款</a:t>
                      </a:r>
                      <a:endParaRPr lang="zh-TW" altLang="en-US" sz="1700" dirty="0"/>
                    </a:p>
                  </a:txBody>
                  <a:tcPr marL="100806" marR="100806" marT="43202" marB="43202" anchor="ctr"/>
                </a:tc>
              </a:tr>
              <a:tr h="394027">
                <a:tc rowSpan="2">
                  <a:txBody>
                    <a:bodyPr/>
                    <a:lstStyle/>
                    <a:p>
                      <a:pPr algn="ctr"/>
                      <a:r>
                        <a:rPr lang="zh-TW" altLang="en-US" sz="1700" dirty="0" smtClean="0"/>
                        <a:t>專任教師</a:t>
                      </a:r>
                      <a:endParaRPr lang="zh-TW" altLang="en-US" sz="1700" dirty="0"/>
                    </a:p>
                  </a:txBody>
                  <a:tcPr marL="100806" marR="100806" marT="43202" marB="43202" anchor="ctr"/>
                </a:tc>
                <a:tc>
                  <a:txBody>
                    <a:bodyPr/>
                    <a:lstStyle/>
                    <a:p>
                      <a:pPr algn="ctr"/>
                      <a:r>
                        <a:rPr lang="zh-TW" altLang="en-US" sz="1700" dirty="0" smtClean="0"/>
                        <a:t>圖書</a:t>
                      </a:r>
                      <a:endParaRPr lang="zh-TW" altLang="en-US" sz="1700" dirty="0"/>
                    </a:p>
                  </a:txBody>
                  <a:tcPr marL="100806" marR="100806" marT="43202" marB="43202"/>
                </a:tc>
                <a:tc>
                  <a:txBody>
                    <a:bodyPr/>
                    <a:lstStyle/>
                    <a:p>
                      <a:pPr algn="ctr"/>
                      <a:r>
                        <a:rPr lang="en-US" altLang="zh-TW" sz="1700" dirty="0" smtClean="0">
                          <a:solidFill>
                            <a:srgbClr val="FF0000"/>
                          </a:solidFill>
                        </a:rPr>
                        <a:t>8</a:t>
                      </a:r>
                      <a:r>
                        <a:rPr lang="zh-TW" altLang="en-US" sz="1700" dirty="0" smtClean="0">
                          <a:solidFill>
                            <a:srgbClr val="FF0000"/>
                          </a:solidFill>
                        </a:rPr>
                        <a:t>周</a:t>
                      </a:r>
                      <a:endParaRPr lang="zh-TW" altLang="en-US" sz="1700" dirty="0">
                        <a:solidFill>
                          <a:srgbClr val="FF0000"/>
                        </a:solidFill>
                      </a:endParaRPr>
                    </a:p>
                  </a:txBody>
                  <a:tcPr marL="100806" marR="100806" marT="43202" marB="43202"/>
                </a:tc>
                <a:tc>
                  <a:txBody>
                    <a:bodyPr/>
                    <a:lstStyle/>
                    <a:p>
                      <a:pPr algn="ctr"/>
                      <a:r>
                        <a:rPr lang="en-US" altLang="zh-TW" sz="1700" dirty="0" smtClean="0">
                          <a:solidFill>
                            <a:srgbClr val="FF0000"/>
                          </a:solidFill>
                        </a:rPr>
                        <a:t>50</a:t>
                      </a:r>
                      <a:r>
                        <a:rPr lang="zh-TW" altLang="en-US" sz="1700" dirty="0" smtClean="0">
                          <a:solidFill>
                            <a:srgbClr val="FF0000"/>
                          </a:solidFill>
                        </a:rPr>
                        <a:t>本</a:t>
                      </a:r>
                      <a:endParaRPr lang="zh-TW" altLang="en-US" sz="1700" dirty="0">
                        <a:solidFill>
                          <a:srgbClr val="FF0000"/>
                        </a:solidFill>
                      </a:endParaRPr>
                    </a:p>
                  </a:txBody>
                  <a:tcPr marL="100806" marR="100806" marT="43202" marB="43202"/>
                </a:tc>
                <a:tc>
                  <a:txBody>
                    <a:bodyPr/>
                    <a:lstStyle/>
                    <a:p>
                      <a:pPr algn="ctr"/>
                      <a:r>
                        <a:rPr lang="en-US" altLang="zh-TW" sz="1700" dirty="0" smtClean="0"/>
                        <a:t>5</a:t>
                      </a:r>
                      <a:r>
                        <a:rPr lang="zh-TW" altLang="en-US" sz="1700" dirty="0" smtClean="0"/>
                        <a:t>次</a:t>
                      </a:r>
                      <a:endParaRPr lang="zh-TW" altLang="en-US" sz="1700" dirty="0"/>
                    </a:p>
                  </a:txBody>
                  <a:tcPr marL="100806" marR="100806" marT="43202" marB="43202"/>
                </a:tc>
                <a:tc>
                  <a:txBody>
                    <a:bodyPr/>
                    <a:lstStyle/>
                    <a:p>
                      <a:pPr algn="ctr"/>
                      <a:r>
                        <a:rPr lang="en-US" altLang="zh-TW" sz="1700" dirty="0" smtClean="0"/>
                        <a:t>1</a:t>
                      </a:r>
                      <a:r>
                        <a:rPr lang="zh-TW" altLang="en-US" sz="1700" dirty="0" smtClean="0"/>
                        <a:t>天</a:t>
                      </a:r>
                      <a:r>
                        <a:rPr lang="en-US" altLang="zh-TW" sz="1700" dirty="0" smtClean="0">
                          <a:solidFill>
                            <a:srgbClr val="FF0000"/>
                          </a:solidFill>
                        </a:rPr>
                        <a:t>2</a:t>
                      </a:r>
                      <a:r>
                        <a:rPr lang="zh-TW" altLang="en-US" sz="1700" dirty="0" smtClean="0"/>
                        <a:t>元</a:t>
                      </a:r>
                      <a:endParaRPr lang="zh-TW" altLang="en-US" sz="1700" dirty="0"/>
                    </a:p>
                  </a:txBody>
                  <a:tcPr marL="100806" marR="100806" marT="43202" marB="43202"/>
                </a:tc>
              </a:tr>
              <a:tr h="394027">
                <a:tc vMerge="1">
                  <a:txBody>
                    <a:bodyPr/>
                    <a:lstStyle/>
                    <a:p>
                      <a:endParaRPr lang="zh-TW" altLang="en-US" dirty="0"/>
                    </a:p>
                  </a:txBody>
                  <a:tcPr/>
                </a:tc>
                <a:tc>
                  <a:txBody>
                    <a:bodyPr/>
                    <a:lstStyle/>
                    <a:p>
                      <a:pPr algn="ctr"/>
                      <a:r>
                        <a:rPr lang="zh-TW" altLang="en-US" sz="1700" dirty="0" smtClean="0"/>
                        <a:t>視聽資料</a:t>
                      </a:r>
                      <a:endParaRPr lang="zh-TW" altLang="en-US" sz="1700" dirty="0"/>
                    </a:p>
                  </a:txBody>
                  <a:tcPr marL="100806" marR="100806" marT="43202" marB="43202">
                    <a:solidFill>
                      <a:schemeClr val="accent1">
                        <a:lumMod val="20000"/>
                        <a:lumOff val="80000"/>
                      </a:schemeClr>
                    </a:solidFill>
                  </a:tcPr>
                </a:tc>
                <a:tc>
                  <a:txBody>
                    <a:bodyPr/>
                    <a:lstStyle/>
                    <a:p>
                      <a:pPr algn="ctr"/>
                      <a:r>
                        <a:rPr lang="en-US" altLang="zh-TW" sz="1700" dirty="0" smtClean="0"/>
                        <a:t>7</a:t>
                      </a:r>
                      <a:r>
                        <a:rPr lang="zh-TW" altLang="en-US" sz="1700" dirty="0" smtClean="0"/>
                        <a:t>天</a:t>
                      </a:r>
                      <a:endParaRPr lang="zh-TW" altLang="en-US" sz="1700" dirty="0"/>
                    </a:p>
                  </a:txBody>
                  <a:tcPr marL="100806" marR="100806" marT="43202" marB="43202">
                    <a:solidFill>
                      <a:schemeClr val="accent1">
                        <a:lumMod val="20000"/>
                        <a:lumOff val="80000"/>
                      </a:schemeClr>
                    </a:solidFill>
                  </a:tcPr>
                </a:tc>
                <a:tc>
                  <a:txBody>
                    <a:bodyPr/>
                    <a:lstStyle/>
                    <a:p>
                      <a:pPr algn="ctr"/>
                      <a:r>
                        <a:rPr lang="en-US" altLang="zh-TW" sz="1700" dirty="0" smtClean="0"/>
                        <a:t>5</a:t>
                      </a:r>
                      <a:r>
                        <a:rPr lang="zh-TW" altLang="en-US" sz="1700" dirty="0" smtClean="0"/>
                        <a:t>件</a:t>
                      </a:r>
                      <a:endParaRPr lang="zh-TW" altLang="en-US" sz="1700" dirty="0"/>
                    </a:p>
                  </a:txBody>
                  <a:tcPr marL="100806" marR="100806" marT="43202" marB="43202">
                    <a:solidFill>
                      <a:schemeClr val="accent1">
                        <a:lumMod val="20000"/>
                        <a:lumOff val="80000"/>
                      </a:schemeClr>
                    </a:solidFill>
                  </a:tcPr>
                </a:tc>
                <a:tc>
                  <a:txBody>
                    <a:bodyPr/>
                    <a:lstStyle/>
                    <a:p>
                      <a:pPr algn="ctr"/>
                      <a:r>
                        <a:rPr lang="en-US" altLang="zh-TW" sz="1700" dirty="0" smtClean="0"/>
                        <a:t>5</a:t>
                      </a:r>
                      <a:r>
                        <a:rPr lang="zh-TW" altLang="en-US" sz="1700" dirty="0" smtClean="0"/>
                        <a:t>次</a:t>
                      </a:r>
                      <a:endParaRPr lang="zh-TW" altLang="en-US" sz="1700" dirty="0"/>
                    </a:p>
                  </a:txBody>
                  <a:tcPr marL="100806" marR="100806" marT="43202" marB="43202">
                    <a:solidFill>
                      <a:schemeClr val="accent1">
                        <a:lumMod val="20000"/>
                        <a:lumOff val="80000"/>
                      </a:schemeClr>
                    </a:solidFill>
                  </a:tcPr>
                </a:tc>
                <a:tc>
                  <a:txBody>
                    <a:bodyPr/>
                    <a:lstStyle/>
                    <a:p>
                      <a:pPr algn="ctr"/>
                      <a:r>
                        <a:rPr lang="en-US" altLang="zh-TW" sz="1700" dirty="0" smtClean="0"/>
                        <a:t>1</a:t>
                      </a:r>
                      <a:r>
                        <a:rPr lang="zh-TW" altLang="en-US" sz="1700" dirty="0" smtClean="0"/>
                        <a:t>天</a:t>
                      </a:r>
                      <a:r>
                        <a:rPr lang="en-US" altLang="zh-TW" sz="1700" dirty="0" smtClean="0">
                          <a:solidFill>
                            <a:srgbClr val="FF0000"/>
                          </a:solidFill>
                        </a:rPr>
                        <a:t>5</a:t>
                      </a:r>
                      <a:r>
                        <a:rPr lang="zh-TW" altLang="en-US" sz="1700" dirty="0" smtClean="0"/>
                        <a:t>元</a:t>
                      </a:r>
                      <a:endParaRPr lang="zh-TW" altLang="en-US" sz="1700" dirty="0"/>
                    </a:p>
                  </a:txBody>
                  <a:tcPr marL="100806" marR="100806" marT="43202" marB="43202">
                    <a:solidFill>
                      <a:schemeClr val="accent1">
                        <a:lumMod val="20000"/>
                        <a:lumOff val="80000"/>
                      </a:schemeClr>
                    </a:solidFill>
                  </a:tcPr>
                </a:tc>
              </a:tr>
              <a:tr h="394027">
                <a:tc rowSpan="2">
                  <a:txBody>
                    <a:bodyPr/>
                    <a:lstStyle/>
                    <a:p>
                      <a:pPr algn="ctr"/>
                      <a:r>
                        <a:rPr lang="zh-TW" altLang="en-US" sz="1700" dirty="0" smtClean="0"/>
                        <a:t>職員工</a:t>
                      </a:r>
                      <a:endParaRPr lang="zh-TW" altLang="en-US" sz="1700" dirty="0"/>
                    </a:p>
                  </a:txBody>
                  <a:tcPr marL="100806" marR="100806" marT="43202" marB="43202" anchor="ctr">
                    <a:solidFill>
                      <a:schemeClr val="bg1">
                        <a:alpha val="20000"/>
                      </a:schemeClr>
                    </a:solidFill>
                  </a:tcPr>
                </a:tc>
                <a:tc>
                  <a:txBody>
                    <a:bodyPr/>
                    <a:lstStyle/>
                    <a:p>
                      <a:pPr algn="ctr"/>
                      <a:r>
                        <a:rPr lang="zh-TW" altLang="en-US" sz="1700" dirty="0" smtClean="0"/>
                        <a:t>圖書</a:t>
                      </a:r>
                      <a:endParaRPr lang="zh-TW" altLang="en-US" sz="1700" dirty="0"/>
                    </a:p>
                  </a:txBody>
                  <a:tcPr marL="100806" marR="100806" marT="43202" marB="43202">
                    <a:solidFill>
                      <a:schemeClr val="bg1">
                        <a:alpha val="20000"/>
                      </a:schemeClr>
                    </a:solidFill>
                  </a:tcPr>
                </a:tc>
                <a:tc>
                  <a:txBody>
                    <a:bodyPr/>
                    <a:lstStyle/>
                    <a:p>
                      <a:pPr algn="ctr"/>
                      <a:r>
                        <a:rPr lang="en-US" altLang="zh-TW" sz="1700" dirty="0" smtClean="0">
                          <a:solidFill>
                            <a:srgbClr val="FF0000"/>
                          </a:solidFill>
                        </a:rPr>
                        <a:t>6</a:t>
                      </a:r>
                      <a:r>
                        <a:rPr lang="zh-TW" altLang="en-US" sz="1700" dirty="0" smtClean="0">
                          <a:solidFill>
                            <a:srgbClr val="FF0000"/>
                          </a:solidFill>
                        </a:rPr>
                        <a:t>周</a:t>
                      </a:r>
                      <a:endParaRPr lang="zh-TW" altLang="en-US" sz="1700" dirty="0">
                        <a:solidFill>
                          <a:srgbClr val="FF0000"/>
                        </a:solidFill>
                      </a:endParaRPr>
                    </a:p>
                  </a:txBody>
                  <a:tcPr marL="100806" marR="100806" marT="43202" marB="43202">
                    <a:solidFill>
                      <a:schemeClr val="bg1">
                        <a:alpha val="20000"/>
                      </a:schemeClr>
                    </a:solidFill>
                  </a:tcPr>
                </a:tc>
                <a:tc>
                  <a:txBody>
                    <a:bodyPr/>
                    <a:lstStyle/>
                    <a:p>
                      <a:pPr algn="ctr"/>
                      <a:r>
                        <a:rPr lang="en-US" altLang="zh-TW" sz="1700" dirty="0" smtClean="0">
                          <a:solidFill>
                            <a:srgbClr val="FF0000"/>
                          </a:solidFill>
                        </a:rPr>
                        <a:t>40</a:t>
                      </a:r>
                      <a:r>
                        <a:rPr lang="zh-TW" altLang="en-US" sz="1700" dirty="0" smtClean="0">
                          <a:solidFill>
                            <a:srgbClr val="FF0000"/>
                          </a:solidFill>
                        </a:rPr>
                        <a:t>本</a:t>
                      </a:r>
                      <a:endParaRPr lang="zh-TW" altLang="en-US" sz="1700" dirty="0">
                        <a:solidFill>
                          <a:srgbClr val="FF0000"/>
                        </a:solidFill>
                      </a:endParaRPr>
                    </a:p>
                  </a:txBody>
                  <a:tcPr marL="100806" marR="100806" marT="43202" marB="43202">
                    <a:solidFill>
                      <a:schemeClr val="bg1">
                        <a:alpha val="20000"/>
                      </a:schemeClr>
                    </a:solidFill>
                  </a:tcPr>
                </a:tc>
                <a:tc>
                  <a:txBody>
                    <a:bodyPr/>
                    <a:lstStyle/>
                    <a:p>
                      <a:pPr algn="ctr"/>
                      <a:r>
                        <a:rPr lang="en-US" altLang="zh-TW" sz="1700" dirty="0" smtClean="0"/>
                        <a:t>3</a:t>
                      </a:r>
                      <a:r>
                        <a:rPr lang="zh-TW" altLang="en-US" sz="1700" dirty="0" smtClean="0"/>
                        <a:t>次</a:t>
                      </a:r>
                      <a:endParaRPr lang="zh-TW" altLang="en-US" sz="1700" dirty="0"/>
                    </a:p>
                  </a:txBody>
                  <a:tcPr marL="100806" marR="100806" marT="43202" marB="43202">
                    <a:solidFill>
                      <a:schemeClr val="bg1">
                        <a:alpha val="20000"/>
                      </a:schemeClr>
                    </a:solidFill>
                  </a:tcPr>
                </a:tc>
                <a:tc>
                  <a:txBody>
                    <a:bodyPr/>
                    <a:lstStyle/>
                    <a:p>
                      <a:pPr algn="ctr"/>
                      <a:r>
                        <a:rPr lang="en-US" altLang="zh-TW" sz="1700" dirty="0" smtClean="0"/>
                        <a:t>1</a:t>
                      </a:r>
                      <a:r>
                        <a:rPr lang="zh-TW" altLang="en-US" sz="1700" dirty="0" smtClean="0"/>
                        <a:t>天</a:t>
                      </a:r>
                      <a:r>
                        <a:rPr lang="en-US" altLang="zh-TW" sz="1700" dirty="0" smtClean="0">
                          <a:solidFill>
                            <a:srgbClr val="FF0000"/>
                          </a:solidFill>
                        </a:rPr>
                        <a:t>2</a:t>
                      </a:r>
                      <a:r>
                        <a:rPr lang="zh-TW" altLang="en-US" sz="1700" dirty="0" smtClean="0"/>
                        <a:t>元</a:t>
                      </a:r>
                      <a:endParaRPr lang="zh-TW" altLang="en-US" sz="1700" dirty="0"/>
                    </a:p>
                  </a:txBody>
                  <a:tcPr marL="100806" marR="100806" marT="43202" marB="43202">
                    <a:solidFill>
                      <a:schemeClr val="bg1">
                        <a:alpha val="20000"/>
                      </a:schemeClr>
                    </a:solidFill>
                  </a:tcPr>
                </a:tc>
              </a:tr>
              <a:tr h="394027">
                <a:tc vMerge="1">
                  <a:txBody>
                    <a:bodyPr/>
                    <a:lstStyle/>
                    <a:p>
                      <a:pPr algn="ctr"/>
                      <a:endParaRPr lang="zh-TW" altLang="en-US" sz="1900" dirty="0"/>
                    </a:p>
                  </a:txBody>
                  <a:tcPr marL="100806" marR="100806" marT="43202" marB="43202" anchor="ctr"/>
                </a:tc>
                <a:tc>
                  <a:txBody>
                    <a:bodyPr/>
                    <a:lstStyle/>
                    <a:p>
                      <a:pPr algn="ctr"/>
                      <a:r>
                        <a:rPr lang="zh-TW" altLang="en-US" sz="1700" dirty="0" smtClean="0"/>
                        <a:t>視聽資料</a:t>
                      </a:r>
                      <a:endParaRPr lang="zh-TW" altLang="en-US" sz="1700" dirty="0"/>
                    </a:p>
                  </a:txBody>
                  <a:tcPr marL="100806" marR="100806" marT="43202" marB="43202"/>
                </a:tc>
                <a:tc>
                  <a:txBody>
                    <a:bodyPr/>
                    <a:lstStyle/>
                    <a:p>
                      <a:pPr algn="ctr"/>
                      <a:r>
                        <a:rPr lang="en-US" altLang="zh-TW" sz="1700" dirty="0" smtClean="0"/>
                        <a:t>7</a:t>
                      </a:r>
                      <a:r>
                        <a:rPr lang="zh-TW" altLang="en-US" sz="1700" dirty="0" smtClean="0"/>
                        <a:t>天</a:t>
                      </a:r>
                      <a:endParaRPr lang="zh-TW" altLang="en-US" sz="1700" dirty="0"/>
                    </a:p>
                  </a:txBody>
                  <a:tcPr marL="100806" marR="100806" marT="43202" marB="43202"/>
                </a:tc>
                <a:tc>
                  <a:txBody>
                    <a:bodyPr/>
                    <a:lstStyle/>
                    <a:p>
                      <a:pPr algn="ctr"/>
                      <a:r>
                        <a:rPr lang="en-US" altLang="zh-TW" sz="1700" dirty="0" smtClean="0"/>
                        <a:t>3</a:t>
                      </a:r>
                      <a:r>
                        <a:rPr lang="zh-TW" altLang="en-US" sz="1700" dirty="0" smtClean="0"/>
                        <a:t>件</a:t>
                      </a:r>
                      <a:endParaRPr lang="zh-TW" altLang="en-US" sz="1700" dirty="0"/>
                    </a:p>
                  </a:txBody>
                  <a:tcPr marL="100806" marR="100806" marT="43202" marB="43202"/>
                </a:tc>
                <a:tc>
                  <a:txBody>
                    <a:bodyPr/>
                    <a:lstStyle/>
                    <a:p>
                      <a:pPr algn="ctr"/>
                      <a:r>
                        <a:rPr lang="en-US" altLang="zh-TW" sz="1700" dirty="0" smtClean="0"/>
                        <a:t>3</a:t>
                      </a:r>
                      <a:r>
                        <a:rPr lang="zh-TW" altLang="en-US" sz="1700" dirty="0" smtClean="0"/>
                        <a:t>次</a:t>
                      </a:r>
                      <a:endParaRPr lang="zh-TW" altLang="en-US" sz="1700" dirty="0"/>
                    </a:p>
                  </a:txBody>
                  <a:tcPr marL="100806" marR="100806" marT="43202" marB="43202"/>
                </a:tc>
                <a:tc>
                  <a:txBody>
                    <a:bodyPr/>
                    <a:lstStyle/>
                    <a:p>
                      <a:pPr algn="ctr"/>
                      <a:r>
                        <a:rPr lang="en-US" altLang="zh-TW" sz="1700" dirty="0" smtClean="0"/>
                        <a:t>1</a:t>
                      </a:r>
                      <a:r>
                        <a:rPr lang="zh-TW" altLang="en-US" sz="1700" dirty="0" smtClean="0"/>
                        <a:t>天</a:t>
                      </a:r>
                      <a:r>
                        <a:rPr lang="en-US" altLang="zh-TW" sz="1700" dirty="0" smtClean="0">
                          <a:solidFill>
                            <a:srgbClr val="FF0000"/>
                          </a:solidFill>
                        </a:rPr>
                        <a:t>5</a:t>
                      </a:r>
                      <a:r>
                        <a:rPr lang="zh-TW" altLang="en-US" sz="1700" dirty="0" smtClean="0"/>
                        <a:t>元</a:t>
                      </a:r>
                      <a:endParaRPr lang="zh-TW" altLang="en-US" sz="1700" dirty="0"/>
                    </a:p>
                  </a:txBody>
                  <a:tcPr marL="100806" marR="100806" marT="43202" marB="43202"/>
                </a:tc>
              </a:tr>
            </a:tbl>
          </a:graphicData>
        </a:graphic>
      </p:graphicFrame>
      <p:sp>
        <p:nvSpPr>
          <p:cNvPr id="4" name="文字方塊 3"/>
          <p:cNvSpPr txBox="1"/>
          <p:nvPr/>
        </p:nvSpPr>
        <p:spPr>
          <a:xfrm>
            <a:off x="454805" y="297272"/>
            <a:ext cx="1467068" cy="477054"/>
          </a:xfrm>
          <a:prstGeom prst="rect">
            <a:avLst/>
          </a:prstGeom>
          <a:noFill/>
        </p:spPr>
        <p:txBody>
          <a:bodyPr wrap="none" rtlCol="0">
            <a:spAutoFit/>
          </a:bodyPr>
          <a:lstStyle/>
          <a:p>
            <a:r>
              <a:rPr lang="zh-TW" altLang="en-US" sz="2500" dirty="0" smtClean="0">
                <a:solidFill>
                  <a:srgbClr val="0000D2"/>
                </a:solidFill>
                <a:latin typeface="微軟正黑體" panose="020B0604030504040204" pitchFamily="34" charset="-120"/>
                <a:ea typeface="微軟正黑體" panose="020B0604030504040204" pitchFamily="34" charset="-120"/>
              </a:rPr>
              <a:t>二、借書</a:t>
            </a:r>
            <a:endParaRPr lang="zh-TW" altLang="en-US" sz="2500" dirty="0">
              <a:solidFill>
                <a:srgbClr val="0000D2"/>
              </a:solidFill>
              <a:latin typeface="微軟正黑體" panose="020B0604030504040204" pitchFamily="34" charset="-120"/>
              <a:ea typeface="微軟正黑體" panose="020B0604030504040204" pitchFamily="34" charset="-120"/>
            </a:endParaRPr>
          </a:p>
        </p:txBody>
      </p:sp>
      <p:sp>
        <p:nvSpPr>
          <p:cNvPr id="5" name="文字方塊 4"/>
          <p:cNvSpPr txBox="1"/>
          <p:nvPr/>
        </p:nvSpPr>
        <p:spPr>
          <a:xfrm>
            <a:off x="454805" y="3600127"/>
            <a:ext cx="3980577" cy="646331"/>
          </a:xfrm>
          <a:prstGeom prst="rect">
            <a:avLst/>
          </a:prstGeom>
          <a:noFill/>
        </p:spPr>
        <p:txBody>
          <a:bodyPr wrap="none" rtlCol="0">
            <a:spAutoFit/>
          </a:bodyPr>
          <a:lstStyle/>
          <a:p>
            <a:r>
              <a:rPr lang="en-US" altLang="zh-TW" dirty="0" smtClean="0">
                <a:solidFill>
                  <a:srgbClr val="FF0000"/>
                </a:solidFill>
                <a:latin typeface="微軟正黑體" panose="020B0604030504040204" pitchFamily="34" charset="-120"/>
                <a:ea typeface="微軟正黑體" panose="020B0604030504040204" pitchFamily="34" charset="-120"/>
              </a:rPr>
              <a:t>*</a:t>
            </a:r>
            <a:r>
              <a:rPr lang="zh-TW" altLang="en-US" dirty="0" smtClean="0">
                <a:solidFill>
                  <a:srgbClr val="FF0000"/>
                </a:solidFill>
                <a:latin typeface="微軟正黑體" panose="020B0604030504040204" pitchFamily="34" charset="-120"/>
                <a:ea typeface="微軟正黑體" panose="020B0604030504040204" pitchFamily="34" charset="-120"/>
              </a:rPr>
              <a:t>參考書、期刊及漫畫書等不提供外</a:t>
            </a:r>
            <a:r>
              <a:rPr lang="zh-TW" altLang="en-US" dirty="0" smtClean="0">
                <a:solidFill>
                  <a:srgbClr val="FF0000"/>
                </a:solidFill>
                <a:latin typeface="微軟正黑體" panose="020B0604030504040204" pitchFamily="34" charset="-120"/>
                <a:ea typeface="微軟正黑體" panose="020B0604030504040204" pitchFamily="34" charset="-120"/>
              </a:rPr>
              <a:t>借</a:t>
            </a:r>
            <a:endParaRPr lang="en-US" altLang="zh-TW" dirty="0" smtClean="0">
              <a:solidFill>
                <a:srgbClr val="FF0000"/>
              </a:solidFill>
              <a:latin typeface="微軟正黑體" panose="020B0604030504040204" pitchFamily="34" charset="-120"/>
              <a:ea typeface="微軟正黑體" panose="020B0604030504040204" pitchFamily="34" charset="-120"/>
            </a:endParaRPr>
          </a:p>
          <a:p>
            <a:r>
              <a:rPr lang="en-US" altLang="zh-TW" dirty="0" smtClean="0">
                <a:solidFill>
                  <a:srgbClr val="FF0000"/>
                </a:solidFill>
                <a:latin typeface="微軟正黑體" panose="020B0604030504040204" pitchFamily="34" charset="-120"/>
                <a:ea typeface="微軟正黑體" panose="020B0604030504040204" pitchFamily="34" charset="-120"/>
              </a:rPr>
              <a:t>*</a:t>
            </a:r>
            <a:r>
              <a:rPr lang="zh-TW" altLang="en-US" smtClean="0">
                <a:solidFill>
                  <a:srgbClr val="FF0000"/>
                </a:solidFill>
                <a:latin typeface="微軟正黑體" panose="020B0604030504040204" pitchFamily="34" charset="-120"/>
                <a:ea typeface="微軟正黑體" panose="020B0604030504040204" pitchFamily="34" charset="-120"/>
              </a:rPr>
              <a:t>借書時，請記得攜帶教職員證</a:t>
            </a:r>
            <a:endParaRPr lang="zh-TW" altLang="en-US" dirty="0">
              <a:solidFill>
                <a:srgbClr val="FF0000"/>
              </a:solidFill>
              <a:latin typeface="微軟正黑體" panose="020B0604030504040204" pitchFamily="34" charset="-120"/>
              <a:ea typeface="微軟正黑體" panose="020B0604030504040204" pitchFamily="34" charset="-120"/>
            </a:endParaRPr>
          </a:p>
        </p:txBody>
      </p:sp>
      <p:sp>
        <p:nvSpPr>
          <p:cNvPr id="6" name="文字方塊 5"/>
          <p:cNvSpPr txBox="1"/>
          <p:nvPr/>
        </p:nvSpPr>
        <p:spPr>
          <a:xfrm>
            <a:off x="477005" y="4320207"/>
            <a:ext cx="6567824" cy="1492716"/>
          </a:xfrm>
          <a:prstGeom prst="rect">
            <a:avLst/>
          </a:prstGeom>
          <a:noFill/>
        </p:spPr>
        <p:txBody>
          <a:bodyPr wrap="none" rtlCol="0">
            <a:spAutoFit/>
          </a:bodyPr>
          <a:lstStyle/>
          <a:p>
            <a:pPr>
              <a:spcBef>
                <a:spcPts val="600"/>
              </a:spcBef>
              <a:spcAft>
                <a:spcPts val="600"/>
              </a:spcAft>
            </a:pPr>
            <a:r>
              <a:rPr lang="zh-TW" altLang="en-US" sz="2500" dirty="0" smtClean="0">
                <a:solidFill>
                  <a:srgbClr val="0000D2"/>
                </a:solidFill>
                <a:latin typeface="微軟正黑體" panose="020B0604030504040204" pitchFamily="34" charset="-120"/>
                <a:ea typeface="微軟正黑體" panose="020B0604030504040204" pitchFamily="34" charset="-120"/>
              </a:rPr>
              <a:t>三、還書</a:t>
            </a:r>
            <a:r>
              <a:rPr lang="en-US" altLang="zh-TW" sz="2500" dirty="0" smtClean="0">
                <a:solidFill>
                  <a:srgbClr val="0000D2"/>
                </a:solidFill>
                <a:latin typeface="微軟正黑體" panose="020B0604030504040204" pitchFamily="34" charset="-120"/>
                <a:ea typeface="微軟正黑體" panose="020B0604030504040204" pitchFamily="34" charset="-120"/>
              </a:rPr>
              <a:t>(24hr)</a:t>
            </a:r>
          </a:p>
          <a:p>
            <a:pPr>
              <a:spcBef>
                <a:spcPts val="600"/>
              </a:spcBef>
              <a:spcAft>
                <a:spcPts val="600"/>
              </a:spcAft>
            </a:pPr>
            <a:r>
              <a:rPr lang="en-US" altLang="zh-TW" sz="2300" dirty="0">
                <a:latin typeface="微軟正黑體" panose="020B0604030504040204" pitchFamily="34" charset="-120"/>
                <a:ea typeface="微軟正黑體" panose="020B0604030504040204" pitchFamily="34" charset="-120"/>
              </a:rPr>
              <a:t>  </a:t>
            </a:r>
            <a:r>
              <a:rPr lang="en-US" altLang="zh-TW" sz="2300" dirty="0" smtClean="0">
                <a:latin typeface="微軟正黑體" panose="020B0604030504040204" pitchFamily="34" charset="-120"/>
                <a:ea typeface="微軟正黑體" panose="020B0604030504040204" pitchFamily="34" charset="-120"/>
              </a:rPr>
              <a:t>      (</a:t>
            </a:r>
            <a:r>
              <a:rPr lang="zh-TW" altLang="en-US" sz="2300" dirty="0" smtClean="0">
                <a:latin typeface="微軟正黑體" panose="020B0604030504040204" pitchFamily="34" charset="-120"/>
                <a:ea typeface="微軟正黑體" panose="020B0604030504040204" pitchFamily="34" charset="-120"/>
              </a:rPr>
              <a:t>一</a:t>
            </a:r>
            <a:r>
              <a:rPr lang="en-US" altLang="zh-TW" sz="2300" dirty="0" smtClean="0">
                <a:latin typeface="微軟正黑體" panose="020B0604030504040204" pitchFamily="34" charset="-120"/>
                <a:ea typeface="微軟正黑體" panose="020B0604030504040204" pitchFamily="34" charset="-120"/>
              </a:rPr>
              <a:t>)</a:t>
            </a:r>
            <a:r>
              <a:rPr lang="zh-TW" altLang="en-US" sz="2300" dirty="0" smtClean="0">
                <a:latin typeface="微軟正黑體" panose="020B0604030504040204" pitchFamily="34" charset="-120"/>
                <a:ea typeface="微軟正黑體" panose="020B0604030504040204" pitchFamily="34" charset="-120"/>
              </a:rPr>
              <a:t>開館時，請入館還書</a:t>
            </a:r>
            <a:endParaRPr lang="en-US" altLang="zh-TW" sz="2300" dirty="0" smtClean="0">
              <a:latin typeface="微軟正黑體" panose="020B0604030504040204" pitchFamily="34" charset="-120"/>
              <a:ea typeface="微軟正黑體" panose="020B0604030504040204" pitchFamily="34" charset="-120"/>
            </a:endParaRPr>
          </a:p>
          <a:p>
            <a:pPr>
              <a:spcBef>
                <a:spcPts val="600"/>
              </a:spcBef>
              <a:spcAft>
                <a:spcPts val="600"/>
              </a:spcAft>
            </a:pPr>
            <a:r>
              <a:rPr lang="en-US" altLang="zh-TW" sz="2300" dirty="0">
                <a:latin typeface="微軟正黑體" panose="020B0604030504040204" pitchFamily="34" charset="-120"/>
                <a:ea typeface="微軟正黑體" panose="020B0604030504040204" pitchFamily="34" charset="-120"/>
              </a:rPr>
              <a:t> </a:t>
            </a:r>
            <a:r>
              <a:rPr lang="en-US" altLang="zh-TW" sz="2300" dirty="0" smtClean="0">
                <a:latin typeface="微軟正黑體" panose="020B0604030504040204" pitchFamily="34" charset="-120"/>
                <a:ea typeface="微軟正黑體" panose="020B0604030504040204" pitchFamily="34" charset="-120"/>
              </a:rPr>
              <a:t>       (</a:t>
            </a:r>
            <a:r>
              <a:rPr lang="zh-TW" altLang="en-US" sz="2300" dirty="0" smtClean="0">
                <a:latin typeface="微軟正黑體" panose="020B0604030504040204" pitchFamily="34" charset="-120"/>
                <a:ea typeface="微軟正黑體" panose="020B0604030504040204" pitchFamily="34" charset="-120"/>
              </a:rPr>
              <a:t>二</a:t>
            </a:r>
            <a:r>
              <a:rPr lang="en-US" altLang="zh-TW" sz="2300" dirty="0" smtClean="0">
                <a:latin typeface="微軟正黑體" panose="020B0604030504040204" pitchFamily="34" charset="-120"/>
                <a:ea typeface="微軟正黑體" panose="020B0604030504040204" pitchFamily="34" charset="-120"/>
              </a:rPr>
              <a:t>)</a:t>
            </a:r>
            <a:r>
              <a:rPr lang="zh-TW" altLang="en-US" sz="2300" dirty="0" smtClean="0">
                <a:latin typeface="微軟正黑體" panose="020B0604030504040204" pitchFamily="34" charset="-120"/>
                <a:ea typeface="微軟正黑體" panose="020B0604030504040204" pitchFamily="34" charset="-120"/>
              </a:rPr>
              <a:t>閉館時，可投入大門入口旁的「還書箱」</a:t>
            </a:r>
            <a:endParaRPr lang="zh-TW" altLang="en-US" sz="2300" dirty="0">
              <a:latin typeface="微軟正黑體" panose="020B0604030504040204" pitchFamily="34" charset="-120"/>
              <a:ea typeface="微軟正黑體" panose="020B0604030504040204" pitchFamily="34" charset="-120"/>
            </a:endParaRPr>
          </a:p>
        </p:txBody>
      </p:sp>
      <p:pic>
        <p:nvPicPr>
          <p:cNvPr id="7" name="圖片 6"/>
          <p:cNvPicPr>
            <a:picLocks noChangeAspect="1"/>
          </p:cNvPicPr>
          <p:nvPr/>
        </p:nvPicPr>
        <p:blipFill rotWithShape="1">
          <a:blip r:embed="rId3" cstate="print">
            <a:extLst>
              <a:ext uri="{28A0092B-C50C-407E-A947-70E740481C1C}">
                <a14:useLocalDpi xmlns:a14="http://schemas.microsoft.com/office/drawing/2010/main" val="0"/>
              </a:ext>
            </a:extLst>
          </a:blip>
          <a:srcRect t="17950" r="22817" b="24484"/>
          <a:stretch/>
        </p:blipFill>
        <p:spPr>
          <a:xfrm rot="15750524">
            <a:off x="-205979" y="5163827"/>
            <a:ext cx="1389519" cy="803256"/>
          </a:xfrm>
          <a:prstGeom prst="rect">
            <a:avLst/>
          </a:prstGeom>
        </p:spPr>
      </p:pic>
    </p:spTree>
    <p:extLst>
      <p:ext uri="{BB962C8B-B14F-4D97-AF65-F5344CB8AC3E}">
        <p14:creationId xmlns:p14="http://schemas.microsoft.com/office/powerpoint/2010/main" val="247000809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圖片 10"/>
          <p:cNvPicPr>
            <a:picLocks noChangeAspect="1"/>
          </p:cNvPicPr>
          <p:nvPr/>
        </p:nvPicPr>
        <p:blipFill rotWithShape="1">
          <a:blip r:embed="rId2" cstate="print">
            <a:extLst>
              <a:ext uri="{28A0092B-C50C-407E-A947-70E740481C1C}">
                <a14:useLocalDpi xmlns:a14="http://schemas.microsoft.com/office/drawing/2010/main" val="0"/>
              </a:ext>
            </a:extLst>
          </a:blip>
          <a:srcRect l="31190" r="10323"/>
          <a:stretch/>
        </p:blipFill>
        <p:spPr>
          <a:xfrm>
            <a:off x="7776616" y="-6247"/>
            <a:ext cx="2741649" cy="6630710"/>
          </a:xfrm>
          <a:prstGeom prst="rect">
            <a:avLst/>
          </a:prstGeom>
        </p:spPr>
      </p:pic>
      <p:sp>
        <p:nvSpPr>
          <p:cNvPr id="3" name="文字方塊 2"/>
          <p:cNvSpPr txBox="1"/>
          <p:nvPr/>
        </p:nvSpPr>
        <p:spPr>
          <a:xfrm>
            <a:off x="461984" y="302051"/>
            <a:ext cx="7190934" cy="4324261"/>
          </a:xfrm>
          <a:prstGeom prst="rect">
            <a:avLst/>
          </a:prstGeom>
          <a:noFill/>
        </p:spPr>
        <p:txBody>
          <a:bodyPr wrap="square" rtlCol="0">
            <a:spAutoFit/>
          </a:bodyPr>
          <a:lstStyle/>
          <a:p>
            <a:pPr>
              <a:spcBef>
                <a:spcPts val="1200"/>
              </a:spcBef>
              <a:spcAft>
                <a:spcPts val="600"/>
              </a:spcAft>
            </a:pPr>
            <a:r>
              <a:rPr lang="zh-TW" altLang="en-US" sz="2500" dirty="0" smtClean="0">
                <a:solidFill>
                  <a:srgbClr val="0000D2"/>
                </a:solidFill>
                <a:latin typeface="微軟正黑體" panose="020B0604030504040204" pitchFamily="34" charset="-120"/>
                <a:ea typeface="微軟正黑體" panose="020B0604030504040204" pitchFamily="34" charset="-120"/>
              </a:rPr>
              <a:t>二、空間預約借用</a:t>
            </a:r>
            <a:endParaRPr lang="en-US" altLang="zh-TW" sz="2500" dirty="0" smtClean="0">
              <a:solidFill>
                <a:srgbClr val="0000D2"/>
              </a:solidFill>
              <a:latin typeface="微軟正黑體" panose="020B0604030504040204" pitchFamily="34" charset="-120"/>
              <a:ea typeface="微軟正黑體" panose="020B0604030504040204" pitchFamily="34" charset="-120"/>
            </a:endParaRPr>
          </a:p>
          <a:p>
            <a:pPr>
              <a:spcBef>
                <a:spcPts val="1200"/>
              </a:spcBef>
              <a:spcAft>
                <a:spcPts val="600"/>
              </a:spcAft>
            </a:pPr>
            <a:r>
              <a:rPr lang="en-US" altLang="zh-TW" sz="2500" dirty="0" smtClean="0">
                <a:solidFill>
                  <a:srgbClr val="0000D2"/>
                </a:solidFill>
                <a:latin typeface="微軟正黑體" panose="020B0604030504040204" pitchFamily="34" charset="-120"/>
                <a:ea typeface="微軟正黑體" panose="020B0604030504040204" pitchFamily="34" charset="-120"/>
              </a:rPr>
              <a:t>       </a:t>
            </a:r>
            <a:r>
              <a:rPr lang="en-US" altLang="zh-TW" sz="2000" dirty="0" smtClean="0">
                <a:latin typeface="微軟正黑體" panose="020B0604030504040204" pitchFamily="34" charset="-120"/>
                <a:ea typeface="微軟正黑體" panose="020B0604030504040204" pitchFamily="34" charset="-120"/>
              </a:rPr>
              <a:t>1.</a:t>
            </a:r>
            <a:r>
              <a:rPr lang="zh-TW" altLang="en-US" sz="2000" dirty="0" smtClean="0">
                <a:latin typeface="微軟正黑體" panose="020B0604030504040204" pitchFamily="34" charset="-120"/>
                <a:ea typeface="微軟正黑體" panose="020B0604030504040204" pitchFamily="34" charset="-120"/>
              </a:rPr>
              <a:t>預約方式</a:t>
            </a:r>
            <a:r>
              <a:rPr lang="zh-TW" altLang="en-US" sz="2000" dirty="0" smtClean="0">
                <a:latin typeface="微軟正黑體" panose="020B0604030504040204" pitchFamily="34" charset="-120"/>
                <a:ea typeface="微軟正黑體" panose="020B0604030504040204" pitchFamily="34" charset="-120"/>
              </a:rPr>
              <a:t>：</a:t>
            </a:r>
            <a:r>
              <a:rPr lang="zh-TW" altLang="en-US" sz="2000" dirty="0" smtClean="0">
                <a:latin typeface="微軟正黑體" panose="020B0604030504040204" pitchFamily="34" charset="-120"/>
                <a:ea typeface="微軟正黑體" panose="020B0604030504040204" pitchFamily="34" charset="-120"/>
              </a:rPr>
              <a:t>圖資處</a:t>
            </a:r>
            <a:r>
              <a:rPr lang="zh-TW" altLang="en-US" sz="2000" dirty="0" smtClean="0">
                <a:latin typeface="微軟正黑體" panose="020B0604030504040204" pitchFamily="34" charset="-120"/>
                <a:ea typeface="微軟正黑體" panose="020B0604030504040204" pitchFamily="34" charset="-120"/>
              </a:rPr>
              <a:t>首頁</a:t>
            </a:r>
            <a:r>
              <a:rPr lang="en-US" altLang="zh-TW" sz="2000" dirty="0" smtClean="0">
                <a:latin typeface="微軟正黑體" panose="020B0604030504040204" pitchFamily="34" charset="-120"/>
                <a:ea typeface="微軟正黑體" panose="020B0604030504040204" pitchFamily="34" charset="-120"/>
              </a:rPr>
              <a:t>&gt;</a:t>
            </a:r>
            <a:r>
              <a:rPr lang="zh-TW" altLang="en-US" sz="2000" dirty="0" smtClean="0">
                <a:latin typeface="微軟正黑體" panose="020B0604030504040204" pitchFamily="34" charset="-120"/>
                <a:ea typeface="微軟正黑體" panose="020B0604030504040204" pitchFamily="34" charset="-120"/>
              </a:rPr>
              <a:t>常用服務</a:t>
            </a:r>
            <a:r>
              <a:rPr lang="en-US" altLang="zh-TW" sz="2000" dirty="0" smtClean="0">
                <a:latin typeface="微軟正黑體" panose="020B0604030504040204" pitchFamily="34" charset="-120"/>
                <a:ea typeface="微軟正黑體" panose="020B0604030504040204" pitchFamily="34" charset="-120"/>
              </a:rPr>
              <a:t>&gt;</a:t>
            </a:r>
            <a:r>
              <a:rPr lang="zh-TW" altLang="en-US" sz="2000" dirty="0" smtClean="0">
                <a:latin typeface="微軟正黑體" panose="020B0604030504040204" pitchFamily="34" charset="-120"/>
                <a:ea typeface="微軟正黑體" panose="020B0604030504040204" pitchFamily="34" charset="-120"/>
              </a:rPr>
              <a:t>空間借用</a:t>
            </a:r>
            <a:endParaRPr lang="en-US" altLang="zh-TW" sz="2000" dirty="0" smtClean="0">
              <a:latin typeface="微軟正黑體" panose="020B0604030504040204" pitchFamily="34" charset="-120"/>
              <a:ea typeface="微軟正黑體" panose="020B0604030504040204" pitchFamily="34" charset="-120"/>
            </a:endParaRPr>
          </a:p>
          <a:p>
            <a:pPr>
              <a:spcBef>
                <a:spcPts val="1200"/>
              </a:spcBef>
              <a:spcAft>
                <a:spcPts val="600"/>
              </a:spcAft>
            </a:pPr>
            <a:endParaRPr lang="en-US" altLang="zh-TW" sz="2000" dirty="0">
              <a:latin typeface="微軟正黑體" panose="020B0604030504040204" pitchFamily="34" charset="-120"/>
              <a:ea typeface="微軟正黑體" panose="020B0604030504040204" pitchFamily="34" charset="-120"/>
            </a:endParaRPr>
          </a:p>
          <a:p>
            <a:pPr>
              <a:spcBef>
                <a:spcPts val="1200"/>
              </a:spcBef>
              <a:spcAft>
                <a:spcPts val="600"/>
              </a:spcAft>
            </a:pPr>
            <a:endParaRPr lang="en-US" altLang="zh-TW" sz="2000" dirty="0" smtClean="0">
              <a:latin typeface="微軟正黑體" panose="020B0604030504040204" pitchFamily="34" charset="-120"/>
              <a:ea typeface="微軟正黑體" panose="020B0604030504040204" pitchFamily="34" charset="-120"/>
            </a:endParaRPr>
          </a:p>
          <a:p>
            <a:pPr>
              <a:spcBef>
                <a:spcPts val="1200"/>
              </a:spcBef>
              <a:spcAft>
                <a:spcPts val="600"/>
              </a:spcAft>
            </a:pPr>
            <a:r>
              <a:rPr lang="en-US" altLang="zh-TW" sz="2000" dirty="0">
                <a:latin typeface="微軟正黑體" panose="020B0604030504040204" pitchFamily="34" charset="-120"/>
                <a:ea typeface="微軟正黑體" panose="020B0604030504040204" pitchFamily="34" charset="-120"/>
              </a:rPr>
              <a:t> </a:t>
            </a:r>
            <a:r>
              <a:rPr lang="en-US" altLang="zh-TW" sz="2000" dirty="0" smtClean="0">
                <a:latin typeface="微軟正黑體" panose="020B0604030504040204" pitchFamily="34" charset="-120"/>
                <a:ea typeface="微軟正黑體" panose="020B0604030504040204" pitchFamily="34" charset="-120"/>
              </a:rPr>
              <a:t>        </a:t>
            </a:r>
            <a:endParaRPr lang="en-US" altLang="zh-TW" sz="2000" dirty="0" smtClean="0">
              <a:latin typeface="微軟正黑體" panose="020B0604030504040204" pitchFamily="34" charset="-120"/>
              <a:ea typeface="微軟正黑體" panose="020B0604030504040204" pitchFamily="34" charset="-120"/>
            </a:endParaRPr>
          </a:p>
          <a:p>
            <a:pPr>
              <a:spcBef>
                <a:spcPts val="1200"/>
              </a:spcBef>
              <a:spcAft>
                <a:spcPts val="600"/>
              </a:spcAft>
            </a:pPr>
            <a:endParaRPr lang="en-US" altLang="zh-TW" sz="2000" dirty="0">
              <a:latin typeface="微軟正黑體" panose="020B0604030504040204" pitchFamily="34" charset="-120"/>
              <a:ea typeface="微軟正黑體" panose="020B0604030504040204" pitchFamily="34" charset="-120"/>
            </a:endParaRPr>
          </a:p>
          <a:p>
            <a:pPr>
              <a:spcBef>
                <a:spcPts val="1200"/>
              </a:spcBef>
              <a:spcAft>
                <a:spcPts val="600"/>
              </a:spcAft>
            </a:pPr>
            <a:endParaRPr lang="en-US" altLang="zh-TW" sz="2000" dirty="0" smtClean="0">
              <a:latin typeface="微軟正黑體" panose="020B0604030504040204" pitchFamily="34" charset="-120"/>
              <a:ea typeface="微軟正黑體" panose="020B0604030504040204" pitchFamily="34" charset="-120"/>
            </a:endParaRPr>
          </a:p>
          <a:p>
            <a:pPr>
              <a:spcBef>
                <a:spcPts val="1200"/>
              </a:spcBef>
              <a:spcAft>
                <a:spcPts val="600"/>
              </a:spcAft>
            </a:pPr>
            <a:endParaRPr lang="en-US" altLang="zh-TW" sz="2000" dirty="0">
              <a:latin typeface="微軟正黑體" panose="020B0604030504040204" pitchFamily="34" charset="-120"/>
              <a:ea typeface="微軟正黑體" panose="020B0604030504040204" pitchFamily="34" charset="-120"/>
            </a:endParaRPr>
          </a:p>
        </p:txBody>
      </p:sp>
      <p:sp>
        <p:nvSpPr>
          <p:cNvPr id="12" name="矩形 11"/>
          <p:cNvSpPr/>
          <p:nvPr/>
        </p:nvSpPr>
        <p:spPr>
          <a:xfrm>
            <a:off x="1295896" y="2949877"/>
            <a:ext cx="4261103" cy="292388"/>
          </a:xfrm>
          <a:prstGeom prst="rect">
            <a:avLst/>
          </a:prstGeom>
        </p:spPr>
        <p:txBody>
          <a:bodyPr wrap="none">
            <a:spAutoFit/>
          </a:bodyPr>
          <a:lstStyle/>
          <a:p>
            <a:r>
              <a:rPr lang="en-US" altLang="zh-TW" sz="1300" dirty="0" smtClean="0">
                <a:latin typeface="微軟正黑體" panose="020B0604030504040204" pitchFamily="34" charset="-120"/>
                <a:ea typeface="微軟正黑體" panose="020B0604030504040204" pitchFamily="34" charset="-120"/>
              </a:rPr>
              <a:t>*</a:t>
            </a:r>
            <a:r>
              <a:rPr lang="zh-TW" altLang="en-US" sz="1300" dirty="0" smtClean="0">
                <a:latin typeface="微軟正黑體" panose="020B0604030504040204" pitchFamily="34" charset="-120"/>
                <a:ea typeface="微軟正黑體" panose="020B0604030504040204" pitchFamily="34" charset="-120"/>
              </a:rPr>
              <a:t>請注意單一登入入口的頁面，學生、教師頁面略有不同</a:t>
            </a:r>
            <a:endParaRPr lang="zh-TW" altLang="en-US" sz="1300" dirty="0"/>
          </a:p>
        </p:txBody>
      </p:sp>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2838" y="1473502"/>
            <a:ext cx="5229225" cy="2952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矩形 3"/>
          <p:cNvSpPr/>
          <p:nvPr/>
        </p:nvSpPr>
        <p:spPr>
          <a:xfrm>
            <a:off x="4752280" y="4032175"/>
            <a:ext cx="1512168" cy="39407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文字方塊 13"/>
          <p:cNvSpPr txBox="1"/>
          <p:nvPr/>
        </p:nvSpPr>
        <p:spPr>
          <a:xfrm>
            <a:off x="4435382" y="4645039"/>
            <a:ext cx="2492990" cy="923330"/>
          </a:xfrm>
          <a:prstGeom prst="rect">
            <a:avLst/>
          </a:prstGeom>
          <a:noFill/>
        </p:spPr>
        <p:txBody>
          <a:bodyPr wrap="none" rtlCol="0">
            <a:spAutoFit/>
          </a:bodyPr>
          <a:lstStyle/>
          <a:p>
            <a:r>
              <a:rPr lang="en-US" altLang="zh-TW" dirty="0" smtClean="0">
                <a:solidFill>
                  <a:srgbClr val="FF0000"/>
                </a:solidFill>
                <a:latin typeface="微軟正黑體" panose="020B0604030504040204" pitchFamily="34" charset="-120"/>
                <a:ea typeface="微軟正黑體" panose="020B0604030504040204" pitchFamily="34" charset="-120"/>
              </a:rPr>
              <a:t>*</a:t>
            </a:r>
            <a:r>
              <a:rPr lang="zh-TW" altLang="en-US" dirty="0" smtClean="0">
                <a:solidFill>
                  <a:srgbClr val="FF0000"/>
                </a:solidFill>
                <a:latin typeface="微軟正黑體" panose="020B0604030504040204" pitchFamily="34" charset="-120"/>
                <a:ea typeface="微軟正黑體" panose="020B0604030504040204" pitchFamily="34" charset="-120"/>
              </a:rPr>
              <a:t>與單一登入綁一起</a:t>
            </a:r>
            <a:endParaRPr lang="en-US" altLang="zh-TW" dirty="0" smtClean="0">
              <a:solidFill>
                <a:srgbClr val="FF0000"/>
              </a:solidFill>
              <a:latin typeface="微軟正黑體" panose="020B0604030504040204" pitchFamily="34" charset="-120"/>
              <a:ea typeface="微軟正黑體" panose="020B0604030504040204" pitchFamily="34" charset="-120"/>
            </a:endParaRPr>
          </a:p>
          <a:p>
            <a:r>
              <a:rPr lang="zh-TW" altLang="en-US" dirty="0" smtClean="0">
                <a:solidFill>
                  <a:srgbClr val="FF0000"/>
                </a:solidFill>
                <a:latin typeface="微軟正黑體" panose="020B0604030504040204" pitchFamily="34" charset="-120"/>
                <a:ea typeface="微軟正黑體" panose="020B0604030504040204" pitchFamily="34" charset="-120"/>
              </a:rPr>
              <a:t>請輸入單一登入的帳密</a:t>
            </a:r>
            <a:endParaRPr lang="en-US" altLang="zh-TW" dirty="0" smtClean="0">
              <a:solidFill>
                <a:srgbClr val="FF0000"/>
              </a:solidFill>
              <a:latin typeface="微軟正黑體" panose="020B0604030504040204" pitchFamily="34" charset="-120"/>
              <a:ea typeface="微軟正黑體" panose="020B0604030504040204" pitchFamily="34" charset="-120"/>
            </a:endParaRPr>
          </a:p>
          <a:p>
            <a:endParaRPr lang="zh-TW" altLang="en-US" dirty="0">
              <a:solidFill>
                <a:srgbClr val="FF0000"/>
              </a:solidFill>
              <a:latin typeface="微軟正黑體" panose="020B0604030504040204" pitchFamily="34" charset="-120"/>
              <a:ea typeface="微軟正黑體" panose="020B0604030504040204" pitchFamily="34" charset="-120"/>
            </a:endParaRPr>
          </a:p>
        </p:txBody>
      </p:sp>
      <p:pic>
        <p:nvPicPr>
          <p:cNvPr id="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3374" y="3702519"/>
            <a:ext cx="3809881" cy="253136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5846514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方塊 1"/>
          <p:cNvSpPr txBox="1"/>
          <p:nvPr/>
        </p:nvSpPr>
        <p:spPr>
          <a:xfrm>
            <a:off x="647824" y="287759"/>
            <a:ext cx="6131807" cy="2092881"/>
          </a:xfrm>
          <a:prstGeom prst="rect">
            <a:avLst/>
          </a:prstGeom>
          <a:noFill/>
        </p:spPr>
        <p:txBody>
          <a:bodyPr wrap="none" rtlCol="0">
            <a:spAutoFit/>
          </a:bodyPr>
          <a:lstStyle/>
          <a:p>
            <a:pPr>
              <a:spcBef>
                <a:spcPts val="1200"/>
              </a:spcBef>
              <a:spcAft>
                <a:spcPts val="600"/>
              </a:spcAft>
            </a:pPr>
            <a:r>
              <a:rPr lang="en-US" altLang="zh-TW" sz="2000" dirty="0" smtClean="0">
                <a:latin typeface="微軟正黑體" panose="020B0604030504040204" pitchFamily="34" charset="-120"/>
                <a:ea typeface="微軟正黑體" panose="020B0604030504040204" pitchFamily="34" charset="-120"/>
              </a:rPr>
              <a:t>     2.</a:t>
            </a:r>
            <a:r>
              <a:rPr lang="zh-TW" altLang="en-US" sz="2000" dirty="0" smtClean="0">
                <a:latin typeface="微軟正黑體" panose="020B0604030504040204" pitchFamily="34" charset="-120"/>
                <a:ea typeface="微軟正黑體" panose="020B0604030504040204" pitchFamily="34" charset="-120"/>
              </a:rPr>
              <a:t>空間介紹</a:t>
            </a:r>
            <a:r>
              <a:rPr lang="en-US" altLang="zh-TW" sz="2500" dirty="0" smtClean="0">
                <a:solidFill>
                  <a:srgbClr val="0000D2"/>
                </a:solidFill>
                <a:latin typeface="微軟正黑體" panose="020B0604030504040204" pitchFamily="34" charset="-120"/>
                <a:ea typeface="微軟正黑體" panose="020B0604030504040204" pitchFamily="34" charset="-120"/>
              </a:rPr>
              <a:t>           </a:t>
            </a:r>
            <a:endParaRPr lang="en-US" altLang="zh-TW" sz="2300" dirty="0" smtClean="0">
              <a:latin typeface="微軟正黑體" panose="020B0604030504040204" pitchFamily="34" charset="-120"/>
              <a:ea typeface="微軟正黑體" panose="020B0604030504040204" pitchFamily="34" charset="-120"/>
            </a:endParaRPr>
          </a:p>
          <a:p>
            <a:pPr>
              <a:spcBef>
                <a:spcPts val="1200"/>
              </a:spcBef>
              <a:spcAft>
                <a:spcPts val="600"/>
              </a:spcAft>
            </a:pPr>
            <a:r>
              <a:rPr lang="en-US" altLang="zh-TW" sz="2000" dirty="0" smtClean="0">
                <a:latin typeface="微軟正黑體" panose="020B0604030504040204" pitchFamily="34" charset="-120"/>
                <a:ea typeface="微軟正黑體" panose="020B0604030504040204" pitchFamily="34" charset="-120"/>
              </a:rPr>
              <a:t>       (1)</a:t>
            </a:r>
            <a:r>
              <a:rPr lang="zh-TW" altLang="en-US" sz="2000" dirty="0" smtClean="0">
                <a:latin typeface="微軟正黑體" panose="020B0604030504040204" pitchFamily="34" charset="-120"/>
                <a:ea typeface="微軟正黑體" panose="020B0604030504040204" pitchFamily="34" charset="-120"/>
              </a:rPr>
              <a:t>個人使用：研究小間</a:t>
            </a:r>
            <a:r>
              <a:rPr lang="en-US" altLang="zh-TW" sz="2000" dirty="0" smtClean="0">
                <a:latin typeface="微軟正黑體" panose="020B0604030504040204" pitchFamily="34" charset="-120"/>
                <a:ea typeface="微軟正黑體" panose="020B0604030504040204" pitchFamily="34" charset="-120"/>
              </a:rPr>
              <a:t>(6</a:t>
            </a:r>
            <a:r>
              <a:rPr lang="zh-TW" altLang="en-US" sz="2000" dirty="0" smtClean="0">
                <a:latin typeface="微軟正黑體" panose="020B0604030504040204" pitchFamily="34" charset="-120"/>
                <a:ea typeface="微軟正黑體" panose="020B0604030504040204" pitchFamily="34" charset="-120"/>
              </a:rPr>
              <a:t>小時</a:t>
            </a:r>
            <a:r>
              <a:rPr lang="en-US" altLang="zh-TW" sz="2000" dirty="0" smtClean="0">
                <a:latin typeface="微軟正黑體" panose="020B0604030504040204" pitchFamily="34" charset="-120"/>
                <a:ea typeface="微軟正黑體" panose="020B0604030504040204" pitchFamily="34" charset="-120"/>
              </a:rPr>
              <a:t>)</a:t>
            </a:r>
            <a:r>
              <a:rPr lang="zh-TW" altLang="en-US" sz="2000" dirty="0" smtClean="0">
                <a:latin typeface="微軟正黑體" panose="020B0604030504040204" pitchFamily="34" charset="-120"/>
                <a:ea typeface="微軟正黑體" panose="020B0604030504040204" pitchFamily="34" charset="-120"/>
              </a:rPr>
              <a:t>，</a:t>
            </a:r>
            <a:r>
              <a:rPr lang="en-US" altLang="zh-TW" sz="2000" dirty="0" smtClean="0">
                <a:latin typeface="微軟正黑體" panose="020B0604030504040204" pitchFamily="34" charset="-120"/>
                <a:ea typeface="微軟正黑體" panose="020B0604030504040204" pitchFamily="34" charset="-120"/>
              </a:rPr>
              <a:t>3</a:t>
            </a:r>
            <a:r>
              <a:rPr lang="zh-TW" altLang="en-US" sz="2000" dirty="0" smtClean="0">
                <a:latin typeface="微軟正黑體" panose="020B0604030504040204" pitchFamily="34" charset="-120"/>
                <a:ea typeface="微軟正黑體" panose="020B0604030504040204" pitchFamily="34" charset="-120"/>
              </a:rPr>
              <a:t>天前開放預約</a:t>
            </a:r>
            <a:endParaRPr lang="en-US" altLang="zh-TW" sz="2000" dirty="0" smtClean="0">
              <a:latin typeface="微軟正黑體" panose="020B0604030504040204" pitchFamily="34" charset="-120"/>
              <a:ea typeface="微軟正黑體" panose="020B0604030504040204" pitchFamily="34" charset="-120"/>
            </a:endParaRPr>
          </a:p>
          <a:p>
            <a:pPr>
              <a:spcBef>
                <a:spcPts val="1200"/>
              </a:spcBef>
              <a:spcAft>
                <a:spcPts val="600"/>
              </a:spcAft>
            </a:pPr>
            <a:r>
              <a:rPr lang="en-US" altLang="zh-TW" sz="2000" dirty="0" smtClean="0">
                <a:latin typeface="微軟正黑體" panose="020B0604030504040204" pitchFamily="34" charset="-120"/>
                <a:ea typeface="微軟正黑體" panose="020B0604030504040204" pitchFamily="34" charset="-120"/>
              </a:rPr>
              <a:t>       (2)</a:t>
            </a:r>
            <a:r>
              <a:rPr lang="zh-TW" altLang="en-US" sz="2000" dirty="0" smtClean="0">
                <a:latin typeface="微軟正黑體" panose="020B0604030504040204" pitchFamily="34" charset="-120"/>
                <a:ea typeface="微軟正黑體" panose="020B0604030504040204" pitchFamily="34" charset="-120"/>
              </a:rPr>
              <a:t>多人使用：討論室、共享室、學習室等</a:t>
            </a:r>
            <a:r>
              <a:rPr lang="en-US" altLang="zh-TW" sz="2000" dirty="0" smtClean="0">
                <a:latin typeface="微軟正黑體" panose="020B0604030504040204" pitchFamily="34" charset="-120"/>
                <a:ea typeface="微軟正黑體" panose="020B0604030504040204" pitchFamily="34" charset="-120"/>
              </a:rPr>
              <a:t>(4</a:t>
            </a:r>
            <a:r>
              <a:rPr lang="zh-TW" altLang="en-US" sz="2000" dirty="0" smtClean="0">
                <a:latin typeface="微軟正黑體" panose="020B0604030504040204" pitchFamily="34" charset="-120"/>
                <a:ea typeface="微軟正黑體" panose="020B0604030504040204" pitchFamily="34" charset="-120"/>
              </a:rPr>
              <a:t>小時</a:t>
            </a:r>
            <a:r>
              <a:rPr lang="en-US" altLang="zh-TW" sz="2000" dirty="0" smtClean="0">
                <a:latin typeface="微軟正黑體" panose="020B0604030504040204" pitchFamily="34" charset="-120"/>
                <a:ea typeface="微軟正黑體" panose="020B0604030504040204" pitchFamily="34" charset="-120"/>
              </a:rPr>
              <a:t>)</a:t>
            </a:r>
          </a:p>
          <a:p>
            <a:pPr>
              <a:spcBef>
                <a:spcPts val="1200"/>
              </a:spcBef>
              <a:spcAft>
                <a:spcPts val="600"/>
              </a:spcAft>
            </a:pPr>
            <a:r>
              <a:rPr lang="en-US" altLang="zh-TW" sz="2000" dirty="0">
                <a:latin typeface="微軟正黑體" panose="020B0604030504040204" pitchFamily="34" charset="-120"/>
                <a:ea typeface="微軟正黑體" panose="020B0604030504040204" pitchFamily="34" charset="-120"/>
              </a:rPr>
              <a:t> </a:t>
            </a:r>
            <a:r>
              <a:rPr lang="en-US" altLang="zh-TW" sz="2000" dirty="0" smtClean="0">
                <a:latin typeface="微軟正黑體" panose="020B0604030504040204" pitchFamily="34" charset="-120"/>
                <a:ea typeface="微軟正黑體" panose="020B0604030504040204" pitchFamily="34" charset="-120"/>
              </a:rPr>
              <a:t>                              </a:t>
            </a:r>
            <a:r>
              <a:rPr lang="zh-TW" altLang="en-US" sz="2000" dirty="0" smtClean="0">
                <a:latin typeface="微軟正黑體" panose="020B0604030504040204" pitchFamily="34" charset="-120"/>
                <a:ea typeface="微軟正黑體" panose="020B0604030504040204" pitchFamily="34" charset="-120"/>
              </a:rPr>
              <a:t>，</a:t>
            </a:r>
            <a:r>
              <a:rPr lang="en-US" altLang="zh-TW" sz="2000" dirty="0" smtClean="0">
                <a:latin typeface="微軟正黑體" panose="020B0604030504040204" pitchFamily="34" charset="-120"/>
                <a:ea typeface="微軟正黑體" panose="020B0604030504040204" pitchFamily="34" charset="-120"/>
              </a:rPr>
              <a:t>7</a:t>
            </a:r>
            <a:r>
              <a:rPr lang="zh-TW" altLang="en-US" sz="2000" dirty="0" smtClean="0">
                <a:latin typeface="微軟正黑體" panose="020B0604030504040204" pitchFamily="34" charset="-120"/>
                <a:ea typeface="微軟正黑體" panose="020B0604030504040204" pitchFamily="34" charset="-120"/>
              </a:rPr>
              <a:t>天前開放預約</a:t>
            </a:r>
            <a:endParaRPr lang="en-US" altLang="zh-TW" sz="2000" dirty="0" smtClean="0">
              <a:latin typeface="微軟正黑體" panose="020B0604030504040204" pitchFamily="34" charset="-120"/>
              <a:ea typeface="微軟正黑體" panose="020B0604030504040204" pitchFamily="34" charset="-120"/>
            </a:endParaRPr>
          </a:p>
        </p:txBody>
      </p:sp>
      <p:pic>
        <p:nvPicPr>
          <p:cNvPr id="3" name="圖片 2"/>
          <p:cNvPicPr>
            <a:picLocks noChangeAspect="1"/>
          </p:cNvPicPr>
          <p:nvPr/>
        </p:nvPicPr>
        <p:blipFill rotWithShape="1">
          <a:blip r:embed="rId2" cstate="print">
            <a:extLst>
              <a:ext uri="{28A0092B-C50C-407E-A947-70E740481C1C}">
                <a14:useLocalDpi xmlns:a14="http://schemas.microsoft.com/office/drawing/2010/main" val="0"/>
              </a:ext>
            </a:extLst>
          </a:blip>
          <a:srcRect l="31190" r="10323"/>
          <a:stretch/>
        </p:blipFill>
        <p:spPr>
          <a:xfrm>
            <a:off x="7776616" y="-6247"/>
            <a:ext cx="2741649" cy="6630710"/>
          </a:xfrm>
          <a:prstGeom prst="rect">
            <a:avLst/>
          </a:prstGeom>
        </p:spPr>
      </p:pic>
      <p:pic>
        <p:nvPicPr>
          <p:cNvPr id="4" name="圖片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631" y="2736031"/>
            <a:ext cx="2162689" cy="1390251"/>
          </a:xfrm>
          <a:prstGeom prst="rect">
            <a:avLst/>
          </a:prstGeom>
        </p:spPr>
      </p:pic>
      <p:pic>
        <p:nvPicPr>
          <p:cNvPr id="5" name="圖片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20283" y="2708145"/>
            <a:ext cx="2453420" cy="1397003"/>
          </a:xfrm>
          <a:prstGeom prst="rect">
            <a:avLst/>
          </a:prstGeom>
        </p:spPr>
      </p:pic>
      <p:pic>
        <p:nvPicPr>
          <p:cNvPr id="6" name="圖片 5"/>
          <p:cNvPicPr>
            <a:picLocks noChangeAspect="1"/>
          </p:cNvPicPr>
          <p:nvPr/>
        </p:nvPicPr>
        <p:blipFill rotWithShape="1">
          <a:blip r:embed="rId5" cstate="print">
            <a:extLst>
              <a:ext uri="{28A0092B-C50C-407E-A947-70E740481C1C}">
                <a14:useLocalDpi xmlns:a14="http://schemas.microsoft.com/office/drawing/2010/main" val="0"/>
              </a:ext>
            </a:extLst>
          </a:blip>
          <a:srcRect t="1" b="1490"/>
          <a:stretch/>
        </p:blipFill>
        <p:spPr>
          <a:xfrm>
            <a:off x="5301348" y="2708145"/>
            <a:ext cx="2228964" cy="1397003"/>
          </a:xfrm>
          <a:prstGeom prst="rect">
            <a:avLst/>
          </a:prstGeom>
        </p:spPr>
      </p:pic>
      <p:pic>
        <p:nvPicPr>
          <p:cNvPr id="4098" name="Picture 2" descr="D:\榆鈞 SU-各組\各組業務資料\典閱組\其它\簡介+微電影剪輯\photo\新增資料夾\和平圖書館空間照片\DSC03091.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17108" y="4189392"/>
            <a:ext cx="2172211" cy="1629158"/>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D:\榆鈞 SU-各組\各組業務資料\典閱組\其它\簡介+微電影剪輯\photo\新增資料夾\燕巢圖書館相關照片\圖書館內空間\IMG_2062.JPG"/>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t="1731" b="9731"/>
          <a:stretch/>
        </p:blipFill>
        <p:spPr bwMode="auto">
          <a:xfrm>
            <a:off x="2820283" y="4189391"/>
            <a:ext cx="2453420" cy="1629159"/>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D:\榆鈞 SU-各組\各組業務資料\典閱組\其它\簡介+微電影剪輯\photo\新增資料夾\燕巢圖書館相關照片\愛閱館\IMG_2072.JPG"/>
          <p:cNvPicPr>
            <a:picLocks noChangeAspect="1" noChangeArrowheads="1"/>
          </p:cNvPicPr>
          <p:nvPr/>
        </p:nvPicPr>
        <p:blipFill rotWithShape="1">
          <a:blip r:embed="rId8" cstate="print">
            <a:extLst>
              <a:ext uri="{28A0092B-C50C-407E-A947-70E740481C1C}">
                <a14:useLocalDpi xmlns:a14="http://schemas.microsoft.com/office/drawing/2010/main" val="0"/>
              </a:ext>
            </a:extLst>
          </a:blip>
          <a:srcRect r="9020"/>
          <a:stretch/>
        </p:blipFill>
        <p:spPr bwMode="auto">
          <a:xfrm>
            <a:off x="5301347" y="4190958"/>
            <a:ext cx="2228965" cy="16275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737449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p:cNvPicPr>
            <a:picLocks noChangeAspect="1"/>
          </p:cNvPicPr>
          <p:nvPr/>
        </p:nvPicPr>
        <p:blipFill rotWithShape="1">
          <a:blip r:embed="rId2" cstate="print">
            <a:extLst>
              <a:ext uri="{28A0092B-C50C-407E-A947-70E740481C1C}">
                <a14:useLocalDpi xmlns:a14="http://schemas.microsoft.com/office/drawing/2010/main" val="0"/>
              </a:ext>
            </a:extLst>
          </a:blip>
          <a:srcRect l="31190" r="10323"/>
          <a:stretch/>
        </p:blipFill>
        <p:spPr>
          <a:xfrm>
            <a:off x="7776616" y="-6247"/>
            <a:ext cx="2741649" cy="6630710"/>
          </a:xfrm>
          <a:prstGeom prst="rect">
            <a:avLst/>
          </a:prstGeom>
        </p:spPr>
      </p:pic>
      <p:sp>
        <p:nvSpPr>
          <p:cNvPr id="3" name="文字方塊 2"/>
          <p:cNvSpPr txBox="1"/>
          <p:nvPr/>
        </p:nvSpPr>
        <p:spPr>
          <a:xfrm>
            <a:off x="461983" y="-384555"/>
            <a:ext cx="6920997" cy="2246769"/>
          </a:xfrm>
          <a:prstGeom prst="rect">
            <a:avLst/>
          </a:prstGeom>
          <a:noFill/>
        </p:spPr>
        <p:txBody>
          <a:bodyPr wrap="none" rtlCol="0">
            <a:spAutoFit/>
          </a:bodyPr>
          <a:lstStyle/>
          <a:p>
            <a:pPr>
              <a:spcBef>
                <a:spcPts val="1200"/>
              </a:spcBef>
              <a:spcAft>
                <a:spcPts val="600"/>
              </a:spcAft>
            </a:pPr>
            <a:endParaRPr lang="en-US" altLang="zh-TW" sz="2500" dirty="0" smtClean="0">
              <a:solidFill>
                <a:srgbClr val="0000D2"/>
              </a:solidFill>
              <a:latin typeface="微軟正黑體" panose="020B0604030504040204" pitchFamily="34" charset="-120"/>
              <a:ea typeface="微軟正黑體" panose="020B0604030504040204" pitchFamily="34" charset="-120"/>
            </a:endParaRPr>
          </a:p>
          <a:p>
            <a:pPr>
              <a:spcBef>
                <a:spcPts val="1200"/>
              </a:spcBef>
              <a:spcAft>
                <a:spcPts val="600"/>
              </a:spcAft>
            </a:pPr>
            <a:r>
              <a:rPr lang="en-US" altLang="zh-TW" sz="2500" dirty="0" smtClean="0">
                <a:solidFill>
                  <a:srgbClr val="0000D2"/>
                </a:solidFill>
                <a:latin typeface="微軟正黑體" panose="020B0604030504040204" pitchFamily="34" charset="-120"/>
                <a:ea typeface="微軟正黑體" panose="020B0604030504040204" pitchFamily="34" charset="-120"/>
              </a:rPr>
              <a:t>       </a:t>
            </a:r>
            <a:r>
              <a:rPr lang="en-US" altLang="zh-TW" sz="2000" dirty="0" smtClean="0">
                <a:latin typeface="微軟正黑體" panose="020B0604030504040204" pitchFamily="34" charset="-120"/>
                <a:ea typeface="微軟正黑體" panose="020B0604030504040204" pitchFamily="34" charset="-120"/>
              </a:rPr>
              <a:t>3.</a:t>
            </a:r>
            <a:r>
              <a:rPr lang="zh-TW" altLang="en-US" sz="2000" dirty="0" smtClean="0">
                <a:latin typeface="微軟正黑體" panose="020B0604030504040204" pitchFamily="34" charset="-120"/>
                <a:ea typeface="微軟正黑體" panose="020B0604030504040204" pitchFamily="34" charset="-120"/>
              </a:rPr>
              <a:t>空間借用密碼 </a:t>
            </a:r>
            <a:r>
              <a:rPr lang="en-US" altLang="zh-TW" sz="2000" dirty="0" err="1" smtClean="0">
                <a:latin typeface="微軟正黑體" panose="020B0604030504040204" pitchFamily="34" charset="-120"/>
                <a:ea typeface="微軟正黑體" panose="020B0604030504040204" pitchFamily="34" charset="-120"/>
              </a:rPr>
              <a:t>v.s</a:t>
            </a:r>
            <a:r>
              <a:rPr lang="en-US" altLang="zh-TW" sz="2000" dirty="0" smtClean="0">
                <a:latin typeface="微軟正黑體" panose="020B0604030504040204" pitchFamily="34" charset="-120"/>
                <a:ea typeface="微軟正黑體" panose="020B0604030504040204" pitchFamily="34" charset="-120"/>
              </a:rPr>
              <a:t> </a:t>
            </a:r>
            <a:r>
              <a:rPr lang="zh-TW" altLang="en-US" sz="2000" dirty="0" smtClean="0">
                <a:latin typeface="微軟正黑體" panose="020B0604030504040204" pitchFamily="34" charset="-120"/>
                <a:ea typeface="微軟正黑體" panose="020B0604030504040204" pitchFamily="34" charset="-120"/>
              </a:rPr>
              <a:t>個人帳號資訊密碼 </a:t>
            </a:r>
            <a:r>
              <a:rPr lang="en-US" altLang="zh-TW" sz="2000" dirty="0" err="1" smtClean="0">
                <a:latin typeface="微軟正黑體" panose="020B0604030504040204" pitchFamily="34" charset="-120"/>
                <a:ea typeface="微軟正黑體" panose="020B0604030504040204" pitchFamily="34" charset="-120"/>
              </a:rPr>
              <a:t>v.s</a:t>
            </a:r>
            <a:r>
              <a:rPr lang="en-US" altLang="zh-TW" sz="2000" dirty="0" smtClean="0">
                <a:latin typeface="微軟正黑體" panose="020B0604030504040204" pitchFamily="34" charset="-120"/>
                <a:ea typeface="微軟正黑體" panose="020B0604030504040204" pitchFamily="34" charset="-120"/>
              </a:rPr>
              <a:t> </a:t>
            </a:r>
            <a:r>
              <a:rPr lang="zh-TW" altLang="en-US" sz="2000" dirty="0" smtClean="0">
                <a:latin typeface="微軟正黑體" panose="020B0604030504040204" pitchFamily="34" charset="-120"/>
                <a:ea typeface="微軟正黑體" panose="020B0604030504040204" pitchFamily="34" charset="-120"/>
              </a:rPr>
              <a:t>臨時動態密碼</a:t>
            </a:r>
            <a:endParaRPr lang="en-US" altLang="zh-TW" sz="2000" dirty="0" smtClean="0">
              <a:latin typeface="微軟正黑體" panose="020B0604030504040204" pitchFamily="34" charset="-120"/>
              <a:ea typeface="微軟正黑體" panose="020B0604030504040204" pitchFamily="34" charset="-120"/>
            </a:endParaRPr>
          </a:p>
          <a:p>
            <a:pPr>
              <a:spcBef>
                <a:spcPts val="1200"/>
              </a:spcBef>
              <a:spcAft>
                <a:spcPts val="600"/>
              </a:spcAft>
            </a:pPr>
            <a:r>
              <a:rPr lang="en-US" altLang="zh-TW" sz="2500" dirty="0">
                <a:solidFill>
                  <a:srgbClr val="0000D2"/>
                </a:solidFill>
                <a:latin typeface="微軟正黑體" panose="020B0604030504040204" pitchFamily="34" charset="-120"/>
                <a:ea typeface="微軟正黑體" panose="020B0604030504040204" pitchFamily="34" charset="-120"/>
              </a:rPr>
              <a:t> </a:t>
            </a:r>
            <a:r>
              <a:rPr lang="en-US" altLang="zh-TW" sz="2500" dirty="0" smtClean="0">
                <a:solidFill>
                  <a:srgbClr val="0000D2"/>
                </a:solidFill>
                <a:latin typeface="微軟正黑體" panose="020B0604030504040204" pitchFamily="34" charset="-120"/>
                <a:ea typeface="微軟正黑體" panose="020B0604030504040204" pitchFamily="34" charset="-120"/>
              </a:rPr>
              <a:t>          </a:t>
            </a:r>
            <a:endParaRPr lang="en-US" altLang="zh-TW" sz="2500" dirty="0">
              <a:solidFill>
                <a:srgbClr val="0000D2"/>
              </a:solidFill>
              <a:latin typeface="微軟正黑體" panose="020B0604030504040204" pitchFamily="34" charset="-120"/>
              <a:ea typeface="微軟正黑體" panose="020B0604030504040204" pitchFamily="34" charset="-120"/>
            </a:endParaRPr>
          </a:p>
          <a:p>
            <a:pPr>
              <a:spcBef>
                <a:spcPts val="1200"/>
              </a:spcBef>
              <a:spcAft>
                <a:spcPts val="600"/>
              </a:spcAft>
            </a:pPr>
            <a:endParaRPr lang="en-US" altLang="zh-TW" sz="2000" dirty="0" smtClean="0">
              <a:latin typeface="微軟正黑體" panose="020B0604030504040204" pitchFamily="34" charset="-120"/>
              <a:ea typeface="微軟正黑體" panose="020B0604030504040204" pitchFamily="34" charset="-120"/>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56001" y="1295871"/>
            <a:ext cx="1330565" cy="11377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67904" y="3096071"/>
            <a:ext cx="1330564" cy="12683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44363" t="88918" r="23450"/>
          <a:stretch/>
        </p:blipFill>
        <p:spPr bwMode="auto">
          <a:xfrm>
            <a:off x="1223888" y="4851810"/>
            <a:ext cx="1752911" cy="3600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矩形 3"/>
          <p:cNvSpPr/>
          <p:nvPr/>
        </p:nvSpPr>
        <p:spPr>
          <a:xfrm>
            <a:off x="2880072" y="1533894"/>
            <a:ext cx="3308919" cy="661720"/>
          </a:xfrm>
          <a:prstGeom prst="rect">
            <a:avLst/>
          </a:prstGeom>
        </p:spPr>
        <p:txBody>
          <a:bodyPr wrap="none">
            <a:spAutoFit/>
          </a:bodyPr>
          <a:lstStyle/>
          <a:p>
            <a:pPr>
              <a:spcBef>
                <a:spcPts val="600"/>
              </a:spcBef>
            </a:pPr>
            <a:r>
              <a:rPr lang="zh-TW" altLang="en-US" sz="1600" dirty="0" smtClean="0"/>
              <a:t>預約完，</a:t>
            </a:r>
            <a:r>
              <a:rPr lang="en-US" altLang="zh-TW" sz="1600" dirty="0" smtClean="0"/>
              <a:t>email</a:t>
            </a:r>
            <a:r>
              <a:rPr lang="zh-TW" altLang="en-US" sz="1600" dirty="0" smtClean="0"/>
              <a:t>即會收到一組密碼。</a:t>
            </a:r>
            <a:endParaRPr lang="en-US" altLang="zh-TW" sz="1600" dirty="0" smtClean="0"/>
          </a:p>
          <a:p>
            <a:pPr>
              <a:spcBef>
                <a:spcPts val="600"/>
              </a:spcBef>
            </a:pPr>
            <a:r>
              <a:rPr lang="zh-TW" altLang="en-US" sz="1600" dirty="0" smtClean="0"/>
              <a:t>僅提供使用於「</a:t>
            </a:r>
            <a:r>
              <a:rPr lang="zh-TW" altLang="en-US" sz="1600" dirty="0" smtClean="0">
                <a:solidFill>
                  <a:srgbClr val="0000FF"/>
                </a:solidFill>
              </a:rPr>
              <a:t>圖書館空間</a:t>
            </a:r>
            <a:r>
              <a:rPr lang="zh-TW" altLang="en-US" sz="1600" dirty="0" smtClean="0"/>
              <a:t>」</a:t>
            </a:r>
            <a:endParaRPr lang="zh-TW" altLang="en-US" sz="1600" dirty="0"/>
          </a:p>
        </p:txBody>
      </p:sp>
      <p:sp>
        <p:nvSpPr>
          <p:cNvPr id="8" name="矩形 7"/>
          <p:cNvSpPr/>
          <p:nvPr/>
        </p:nvSpPr>
        <p:spPr>
          <a:xfrm>
            <a:off x="1223888" y="705003"/>
            <a:ext cx="2090637" cy="323165"/>
          </a:xfrm>
          <a:prstGeom prst="rect">
            <a:avLst/>
          </a:prstGeom>
        </p:spPr>
        <p:txBody>
          <a:bodyPr wrap="none">
            <a:spAutoFit/>
          </a:bodyPr>
          <a:lstStyle/>
          <a:p>
            <a:r>
              <a:rPr lang="en-US" altLang="zh-TW" sz="1500" dirty="0" smtClean="0">
                <a:solidFill>
                  <a:srgbClr val="FF0000"/>
                </a:solidFill>
              </a:rPr>
              <a:t>* </a:t>
            </a:r>
            <a:r>
              <a:rPr lang="zh-TW" altLang="en-US" sz="1500" dirty="0" smtClean="0">
                <a:solidFill>
                  <a:srgbClr val="FF0000"/>
                </a:solidFill>
              </a:rPr>
              <a:t>都是</a:t>
            </a:r>
            <a:r>
              <a:rPr lang="en-US" altLang="zh-TW" sz="1500" dirty="0" smtClean="0">
                <a:solidFill>
                  <a:srgbClr val="FF0000"/>
                </a:solidFill>
              </a:rPr>
              <a:t>8</a:t>
            </a:r>
            <a:r>
              <a:rPr lang="zh-TW" altLang="en-US" sz="1500" dirty="0" smtClean="0">
                <a:solidFill>
                  <a:srgbClr val="FF0000"/>
                </a:solidFill>
              </a:rPr>
              <a:t>個數字</a:t>
            </a:r>
            <a:r>
              <a:rPr lang="en-US" altLang="zh-TW" sz="1500" dirty="0" smtClean="0">
                <a:solidFill>
                  <a:srgbClr val="FF0000"/>
                </a:solidFill>
              </a:rPr>
              <a:t>+  # </a:t>
            </a:r>
            <a:r>
              <a:rPr lang="zh-TW" altLang="en-US" sz="1500" dirty="0" smtClean="0">
                <a:solidFill>
                  <a:srgbClr val="FF0000"/>
                </a:solidFill>
              </a:rPr>
              <a:t>符號</a:t>
            </a:r>
            <a:endParaRPr lang="zh-TW" altLang="en-US" sz="1500" dirty="0">
              <a:solidFill>
                <a:srgbClr val="FF0000"/>
              </a:solidFill>
            </a:endParaRPr>
          </a:p>
        </p:txBody>
      </p:sp>
      <p:sp>
        <p:nvSpPr>
          <p:cNvPr id="9" name="矩形 8"/>
          <p:cNvSpPr/>
          <p:nvPr/>
        </p:nvSpPr>
        <p:spPr>
          <a:xfrm>
            <a:off x="2899960" y="3326622"/>
            <a:ext cx="4083169" cy="661720"/>
          </a:xfrm>
          <a:prstGeom prst="rect">
            <a:avLst/>
          </a:prstGeom>
        </p:spPr>
        <p:txBody>
          <a:bodyPr wrap="none">
            <a:spAutoFit/>
          </a:bodyPr>
          <a:lstStyle/>
          <a:p>
            <a:pPr>
              <a:spcBef>
                <a:spcPts val="600"/>
              </a:spcBef>
            </a:pPr>
            <a:r>
              <a:rPr lang="zh-TW" altLang="en-US" sz="1600" dirty="0" smtClean="0"/>
              <a:t>點選帳號資訊，會有一組讀卡機通行密碼，</a:t>
            </a:r>
            <a:endParaRPr lang="en-US" altLang="zh-TW" sz="1600" dirty="0" smtClean="0"/>
          </a:p>
          <a:p>
            <a:pPr>
              <a:spcBef>
                <a:spcPts val="600"/>
              </a:spcBef>
            </a:pPr>
            <a:r>
              <a:rPr lang="zh-TW" altLang="en-US" sz="1600" dirty="0" smtClean="0"/>
              <a:t>是提供於</a:t>
            </a:r>
            <a:r>
              <a:rPr lang="zh-TW" altLang="en-US" sz="1600" dirty="0" smtClean="0">
                <a:solidFill>
                  <a:srgbClr val="0000FF"/>
                </a:solidFill>
              </a:rPr>
              <a:t>教室、愛閱館門口</a:t>
            </a:r>
            <a:r>
              <a:rPr lang="zh-TW" altLang="en-US" sz="1600" dirty="0" smtClean="0"/>
              <a:t>進出使用</a:t>
            </a:r>
            <a:endParaRPr lang="zh-TW" altLang="en-US" sz="1600" dirty="0"/>
          </a:p>
        </p:txBody>
      </p:sp>
      <p:sp>
        <p:nvSpPr>
          <p:cNvPr id="10" name="矩形 9"/>
          <p:cNvSpPr/>
          <p:nvPr/>
        </p:nvSpPr>
        <p:spPr>
          <a:xfrm>
            <a:off x="3000290" y="4873296"/>
            <a:ext cx="3672800" cy="338554"/>
          </a:xfrm>
          <a:prstGeom prst="rect">
            <a:avLst/>
          </a:prstGeom>
        </p:spPr>
        <p:txBody>
          <a:bodyPr wrap="none">
            <a:spAutoFit/>
          </a:bodyPr>
          <a:lstStyle/>
          <a:p>
            <a:pPr>
              <a:spcBef>
                <a:spcPts val="600"/>
              </a:spcBef>
            </a:pPr>
            <a:r>
              <a:rPr lang="zh-TW" altLang="en-US" sz="1600" dirty="0" smtClean="0"/>
              <a:t>僅提供使用於「</a:t>
            </a:r>
            <a:r>
              <a:rPr lang="zh-TW" altLang="en-US" sz="1600" dirty="0" smtClean="0">
                <a:solidFill>
                  <a:srgbClr val="0000FF"/>
                </a:solidFill>
              </a:rPr>
              <a:t>進出</a:t>
            </a:r>
            <a:r>
              <a:rPr lang="zh-TW" altLang="en-US" sz="1600" dirty="0" smtClean="0">
                <a:solidFill>
                  <a:srgbClr val="0000FF"/>
                </a:solidFill>
              </a:rPr>
              <a:t>圖書館入口門禁</a:t>
            </a:r>
            <a:r>
              <a:rPr lang="zh-TW" altLang="en-US" sz="1600" dirty="0" smtClean="0"/>
              <a:t>」</a:t>
            </a:r>
            <a:endParaRPr lang="zh-TW" altLang="en-US" sz="1600" dirty="0"/>
          </a:p>
        </p:txBody>
      </p:sp>
    </p:spTree>
    <p:extLst>
      <p:ext uri="{BB962C8B-B14F-4D97-AF65-F5344CB8AC3E}">
        <p14:creationId xmlns:p14="http://schemas.microsoft.com/office/powerpoint/2010/main" val="354158111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C:\Users\user\Downloads\photo-1522794338816-ee3a17a00ae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264" y="-288305"/>
            <a:ext cx="10276684" cy="7704856"/>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p:cNvSpPr/>
          <p:nvPr/>
        </p:nvSpPr>
        <p:spPr>
          <a:xfrm>
            <a:off x="7560592" y="1943943"/>
            <a:ext cx="1440160" cy="4536232"/>
          </a:xfrm>
          <a:prstGeom prst="rect">
            <a:avLst/>
          </a:prstGeom>
          <a:solidFill>
            <a:schemeClr val="bg1">
              <a:lumMod val="50000"/>
              <a:alpha val="5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文字方塊 4"/>
          <p:cNvSpPr txBox="1"/>
          <p:nvPr/>
        </p:nvSpPr>
        <p:spPr>
          <a:xfrm>
            <a:off x="7128544" y="2516374"/>
            <a:ext cx="3339376" cy="3960440"/>
          </a:xfrm>
          <a:prstGeom prst="rect">
            <a:avLst/>
          </a:prstGeom>
          <a:noFill/>
        </p:spPr>
        <p:txBody>
          <a:bodyPr vert="eaVert" wrap="square" rtlCol="0">
            <a:spAutoFit/>
          </a:bodyPr>
          <a:lstStyle/>
          <a:p>
            <a:pPr>
              <a:spcBef>
                <a:spcPts val="1200"/>
              </a:spcBef>
              <a:spcAft>
                <a:spcPts val="1200"/>
              </a:spcAft>
            </a:pPr>
            <a:endParaRPr lang="en-US" altLang="zh-TW" sz="5500"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a:spcBef>
                <a:spcPts val="1200"/>
              </a:spcBef>
              <a:spcAft>
                <a:spcPts val="1200"/>
              </a:spcAft>
            </a:pPr>
            <a:r>
              <a:rPr lang="zh-TW" altLang="en-US" sz="5500"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帳密設定</a:t>
            </a:r>
            <a:endParaRPr lang="en-US" altLang="zh-TW" sz="5500"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a:spcBef>
                <a:spcPts val="1200"/>
              </a:spcBef>
              <a:spcAft>
                <a:spcPts val="1200"/>
              </a:spcAft>
            </a:pPr>
            <a:r>
              <a:rPr lang="zh-TW" altLang="en-US" sz="5500"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圖書館</a:t>
            </a:r>
            <a:endParaRPr lang="en-US" altLang="zh-TW" sz="5500"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66873794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user\Downloads\photo-1522794338816-ee3a17a00ae8.jpg"/>
          <p:cNvPicPr>
            <a:picLocks noChangeAspect="1" noChangeArrowheads="1"/>
          </p:cNvPicPr>
          <p:nvPr/>
        </p:nvPicPr>
        <p:blipFill rotWithShape="1">
          <a:blip r:embed="rId2">
            <a:extLst>
              <a:ext uri="{28A0092B-C50C-407E-A947-70E740481C1C}">
                <a14:useLocalDpi xmlns:a14="http://schemas.microsoft.com/office/drawing/2010/main" val="0"/>
              </a:ext>
            </a:extLst>
          </a:blip>
          <a:srcRect r="13078"/>
          <a:stretch/>
        </p:blipFill>
        <p:spPr bwMode="auto">
          <a:xfrm>
            <a:off x="-144264" y="-288305"/>
            <a:ext cx="8932664" cy="7704856"/>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rot="844876">
            <a:off x="3969120" y="-682851"/>
            <a:ext cx="102162" cy="84249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7" name="平行四邊形 6"/>
          <p:cNvSpPr/>
          <p:nvPr/>
        </p:nvSpPr>
        <p:spPr>
          <a:xfrm>
            <a:off x="3089787" y="-792361"/>
            <a:ext cx="8712968" cy="90010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8" name="文字方塊 7"/>
          <p:cNvSpPr txBox="1"/>
          <p:nvPr/>
        </p:nvSpPr>
        <p:spPr>
          <a:xfrm>
            <a:off x="5209556" y="303753"/>
            <a:ext cx="4578497" cy="523220"/>
          </a:xfrm>
          <a:prstGeom prst="rect">
            <a:avLst/>
          </a:prstGeom>
          <a:noFill/>
        </p:spPr>
        <p:txBody>
          <a:bodyPr wrap="none" rtlCol="0">
            <a:spAutoFit/>
          </a:bodyPr>
          <a:lstStyle/>
          <a:p>
            <a:r>
              <a:rPr lang="zh-TW" altLang="en-US" sz="2800" dirty="0" smtClean="0">
                <a:solidFill>
                  <a:srgbClr val="0000D2"/>
                </a:solidFill>
                <a:latin typeface="微軟正黑體" panose="020B0604030504040204" pitchFamily="34" charset="-120"/>
                <a:ea typeface="微軟正黑體" panose="020B0604030504040204" pitchFamily="34" charset="-120"/>
              </a:rPr>
              <a:t>圖書館帳</a:t>
            </a:r>
            <a:r>
              <a:rPr lang="zh-TW" altLang="en-US" sz="2800" dirty="0" smtClean="0">
                <a:solidFill>
                  <a:srgbClr val="0000D2"/>
                </a:solidFill>
                <a:latin typeface="微軟正黑體" panose="020B0604030504040204" pitchFamily="34" charset="-120"/>
                <a:ea typeface="微軟正黑體" panose="020B0604030504040204" pitchFamily="34" charset="-120"/>
              </a:rPr>
              <a:t>密 </a:t>
            </a:r>
            <a:r>
              <a:rPr lang="en-US" altLang="zh-TW" sz="2800" dirty="0" smtClean="0">
                <a:solidFill>
                  <a:srgbClr val="0000D2"/>
                </a:solidFill>
                <a:latin typeface="微軟正黑體" panose="020B0604030504040204" pitchFamily="34" charset="-120"/>
                <a:ea typeface="微軟正黑體" panose="020B0604030504040204" pitchFamily="34" charset="-120"/>
              </a:rPr>
              <a:t>= </a:t>
            </a:r>
            <a:r>
              <a:rPr lang="zh-TW" altLang="en-US" sz="2800" dirty="0" smtClean="0">
                <a:solidFill>
                  <a:srgbClr val="0000D2"/>
                </a:solidFill>
                <a:latin typeface="微軟正黑體" panose="020B0604030504040204" pitchFamily="34" charset="-120"/>
                <a:ea typeface="微軟正黑體" panose="020B0604030504040204" pitchFamily="34" charset="-120"/>
              </a:rPr>
              <a:t>我的借閱</a:t>
            </a:r>
            <a:r>
              <a:rPr lang="zh-TW" altLang="en-US" sz="2800" dirty="0" smtClean="0">
                <a:solidFill>
                  <a:srgbClr val="0000D2"/>
                </a:solidFill>
                <a:latin typeface="微軟正黑體" panose="020B0604030504040204" pitchFamily="34" charset="-120"/>
                <a:ea typeface="微軟正黑體" panose="020B0604030504040204" pitchFamily="34" charset="-120"/>
              </a:rPr>
              <a:t>紀錄</a:t>
            </a:r>
            <a:endParaRPr lang="zh-TW" altLang="en-US" sz="2800" dirty="0">
              <a:solidFill>
                <a:srgbClr val="0000D2"/>
              </a:solidFill>
              <a:latin typeface="微軟正黑體" panose="020B0604030504040204" pitchFamily="34" charset="-120"/>
              <a:ea typeface="微軟正黑體" panose="020B0604030504040204" pitchFamily="34" charset="-120"/>
            </a:endParaRPr>
          </a:p>
        </p:txBody>
      </p:sp>
      <p:sp>
        <p:nvSpPr>
          <p:cNvPr id="9" name="矩形 8"/>
          <p:cNvSpPr/>
          <p:nvPr/>
        </p:nvSpPr>
        <p:spPr>
          <a:xfrm>
            <a:off x="5298348" y="957016"/>
            <a:ext cx="4030270" cy="4001095"/>
          </a:xfrm>
          <a:prstGeom prst="rect">
            <a:avLst/>
          </a:prstGeom>
        </p:spPr>
        <p:txBody>
          <a:bodyPr wrap="none">
            <a:spAutoFit/>
          </a:bodyPr>
          <a:lstStyle/>
          <a:p>
            <a:pPr>
              <a:spcBef>
                <a:spcPts val="600"/>
              </a:spcBef>
              <a:spcAft>
                <a:spcPts val="600"/>
              </a:spcAft>
            </a:pPr>
            <a:r>
              <a:rPr lang="zh-TW" altLang="en-US" sz="2300" dirty="0" smtClean="0">
                <a:latin typeface="微軟正黑體" panose="020B0604030504040204" pitchFamily="34" charset="-120"/>
                <a:ea typeface="微軟正黑體" panose="020B0604030504040204" pitchFamily="34" charset="-120"/>
              </a:rPr>
              <a:t>一、帳號：共</a:t>
            </a:r>
            <a:r>
              <a:rPr lang="en-US" altLang="zh-TW" sz="2300" dirty="0" smtClean="0">
                <a:latin typeface="微軟正黑體" panose="020B0604030504040204" pitchFamily="34" charset="-120"/>
                <a:ea typeface="微軟正黑體" panose="020B0604030504040204" pitchFamily="34" charset="-120"/>
              </a:rPr>
              <a:t>8</a:t>
            </a:r>
            <a:r>
              <a:rPr lang="zh-TW" altLang="en-US" sz="2300" dirty="0" smtClean="0">
                <a:latin typeface="微軟正黑體" panose="020B0604030504040204" pitchFamily="34" charset="-120"/>
                <a:ea typeface="微軟正黑體" panose="020B0604030504040204" pitchFamily="34" charset="-120"/>
              </a:rPr>
              <a:t>碼</a:t>
            </a:r>
            <a:endParaRPr lang="en-US" altLang="zh-TW" sz="2300" dirty="0" smtClean="0">
              <a:latin typeface="微軟正黑體" panose="020B0604030504040204" pitchFamily="34" charset="-120"/>
              <a:ea typeface="微軟正黑體" panose="020B0604030504040204" pitchFamily="34" charset="-120"/>
            </a:endParaRPr>
          </a:p>
          <a:p>
            <a:pPr>
              <a:spcBef>
                <a:spcPts val="600"/>
              </a:spcBef>
              <a:spcAft>
                <a:spcPts val="600"/>
              </a:spcAft>
            </a:pPr>
            <a:r>
              <a:rPr lang="en-US" altLang="zh-TW" sz="2300" dirty="0">
                <a:latin typeface="微軟正黑體" panose="020B0604030504040204" pitchFamily="34" charset="-120"/>
                <a:ea typeface="微軟正黑體" panose="020B0604030504040204" pitchFamily="34" charset="-120"/>
              </a:rPr>
              <a:t> </a:t>
            </a:r>
            <a:r>
              <a:rPr lang="en-US" altLang="zh-TW" sz="2300" dirty="0" smtClean="0">
                <a:latin typeface="微軟正黑體" panose="020B0604030504040204" pitchFamily="34" charset="-120"/>
                <a:ea typeface="微軟正黑體" panose="020B0604030504040204" pitchFamily="34" charset="-120"/>
              </a:rPr>
              <a:t>       1.</a:t>
            </a:r>
            <a:r>
              <a:rPr lang="zh-TW" altLang="en-US" sz="2300" dirty="0" smtClean="0">
                <a:latin typeface="微軟正黑體" panose="020B0604030504040204" pitchFamily="34" charset="-120"/>
                <a:ea typeface="微軟正黑體" panose="020B0604030504040204" pitchFamily="34" charset="-120"/>
              </a:rPr>
              <a:t>教師：</a:t>
            </a:r>
            <a:r>
              <a:rPr lang="en-US" altLang="zh-TW" sz="2300" dirty="0" smtClean="0">
                <a:latin typeface="微軟正黑體" panose="020B0604030504040204" pitchFamily="34" charset="-120"/>
                <a:ea typeface="微軟正黑體" panose="020B0604030504040204" pitchFamily="34" charset="-120"/>
              </a:rPr>
              <a:t>00000+3</a:t>
            </a:r>
            <a:r>
              <a:rPr lang="zh-TW" altLang="en-US" sz="2300" dirty="0" smtClean="0">
                <a:latin typeface="微軟正黑體" panose="020B0604030504040204" pitchFamily="34" charset="-120"/>
                <a:ea typeface="微軟正黑體" panose="020B0604030504040204" pitchFamily="34" charset="-120"/>
              </a:rPr>
              <a:t>位數字</a:t>
            </a:r>
            <a:endParaRPr lang="en-US" altLang="zh-TW" sz="2300" dirty="0" smtClean="0">
              <a:latin typeface="微軟正黑體" panose="020B0604030504040204" pitchFamily="34" charset="-120"/>
              <a:ea typeface="微軟正黑體" panose="020B0604030504040204" pitchFamily="34" charset="-120"/>
            </a:endParaRPr>
          </a:p>
          <a:p>
            <a:pPr>
              <a:spcBef>
                <a:spcPts val="600"/>
              </a:spcBef>
              <a:spcAft>
                <a:spcPts val="600"/>
              </a:spcAft>
            </a:pPr>
            <a:r>
              <a:rPr lang="en-US" altLang="zh-TW" sz="2300" dirty="0">
                <a:latin typeface="微軟正黑體" panose="020B0604030504040204" pitchFamily="34" charset="-120"/>
                <a:ea typeface="微軟正黑體" panose="020B0604030504040204" pitchFamily="34" charset="-120"/>
              </a:rPr>
              <a:t> </a:t>
            </a:r>
            <a:r>
              <a:rPr lang="en-US" altLang="zh-TW" sz="2300" dirty="0" smtClean="0">
                <a:latin typeface="微軟正黑體" panose="020B0604030504040204" pitchFamily="34" charset="-120"/>
                <a:ea typeface="微軟正黑體" panose="020B0604030504040204" pitchFamily="34" charset="-120"/>
              </a:rPr>
              <a:t>       2.</a:t>
            </a:r>
            <a:r>
              <a:rPr lang="zh-TW" altLang="en-US" sz="2300" dirty="0" smtClean="0">
                <a:latin typeface="微軟正黑體" panose="020B0604030504040204" pitchFamily="34" charset="-120"/>
                <a:ea typeface="微軟正黑體" panose="020B0604030504040204" pitchFamily="34" charset="-120"/>
              </a:rPr>
              <a:t>職員：</a:t>
            </a:r>
            <a:r>
              <a:rPr lang="en-US" altLang="zh-TW" sz="2300" dirty="0" smtClean="0">
                <a:latin typeface="微軟正黑體" panose="020B0604030504040204" pitchFamily="34" charset="-120"/>
                <a:ea typeface="微軟正黑體" panose="020B0604030504040204" pitchFamily="34" charset="-120"/>
              </a:rPr>
              <a:t>0000+4</a:t>
            </a:r>
            <a:r>
              <a:rPr lang="zh-TW" altLang="en-US" sz="2300" dirty="0" smtClean="0">
                <a:latin typeface="微軟正黑體" panose="020B0604030504040204" pitchFamily="34" charset="-120"/>
                <a:ea typeface="微軟正黑體" panose="020B0604030504040204" pitchFamily="34" charset="-120"/>
              </a:rPr>
              <a:t>位數字</a:t>
            </a:r>
            <a:endParaRPr lang="en-US" altLang="zh-TW" sz="2300" dirty="0">
              <a:latin typeface="微軟正黑體" panose="020B0604030504040204" pitchFamily="34" charset="-120"/>
              <a:ea typeface="微軟正黑體" panose="020B0604030504040204" pitchFamily="34" charset="-120"/>
            </a:endParaRPr>
          </a:p>
          <a:p>
            <a:pPr>
              <a:spcBef>
                <a:spcPts val="600"/>
              </a:spcBef>
              <a:spcAft>
                <a:spcPts val="600"/>
              </a:spcAft>
            </a:pPr>
            <a:endParaRPr lang="en-US" altLang="zh-TW" sz="2300" dirty="0" smtClean="0">
              <a:latin typeface="微軟正黑體" panose="020B0604030504040204" pitchFamily="34" charset="-120"/>
              <a:ea typeface="微軟正黑體" panose="020B0604030504040204" pitchFamily="34" charset="-120"/>
            </a:endParaRPr>
          </a:p>
          <a:p>
            <a:pPr>
              <a:spcBef>
                <a:spcPts val="600"/>
              </a:spcBef>
              <a:spcAft>
                <a:spcPts val="600"/>
              </a:spcAft>
            </a:pPr>
            <a:endParaRPr lang="en-US" altLang="zh-TW" sz="2300" dirty="0">
              <a:latin typeface="微軟正黑體" panose="020B0604030504040204" pitchFamily="34" charset="-120"/>
              <a:ea typeface="微軟正黑體" panose="020B0604030504040204" pitchFamily="34" charset="-120"/>
            </a:endParaRPr>
          </a:p>
          <a:p>
            <a:pPr>
              <a:spcBef>
                <a:spcPts val="600"/>
              </a:spcBef>
              <a:spcAft>
                <a:spcPts val="600"/>
              </a:spcAft>
            </a:pPr>
            <a:endParaRPr lang="en-US" altLang="zh-TW" sz="2300" dirty="0" smtClean="0">
              <a:latin typeface="微軟正黑體" panose="020B0604030504040204" pitchFamily="34" charset="-120"/>
              <a:ea typeface="微軟正黑體" panose="020B0604030504040204" pitchFamily="34" charset="-120"/>
            </a:endParaRPr>
          </a:p>
          <a:p>
            <a:pPr>
              <a:spcBef>
                <a:spcPts val="600"/>
              </a:spcBef>
              <a:spcAft>
                <a:spcPts val="600"/>
              </a:spcAft>
            </a:pPr>
            <a:endParaRPr lang="en-US" altLang="zh-TW" sz="2300" dirty="0">
              <a:latin typeface="微軟正黑體" panose="020B0604030504040204" pitchFamily="34" charset="-120"/>
              <a:ea typeface="微軟正黑體" panose="020B0604030504040204" pitchFamily="34" charset="-120"/>
            </a:endParaRPr>
          </a:p>
          <a:p>
            <a:pPr>
              <a:spcBef>
                <a:spcPts val="600"/>
              </a:spcBef>
              <a:spcAft>
                <a:spcPts val="600"/>
              </a:spcAft>
            </a:pPr>
            <a:endParaRPr lang="en-US" altLang="zh-TW" sz="2300" dirty="0" smtClean="0">
              <a:latin typeface="微軟正黑體" panose="020B0604030504040204" pitchFamily="34" charset="-120"/>
              <a:ea typeface="微軟正黑體" panose="020B0604030504040204" pitchFamily="34" charset="-120"/>
            </a:endParaRPr>
          </a:p>
        </p:txBody>
      </p:sp>
      <p:grpSp>
        <p:nvGrpSpPr>
          <p:cNvPr id="16" name="群組 15"/>
          <p:cNvGrpSpPr/>
          <p:nvPr/>
        </p:nvGrpSpPr>
        <p:grpSpPr>
          <a:xfrm>
            <a:off x="4660535" y="2729205"/>
            <a:ext cx="5676538" cy="3445653"/>
            <a:chOff x="4600243" y="2159967"/>
            <a:chExt cx="5676538" cy="3445653"/>
          </a:xfrm>
        </p:grpSpPr>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31023" y="3456111"/>
              <a:ext cx="1590675" cy="1504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79922" y="3256251"/>
              <a:ext cx="2062458" cy="20927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矩形 10"/>
            <p:cNvSpPr/>
            <p:nvPr/>
          </p:nvSpPr>
          <p:spPr>
            <a:xfrm>
              <a:off x="4600243" y="2159967"/>
              <a:ext cx="825867" cy="861774"/>
            </a:xfrm>
            <a:prstGeom prst="rect">
              <a:avLst/>
            </a:prstGeom>
          </p:spPr>
          <p:txBody>
            <a:bodyPr wrap="none">
              <a:spAutoFit/>
            </a:bodyPr>
            <a:lstStyle/>
            <a:p>
              <a:r>
                <a:rPr lang="en-US" altLang="zh-TW" sz="5000" dirty="0" smtClean="0"/>
                <a:t>『</a:t>
              </a:r>
              <a:endParaRPr lang="zh-TW" altLang="en-US" sz="5000" dirty="0"/>
            </a:p>
          </p:txBody>
        </p:sp>
        <p:sp>
          <p:nvSpPr>
            <p:cNvPr id="15" name="矩形 14"/>
            <p:cNvSpPr/>
            <p:nvPr/>
          </p:nvSpPr>
          <p:spPr>
            <a:xfrm rot="10800000">
              <a:off x="9221698" y="4743846"/>
              <a:ext cx="825867" cy="861774"/>
            </a:xfrm>
            <a:prstGeom prst="rect">
              <a:avLst/>
            </a:prstGeom>
          </p:spPr>
          <p:txBody>
            <a:bodyPr wrap="none">
              <a:spAutoFit/>
            </a:bodyPr>
            <a:lstStyle/>
            <a:p>
              <a:r>
                <a:rPr lang="en-US" altLang="zh-TW" sz="5000" dirty="0" smtClean="0"/>
                <a:t>『</a:t>
              </a:r>
              <a:endParaRPr lang="zh-TW" altLang="en-US" sz="5000" dirty="0"/>
            </a:p>
          </p:txBody>
        </p:sp>
        <p:sp>
          <p:nvSpPr>
            <p:cNvPr id="13" name="矩形 12"/>
            <p:cNvSpPr/>
            <p:nvPr/>
          </p:nvSpPr>
          <p:spPr>
            <a:xfrm>
              <a:off x="5238056" y="2388326"/>
              <a:ext cx="5038725" cy="861774"/>
            </a:xfrm>
            <a:prstGeom prst="rect">
              <a:avLst/>
            </a:prstGeom>
          </p:spPr>
          <p:txBody>
            <a:bodyPr>
              <a:spAutoFit/>
            </a:bodyPr>
            <a:lstStyle/>
            <a:p>
              <a:pPr>
                <a:spcBef>
                  <a:spcPts val="600"/>
                </a:spcBef>
                <a:spcAft>
                  <a:spcPts val="600"/>
                </a:spcAft>
              </a:pPr>
              <a:r>
                <a:rPr lang="zh-TW" altLang="en-US" sz="2000" dirty="0">
                  <a:latin typeface="微軟正黑體" panose="020B0604030504040204" pitchFamily="34" charset="-120"/>
                  <a:ea typeface="微軟正黑體" panose="020B0604030504040204" pitchFamily="34" charset="-120"/>
                </a:rPr>
                <a:t>歡迎至單一登入系統 </a:t>
              </a:r>
              <a:r>
                <a:rPr lang="en-US" altLang="zh-TW" sz="2000" dirty="0">
                  <a:latin typeface="微軟正黑體" panose="020B0604030504040204" pitchFamily="34" charset="-120"/>
                  <a:ea typeface="微軟正黑體" panose="020B0604030504040204" pitchFamily="34" charset="-120"/>
                </a:rPr>
                <a:t>&gt; </a:t>
              </a:r>
              <a:r>
                <a:rPr lang="zh-TW" altLang="en-US" sz="2000" dirty="0">
                  <a:latin typeface="微軟正黑體" panose="020B0604030504040204" pitchFamily="34" charset="-120"/>
                  <a:ea typeface="微軟正黑體" panose="020B0604030504040204" pitchFamily="34" charset="-120"/>
                </a:rPr>
                <a:t>初次設定</a:t>
              </a:r>
              <a:endParaRPr lang="en-US" altLang="zh-TW" sz="2000" dirty="0">
                <a:latin typeface="微軟正黑體" panose="020B0604030504040204" pitchFamily="34" charset="-120"/>
                <a:ea typeface="微軟正黑體" panose="020B0604030504040204" pitchFamily="34" charset="-120"/>
              </a:endParaRPr>
            </a:p>
            <a:p>
              <a:pPr>
                <a:spcBef>
                  <a:spcPts val="600"/>
                </a:spcBef>
                <a:spcAft>
                  <a:spcPts val="600"/>
                </a:spcAft>
              </a:pPr>
              <a:r>
                <a:rPr lang="en-US" altLang="zh-TW" sz="2000" dirty="0">
                  <a:latin typeface="微軟正黑體" panose="020B0604030504040204" pitchFamily="34" charset="-120"/>
                  <a:ea typeface="微軟正黑體" panose="020B0604030504040204" pitchFamily="34" charset="-120"/>
                </a:rPr>
                <a:t>&gt;</a:t>
              </a:r>
              <a:r>
                <a:rPr lang="zh-TW" altLang="en-US" sz="2000" dirty="0">
                  <a:latin typeface="微軟正黑體" panose="020B0604030504040204" pitchFamily="34" charset="-120"/>
                  <a:ea typeface="微軟正黑體" panose="020B0604030504040204" pitchFamily="34" charset="-120"/>
                </a:rPr>
                <a:t>查詢與測試 </a:t>
              </a:r>
              <a:r>
                <a:rPr lang="en-US" altLang="zh-TW" sz="2000" dirty="0">
                  <a:latin typeface="微軟正黑體" panose="020B0604030504040204" pitchFamily="34" charset="-120"/>
                  <a:ea typeface="微軟正黑體" panose="020B0604030504040204" pitchFamily="34" charset="-120"/>
                </a:rPr>
                <a:t>&gt;</a:t>
              </a:r>
              <a:r>
                <a:rPr lang="zh-TW" altLang="en-US" sz="2000" dirty="0">
                  <a:latin typeface="微軟正黑體" panose="020B0604030504040204" pitchFamily="34" charset="-120"/>
                  <a:ea typeface="微軟正黑體" panose="020B0604030504040204" pitchFamily="34" charset="-120"/>
                </a:rPr>
                <a:t>圖書館證號查詢</a:t>
              </a:r>
              <a:endParaRPr lang="en-US" altLang="zh-TW" sz="2000" dirty="0">
                <a:latin typeface="微軟正黑體" panose="020B0604030504040204" pitchFamily="34" charset="-120"/>
                <a:ea typeface="微軟正黑體" panose="020B0604030504040204" pitchFamily="34" charset="-120"/>
              </a:endParaRPr>
            </a:p>
          </p:txBody>
        </p:sp>
      </p:grpSp>
    </p:spTree>
    <p:extLst>
      <p:ext uri="{BB962C8B-B14F-4D97-AF65-F5344CB8AC3E}">
        <p14:creationId xmlns:p14="http://schemas.microsoft.com/office/powerpoint/2010/main" val="281156219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2" descr="C:\Users\user\Downloads\photo-1522794338816-ee3a17a00ae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264" y="-288305"/>
            <a:ext cx="10276684" cy="7704856"/>
          </a:xfrm>
          <a:prstGeom prst="rect">
            <a:avLst/>
          </a:prstGeom>
          <a:noFill/>
          <a:extLst>
            <a:ext uri="{909E8E84-426E-40DD-AFC4-6F175D3DCCD1}">
              <a14:hiddenFill xmlns:a14="http://schemas.microsoft.com/office/drawing/2010/main">
                <a:solidFill>
                  <a:srgbClr val="FFFFFF"/>
                </a:solidFill>
              </a14:hiddenFill>
            </a:ext>
          </a:extLst>
        </p:spPr>
      </p:pic>
      <p:pic>
        <p:nvPicPr>
          <p:cNvPr id="3" name="圖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92040" y="3816151"/>
            <a:ext cx="756047" cy="1051457"/>
          </a:xfrm>
          <a:prstGeom prst="rect">
            <a:avLst/>
          </a:prstGeom>
        </p:spPr>
      </p:pic>
      <p:sp>
        <p:nvSpPr>
          <p:cNvPr id="12" name="平行四邊形 11"/>
          <p:cNvSpPr/>
          <p:nvPr/>
        </p:nvSpPr>
        <p:spPr>
          <a:xfrm>
            <a:off x="-2232496" y="-1080393"/>
            <a:ext cx="8712968" cy="9001000"/>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dirty="0"/>
          </a:p>
        </p:txBody>
      </p:sp>
      <p:sp>
        <p:nvSpPr>
          <p:cNvPr id="13" name="矩形 12"/>
          <p:cNvSpPr/>
          <p:nvPr/>
        </p:nvSpPr>
        <p:spPr>
          <a:xfrm rot="844876">
            <a:off x="5487598" y="-647726"/>
            <a:ext cx="102162" cy="84249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文字方塊 1"/>
          <p:cNvSpPr txBox="1"/>
          <p:nvPr/>
        </p:nvSpPr>
        <p:spPr>
          <a:xfrm>
            <a:off x="287784" y="580080"/>
            <a:ext cx="4451027" cy="2354491"/>
          </a:xfrm>
          <a:prstGeom prst="rect">
            <a:avLst/>
          </a:prstGeom>
          <a:noFill/>
        </p:spPr>
        <p:txBody>
          <a:bodyPr wrap="none" rtlCol="0">
            <a:spAutoFit/>
          </a:bodyPr>
          <a:lstStyle/>
          <a:p>
            <a:pPr>
              <a:spcBef>
                <a:spcPts val="600"/>
              </a:spcBef>
              <a:spcAft>
                <a:spcPts val="600"/>
              </a:spcAft>
            </a:pPr>
            <a:r>
              <a:rPr lang="en-US" altLang="zh-TW" sz="2300" dirty="0" smtClean="0">
                <a:latin typeface="微軟正黑體" panose="020B0604030504040204" pitchFamily="34" charset="-120"/>
                <a:ea typeface="微軟正黑體" panose="020B0604030504040204" pitchFamily="34" charset="-120"/>
              </a:rPr>
              <a:t>3.</a:t>
            </a:r>
            <a:r>
              <a:rPr lang="zh-TW" altLang="en-US" sz="2300" dirty="0" smtClean="0">
                <a:latin typeface="微軟正黑體" panose="020B0604030504040204" pitchFamily="34" charset="-120"/>
                <a:ea typeface="微軟正黑體" panose="020B0604030504040204" pitchFamily="34" charset="-120"/>
              </a:rPr>
              <a:t>設定方式</a:t>
            </a:r>
            <a:r>
              <a:rPr lang="en-US" altLang="zh-TW" sz="2300" dirty="0" smtClean="0">
                <a:latin typeface="微軟正黑體" panose="020B0604030504040204" pitchFamily="34" charset="-120"/>
                <a:ea typeface="微軟正黑體" panose="020B0604030504040204" pitchFamily="34" charset="-120"/>
              </a:rPr>
              <a:t>            </a:t>
            </a:r>
          </a:p>
          <a:p>
            <a:pPr>
              <a:spcBef>
                <a:spcPts val="600"/>
              </a:spcBef>
              <a:spcAft>
                <a:spcPts val="600"/>
              </a:spcAft>
            </a:pPr>
            <a:r>
              <a:rPr lang="zh-TW" altLang="en-US" sz="2300" dirty="0" smtClean="0">
                <a:latin typeface="微軟正黑體" panose="020B0604030504040204" pitchFamily="34" charset="-120"/>
                <a:ea typeface="微軟正黑體" panose="020B0604030504040204" pitchFamily="34" charset="-120"/>
              </a:rPr>
              <a:t>圖資處網頁</a:t>
            </a:r>
            <a:r>
              <a:rPr lang="en-US" altLang="zh-TW" sz="2300" dirty="0" smtClean="0">
                <a:latin typeface="微軟正黑體" panose="020B0604030504040204" pitchFamily="34" charset="-120"/>
                <a:ea typeface="微軟正黑體" panose="020B0604030504040204" pitchFamily="34" charset="-120"/>
              </a:rPr>
              <a:t>&gt;</a:t>
            </a:r>
            <a:r>
              <a:rPr lang="zh-TW" altLang="en-US" sz="2300" dirty="0" smtClean="0">
                <a:latin typeface="微軟正黑體" panose="020B0604030504040204" pitchFamily="34" charset="-120"/>
                <a:ea typeface="微軟正黑體" panose="020B0604030504040204" pitchFamily="34" charset="-120"/>
              </a:rPr>
              <a:t>點選借閱紀錄</a:t>
            </a:r>
            <a:r>
              <a:rPr lang="en-US" altLang="zh-TW" sz="2300" dirty="0" smtClean="0">
                <a:latin typeface="微軟正黑體" panose="020B0604030504040204" pitchFamily="34" charset="-120"/>
                <a:ea typeface="微軟正黑體" panose="020B0604030504040204" pitchFamily="34" charset="-120"/>
              </a:rPr>
              <a:t>&gt;</a:t>
            </a:r>
          </a:p>
          <a:p>
            <a:pPr>
              <a:spcBef>
                <a:spcPts val="600"/>
              </a:spcBef>
              <a:spcAft>
                <a:spcPts val="600"/>
              </a:spcAft>
            </a:pPr>
            <a:r>
              <a:rPr lang="zh-TW" altLang="en-US" sz="2300" dirty="0" smtClean="0">
                <a:latin typeface="微軟正黑體" panose="020B0604030504040204" pitchFamily="34" charset="-120"/>
                <a:ea typeface="微軟正黑體" panose="020B0604030504040204" pitchFamily="34" charset="-120"/>
              </a:rPr>
              <a:t>輸入帳號，</a:t>
            </a:r>
            <a:r>
              <a:rPr lang="en-US" altLang="zh-TW" sz="2300" dirty="0" smtClean="0">
                <a:latin typeface="微軟正黑體" panose="020B0604030504040204" pitchFamily="34" charset="-120"/>
                <a:ea typeface="微軟正黑體" panose="020B0604030504040204" pitchFamily="34" charset="-120"/>
              </a:rPr>
              <a:t>enter</a:t>
            </a:r>
            <a:r>
              <a:rPr lang="zh-TW" altLang="en-US" sz="2300" dirty="0" smtClean="0">
                <a:latin typeface="微軟正黑體" panose="020B0604030504040204" pitchFamily="34" charset="-120"/>
                <a:ea typeface="微軟正黑體" panose="020B0604030504040204" pitchFamily="34" charset="-120"/>
              </a:rPr>
              <a:t>後即可設定密碼</a:t>
            </a:r>
            <a:endParaRPr lang="en-US" altLang="zh-TW" sz="2300" dirty="0" smtClean="0">
              <a:latin typeface="微軟正黑體" panose="020B0604030504040204" pitchFamily="34" charset="-120"/>
              <a:ea typeface="微軟正黑體" panose="020B0604030504040204" pitchFamily="34" charset="-120"/>
            </a:endParaRPr>
          </a:p>
          <a:p>
            <a:pPr>
              <a:spcBef>
                <a:spcPts val="600"/>
              </a:spcBef>
              <a:spcAft>
                <a:spcPts val="600"/>
              </a:spcAft>
            </a:pPr>
            <a:r>
              <a:rPr lang="en-US" altLang="zh-TW" sz="1900" dirty="0">
                <a:solidFill>
                  <a:srgbClr val="FF0000"/>
                </a:solidFill>
                <a:latin typeface="微軟正黑體" panose="020B0604030504040204" pitchFamily="34" charset="-120"/>
                <a:ea typeface="微軟正黑體" panose="020B0604030504040204" pitchFamily="34" charset="-120"/>
              </a:rPr>
              <a:t>*</a:t>
            </a:r>
            <a:r>
              <a:rPr lang="zh-TW" altLang="en-US" sz="1900" dirty="0" smtClean="0">
                <a:solidFill>
                  <a:srgbClr val="FF0000"/>
                </a:solidFill>
                <a:latin typeface="微軟正黑體" panose="020B0604030504040204" pitchFamily="34" charset="-120"/>
                <a:ea typeface="微軟正黑體" panose="020B0604030504040204" pitchFamily="34" charset="-120"/>
              </a:rPr>
              <a:t>沒有預設密碼</a:t>
            </a:r>
            <a:endParaRPr lang="en-US" altLang="zh-TW" sz="1900" dirty="0" smtClean="0">
              <a:solidFill>
                <a:srgbClr val="FF0000"/>
              </a:solidFill>
              <a:latin typeface="微軟正黑體" panose="020B0604030504040204" pitchFamily="34" charset="-120"/>
              <a:ea typeface="微軟正黑體" panose="020B0604030504040204" pitchFamily="34" charset="-120"/>
            </a:endParaRPr>
          </a:p>
          <a:p>
            <a:pPr>
              <a:spcBef>
                <a:spcPts val="600"/>
              </a:spcBef>
              <a:spcAft>
                <a:spcPts val="600"/>
              </a:spcAft>
            </a:pPr>
            <a:r>
              <a:rPr lang="en-US" altLang="zh-TW" sz="1900" dirty="0" smtClean="0">
                <a:solidFill>
                  <a:srgbClr val="FF0000"/>
                </a:solidFill>
                <a:latin typeface="微軟正黑體" panose="020B0604030504040204" pitchFamily="34" charset="-120"/>
                <a:ea typeface="微軟正黑體" panose="020B0604030504040204" pitchFamily="34" charset="-120"/>
              </a:rPr>
              <a:t>*</a:t>
            </a:r>
            <a:r>
              <a:rPr lang="zh-TW" altLang="en-US" sz="1900" dirty="0" smtClean="0">
                <a:solidFill>
                  <a:srgbClr val="FF0000"/>
                </a:solidFill>
                <a:latin typeface="微軟正黑體" panose="020B0604030504040204" pitchFamily="34" charset="-120"/>
                <a:ea typeface="微軟正黑體" panose="020B0604030504040204" pitchFamily="34" charset="-120"/>
              </a:rPr>
              <a:t>建議與單一登入密碼相同</a:t>
            </a:r>
            <a:endParaRPr lang="zh-TW" altLang="en-US" sz="1900" dirty="0">
              <a:solidFill>
                <a:srgbClr val="FF0000"/>
              </a:solidFill>
              <a:latin typeface="微軟正黑體" panose="020B0604030504040204" pitchFamily="34" charset="-120"/>
              <a:ea typeface="微軟正黑體" panose="020B0604030504040204" pitchFamily="34" charset="-120"/>
            </a:endParaRPr>
          </a:p>
        </p:txBody>
      </p:sp>
      <p:pic>
        <p:nvPicPr>
          <p:cNvPr id="819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13521" y="3065142"/>
            <a:ext cx="933598" cy="11981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 name="文字方塊 14"/>
          <p:cNvSpPr txBox="1"/>
          <p:nvPr/>
        </p:nvSpPr>
        <p:spPr>
          <a:xfrm>
            <a:off x="275332" y="4344210"/>
            <a:ext cx="4019049" cy="1969770"/>
          </a:xfrm>
          <a:prstGeom prst="rect">
            <a:avLst/>
          </a:prstGeom>
          <a:noFill/>
        </p:spPr>
        <p:txBody>
          <a:bodyPr wrap="none" rtlCol="0">
            <a:spAutoFit/>
          </a:bodyPr>
          <a:lstStyle/>
          <a:p>
            <a:pPr>
              <a:spcBef>
                <a:spcPts val="600"/>
              </a:spcBef>
              <a:spcAft>
                <a:spcPts val="600"/>
              </a:spcAft>
            </a:pPr>
            <a:r>
              <a:rPr lang="en-US" altLang="zh-TW" sz="2300" dirty="0" smtClean="0">
                <a:latin typeface="微軟正黑體" panose="020B0604030504040204" pitchFamily="34" charset="-120"/>
                <a:ea typeface="微軟正黑體" panose="020B0604030504040204" pitchFamily="34" charset="-120"/>
              </a:rPr>
              <a:t>4.</a:t>
            </a:r>
            <a:r>
              <a:rPr lang="zh-TW" altLang="en-US" sz="2300" dirty="0" smtClean="0">
                <a:latin typeface="微軟正黑體" panose="020B0604030504040204" pitchFamily="34" charset="-120"/>
                <a:ea typeface="微軟正黑體" panose="020B0604030504040204" pitchFamily="34" charset="-120"/>
              </a:rPr>
              <a:t>功用：</a:t>
            </a:r>
            <a:endParaRPr lang="en-US" altLang="zh-TW" sz="2300" dirty="0" smtClean="0">
              <a:latin typeface="微軟正黑體" panose="020B0604030504040204" pitchFamily="34" charset="-120"/>
              <a:ea typeface="微軟正黑體" panose="020B0604030504040204" pitchFamily="34" charset="-120"/>
            </a:endParaRPr>
          </a:p>
          <a:p>
            <a:pPr>
              <a:spcBef>
                <a:spcPts val="600"/>
              </a:spcBef>
              <a:spcAft>
                <a:spcPts val="600"/>
              </a:spcAft>
            </a:pPr>
            <a:r>
              <a:rPr lang="zh-TW" altLang="en-US" sz="2300" dirty="0" smtClean="0">
                <a:latin typeface="微軟正黑體" panose="020B0604030504040204" pitchFamily="34" charset="-120"/>
                <a:ea typeface="微軟正黑體" panose="020B0604030504040204" pitchFamily="34" charset="-120"/>
              </a:rPr>
              <a:t>可查詢到期日、借書到期日、</a:t>
            </a:r>
            <a:endParaRPr lang="en-US" altLang="zh-TW" sz="2300" dirty="0">
              <a:latin typeface="微軟正黑體" panose="020B0604030504040204" pitchFamily="34" charset="-120"/>
              <a:ea typeface="微軟正黑體" panose="020B0604030504040204" pitchFamily="34" charset="-120"/>
            </a:endParaRPr>
          </a:p>
          <a:p>
            <a:pPr>
              <a:spcBef>
                <a:spcPts val="600"/>
              </a:spcBef>
              <a:spcAft>
                <a:spcPts val="600"/>
              </a:spcAft>
            </a:pPr>
            <a:r>
              <a:rPr lang="zh-TW" altLang="en-US" sz="2300" dirty="0" smtClean="0">
                <a:latin typeface="微軟正黑體" panose="020B0604030504040204" pitchFamily="34" charset="-120"/>
                <a:ea typeface="微軟正黑體" panose="020B0604030504040204" pitchFamily="34" charset="-120"/>
              </a:rPr>
              <a:t>預約書到館了沒及罰款</a:t>
            </a:r>
            <a:r>
              <a:rPr lang="zh-TW" altLang="en-US" sz="2300" dirty="0" smtClean="0">
                <a:latin typeface="微軟正黑體" panose="020B0604030504040204" pitchFamily="34" charset="-120"/>
                <a:ea typeface="微軟正黑體" panose="020B0604030504040204" pitchFamily="34" charset="-120"/>
              </a:rPr>
              <a:t>等</a:t>
            </a:r>
            <a:endParaRPr lang="en-US" altLang="zh-TW" sz="2300" dirty="0" smtClean="0">
              <a:latin typeface="微軟正黑體" panose="020B0604030504040204" pitchFamily="34" charset="-120"/>
              <a:ea typeface="微軟正黑體" panose="020B0604030504040204" pitchFamily="34" charset="-120"/>
            </a:endParaRPr>
          </a:p>
          <a:p>
            <a:pPr>
              <a:spcBef>
                <a:spcPts val="600"/>
              </a:spcBef>
              <a:spcAft>
                <a:spcPts val="600"/>
              </a:spcAft>
            </a:pPr>
            <a:r>
              <a:rPr lang="zh-TW" altLang="en-US" sz="2300" dirty="0" smtClean="0">
                <a:latin typeface="微軟正黑體" panose="020B0604030504040204" pitchFamily="34" charset="-120"/>
                <a:ea typeface="微軟正黑體" panose="020B0604030504040204" pitchFamily="34" charset="-120"/>
              </a:rPr>
              <a:t>也可使用電子資源</a:t>
            </a:r>
            <a:endParaRPr lang="en-US" altLang="zh-TW" sz="2300" dirty="0" smtClean="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946522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2000" b="-2000"/>
          </a:stretch>
        </a:blipFill>
        <a:effectLst/>
      </p:bgPr>
    </p:bg>
    <p:spTree>
      <p:nvGrpSpPr>
        <p:cNvPr id="1" name=""/>
        <p:cNvGrpSpPr/>
        <p:nvPr/>
      </p:nvGrpSpPr>
      <p:grpSpPr>
        <a:xfrm>
          <a:off x="0" y="0"/>
          <a:ext cx="0" cy="0"/>
          <a:chOff x="0" y="0"/>
          <a:chExt cx="0" cy="0"/>
        </a:xfrm>
      </p:grpSpPr>
      <p:sp>
        <p:nvSpPr>
          <p:cNvPr id="3" name="矩形 2"/>
          <p:cNvSpPr/>
          <p:nvPr/>
        </p:nvSpPr>
        <p:spPr>
          <a:xfrm>
            <a:off x="2159992" y="-288305"/>
            <a:ext cx="5472608" cy="3672408"/>
          </a:xfrm>
          <a:prstGeom prst="rect">
            <a:avLst/>
          </a:prstGeom>
          <a:solidFill>
            <a:schemeClr val="accent1">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 name="文字方塊 3"/>
          <p:cNvSpPr txBox="1"/>
          <p:nvPr/>
        </p:nvSpPr>
        <p:spPr>
          <a:xfrm>
            <a:off x="2484028" y="739378"/>
            <a:ext cx="4824536" cy="553998"/>
          </a:xfrm>
          <a:prstGeom prst="rect">
            <a:avLst/>
          </a:prstGeom>
          <a:noFill/>
        </p:spPr>
        <p:txBody>
          <a:bodyPr wrap="square" rtlCol="0">
            <a:spAutoFit/>
          </a:bodyPr>
          <a:lstStyle/>
          <a:p>
            <a:r>
              <a:rPr lang="zh-TW" altLang="en-US" sz="3000"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。一欄打通所有研究資料。</a:t>
            </a:r>
            <a:endParaRPr lang="zh-TW" altLang="en-US" sz="3000"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5" name="文字方塊 4"/>
          <p:cNvSpPr txBox="1"/>
          <p:nvPr/>
        </p:nvSpPr>
        <p:spPr>
          <a:xfrm>
            <a:off x="3600152" y="1555650"/>
            <a:ext cx="2592288" cy="3785652"/>
          </a:xfrm>
          <a:prstGeom prst="rect">
            <a:avLst/>
          </a:prstGeom>
          <a:noFill/>
        </p:spPr>
        <p:txBody>
          <a:bodyPr wrap="square" rtlCol="0">
            <a:spAutoFit/>
          </a:bodyPr>
          <a:lstStyle/>
          <a:p>
            <a:r>
              <a:rPr lang="zh-TW" altLang="en-US" sz="60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圖書館</a:t>
            </a:r>
            <a:r>
              <a:rPr lang="zh-TW" altLang="en-US" sz="6000"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探索</a:t>
            </a:r>
            <a:endParaRPr lang="en-US" altLang="zh-TW" sz="6000"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r>
              <a:rPr lang="zh-TW" altLang="en-US" sz="6000"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服務</a:t>
            </a:r>
            <a:endParaRPr lang="en-US" altLang="zh-TW" sz="6000"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endParaRPr lang="zh-TW" altLang="en-US" sz="6000"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9877779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4682" y="2043173"/>
            <a:ext cx="5516030" cy="3133105"/>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6" name="文字方塊 5"/>
          <p:cNvSpPr txBox="1"/>
          <p:nvPr/>
        </p:nvSpPr>
        <p:spPr>
          <a:xfrm>
            <a:off x="4354682" y="359767"/>
            <a:ext cx="5688385" cy="1154162"/>
          </a:xfrm>
          <a:prstGeom prst="rect">
            <a:avLst/>
          </a:prstGeom>
          <a:noFill/>
        </p:spPr>
        <p:txBody>
          <a:bodyPr wrap="square" rtlCol="0">
            <a:spAutoFit/>
          </a:bodyPr>
          <a:lstStyle/>
          <a:p>
            <a:pPr>
              <a:spcBef>
                <a:spcPts val="300"/>
              </a:spcBef>
              <a:spcAft>
                <a:spcPts val="300"/>
              </a:spcAft>
            </a:pPr>
            <a:r>
              <a:rPr lang="zh-TW" altLang="en-US" sz="2300" dirty="0" smtClean="0">
                <a:latin typeface="微軟正黑體" panose="020B0604030504040204" pitchFamily="34" charset="-120"/>
                <a:ea typeface="微軟正黑體" panose="020B0604030504040204" pitchFamily="34" charset="-120"/>
              </a:rPr>
              <a:t>圖資處推出能一網打盡的整合查詢系統，透過關鍵字查詢即可搜尋出圖書館所收藏的紙本圖書及購進的電子資料庫！！</a:t>
            </a:r>
            <a:endParaRPr lang="en-US" altLang="zh-TW" dirty="0" smtClean="0">
              <a:latin typeface="微軟正黑體" panose="020B0604030504040204" pitchFamily="34" charset="-120"/>
              <a:ea typeface="微軟正黑體" panose="020B0604030504040204" pitchFamily="34" charset="-120"/>
            </a:endParaRPr>
          </a:p>
        </p:txBody>
      </p:sp>
      <p:pic>
        <p:nvPicPr>
          <p:cNvPr id="11" name="圖片 10"/>
          <p:cNvPicPr>
            <a:picLocks noChangeAspect="1"/>
          </p:cNvPicPr>
          <p:nvPr/>
        </p:nvPicPr>
        <p:blipFill rotWithShape="1">
          <a:blip r:embed="rId3" cstate="print">
            <a:extLst>
              <a:ext uri="{28A0092B-C50C-407E-A947-70E740481C1C}">
                <a14:useLocalDpi xmlns:a14="http://schemas.microsoft.com/office/drawing/2010/main" val="0"/>
              </a:ext>
            </a:extLst>
          </a:blip>
          <a:srcRect r="7370"/>
          <a:stretch/>
        </p:blipFill>
        <p:spPr>
          <a:xfrm>
            <a:off x="-4896792" y="0"/>
            <a:ext cx="9019291" cy="6480175"/>
          </a:xfrm>
          <a:prstGeom prst="rect">
            <a:avLst/>
          </a:prstGeom>
        </p:spPr>
      </p:pic>
      <p:sp>
        <p:nvSpPr>
          <p:cNvPr id="9" name="Rectangle 2"/>
          <p:cNvSpPr txBox="1">
            <a:spLocks noChangeArrowheads="1"/>
          </p:cNvSpPr>
          <p:nvPr/>
        </p:nvSpPr>
        <p:spPr>
          <a:xfrm>
            <a:off x="-1001587" y="1887836"/>
            <a:ext cx="6123773" cy="1080030"/>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zh-TW" altLang="en-US" sz="4000" kern="0"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探索服務平台</a:t>
            </a:r>
            <a:endParaRPr lang="en-US" altLang="zh-TW" sz="4000" kern="0"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r>
              <a:rPr lang="zh-TW" altLang="en-US" sz="4000" kern="0"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介紹</a:t>
            </a:r>
            <a:endParaRPr lang="en-US" altLang="zh-TW" sz="4000" kern="0"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r>
              <a:rPr lang="en-US" altLang="zh-TW" sz="3000" kern="0"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3000" kern="0"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針對</a:t>
            </a:r>
            <a:r>
              <a:rPr lang="zh-TW" altLang="en-US" sz="3000" kern="0" dirty="0" smtClean="0">
                <a:solidFill>
                  <a:srgbClr val="0070C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本校</a:t>
            </a:r>
            <a:r>
              <a:rPr lang="zh-TW" altLang="en-US" sz="3000" kern="0"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購進的資源</a:t>
            </a:r>
            <a:r>
              <a:rPr lang="en-US" altLang="zh-TW" sz="3000" kern="0"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endParaRPr lang="zh-TW" altLang="en-US" sz="3000" kern="0"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12" name="矩形 11"/>
          <p:cNvSpPr/>
          <p:nvPr/>
        </p:nvSpPr>
        <p:spPr>
          <a:xfrm>
            <a:off x="4438127" y="1564671"/>
            <a:ext cx="3208058" cy="323165"/>
          </a:xfrm>
          <a:prstGeom prst="rect">
            <a:avLst/>
          </a:prstGeom>
        </p:spPr>
        <p:txBody>
          <a:bodyPr wrap="none">
            <a:spAutoFit/>
          </a:bodyPr>
          <a:lstStyle/>
          <a:p>
            <a:r>
              <a:rPr lang="en-US" altLang="zh-TW" sz="1500" dirty="0" smtClean="0"/>
              <a:t>Easy Search</a:t>
            </a:r>
            <a:r>
              <a:rPr lang="zh-TW" altLang="en-US" sz="1500" dirty="0" smtClean="0"/>
              <a:t>打通任督二脈的關鍵！！</a:t>
            </a:r>
            <a:endParaRPr lang="zh-TW" altLang="en-US" sz="1500" dirty="0"/>
          </a:p>
        </p:txBody>
      </p:sp>
      <p:sp>
        <p:nvSpPr>
          <p:cNvPr id="4" name="矩形 3"/>
          <p:cNvSpPr/>
          <p:nvPr/>
        </p:nvSpPr>
        <p:spPr>
          <a:xfrm>
            <a:off x="5777779" y="3502458"/>
            <a:ext cx="846709" cy="385701"/>
          </a:xfrm>
          <a:prstGeom prst="rect">
            <a:avLst/>
          </a:prstGeom>
          <a:no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矩形 7"/>
          <p:cNvSpPr/>
          <p:nvPr/>
        </p:nvSpPr>
        <p:spPr>
          <a:xfrm>
            <a:off x="4454795" y="5400327"/>
            <a:ext cx="1435008" cy="553998"/>
          </a:xfrm>
          <a:prstGeom prst="rect">
            <a:avLst/>
          </a:prstGeom>
        </p:spPr>
        <p:txBody>
          <a:bodyPr wrap="none">
            <a:spAutoFit/>
          </a:bodyPr>
          <a:lstStyle/>
          <a:p>
            <a:r>
              <a:rPr lang="zh-TW" altLang="en-US" sz="1500" dirty="0" smtClean="0">
                <a:solidFill>
                  <a:srgbClr val="FF0000"/>
                </a:solidFill>
              </a:rPr>
              <a:t>查詢紙本圖書</a:t>
            </a:r>
            <a:r>
              <a:rPr lang="en-US" altLang="zh-TW" sz="1500" dirty="0" smtClean="0">
                <a:solidFill>
                  <a:srgbClr val="FF0000"/>
                </a:solidFill>
              </a:rPr>
              <a:t>+</a:t>
            </a:r>
          </a:p>
          <a:p>
            <a:r>
              <a:rPr lang="zh-TW" altLang="en-US" sz="1500" dirty="0" smtClean="0">
                <a:solidFill>
                  <a:srgbClr val="FF0000"/>
                </a:solidFill>
              </a:rPr>
              <a:t>電子資源</a:t>
            </a:r>
            <a:endParaRPr lang="zh-TW" altLang="en-US" sz="1500" dirty="0">
              <a:solidFill>
                <a:srgbClr val="FF0000"/>
              </a:solidFill>
            </a:endParaRPr>
          </a:p>
        </p:txBody>
      </p:sp>
      <p:cxnSp>
        <p:nvCxnSpPr>
          <p:cNvPr id="3" name="直線單箭頭接點 2"/>
          <p:cNvCxnSpPr>
            <a:stCxn id="4" idx="2"/>
          </p:cNvCxnSpPr>
          <p:nvPr/>
        </p:nvCxnSpPr>
        <p:spPr>
          <a:xfrm>
            <a:off x="6201134" y="3888159"/>
            <a:ext cx="300409" cy="1512168"/>
          </a:xfrm>
          <a:prstGeom prst="straightConnector1">
            <a:avLst/>
          </a:prstGeom>
          <a:ln>
            <a:solidFill>
              <a:srgbClr val="0000FF"/>
            </a:solidFill>
            <a:tailEnd type="arrow"/>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4444077" y="3502458"/>
            <a:ext cx="1172299" cy="385701"/>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6" name="直線單箭頭接點 15"/>
          <p:cNvCxnSpPr/>
          <p:nvPr/>
        </p:nvCxnSpPr>
        <p:spPr>
          <a:xfrm>
            <a:off x="5030226" y="3888159"/>
            <a:ext cx="0" cy="1512168"/>
          </a:xfrm>
          <a:prstGeom prst="straightConnector1">
            <a:avLst/>
          </a:prstGeom>
          <a:ln>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6042203" y="5415854"/>
            <a:ext cx="1338828" cy="323165"/>
          </a:xfrm>
          <a:prstGeom prst="rect">
            <a:avLst/>
          </a:prstGeom>
        </p:spPr>
        <p:txBody>
          <a:bodyPr wrap="none">
            <a:spAutoFit/>
          </a:bodyPr>
          <a:lstStyle/>
          <a:p>
            <a:r>
              <a:rPr lang="zh-TW" altLang="en-US" sz="1500" dirty="0" smtClean="0">
                <a:solidFill>
                  <a:srgbClr val="0000FF"/>
                </a:solidFill>
              </a:rPr>
              <a:t>查詢紙本圖書</a:t>
            </a:r>
            <a:endParaRPr lang="en-US" altLang="zh-TW" sz="1500" dirty="0" smtClean="0">
              <a:solidFill>
                <a:srgbClr val="0000FF"/>
              </a:solidFill>
            </a:endParaRPr>
          </a:p>
        </p:txBody>
      </p:sp>
      <p:sp>
        <p:nvSpPr>
          <p:cNvPr id="19" name="矩形 18"/>
          <p:cNvSpPr/>
          <p:nvPr/>
        </p:nvSpPr>
        <p:spPr>
          <a:xfrm>
            <a:off x="6711617" y="3502458"/>
            <a:ext cx="1064999" cy="385701"/>
          </a:xfrm>
          <a:prstGeom prst="rect">
            <a:avLst/>
          </a:prstGeom>
          <a:noFill/>
          <a:ln>
            <a:solidFill>
              <a:srgbClr val="24807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0" name="矩形 19"/>
          <p:cNvSpPr/>
          <p:nvPr/>
        </p:nvSpPr>
        <p:spPr>
          <a:xfrm>
            <a:off x="7381031" y="5434208"/>
            <a:ext cx="1338828" cy="323165"/>
          </a:xfrm>
          <a:prstGeom prst="rect">
            <a:avLst/>
          </a:prstGeom>
        </p:spPr>
        <p:txBody>
          <a:bodyPr wrap="none">
            <a:spAutoFit/>
          </a:bodyPr>
          <a:lstStyle/>
          <a:p>
            <a:r>
              <a:rPr lang="zh-TW" altLang="en-US" sz="1500" dirty="0" smtClean="0">
                <a:solidFill>
                  <a:srgbClr val="24807E"/>
                </a:solidFill>
              </a:rPr>
              <a:t>查詢電子資源</a:t>
            </a:r>
            <a:endParaRPr lang="en-US" altLang="zh-TW" sz="1500" dirty="0" smtClean="0">
              <a:solidFill>
                <a:srgbClr val="24807E"/>
              </a:solidFill>
            </a:endParaRPr>
          </a:p>
        </p:txBody>
      </p:sp>
      <p:cxnSp>
        <p:nvCxnSpPr>
          <p:cNvPr id="21" name="直線單箭頭接點 20"/>
          <p:cNvCxnSpPr>
            <a:stCxn id="19" idx="2"/>
            <a:endCxn id="20" idx="0"/>
          </p:cNvCxnSpPr>
          <p:nvPr/>
        </p:nvCxnSpPr>
        <p:spPr>
          <a:xfrm>
            <a:off x="7244117" y="3888159"/>
            <a:ext cx="806328" cy="1546049"/>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461260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540" y="-1"/>
            <a:ext cx="10049085" cy="6480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矩形 1"/>
          <p:cNvSpPr/>
          <p:nvPr/>
        </p:nvSpPr>
        <p:spPr>
          <a:xfrm>
            <a:off x="0" y="71735"/>
            <a:ext cx="1223888" cy="626469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3" name="矩形 2"/>
          <p:cNvSpPr/>
          <p:nvPr/>
        </p:nvSpPr>
        <p:spPr>
          <a:xfrm>
            <a:off x="2015976" y="1511895"/>
            <a:ext cx="6624736" cy="454701"/>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5" name="矩形 4"/>
          <p:cNvSpPr/>
          <p:nvPr/>
        </p:nvSpPr>
        <p:spPr>
          <a:xfrm>
            <a:off x="9072761" y="0"/>
            <a:ext cx="944206" cy="1012269"/>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09920" y="2946829"/>
            <a:ext cx="1507047" cy="1162579"/>
          </a:xfrm>
          <a:prstGeom prst="rect">
            <a:avLst/>
          </a:prstGeom>
          <a:noFill/>
          <a:ln w="9525">
            <a:solidFill>
              <a:srgbClr val="0070C0"/>
            </a:solidFill>
            <a:miter lim="800000"/>
            <a:headEnd/>
            <a:tailEnd/>
          </a:ln>
          <a:extLst>
            <a:ext uri="{909E8E84-426E-40DD-AFC4-6F175D3DCCD1}">
              <a14:hiddenFill xmlns:a14="http://schemas.microsoft.com/office/drawing/2010/main">
                <a:solidFill>
                  <a:schemeClr val="accent1"/>
                </a:solidFill>
              </a14:hiddenFill>
            </a:ext>
          </a:extLst>
        </p:spPr>
      </p:pic>
      <p:sp>
        <p:nvSpPr>
          <p:cNvPr id="7" name="矩形 6"/>
          <p:cNvSpPr/>
          <p:nvPr/>
        </p:nvSpPr>
        <p:spPr>
          <a:xfrm>
            <a:off x="2173054" y="3672135"/>
            <a:ext cx="1283082" cy="288032"/>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8" name="文字方塊 7"/>
          <p:cNvSpPr txBox="1"/>
          <p:nvPr/>
        </p:nvSpPr>
        <p:spPr>
          <a:xfrm>
            <a:off x="611944" y="3672135"/>
            <a:ext cx="538609" cy="2515850"/>
          </a:xfrm>
          <a:prstGeom prst="rect">
            <a:avLst/>
          </a:prstGeom>
          <a:noFill/>
        </p:spPr>
        <p:txBody>
          <a:bodyPr vert="eaVert" wrap="square" rtlCol="0">
            <a:spAutoFit/>
          </a:bodyPr>
          <a:lstStyle/>
          <a:p>
            <a:pPr>
              <a:spcBef>
                <a:spcPts val="300"/>
              </a:spcBef>
              <a:spcAft>
                <a:spcPts val="300"/>
              </a:spcAft>
            </a:pPr>
            <a:r>
              <a:rPr lang="zh-TW" altLang="en-US" sz="2300" b="1" dirty="0" smtClean="0">
                <a:solidFill>
                  <a:srgbClr val="FF0000"/>
                </a:solidFill>
                <a:latin typeface="微軟正黑體" panose="020B0604030504040204" pitchFamily="34" charset="-120"/>
                <a:ea typeface="微軟正黑體" panose="020B0604030504040204" pitchFamily="34" charset="-120"/>
              </a:rPr>
              <a:t>縮小檢索範圍</a:t>
            </a:r>
            <a:endParaRPr lang="en-US" altLang="zh-TW" sz="2300" b="1" dirty="0" smtClean="0">
              <a:solidFill>
                <a:srgbClr val="FF0000"/>
              </a:solidFill>
              <a:latin typeface="微軟正黑體" panose="020B0604030504040204" pitchFamily="34" charset="-120"/>
              <a:ea typeface="微軟正黑體" panose="020B0604030504040204" pitchFamily="34" charset="-120"/>
            </a:endParaRPr>
          </a:p>
        </p:txBody>
      </p:sp>
      <p:sp>
        <p:nvSpPr>
          <p:cNvPr id="9" name="文字方塊 8"/>
          <p:cNvSpPr txBox="1"/>
          <p:nvPr/>
        </p:nvSpPr>
        <p:spPr>
          <a:xfrm>
            <a:off x="3960193" y="2060926"/>
            <a:ext cx="4392488" cy="446276"/>
          </a:xfrm>
          <a:prstGeom prst="rect">
            <a:avLst/>
          </a:prstGeom>
          <a:solidFill>
            <a:schemeClr val="bg1"/>
          </a:solidFill>
        </p:spPr>
        <p:txBody>
          <a:bodyPr wrap="square" rtlCol="0">
            <a:spAutoFit/>
          </a:bodyPr>
          <a:lstStyle/>
          <a:p>
            <a:pPr>
              <a:spcBef>
                <a:spcPts val="300"/>
              </a:spcBef>
              <a:spcAft>
                <a:spcPts val="300"/>
              </a:spcAft>
            </a:pPr>
            <a:r>
              <a:rPr lang="zh-TW" altLang="en-US" sz="2300" b="1" dirty="0" smtClean="0">
                <a:solidFill>
                  <a:srgbClr val="00B050"/>
                </a:solidFill>
                <a:latin typeface="微軟正黑體" panose="020B0604030504040204" pitchFamily="34" charset="-120"/>
                <a:ea typeface="微軟正黑體" panose="020B0604030504040204" pitchFamily="34" charset="-120"/>
              </a:rPr>
              <a:t>紙本圖書／館藏地／是否被借出</a:t>
            </a:r>
            <a:endParaRPr lang="en-US" altLang="zh-TW" sz="2300" b="1" dirty="0" smtClean="0">
              <a:solidFill>
                <a:srgbClr val="00B050"/>
              </a:solidFill>
              <a:latin typeface="微軟正黑體" panose="020B0604030504040204" pitchFamily="34" charset="-120"/>
              <a:ea typeface="微軟正黑體" panose="020B0604030504040204" pitchFamily="34" charset="-120"/>
            </a:endParaRPr>
          </a:p>
        </p:txBody>
      </p:sp>
      <p:sp>
        <p:nvSpPr>
          <p:cNvPr id="10" name="文字方塊 9"/>
          <p:cNvSpPr txBox="1"/>
          <p:nvPr/>
        </p:nvSpPr>
        <p:spPr>
          <a:xfrm>
            <a:off x="3528144" y="3593013"/>
            <a:ext cx="2844192" cy="446276"/>
          </a:xfrm>
          <a:prstGeom prst="rect">
            <a:avLst/>
          </a:prstGeom>
          <a:solidFill>
            <a:schemeClr val="bg1"/>
          </a:solidFill>
        </p:spPr>
        <p:txBody>
          <a:bodyPr wrap="square" rtlCol="0">
            <a:spAutoFit/>
          </a:bodyPr>
          <a:lstStyle/>
          <a:p>
            <a:pPr>
              <a:spcBef>
                <a:spcPts val="300"/>
              </a:spcBef>
              <a:spcAft>
                <a:spcPts val="300"/>
              </a:spcAft>
            </a:pPr>
            <a:r>
              <a:rPr lang="zh-TW" altLang="en-US" sz="2300" b="1" dirty="0" smtClean="0">
                <a:solidFill>
                  <a:srgbClr val="00B050"/>
                </a:solidFill>
                <a:latin typeface="微軟正黑體" panose="020B0604030504040204" pitchFamily="34" charset="-120"/>
                <a:ea typeface="微軟正黑體" panose="020B0604030504040204" pitchFamily="34" charset="-120"/>
              </a:rPr>
              <a:t>直接連結電子全文</a:t>
            </a:r>
            <a:endParaRPr lang="en-US" altLang="zh-TW" sz="2300" b="1" dirty="0" smtClean="0">
              <a:solidFill>
                <a:srgbClr val="00B050"/>
              </a:solidFill>
              <a:latin typeface="微軟正黑體" panose="020B0604030504040204" pitchFamily="34" charset="-120"/>
              <a:ea typeface="微軟正黑體" panose="020B0604030504040204" pitchFamily="34" charset="-120"/>
            </a:endParaRPr>
          </a:p>
        </p:txBody>
      </p:sp>
      <p:sp>
        <p:nvSpPr>
          <p:cNvPr id="11" name="文字方塊 10"/>
          <p:cNvSpPr txBox="1"/>
          <p:nvPr/>
        </p:nvSpPr>
        <p:spPr>
          <a:xfrm>
            <a:off x="9263443" y="1032930"/>
            <a:ext cx="538609" cy="1847117"/>
          </a:xfrm>
          <a:prstGeom prst="rect">
            <a:avLst/>
          </a:prstGeom>
          <a:solidFill>
            <a:schemeClr val="bg1"/>
          </a:solidFill>
        </p:spPr>
        <p:txBody>
          <a:bodyPr vert="eaVert" wrap="square" rtlCol="0">
            <a:spAutoFit/>
          </a:bodyPr>
          <a:lstStyle/>
          <a:p>
            <a:pPr>
              <a:spcBef>
                <a:spcPts val="300"/>
              </a:spcBef>
              <a:spcAft>
                <a:spcPts val="300"/>
              </a:spcAft>
            </a:pPr>
            <a:r>
              <a:rPr lang="zh-TW" altLang="en-US" sz="2300" b="1" dirty="0" smtClean="0">
                <a:solidFill>
                  <a:schemeClr val="accent1">
                    <a:lumMod val="75000"/>
                  </a:schemeClr>
                </a:solidFill>
                <a:latin typeface="微軟正黑體" panose="020B0604030504040204" pitchFamily="34" charset="-120"/>
                <a:ea typeface="微軟正黑體" panose="020B0604030504040204" pitchFamily="34" charset="-120"/>
              </a:rPr>
              <a:t>引用資料輸出</a:t>
            </a:r>
            <a:endParaRPr lang="en-US" altLang="zh-TW" sz="2300" b="1" dirty="0" smtClean="0">
              <a:solidFill>
                <a:schemeClr val="accent1">
                  <a:lumMod val="75000"/>
                </a:schemeClr>
              </a:solidFill>
              <a:latin typeface="微軟正黑體" panose="020B0604030504040204" pitchFamily="34" charset="-120"/>
              <a:ea typeface="微軟正黑體" panose="020B0604030504040204" pitchFamily="34" charset="-120"/>
            </a:endParaRPr>
          </a:p>
        </p:txBody>
      </p:sp>
      <p:cxnSp>
        <p:nvCxnSpPr>
          <p:cNvPr id="13" name="直線單箭頭接點 12"/>
          <p:cNvCxnSpPr/>
          <p:nvPr/>
        </p:nvCxnSpPr>
        <p:spPr>
          <a:xfrm>
            <a:off x="9814168" y="1166736"/>
            <a:ext cx="0" cy="1713311"/>
          </a:xfrm>
          <a:prstGeom prst="straightConnector1">
            <a:avLst/>
          </a:prstGeom>
          <a:ln w="28575">
            <a:solidFill>
              <a:schemeClr val="tx2">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2" name="文字方塊 21"/>
          <p:cNvSpPr txBox="1"/>
          <p:nvPr/>
        </p:nvSpPr>
        <p:spPr>
          <a:xfrm>
            <a:off x="5118812" y="244524"/>
            <a:ext cx="1721700" cy="630942"/>
          </a:xfrm>
          <a:prstGeom prst="rect">
            <a:avLst/>
          </a:prstGeom>
          <a:solidFill>
            <a:schemeClr val="bg1"/>
          </a:solidFill>
        </p:spPr>
        <p:txBody>
          <a:bodyPr wrap="square" rtlCol="0">
            <a:spAutoFit/>
          </a:bodyPr>
          <a:lstStyle/>
          <a:p>
            <a:pPr algn="ctr">
              <a:spcBef>
                <a:spcPts val="300"/>
              </a:spcBef>
              <a:spcAft>
                <a:spcPts val="300"/>
              </a:spcAft>
            </a:pPr>
            <a:r>
              <a:rPr lang="zh-TW" altLang="en-US" sz="3500" b="1" dirty="0" smtClean="0">
                <a:latin typeface="微軟正黑體" panose="020B0604030504040204" pitchFamily="34" charset="-120"/>
                <a:ea typeface="微軟正黑體" panose="020B0604030504040204" pitchFamily="34" charset="-120"/>
              </a:rPr>
              <a:t>相關性</a:t>
            </a:r>
            <a:endParaRPr lang="en-US" altLang="zh-TW" sz="3500" b="1" dirty="0" smtClean="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380727532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5256336" y="1223863"/>
            <a:ext cx="504056" cy="288032"/>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2" name="圖片 1"/>
          <p:cNvPicPr>
            <a:picLocks noChangeAspect="1"/>
          </p:cNvPicPr>
          <p:nvPr/>
        </p:nvPicPr>
        <p:blipFill rotWithShape="1">
          <a:blip r:embed="rId2" cstate="print">
            <a:extLst>
              <a:ext uri="{28A0092B-C50C-407E-A947-70E740481C1C}">
                <a14:useLocalDpi xmlns:a14="http://schemas.microsoft.com/office/drawing/2010/main" val="0"/>
              </a:ext>
            </a:extLst>
          </a:blip>
          <a:srcRect r="7370"/>
          <a:stretch/>
        </p:blipFill>
        <p:spPr>
          <a:xfrm>
            <a:off x="-4680768" y="-1737"/>
            <a:ext cx="9019291" cy="6480175"/>
          </a:xfrm>
          <a:prstGeom prst="rect">
            <a:avLst/>
          </a:prstGeom>
        </p:spPr>
      </p:pic>
      <p:sp>
        <p:nvSpPr>
          <p:cNvPr id="3" name="文字方塊 2"/>
          <p:cNvSpPr txBox="1"/>
          <p:nvPr/>
        </p:nvSpPr>
        <p:spPr>
          <a:xfrm>
            <a:off x="4404840" y="217637"/>
            <a:ext cx="5688385" cy="6232475"/>
          </a:xfrm>
          <a:prstGeom prst="rect">
            <a:avLst/>
          </a:prstGeom>
          <a:noFill/>
        </p:spPr>
        <p:txBody>
          <a:bodyPr wrap="square" rtlCol="0">
            <a:spAutoFit/>
          </a:bodyPr>
          <a:lstStyle/>
          <a:p>
            <a:pPr>
              <a:spcBef>
                <a:spcPts val="600"/>
              </a:spcBef>
              <a:spcAft>
                <a:spcPts val="600"/>
              </a:spcAft>
            </a:pPr>
            <a:r>
              <a:rPr lang="en-US" altLang="zh-TW" sz="2500" dirty="0" smtClean="0">
                <a:latin typeface="微軟正黑體" panose="020B0604030504040204" pitchFamily="34" charset="-120"/>
                <a:ea typeface="微軟正黑體" panose="020B0604030504040204" pitchFamily="34" charset="-120"/>
              </a:rPr>
              <a:t>                 | </a:t>
            </a:r>
            <a:r>
              <a:rPr lang="zh-TW" altLang="en-US" sz="2500" dirty="0" smtClean="0">
                <a:latin typeface="微軟正黑體" panose="020B0604030504040204" pitchFamily="34" charset="-120"/>
                <a:ea typeface="微軟正黑體" panose="020B0604030504040204" pitchFamily="34" charset="-120"/>
              </a:rPr>
              <a:t>每個月熱門新書 </a:t>
            </a:r>
            <a:r>
              <a:rPr lang="en-US" altLang="zh-TW" sz="2500" dirty="0" smtClean="0">
                <a:latin typeface="微軟正黑體" panose="020B0604030504040204" pitchFamily="34" charset="-120"/>
                <a:ea typeface="微軟正黑體" panose="020B0604030504040204" pitchFamily="34" charset="-120"/>
              </a:rPr>
              <a:t>|</a:t>
            </a:r>
          </a:p>
          <a:p>
            <a:pPr>
              <a:spcBef>
                <a:spcPts val="600"/>
              </a:spcBef>
              <a:spcAft>
                <a:spcPts val="600"/>
              </a:spcAft>
            </a:pPr>
            <a:endParaRPr lang="en-US" altLang="zh-TW" dirty="0" smtClean="0">
              <a:latin typeface="微軟正黑體" panose="020B0604030504040204" pitchFamily="34" charset="-120"/>
              <a:ea typeface="微軟正黑體" panose="020B0604030504040204" pitchFamily="34" charset="-120"/>
            </a:endParaRPr>
          </a:p>
          <a:p>
            <a:pPr>
              <a:spcBef>
                <a:spcPts val="600"/>
              </a:spcBef>
              <a:spcAft>
                <a:spcPts val="600"/>
              </a:spcAft>
            </a:pPr>
            <a:r>
              <a:rPr lang="zh-TW" altLang="en-US" sz="2000" dirty="0" smtClean="0">
                <a:latin typeface="微軟正黑體" panose="020B0604030504040204" pitchFamily="34" charset="-120"/>
                <a:ea typeface="微軟正黑體" panose="020B0604030504040204" pitchFamily="34" charset="-120"/>
              </a:rPr>
              <a:t>每個月月初皆會有熱門新書上架，歡迎至</a:t>
            </a:r>
            <a:endParaRPr lang="en-US" altLang="zh-TW" sz="2000" dirty="0" smtClean="0">
              <a:latin typeface="微軟正黑體" panose="020B0604030504040204" pitchFamily="34" charset="-120"/>
              <a:ea typeface="微軟正黑體" panose="020B0604030504040204" pitchFamily="34" charset="-120"/>
            </a:endParaRPr>
          </a:p>
          <a:p>
            <a:pPr>
              <a:spcBef>
                <a:spcPts val="600"/>
              </a:spcBef>
              <a:spcAft>
                <a:spcPts val="600"/>
              </a:spcAft>
            </a:pPr>
            <a:r>
              <a:rPr lang="zh-TW" altLang="en-US" sz="2000" dirty="0" smtClean="0">
                <a:latin typeface="微軟正黑體" panose="020B0604030504040204" pitchFamily="34" charset="-120"/>
                <a:ea typeface="微軟正黑體" panose="020B0604030504040204" pitchFamily="34" charset="-120"/>
              </a:rPr>
              <a:t>和平圖書館一樓展示區</a:t>
            </a:r>
            <a:endParaRPr lang="en-US" altLang="zh-TW" sz="2000" dirty="0" smtClean="0">
              <a:latin typeface="微軟正黑體" panose="020B0604030504040204" pitchFamily="34" charset="-120"/>
              <a:ea typeface="微軟正黑體" panose="020B0604030504040204" pitchFamily="34" charset="-120"/>
            </a:endParaRPr>
          </a:p>
          <a:p>
            <a:pPr>
              <a:spcBef>
                <a:spcPts val="600"/>
              </a:spcBef>
              <a:spcAft>
                <a:spcPts val="600"/>
              </a:spcAft>
            </a:pPr>
            <a:r>
              <a:rPr lang="zh-TW" altLang="en-US" sz="2000" dirty="0" smtClean="0">
                <a:latin typeface="微軟正黑體" panose="020B0604030504040204" pitchFamily="34" charset="-120"/>
                <a:ea typeface="微軟正黑體" panose="020B0604030504040204" pitchFamily="34" charset="-120"/>
              </a:rPr>
              <a:t>燕巢圖書館二樓展示區</a:t>
            </a:r>
            <a:endParaRPr lang="en-US" altLang="zh-TW" sz="2000" dirty="0" smtClean="0">
              <a:latin typeface="微軟正黑體" panose="020B0604030504040204" pitchFamily="34" charset="-120"/>
              <a:ea typeface="微軟正黑體" panose="020B0604030504040204" pitchFamily="34" charset="-120"/>
            </a:endParaRPr>
          </a:p>
          <a:p>
            <a:pPr>
              <a:spcBef>
                <a:spcPts val="600"/>
              </a:spcBef>
              <a:spcAft>
                <a:spcPts val="600"/>
              </a:spcAft>
            </a:pPr>
            <a:r>
              <a:rPr lang="en-US" altLang="zh-TW" sz="2000" dirty="0" smtClean="0">
                <a:latin typeface="微軟正黑體" panose="020B0604030504040204" pitchFamily="34" charset="-120"/>
                <a:ea typeface="微軟正黑體" panose="020B0604030504040204" pitchFamily="34" charset="-120"/>
              </a:rPr>
              <a:t>Or</a:t>
            </a:r>
          </a:p>
          <a:p>
            <a:pPr>
              <a:spcBef>
                <a:spcPts val="600"/>
              </a:spcBef>
              <a:spcAft>
                <a:spcPts val="600"/>
              </a:spcAft>
            </a:pPr>
            <a:r>
              <a:rPr lang="zh-TW" altLang="en-US" sz="2000" dirty="0" smtClean="0">
                <a:latin typeface="微軟正黑體" panose="020B0604030504040204" pitchFamily="34" charset="-120"/>
                <a:ea typeface="微軟正黑體" panose="020B0604030504040204" pitchFamily="34" charset="-120"/>
              </a:rPr>
              <a:t>得至線上查看喜歡的新書，立馬預約！！</a:t>
            </a:r>
            <a:endParaRPr lang="en-US" altLang="zh-TW" sz="2000" dirty="0" smtClean="0">
              <a:latin typeface="微軟正黑體" panose="020B0604030504040204" pitchFamily="34" charset="-120"/>
              <a:ea typeface="微軟正黑體" panose="020B0604030504040204" pitchFamily="34" charset="-120"/>
            </a:endParaRPr>
          </a:p>
          <a:p>
            <a:pPr>
              <a:spcBef>
                <a:spcPts val="600"/>
              </a:spcBef>
              <a:spcAft>
                <a:spcPts val="600"/>
              </a:spcAft>
            </a:pPr>
            <a:endParaRPr lang="en-US" altLang="zh-TW" dirty="0" smtClean="0">
              <a:latin typeface="微軟正黑體" panose="020B0604030504040204" pitchFamily="34" charset="-120"/>
              <a:ea typeface="微軟正黑體" panose="020B0604030504040204" pitchFamily="34" charset="-120"/>
            </a:endParaRPr>
          </a:p>
          <a:p>
            <a:pPr>
              <a:spcBef>
                <a:spcPts val="600"/>
              </a:spcBef>
              <a:spcAft>
                <a:spcPts val="600"/>
              </a:spcAft>
            </a:pPr>
            <a:endParaRPr lang="en-US" altLang="zh-TW" dirty="0">
              <a:latin typeface="微軟正黑體" panose="020B0604030504040204" pitchFamily="34" charset="-120"/>
              <a:ea typeface="微軟正黑體" panose="020B0604030504040204" pitchFamily="34" charset="-120"/>
            </a:endParaRPr>
          </a:p>
          <a:p>
            <a:pPr>
              <a:spcBef>
                <a:spcPts val="600"/>
              </a:spcBef>
              <a:spcAft>
                <a:spcPts val="600"/>
              </a:spcAft>
            </a:pPr>
            <a:endParaRPr lang="en-US" altLang="zh-TW" dirty="0" smtClean="0">
              <a:latin typeface="微軟正黑體" panose="020B0604030504040204" pitchFamily="34" charset="-120"/>
              <a:ea typeface="微軟正黑體" panose="020B0604030504040204" pitchFamily="34" charset="-120"/>
            </a:endParaRPr>
          </a:p>
          <a:p>
            <a:pPr>
              <a:spcBef>
                <a:spcPts val="600"/>
              </a:spcBef>
              <a:spcAft>
                <a:spcPts val="600"/>
              </a:spcAft>
            </a:pPr>
            <a:endParaRPr lang="en-US" altLang="zh-TW" dirty="0">
              <a:latin typeface="微軟正黑體" panose="020B0604030504040204" pitchFamily="34" charset="-120"/>
              <a:ea typeface="微軟正黑體" panose="020B0604030504040204" pitchFamily="34" charset="-120"/>
            </a:endParaRPr>
          </a:p>
          <a:p>
            <a:pPr>
              <a:spcBef>
                <a:spcPts val="600"/>
              </a:spcBef>
              <a:spcAft>
                <a:spcPts val="600"/>
              </a:spcAft>
            </a:pPr>
            <a:endParaRPr lang="en-US" altLang="zh-TW" dirty="0">
              <a:latin typeface="微軟正黑體" panose="020B0604030504040204" pitchFamily="34" charset="-120"/>
              <a:ea typeface="微軟正黑體" panose="020B0604030504040204" pitchFamily="34" charset="-120"/>
            </a:endParaRPr>
          </a:p>
          <a:p>
            <a:pPr>
              <a:spcBef>
                <a:spcPts val="600"/>
              </a:spcBef>
              <a:spcAft>
                <a:spcPts val="600"/>
              </a:spcAft>
            </a:pPr>
            <a:r>
              <a:rPr lang="en-US" altLang="zh-TW" dirty="0" smtClean="0">
                <a:solidFill>
                  <a:srgbClr val="FF0000"/>
                </a:solidFill>
                <a:latin typeface="微軟正黑體" panose="020B0604030504040204" pitchFamily="34" charset="-120"/>
                <a:ea typeface="微軟正黑體" panose="020B0604030504040204" pitchFamily="34" charset="-120"/>
              </a:rPr>
              <a:t>*</a:t>
            </a:r>
            <a:r>
              <a:rPr lang="zh-TW" altLang="en-US" dirty="0" smtClean="0">
                <a:solidFill>
                  <a:srgbClr val="FF0000"/>
                </a:solidFill>
                <a:latin typeface="微軟正黑體" panose="020B0604030504040204" pitchFamily="34" charset="-120"/>
                <a:ea typeface="微軟正黑體" panose="020B0604030504040204" pitchFamily="34" charset="-120"/>
              </a:rPr>
              <a:t>當月不可外借，僅供預約，至下個月撤架時依預約</a:t>
            </a:r>
            <a:endParaRPr lang="en-US" altLang="zh-TW" dirty="0" smtClean="0">
              <a:solidFill>
                <a:srgbClr val="FF0000"/>
              </a:solidFill>
              <a:latin typeface="微軟正黑體" panose="020B0604030504040204" pitchFamily="34" charset="-120"/>
              <a:ea typeface="微軟正黑體" panose="020B0604030504040204" pitchFamily="34" charset="-120"/>
            </a:endParaRPr>
          </a:p>
          <a:p>
            <a:pPr>
              <a:spcBef>
                <a:spcPts val="600"/>
              </a:spcBef>
              <a:spcAft>
                <a:spcPts val="600"/>
              </a:spcAft>
            </a:pPr>
            <a:r>
              <a:rPr lang="en-US" altLang="zh-TW" dirty="0">
                <a:solidFill>
                  <a:srgbClr val="FF0000"/>
                </a:solidFill>
                <a:latin typeface="微軟正黑體" panose="020B0604030504040204" pitchFamily="34" charset="-120"/>
                <a:ea typeface="微軟正黑體" panose="020B0604030504040204" pitchFamily="34" charset="-120"/>
              </a:rPr>
              <a:t> </a:t>
            </a:r>
            <a:r>
              <a:rPr lang="en-US" altLang="zh-TW" dirty="0" smtClean="0">
                <a:solidFill>
                  <a:srgbClr val="FF0000"/>
                </a:solidFill>
                <a:latin typeface="微軟正黑體" panose="020B0604030504040204" pitchFamily="34" charset="-120"/>
                <a:ea typeface="微軟正黑體" panose="020B0604030504040204" pitchFamily="34" charset="-120"/>
              </a:rPr>
              <a:t> </a:t>
            </a:r>
            <a:r>
              <a:rPr lang="zh-TW" altLang="en-US" dirty="0" smtClean="0">
                <a:solidFill>
                  <a:srgbClr val="FF0000"/>
                </a:solidFill>
                <a:latin typeface="微軟正黑體" panose="020B0604030504040204" pitchFamily="34" charset="-120"/>
                <a:ea typeface="微軟正黑體" panose="020B0604030504040204" pitchFamily="34" charset="-120"/>
              </a:rPr>
              <a:t>順序供外借。</a:t>
            </a:r>
            <a:endParaRPr lang="en-US" altLang="zh-TW" dirty="0" smtClean="0">
              <a:solidFill>
                <a:srgbClr val="FF0000"/>
              </a:solidFill>
              <a:latin typeface="微軟正黑體" panose="020B0604030504040204" pitchFamily="34" charset="-120"/>
              <a:ea typeface="微軟正黑體" panose="020B0604030504040204" pitchFamily="34" charset="-120"/>
            </a:endParaRPr>
          </a:p>
        </p:txBody>
      </p:sp>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85480" y="3528119"/>
            <a:ext cx="4810125" cy="1657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矩形 3"/>
          <p:cNvSpPr/>
          <p:nvPr/>
        </p:nvSpPr>
        <p:spPr>
          <a:xfrm>
            <a:off x="5904408" y="3528119"/>
            <a:ext cx="986134" cy="43204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6" name="矩形 5"/>
          <p:cNvSpPr/>
          <p:nvPr/>
        </p:nvSpPr>
        <p:spPr>
          <a:xfrm>
            <a:off x="5616376" y="4753421"/>
            <a:ext cx="648072" cy="286866"/>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348889414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4289"/>
            <a:ext cx="10080625" cy="6722904"/>
          </a:xfrm>
          <a:prstGeom prst="rect">
            <a:avLst/>
          </a:prstGeom>
        </p:spPr>
      </p:pic>
      <p:sp>
        <p:nvSpPr>
          <p:cNvPr id="6" name="Rectangle 2"/>
          <p:cNvSpPr txBox="1">
            <a:spLocks noChangeArrowheads="1"/>
          </p:cNvSpPr>
          <p:nvPr/>
        </p:nvSpPr>
        <p:spPr>
          <a:xfrm>
            <a:off x="7992640" y="575791"/>
            <a:ext cx="1161994" cy="4261552"/>
          </a:xfrm>
          <a:prstGeom prst="rect">
            <a:avLst/>
          </a:prstGeom>
        </p:spPr>
        <p:txBody>
          <a:bodyPr vert="eaVert"/>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zh-TW" altLang="en-US" sz="5500" kern="0" dirty="0" smtClean="0">
                <a:solidFill>
                  <a:schemeClr val="bg1"/>
                </a:solidFill>
                <a:latin typeface="微軟正黑體" panose="020B0604030504040204" pitchFamily="34" charset="-120"/>
                <a:ea typeface="微軟正黑體" panose="020B0604030504040204" pitchFamily="34" charset="-120"/>
              </a:rPr>
              <a:t>圖書推薦</a:t>
            </a:r>
          </a:p>
        </p:txBody>
      </p:sp>
      <p:sp>
        <p:nvSpPr>
          <p:cNvPr id="4" name="矩形 3"/>
          <p:cNvSpPr/>
          <p:nvPr/>
        </p:nvSpPr>
        <p:spPr>
          <a:xfrm>
            <a:off x="7835585" y="4176191"/>
            <a:ext cx="891591" cy="477054"/>
          </a:xfrm>
          <a:prstGeom prst="rect">
            <a:avLst/>
          </a:prstGeom>
        </p:spPr>
        <p:txBody>
          <a:bodyPr wrap="none">
            <a:spAutoFit/>
          </a:bodyPr>
          <a:lstStyle/>
          <a:p>
            <a:r>
              <a:rPr lang="en-US" altLang="zh-TW" sz="2500" kern="0" dirty="0">
                <a:solidFill>
                  <a:schemeClr val="bg1"/>
                </a:solidFill>
                <a:latin typeface="微軟正黑體" panose="020B0604030504040204" pitchFamily="34" charset="-120"/>
                <a:ea typeface="微軟正黑體" panose="020B0604030504040204" pitchFamily="34" charset="-120"/>
              </a:rPr>
              <a:t>&gt;&gt;&gt;</a:t>
            </a:r>
            <a:endParaRPr lang="zh-TW" altLang="en-US" sz="2500" kern="0" dirty="0">
              <a:solidFill>
                <a:schemeClr val="bg1"/>
              </a:solidFill>
              <a:latin typeface="微軟正黑體" panose="020B0604030504040204" pitchFamily="34" charset="-120"/>
              <a:ea typeface="微軟正黑體" panose="020B0604030504040204" pitchFamily="34" charset="-120"/>
            </a:endParaRPr>
          </a:p>
        </p:txBody>
      </p:sp>
      <p:sp>
        <p:nvSpPr>
          <p:cNvPr id="12" name="矩形 11"/>
          <p:cNvSpPr/>
          <p:nvPr/>
        </p:nvSpPr>
        <p:spPr>
          <a:xfrm>
            <a:off x="8573637" y="863823"/>
            <a:ext cx="891591" cy="477054"/>
          </a:xfrm>
          <a:prstGeom prst="rect">
            <a:avLst/>
          </a:prstGeom>
        </p:spPr>
        <p:txBody>
          <a:bodyPr wrap="none">
            <a:spAutoFit/>
          </a:bodyPr>
          <a:lstStyle/>
          <a:p>
            <a:r>
              <a:rPr lang="en-US" altLang="zh-TW" sz="2500" kern="0" dirty="0" smtClean="0">
                <a:solidFill>
                  <a:schemeClr val="bg1"/>
                </a:solidFill>
                <a:latin typeface="微軟正黑體" panose="020B0604030504040204" pitchFamily="34" charset="-120"/>
                <a:ea typeface="微軟正黑體" panose="020B0604030504040204" pitchFamily="34" charset="-120"/>
              </a:rPr>
              <a:t>&lt;&lt;&lt;</a:t>
            </a:r>
            <a:endParaRPr lang="zh-TW" altLang="en-US" sz="2500" kern="0" dirty="0">
              <a:solidFill>
                <a:schemeClr val="bg1"/>
              </a:solidFill>
              <a:latin typeface="微軟正黑體" panose="020B0604030504040204" pitchFamily="34" charset="-120"/>
              <a:ea typeface="微軟正黑體" panose="020B0604030504040204" pitchFamily="34" charset="-120"/>
            </a:endParaRPr>
          </a:p>
        </p:txBody>
      </p:sp>
      <p:sp>
        <p:nvSpPr>
          <p:cNvPr id="7" name="直角三角形 6"/>
          <p:cNvSpPr/>
          <p:nvPr/>
        </p:nvSpPr>
        <p:spPr>
          <a:xfrm rot="14258549">
            <a:off x="-3162068" y="-148487"/>
            <a:ext cx="5363119" cy="4735245"/>
          </a:xfrm>
          <a:prstGeom prst="r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0" name="矩形 9"/>
          <p:cNvSpPr/>
          <p:nvPr/>
        </p:nvSpPr>
        <p:spPr>
          <a:xfrm>
            <a:off x="-1" y="2091014"/>
            <a:ext cx="2954655" cy="1231106"/>
          </a:xfrm>
          <a:prstGeom prst="rect">
            <a:avLst/>
          </a:prstGeom>
        </p:spPr>
        <p:txBody>
          <a:bodyPr wrap="none">
            <a:spAutoFit/>
          </a:bodyPr>
          <a:lstStyle/>
          <a:p>
            <a:pPr>
              <a:spcBef>
                <a:spcPts val="600"/>
              </a:spcBef>
              <a:spcAft>
                <a:spcPts val="600"/>
              </a:spcAft>
            </a:pPr>
            <a:r>
              <a:rPr lang="zh-TW" altLang="en-US" dirty="0" smtClean="0"/>
              <a:t>每個月</a:t>
            </a:r>
            <a:endParaRPr lang="en-US" altLang="zh-TW" dirty="0" smtClean="0"/>
          </a:p>
          <a:p>
            <a:pPr>
              <a:spcBef>
                <a:spcPts val="600"/>
              </a:spcBef>
              <a:spcAft>
                <a:spcPts val="600"/>
              </a:spcAft>
            </a:pPr>
            <a:r>
              <a:rPr lang="zh-TW" altLang="en-US" dirty="0" smtClean="0"/>
              <a:t>可推薦</a:t>
            </a:r>
            <a:r>
              <a:rPr lang="en-US" altLang="zh-TW" dirty="0" smtClean="0">
                <a:solidFill>
                  <a:srgbClr val="FF0000"/>
                </a:solidFill>
              </a:rPr>
              <a:t>5</a:t>
            </a:r>
            <a:r>
              <a:rPr lang="zh-TW" altLang="en-US" dirty="0" smtClean="0"/>
              <a:t>本書</a:t>
            </a:r>
            <a:r>
              <a:rPr lang="en-US" altLang="zh-TW" dirty="0" smtClean="0"/>
              <a:t>(</a:t>
            </a:r>
            <a:r>
              <a:rPr lang="zh-TW" altLang="en-US" dirty="0" smtClean="0"/>
              <a:t>試行</a:t>
            </a:r>
            <a:r>
              <a:rPr lang="en-US" altLang="zh-TW" dirty="0" smtClean="0"/>
              <a:t>)</a:t>
            </a:r>
          </a:p>
          <a:p>
            <a:pPr>
              <a:spcBef>
                <a:spcPts val="600"/>
              </a:spcBef>
              <a:spcAft>
                <a:spcPts val="600"/>
              </a:spcAft>
            </a:pPr>
            <a:r>
              <a:rPr lang="zh-TW" altLang="en-US" dirty="0" smtClean="0"/>
              <a:t>系所專業書籍請向系所推薦</a:t>
            </a:r>
            <a:endParaRPr lang="zh-TW" altLang="en-US" dirty="0"/>
          </a:p>
        </p:txBody>
      </p:sp>
      <p:pic>
        <p:nvPicPr>
          <p:cNvPr id="11270"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800" y="3518966"/>
            <a:ext cx="619125" cy="6572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1981025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67000" b="-67000"/>
          </a:stretch>
        </a:blipFill>
        <a:effectLst/>
      </p:bgPr>
    </p:bg>
    <p:spTree>
      <p:nvGrpSpPr>
        <p:cNvPr id="1" name=""/>
        <p:cNvGrpSpPr/>
        <p:nvPr/>
      </p:nvGrpSpPr>
      <p:grpSpPr>
        <a:xfrm>
          <a:off x="0" y="0"/>
          <a:ext cx="0" cy="0"/>
          <a:chOff x="0" y="0"/>
          <a:chExt cx="0" cy="0"/>
        </a:xfrm>
      </p:grpSpPr>
      <p:sp>
        <p:nvSpPr>
          <p:cNvPr id="3" name="矩形 2"/>
          <p:cNvSpPr/>
          <p:nvPr/>
        </p:nvSpPr>
        <p:spPr>
          <a:xfrm>
            <a:off x="-295944" y="287759"/>
            <a:ext cx="7128792" cy="4032448"/>
          </a:xfrm>
          <a:prstGeom prst="rect">
            <a:avLst/>
          </a:prstGeom>
          <a:solidFill>
            <a:schemeClr val="tx2">
              <a:lumMod val="40000"/>
              <a:lumOff val="6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 name="文字方塊 1"/>
          <p:cNvSpPr txBox="1"/>
          <p:nvPr/>
        </p:nvSpPr>
        <p:spPr>
          <a:xfrm>
            <a:off x="287784" y="486571"/>
            <a:ext cx="6329040" cy="861774"/>
          </a:xfrm>
          <a:prstGeom prst="rect">
            <a:avLst/>
          </a:prstGeom>
          <a:noFill/>
        </p:spPr>
        <p:txBody>
          <a:bodyPr wrap="square" rtlCol="0">
            <a:spAutoFit/>
          </a:bodyPr>
          <a:lstStyle/>
          <a:p>
            <a:pPr algn="ctr">
              <a:spcBef>
                <a:spcPts val="600"/>
              </a:spcBef>
              <a:spcAft>
                <a:spcPts val="600"/>
              </a:spcAft>
            </a:pPr>
            <a:r>
              <a:rPr lang="zh-TW" altLang="en-US" sz="2500"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高師大的紙本或電子資源都找不到自己所要的資源或沒有訂購的情形時，怎麼辦？</a:t>
            </a:r>
            <a:endParaRPr lang="en-US" altLang="zh-TW" sz="2000"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8" name="文字方塊 7"/>
          <p:cNvSpPr txBox="1"/>
          <p:nvPr/>
        </p:nvSpPr>
        <p:spPr>
          <a:xfrm>
            <a:off x="287784" y="2664023"/>
            <a:ext cx="6329040" cy="1323439"/>
          </a:xfrm>
          <a:prstGeom prst="rect">
            <a:avLst/>
          </a:prstGeom>
          <a:noFill/>
        </p:spPr>
        <p:txBody>
          <a:bodyPr wrap="square" rtlCol="0">
            <a:spAutoFit/>
          </a:bodyPr>
          <a:lstStyle/>
          <a:p>
            <a:pPr algn="ctr">
              <a:spcBef>
                <a:spcPts val="600"/>
              </a:spcBef>
              <a:spcAft>
                <a:spcPts val="600"/>
              </a:spcAft>
            </a:pPr>
            <a:r>
              <a:rPr lang="zh-TW" altLang="en-US" sz="4000"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館際合作服務</a:t>
            </a:r>
            <a:endParaRPr lang="en-US" altLang="zh-TW" sz="4000"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algn="ctr">
              <a:spcBef>
                <a:spcPts val="600"/>
              </a:spcBef>
              <a:spcAft>
                <a:spcPts val="600"/>
              </a:spcAft>
            </a:pPr>
            <a:r>
              <a:rPr lang="en-US" altLang="zh-TW" sz="3000"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3000"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針對</a:t>
            </a:r>
            <a:r>
              <a:rPr lang="zh-TW" altLang="en-US" sz="3000" dirty="0" smtClean="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他校</a:t>
            </a:r>
            <a:r>
              <a:rPr lang="zh-TW" altLang="en-US" sz="3000"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的</a:t>
            </a:r>
            <a:r>
              <a:rPr lang="zh-TW" altLang="en-US" sz="3000" dirty="0" smtClean="0">
                <a:solidFill>
                  <a:srgbClr val="002060"/>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紙本</a:t>
            </a:r>
            <a:r>
              <a:rPr lang="zh-TW" altLang="en-US" sz="3000"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館藏</a:t>
            </a:r>
            <a:r>
              <a:rPr lang="en-US" altLang="zh-TW" sz="3000"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p>
        </p:txBody>
      </p:sp>
      <p:sp>
        <p:nvSpPr>
          <p:cNvPr id="5" name="向下箭號 4"/>
          <p:cNvSpPr/>
          <p:nvPr/>
        </p:nvSpPr>
        <p:spPr>
          <a:xfrm>
            <a:off x="2846309" y="1615785"/>
            <a:ext cx="1080120" cy="978408"/>
          </a:xfrm>
          <a:prstGeom prst="downArrow">
            <a:avLst/>
          </a:prstGeom>
          <a:solidFill>
            <a:schemeClr val="tx2">
              <a:lumMod val="60000"/>
              <a:lumOff val="40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269222692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圖片 10"/>
          <p:cNvPicPr>
            <a:picLocks noChangeAspect="1"/>
          </p:cNvPicPr>
          <p:nvPr/>
        </p:nvPicPr>
        <p:blipFill rotWithShape="1">
          <a:blip r:embed="rId2" cstate="print">
            <a:extLst>
              <a:ext uri="{28A0092B-C50C-407E-A947-70E740481C1C}">
                <a14:useLocalDpi xmlns:a14="http://schemas.microsoft.com/office/drawing/2010/main" val="0"/>
              </a:ext>
            </a:extLst>
          </a:blip>
          <a:srcRect t="7686" b="74821"/>
          <a:stretch/>
        </p:blipFill>
        <p:spPr>
          <a:xfrm>
            <a:off x="-497682" y="-1008385"/>
            <a:ext cx="11349892" cy="2978106"/>
          </a:xfrm>
          <a:prstGeom prst="rect">
            <a:avLst/>
          </a:prstGeom>
        </p:spPr>
      </p:pic>
      <p:sp>
        <p:nvSpPr>
          <p:cNvPr id="2" name="矩形 1"/>
          <p:cNvSpPr/>
          <p:nvPr/>
        </p:nvSpPr>
        <p:spPr>
          <a:xfrm>
            <a:off x="6767187" y="2256746"/>
            <a:ext cx="3095969" cy="869060"/>
          </a:xfrm>
          <a:prstGeom prst="rect">
            <a:avLst/>
          </a:prstGeom>
          <a:solidFill>
            <a:schemeClr val="accent2">
              <a:lumMod val="40000"/>
              <a:lumOff val="60000"/>
            </a:schemeClr>
          </a:solidFill>
          <a:ln>
            <a:solidFill>
              <a:srgbClr val="97480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500" b="1" dirty="0" smtClean="0">
                <a:solidFill>
                  <a:schemeClr val="tx1"/>
                </a:solidFill>
                <a:latin typeface="微軟正黑體" panose="020B0604030504040204" pitchFamily="34" charset="-120"/>
                <a:ea typeface="微軟正黑體" panose="020B0604030504040204" pitchFamily="34" charset="-120"/>
              </a:rPr>
              <a:t>文獻傳遞</a:t>
            </a:r>
            <a:r>
              <a:rPr lang="en-US" altLang="zh-TW" sz="2500" b="1" dirty="0" smtClean="0">
                <a:solidFill>
                  <a:schemeClr val="tx1"/>
                </a:solidFill>
                <a:latin typeface="微軟正黑體" panose="020B0604030504040204" pitchFamily="34" charset="-120"/>
                <a:ea typeface="微軟正黑體" panose="020B0604030504040204" pitchFamily="34" charset="-120"/>
              </a:rPr>
              <a:t>(NDDS)</a:t>
            </a:r>
          </a:p>
          <a:p>
            <a:pPr algn="ctr"/>
            <a:r>
              <a:rPr lang="en-US" altLang="zh-TW" sz="2500" b="1" dirty="0" smtClean="0">
                <a:solidFill>
                  <a:srgbClr val="C00000"/>
                </a:solidFill>
                <a:latin typeface="微軟正黑體" panose="020B0604030504040204" pitchFamily="34" charset="-120"/>
                <a:ea typeface="微軟正黑體" panose="020B0604030504040204" pitchFamily="34" charset="-120"/>
              </a:rPr>
              <a:t>(</a:t>
            </a:r>
            <a:r>
              <a:rPr lang="zh-TW" altLang="en-US" sz="2500" b="1" dirty="0" smtClean="0">
                <a:solidFill>
                  <a:srgbClr val="C00000"/>
                </a:solidFill>
                <a:latin typeface="微軟正黑體" panose="020B0604030504040204" pitchFamily="34" charset="-120"/>
                <a:ea typeface="微軟正黑體" panose="020B0604030504040204" pitchFamily="34" charset="-120"/>
              </a:rPr>
              <a:t>付費</a:t>
            </a:r>
            <a:r>
              <a:rPr lang="en-US" altLang="zh-TW" sz="2500" b="1" dirty="0" smtClean="0">
                <a:solidFill>
                  <a:srgbClr val="C00000"/>
                </a:solidFill>
                <a:latin typeface="微軟正黑體" panose="020B0604030504040204" pitchFamily="34" charset="-120"/>
                <a:ea typeface="微軟正黑體" panose="020B0604030504040204" pitchFamily="34" charset="-120"/>
              </a:rPr>
              <a:t>)</a:t>
            </a:r>
          </a:p>
        </p:txBody>
      </p:sp>
      <p:sp>
        <p:nvSpPr>
          <p:cNvPr id="3" name="矩形 2"/>
          <p:cNvSpPr/>
          <p:nvPr/>
        </p:nvSpPr>
        <p:spPr>
          <a:xfrm>
            <a:off x="209600" y="2257756"/>
            <a:ext cx="3413504" cy="869060"/>
          </a:xfrm>
          <a:prstGeom prst="rect">
            <a:avLst/>
          </a:prstGeom>
          <a:solidFill>
            <a:schemeClr val="tx2">
              <a:lumMod val="60000"/>
              <a:lumOff val="4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2500" b="1" dirty="0" smtClean="0">
                <a:solidFill>
                  <a:schemeClr val="tx1"/>
                </a:solidFill>
                <a:latin typeface="微軟正黑體" panose="020B0604030504040204" pitchFamily="34" charset="-120"/>
                <a:ea typeface="微軟正黑體" panose="020B0604030504040204" pitchFamily="34" charset="-120"/>
              </a:rPr>
              <a:t>館際互</a:t>
            </a:r>
            <a:r>
              <a:rPr lang="zh-TW" altLang="en-US" sz="2500" b="1" dirty="0" smtClean="0">
                <a:solidFill>
                  <a:srgbClr val="FF0000"/>
                </a:solidFill>
                <a:latin typeface="微軟正黑體" panose="020B0604030504040204" pitchFamily="34" charset="-120"/>
                <a:ea typeface="微軟正黑體" panose="020B0604030504040204" pitchFamily="34" charset="-120"/>
              </a:rPr>
              <a:t>辦</a:t>
            </a:r>
            <a:r>
              <a:rPr lang="zh-TW" altLang="en-US" sz="2500" b="1" dirty="0" smtClean="0">
                <a:solidFill>
                  <a:schemeClr val="tx1"/>
                </a:solidFill>
                <a:latin typeface="微軟正黑體" panose="020B0604030504040204" pitchFamily="34" charset="-120"/>
                <a:ea typeface="微軟正黑體" panose="020B0604030504040204" pitchFamily="34" charset="-120"/>
              </a:rPr>
              <a:t>證</a:t>
            </a:r>
            <a:endParaRPr lang="en-US" altLang="zh-TW" sz="2500" b="1" dirty="0" smtClean="0">
              <a:solidFill>
                <a:schemeClr val="tx1"/>
              </a:solidFill>
              <a:latin typeface="微軟正黑體" panose="020B0604030504040204" pitchFamily="34" charset="-120"/>
              <a:ea typeface="微軟正黑體" panose="020B0604030504040204" pitchFamily="34" charset="-120"/>
            </a:endParaRPr>
          </a:p>
          <a:p>
            <a:pPr algn="ctr"/>
            <a:r>
              <a:rPr lang="en-US" altLang="zh-TW" sz="2500" b="1" dirty="0" smtClean="0">
                <a:solidFill>
                  <a:schemeClr val="tx1"/>
                </a:solidFill>
                <a:latin typeface="微軟正黑體" panose="020B0604030504040204" pitchFamily="34" charset="-120"/>
                <a:ea typeface="微軟正黑體" panose="020B0604030504040204" pitchFamily="34" charset="-120"/>
              </a:rPr>
              <a:t>(</a:t>
            </a:r>
            <a:r>
              <a:rPr lang="zh-TW" altLang="en-US" sz="2500" b="1" dirty="0" smtClean="0">
                <a:solidFill>
                  <a:schemeClr val="tx1"/>
                </a:solidFill>
                <a:latin typeface="微軟正黑體" panose="020B0604030504040204" pitchFamily="34" charset="-120"/>
                <a:ea typeface="微軟正黑體" panose="020B0604030504040204" pitchFamily="34" charset="-120"/>
              </a:rPr>
              <a:t>免費</a:t>
            </a:r>
            <a:r>
              <a:rPr lang="en-US" altLang="zh-TW" sz="2500" b="1" dirty="0" smtClean="0">
                <a:solidFill>
                  <a:schemeClr val="tx1"/>
                </a:solidFill>
                <a:latin typeface="微軟正黑體" panose="020B0604030504040204" pitchFamily="34" charset="-120"/>
                <a:ea typeface="微軟正黑體" panose="020B0604030504040204" pitchFamily="34" charset="-120"/>
              </a:rPr>
              <a:t>)</a:t>
            </a:r>
          </a:p>
        </p:txBody>
      </p:sp>
      <p:sp>
        <p:nvSpPr>
          <p:cNvPr id="4" name="矩形 3"/>
          <p:cNvSpPr/>
          <p:nvPr/>
        </p:nvSpPr>
        <p:spPr>
          <a:xfrm>
            <a:off x="3616928" y="2256746"/>
            <a:ext cx="3095969" cy="870071"/>
          </a:xfrm>
          <a:prstGeom prst="rect">
            <a:avLst/>
          </a:prstGeom>
          <a:solidFill>
            <a:schemeClr val="tx2">
              <a:lumMod val="60000"/>
              <a:lumOff val="4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lang="zh-TW" altLang="en-US" sz="2500" b="1" dirty="0" smtClean="0">
                <a:solidFill>
                  <a:schemeClr val="tx1"/>
                </a:solidFill>
                <a:latin typeface="微軟正黑體" panose="020B0604030504040204" pitchFamily="34" charset="-120"/>
                <a:ea typeface="微軟正黑體" panose="020B0604030504040204" pitchFamily="34" charset="-120"/>
              </a:rPr>
              <a:t>館際互</a:t>
            </a:r>
            <a:r>
              <a:rPr lang="zh-TW" altLang="en-US" sz="2500" b="1" dirty="0" smtClean="0">
                <a:solidFill>
                  <a:srgbClr val="FF0000"/>
                </a:solidFill>
                <a:latin typeface="微軟正黑體" panose="020B0604030504040204" pitchFamily="34" charset="-120"/>
                <a:ea typeface="微軟正黑體" panose="020B0604030504040204" pitchFamily="34" charset="-120"/>
              </a:rPr>
              <a:t>借</a:t>
            </a:r>
            <a:r>
              <a:rPr lang="zh-TW" altLang="en-US" sz="2500" b="1" dirty="0" smtClean="0">
                <a:solidFill>
                  <a:schemeClr val="tx1"/>
                </a:solidFill>
                <a:latin typeface="微軟正黑體" panose="020B0604030504040204" pitchFamily="34" charset="-120"/>
                <a:ea typeface="微軟正黑體" panose="020B0604030504040204" pitchFamily="34" charset="-120"/>
              </a:rPr>
              <a:t>證</a:t>
            </a:r>
            <a:endParaRPr lang="en-US" altLang="zh-TW" sz="2500" b="1" dirty="0" smtClean="0">
              <a:solidFill>
                <a:schemeClr val="tx1"/>
              </a:solidFill>
              <a:latin typeface="微軟正黑體" panose="020B0604030504040204" pitchFamily="34" charset="-120"/>
              <a:ea typeface="微軟正黑體" panose="020B0604030504040204" pitchFamily="34" charset="-120"/>
            </a:endParaRPr>
          </a:p>
          <a:p>
            <a:pPr algn="ctr"/>
            <a:r>
              <a:rPr lang="en-US" altLang="zh-TW" sz="2500" b="1" dirty="0" smtClean="0">
                <a:solidFill>
                  <a:schemeClr val="tx1"/>
                </a:solidFill>
                <a:latin typeface="微軟正黑體" panose="020B0604030504040204" pitchFamily="34" charset="-120"/>
                <a:ea typeface="微軟正黑體" panose="020B0604030504040204" pitchFamily="34" charset="-120"/>
              </a:rPr>
              <a:t>(</a:t>
            </a:r>
            <a:r>
              <a:rPr lang="zh-TW" altLang="en-US" sz="2500" b="1" dirty="0">
                <a:solidFill>
                  <a:schemeClr val="tx1"/>
                </a:solidFill>
                <a:latin typeface="微軟正黑體" panose="020B0604030504040204" pitchFamily="34" charset="-120"/>
                <a:ea typeface="微軟正黑體" panose="020B0604030504040204" pitchFamily="34" charset="-120"/>
              </a:rPr>
              <a:t>免費</a:t>
            </a:r>
            <a:r>
              <a:rPr lang="en-US" altLang="zh-TW" sz="2500" b="1" dirty="0" smtClean="0">
                <a:solidFill>
                  <a:schemeClr val="tx1"/>
                </a:solidFill>
                <a:latin typeface="微軟正黑體" panose="020B0604030504040204" pitchFamily="34" charset="-120"/>
                <a:ea typeface="微軟正黑體" panose="020B0604030504040204" pitchFamily="34" charset="-120"/>
              </a:rPr>
              <a:t>)</a:t>
            </a:r>
            <a:endParaRPr lang="en-US" altLang="zh-TW" sz="2500" b="1" dirty="0">
              <a:solidFill>
                <a:schemeClr val="tx1"/>
              </a:solidFill>
              <a:latin typeface="微軟正黑體" panose="020B0604030504040204" pitchFamily="34" charset="-120"/>
              <a:ea typeface="微軟正黑體" panose="020B0604030504040204" pitchFamily="34" charset="-120"/>
            </a:endParaRPr>
          </a:p>
        </p:txBody>
      </p:sp>
      <p:sp>
        <p:nvSpPr>
          <p:cNvPr id="5" name="矩形 4"/>
          <p:cNvSpPr/>
          <p:nvPr/>
        </p:nvSpPr>
        <p:spPr>
          <a:xfrm>
            <a:off x="209600" y="3126819"/>
            <a:ext cx="3413504" cy="2732954"/>
          </a:xfrm>
          <a:prstGeom prst="rect">
            <a:avLst/>
          </a:prstGeom>
          <a:solidFill>
            <a:schemeClr val="tx2">
              <a:lumMod val="60000"/>
              <a:lumOff val="4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TW" sz="2000" b="1" dirty="0" smtClean="0">
                <a:solidFill>
                  <a:schemeClr val="bg1"/>
                </a:solidFill>
                <a:latin typeface="微軟正黑體" panose="020B0604030504040204" pitchFamily="34" charset="-120"/>
                <a:ea typeface="微軟正黑體" panose="020B0604030504040204" pitchFamily="34" charset="-120"/>
              </a:rPr>
              <a:t>1.</a:t>
            </a:r>
            <a:r>
              <a:rPr lang="zh-TW" altLang="en-US" sz="2000" b="1" dirty="0" smtClean="0">
                <a:solidFill>
                  <a:schemeClr val="bg1"/>
                </a:solidFill>
                <a:latin typeface="微軟正黑體" panose="020B0604030504040204" pitchFamily="34" charset="-120"/>
                <a:ea typeface="微軟正黑體" panose="020B0604030504040204" pitchFamily="34" charset="-120"/>
              </a:rPr>
              <a:t>本校</a:t>
            </a:r>
            <a:r>
              <a:rPr lang="zh-TW" altLang="en-US" sz="2000" b="1" dirty="0">
                <a:solidFill>
                  <a:schemeClr val="bg1"/>
                </a:solidFill>
                <a:latin typeface="微軟正黑體" panose="020B0604030504040204" pitchFamily="34" charset="-120"/>
                <a:ea typeface="微軟正黑體" panose="020B0604030504040204" pitchFamily="34" charset="-120"/>
              </a:rPr>
              <a:t>與合作單位可互相申辦個人的借書證，</a:t>
            </a:r>
            <a:r>
              <a:rPr lang="zh-TW" altLang="en-US" sz="2000" b="1" dirty="0">
                <a:solidFill>
                  <a:srgbClr val="C00000"/>
                </a:solidFill>
                <a:latin typeface="微軟正黑體" panose="020B0604030504040204" pitchFamily="34" charset="-120"/>
                <a:ea typeface="微軟正黑體" panose="020B0604030504040204" pitchFamily="34" charset="-120"/>
              </a:rPr>
              <a:t>使用</a:t>
            </a:r>
            <a:r>
              <a:rPr lang="zh-TW" altLang="en-US" sz="2000" b="1" dirty="0" smtClean="0">
                <a:solidFill>
                  <a:srgbClr val="C00000"/>
                </a:solidFill>
                <a:latin typeface="微軟正黑體" panose="020B0604030504040204" pitchFamily="34" charset="-120"/>
                <a:ea typeface="微軟正黑體" panose="020B0604030504040204" pitchFamily="34" charset="-120"/>
              </a:rPr>
              <a:t>期限原則上至</a:t>
            </a:r>
            <a:r>
              <a:rPr lang="zh-TW" altLang="en-US" sz="2000" b="1" dirty="0">
                <a:solidFill>
                  <a:srgbClr val="C00000"/>
                </a:solidFill>
                <a:latin typeface="微軟正黑體" panose="020B0604030504040204" pitchFamily="34" charset="-120"/>
                <a:ea typeface="微軟正黑體" panose="020B0604030504040204" pitchFamily="34" charset="-120"/>
              </a:rPr>
              <a:t>畢業或離校為止</a:t>
            </a:r>
            <a:r>
              <a:rPr lang="zh-TW" altLang="en-US" sz="2000" b="1" dirty="0" smtClean="0">
                <a:solidFill>
                  <a:schemeClr val="bg1"/>
                </a:solidFill>
                <a:latin typeface="微軟正黑體" panose="020B0604030504040204" pitchFamily="34" charset="-120"/>
                <a:ea typeface="微軟正黑體" panose="020B0604030504040204" pitchFamily="34" charset="-120"/>
              </a:rPr>
              <a:t>。</a:t>
            </a:r>
            <a:endParaRPr lang="en-US" altLang="zh-TW" sz="2000" b="1" dirty="0">
              <a:solidFill>
                <a:schemeClr val="bg1"/>
              </a:solidFill>
              <a:latin typeface="微軟正黑體" panose="020B0604030504040204" pitchFamily="34" charset="-120"/>
              <a:ea typeface="微軟正黑體" panose="020B0604030504040204" pitchFamily="34" charset="-120"/>
            </a:endParaRPr>
          </a:p>
          <a:p>
            <a:endParaRPr lang="en-US" altLang="zh-TW" sz="2000" b="1" dirty="0" smtClean="0">
              <a:solidFill>
                <a:schemeClr val="bg1"/>
              </a:solidFill>
              <a:latin typeface="微軟正黑體" panose="020B0604030504040204" pitchFamily="34" charset="-120"/>
              <a:ea typeface="微軟正黑體" panose="020B0604030504040204" pitchFamily="34" charset="-120"/>
            </a:endParaRPr>
          </a:p>
          <a:p>
            <a:r>
              <a:rPr lang="en-US" altLang="zh-TW" sz="2000" b="1" dirty="0" smtClean="0">
                <a:solidFill>
                  <a:schemeClr val="bg1"/>
                </a:solidFill>
                <a:latin typeface="微軟正黑體" panose="020B0604030504040204" pitchFamily="34" charset="-120"/>
                <a:ea typeface="微軟正黑體" panose="020B0604030504040204" pitchFamily="34" charset="-120"/>
              </a:rPr>
              <a:t>2.</a:t>
            </a:r>
            <a:r>
              <a:rPr lang="zh-TW" altLang="en-US" sz="2000" b="1" dirty="0" smtClean="0">
                <a:solidFill>
                  <a:schemeClr val="bg1"/>
                </a:solidFill>
                <a:latin typeface="微軟正黑體" panose="020B0604030504040204" pitchFamily="34" charset="-120"/>
                <a:ea typeface="微軟正黑體" panose="020B0604030504040204" pitchFamily="34" charset="-120"/>
              </a:rPr>
              <a:t>合作</a:t>
            </a:r>
            <a:r>
              <a:rPr lang="zh-TW" altLang="en-US" sz="2000" b="1" dirty="0">
                <a:solidFill>
                  <a:schemeClr val="bg1"/>
                </a:solidFill>
                <a:latin typeface="微軟正黑體" panose="020B0604030504040204" pitchFamily="34" charset="-120"/>
                <a:ea typeface="微軟正黑體" panose="020B0604030504040204" pitchFamily="34" charset="-120"/>
              </a:rPr>
              <a:t>館</a:t>
            </a:r>
            <a:r>
              <a:rPr lang="en-US" altLang="zh-TW" sz="2000" b="1" dirty="0">
                <a:solidFill>
                  <a:srgbClr val="C00000"/>
                </a:solidFill>
                <a:latin typeface="微軟正黑體" panose="020B0604030504040204" pitchFamily="34" charset="-120"/>
                <a:ea typeface="微軟正黑體" panose="020B0604030504040204" pitchFamily="34" charset="-120"/>
              </a:rPr>
              <a:t>5</a:t>
            </a:r>
            <a:r>
              <a:rPr lang="zh-TW" altLang="en-US" sz="2000" b="1" dirty="0">
                <a:solidFill>
                  <a:schemeClr val="bg1"/>
                </a:solidFill>
                <a:latin typeface="微軟正黑體" panose="020B0604030504040204" pitchFamily="34" charset="-120"/>
                <a:ea typeface="微軟正黑體" panose="020B0604030504040204" pitchFamily="34" charset="-120"/>
              </a:rPr>
              <a:t>所</a:t>
            </a:r>
            <a:r>
              <a:rPr lang="zh-TW" altLang="en-US" sz="2000" b="1" dirty="0" smtClean="0">
                <a:solidFill>
                  <a:schemeClr val="bg1"/>
                </a:solidFill>
                <a:latin typeface="微軟正黑體" panose="020B0604030504040204" pitchFamily="34" charset="-120"/>
                <a:ea typeface="微軟正黑體" panose="020B0604030504040204" pitchFamily="34" charset="-120"/>
              </a:rPr>
              <a:t>：</a:t>
            </a:r>
            <a:endParaRPr lang="en-US" altLang="zh-TW" sz="2000" b="1" dirty="0" smtClean="0">
              <a:solidFill>
                <a:schemeClr val="bg1"/>
              </a:solidFill>
              <a:latin typeface="微軟正黑體" panose="020B0604030504040204" pitchFamily="34" charset="-120"/>
              <a:ea typeface="微軟正黑體" panose="020B0604030504040204" pitchFamily="34" charset="-120"/>
            </a:endParaRPr>
          </a:p>
          <a:p>
            <a:r>
              <a:rPr lang="zh-TW" altLang="en-US" sz="2000" b="1" dirty="0" smtClean="0">
                <a:solidFill>
                  <a:schemeClr val="bg1"/>
                </a:solidFill>
                <a:latin typeface="微軟正黑體" panose="020B0604030504040204" pitchFamily="34" charset="-120"/>
                <a:ea typeface="微軟正黑體" panose="020B0604030504040204" pitchFamily="34" charset="-120"/>
              </a:rPr>
              <a:t>中山大學</a:t>
            </a:r>
            <a:r>
              <a:rPr lang="zh-TW" altLang="en-US" sz="2000" b="1" dirty="0">
                <a:solidFill>
                  <a:schemeClr val="bg1"/>
                </a:solidFill>
                <a:latin typeface="微軟正黑體" panose="020B0604030504040204" pitchFamily="34" charset="-120"/>
                <a:ea typeface="微軟正黑體" panose="020B0604030504040204" pitchFamily="34" charset="-120"/>
              </a:rPr>
              <a:t>、高雄醫學院、成功大學、台南大學、</a:t>
            </a:r>
            <a:r>
              <a:rPr lang="zh-TW" altLang="en-US" sz="2000" b="1" dirty="0" smtClean="0">
                <a:solidFill>
                  <a:schemeClr val="bg1"/>
                </a:solidFill>
                <a:latin typeface="微軟正黑體" panose="020B0604030504040204" pitchFamily="34" charset="-120"/>
                <a:ea typeface="微軟正黑體" panose="020B0604030504040204" pitchFamily="34" charset="-120"/>
              </a:rPr>
              <a:t>屏東大學</a:t>
            </a:r>
            <a:endParaRPr lang="en-US" altLang="zh-TW" sz="2000" b="1" dirty="0" smtClean="0">
              <a:solidFill>
                <a:schemeClr val="bg1"/>
              </a:solidFill>
              <a:latin typeface="微軟正黑體" panose="020B0604030504040204" pitchFamily="34" charset="-120"/>
              <a:ea typeface="微軟正黑體" panose="020B0604030504040204" pitchFamily="34" charset="-120"/>
            </a:endParaRPr>
          </a:p>
        </p:txBody>
      </p:sp>
      <p:sp>
        <p:nvSpPr>
          <p:cNvPr id="6" name="矩形 5"/>
          <p:cNvSpPr/>
          <p:nvPr/>
        </p:nvSpPr>
        <p:spPr>
          <a:xfrm>
            <a:off x="3623104" y="3126816"/>
            <a:ext cx="3089793" cy="2740344"/>
          </a:xfrm>
          <a:prstGeom prst="rect">
            <a:avLst/>
          </a:prstGeom>
          <a:solidFill>
            <a:schemeClr val="tx2">
              <a:lumMod val="60000"/>
              <a:lumOff val="40000"/>
            </a:schemeClr>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vert="horz" rtlCol="0" anchor="t"/>
          <a:lstStyle/>
          <a:p>
            <a:pPr>
              <a:spcBef>
                <a:spcPts val="600"/>
              </a:spcBef>
              <a:spcAft>
                <a:spcPts val="600"/>
              </a:spcAft>
            </a:pPr>
            <a:r>
              <a:rPr lang="en-US" altLang="zh-TW" sz="2000" b="1" dirty="0" smtClean="0">
                <a:latin typeface="微軟正黑體" panose="020B0604030504040204" pitchFamily="34" charset="-120"/>
                <a:ea typeface="微軟正黑體" panose="020B0604030504040204" pitchFamily="34" charset="-120"/>
              </a:rPr>
              <a:t>1.</a:t>
            </a:r>
            <a:r>
              <a:rPr lang="zh-TW" altLang="en-US" sz="2000" b="1" dirty="0" smtClean="0">
                <a:latin typeface="微軟正黑體" panose="020B0604030504040204" pitchFamily="34" charset="-120"/>
                <a:ea typeface="微軟正黑體" panose="020B0604030504040204" pitchFamily="34" charset="-120"/>
              </a:rPr>
              <a:t>本</a:t>
            </a:r>
            <a:r>
              <a:rPr lang="zh-TW" altLang="en-US" sz="2000" b="1" dirty="0">
                <a:latin typeface="微軟正黑體" panose="020B0604030504040204" pitchFamily="34" charset="-120"/>
                <a:ea typeface="微軟正黑體" panose="020B0604030504040204" pitchFamily="34" charset="-120"/>
              </a:rPr>
              <a:t>館與合作單位互相交換數枚</a:t>
            </a:r>
            <a:r>
              <a:rPr lang="zh-TW" altLang="en-US" sz="2000" b="1" dirty="0" smtClean="0">
                <a:latin typeface="微軟正黑體" panose="020B0604030504040204" pitchFamily="34" charset="-120"/>
                <a:ea typeface="微軟正黑體" panose="020B0604030504040204" pitchFamily="34" charset="-120"/>
              </a:rPr>
              <a:t>借書證。</a:t>
            </a:r>
            <a:r>
              <a:rPr lang="en-US" altLang="zh-TW" sz="2000" b="1" dirty="0" smtClean="0">
                <a:latin typeface="微軟正黑體" panose="020B0604030504040204" pitchFamily="34" charset="-120"/>
                <a:ea typeface="微軟正黑體" panose="020B0604030504040204" pitchFamily="34" charset="-120"/>
              </a:rPr>
              <a:t>1</a:t>
            </a:r>
            <a:r>
              <a:rPr lang="zh-TW" altLang="en-US" sz="2000" b="1" dirty="0" smtClean="0">
                <a:latin typeface="微軟正黑體" panose="020B0604030504040204" pitchFamily="34" charset="-120"/>
                <a:ea typeface="微軟正黑體" panose="020B0604030504040204" pitchFamily="34" charset="-120"/>
              </a:rPr>
              <a:t>人得借用</a:t>
            </a:r>
            <a:r>
              <a:rPr lang="en-US" altLang="zh-TW" sz="2000" b="1" dirty="0" smtClean="0">
                <a:solidFill>
                  <a:srgbClr val="C00000"/>
                </a:solidFill>
                <a:latin typeface="微軟正黑體" panose="020B0604030504040204" pitchFamily="34" charset="-120"/>
                <a:ea typeface="微軟正黑體" panose="020B0604030504040204" pitchFamily="34" charset="-120"/>
              </a:rPr>
              <a:t>3</a:t>
            </a:r>
            <a:r>
              <a:rPr lang="zh-TW" altLang="en-US" sz="2000" b="1" dirty="0" smtClean="0">
                <a:solidFill>
                  <a:srgbClr val="C00000"/>
                </a:solidFill>
                <a:latin typeface="微軟正黑體" panose="020B0604030504040204" pitchFamily="34" charset="-120"/>
                <a:ea typeface="微軟正黑體" panose="020B0604030504040204" pitchFamily="34" charset="-120"/>
              </a:rPr>
              <a:t>所</a:t>
            </a:r>
            <a:r>
              <a:rPr lang="zh-TW" altLang="en-US" sz="2000" b="1" dirty="0" smtClean="0">
                <a:latin typeface="微軟正黑體" panose="020B0604030504040204" pitchFamily="34" charset="-120"/>
                <a:ea typeface="微軟正黑體" panose="020B0604030504040204" pitchFamily="34" charset="-120"/>
              </a:rPr>
              <a:t>學校的互借證。</a:t>
            </a:r>
            <a:endParaRPr lang="en-US" altLang="zh-TW" sz="2000" b="1" dirty="0">
              <a:latin typeface="微軟正黑體" panose="020B0604030504040204" pitchFamily="34" charset="-120"/>
              <a:ea typeface="微軟正黑體" panose="020B0604030504040204" pitchFamily="34" charset="-120"/>
            </a:endParaRPr>
          </a:p>
          <a:p>
            <a:pPr>
              <a:spcBef>
                <a:spcPts val="600"/>
              </a:spcBef>
              <a:spcAft>
                <a:spcPts val="600"/>
              </a:spcAft>
            </a:pPr>
            <a:r>
              <a:rPr lang="en-US" altLang="zh-TW" sz="2000" b="1" dirty="0" smtClean="0">
                <a:latin typeface="微軟正黑體" panose="020B0604030504040204" pitchFamily="34" charset="-120"/>
                <a:ea typeface="微軟正黑體" panose="020B0604030504040204" pitchFamily="34" charset="-120"/>
              </a:rPr>
              <a:t>2.</a:t>
            </a:r>
            <a:r>
              <a:rPr lang="zh-TW" altLang="en-US" sz="2000" b="1" dirty="0" smtClean="0">
                <a:latin typeface="微軟正黑體" panose="020B0604030504040204" pitchFamily="34" charset="-120"/>
                <a:ea typeface="微軟正黑體" panose="020B0604030504040204" pitchFamily="34" charset="-120"/>
              </a:rPr>
              <a:t>借書證</a:t>
            </a:r>
            <a:r>
              <a:rPr lang="zh-TW" altLang="en-US" sz="2000" b="1" dirty="0">
                <a:latin typeface="微軟正黑體" panose="020B0604030504040204" pitchFamily="34" charset="-120"/>
                <a:ea typeface="微軟正黑體" panose="020B0604030504040204" pitchFamily="34" charset="-120"/>
              </a:rPr>
              <a:t>為本校讀者共用</a:t>
            </a:r>
            <a:r>
              <a:rPr lang="zh-TW" altLang="en-US" sz="2000" b="1" dirty="0" smtClean="0">
                <a:latin typeface="微軟正黑體" panose="020B0604030504040204" pitchFamily="34" charset="-120"/>
                <a:ea typeface="微軟正黑體" panose="020B0604030504040204" pitchFamily="34" charset="-120"/>
              </a:rPr>
              <a:t>，</a:t>
            </a:r>
            <a:r>
              <a:rPr lang="zh-TW" altLang="en-US" sz="2000" b="1" dirty="0" smtClean="0">
                <a:solidFill>
                  <a:srgbClr val="C00000"/>
                </a:solidFill>
                <a:latin typeface="微軟正黑體" panose="020B0604030504040204" pitchFamily="34" charset="-120"/>
                <a:ea typeface="微軟正黑體" panose="020B0604030504040204" pitchFamily="34" charset="-120"/>
              </a:rPr>
              <a:t>有借證期限</a:t>
            </a:r>
            <a:r>
              <a:rPr lang="zh-TW" altLang="en-US" sz="2000" b="1" dirty="0" smtClean="0">
                <a:solidFill>
                  <a:schemeClr val="bg1"/>
                </a:solidFill>
                <a:latin typeface="微軟正黑體" panose="020B0604030504040204" pitchFamily="34" charset="-120"/>
                <a:ea typeface="微軟正黑體" panose="020B0604030504040204" pitchFamily="34" charset="-120"/>
              </a:rPr>
              <a:t>，</a:t>
            </a:r>
            <a:r>
              <a:rPr lang="zh-TW" altLang="en-US" sz="2000" b="1" dirty="0" smtClean="0">
                <a:latin typeface="微軟正黑體" panose="020B0604030504040204" pitchFamily="34" charset="-120"/>
                <a:ea typeface="微軟正黑體" panose="020B0604030504040204" pitchFamily="34" charset="-120"/>
              </a:rPr>
              <a:t>用畢</a:t>
            </a:r>
            <a:r>
              <a:rPr lang="zh-TW" altLang="en-US" sz="2000" b="1" dirty="0">
                <a:latin typeface="微軟正黑體" panose="020B0604030504040204" pitchFamily="34" charset="-120"/>
                <a:ea typeface="微軟正黑體" panose="020B0604030504040204" pitchFamily="34" charset="-120"/>
              </a:rPr>
              <a:t>須歸還，以供他人繼續使用</a:t>
            </a:r>
            <a:r>
              <a:rPr lang="zh-TW" altLang="en-US" sz="2000" b="1" dirty="0" smtClean="0">
                <a:latin typeface="微軟正黑體" panose="020B0604030504040204" pitchFamily="34" charset="-120"/>
                <a:ea typeface="微軟正黑體" panose="020B0604030504040204" pitchFamily="34" charset="-120"/>
              </a:rPr>
              <a:t>。</a:t>
            </a:r>
            <a:endParaRPr lang="en-US" altLang="zh-TW" sz="2000" b="1" dirty="0">
              <a:latin typeface="微軟正黑體" panose="020B0604030504040204" pitchFamily="34" charset="-120"/>
              <a:ea typeface="微軟正黑體" panose="020B0604030504040204" pitchFamily="34" charset="-120"/>
            </a:endParaRPr>
          </a:p>
          <a:p>
            <a:pPr>
              <a:spcBef>
                <a:spcPts val="600"/>
              </a:spcBef>
              <a:spcAft>
                <a:spcPts val="600"/>
              </a:spcAft>
            </a:pPr>
            <a:r>
              <a:rPr lang="en-US" altLang="zh-TW" sz="2000" b="1" dirty="0" smtClean="0">
                <a:latin typeface="微軟正黑體" panose="020B0604030504040204" pitchFamily="34" charset="-120"/>
                <a:ea typeface="微軟正黑體" panose="020B0604030504040204" pitchFamily="34" charset="-120"/>
              </a:rPr>
              <a:t>3.</a:t>
            </a:r>
            <a:r>
              <a:rPr lang="zh-TW" altLang="en-US" sz="2000" b="1" dirty="0" smtClean="0">
                <a:latin typeface="微軟正黑體" panose="020B0604030504040204" pitchFamily="34" charset="-120"/>
                <a:ea typeface="微軟正黑體" panose="020B0604030504040204" pitchFamily="34" charset="-120"/>
              </a:rPr>
              <a:t>共</a:t>
            </a:r>
            <a:r>
              <a:rPr lang="en-US" altLang="zh-TW" sz="2000" b="1" dirty="0" smtClean="0">
                <a:solidFill>
                  <a:srgbClr val="C00000"/>
                </a:solidFill>
                <a:latin typeface="微軟正黑體" panose="020B0604030504040204" pitchFamily="34" charset="-120"/>
                <a:ea typeface="微軟正黑體" panose="020B0604030504040204" pitchFamily="34" charset="-120"/>
              </a:rPr>
              <a:t>30</a:t>
            </a:r>
            <a:r>
              <a:rPr lang="zh-TW" altLang="en-US" sz="2000" b="1" dirty="0" smtClean="0">
                <a:latin typeface="微軟正黑體" panose="020B0604030504040204" pitchFamily="34" charset="-120"/>
                <a:ea typeface="微軟正黑體" panose="020B0604030504040204" pitchFamily="34" charset="-120"/>
              </a:rPr>
              <a:t>所學校</a:t>
            </a:r>
            <a:endParaRPr lang="zh-TW" altLang="en-US" sz="2000" b="1" dirty="0">
              <a:latin typeface="微軟正黑體" panose="020B0604030504040204" pitchFamily="34" charset="-120"/>
              <a:ea typeface="微軟正黑體" panose="020B0604030504040204" pitchFamily="34" charset="-120"/>
            </a:endParaRPr>
          </a:p>
        </p:txBody>
      </p:sp>
      <p:sp>
        <p:nvSpPr>
          <p:cNvPr id="7" name="矩形 6"/>
          <p:cNvSpPr/>
          <p:nvPr/>
        </p:nvSpPr>
        <p:spPr>
          <a:xfrm>
            <a:off x="6767186" y="3119428"/>
            <a:ext cx="3095969" cy="2740345"/>
          </a:xfrm>
          <a:prstGeom prst="rect">
            <a:avLst/>
          </a:prstGeom>
          <a:solidFill>
            <a:schemeClr val="accent2">
              <a:lumMod val="40000"/>
              <a:lumOff val="60000"/>
            </a:schemeClr>
          </a:solidFill>
          <a:ln>
            <a:solidFill>
              <a:srgbClr val="974807"/>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endParaRPr lang="en-US" altLang="zh-TW" sz="2000" b="1" dirty="0" smtClean="0">
              <a:latin typeface="微軟正黑體" panose="020B0604030504040204" pitchFamily="34" charset="-120"/>
              <a:ea typeface="微軟正黑體" panose="020B0604030504040204" pitchFamily="34" charset="-120"/>
            </a:endParaRPr>
          </a:p>
          <a:p>
            <a:r>
              <a:rPr lang="en-US" altLang="zh-TW" sz="2000" b="1" dirty="0" smtClean="0">
                <a:latin typeface="微軟正黑體" panose="020B0604030504040204" pitchFamily="34" charset="-120"/>
                <a:ea typeface="微軟正黑體" panose="020B0604030504040204" pitchFamily="34" charset="-120"/>
              </a:rPr>
              <a:t>1.</a:t>
            </a:r>
            <a:r>
              <a:rPr lang="zh-TW" altLang="en-US" sz="2000" b="1" dirty="0" smtClean="0">
                <a:latin typeface="微軟正黑體" panose="020B0604030504040204" pitchFamily="34" charset="-120"/>
                <a:ea typeface="微軟正黑體" panose="020B0604030504040204" pitchFamily="34" charset="-120"/>
              </a:rPr>
              <a:t>讀者</a:t>
            </a:r>
            <a:r>
              <a:rPr lang="zh-TW" altLang="en-US" sz="2000" b="1" dirty="0">
                <a:latin typeface="微軟正黑體" panose="020B0604030504040204" pitchFamily="34" charset="-120"/>
                <a:ea typeface="微軟正黑體" panose="020B0604030504040204" pitchFamily="34" charset="-120"/>
              </a:rPr>
              <a:t>可線上向其他圖書館申請資料複印或圖書借閱</a:t>
            </a:r>
            <a:r>
              <a:rPr lang="zh-TW" altLang="en-US" sz="2000" b="1" dirty="0" smtClean="0">
                <a:latin typeface="微軟正黑體" panose="020B0604030504040204" pitchFamily="34" charset="-120"/>
                <a:ea typeface="微軟正黑體" panose="020B0604030504040204" pitchFamily="34" charset="-120"/>
              </a:rPr>
              <a:t>。</a:t>
            </a:r>
            <a:endParaRPr lang="en-US" altLang="zh-TW" sz="2000" b="1" dirty="0" smtClean="0">
              <a:latin typeface="微軟正黑體" panose="020B0604030504040204" pitchFamily="34" charset="-120"/>
              <a:ea typeface="微軟正黑體" panose="020B0604030504040204" pitchFamily="34" charset="-120"/>
            </a:endParaRPr>
          </a:p>
          <a:p>
            <a:endParaRPr lang="en-US" altLang="zh-TW" sz="2000" b="1" dirty="0">
              <a:latin typeface="微軟正黑體" panose="020B0604030504040204" pitchFamily="34" charset="-120"/>
              <a:ea typeface="微軟正黑體" panose="020B0604030504040204" pitchFamily="34" charset="-120"/>
            </a:endParaRPr>
          </a:p>
          <a:p>
            <a:r>
              <a:rPr lang="en-US" altLang="zh-TW" sz="2000" b="1" dirty="0" smtClean="0">
                <a:latin typeface="微軟正黑體" panose="020B0604030504040204" pitchFamily="34" charset="-120"/>
                <a:ea typeface="微軟正黑體" panose="020B0604030504040204" pitchFamily="34" charset="-120"/>
              </a:rPr>
              <a:t>2.</a:t>
            </a:r>
            <a:r>
              <a:rPr lang="zh-TW" altLang="en-US" sz="2000" b="1" dirty="0" smtClean="0">
                <a:solidFill>
                  <a:srgbClr val="C00000"/>
                </a:solidFill>
                <a:latin typeface="微軟正黑體" panose="020B0604030504040204" pitchFamily="34" charset="-120"/>
                <a:ea typeface="微軟正黑體" panose="020B0604030504040204" pitchFamily="34" charset="-120"/>
              </a:rPr>
              <a:t>可查找某資料被全國大專院校的某一館所收藏</a:t>
            </a:r>
            <a:endParaRPr lang="zh-TW" altLang="en-US" sz="2000" b="1" dirty="0">
              <a:solidFill>
                <a:srgbClr val="C00000"/>
              </a:solidFill>
              <a:latin typeface="微軟正黑體" panose="020B0604030504040204" pitchFamily="34" charset="-120"/>
              <a:ea typeface="微軟正黑體" panose="020B0604030504040204" pitchFamily="34" charset="-120"/>
            </a:endParaRPr>
          </a:p>
        </p:txBody>
      </p:sp>
      <p:sp>
        <p:nvSpPr>
          <p:cNvPr id="8" name="標題 1"/>
          <p:cNvSpPr txBox="1">
            <a:spLocks/>
          </p:cNvSpPr>
          <p:nvPr/>
        </p:nvSpPr>
        <p:spPr>
          <a:xfrm>
            <a:off x="708795" y="1101206"/>
            <a:ext cx="8694539" cy="1252534"/>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zh-TW" altLang="en-US" sz="3500" kern="0"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館際合作服務</a:t>
            </a:r>
            <a:endParaRPr lang="zh-TW" altLang="en-US" sz="3500" kern="0"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pic>
        <p:nvPicPr>
          <p:cNvPr id="9" name="圖片 8">
            <a:hlinkClick r:id="rId3"/>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35559" y="5958445"/>
            <a:ext cx="380618" cy="378512"/>
          </a:xfrm>
          <a:prstGeom prst="rect">
            <a:avLst/>
          </a:prstGeom>
        </p:spPr>
      </p:pic>
    </p:spTree>
    <p:extLst>
      <p:ext uri="{BB962C8B-B14F-4D97-AF65-F5344CB8AC3E}">
        <p14:creationId xmlns:p14="http://schemas.microsoft.com/office/powerpoint/2010/main" val="76250446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557621" y="0"/>
            <a:ext cx="6192688" cy="6840487"/>
          </a:xfrm>
          <a:prstGeom prst="rect">
            <a:avLst/>
          </a:prstGeom>
          <a:solidFill>
            <a:schemeClr val="accent2">
              <a:lumMod val="7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4" name="標題 1"/>
          <p:cNvSpPr txBox="1">
            <a:spLocks/>
          </p:cNvSpPr>
          <p:nvPr/>
        </p:nvSpPr>
        <p:spPr>
          <a:xfrm>
            <a:off x="4726294" y="2221391"/>
            <a:ext cx="5688632" cy="2736304"/>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pPr>
              <a:spcBef>
                <a:spcPts val="600"/>
              </a:spcBef>
              <a:spcAft>
                <a:spcPts val="600"/>
              </a:spcAft>
            </a:pPr>
            <a:r>
              <a:rPr lang="zh-TW" altLang="en-US" sz="4000" kern="0"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－請多多關注－</a:t>
            </a:r>
            <a:endParaRPr lang="en-US" altLang="zh-TW" sz="4000" kern="0"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algn="l">
              <a:spcBef>
                <a:spcPts val="600"/>
              </a:spcBef>
              <a:spcAft>
                <a:spcPts val="600"/>
              </a:spcAft>
            </a:pPr>
            <a:r>
              <a:rPr lang="en-US" altLang="zh-TW" sz="4500" kern="0"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1.</a:t>
            </a:r>
            <a:r>
              <a:rPr lang="zh-TW" altLang="en-US" sz="4500" kern="0"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圖資處新網頁</a:t>
            </a:r>
            <a:endParaRPr lang="en-US" altLang="zh-TW" sz="4500" kern="0"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a:p>
            <a:pPr algn="l">
              <a:spcBef>
                <a:spcPts val="600"/>
              </a:spcBef>
              <a:spcAft>
                <a:spcPts val="600"/>
              </a:spcAft>
            </a:pPr>
            <a:r>
              <a:rPr lang="en-US" altLang="zh-TW" sz="4500" kern="0"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      2.</a:t>
            </a:r>
            <a:r>
              <a:rPr lang="zh-TW" altLang="en-US" sz="4500" kern="0"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粉絲專頁</a:t>
            </a:r>
            <a:endParaRPr lang="en-US" altLang="zh-TW" sz="4500" kern="0"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pic>
        <p:nvPicPr>
          <p:cNvPr id="5" name="圖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79780" y="3819976"/>
            <a:ext cx="720080" cy="720080"/>
          </a:xfrm>
          <a:prstGeom prst="rect">
            <a:avLst/>
          </a:prstGeom>
        </p:spPr>
      </p:pic>
      <p:sp>
        <p:nvSpPr>
          <p:cNvPr id="6" name="文字方塊 5"/>
          <p:cNvSpPr txBox="1"/>
          <p:nvPr/>
        </p:nvSpPr>
        <p:spPr>
          <a:xfrm>
            <a:off x="5566257" y="863823"/>
            <a:ext cx="4514368" cy="861774"/>
          </a:xfrm>
          <a:prstGeom prst="rect">
            <a:avLst/>
          </a:prstGeom>
          <a:noFill/>
        </p:spPr>
        <p:txBody>
          <a:bodyPr wrap="square" rtlCol="0">
            <a:spAutoFit/>
          </a:bodyPr>
          <a:lstStyle/>
          <a:p>
            <a:r>
              <a:rPr lang="zh-TW" altLang="en-US" sz="5000"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工商服務時間</a:t>
            </a:r>
            <a:endParaRPr lang="zh-TW" altLang="en-US" sz="5000"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8" name="矩形 7"/>
          <p:cNvSpPr/>
          <p:nvPr/>
        </p:nvSpPr>
        <p:spPr>
          <a:xfrm>
            <a:off x="5518382" y="718646"/>
            <a:ext cx="4104456" cy="1152128"/>
          </a:xfrm>
          <a:prstGeom prst="rect">
            <a:avLst/>
          </a:prstGeom>
          <a:noFill/>
          <a:ln>
            <a:solidFill>
              <a:schemeClr val="bg2">
                <a:lumMod val="1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pic>
        <p:nvPicPr>
          <p:cNvPr id="1026" name="Picture 2" descr="C:\Users\user\Downloads\marion-michele-66097-unsplash.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48320" y="-2106061"/>
            <a:ext cx="5795718" cy="10314699"/>
          </a:xfrm>
          <a:prstGeom prst="rect">
            <a:avLst/>
          </a:prstGeom>
          <a:noFill/>
          <a:extLst>
            <a:ext uri="{909E8E84-426E-40DD-AFC4-6F175D3DCCD1}">
              <a14:hiddenFill xmlns:a14="http://schemas.microsoft.com/office/drawing/2010/main">
                <a:solidFill>
                  <a:srgbClr val="FFFFFF"/>
                </a:solidFill>
              </a14:hiddenFill>
            </a:ext>
          </a:extLst>
        </p:spPr>
      </p:pic>
      <p:sp>
        <p:nvSpPr>
          <p:cNvPr id="10" name="矩形 9"/>
          <p:cNvSpPr/>
          <p:nvPr/>
        </p:nvSpPr>
        <p:spPr>
          <a:xfrm>
            <a:off x="6362446" y="5157750"/>
            <a:ext cx="3701683" cy="400110"/>
          </a:xfrm>
          <a:prstGeom prst="rect">
            <a:avLst/>
          </a:prstGeom>
        </p:spPr>
        <p:txBody>
          <a:bodyPr vert="horz" wrap="square">
            <a:spAutoFit/>
          </a:bodyPr>
          <a:lstStyle/>
          <a:p>
            <a:r>
              <a:rPr lang="en-US" altLang="zh-TW" sz="2000" dirty="0" smtClean="0">
                <a:solidFill>
                  <a:srgbClr val="CC0000"/>
                </a:solidFill>
                <a:latin typeface="微軟正黑體" panose="020B0604030504040204" pitchFamily="34" charset="-120"/>
                <a:ea typeface="微軟正黑體" panose="020B0604030504040204" pitchFamily="34" charset="-120"/>
              </a:rPr>
              <a:t># </a:t>
            </a:r>
            <a:r>
              <a:rPr lang="zh-TW" altLang="en-US" sz="2000" dirty="0" smtClean="0">
                <a:solidFill>
                  <a:srgbClr val="CC0000"/>
                </a:solidFill>
                <a:latin typeface="微軟正黑體" panose="020B0604030504040204" pitchFamily="34" charset="-120"/>
                <a:ea typeface="微軟正黑體" panose="020B0604030504040204" pitchFamily="34" charset="-120"/>
              </a:rPr>
              <a:t>加到我的最愛也是可以的喔</a:t>
            </a:r>
            <a:endParaRPr lang="zh-TW" altLang="en-US" sz="2000" dirty="0">
              <a:solidFill>
                <a:srgbClr val="CC0000"/>
              </a:solidFill>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86444209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C:\Users\user\Downloads\marion-michele-66097-unsplash.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2336" y="-2117289"/>
            <a:ext cx="5795718" cy="10314699"/>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p:cNvSpPr/>
          <p:nvPr/>
        </p:nvSpPr>
        <p:spPr>
          <a:xfrm>
            <a:off x="1439912" y="623875"/>
            <a:ext cx="3479996" cy="446276"/>
          </a:xfrm>
          <a:prstGeom prst="rect">
            <a:avLst/>
          </a:prstGeom>
        </p:spPr>
        <p:txBody>
          <a:bodyPr vert="horz" wrap="square">
            <a:spAutoFit/>
          </a:bodyPr>
          <a:lstStyle/>
          <a:p>
            <a:r>
              <a:rPr lang="zh-TW" altLang="en-US" sz="2300" dirty="0" smtClean="0">
                <a:solidFill>
                  <a:schemeClr val="bg1"/>
                </a:solidFill>
                <a:latin typeface="微軟正黑體" panose="020B0604030504040204" pitchFamily="34" charset="-120"/>
                <a:ea typeface="微軟正黑體" panose="020B0604030504040204" pitchFamily="34" charset="-120"/>
              </a:rPr>
              <a:t>不用重覆登入登出喔</a:t>
            </a:r>
            <a:endParaRPr lang="zh-TW" altLang="en-US" sz="2300" dirty="0">
              <a:solidFill>
                <a:schemeClr val="bg1"/>
              </a:solidFill>
              <a:latin typeface="微軟正黑體" panose="020B0604030504040204" pitchFamily="34" charset="-120"/>
              <a:ea typeface="微軟正黑體" panose="020B0604030504040204" pitchFamily="34" charset="-120"/>
            </a:endParaRPr>
          </a:p>
        </p:txBody>
      </p:sp>
      <p:sp>
        <p:nvSpPr>
          <p:cNvPr id="8" name="矩形 7"/>
          <p:cNvSpPr/>
          <p:nvPr/>
        </p:nvSpPr>
        <p:spPr>
          <a:xfrm>
            <a:off x="6480472" y="623875"/>
            <a:ext cx="3235041" cy="446276"/>
          </a:xfrm>
          <a:prstGeom prst="rect">
            <a:avLst/>
          </a:prstGeom>
        </p:spPr>
        <p:txBody>
          <a:bodyPr vert="horz" wrap="square">
            <a:spAutoFit/>
          </a:bodyPr>
          <a:lstStyle/>
          <a:p>
            <a:r>
              <a:rPr lang="en-US" altLang="zh-TW" sz="2300" b="1" dirty="0" smtClean="0">
                <a:solidFill>
                  <a:srgbClr val="974807"/>
                </a:solidFill>
                <a:latin typeface="微軟正黑體" panose="020B0604030504040204" pitchFamily="34" charset="-120"/>
                <a:ea typeface="微軟正黑體" panose="020B0604030504040204" pitchFamily="34" charset="-120"/>
              </a:rPr>
              <a:t>【MAC</a:t>
            </a:r>
            <a:r>
              <a:rPr lang="zh-TW" altLang="en-US" sz="2300" b="1" dirty="0" smtClean="0">
                <a:solidFill>
                  <a:srgbClr val="974807"/>
                </a:solidFill>
                <a:latin typeface="微軟正黑體" panose="020B0604030504040204" pitchFamily="34" charset="-120"/>
                <a:ea typeface="微軟正黑體" panose="020B0604030504040204" pitchFamily="34" charset="-120"/>
              </a:rPr>
              <a:t>設定</a:t>
            </a:r>
            <a:r>
              <a:rPr lang="en-US" altLang="zh-TW" sz="2300" b="1" dirty="0" smtClean="0">
                <a:solidFill>
                  <a:srgbClr val="974807"/>
                </a:solidFill>
                <a:latin typeface="微軟正黑體" panose="020B0604030504040204" pitchFamily="34" charset="-120"/>
                <a:ea typeface="微軟正黑體" panose="020B0604030504040204" pitchFamily="34" charset="-120"/>
              </a:rPr>
              <a:t>】</a:t>
            </a:r>
            <a:endParaRPr lang="zh-TW" altLang="en-US" sz="2300" b="1" dirty="0">
              <a:solidFill>
                <a:srgbClr val="974807"/>
              </a:solidFill>
              <a:latin typeface="微軟正黑體" panose="020B0604030504040204" pitchFamily="34" charset="-120"/>
              <a:ea typeface="微軟正黑體" panose="020B0604030504040204" pitchFamily="34" charset="-120"/>
            </a:endParaRPr>
          </a:p>
        </p:txBody>
      </p:sp>
      <p:sp>
        <p:nvSpPr>
          <p:cNvPr id="10" name="矩形 9"/>
          <p:cNvSpPr/>
          <p:nvPr/>
        </p:nvSpPr>
        <p:spPr>
          <a:xfrm>
            <a:off x="5593932" y="1411921"/>
            <a:ext cx="4104456" cy="707886"/>
          </a:xfrm>
          <a:prstGeom prst="rect">
            <a:avLst/>
          </a:prstGeom>
        </p:spPr>
        <p:txBody>
          <a:bodyPr vert="horz" wrap="square">
            <a:spAutoFit/>
          </a:bodyPr>
          <a:lstStyle/>
          <a:p>
            <a:pPr>
              <a:spcBef>
                <a:spcPts val="600"/>
              </a:spcBef>
              <a:spcAft>
                <a:spcPts val="600"/>
              </a:spcAft>
            </a:pPr>
            <a:r>
              <a:rPr lang="zh-TW" altLang="en-US" sz="2000" dirty="0" smtClean="0">
                <a:latin typeface="微軟正黑體" panose="020B0604030504040204" pitchFamily="34" charset="-120"/>
                <a:ea typeface="微軟正黑體" panose="020B0604030504040204" pitchFamily="34" charset="-120"/>
              </a:rPr>
              <a:t>圖資網頁</a:t>
            </a:r>
            <a:r>
              <a:rPr lang="en-US" altLang="zh-TW" sz="2000" dirty="0" smtClean="0">
                <a:latin typeface="微軟正黑體" panose="020B0604030504040204" pitchFamily="34" charset="-120"/>
                <a:ea typeface="微軟正黑體" panose="020B0604030504040204" pitchFamily="34" charset="-120"/>
              </a:rPr>
              <a:t>&gt;</a:t>
            </a:r>
            <a:r>
              <a:rPr lang="zh-TW" altLang="en-US" sz="2000" dirty="0" smtClean="0">
                <a:latin typeface="微軟正黑體" panose="020B0604030504040204" pitchFamily="34" charset="-120"/>
                <a:ea typeface="微軟正黑體" panose="020B0604030504040204" pitchFamily="34" charset="-120"/>
              </a:rPr>
              <a:t>資訊服務</a:t>
            </a:r>
            <a:r>
              <a:rPr lang="en-US" altLang="zh-TW" sz="2000" dirty="0" smtClean="0">
                <a:latin typeface="微軟正黑體" panose="020B0604030504040204" pitchFamily="34" charset="-120"/>
                <a:ea typeface="微軟正黑體" panose="020B0604030504040204" pitchFamily="34" charset="-120"/>
              </a:rPr>
              <a:t>&gt;</a:t>
            </a:r>
            <a:r>
              <a:rPr lang="zh-TW" altLang="en-US" sz="2000" dirty="0" smtClean="0">
                <a:latin typeface="微軟正黑體" panose="020B0604030504040204" pitchFamily="34" charset="-120"/>
                <a:ea typeface="微軟正黑體" panose="020B0604030504040204" pitchFamily="34" charset="-120"/>
              </a:rPr>
              <a:t>無線網路</a:t>
            </a:r>
            <a:r>
              <a:rPr lang="en-US" altLang="zh-TW" sz="2000" dirty="0">
                <a:latin typeface="微軟正黑體" panose="020B0604030504040204" pitchFamily="34" charset="-120"/>
                <a:ea typeface="微軟正黑體" panose="020B0604030504040204" pitchFamily="34" charset="-120"/>
              </a:rPr>
              <a:t>&gt;MAC </a:t>
            </a:r>
            <a:r>
              <a:rPr lang="zh-TW" altLang="en-US" sz="2000" dirty="0">
                <a:latin typeface="微軟正黑體" panose="020B0604030504040204" pitchFamily="34" charset="-120"/>
                <a:ea typeface="微軟正黑體" panose="020B0604030504040204" pitchFamily="34" charset="-120"/>
              </a:rPr>
              <a:t>設備註冊申請網址</a:t>
            </a: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32400" y="2216150"/>
            <a:ext cx="2828925" cy="2047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矩形 11"/>
          <p:cNvSpPr/>
          <p:nvPr/>
        </p:nvSpPr>
        <p:spPr>
          <a:xfrm>
            <a:off x="5560420" y="4464223"/>
            <a:ext cx="4104456" cy="861774"/>
          </a:xfrm>
          <a:prstGeom prst="rect">
            <a:avLst/>
          </a:prstGeom>
        </p:spPr>
        <p:txBody>
          <a:bodyPr vert="horz" wrap="square">
            <a:spAutoFit/>
          </a:bodyPr>
          <a:lstStyle/>
          <a:p>
            <a:pPr>
              <a:spcBef>
                <a:spcPts val="600"/>
              </a:spcBef>
              <a:spcAft>
                <a:spcPts val="600"/>
              </a:spcAft>
            </a:pPr>
            <a:r>
              <a:rPr lang="zh-TW" altLang="en-US" sz="2000" dirty="0" smtClean="0">
                <a:latin typeface="微軟正黑體" panose="020B0604030504040204" pitchFamily="34" charset="-120"/>
                <a:ea typeface="微軟正黑體" panose="020B0604030504040204" pitchFamily="34" charset="-120"/>
              </a:rPr>
              <a:t>帳密等同單一登入平台帳密</a:t>
            </a:r>
            <a:endParaRPr lang="en-US" altLang="zh-TW" sz="2000" dirty="0" smtClean="0">
              <a:latin typeface="微軟正黑體" panose="020B0604030504040204" pitchFamily="34" charset="-120"/>
              <a:ea typeface="微軟正黑體" panose="020B0604030504040204" pitchFamily="34" charset="-120"/>
            </a:endParaRPr>
          </a:p>
          <a:p>
            <a:pPr>
              <a:spcBef>
                <a:spcPts val="600"/>
              </a:spcBef>
              <a:spcAft>
                <a:spcPts val="600"/>
              </a:spcAft>
            </a:pPr>
            <a:r>
              <a:rPr lang="en-US" altLang="zh-TW" sz="2000" dirty="0" smtClean="0">
                <a:latin typeface="微軟正黑體" panose="020B0604030504040204" pitchFamily="34" charset="-120"/>
                <a:ea typeface="微軟正黑體" panose="020B0604030504040204" pitchFamily="34" charset="-120"/>
              </a:rPr>
              <a:t>1</a:t>
            </a:r>
            <a:r>
              <a:rPr lang="zh-TW" altLang="en-US" sz="2000" dirty="0" smtClean="0">
                <a:latin typeface="微軟正黑體" panose="020B0604030504040204" pitchFamily="34" charset="-120"/>
                <a:ea typeface="微軟正黑體" panose="020B0604030504040204" pitchFamily="34" charset="-120"/>
              </a:rPr>
              <a:t>人可註冊</a:t>
            </a:r>
            <a:r>
              <a:rPr lang="en-US" altLang="zh-TW" sz="2000" dirty="0" smtClean="0">
                <a:latin typeface="微軟正黑體" panose="020B0604030504040204" pitchFamily="34" charset="-120"/>
                <a:ea typeface="微軟正黑體" panose="020B0604030504040204" pitchFamily="34" charset="-120"/>
              </a:rPr>
              <a:t>3</a:t>
            </a:r>
            <a:r>
              <a:rPr lang="zh-TW" altLang="en-US" sz="2000" dirty="0" smtClean="0">
                <a:latin typeface="微軟正黑體" panose="020B0604030504040204" pitchFamily="34" charset="-120"/>
                <a:ea typeface="微軟正黑體" panose="020B0604030504040204" pitchFamily="34" charset="-120"/>
              </a:rPr>
              <a:t>項設備！！</a:t>
            </a:r>
            <a:endParaRPr lang="zh-TW" altLang="en-US" sz="2000" dirty="0">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02417177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C:\Users\user\Downloads\marion-michele-66097-unsplash.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2336" y="-2117289"/>
            <a:ext cx="5795718" cy="10314699"/>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p:cNvSpPr/>
          <p:nvPr/>
        </p:nvSpPr>
        <p:spPr>
          <a:xfrm>
            <a:off x="1439912" y="623875"/>
            <a:ext cx="3479996" cy="446276"/>
          </a:xfrm>
          <a:prstGeom prst="rect">
            <a:avLst/>
          </a:prstGeom>
        </p:spPr>
        <p:txBody>
          <a:bodyPr vert="horz" wrap="square">
            <a:spAutoFit/>
          </a:bodyPr>
          <a:lstStyle/>
          <a:p>
            <a:r>
              <a:rPr lang="zh-TW" altLang="en-US" sz="2300" dirty="0" smtClean="0">
                <a:solidFill>
                  <a:schemeClr val="bg1"/>
                </a:solidFill>
                <a:latin typeface="微軟正黑體" panose="020B0604030504040204" pitchFamily="34" charset="-120"/>
                <a:ea typeface="微軟正黑體" panose="020B0604030504040204" pitchFamily="34" charset="-120"/>
              </a:rPr>
              <a:t>累了，就看本雜誌或書吧！</a:t>
            </a:r>
            <a:endParaRPr lang="zh-TW" altLang="en-US" sz="2300" dirty="0">
              <a:solidFill>
                <a:schemeClr val="bg1"/>
              </a:solidFill>
              <a:latin typeface="微軟正黑體" panose="020B0604030504040204" pitchFamily="34" charset="-120"/>
              <a:ea typeface="微軟正黑體" panose="020B0604030504040204" pitchFamily="34" charset="-120"/>
            </a:endParaRPr>
          </a:p>
        </p:txBody>
      </p:sp>
      <p:pic>
        <p:nvPicPr>
          <p:cNvPr id="4099"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b="21476"/>
          <a:stretch/>
        </p:blipFill>
        <p:spPr bwMode="auto">
          <a:xfrm>
            <a:off x="5191172" y="1336598"/>
            <a:ext cx="4673676" cy="363168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8" name="矩形 7"/>
          <p:cNvSpPr/>
          <p:nvPr/>
        </p:nvSpPr>
        <p:spPr>
          <a:xfrm>
            <a:off x="6058127" y="623875"/>
            <a:ext cx="3235041" cy="446276"/>
          </a:xfrm>
          <a:prstGeom prst="rect">
            <a:avLst/>
          </a:prstGeom>
        </p:spPr>
        <p:txBody>
          <a:bodyPr vert="horz" wrap="square">
            <a:spAutoFit/>
          </a:bodyPr>
          <a:lstStyle/>
          <a:p>
            <a:r>
              <a:rPr lang="en-US" altLang="zh-TW" sz="2300" b="1" dirty="0" smtClean="0">
                <a:solidFill>
                  <a:srgbClr val="974807"/>
                </a:solidFill>
                <a:latin typeface="微軟正黑體" panose="020B0604030504040204" pitchFamily="34" charset="-120"/>
                <a:ea typeface="微軟正黑體" panose="020B0604030504040204" pitchFamily="34" charset="-120"/>
              </a:rPr>
              <a:t>【</a:t>
            </a:r>
            <a:r>
              <a:rPr lang="zh-TW" altLang="en-US" sz="2300" b="1" dirty="0" smtClean="0">
                <a:solidFill>
                  <a:srgbClr val="974807"/>
                </a:solidFill>
                <a:latin typeface="微軟正黑體" panose="020B0604030504040204" pitchFamily="34" charset="-120"/>
                <a:ea typeface="微軟正黑體" panose="020B0604030504040204" pitchFamily="34" charset="-120"/>
              </a:rPr>
              <a:t>華藝電子書平台</a:t>
            </a:r>
            <a:r>
              <a:rPr lang="en-US" altLang="zh-TW" sz="2300" b="1" dirty="0" smtClean="0">
                <a:solidFill>
                  <a:srgbClr val="974807"/>
                </a:solidFill>
                <a:latin typeface="微軟正黑體" panose="020B0604030504040204" pitchFamily="34" charset="-120"/>
                <a:ea typeface="微軟正黑體" panose="020B0604030504040204" pitchFamily="34" charset="-120"/>
              </a:rPr>
              <a:t>】</a:t>
            </a:r>
            <a:endParaRPr lang="zh-TW" altLang="en-US" sz="2300" b="1" dirty="0">
              <a:solidFill>
                <a:srgbClr val="974807"/>
              </a:solidFill>
              <a:latin typeface="微軟正黑體" panose="020B0604030504040204" pitchFamily="34" charset="-120"/>
              <a:ea typeface="微軟正黑體" panose="020B0604030504040204" pitchFamily="34" charset="-120"/>
            </a:endParaRPr>
          </a:p>
        </p:txBody>
      </p:sp>
      <p:pic>
        <p:nvPicPr>
          <p:cNvPr id="11" name="圖片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683445" y="449550"/>
            <a:ext cx="794925" cy="794925"/>
          </a:xfrm>
          <a:prstGeom prst="rect">
            <a:avLst/>
          </a:prstGeom>
        </p:spPr>
      </p:pic>
    </p:spTree>
    <p:extLst>
      <p:ext uri="{BB962C8B-B14F-4D97-AF65-F5344CB8AC3E}">
        <p14:creationId xmlns:p14="http://schemas.microsoft.com/office/powerpoint/2010/main" val="374093503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descr="C:\Users\user\Downloads\marion-michele-66097-unsplash.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2336" y="-2117289"/>
            <a:ext cx="5795718" cy="10314699"/>
          </a:xfrm>
          <a:prstGeom prst="rect">
            <a:avLst/>
          </a:prstGeom>
          <a:noFill/>
          <a:extLst>
            <a:ext uri="{909E8E84-426E-40DD-AFC4-6F175D3DCCD1}">
              <a14:hiddenFill xmlns:a14="http://schemas.microsoft.com/office/drawing/2010/main">
                <a:solidFill>
                  <a:srgbClr val="FFFFFF"/>
                </a:solidFill>
              </a14:hiddenFill>
            </a:ext>
          </a:extLst>
        </p:spPr>
      </p:pic>
      <p:sp>
        <p:nvSpPr>
          <p:cNvPr id="3" name="矩形 2"/>
          <p:cNvSpPr/>
          <p:nvPr/>
        </p:nvSpPr>
        <p:spPr>
          <a:xfrm>
            <a:off x="5447178" y="575791"/>
            <a:ext cx="4387169" cy="446276"/>
          </a:xfrm>
          <a:prstGeom prst="rect">
            <a:avLst/>
          </a:prstGeom>
        </p:spPr>
        <p:txBody>
          <a:bodyPr vert="horz" wrap="square">
            <a:spAutoFit/>
          </a:bodyPr>
          <a:lstStyle/>
          <a:p>
            <a:r>
              <a:rPr lang="en-US" altLang="zh-TW" sz="2300" b="1" dirty="0">
                <a:solidFill>
                  <a:srgbClr val="974807"/>
                </a:solidFill>
                <a:latin typeface="微軟正黑體" panose="020B0604030504040204" pitchFamily="34" charset="-120"/>
                <a:ea typeface="微軟正黑體" panose="020B0604030504040204" pitchFamily="34" charset="-120"/>
              </a:rPr>
              <a:t>【</a:t>
            </a:r>
            <a:r>
              <a:rPr lang="en-US" altLang="zh-TW" sz="2300" b="1" dirty="0" err="1" smtClean="0">
                <a:solidFill>
                  <a:srgbClr val="974807"/>
                </a:solidFill>
                <a:latin typeface="微軟正黑體" panose="020B0604030504040204" pitchFamily="34" charset="-120"/>
                <a:ea typeface="微軟正黑體" panose="020B0604030504040204" pitchFamily="34" charset="-120"/>
              </a:rPr>
              <a:t>HyRead</a:t>
            </a:r>
            <a:r>
              <a:rPr lang="zh-TW" altLang="en-US" sz="2300" b="1" dirty="0" smtClean="0">
                <a:solidFill>
                  <a:srgbClr val="974807"/>
                </a:solidFill>
                <a:latin typeface="微軟正黑體" panose="020B0604030504040204" pitchFamily="34" charset="-120"/>
                <a:ea typeface="微軟正黑體" panose="020B0604030504040204" pitchFamily="34" charset="-120"/>
              </a:rPr>
              <a:t>電子雜誌、書平台</a:t>
            </a:r>
            <a:r>
              <a:rPr lang="en-US" altLang="zh-TW" sz="2300" b="1" dirty="0" smtClean="0">
                <a:solidFill>
                  <a:srgbClr val="974807"/>
                </a:solidFill>
                <a:latin typeface="微軟正黑體" panose="020B0604030504040204" pitchFamily="34" charset="-120"/>
                <a:ea typeface="微軟正黑體" panose="020B0604030504040204" pitchFamily="34" charset="-120"/>
              </a:rPr>
              <a:t>】</a:t>
            </a:r>
            <a:endParaRPr lang="zh-TW" altLang="en-US" sz="2300" b="1" dirty="0">
              <a:solidFill>
                <a:srgbClr val="974807"/>
              </a:solidFill>
              <a:latin typeface="微軟正黑體" panose="020B0604030504040204" pitchFamily="34" charset="-120"/>
              <a:ea typeface="微軟正黑體" panose="020B0604030504040204" pitchFamily="34" charset="-120"/>
            </a:endParaRPr>
          </a:p>
        </p:txBody>
      </p:sp>
      <p:pic>
        <p:nvPicPr>
          <p:cNvPr id="51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60931" y="2015951"/>
            <a:ext cx="4599623" cy="2942101"/>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5123" name="Picture 3"/>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68901" y="4536231"/>
            <a:ext cx="3134179" cy="14759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圖片 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56536" y="1151855"/>
            <a:ext cx="708671" cy="708671"/>
          </a:xfrm>
          <a:prstGeom prst="rect">
            <a:avLst/>
          </a:prstGeom>
        </p:spPr>
      </p:pic>
    </p:spTree>
    <p:extLst>
      <p:ext uri="{BB962C8B-B14F-4D97-AF65-F5344CB8AC3E}">
        <p14:creationId xmlns:p14="http://schemas.microsoft.com/office/powerpoint/2010/main" val="192589103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圖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249" y="-144289"/>
            <a:ext cx="10153128" cy="6768751"/>
          </a:xfrm>
          <a:prstGeom prst="rect">
            <a:avLst/>
          </a:prstGeom>
        </p:spPr>
      </p:pic>
      <p:pic>
        <p:nvPicPr>
          <p:cNvPr id="13" name="圖片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378159">
            <a:off x="5493256" y="-144289"/>
            <a:ext cx="4162399" cy="2955303"/>
          </a:xfrm>
          <a:prstGeom prst="rect">
            <a:avLst/>
          </a:prstGeom>
        </p:spPr>
      </p:pic>
      <p:sp>
        <p:nvSpPr>
          <p:cNvPr id="7" name="矩形 6"/>
          <p:cNvSpPr/>
          <p:nvPr/>
        </p:nvSpPr>
        <p:spPr>
          <a:xfrm rot="209350">
            <a:off x="7094523" y="203272"/>
            <a:ext cx="889987" cy="938719"/>
          </a:xfrm>
          <a:prstGeom prst="rect">
            <a:avLst/>
          </a:prstGeom>
        </p:spPr>
        <p:txBody>
          <a:bodyPr vert="horz" wrap="none">
            <a:spAutoFit/>
          </a:bodyPr>
          <a:lstStyle/>
          <a:p>
            <a:r>
              <a:rPr lang="zh-TW" altLang="en-US" sz="5500"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謝</a:t>
            </a:r>
            <a:endParaRPr lang="zh-TW" altLang="en-US" sz="55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14" name="矩形 13"/>
          <p:cNvSpPr/>
          <p:nvPr/>
        </p:nvSpPr>
        <p:spPr>
          <a:xfrm rot="21094927">
            <a:off x="6112879" y="280402"/>
            <a:ext cx="889987" cy="938719"/>
          </a:xfrm>
          <a:prstGeom prst="rect">
            <a:avLst/>
          </a:prstGeom>
        </p:spPr>
        <p:txBody>
          <a:bodyPr wrap="none">
            <a:spAutoFit/>
          </a:bodyPr>
          <a:lstStyle/>
          <a:p>
            <a:r>
              <a:rPr lang="zh-TW" altLang="en-US" sz="55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感</a:t>
            </a:r>
            <a:endParaRPr lang="zh-TW" altLang="en-US" sz="5500" dirty="0"/>
          </a:p>
        </p:txBody>
      </p:sp>
      <p:sp>
        <p:nvSpPr>
          <p:cNvPr id="18" name="矩形 17"/>
          <p:cNvSpPr/>
          <p:nvPr/>
        </p:nvSpPr>
        <p:spPr>
          <a:xfrm>
            <a:off x="8190591" y="864002"/>
            <a:ext cx="889987" cy="938719"/>
          </a:xfrm>
          <a:prstGeom prst="rect">
            <a:avLst/>
          </a:prstGeom>
        </p:spPr>
        <p:txBody>
          <a:bodyPr vert="horz" wrap="none">
            <a:spAutoFit/>
          </a:bodyPr>
          <a:lstStyle/>
          <a:p>
            <a:r>
              <a:rPr lang="zh-TW" altLang="en-US" sz="5500"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聽</a:t>
            </a:r>
            <a:endParaRPr lang="zh-TW" altLang="en-US" sz="55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
        <p:nvSpPr>
          <p:cNvPr id="19" name="矩形 18"/>
          <p:cNvSpPr/>
          <p:nvPr/>
        </p:nvSpPr>
        <p:spPr>
          <a:xfrm rot="21386945">
            <a:off x="7393400" y="1305867"/>
            <a:ext cx="889987" cy="938719"/>
          </a:xfrm>
          <a:prstGeom prst="rect">
            <a:avLst/>
          </a:prstGeom>
        </p:spPr>
        <p:txBody>
          <a:bodyPr vert="horz" wrap="none">
            <a:spAutoFit/>
          </a:bodyPr>
          <a:lstStyle/>
          <a:p>
            <a:r>
              <a:rPr lang="zh-TW" altLang="en-US" sz="5500" b="1" dirty="0" smtClean="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聆</a:t>
            </a:r>
            <a:endParaRPr lang="zh-TW" altLang="en-US" sz="5500" b="1" dirty="0">
              <a:solidFill>
                <a:schemeClr val="bg1"/>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endParaRPr>
          </a:p>
        </p:txBody>
      </p:sp>
    </p:spTree>
    <p:extLst>
      <p:ext uri="{BB962C8B-B14F-4D97-AF65-F5344CB8AC3E}">
        <p14:creationId xmlns:p14="http://schemas.microsoft.com/office/powerpoint/2010/main" val="216320145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4150</TotalTime>
  <Words>1040</Words>
  <Application>Microsoft Office PowerPoint</Application>
  <PresentationFormat>自訂</PresentationFormat>
  <Paragraphs>174</Paragraphs>
  <Slides>23</Slides>
  <Notes>1</Notes>
  <HiddenSlides>0</HiddenSlides>
  <MMClips>0</MMClips>
  <ScaleCrop>false</ScaleCrop>
  <HeadingPairs>
    <vt:vector size="6" baseType="variant">
      <vt:variant>
        <vt:lpstr>使用字型</vt:lpstr>
      </vt:variant>
      <vt:variant>
        <vt:i4>4</vt:i4>
      </vt:variant>
      <vt:variant>
        <vt:lpstr>佈景主題</vt:lpstr>
      </vt:variant>
      <vt:variant>
        <vt:i4>1</vt:i4>
      </vt:variant>
      <vt:variant>
        <vt:lpstr>投影片標題</vt:lpstr>
      </vt:variant>
      <vt:variant>
        <vt:i4>23</vt:i4>
      </vt:variant>
    </vt:vector>
  </HeadingPairs>
  <TitlesOfParts>
    <vt:vector size="28" baseType="lpstr">
      <vt:lpstr>Arial</vt:lpstr>
      <vt:lpstr>新細明體</vt:lpstr>
      <vt:lpstr>Calibri</vt:lpstr>
      <vt:lpstr>微軟正黑體</vt:lpstr>
      <vt:lpstr>Office 佈景主題</vt:lpstr>
      <vt:lpstr>圖書資源運用快速入門</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綜合性電子資源說明會</dc:title>
  <dc:creator>user</dc:creator>
  <cp:lastModifiedBy>user</cp:lastModifiedBy>
  <cp:revision>113</cp:revision>
  <cp:lastPrinted>2018-03-28T08:23:39Z</cp:lastPrinted>
  <dcterms:created xsi:type="dcterms:W3CDTF">2017-03-15T10:11:16Z</dcterms:created>
  <dcterms:modified xsi:type="dcterms:W3CDTF">2018-09-06T06:22:54Z</dcterms:modified>
</cp:coreProperties>
</file>