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81"/>
  </p:notesMasterIdLst>
  <p:handoutMasterIdLst>
    <p:handoutMasterId r:id="rId82"/>
  </p:handoutMasterIdLst>
  <p:sldIdLst>
    <p:sldId id="769" r:id="rId2"/>
    <p:sldId id="770" r:id="rId3"/>
    <p:sldId id="771" r:id="rId4"/>
    <p:sldId id="772" r:id="rId5"/>
    <p:sldId id="773" r:id="rId6"/>
    <p:sldId id="774" r:id="rId7"/>
    <p:sldId id="775" r:id="rId8"/>
    <p:sldId id="884" r:id="rId9"/>
    <p:sldId id="885" r:id="rId10"/>
    <p:sldId id="776" r:id="rId11"/>
    <p:sldId id="778" r:id="rId12"/>
    <p:sldId id="883" r:id="rId13"/>
    <p:sldId id="882" r:id="rId14"/>
    <p:sldId id="781" r:id="rId15"/>
    <p:sldId id="886" r:id="rId16"/>
    <p:sldId id="784" r:id="rId17"/>
    <p:sldId id="876" r:id="rId18"/>
    <p:sldId id="877" r:id="rId19"/>
    <p:sldId id="878" r:id="rId20"/>
    <p:sldId id="879" r:id="rId21"/>
    <p:sldId id="880" r:id="rId22"/>
    <p:sldId id="881" r:id="rId23"/>
    <p:sldId id="796" r:id="rId24"/>
    <p:sldId id="798" r:id="rId25"/>
    <p:sldId id="799" r:id="rId26"/>
    <p:sldId id="800" r:id="rId27"/>
    <p:sldId id="801" r:id="rId28"/>
    <p:sldId id="802" r:id="rId29"/>
    <p:sldId id="803" r:id="rId30"/>
    <p:sldId id="804" r:id="rId31"/>
    <p:sldId id="805" r:id="rId32"/>
    <p:sldId id="806" r:id="rId33"/>
    <p:sldId id="807" r:id="rId34"/>
    <p:sldId id="808" r:id="rId35"/>
    <p:sldId id="809" r:id="rId36"/>
    <p:sldId id="810" r:id="rId37"/>
    <p:sldId id="811" r:id="rId38"/>
    <p:sldId id="812" r:id="rId39"/>
    <p:sldId id="813" r:id="rId40"/>
    <p:sldId id="814" r:id="rId41"/>
    <p:sldId id="815" r:id="rId42"/>
    <p:sldId id="816" r:id="rId43"/>
    <p:sldId id="817" r:id="rId44"/>
    <p:sldId id="818" r:id="rId45"/>
    <p:sldId id="819" r:id="rId46"/>
    <p:sldId id="820" r:id="rId47"/>
    <p:sldId id="821" r:id="rId48"/>
    <p:sldId id="822" r:id="rId49"/>
    <p:sldId id="823" r:id="rId50"/>
    <p:sldId id="825" r:id="rId51"/>
    <p:sldId id="826" r:id="rId52"/>
    <p:sldId id="827" r:id="rId53"/>
    <p:sldId id="828" r:id="rId54"/>
    <p:sldId id="829" r:id="rId55"/>
    <p:sldId id="830" r:id="rId56"/>
    <p:sldId id="831" r:id="rId57"/>
    <p:sldId id="832" r:id="rId58"/>
    <p:sldId id="833" r:id="rId59"/>
    <p:sldId id="834" r:id="rId60"/>
    <p:sldId id="835" r:id="rId61"/>
    <p:sldId id="836" r:id="rId62"/>
    <p:sldId id="837" r:id="rId63"/>
    <p:sldId id="838" r:id="rId64"/>
    <p:sldId id="839" r:id="rId65"/>
    <p:sldId id="840" r:id="rId66"/>
    <p:sldId id="841" r:id="rId67"/>
    <p:sldId id="842" r:id="rId68"/>
    <p:sldId id="843" r:id="rId69"/>
    <p:sldId id="844" r:id="rId70"/>
    <p:sldId id="845" r:id="rId71"/>
    <p:sldId id="846" r:id="rId72"/>
    <p:sldId id="847" r:id="rId73"/>
    <p:sldId id="848" r:id="rId74"/>
    <p:sldId id="849" r:id="rId75"/>
    <p:sldId id="850" r:id="rId76"/>
    <p:sldId id="869" r:id="rId77"/>
    <p:sldId id="870" r:id="rId78"/>
    <p:sldId id="871" r:id="rId79"/>
    <p:sldId id="875" r:id="rId8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8FE"/>
    <a:srgbClr val="FFFFFF"/>
    <a:srgbClr val="FF9900"/>
    <a:srgbClr val="EEAA7A"/>
    <a:srgbClr val="FF9933"/>
    <a:srgbClr val="CC7E2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0758" autoAdjust="0"/>
  </p:normalViewPr>
  <p:slideViewPr>
    <p:cSldViewPr snapToGrid="0" snapToObjects="1">
      <p:cViewPr>
        <p:scale>
          <a:sx n="72" d="100"/>
          <a:sy n="72" d="100"/>
        </p:scale>
        <p:origin x="-132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50" baseline="0"/>
            </a:pPr>
            <a:r>
              <a:rPr lang="en-US" sz="1650" baseline="0" dirty="0"/>
              <a:t>Average Downloads Per Month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85131162489393"/>
          <c:y val="0.17242238807227475"/>
          <c:w val="0.77650367029756384"/>
          <c:h val="0.67160092570861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PDF Average Per Month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numRef>
              <c:f>Sheet1!$B$1:$O$1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Sheet1!$B$2:$O$2</c:f>
              <c:numCache>
                <c:formatCode>_(* #,##0_);_(* \(#,##0\);_(* "-"??_);_(@_)</c:formatCode>
                <c:ptCount val="14"/>
                <c:pt idx="0">
                  <c:v>1932477.4166666667</c:v>
                </c:pt>
                <c:pt idx="1">
                  <c:v>3716925.25</c:v>
                </c:pt>
                <c:pt idx="2">
                  <c:v>4363264.083333333</c:v>
                </c:pt>
                <c:pt idx="3">
                  <c:v>5344941.75</c:v>
                </c:pt>
                <c:pt idx="4">
                  <c:v>5692978.75</c:v>
                </c:pt>
                <c:pt idx="5">
                  <c:v>6283706.333333333</c:v>
                </c:pt>
                <c:pt idx="6">
                  <c:v>6989948.916666667</c:v>
                </c:pt>
                <c:pt idx="7">
                  <c:v>6675709.916666667</c:v>
                </c:pt>
                <c:pt idx="8">
                  <c:v>7228819.25</c:v>
                </c:pt>
                <c:pt idx="9">
                  <c:v>7866429.583333333</c:v>
                </c:pt>
                <c:pt idx="10">
                  <c:v>7886963.75</c:v>
                </c:pt>
                <c:pt idx="11">
                  <c:v>8100000</c:v>
                </c:pt>
                <c:pt idx="12">
                  <c:v>8500000</c:v>
                </c:pt>
                <c:pt idx="13" formatCode="General">
                  <c:v>8700000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99-4493-88A6-48BAAAA248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8"/>
        <c:axId val="209769472"/>
        <c:axId val="257304832"/>
      </c:barChart>
      <c:catAx>
        <c:axId val="20976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950" b="1" baseline="0"/>
            </a:pPr>
            <a:endParaRPr lang="zh-TW"/>
          </a:p>
        </c:txPr>
        <c:crossAx val="257304832"/>
        <c:crosses val="autoZero"/>
        <c:auto val="1"/>
        <c:lblAlgn val="ctr"/>
        <c:lblOffset val="100"/>
        <c:noMultiLvlLbl val="0"/>
      </c:catAx>
      <c:valAx>
        <c:axId val="257304832"/>
        <c:scaling>
          <c:orientation val="minMax"/>
          <c:max val="9000000"/>
          <c:min val="0"/>
        </c:scaling>
        <c:delete val="0"/>
        <c:axPos val="l"/>
        <c:majorGridlines/>
        <c:numFmt formatCode="0,,\ &quot;Million&quot;" sourceLinked="0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zh-TW"/>
          </a:p>
        </c:txPr>
        <c:crossAx val="20976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2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B1DCCB-8758-44DD-AC19-F676F7B0993A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EA795EF3-30FB-400E-BC2B-A37F9615B264}">
      <dgm:prSet phldrT="[文字]"/>
      <dgm:spPr/>
      <dgm:t>
        <a:bodyPr/>
        <a:lstStyle/>
        <a:p>
          <a:r>
            <a: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[</a:t>
          </a:r>
          <a:r>
            <a: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期刊雜誌</a:t>
          </a:r>
          <a:r>
            <a: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] </a:t>
          </a:r>
          <a:r>
            <a:rPr lang="en-US" altLang="zh-TW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Journal &amp; magazine</a:t>
          </a:r>
          <a:endParaRPr lang="zh-TW" altLang="en-US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1EF48E8-2936-4C0E-A676-692A43A47A6D}" type="parTrans" cxnId="{44CA8501-C897-4978-BDF6-8AF3558F0C19}">
      <dgm:prSet/>
      <dgm:spPr/>
      <dgm:t>
        <a:bodyPr/>
        <a:lstStyle/>
        <a:p>
          <a:endParaRPr lang="zh-TW" altLang="en-US"/>
        </a:p>
      </dgm:t>
    </dgm:pt>
    <dgm:pt modelId="{68A9EEAE-47CA-4E88-BD47-E19D2F2DDEB6}" type="sibTrans" cxnId="{44CA8501-C897-4978-BDF6-8AF3558F0C19}">
      <dgm:prSet/>
      <dgm:spPr/>
      <dgm:t>
        <a:bodyPr/>
        <a:lstStyle/>
        <a:p>
          <a:endParaRPr lang="zh-TW" altLang="en-US"/>
        </a:p>
      </dgm:t>
    </dgm:pt>
    <dgm:pt modelId="{935BCD52-FA5B-4F8D-B19E-39002F3C9600}">
      <dgm:prSet phldrT="[文字]"/>
      <dgm:spPr/>
      <dgm:t>
        <a:bodyPr/>
        <a:lstStyle/>
        <a:p>
          <a:r>
            <a: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[</a:t>
          </a:r>
          <a:r>
            <a: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電子書</a:t>
          </a:r>
          <a:r>
            <a: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] 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Books &amp; </a:t>
          </a:r>
          <a:r>
            <a:rPr lang="en-US" altLang="zh-TW" b="1" dirty="0" err="1">
              <a:latin typeface="標楷體" panose="03000509000000000000" pitchFamily="65" charset="-120"/>
              <a:ea typeface="標楷體" panose="03000509000000000000" pitchFamily="65" charset="-120"/>
            </a:rPr>
            <a:t>ebooks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857594-6B4C-4EDB-8517-146CC5C70ACA}" type="parTrans" cxnId="{19ED64D5-64D2-4AE3-AB88-4BDE152AC941}">
      <dgm:prSet/>
      <dgm:spPr/>
      <dgm:t>
        <a:bodyPr/>
        <a:lstStyle/>
        <a:p>
          <a:endParaRPr lang="zh-TW" altLang="en-US"/>
        </a:p>
      </dgm:t>
    </dgm:pt>
    <dgm:pt modelId="{EBD8FE50-889F-431A-838D-395D2A7B7652}" type="sibTrans" cxnId="{19ED64D5-64D2-4AE3-AB88-4BDE152AC941}">
      <dgm:prSet/>
      <dgm:spPr/>
      <dgm:t>
        <a:bodyPr/>
        <a:lstStyle/>
        <a:p>
          <a:endParaRPr lang="zh-TW" altLang="en-US"/>
        </a:p>
      </dgm:t>
    </dgm:pt>
    <dgm:pt modelId="{82C2ECDA-B2AB-4BB6-B81A-5D1DC9FFD3D6}">
      <dgm:prSet phldrT="[文字]"/>
      <dgm:spPr/>
      <dgm:t>
        <a:bodyPr/>
        <a:lstStyle/>
        <a:p>
          <a:r>
            <a: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[</a:t>
          </a:r>
          <a:r>
            <a: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線上學習</a:t>
          </a:r>
          <a:r>
            <a: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] </a:t>
          </a:r>
          <a:r>
            <a:rPr lang="en-US" altLang="zh-TW" b="1" dirty="0">
              <a:latin typeface="標楷體" panose="03000509000000000000" pitchFamily="65" charset="-120"/>
              <a:ea typeface="標楷體" panose="03000509000000000000" pitchFamily="65" charset="-120"/>
            </a:rPr>
            <a:t>Education &amp; Learning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4BB715-4804-41F7-89CD-21F2A3A8F987}" type="parTrans" cxnId="{395A1240-E0D0-4738-B655-49AFC50D9BA4}">
      <dgm:prSet/>
      <dgm:spPr/>
      <dgm:t>
        <a:bodyPr/>
        <a:lstStyle/>
        <a:p>
          <a:endParaRPr lang="zh-TW" altLang="en-US"/>
        </a:p>
      </dgm:t>
    </dgm:pt>
    <dgm:pt modelId="{5DC8FD90-2CA7-49A2-BCE6-E3A4376C01DC}" type="sibTrans" cxnId="{395A1240-E0D0-4738-B655-49AFC50D9BA4}">
      <dgm:prSet/>
      <dgm:spPr/>
      <dgm:t>
        <a:bodyPr/>
        <a:lstStyle/>
        <a:p>
          <a:endParaRPr lang="zh-TW" altLang="en-US"/>
        </a:p>
      </dgm:t>
    </dgm:pt>
    <dgm:pt modelId="{5370267E-E0BD-42B1-BD7B-6E1C3BE50C35}">
      <dgm:prSet/>
      <dgm:spPr/>
      <dgm:t>
        <a:bodyPr/>
        <a:lstStyle/>
        <a:p>
          <a:r>
            <a: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[</a:t>
          </a:r>
          <a:r>
            <a: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標準規範</a:t>
          </a:r>
          <a:r>
            <a: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] </a:t>
          </a:r>
          <a:r>
            <a:rPr lang="en-US" altLang="zh-TW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IEEE standards</a:t>
          </a:r>
          <a:endParaRPr lang="zh-TW" altLang="en-US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2389A97-9229-459E-A58C-136D22AC6156}" type="parTrans" cxnId="{671D5D62-B4A0-4887-839D-EA8FCBFA74B8}">
      <dgm:prSet/>
      <dgm:spPr/>
      <dgm:t>
        <a:bodyPr/>
        <a:lstStyle/>
        <a:p>
          <a:endParaRPr lang="zh-TW" altLang="en-US"/>
        </a:p>
      </dgm:t>
    </dgm:pt>
    <dgm:pt modelId="{0AC7224E-8E88-4143-B1CA-277ECE1D661C}" type="sibTrans" cxnId="{671D5D62-B4A0-4887-839D-EA8FCBFA74B8}">
      <dgm:prSet/>
      <dgm:spPr/>
      <dgm:t>
        <a:bodyPr/>
        <a:lstStyle/>
        <a:p>
          <a:endParaRPr lang="zh-TW" altLang="en-US"/>
        </a:p>
      </dgm:t>
    </dgm:pt>
    <dgm:pt modelId="{0D5384E9-27F1-436B-85C4-3E30ED8120E0}">
      <dgm:prSet/>
      <dgm:spPr/>
      <dgm:t>
        <a:bodyPr/>
        <a:lstStyle/>
        <a:p>
          <a:r>
            <a: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[</a:t>
          </a:r>
          <a:r>
            <a: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會議論文集</a:t>
          </a:r>
          <a:r>
            <a:rPr lang="en-US" altLang="zh-TW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] </a:t>
          </a:r>
          <a:r>
            <a:rPr lang="en-US" altLang="zh-TW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Conference publication</a:t>
          </a:r>
          <a:endParaRPr lang="zh-TW" altLang="en-US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CAF7C1-5881-4CB3-8D6C-3736F1B73F31}" type="parTrans" cxnId="{5C03423C-15ED-46F1-B079-6E55EB35BC4F}">
      <dgm:prSet/>
      <dgm:spPr/>
      <dgm:t>
        <a:bodyPr/>
        <a:lstStyle/>
        <a:p>
          <a:endParaRPr lang="zh-TW" altLang="en-US"/>
        </a:p>
      </dgm:t>
    </dgm:pt>
    <dgm:pt modelId="{D22A8AB7-17FC-4637-B83C-AE1E4188B6F0}" type="sibTrans" cxnId="{5C03423C-15ED-46F1-B079-6E55EB35BC4F}">
      <dgm:prSet/>
      <dgm:spPr/>
      <dgm:t>
        <a:bodyPr/>
        <a:lstStyle/>
        <a:p>
          <a:endParaRPr lang="zh-TW" altLang="en-US"/>
        </a:p>
      </dgm:t>
    </dgm:pt>
    <dgm:pt modelId="{B234437A-EFD1-4FC0-B568-392A1FA8A8D9}" type="pres">
      <dgm:prSet presAssocID="{FCB1DCCB-8758-44DD-AC19-F676F7B0993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69639B3-D5D6-4A0C-A915-470A44EF291A}" type="pres">
      <dgm:prSet presAssocID="{FCB1DCCB-8758-44DD-AC19-F676F7B0993A}" presName="Name1" presStyleCnt="0"/>
      <dgm:spPr/>
    </dgm:pt>
    <dgm:pt modelId="{319F25A6-2FED-463F-83A0-53DE12697CA7}" type="pres">
      <dgm:prSet presAssocID="{FCB1DCCB-8758-44DD-AC19-F676F7B0993A}" presName="cycle" presStyleCnt="0"/>
      <dgm:spPr/>
    </dgm:pt>
    <dgm:pt modelId="{6FD6B7D1-E3E0-4A9E-A041-ECC8856CF1B6}" type="pres">
      <dgm:prSet presAssocID="{FCB1DCCB-8758-44DD-AC19-F676F7B0993A}" presName="srcNode" presStyleLbl="node1" presStyleIdx="0" presStyleCnt="5"/>
      <dgm:spPr/>
    </dgm:pt>
    <dgm:pt modelId="{AD909DE4-3A89-49DA-9ACA-38C3F18526DB}" type="pres">
      <dgm:prSet presAssocID="{FCB1DCCB-8758-44DD-AC19-F676F7B0993A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74EA3277-C494-43E4-9B63-085E4C4E63A2}" type="pres">
      <dgm:prSet presAssocID="{FCB1DCCB-8758-44DD-AC19-F676F7B0993A}" presName="extraNode" presStyleLbl="node1" presStyleIdx="0" presStyleCnt="5"/>
      <dgm:spPr/>
    </dgm:pt>
    <dgm:pt modelId="{198C5E85-B481-4846-B296-D0928FC8490E}" type="pres">
      <dgm:prSet presAssocID="{FCB1DCCB-8758-44DD-AC19-F676F7B0993A}" presName="dstNode" presStyleLbl="node1" presStyleIdx="0" presStyleCnt="5"/>
      <dgm:spPr/>
    </dgm:pt>
    <dgm:pt modelId="{8F507AAB-0EC9-4692-8D11-79B250951794}" type="pres">
      <dgm:prSet presAssocID="{EA795EF3-30FB-400E-BC2B-A37F9615B26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6FF23F-53FD-4FD0-92D7-35E429228874}" type="pres">
      <dgm:prSet presAssocID="{EA795EF3-30FB-400E-BC2B-A37F9615B264}" presName="accent_1" presStyleCnt="0"/>
      <dgm:spPr/>
    </dgm:pt>
    <dgm:pt modelId="{DC2A4A75-D833-4869-BAF1-F64BF6B2C3B0}" type="pres">
      <dgm:prSet presAssocID="{EA795EF3-30FB-400E-BC2B-A37F9615B264}" presName="accentRepeatNode" presStyleLbl="solidFgAcc1" presStyleIdx="0" presStyleCnt="5"/>
      <dgm:spPr/>
    </dgm:pt>
    <dgm:pt modelId="{8135A8AA-F5B4-42F4-8CBA-540E6DA4E3BB}" type="pres">
      <dgm:prSet presAssocID="{0D5384E9-27F1-436B-85C4-3E30ED8120E0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0FB227-5AA6-44AC-9ADD-75E32362CC74}" type="pres">
      <dgm:prSet presAssocID="{0D5384E9-27F1-436B-85C4-3E30ED8120E0}" presName="accent_2" presStyleCnt="0"/>
      <dgm:spPr/>
    </dgm:pt>
    <dgm:pt modelId="{EB824714-90A8-4BE4-85DB-1350AFD29636}" type="pres">
      <dgm:prSet presAssocID="{0D5384E9-27F1-436B-85C4-3E30ED8120E0}" presName="accentRepeatNode" presStyleLbl="solidFgAcc1" presStyleIdx="1" presStyleCnt="5"/>
      <dgm:spPr/>
    </dgm:pt>
    <dgm:pt modelId="{032FA194-DF2B-4E31-9D83-6866A28DD38F}" type="pres">
      <dgm:prSet presAssocID="{5370267E-E0BD-42B1-BD7B-6E1C3BE50C3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94747-0D99-41E6-A5C4-8CEBBF4B7AF7}" type="pres">
      <dgm:prSet presAssocID="{5370267E-E0BD-42B1-BD7B-6E1C3BE50C35}" presName="accent_3" presStyleCnt="0"/>
      <dgm:spPr/>
    </dgm:pt>
    <dgm:pt modelId="{B42BCD44-E604-4E71-A101-BA4C1B011FF9}" type="pres">
      <dgm:prSet presAssocID="{5370267E-E0BD-42B1-BD7B-6E1C3BE50C35}" presName="accentRepeatNode" presStyleLbl="solidFgAcc1" presStyleIdx="2" presStyleCnt="5"/>
      <dgm:spPr/>
    </dgm:pt>
    <dgm:pt modelId="{DB174C00-6DAB-4086-BC9E-EF73C02761AA}" type="pres">
      <dgm:prSet presAssocID="{935BCD52-FA5B-4F8D-B19E-39002F3C960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0BD337-ADD2-40A0-8093-68D8911FA19B}" type="pres">
      <dgm:prSet presAssocID="{935BCD52-FA5B-4F8D-B19E-39002F3C9600}" presName="accent_4" presStyleCnt="0"/>
      <dgm:spPr/>
    </dgm:pt>
    <dgm:pt modelId="{13CA4E9B-470C-4DD9-8BB3-0F9E34BA002F}" type="pres">
      <dgm:prSet presAssocID="{935BCD52-FA5B-4F8D-B19E-39002F3C9600}" presName="accentRepeatNode" presStyleLbl="solidFgAcc1" presStyleIdx="3" presStyleCnt="5"/>
      <dgm:spPr/>
    </dgm:pt>
    <dgm:pt modelId="{D49F2DE7-8982-4DFD-8749-093A53A0F58C}" type="pres">
      <dgm:prSet presAssocID="{82C2ECDA-B2AB-4BB6-B81A-5D1DC9FFD3D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23A694-F3AB-46D6-B0D1-F93CA99D0AC8}" type="pres">
      <dgm:prSet presAssocID="{82C2ECDA-B2AB-4BB6-B81A-5D1DC9FFD3D6}" presName="accent_5" presStyleCnt="0"/>
      <dgm:spPr/>
    </dgm:pt>
    <dgm:pt modelId="{F8229FF8-BC59-4F77-9BF9-49475542CF90}" type="pres">
      <dgm:prSet presAssocID="{82C2ECDA-B2AB-4BB6-B81A-5D1DC9FFD3D6}" presName="accentRepeatNode" presStyleLbl="solidFgAcc1" presStyleIdx="4" presStyleCnt="5"/>
      <dgm:spPr/>
    </dgm:pt>
  </dgm:ptLst>
  <dgm:cxnLst>
    <dgm:cxn modelId="{6CA4F519-AA3B-4862-B343-97A16A689557}" type="presOf" srcId="{68A9EEAE-47CA-4E88-BD47-E19D2F2DDEB6}" destId="{AD909DE4-3A89-49DA-9ACA-38C3F18526DB}" srcOrd="0" destOrd="0" presId="urn:microsoft.com/office/officeart/2008/layout/VerticalCurvedList"/>
    <dgm:cxn modelId="{9EFBA947-A5DF-4B1E-A642-7B3683D377EB}" type="presOf" srcId="{5370267E-E0BD-42B1-BD7B-6E1C3BE50C35}" destId="{032FA194-DF2B-4E31-9D83-6866A28DD38F}" srcOrd="0" destOrd="0" presId="urn:microsoft.com/office/officeart/2008/layout/VerticalCurvedList"/>
    <dgm:cxn modelId="{5C03423C-15ED-46F1-B079-6E55EB35BC4F}" srcId="{FCB1DCCB-8758-44DD-AC19-F676F7B0993A}" destId="{0D5384E9-27F1-436B-85C4-3E30ED8120E0}" srcOrd="1" destOrd="0" parTransId="{C3CAF7C1-5881-4CB3-8D6C-3736F1B73F31}" sibTransId="{D22A8AB7-17FC-4637-B83C-AE1E4188B6F0}"/>
    <dgm:cxn modelId="{240CA1E3-2652-4295-BE58-176C0304DDF2}" type="presOf" srcId="{0D5384E9-27F1-436B-85C4-3E30ED8120E0}" destId="{8135A8AA-F5B4-42F4-8CBA-540E6DA4E3BB}" srcOrd="0" destOrd="0" presId="urn:microsoft.com/office/officeart/2008/layout/VerticalCurvedList"/>
    <dgm:cxn modelId="{2C29C88D-04CB-4C76-B31D-6B76857BCC77}" type="presOf" srcId="{935BCD52-FA5B-4F8D-B19E-39002F3C9600}" destId="{DB174C00-6DAB-4086-BC9E-EF73C02761AA}" srcOrd="0" destOrd="0" presId="urn:microsoft.com/office/officeart/2008/layout/VerticalCurvedList"/>
    <dgm:cxn modelId="{9FEB35A7-14BD-441D-9F49-D0D45A1EBA3F}" type="presOf" srcId="{FCB1DCCB-8758-44DD-AC19-F676F7B0993A}" destId="{B234437A-EFD1-4FC0-B568-392A1FA8A8D9}" srcOrd="0" destOrd="0" presId="urn:microsoft.com/office/officeart/2008/layout/VerticalCurvedList"/>
    <dgm:cxn modelId="{19ED64D5-64D2-4AE3-AB88-4BDE152AC941}" srcId="{FCB1DCCB-8758-44DD-AC19-F676F7B0993A}" destId="{935BCD52-FA5B-4F8D-B19E-39002F3C9600}" srcOrd="3" destOrd="0" parTransId="{87857594-6B4C-4EDB-8517-146CC5C70ACA}" sibTransId="{EBD8FE50-889F-431A-838D-395D2A7B7652}"/>
    <dgm:cxn modelId="{671D5D62-B4A0-4887-839D-EA8FCBFA74B8}" srcId="{FCB1DCCB-8758-44DD-AC19-F676F7B0993A}" destId="{5370267E-E0BD-42B1-BD7B-6E1C3BE50C35}" srcOrd="2" destOrd="0" parTransId="{72389A97-9229-459E-A58C-136D22AC6156}" sibTransId="{0AC7224E-8E88-4143-B1CA-277ECE1D661C}"/>
    <dgm:cxn modelId="{395A1240-E0D0-4738-B655-49AFC50D9BA4}" srcId="{FCB1DCCB-8758-44DD-AC19-F676F7B0993A}" destId="{82C2ECDA-B2AB-4BB6-B81A-5D1DC9FFD3D6}" srcOrd="4" destOrd="0" parTransId="{5A4BB715-4804-41F7-89CD-21F2A3A8F987}" sibTransId="{5DC8FD90-2CA7-49A2-BCE6-E3A4376C01DC}"/>
    <dgm:cxn modelId="{2F34C154-6131-4282-8C7A-AD26A7FA064D}" type="presOf" srcId="{EA795EF3-30FB-400E-BC2B-A37F9615B264}" destId="{8F507AAB-0EC9-4692-8D11-79B250951794}" srcOrd="0" destOrd="0" presId="urn:microsoft.com/office/officeart/2008/layout/VerticalCurvedList"/>
    <dgm:cxn modelId="{44CA8501-C897-4978-BDF6-8AF3558F0C19}" srcId="{FCB1DCCB-8758-44DD-AC19-F676F7B0993A}" destId="{EA795EF3-30FB-400E-BC2B-A37F9615B264}" srcOrd="0" destOrd="0" parTransId="{91EF48E8-2936-4C0E-A676-692A43A47A6D}" sibTransId="{68A9EEAE-47CA-4E88-BD47-E19D2F2DDEB6}"/>
    <dgm:cxn modelId="{DCA2B6E0-23E8-4A0D-9D48-8E0ED0973C9B}" type="presOf" srcId="{82C2ECDA-B2AB-4BB6-B81A-5D1DC9FFD3D6}" destId="{D49F2DE7-8982-4DFD-8749-093A53A0F58C}" srcOrd="0" destOrd="0" presId="urn:microsoft.com/office/officeart/2008/layout/VerticalCurvedList"/>
    <dgm:cxn modelId="{EE140508-9F44-4076-9955-1FB1B674AD18}" type="presParOf" srcId="{B234437A-EFD1-4FC0-B568-392A1FA8A8D9}" destId="{169639B3-D5D6-4A0C-A915-470A44EF291A}" srcOrd="0" destOrd="0" presId="urn:microsoft.com/office/officeart/2008/layout/VerticalCurvedList"/>
    <dgm:cxn modelId="{A6EC0255-35CC-4EAC-B081-9D97B094761F}" type="presParOf" srcId="{169639B3-D5D6-4A0C-A915-470A44EF291A}" destId="{319F25A6-2FED-463F-83A0-53DE12697CA7}" srcOrd="0" destOrd="0" presId="urn:microsoft.com/office/officeart/2008/layout/VerticalCurvedList"/>
    <dgm:cxn modelId="{C963DC48-5047-4839-8C7A-99FBD6CC54CA}" type="presParOf" srcId="{319F25A6-2FED-463F-83A0-53DE12697CA7}" destId="{6FD6B7D1-E3E0-4A9E-A041-ECC8856CF1B6}" srcOrd="0" destOrd="0" presId="urn:microsoft.com/office/officeart/2008/layout/VerticalCurvedList"/>
    <dgm:cxn modelId="{5D7C6C94-2811-46E3-9278-BEAE5CFA5D3B}" type="presParOf" srcId="{319F25A6-2FED-463F-83A0-53DE12697CA7}" destId="{AD909DE4-3A89-49DA-9ACA-38C3F18526DB}" srcOrd="1" destOrd="0" presId="urn:microsoft.com/office/officeart/2008/layout/VerticalCurvedList"/>
    <dgm:cxn modelId="{5D142ADB-66FE-45A5-9978-0B56723C0717}" type="presParOf" srcId="{319F25A6-2FED-463F-83A0-53DE12697CA7}" destId="{74EA3277-C494-43E4-9B63-085E4C4E63A2}" srcOrd="2" destOrd="0" presId="urn:microsoft.com/office/officeart/2008/layout/VerticalCurvedList"/>
    <dgm:cxn modelId="{D6C81696-592B-43C4-9C17-993DDAFDAE7A}" type="presParOf" srcId="{319F25A6-2FED-463F-83A0-53DE12697CA7}" destId="{198C5E85-B481-4846-B296-D0928FC8490E}" srcOrd="3" destOrd="0" presId="urn:microsoft.com/office/officeart/2008/layout/VerticalCurvedList"/>
    <dgm:cxn modelId="{63F170B9-1F68-48FA-B8C2-DDF770572865}" type="presParOf" srcId="{169639B3-D5D6-4A0C-A915-470A44EF291A}" destId="{8F507AAB-0EC9-4692-8D11-79B250951794}" srcOrd="1" destOrd="0" presId="urn:microsoft.com/office/officeart/2008/layout/VerticalCurvedList"/>
    <dgm:cxn modelId="{F054D0BE-415C-4B65-A658-94BCCB760A1F}" type="presParOf" srcId="{169639B3-D5D6-4A0C-A915-470A44EF291A}" destId="{906FF23F-53FD-4FD0-92D7-35E429228874}" srcOrd="2" destOrd="0" presId="urn:microsoft.com/office/officeart/2008/layout/VerticalCurvedList"/>
    <dgm:cxn modelId="{12347164-F4F2-4F35-B9A3-AD02F4FDC1CD}" type="presParOf" srcId="{906FF23F-53FD-4FD0-92D7-35E429228874}" destId="{DC2A4A75-D833-4869-BAF1-F64BF6B2C3B0}" srcOrd="0" destOrd="0" presId="urn:microsoft.com/office/officeart/2008/layout/VerticalCurvedList"/>
    <dgm:cxn modelId="{77CCE559-DB39-43D6-8D5C-7AA5B31F573E}" type="presParOf" srcId="{169639B3-D5D6-4A0C-A915-470A44EF291A}" destId="{8135A8AA-F5B4-42F4-8CBA-540E6DA4E3BB}" srcOrd="3" destOrd="0" presId="urn:microsoft.com/office/officeart/2008/layout/VerticalCurvedList"/>
    <dgm:cxn modelId="{570F6882-BEA8-46BD-9648-A1D8C4358F27}" type="presParOf" srcId="{169639B3-D5D6-4A0C-A915-470A44EF291A}" destId="{720FB227-5AA6-44AC-9ADD-75E32362CC74}" srcOrd="4" destOrd="0" presId="urn:microsoft.com/office/officeart/2008/layout/VerticalCurvedList"/>
    <dgm:cxn modelId="{0630BD7A-1FD4-4C3C-B438-C33E369430AD}" type="presParOf" srcId="{720FB227-5AA6-44AC-9ADD-75E32362CC74}" destId="{EB824714-90A8-4BE4-85DB-1350AFD29636}" srcOrd="0" destOrd="0" presId="urn:microsoft.com/office/officeart/2008/layout/VerticalCurvedList"/>
    <dgm:cxn modelId="{A9BEA7AD-5EC1-4EC9-B949-F2A6701FA615}" type="presParOf" srcId="{169639B3-D5D6-4A0C-A915-470A44EF291A}" destId="{032FA194-DF2B-4E31-9D83-6866A28DD38F}" srcOrd="5" destOrd="0" presId="urn:microsoft.com/office/officeart/2008/layout/VerticalCurvedList"/>
    <dgm:cxn modelId="{3FC1459C-C5B4-4310-A671-32C5D96FA80E}" type="presParOf" srcId="{169639B3-D5D6-4A0C-A915-470A44EF291A}" destId="{1FB94747-0D99-41E6-A5C4-8CEBBF4B7AF7}" srcOrd="6" destOrd="0" presId="urn:microsoft.com/office/officeart/2008/layout/VerticalCurvedList"/>
    <dgm:cxn modelId="{A5CC28FF-CA3A-4C8E-90CA-8856502B6DF2}" type="presParOf" srcId="{1FB94747-0D99-41E6-A5C4-8CEBBF4B7AF7}" destId="{B42BCD44-E604-4E71-A101-BA4C1B011FF9}" srcOrd="0" destOrd="0" presId="urn:microsoft.com/office/officeart/2008/layout/VerticalCurvedList"/>
    <dgm:cxn modelId="{4BB353E8-CA9F-4D2E-B60E-425BC3002B78}" type="presParOf" srcId="{169639B3-D5D6-4A0C-A915-470A44EF291A}" destId="{DB174C00-6DAB-4086-BC9E-EF73C02761AA}" srcOrd="7" destOrd="0" presId="urn:microsoft.com/office/officeart/2008/layout/VerticalCurvedList"/>
    <dgm:cxn modelId="{A04F7C4B-E396-4FA0-801D-50BB12605D45}" type="presParOf" srcId="{169639B3-D5D6-4A0C-A915-470A44EF291A}" destId="{720BD337-ADD2-40A0-8093-68D8911FA19B}" srcOrd="8" destOrd="0" presId="urn:microsoft.com/office/officeart/2008/layout/VerticalCurvedList"/>
    <dgm:cxn modelId="{FF36CB01-118A-48E3-860B-68D42D69A386}" type="presParOf" srcId="{720BD337-ADD2-40A0-8093-68D8911FA19B}" destId="{13CA4E9B-470C-4DD9-8BB3-0F9E34BA002F}" srcOrd="0" destOrd="0" presId="urn:microsoft.com/office/officeart/2008/layout/VerticalCurvedList"/>
    <dgm:cxn modelId="{3A340C07-63C4-4F66-93C3-75F94DA30A90}" type="presParOf" srcId="{169639B3-D5D6-4A0C-A915-470A44EF291A}" destId="{D49F2DE7-8982-4DFD-8749-093A53A0F58C}" srcOrd="9" destOrd="0" presId="urn:microsoft.com/office/officeart/2008/layout/VerticalCurvedList"/>
    <dgm:cxn modelId="{03AFD64D-ABAD-4ED3-A9CE-8E67527D101D}" type="presParOf" srcId="{169639B3-D5D6-4A0C-A915-470A44EF291A}" destId="{7523A694-F3AB-46D6-B0D1-F93CA99D0AC8}" srcOrd="10" destOrd="0" presId="urn:microsoft.com/office/officeart/2008/layout/VerticalCurvedList"/>
    <dgm:cxn modelId="{8FFFDEE1-E03F-41E9-9B5D-37285B8B5B44}" type="presParOf" srcId="{7523A694-F3AB-46D6-B0D1-F93CA99D0AC8}" destId="{F8229FF8-BC59-4F77-9BF9-49475542CF9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FDB005-4669-42C9-8158-C3BBBB1676F6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CF4CCD4D-F9C9-48FA-AE0A-BF7FF96C9F4F}">
      <dgm:prSet phldrT="[Text]"/>
      <dgm:spPr/>
      <dgm:t>
        <a:bodyPr/>
        <a:lstStyle/>
        <a:p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IEEE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D958F0-6EA1-4C9A-AE0E-0EA2BF414A63}" type="parTrans" cxnId="{4BB94715-7FF4-465D-B2E0-C1B7C63272CC}">
      <dgm:prSet/>
      <dgm:spPr/>
      <dgm:t>
        <a:bodyPr/>
        <a:lstStyle/>
        <a:p>
          <a:endParaRPr lang="zh-TW" altLang="en-US"/>
        </a:p>
      </dgm:t>
    </dgm:pt>
    <dgm:pt modelId="{BB1CDE7A-FEF2-4098-82BA-26A2A3447DAB}" type="sibTrans" cxnId="{4BB94715-7FF4-465D-B2E0-C1B7C63272CC}">
      <dgm:prSet/>
      <dgm:spPr/>
      <dgm:t>
        <a:bodyPr/>
        <a:lstStyle/>
        <a:p>
          <a:endParaRPr lang="zh-TW" altLang="en-US"/>
        </a:p>
      </dgm:t>
    </dgm:pt>
    <dgm:pt modelId="{5E3ACB03-E60C-4E3B-9195-B06E9F58B93C}">
      <dgm:prSet phldrT="[Text]"/>
      <dgm:spPr/>
      <dgm:t>
        <a:bodyPr/>
        <a:lstStyle/>
        <a:p>
          <a:r>
            <a: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IP.com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A9110-DBF7-486E-AF93-85C06DF22822}" type="parTrans" cxnId="{A70C52F1-D1BB-4D20-8317-90C13F2F9EFB}">
      <dgm:prSet/>
      <dgm:spPr/>
      <dgm:t>
        <a:bodyPr/>
        <a:lstStyle/>
        <a:p>
          <a:endParaRPr lang="zh-TW" altLang="en-US"/>
        </a:p>
      </dgm:t>
    </dgm:pt>
    <dgm:pt modelId="{C405710B-9EA2-4455-9C67-B581E5AF586A}" type="sibTrans" cxnId="{A70C52F1-D1BB-4D20-8317-90C13F2F9EFB}">
      <dgm:prSet/>
      <dgm:spPr/>
      <dgm:t>
        <a:bodyPr/>
        <a:lstStyle/>
        <a:p>
          <a:endParaRPr lang="zh-TW" altLang="en-US"/>
        </a:p>
      </dgm:t>
    </dgm:pt>
    <dgm:pt modelId="{7F3A87C4-6963-41C6-8D60-28C470DC969A}">
      <dgm:prSet phldrT="[Text]"/>
      <dgm:spPr/>
      <dgm:t>
        <a:bodyPr/>
        <a:lstStyle/>
        <a:p>
          <a:r>
            <a:rPr lang="en-US" altLang="zh-TW" dirty="0" smtClean="0"/>
            <a:t>Others</a:t>
          </a:r>
          <a:endParaRPr lang="zh-TW" altLang="en-US" dirty="0"/>
        </a:p>
      </dgm:t>
    </dgm:pt>
    <dgm:pt modelId="{A91D5186-F952-454C-8F0B-CBA3C914AECC}" type="sibTrans" cxnId="{AFCC047F-F928-4A92-95AE-E94BF932D3EA}">
      <dgm:prSet/>
      <dgm:spPr/>
      <dgm:t>
        <a:bodyPr/>
        <a:lstStyle/>
        <a:p>
          <a:endParaRPr lang="zh-TW" altLang="en-US"/>
        </a:p>
      </dgm:t>
    </dgm:pt>
    <dgm:pt modelId="{7590E538-78B1-420C-815D-C57FBD7DC876}" type="parTrans" cxnId="{AFCC047F-F928-4A92-95AE-E94BF932D3EA}">
      <dgm:prSet/>
      <dgm:spPr/>
      <dgm:t>
        <a:bodyPr/>
        <a:lstStyle/>
        <a:p>
          <a:endParaRPr lang="zh-TW" altLang="en-US"/>
        </a:p>
      </dgm:t>
    </dgm:pt>
    <dgm:pt modelId="{C334A941-CC23-4A01-A7AE-73CFF5D90E1F}">
      <dgm:prSet phldrT="[Text]"/>
      <dgm:spPr/>
      <dgm:t>
        <a:bodyPr/>
        <a:lstStyle/>
        <a:p>
          <a:endParaRPr lang="en-US" altLang="zh-TW" dirty="0" smtClean="0"/>
        </a:p>
      </dgm:t>
    </dgm:pt>
    <dgm:pt modelId="{864DD333-71BE-4FEA-81BD-865E07B907C1}" type="sibTrans" cxnId="{DE590E88-01EE-4B29-8914-B495E091565B}">
      <dgm:prSet/>
      <dgm:spPr/>
      <dgm:t>
        <a:bodyPr/>
        <a:lstStyle/>
        <a:p>
          <a:endParaRPr lang="zh-TW" altLang="en-US"/>
        </a:p>
      </dgm:t>
    </dgm:pt>
    <dgm:pt modelId="{1DD0D863-DA02-4BA8-ACF3-B3241E8B601E}" type="parTrans" cxnId="{DE590E88-01EE-4B29-8914-B495E091565B}">
      <dgm:prSet/>
      <dgm:spPr/>
      <dgm:t>
        <a:bodyPr/>
        <a:lstStyle/>
        <a:p>
          <a:endParaRPr lang="zh-TW" altLang="en-US"/>
        </a:p>
      </dgm:t>
    </dgm:pt>
    <dgm:pt modelId="{02D62EAD-1A1C-4E23-A201-DDB4A8B6BC01}" type="pres">
      <dgm:prSet presAssocID="{59FDB005-4669-42C9-8158-C3BBBB1676F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2A74C6-37EF-4A6F-8255-A9201418B869}" type="pres">
      <dgm:prSet presAssocID="{59FDB005-4669-42C9-8158-C3BBBB1676F6}" presName="ellipse" presStyleLbl="trBgShp" presStyleIdx="0" presStyleCnt="1"/>
      <dgm:spPr/>
    </dgm:pt>
    <dgm:pt modelId="{C5D148AB-277A-413C-8CEE-E5EE475A78D8}" type="pres">
      <dgm:prSet presAssocID="{59FDB005-4669-42C9-8158-C3BBBB1676F6}" presName="arrow1" presStyleLbl="fgShp" presStyleIdx="0" presStyleCnt="1" custLinFactNeighborX="22971" custLinFactNeighborY="-1282"/>
      <dgm:spPr/>
    </dgm:pt>
    <dgm:pt modelId="{B2278115-DF20-45FC-981C-F073D7EFD033}" type="pres">
      <dgm:prSet presAssocID="{59FDB005-4669-42C9-8158-C3BBBB1676F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F62A3-7071-4498-A555-E3CCC526B8FC}" type="pres">
      <dgm:prSet presAssocID="{5E3ACB03-E60C-4E3B-9195-B06E9F58B93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57864D-8CBD-4679-9A26-38336100BDC1}" type="pres">
      <dgm:prSet presAssocID="{7F3A87C4-6963-41C6-8D60-28C470DC969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CECC5-FF2B-476F-9787-E88BDD762E9C}" type="pres">
      <dgm:prSet presAssocID="{C334A941-CC23-4A01-A7AE-73CFF5D90E1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85302-7A6C-469D-B746-68CD07FBC825}" type="pres">
      <dgm:prSet presAssocID="{59FDB005-4669-42C9-8158-C3BBBB1676F6}" presName="funnel" presStyleLbl="trAlignAcc1" presStyleIdx="0" presStyleCnt="1" custLinFactNeighborX="3270" custLinFactNeighborY="957"/>
      <dgm:spPr/>
    </dgm:pt>
  </dgm:ptLst>
  <dgm:cxnLst>
    <dgm:cxn modelId="{DE590E88-01EE-4B29-8914-B495E091565B}" srcId="{59FDB005-4669-42C9-8158-C3BBBB1676F6}" destId="{C334A941-CC23-4A01-A7AE-73CFF5D90E1F}" srcOrd="3" destOrd="0" parTransId="{1DD0D863-DA02-4BA8-ACF3-B3241E8B601E}" sibTransId="{864DD333-71BE-4FEA-81BD-865E07B907C1}"/>
    <dgm:cxn modelId="{AFCC047F-F928-4A92-95AE-E94BF932D3EA}" srcId="{59FDB005-4669-42C9-8158-C3BBBB1676F6}" destId="{7F3A87C4-6963-41C6-8D60-28C470DC969A}" srcOrd="2" destOrd="0" parTransId="{7590E538-78B1-420C-815D-C57FBD7DC876}" sibTransId="{A91D5186-F952-454C-8F0B-CBA3C914AECC}"/>
    <dgm:cxn modelId="{4BB94715-7FF4-465D-B2E0-C1B7C63272CC}" srcId="{59FDB005-4669-42C9-8158-C3BBBB1676F6}" destId="{CF4CCD4D-F9C9-48FA-AE0A-BF7FF96C9F4F}" srcOrd="0" destOrd="0" parTransId="{BAD958F0-6EA1-4C9A-AE0E-0EA2BF414A63}" sibTransId="{BB1CDE7A-FEF2-4098-82BA-26A2A3447DAB}"/>
    <dgm:cxn modelId="{A70C52F1-D1BB-4D20-8317-90C13F2F9EFB}" srcId="{59FDB005-4669-42C9-8158-C3BBBB1676F6}" destId="{5E3ACB03-E60C-4E3B-9195-B06E9F58B93C}" srcOrd="1" destOrd="0" parTransId="{99FA9110-DBF7-486E-AF93-85C06DF22822}" sibTransId="{C405710B-9EA2-4455-9C67-B581E5AF586A}"/>
    <dgm:cxn modelId="{1C7894F7-B5A8-414E-9840-ABFEF8D631D2}" type="presOf" srcId="{C334A941-CC23-4A01-A7AE-73CFF5D90E1F}" destId="{B2278115-DF20-45FC-981C-F073D7EFD033}" srcOrd="0" destOrd="0" presId="urn:microsoft.com/office/officeart/2005/8/layout/funnel1"/>
    <dgm:cxn modelId="{5E10F904-E7A4-4174-BFA9-A0D1F8C26E61}" type="presOf" srcId="{CF4CCD4D-F9C9-48FA-AE0A-BF7FF96C9F4F}" destId="{64BCECC5-FF2B-476F-9787-E88BDD762E9C}" srcOrd="0" destOrd="0" presId="urn:microsoft.com/office/officeart/2005/8/layout/funnel1"/>
    <dgm:cxn modelId="{46B5A6D0-9E5A-48E4-8C07-42DA5907F464}" type="presOf" srcId="{5E3ACB03-E60C-4E3B-9195-B06E9F58B93C}" destId="{7857864D-8CBD-4679-9A26-38336100BDC1}" srcOrd="0" destOrd="0" presId="urn:microsoft.com/office/officeart/2005/8/layout/funnel1"/>
    <dgm:cxn modelId="{F6815E7C-1844-4035-A0CA-FB6AF46377FC}" type="presOf" srcId="{7F3A87C4-6963-41C6-8D60-28C470DC969A}" destId="{2E6F62A3-7071-4498-A555-E3CCC526B8FC}" srcOrd="0" destOrd="0" presId="urn:microsoft.com/office/officeart/2005/8/layout/funnel1"/>
    <dgm:cxn modelId="{EA9B5820-D206-4C44-BBB0-243B77FE1C61}" type="presOf" srcId="{59FDB005-4669-42C9-8158-C3BBBB1676F6}" destId="{02D62EAD-1A1C-4E23-A201-DDB4A8B6BC01}" srcOrd="0" destOrd="0" presId="urn:microsoft.com/office/officeart/2005/8/layout/funnel1"/>
    <dgm:cxn modelId="{9D1C8BFA-6FDE-4F0E-99B7-DEFC9A3623E6}" type="presParOf" srcId="{02D62EAD-1A1C-4E23-A201-DDB4A8B6BC01}" destId="{0C2A74C6-37EF-4A6F-8255-A9201418B869}" srcOrd="0" destOrd="0" presId="urn:microsoft.com/office/officeart/2005/8/layout/funnel1"/>
    <dgm:cxn modelId="{5A8CC686-70E5-4F08-9224-C1EC92C8816C}" type="presParOf" srcId="{02D62EAD-1A1C-4E23-A201-DDB4A8B6BC01}" destId="{C5D148AB-277A-413C-8CEE-E5EE475A78D8}" srcOrd="1" destOrd="0" presId="urn:microsoft.com/office/officeart/2005/8/layout/funnel1"/>
    <dgm:cxn modelId="{F70F4548-9DE9-408B-902D-CA4876462FBB}" type="presParOf" srcId="{02D62EAD-1A1C-4E23-A201-DDB4A8B6BC01}" destId="{B2278115-DF20-45FC-981C-F073D7EFD033}" srcOrd="2" destOrd="0" presId="urn:microsoft.com/office/officeart/2005/8/layout/funnel1"/>
    <dgm:cxn modelId="{65682C83-2C1C-40AD-A517-DB3AD1832740}" type="presParOf" srcId="{02D62EAD-1A1C-4E23-A201-DDB4A8B6BC01}" destId="{2E6F62A3-7071-4498-A555-E3CCC526B8FC}" srcOrd="3" destOrd="0" presId="urn:microsoft.com/office/officeart/2005/8/layout/funnel1"/>
    <dgm:cxn modelId="{47BAD82F-3254-444C-96ED-D98157B9B770}" type="presParOf" srcId="{02D62EAD-1A1C-4E23-A201-DDB4A8B6BC01}" destId="{7857864D-8CBD-4679-9A26-38336100BDC1}" srcOrd="4" destOrd="0" presId="urn:microsoft.com/office/officeart/2005/8/layout/funnel1"/>
    <dgm:cxn modelId="{4B16F94F-395C-43C4-B5F4-52BA2BA97EC1}" type="presParOf" srcId="{02D62EAD-1A1C-4E23-A201-DDB4A8B6BC01}" destId="{64BCECC5-FF2B-476F-9787-E88BDD762E9C}" srcOrd="5" destOrd="0" presId="urn:microsoft.com/office/officeart/2005/8/layout/funnel1"/>
    <dgm:cxn modelId="{473BDEDC-3259-4E2B-BAC3-3A7FABAE7A97}" type="presParOf" srcId="{02D62EAD-1A1C-4E23-A201-DDB4A8B6BC01}" destId="{A4185302-7A6C-469D-B746-68CD07FBC82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49B9D-A74D-4FE5-9BBD-7D98BE1D0443}" type="doc">
      <dgm:prSet loTypeId="urn:microsoft.com/office/officeart/2005/8/layout/gear1" loCatId="process" qsTypeId="urn:microsoft.com/office/officeart/2005/8/quickstyle/simple1" qsCatId="simple" csTypeId="urn:microsoft.com/office/officeart/2005/8/colors/colorful1#1" csCatId="colorful" phldr="1"/>
      <dgm:spPr/>
    </dgm:pt>
    <dgm:pt modelId="{3F5E6D19-3FE0-4D48-88C1-5CD0939880F5}">
      <dgm:prSet phldrT="[Text]"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SEARCH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47413B-7FE1-4A61-8B99-1FF0D91BFC96}" type="parTrans" cxnId="{37112321-2A61-4B27-B4F6-1C185297F4D4}">
      <dgm:prSet/>
      <dgm:spPr/>
      <dgm:t>
        <a:bodyPr/>
        <a:lstStyle/>
        <a:p>
          <a:endParaRPr lang="zh-TW" altLang="en-US"/>
        </a:p>
      </dgm:t>
    </dgm:pt>
    <dgm:pt modelId="{84C1BEA9-18B6-4DF3-8536-91FABD9B7785}" type="sibTrans" cxnId="{37112321-2A61-4B27-B4F6-1C185297F4D4}">
      <dgm:prSet/>
      <dgm:spPr/>
      <dgm:t>
        <a:bodyPr/>
        <a:lstStyle/>
        <a:p>
          <a:endParaRPr lang="zh-TW" altLang="en-US"/>
        </a:p>
      </dgm:t>
    </dgm:pt>
    <dgm:pt modelId="{0BAD45E9-DC12-4DE3-8903-993343EB5015}">
      <dgm:prSet phldrT="[Text]"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ANALYZE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A482F2-AD11-4FD5-9089-6A1F4D75273C}" type="parTrans" cxnId="{974D6444-AA7C-4563-8856-60969D33ECA2}">
      <dgm:prSet/>
      <dgm:spPr/>
      <dgm:t>
        <a:bodyPr/>
        <a:lstStyle/>
        <a:p>
          <a:endParaRPr lang="zh-TW" altLang="en-US"/>
        </a:p>
      </dgm:t>
    </dgm:pt>
    <dgm:pt modelId="{274811DA-24F7-42F0-BC4C-DBB5DB87B897}" type="sibTrans" cxnId="{974D6444-AA7C-4563-8856-60969D33ECA2}">
      <dgm:prSet/>
      <dgm:spPr/>
      <dgm:t>
        <a:bodyPr/>
        <a:lstStyle/>
        <a:p>
          <a:endParaRPr lang="zh-TW" altLang="en-US"/>
        </a:p>
      </dgm:t>
    </dgm:pt>
    <dgm:pt modelId="{8588860D-764D-4585-A8C1-CD0534E61461}">
      <dgm:prSet phldrT="[Text]" custT="1"/>
      <dgm:spPr/>
      <dgm:t>
        <a:bodyPr/>
        <a:lstStyle/>
        <a:p>
          <a:r>
            <a:rPr lang="en-US" altLang="zh-TW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7A4F41-90B0-49FB-8EF0-2828AFD6EF5A}" type="parTrans" cxnId="{9E1C09D2-6254-4A60-8C3E-C9C7816CF8BC}">
      <dgm:prSet/>
      <dgm:spPr/>
      <dgm:t>
        <a:bodyPr/>
        <a:lstStyle/>
        <a:p>
          <a:endParaRPr lang="zh-TW" altLang="en-US"/>
        </a:p>
      </dgm:t>
    </dgm:pt>
    <dgm:pt modelId="{713F3533-4C60-4675-BA85-A5E592E8E351}" type="sibTrans" cxnId="{9E1C09D2-6254-4A60-8C3E-C9C7816CF8BC}">
      <dgm:prSet/>
      <dgm:spPr/>
      <dgm:t>
        <a:bodyPr/>
        <a:lstStyle/>
        <a:p>
          <a:endParaRPr lang="zh-TW" altLang="en-US"/>
        </a:p>
      </dgm:t>
    </dgm:pt>
    <dgm:pt modelId="{C07A7CA4-757E-4D31-BFCB-F0A207CF7B2E}" type="pres">
      <dgm:prSet presAssocID="{E2649B9D-A74D-4FE5-9BBD-7D98BE1D044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AA53F81-6AFF-410C-93B5-7AFEF36C4C22}" type="pres">
      <dgm:prSet presAssocID="{3F5E6D19-3FE0-4D48-88C1-5CD0939880F5}" presName="gear1" presStyleLbl="node1" presStyleIdx="0" presStyleCnt="3" custLinFactNeighborX="14751" custLinFactNeighborY="146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4811A-FA81-47CC-9A56-97B93093532E}" type="pres">
      <dgm:prSet presAssocID="{3F5E6D19-3FE0-4D48-88C1-5CD0939880F5}" presName="gear1srcNode" presStyleLbl="node1" presStyleIdx="0" presStyleCnt="3"/>
      <dgm:spPr/>
      <dgm:t>
        <a:bodyPr/>
        <a:lstStyle/>
        <a:p>
          <a:endParaRPr lang="en-US"/>
        </a:p>
      </dgm:t>
    </dgm:pt>
    <dgm:pt modelId="{DCD388FC-82A8-43AC-A714-7FF512C034A4}" type="pres">
      <dgm:prSet presAssocID="{3F5E6D19-3FE0-4D48-88C1-5CD0939880F5}" presName="gear1dstNode" presStyleLbl="node1" presStyleIdx="0" presStyleCnt="3"/>
      <dgm:spPr/>
      <dgm:t>
        <a:bodyPr/>
        <a:lstStyle/>
        <a:p>
          <a:endParaRPr lang="en-US"/>
        </a:p>
      </dgm:t>
    </dgm:pt>
    <dgm:pt modelId="{94174C19-1053-4B8A-8BBA-C1877D0E13DE}" type="pres">
      <dgm:prSet presAssocID="{0BAD45E9-DC12-4DE3-8903-993343EB5015}" presName="gear2" presStyleLbl="node1" presStyleIdx="1" presStyleCnt="3" custScaleX="171206" custScaleY="129270" custLinFactNeighborX="-16409" custLinFactNeighborY="240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5CDD7-1741-47B2-9B10-4655AEC17FDA}" type="pres">
      <dgm:prSet presAssocID="{0BAD45E9-DC12-4DE3-8903-993343EB5015}" presName="gear2srcNode" presStyleLbl="node1" presStyleIdx="1" presStyleCnt="3"/>
      <dgm:spPr/>
      <dgm:t>
        <a:bodyPr/>
        <a:lstStyle/>
        <a:p>
          <a:endParaRPr lang="en-US"/>
        </a:p>
      </dgm:t>
    </dgm:pt>
    <dgm:pt modelId="{0DDA01B3-4E16-4BFD-8DCC-CB5A773111FE}" type="pres">
      <dgm:prSet presAssocID="{0BAD45E9-DC12-4DE3-8903-993343EB5015}" presName="gear2dstNode" presStyleLbl="node1" presStyleIdx="1" presStyleCnt="3"/>
      <dgm:spPr/>
      <dgm:t>
        <a:bodyPr/>
        <a:lstStyle/>
        <a:p>
          <a:endParaRPr lang="en-US"/>
        </a:p>
      </dgm:t>
    </dgm:pt>
    <dgm:pt modelId="{4DD71DF5-1E68-4EB4-BEE1-06A1622510CA}" type="pres">
      <dgm:prSet presAssocID="{8588860D-764D-4585-A8C1-CD0534E61461}" presName="gear3" presStyleLbl="node1" presStyleIdx="2" presStyleCnt="3" custScaleX="162010" custScaleY="155988" custLinFactNeighborX="19014" custLinFactNeighborY="-15182"/>
      <dgm:spPr/>
      <dgm:t>
        <a:bodyPr/>
        <a:lstStyle/>
        <a:p>
          <a:endParaRPr lang="zh-TW" altLang="en-US"/>
        </a:p>
      </dgm:t>
    </dgm:pt>
    <dgm:pt modelId="{93C34767-F9D4-47D0-9046-B61B9995616F}" type="pres">
      <dgm:prSet presAssocID="{8588860D-764D-4585-A8C1-CD0534E6146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468B20-76A0-455B-BF89-CAA03B1BEACC}" type="pres">
      <dgm:prSet presAssocID="{8588860D-764D-4585-A8C1-CD0534E61461}" presName="gear3srcNode" presStyleLbl="node1" presStyleIdx="2" presStyleCnt="3"/>
      <dgm:spPr/>
      <dgm:t>
        <a:bodyPr/>
        <a:lstStyle/>
        <a:p>
          <a:endParaRPr lang="en-US"/>
        </a:p>
      </dgm:t>
    </dgm:pt>
    <dgm:pt modelId="{A09AA8C2-3621-4FAF-9063-582DA63E9731}" type="pres">
      <dgm:prSet presAssocID="{8588860D-764D-4585-A8C1-CD0534E61461}" presName="gear3dstNode" presStyleLbl="node1" presStyleIdx="2" presStyleCnt="3"/>
      <dgm:spPr/>
      <dgm:t>
        <a:bodyPr/>
        <a:lstStyle/>
        <a:p>
          <a:endParaRPr lang="en-US"/>
        </a:p>
      </dgm:t>
    </dgm:pt>
    <dgm:pt modelId="{7DD30983-FA3A-4505-BDEF-A3B75C034CA1}" type="pres">
      <dgm:prSet presAssocID="{84C1BEA9-18B6-4DF3-8536-91FABD9B7785}" presName="connector1" presStyleLbl="sibTrans2D1" presStyleIdx="0" presStyleCnt="3" custLinFactNeighborX="20223" custLinFactNeighborY="-977"/>
      <dgm:spPr/>
      <dgm:t>
        <a:bodyPr/>
        <a:lstStyle/>
        <a:p>
          <a:endParaRPr lang="en-US"/>
        </a:p>
      </dgm:t>
    </dgm:pt>
    <dgm:pt modelId="{DD8EA0E0-739A-4B53-8DA5-23237364A23E}" type="pres">
      <dgm:prSet presAssocID="{274811DA-24F7-42F0-BC4C-DBB5DB87B897}" presName="connector2" presStyleLbl="sibTrans2D1" presStyleIdx="1" presStyleCnt="3" custLinFactNeighborX="-24316" custLinFactNeighborY="-11383"/>
      <dgm:spPr/>
      <dgm:t>
        <a:bodyPr/>
        <a:lstStyle/>
        <a:p>
          <a:endParaRPr lang="en-US"/>
        </a:p>
      </dgm:t>
    </dgm:pt>
    <dgm:pt modelId="{BAD3004F-3EDD-453B-A2D8-E71923CFD803}" type="pres">
      <dgm:prSet presAssocID="{713F3533-4C60-4675-BA85-A5E592E8E351}" presName="connector3" presStyleLbl="sibTrans2D1" presStyleIdx="2" presStyleCnt="3" custLinFactNeighborX="-1053" custLinFactNeighborY="-19974"/>
      <dgm:spPr/>
      <dgm:t>
        <a:bodyPr/>
        <a:lstStyle/>
        <a:p>
          <a:endParaRPr lang="en-US"/>
        </a:p>
      </dgm:t>
    </dgm:pt>
  </dgm:ptLst>
  <dgm:cxnLst>
    <dgm:cxn modelId="{974D6444-AA7C-4563-8856-60969D33ECA2}" srcId="{E2649B9D-A74D-4FE5-9BBD-7D98BE1D0443}" destId="{0BAD45E9-DC12-4DE3-8903-993343EB5015}" srcOrd="1" destOrd="0" parTransId="{38A482F2-AD11-4FD5-9089-6A1F4D75273C}" sibTransId="{274811DA-24F7-42F0-BC4C-DBB5DB87B897}"/>
    <dgm:cxn modelId="{937FCBDC-19A5-41F9-946D-965FEA5B7E78}" type="presOf" srcId="{274811DA-24F7-42F0-BC4C-DBB5DB87B897}" destId="{DD8EA0E0-739A-4B53-8DA5-23237364A23E}" srcOrd="0" destOrd="0" presId="urn:microsoft.com/office/officeart/2005/8/layout/gear1"/>
    <dgm:cxn modelId="{6E268230-6102-47AC-9C4C-94D85656574E}" type="presOf" srcId="{8588860D-764D-4585-A8C1-CD0534E61461}" destId="{A09AA8C2-3621-4FAF-9063-582DA63E9731}" srcOrd="3" destOrd="0" presId="urn:microsoft.com/office/officeart/2005/8/layout/gear1"/>
    <dgm:cxn modelId="{26CDEDB4-CF17-4B4C-A680-5B97FA21E6F3}" type="presOf" srcId="{E2649B9D-A74D-4FE5-9BBD-7D98BE1D0443}" destId="{C07A7CA4-757E-4D31-BFCB-F0A207CF7B2E}" srcOrd="0" destOrd="0" presId="urn:microsoft.com/office/officeart/2005/8/layout/gear1"/>
    <dgm:cxn modelId="{25F29DD1-97F2-4AA1-8DCA-89335C06A00A}" type="presOf" srcId="{0BAD45E9-DC12-4DE3-8903-993343EB5015}" destId="{94174C19-1053-4B8A-8BBA-C1877D0E13DE}" srcOrd="0" destOrd="0" presId="urn:microsoft.com/office/officeart/2005/8/layout/gear1"/>
    <dgm:cxn modelId="{EA462A66-DA03-48AD-B9C8-E95C2BDB1B2D}" type="presOf" srcId="{8588860D-764D-4585-A8C1-CD0534E61461}" destId="{AC468B20-76A0-455B-BF89-CAA03B1BEACC}" srcOrd="2" destOrd="0" presId="urn:microsoft.com/office/officeart/2005/8/layout/gear1"/>
    <dgm:cxn modelId="{3D32B0E3-10E2-4B1E-99C9-A7C2E9033FFF}" type="presOf" srcId="{0BAD45E9-DC12-4DE3-8903-993343EB5015}" destId="{1F45CDD7-1741-47B2-9B10-4655AEC17FDA}" srcOrd="1" destOrd="0" presId="urn:microsoft.com/office/officeart/2005/8/layout/gear1"/>
    <dgm:cxn modelId="{37112321-2A61-4B27-B4F6-1C185297F4D4}" srcId="{E2649B9D-A74D-4FE5-9BBD-7D98BE1D0443}" destId="{3F5E6D19-3FE0-4D48-88C1-5CD0939880F5}" srcOrd="0" destOrd="0" parTransId="{6847413B-7FE1-4A61-8B99-1FF0D91BFC96}" sibTransId="{84C1BEA9-18B6-4DF3-8536-91FABD9B7785}"/>
    <dgm:cxn modelId="{7A1D3178-5254-494B-89FA-DF31B809FB3A}" type="presOf" srcId="{8588860D-764D-4585-A8C1-CD0534E61461}" destId="{93C34767-F9D4-47D0-9046-B61B9995616F}" srcOrd="1" destOrd="0" presId="urn:microsoft.com/office/officeart/2005/8/layout/gear1"/>
    <dgm:cxn modelId="{FBD75BC2-FFF8-45D7-A980-532259DFDD4B}" type="presOf" srcId="{713F3533-4C60-4675-BA85-A5E592E8E351}" destId="{BAD3004F-3EDD-453B-A2D8-E71923CFD803}" srcOrd="0" destOrd="0" presId="urn:microsoft.com/office/officeart/2005/8/layout/gear1"/>
    <dgm:cxn modelId="{18AEA875-7F4D-44E8-98BC-01B359F0CF2B}" type="presOf" srcId="{3F5E6D19-3FE0-4D48-88C1-5CD0939880F5}" destId="{DCD388FC-82A8-43AC-A714-7FF512C034A4}" srcOrd="2" destOrd="0" presId="urn:microsoft.com/office/officeart/2005/8/layout/gear1"/>
    <dgm:cxn modelId="{BCF970C8-D2F1-4FFE-AD24-47C455DC98ED}" type="presOf" srcId="{3F5E6D19-3FE0-4D48-88C1-5CD0939880F5}" destId="{8AA53F81-6AFF-410C-93B5-7AFEF36C4C22}" srcOrd="0" destOrd="0" presId="urn:microsoft.com/office/officeart/2005/8/layout/gear1"/>
    <dgm:cxn modelId="{9E1C09D2-6254-4A60-8C3E-C9C7816CF8BC}" srcId="{E2649B9D-A74D-4FE5-9BBD-7D98BE1D0443}" destId="{8588860D-764D-4585-A8C1-CD0534E61461}" srcOrd="2" destOrd="0" parTransId="{527A4F41-90B0-49FB-8EF0-2828AFD6EF5A}" sibTransId="{713F3533-4C60-4675-BA85-A5E592E8E351}"/>
    <dgm:cxn modelId="{D5618EAD-0490-4633-B37E-732DD6D13C4E}" type="presOf" srcId="{8588860D-764D-4585-A8C1-CD0534E61461}" destId="{4DD71DF5-1E68-4EB4-BEE1-06A1622510CA}" srcOrd="0" destOrd="0" presId="urn:microsoft.com/office/officeart/2005/8/layout/gear1"/>
    <dgm:cxn modelId="{328A4292-90B6-43C9-ADDC-2EF8BFF09730}" type="presOf" srcId="{0BAD45E9-DC12-4DE3-8903-993343EB5015}" destId="{0DDA01B3-4E16-4BFD-8DCC-CB5A773111FE}" srcOrd="2" destOrd="0" presId="urn:microsoft.com/office/officeart/2005/8/layout/gear1"/>
    <dgm:cxn modelId="{274A99E7-0E57-4AAC-B7BA-5B6221C4EBFB}" type="presOf" srcId="{84C1BEA9-18B6-4DF3-8536-91FABD9B7785}" destId="{7DD30983-FA3A-4505-BDEF-A3B75C034CA1}" srcOrd="0" destOrd="0" presId="urn:microsoft.com/office/officeart/2005/8/layout/gear1"/>
    <dgm:cxn modelId="{A29F6704-A703-414D-8653-F35F8B9896E7}" type="presOf" srcId="{3F5E6D19-3FE0-4D48-88C1-5CD0939880F5}" destId="{1054811A-FA81-47CC-9A56-97B93093532E}" srcOrd="1" destOrd="0" presId="urn:microsoft.com/office/officeart/2005/8/layout/gear1"/>
    <dgm:cxn modelId="{C6999D6E-546B-4A3F-8033-F5C8BF8634D1}" type="presParOf" srcId="{C07A7CA4-757E-4D31-BFCB-F0A207CF7B2E}" destId="{8AA53F81-6AFF-410C-93B5-7AFEF36C4C22}" srcOrd="0" destOrd="0" presId="urn:microsoft.com/office/officeart/2005/8/layout/gear1"/>
    <dgm:cxn modelId="{83E4B20A-CFA1-4BEE-B173-D3A0DDD1A324}" type="presParOf" srcId="{C07A7CA4-757E-4D31-BFCB-F0A207CF7B2E}" destId="{1054811A-FA81-47CC-9A56-97B93093532E}" srcOrd="1" destOrd="0" presId="urn:microsoft.com/office/officeart/2005/8/layout/gear1"/>
    <dgm:cxn modelId="{8F5CD3BD-FBA2-45BE-B6C8-D8C41D1E11E9}" type="presParOf" srcId="{C07A7CA4-757E-4D31-BFCB-F0A207CF7B2E}" destId="{DCD388FC-82A8-43AC-A714-7FF512C034A4}" srcOrd="2" destOrd="0" presId="urn:microsoft.com/office/officeart/2005/8/layout/gear1"/>
    <dgm:cxn modelId="{D8A6F746-EC2E-405C-8939-A469314C6954}" type="presParOf" srcId="{C07A7CA4-757E-4D31-BFCB-F0A207CF7B2E}" destId="{94174C19-1053-4B8A-8BBA-C1877D0E13DE}" srcOrd="3" destOrd="0" presId="urn:microsoft.com/office/officeart/2005/8/layout/gear1"/>
    <dgm:cxn modelId="{94B34EDA-A52A-4D27-B6DC-6F66E6147FA0}" type="presParOf" srcId="{C07A7CA4-757E-4D31-BFCB-F0A207CF7B2E}" destId="{1F45CDD7-1741-47B2-9B10-4655AEC17FDA}" srcOrd="4" destOrd="0" presId="urn:microsoft.com/office/officeart/2005/8/layout/gear1"/>
    <dgm:cxn modelId="{F8DC2D60-92CA-4CDC-91CB-DD11665B6E46}" type="presParOf" srcId="{C07A7CA4-757E-4D31-BFCB-F0A207CF7B2E}" destId="{0DDA01B3-4E16-4BFD-8DCC-CB5A773111FE}" srcOrd="5" destOrd="0" presId="urn:microsoft.com/office/officeart/2005/8/layout/gear1"/>
    <dgm:cxn modelId="{A27C1BAD-51E6-4822-B932-21D5D54F28D9}" type="presParOf" srcId="{C07A7CA4-757E-4D31-BFCB-F0A207CF7B2E}" destId="{4DD71DF5-1E68-4EB4-BEE1-06A1622510CA}" srcOrd="6" destOrd="0" presId="urn:microsoft.com/office/officeart/2005/8/layout/gear1"/>
    <dgm:cxn modelId="{1BA90139-87F9-4EBA-B939-1058C5F69C02}" type="presParOf" srcId="{C07A7CA4-757E-4D31-BFCB-F0A207CF7B2E}" destId="{93C34767-F9D4-47D0-9046-B61B9995616F}" srcOrd="7" destOrd="0" presId="urn:microsoft.com/office/officeart/2005/8/layout/gear1"/>
    <dgm:cxn modelId="{CB325F45-B7F9-4922-A355-95ED2B79B6C2}" type="presParOf" srcId="{C07A7CA4-757E-4D31-BFCB-F0A207CF7B2E}" destId="{AC468B20-76A0-455B-BF89-CAA03B1BEACC}" srcOrd="8" destOrd="0" presId="urn:microsoft.com/office/officeart/2005/8/layout/gear1"/>
    <dgm:cxn modelId="{86AEC2A2-F1C2-4C28-BACF-8B674D41EBAF}" type="presParOf" srcId="{C07A7CA4-757E-4D31-BFCB-F0A207CF7B2E}" destId="{A09AA8C2-3621-4FAF-9063-582DA63E9731}" srcOrd="9" destOrd="0" presId="urn:microsoft.com/office/officeart/2005/8/layout/gear1"/>
    <dgm:cxn modelId="{0586DD88-F736-4D3F-B05E-2544E43DDBBA}" type="presParOf" srcId="{C07A7CA4-757E-4D31-BFCB-F0A207CF7B2E}" destId="{7DD30983-FA3A-4505-BDEF-A3B75C034CA1}" srcOrd="10" destOrd="0" presId="urn:microsoft.com/office/officeart/2005/8/layout/gear1"/>
    <dgm:cxn modelId="{E3F00BC2-F381-4E69-BAC7-9CA3317190C2}" type="presParOf" srcId="{C07A7CA4-757E-4D31-BFCB-F0A207CF7B2E}" destId="{DD8EA0E0-739A-4B53-8DA5-23237364A23E}" srcOrd="11" destOrd="0" presId="urn:microsoft.com/office/officeart/2005/8/layout/gear1"/>
    <dgm:cxn modelId="{A400A35E-7549-46F1-9588-5B7452BE4AA0}" type="presParOf" srcId="{C07A7CA4-757E-4D31-BFCB-F0A207CF7B2E}" destId="{BAD3004F-3EDD-453B-A2D8-E71923CFD80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54BFCF-6DBA-465A-B0D9-8E00E2DC9FA2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25850A9C-D2DE-4793-A671-1BD2F4879273}">
      <dgm:prSet phldrT="[文字]"/>
      <dgm:spPr/>
      <dgm:t>
        <a:bodyPr/>
        <a:lstStyle/>
        <a:p>
          <a:r>
            <a:rPr kumimoji="1" lang="zh-TW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網址</a:t>
          </a:r>
          <a:r>
            <a:rPr kumimoji="1"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r>
            <a:rPr kumimoji="1" lang="en-US" altLang="zh-TW" b="1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www.ieeexplore.ieee.org</a:t>
          </a:r>
          <a:r>
            <a:rPr kumimoji="1" lang="en-US" altLang="zh-TW" dirty="0" smtClean="0">
              <a:effectLst>
                <a:outerShdw blurRad="38100" dist="38100" dir="2700000" algn="tl">
                  <a:srgbClr val="C0C0C0"/>
                </a:outerShdw>
              </a:effectLst>
              <a:latin typeface="Champion-HTF-Lightweight" charset="0"/>
              <a:ea typeface="標楷體" panose="03000509000000000000" pitchFamily="65" charset="-120"/>
            </a:rPr>
            <a:t>                               </a:t>
          </a:r>
          <a:endParaRPr lang="zh-TW" altLang="en-US" dirty="0"/>
        </a:p>
      </dgm:t>
    </dgm:pt>
    <dgm:pt modelId="{306FABEF-9723-4991-A7A7-FEA8CE3357FB}" type="parTrans" cxnId="{9FD628D3-1174-437E-9E43-78DB26DD626F}">
      <dgm:prSet/>
      <dgm:spPr/>
      <dgm:t>
        <a:bodyPr/>
        <a:lstStyle/>
        <a:p>
          <a:endParaRPr lang="zh-TW" altLang="en-US"/>
        </a:p>
      </dgm:t>
    </dgm:pt>
    <dgm:pt modelId="{0D2F7756-ED9B-4928-91F3-3C4881D385EF}" type="sibTrans" cxnId="{9FD628D3-1174-437E-9E43-78DB26DD626F}">
      <dgm:prSet/>
      <dgm:spPr/>
      <dgm:t>
        <a:bodyPr/>
        <a:lstStyle/>
        <a:p>
          <a:endParaRPr lang="zh-TW" altLang="en-US"/>
        </a:p>
      </dgm:t>
    </dgm:pt>
    <dgm:pt modelId="{E9AF7999-B065-48D3-A8FB-F3DB910B2F0F}" type="pres">
      <dgm:prSet presAssocID="{7054BFCF-6DBA-465A-B0D9-8E00E2DC9FA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4BEA90-3D59-4363-814D-6455E4EF3B7C}" type="pres">
      <dgm:prSet presAssocID="{25850A9C-D2DE-4793-A671-1BD2F4879273}" presName="composite" presStyleCnt="0"/>
      <dgm:spPr/>
    </dgm:pt>
    <dgm:pt modelId="{1759F180-65E0-461A-B0FE-670F44F740E9}" type="pres">
      <dgm:prSet presAssocID="{25850A9C-D2DE-4793-A671-1BD2F4879273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09C88A-54EE-4DB1-9089-2810DD34EFE1}" type="pres">
      <dgm:prSet presAssocID="{25850A9C-D2DE-4793-A671-1BD2F4879273}" presName="txShp" presStyleLbl="node1" presStyleIdx="0" presStyleCnt="1" custLinFactNeighborX="44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882F90-6135-4A15-ACD6-5EB004CF7ED7}" type="presOf" srcId="{25850A9C-D2DE-4793-A671-1BD2F4879273}" destId="{E109C88A-54EE-4DB1-9089-2810DD34EFE1}" srcOrd="0" destOrd="0" presId="urn:microsoft.com/office/officeart/2005/8/layout/vList3#1"/>
    <dgm:cxn modelId="{C9B217C4-FF01-40EC-BBF5-C32F4C44524B}" type="presOf" srcId="{7054BFCF-6DBA-465A-B0D9-8E00E2DC9FA2}" destId="{E9AF7999-B065-48D3-A8FB-F3DB910B2F0F}" srcOrd="0" destOrd="0" presId="urn:microsoft.com/office/officeart/2005/8/layout/vList3#1"/>
    <dgm:cxn modelId="{9FD628D3-1174-437E-9E43-78DB26DD626F}" srcId="{7054BFCF-6DBA-465A-B0D9-8E00E2DC9FA2}" destId="{25850A9C-D2DE-4793-A671-1BD2F4879273}" srcOrd="0" destOrd="0" parTransId="{306FABEF-9723-4991-A7A7-FEA8CE3357FB}" sibTransId="{0D2F7756-ED9B-4928-91F3-3C4881D385EF}"/>
    <dgm:cxn modelId="{FE671C83-E64C-439A-BE64-3BBF91673587}" type="presParOf" srcId="{E9AF7999-B065-48D3-A8FB-F3DB910B2F0F}" destId="{044BEA90-3D59-4363-814D-6455E4EF3B7C}" srcOrd="0" destOrd="0" presId="urn:microsoft.com/office/officeart/2005/8/layout/vList3#1"/>
    <dgm:cxn modelId="{4486A411-8DC7-4897-8079-699561326105}" type="presParOf" srcId="{044BEA90-3D59-4363-814D-6455E4EF3B7C}" destId="{1759F180-65E0-461A-B0FE-670F44F740E9}" srcOrd="0" destOrd="0" presId="urn:microsoft.com/office/officeart/2005/8/layout/vList3#1"/>
    <dgm:cxn modelId="{C91D3654-5D38-45CA-BA9C-9FCF54D02E7B}" type="presParOf" srcId="{044BEA90-3D59-4363-814D-6455E4EF3B7C}" destId="{E109C88A-54EE-4DB1-9089-2810DD34EFE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09DE4-3A89-49DA-9ACA-38C3F18526DB}">
      <dsp:nvSpPr>
        <dsp:cNvPr id="0" name=""/>
        <dsp:cNvSpPr/>
      </dsp:nvSpPr>
      <dsp:spPr>
        <a:xfrm>
          <a:off x="-4935056" y="-756206"/>
          <a:ext cx="5877568" cy="5877568"/>
        </a:xfrm>
        <a:prstGeom prst="blockArc">
          <a:avLst>
            <a:gd name="adj1" fmla="val 18900000"/>
            <a:gd name="adj2" fmla="val 2700000"/>
            <a:gd name="adj3" fmla="val 367"/>
          </a:avLst>
        </a:prstGeom>
        <a:noFill/>
        <a:ln w="317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07AAB-0EC9-4692-8D11-79B250951794}">
      <dsp:nvSpPr>
        <dsp:cNvPr id="0" name=""/>
        <dsp:cNvSpPr/>
      </dsp:nvSpPr>
      <dsp:spPr>
        <a:xfrm>
          <a:off x="412366" y="272734"/>
          <a:ext cx="7585098" cy="545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4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[</a:t>
          </a:r>
          <a:r>
            <a:rPr lang="zh-TW" altLang="en-US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期刊雜誌</a:t>
          </a:r>
          <a:r>
            <a:rPr lang="en-US" altLang="zh-TW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] </a:t>
          </a:r>
          <a:r>
            <a:rPr lang="en-US" altLang="zh-TW" sz="2600" b="1" kern="1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Journal &amp; magazine</a:t>
          </a:r>
          <a:endParaRPr lang="zh-TW" altLang="en-US" sz="2600" b="1" kern="12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2366" y="272734"/>
        <a:ext cx="7585098" cy="545818"/>
      </dsp:txXfrm>
    </dsp:sp>
    <dsp:sp modelId="{DC2A4A75-D833-4869-BAF1-F64BF6B2C3B0}">
      <dsp:nvSpPr>
        <dsp:cNvPr id="0" name=""/>
        <dsp:cNvSpPr/>
      </dsp:nvSpPr>
      <dsp:spPr>
        <a:xfrm>
          <a:off x="71229" y="204507"/>
          <a:ext cx="682273" cy="682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5A8AA-F5B4-42F4-8CBA-540E6DA4E3BB}">
      <dsp:nvSpPr>
        <dsp:cNvPr id="0" name=""/>
        <dsp:cNvSpPr/>
      </dsp:nvSpPr>
      <dsp:spPr>
        <a:xfrm>
          <a:off x="803484" y="1091201"/>
          <a:ext cx="7193980" cy="545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4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[</a:t>
          </a:r>
          <a:r>
            <a:rPr lang="zh-TW" altLang="en-US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會議論文集</a:t>
          </a:r>
          <a:r>
            <a:rPr lang="en-US" altLang="zh-TW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] </a:t>
          </a:r>
          <a:r>
            <a:rPr lang="en-US" altLang="zh-TW" sz="2600" b="1" kern="1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Conference publication</a:t>
          </a:r>
          <a:endParaRPr lang="zh-TW" altLang="en-US" sz="2600" b="1" kern="12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03484" y="1091201"/>
        <a:ext cx="7193980" cy="545818"/>
      </dsp:txXfrm>
    </dsp:sp>
    <dsp:sp modelId="{EB824714-90A8-4BE4-85DB-1350AFD29636}">
      <dsp:nvSpPr>
        <dsp:cNvPr id="0" name=""/>
        <dsp:cNvSpPr/>
      </dsp:nvSpPr>
      <dsp:spPr>
        <a:xfrm>
          <a:off x="462347" y="1022974"/>
          <a:ext cx="682273" cy="682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FA194-DF2B-4E31-9D83-6866A28DD38F}">
      <dsp:nvSpPr>
        <dsp:cNvPr id="0" name=""/>
        <dsp:cNvSpPr/>
      </dsp:nvSpPr>
      <dsp:spPr>
        <a:xfrm>
          <a:off x="923526" y="1909668"/>
          <a:ext cx="7073938" cy="545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4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[</a:t>
          </a:r>
          <a:r>
            <a:rPr lang="zh-TW" altLang="en-US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標準規範</a:t>
          </a:r>
          <a:r>
            <a:rPr lang="en-US" altLang="zh-TW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] </a:t>
          </a:r>
          <a:r>
            <a:rPr lang="en-US" altLang="zh-TW" sz="2600" b="1" kern="12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IEEE standards</a:t>
          </a:r>
          <a:endParaRPr lang="zh-TW" altLang="en-US" sz="2600" b="1" kern="1200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23526" y="1909668"/>
        <a:ext cx="7073938" cy="545818"/>
      </dsp:txXfrm>
    </dsp:sp>
    <dsp:sp modelId="{B42BCD44-E604-4E71-A101-BA4C1B011FF9}">
      <dsp:nvSpPr>
        <dsp:cNvPr id="0" name=""/>
        <dsp:cNvSpPr/>
      </dsp:nvSpPr>
      <dsp:spPr>
        <a:xfrm>
          <a:off x="582389" y="1841440"/>
          <a:ext cx="682273" cy="682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174C00-6DAB-4086-BC9E-EF73C02761AA}">
      <dsp:nvSpPr>
        <dsp:cNvPr id="0" name=""/>
        <dsp:cNvSpPr/>
      </dsp:nvSpPr>
      <dsp:spPr>
        <a:xfrm>
          <a:off x="803484" y="2728134"/>
          <a:ext cx="7193980" cy="545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4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[</a:t>
          </a:r>
          <a:r>
            <a:rPr lang="zh-TW" altLang="en-US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電子書</a:t>
          </a:r>
          <a:r>
            <a:rPr lang="en-US" altLang="zh-TW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] </a:t>
          </a:r>
          <a:r>
            <a:rPr lang="en-US" altLang="zh-TW" sz="2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Books &amp; </a:t>
          </a:r>
          <a:r>
            <a:rPr lang="en-US" altLang="zh-TW" sz="2600" b="1" kern="1200" dirty="0" err="1">
              <a:latin typeface="標楷體" panose="03000509000000000000" pitchFamily="65" charset="-120"/>
              <a:ea typeface="標楷體" panose="03000509000000000000" pitchFamily="65" charset="-120"/>
            </a:rPr>
            <a:t>ebooks</a:t>
          </a:r>
          <a:endParaRPr lang="zh-TW" altLang="en-US" sz="2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803484" y="2728134"/>
        <a:ext cx="7193980" cy="545818"/>
      </dsp:txXfrm>
    </dsp:sp>
    <dsp:sp modelId="{13CA4E9B-470C-4DD9-8BB3-0F9E34BA002F}">
      <dsp:nvSpPr>
        <dsp:cNvPr id="0" name=""/>
        <dsp:cNvSpPr/>
      </dsp:nvSpPr>
      <dsp:spPr>
        <a:xfrm>
          <a:off x="462347" y="2659907"/>
          <a:ext cx="682273" cy="682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F2DE7-8982-4DFD-8749-093A53A0F58C}">
      <dsp:nvSpPr>
        <dsp:cNvPr id="0" name=""/>
        <dsp:cNvSpPr/>
      </dsp:nvSpPr>
      <dsp:spPr>
        <a:xfrm>
          <a:off x="412366" y="3546601"/>
          <a:ext cx="7585098" cy="545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24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[</a:t>
          </a:r>
          <a:r>
            <a:rPr lang="zh-TW" altLang="en-US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線上學習</a:t>
          </a:r>
          <a:r>
            <a:rPr lang="en-US" altLang="zh-TW" sz="2600" kern="1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] </a:t>
          </a:r>
          <a:r>
            <a:rPr lang="en-US" altLang="zh-TW" sz="2600" b="1" kern="1200" dirty="0">
              <a:latin typeface="標楷體" panose="03000509000000000000" pitchFamily="65" charset="-120"/>
              <a:ea typeface="標楷體" panose="03000509000000000000" pitchFamily="65" charset="-120"/>
            </a:rPr>
            <a:t>Education &amp; Learning</a:t>
          </a:r>
          <a:endParaRPr lang="zh-TW" altLang="en-US" sz="26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12366" y="3546601"/>
        <a:ext cx="7585098" cy="545818"/>
      </dsp:txXfrm>
    </dsp:sp>
    <dsp:sp modelId="{F8229FF8-BC59-4F77-9BF9-49475542CF90}">
      <dsp:nvSpPr>
        <dsp:cNvPr id="0" name=""/>
        <dsp:cNvSpPr/>
      </dsp:nvSpPr>
      <dsp:spPr>
        <a:xfrm>
          <a:off x="71229" y="3478373"/>
          <a:ext cx="682273" cy="6822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A74C6-37EF-4A6F-8255-A9201418B869}">
      <dsp:nvSpPr>
        <dsp:cNvPr id="0" name=""/>
        <dsp:cNvSpPr/>
      </dsp:nvSpPr>
      <dsp:spPr>
        <a:xfrm>
          <a:off x="690032" y="489679"/>
          <a:ext cx="2521646" cy="875734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148AB-277A-413C-8CEE-E5EE475A78D8}">
      <dsp:nvSpPr>
        <dsp:cNvPr id="0" name=""/>
        <dsp:cNvSpPr/>
      </dsp:nvSpPr>
      <dsp:spPr>
        <a:xfrm>
          <a:off x="1822676" y="2630046"/>
          <a:ext cx="488691" cy="312762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78115-DF20-45FC-981C-F073D7EFD033}">
      <dsp:nvSpPr>
        <dsp:cNvPr id="0" name=""/>
        <dsp:cNvSpPr/>
      </dsp:nvSpPr>
      <dsp:spPr>
        <a:xfrm>
          <a:off x="781906" y="2884266"/>
          <a:ext cx="2345718" cy="586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100" kern="1200" dirty="0" smtClean="0"/>
        </a:p>
      </dsp:txBody>
      <dsp:txXfrm>
        <a:off x="781906" y="2884266"/>
        <a:ext cx="2345718" cy="586429"/>
      </dsp:txXfrm>
    </dsp:sp>
    <dsp:sp modelId="{2E6F62A3-7071-4498-A555-E3CCC526B8FC}">
      <dsp:nvSpPr>
        <dsp:cNvPr id="0" name=""/>
        <dsp:cNvSpPr/>
      </dsp:nvSpPr>
      <dsp:spPr>
        <a:xfrm>
          <a:off x="1606816" y="1433048"/>
          <a:ext cx="879644" cy="8796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kern="1200" dirty="0" smtClean="0"/>
            <a:t>Others</a:t>
          </a:r>
          <a:endParaRPr lang="zh-TW" altLang="en-US" sz="1500" kern="1200" dirty="0"/>
        </a:p>
      </dsp:txBody>
      <dsp:txXfrm>
        <a:off x="1735637" y="1561869"/>
        <a:ext cx="622002" cy="622002"/>
      </dsp:txXfrm>
    </dsp:sp>
    <dsp:sp modelId="{7857864D-8CBD-4679-9A26-38336100BDC1}">
      <dsp:nvSpPr>
        <dsp:cNvPr id="0" name=""/>
        <dsp:cNvSpPr/>
      </dsp:nvSpPr>
      <dsp:spPr>
        <a:xfrm>
          <a:off x="977382" y="773120"/>
          <a:ext cx="879644" cy="879644"/>
        </a:xfrm>
        <a:prstGeom prst="ellipse">
          <a:avLst/>
        </a:prstGeom>
        <a:solidFill>
          <a:schemeClr val="accent3">
            <a:hueOff val="2783818"/>
            <a:satOff val="-19998"/>
            <a:lumOff val="-6177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IP.com</a:t>
          </a:r>
          <a:endParaRPr lang="zh-TW" alt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06203" y="901941"/>
        <a:ext cx="622002" cy="622002"/>
      </dsp:txXfrm>
    </dsp:sp>
    <dsp:sp modelId="{64BCECC5-FF2B-476F-9787-E88BDD762E9C}">
      <dsp:nvSpPr>
        <dsp:cNvPr id="0" name=""/>
        <dsp:cNvSpPr/>
      </dsp:nvSpPr>
      <dsp:spPr>
        <a:xfrm>
          <a:off x="1876574" y="560441"/>
          <a:ext cx="879644" cy="879644"/>
        </a:xfrm>
        <a:prstGeom prst="ellipse">
          <a:avLst/>
        </a:prstGeom>
        <a:solidFill>
          <a:schemeClr val="accent3">
            <a:hueOff val="5567636"/>
            <a:satOff val="-39997"/>
            <a:lumOff val="-12353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IEEE</a:t>
          </a:r>
          <a:endParaRPr lang="zh-TW" alt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5395" y="689262"/>
        <a:ext cx="622002" cy="622002"/>
      </dsp:txXfrm>
    </dsp:sp>
    <dsp:sp modelId="{A4185302-7A6C-469D-B746-68CD07FBC825}">
      <dsp:nvSpPr>
        <dsp:cNvPr id="0" name=""/>
        <dsp:cNvSpPr/>
      </dsp:nvSpPr>
      <dsp:spPr>
        <a:xfrm>
          <a:off x="675918" y="403119"/>
          <a:ext cx="2736671" cy="21893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53F81-6AFF-410C-93B5-7AFEF36C4C22}">
      <dsp:nvSpPr>
        <dsp:cNvPr id="0" name=""/>
        <dsp:cNvSpPr/>
      </dsp:nvSpPr>
      <dsp:spPr>
        <a:xfrm>
          <a:off x="1595754" y="1688042"/>
          <a:ext cx="1795145" cy="1795145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SEARCH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56658" y="2108546"/>
        <a:ext cx="1073337" cy="922742"/>
      </dsp:txXfrm>
    </dsp:sp>
    <dsp:sp modelId="{94174C19-1053-4B8A-8BBA-C1877D0E13DE}">
      <dsp:nvSpPr>
        <dsp:cNvPr id="0" name=""/>
        <dsp:cNvSpPr/>
      </dsp:nvSpPr>
      <dsp:spPr>
        <a:xfrm>
          <a:off x="0" y="1386144"/>
          <a:ext cx="2235197" cy="1687697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ANALYZE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4468" y="1813595"/>
        <a:ext cx="1226261" cy="832795"/>
      </dsp:txXfrm>
    </dsp:sp>
    <dsp:sp modelId="{4DD71DF5-1E68-4EB4-BEE1-06A1622510CA}">
      <dsp:nvSpPr>
        <dsp:cNvPr id="0" name=""/>
        <dsp:cNvSpPr/>
      </dsp:nvSpPr>
      <dsp:spPr>
        <a:xfrm rot="20700000">
          <a:off x="1071517" y="19035"/>
          <a:ext cx="2100599" cy="1967175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MANAGE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1540153" y="442581"/>
        <a:ext cx="1163326" cy="1120084"/>
      </dsp:txXfrm>
    </dsp:sp>
    <dsp:sp modelId="{7DD30983-FA3A-4505-BDEF-A3B75C034CA1}">
      <dsp:nvSpPr>
        <dsp:cNvPr id="0" name=""/>
        <dsp:cNvSpPr/>
      </dsp:nvSpPr>
      <dsp:spPr>
        <a:xfrm>
          <a:off x="1869214" y="1400317"/>
          <a:ext cx="2297786" cy="2297786"/>
        </a:xfrm>
        <a:prstGeom prst="circularArrow">
          <a:avLst>
            <a:gd name="adj1" fmla="val 4687"/>
            <a:gd name="adj2" fmla="val 299029"/>
            <a:gd name="adj3" fmla="val 2489013"/>
            <a:gd name="adj4" fmla="val 15921058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EA0E0-739A-4B53-8DA5-23237364A23E}">
      <dsp:nvSpPr>
        <dsp:cNvPr id="0" name=""/>
        <dsp:cNvSpPr/>
      </dsp:nvSpPr>
      <dsp:spPr>
        <a:xfrm>
          <a:off x="-129101" y="788819"/>
          <a:ext cx="1669485" cy="16694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3004F-3EDD-453B-A2D8-E71923CFD803}">
      <dsp:nvSpPr>
        <dsp:cNvPr id="0" name=""/>
        <dsp:cNvSpPr/>
      </dsp:nvSpPr>
      <dsp:spPr>
        <a:xfrm>
          <a:off x="924466" y="-272704"/>
          <a:ext cx="1800041" cy="18000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9C88A-54EE-4DB1-9089-2810DD34EFE1}">
      <dsp:nvSpPr>
        <dsp:cNvPr id="0" name=""/>
        <dsp:cNvSpPr/>
      </dsp:nvSpPr>
      <dsp:spPr>
        <a:xfrm rot="10800000">
          <a:off x="2467238" y="0"/>
          <a:ext cx="7478427" cy="994163"/>
        </a:xfrm>
        <a:prstGeom prst="homePlat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398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35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網址</a:t>
          </a:r>
          <a:r>
            <a:rPr kumimoji="1" lang="zh-TW" altLang="en-US" sz="3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：</a:t>
          </a:r>
          <a:r>
            <a:rPr kumimoji="1" lang="en-US" altLang="zh-TW" sz="3500" b="1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www.ieeexplore.ieee.org</a:t>
          </a:r>
          <a:r>
            <a:rPr kumimoji="1" lang="en-US" altLang="zh-TW" sz="3500" kern="1200" dirty="0" smtClean="0">
              <a:effectLst>
                <a:outerShdw blurRad="38100" dist="38100" dir="2700000" algn="tl">
                  <a:srgbClr val="C0C0C0"/>
                </a:outerShdw>
              </a:effectLst>
              <a:latin typeface="Champion-HTF-Lightweight" charset="0"/>
              <a:ea typeface="標楷體" panose="03000509000000000000" pitchFamily="65" charset="-120"/>
            </a:rPr>
            <a:t>                               </a:t>
          </a:r>
          <a:endParaRPr lang="zh-TW" altLang="en-US" sz="3500" kern="1200" dirty="0"/>
        </a:p>
      </dsp:txBody>
      <dsp:txXfrm rot="10800000">
        <a:off x="2715779" y="0"/>
        <a:ext cx="7229886" cy="994163"/>
      </dsp:txXfrm>
    </dsp:sp>
    <dsp:sp modelId="{1759F180-65E0-461A-B0FE-670F44F740E9}">
      <dsp:nvSpPr>
        <dsp:cNvPr id="0" name=""/>
        <dsp:cNvSpPr/>
      </dsp:nvSpPr>
      <dsp:spPr>
        <a:xfrm>
          <a:off x="1635123" y="0"/>
          <a:ext cx="994163" cy="9941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17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3BB607B-CA03-422A-A7A7-8A8A2B026838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53A3BA-1860-4E75-9B30-93597DCAF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30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E8655E5-71AC-4060-AD13-D4C361A0A0C4}" type="datetimeFigureOut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0C4BE3-306E-4327-8834-3F6FBD4B2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95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iki/1890%E5%B9%B4" TargetMode="External"/><Relationship Id="rId13" Type="http://schemas.openxmlformats.org/officeDocument/2006/relationships/hyperlink" Target="http://zh.wikipedia.org/wiki/1901%E5%B9%B4" TargetMode="External"/><Relationship Id="rId3" Type="http://schemas.openxmlformats.org/officeDocument/2006/relationships/hyperlink" Target="http://zh.wikipedia.org/w/index.php?title=AIEE&amp;action=edit&amp;redlink=1" TargetMode="External"/><Relationship Id="rId7" Type="http://schemas.openxmlformats.org/officeDocument/2006/relationships/hyperlink" Target="http://zh.wikipedia.org/wiki/1889%E5%B9%B4" TargetMode="External"/><Relationship Id="rId12" Type="http://schemas.openxmlformats.org/officeDocument/2006/relationships/hyperlink" Target="http://zh.wikipedia.org/w/index.php?title=Charles_Proteus_Steinmetz&amp;action=edit&amp;redlink=1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zh.wikipedia.org/w/index.php?title=%E4%BC%8A%E8%8E%B1%E4%BF%AE%C2%B7%E6%B1%A4%E5%A7%86%E6%A3%AE&amp;action=edit&amp;redlink=1" TargetMode="External"/><Relationship Id="rId11" Type="http://schemas.openxmlformats.org/officeDocument/2006/relationships/hyperlink" Target="http://zh.wikipedia.org/wiki/1892%E5%B9%B4" TargetMode="External"/><Relationship Id="rId5" Type="http://schemas.openxmlformats.org/officeDocument/2006/relationships/hyperlink" Target="http://zh.wikipedia.org/wiki/%E7%94%B5%E8%AF%9D" TargetMode="External"/><Relationship Id="rId10" Type="http://schemas.openxmlformats.org/officeDocument/2006/relationships/hyperlink" Target="http://zh.wikipedia.org/wiki/1891%E5%B9%B4" TargetMode="External"/><Relationship Id="rId4" Type="http://schemas.openxmlformats.org/officeDocument/2006/relationships/hyperlink" Target="http://zh.wikipedia.org/wiki/%E7%94%B5%E6%8A%A5" TargetMode="External"/><Relationship Id="rId9" Type="http://schemas.openxmlformats.org/officeDocument/2006/relationships/hyperlink" Target="http://zh.wikipedia.org/wiki/%E4%BA%9A%E5%8E%86%E5%B1%B1%E5%A4%A7%C2%B7%E8%B4%9D%E5%B0%94" TargetMode="External"/><Relationship Id="rId14" Type="http://schemas.openxmlformats.org/officeDocument/2006/relationships/hyperlink" Target="http://zh.wikipedia.org/wiki/1902%E5%B9%B4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zh.wikipedia.org/w/index.php?title=Lee_De_Forest&amp;action=edit&amp;redlink=1" TargetMode="External"/><Relationship Id="rId13" Type="http://schemas.openxmlformats.org/officeDocument/2006/relationships/hyperlink" Target="http://zh.wikipedia.org/wiki/1954%E5%B9%B4" TargetMode="External"/><Relationship Id="rId3" Type="http://schemas.openxmlformats.org/officeDocument/2006/relationships/hyperlink" Target="http://en.wikipedia.org/wiki/Guglielmo_Marconi" TargetMode="External"/><Relationship Id="rId7" Type="http://schemas.openxmlformats.org/officeDocument/2006/relationships/hyperlink" Target="http://zh.wikipedia.org/wiki/%E6%97%A0%E7%BA%BF%E7%94%B5" TargetMode="External"/><Relationship Id="rId12" Type="http://schemas.openxmlformats.org/officeDocument/2006/relationships/hyperlink" Target="http://zh.wikipedia.org/w/index.php?title=%E5%A8%81%E5%BB%89%C2%B7%E6%83%A0%E7%83%88%E7%89%B9&amp;action=edit&amp;redlink=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zh.wikipedia.org/w/index.php?title=IRE&amp;action=edit&amp;redlink=1" TargetMode="External"/><Relationship Id="rId11" Type="http://schemas.openxmlformats.org/officeDocument/2006/relationships/hyperlink" Target="http://zh.wikipedia.org/wiki/%E6%83%A0%E6%99%AE" TargetMode="External"/><Relationship Id="rId5" Type="http://schemas.openxmlformats.org/officeDocument/2006/relationships/hyperlink" Target="http://www.shawsavillships.co.uk/" TargetMode="External"/><Relationship Id="rId10" Type="http://schemas.openxmlformats.org/officeDocument/2006/relationships/hyperlink" Target="http://zh.wikipedia.org/wiki/1941%E5%B9%B4" TargetMode="External"/><Relationship Id="rId4" Type="http://schemas.openxmlformats.org/officeDocument/2006/relationships/hyperlink" Target="http://www.greatoceanliners.net/baltic2.html" TargetMode="External"/><Relationship Id="rId9" Type="http://schemas.openxmlformats.org/officeDocument/2006/relationships/hyperlink" Target="http://zh.wikipedia.org/wiki/1930%E5%B9%B4" TargetMode="External"/><Relationship Id="rId14" Type="http://schemas.openxmlformats.org/officeDocument/2006/relationships/hyperlink" Target="http://zh.wikipedia.org/wiki/1959%E5%B9%B4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ECB8557-3E91-4B2F-81CF-320E43B9B4BE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eaLnBrk="1" hangingPunct="1"/>
              <a:t>5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26979" name="Rectangle 1"/>
          <p:cNvSpPr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D9754B2-045C-471B-BEB4-FD6C18C71493}" type="slidenum">
              <a:rPr kumimoji="0" lang="en-US" altLang="zh-TW" sz="1200">
                <a:solidFill>
                  <a:srgbClr val="FFFFFF"/>
                </a:solidFill>
              </a:rPr>
              <a:pPr algn="r" eaLnBrk="1" hangingPunct="1"/>
              <a:t>5</a:t>
            </a:fld>
            <a:endParaRPr kumimoji="0" lang="en-US" altLang="zh-TW" sz="1200">
              <a:solidFill>
                <a:srgbClr val="FFFFFF"/>
              </a:solidFill>
            </a:endParaRPr>
          </a:p>
        </p:txBody>
      </p:sp>
      <p:sp>
        <p:nvSpPr>
          <p:cNvPr id="1269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81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000" smtClean="0">
                <a:solidFill>
                  <a:srgbClr val="CCCCFF"/>
                </a:solidFill>
                <a:latin typeface="Arial" pitchFamily="34" charset="0"/>
                <a:ea typeface="Microsoft YaHei" pitchFamily="34" charset="-122"/>
                <a:hlinkClick r:id="rId3"/>
              </a:rPr>
              <a:t>AIEE</a:t>
            </a:r>
            <a:r>
              <a:rPr lang="zh-TW" altLang="zh-TW" sz="2000" smtClean="0">
                <a:latin typeface="Arial" pitchFamily="34" charset="0"/>
              </a:rPr>
              <a:t>著重的主要是有線通訊（</a:t>
            </a: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4"/>
              </a:rPr>
              <a:t>電報</a:t>
            </a:r>
            <a:r>
              <a:rPr lang="zh-TW" altLang="zh-TW" sz="2000" smtClean="0">
                <a:latin typeface="Arial" pitchFamily="34" charset="0"/>
              </a:rPr>
              <a:t>和</a:t>
            </a: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5"/>
              </a:rPr>
              <a:t>電話</a:t>
            </a:r>
            <a:r>
              <a:rPr lang="zh-TW" altLang="zh-TW" sz="2000" smtClean="0">
                <a:latin typeface="Arial" pitchFamily="34" charset="0"/>
              </a:rPr>
              <a:t>），照明和電力系統。 </a:t>
            </a:r>
          </a:p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TW" sz="2000" smtClean="0">
              <a:latin typeface="Arial" pitchFamily="34" charset="0"/>
              <a:ea typeface="Microsoft YaHei" pitchFamily="34" charset="-122"/>
            </a:endParaRPr>
          </a:p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6"/>
              </a:rPr>
              <a:t>伊萊修</a:t>
            </a:r>
            <a:r>
              <a:rPr lang="en-US" altLang="zh-TW" sz="2000" smtClean="0">
                <a:solidFill>
                  <a:srgbClr val="CCCCFF"/>
                </a:solidFill>
                <a:latin typeface="Arial" pitchFamily="34" charset="0"/>
                <a:ea typeface="Microsoft YaHei" pitchFamily="34" charset="-122"/>
                <a:hlinkClick r:id="rId6"/>
              </a:rPr>
              <a:t>·</a:t>
            </a: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6"/>
              </a:rPr>
              <a:t>湯姆森</a:t>
            </a:r>
            <a:r>
              <a:rPr lang="zh-TW" altLang="zh-TW" sz="2000" smtClean="0">
                <a:latin typeface="Arial" pitchFamily="34" charset="0"/>
              </a:rPr>
              <a:t>（</a:t>
            </a:r>
            <a:r>
              <a:rPr lang="en-US" altLang="zh-TW" sz="2000" smtClean="0">
                <a:latin typeface="Arial" pitchFamily="34" charset="0"/>
                <a:ea typeface="Microsoft YaHei" pitchFamily="34" charset="-122"/>
              </a:rPr>
              <a:t>AIEE, </a:t>
            </a:r>
            <a:r>
              <a:rPr lang="en-US" altLang="zh-TW" sz="2000" smtClean="0">
                <a:solidFill>
                  <a:srgbClr val="CCCCFF"/>
                </a:solidFill>
                <a:latin typeface="Arial" pitchFamily="34" charset="0"/>
                <a:ea typeface="Microsoft YaHei" pitchFamily="34" charset="-122"/>
                <a:hlinkClick r:id="rId7"/>
              </a:rPr>
              <a:t>1889</a:t>
            </a: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7"/>
              </a:rPr>
              <a:t>年</a:t>
            </a:r>
            <a:r>
              <a:rPr lang="en-US" altLang="zh-TW" sz="2000" smtClean="0">
                <a:latin typeface="Arial" pitchFamily="34" charset="0"/>
                <a:ea typeface="Microsoft YaHei" pitchFamily="34" charset="-122"/>
              </a:rPr>
              <a:t>-</a:t>
            </a:r>
            <a:r>
              <a:rPr lang="en-US" altLang="zh-TW" sz="2000" smtClean="0">
                <a:solidFill>
                  <a:srgbClr val="CCCCFF"/>
                </a:solidFill>
                <a:latin typeface="Arial" pitchFamily="34" charset="0"/>
                <a:ea typeface="Microsoft YaHei" pitchFamily="34" charset="-122"/>
                <a:hlinkClick r:id="rId8"/>
              </a:rPr>
              <a:t>1890</a:t>
            </a: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8"/>
              </a:rPr>
              <a:t>年</a:t>
            </a:r>
            <a:r>
              <a:rPr lang="zh-TW" altLang="zh-TW" sz="2000" smtClean="0">
                <a:latin typeface="Arial" pitchFamily="34" charset="0"/>
              </a:rPr>
              <a:t>）</a:t>
            </a:r>
          </a:p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5"/>
              </a:rPr>
              <a:t>電話</a:t>
            </a:r>
            <a:r>
              <a:rPr lang="zh-TW" altLang="zh-TW" sz="2000" smtClean="0">
                <a:latin typeface="Arial" pitchFamily="34" charset="0"/>
              </a:rPr>
              <a:t>發明者</a:t>
            </a: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9"/>
              </a:rPr>
              <a:t>亞歷山大</a:t>
            </a:r>
            <a:r>
              <a:rPr lang="en-US" altLang="zh-TW" sz="2000" smtClean="0">
                <a:solidFill>
                  <a:srgbClr val="CCCCFF"/>
                </a:solidFill>
                <a:latin typeface="Arial" pitchFamily="34" charset="0"/>
                <a:ea typeface="Microsoft YaHei" pitchFamily="34" charset="-122"/>
                <a:hlinkClick r:id="rId9"/>
              </a:rPr>
              <a:t>·</a:t>
            </a: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9"/>
              </a:rPr>
              <a:t>貝爾</a:t>
            </a:r>
            <a:r>
              <a:rPr lang="zh-TW" altLang="zh-TW" sz="2000" smtClean="0">
                <a:latin typeface="Arial" pitchFamily="34" charset="0"/>
              </a:rPr>
              <a:t>（</a:t>
            </a:r>
            <a:r>
              <a:rPr lang="en-US" altLang="zh-TW" sz="2000" smtClean="0">
                <a:latin typeface="Arial" pitchFamily="34" charset="0"/>
                <a:ea typeface="Microsoft YaHei" pitchFamily="34" charset="-122"/>
              </a:rPr>
              <a:t>AIEE, </a:t>
            </a:r>
            <a:r>
              <a:rPr lang="en-US" altLang="zh-TW" sz="2000" smtClean="0">
                <a:solidFill>
                  <a:srgbClr val="CCCCFF"/>
                </a:solidFill>
                <a:latin typeface="Arial" pitchFamily="34" charset="0"/>
                <a:ea typeface="Microsoft YaHei" pitchFamily="34" charset="-122"/>
                <a:hlinkClick r:id="rId10"/>
              </a:rPr>
              <a:t>1891</a:t>
            </a: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10"/>
              </a:rPr>
              <a:t>年</a:t>
            </a:r>
            <a:r>
              <a:rPr lang="en-US" altLang="zh-TW" sz="2000" smtClean="0">
                <a:latin typeface="Arial" pitchFamily="34" charset="0"/>
                <a:ea typeface="Microsoft YaHei" pitchFamily="34" charset="-122"/>
              </a:rPr>
              <a:t>-</a:t>
            </a:r>
            <a:r>
              <a:rPr lang="en-US" altLang="zh-TW" sz="2000" smtClean="0">
                <a:solidFill>
                  <a:srgbClr val="CCCCFF"/>
                </a:solidFill>
                <a:latin typeface="Arial" pitchFamily="34" charset="0"/>
                <a:ea typeface="Microsoft YaHei" pitchFamily="34" charset="-122"/>
                <a:hlinkClick r:id="rId11"/>
              </a:rPr>
              <a:t>1892</a:t>
            </a: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11"/>
              </a:rPr>
              <a:t>年</a:t>
            </a:r>
            <a:r>
              <a:rPr lang="zh-TW" altLang="zh-TW" sz="2000" smtClean="0">
                <a:latin typeface="Arial" pitchFamily="34" charset="0"/>
              </a:rPr>
              <a:t>）</a:t>
            </a:r>
          </a:p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000" smtClean="0">
                <a:solidFill>
                  <a:srgbClr val="CCCCFF"/>
                </a:solidFill>
                <a:latin typeface="Arial" pitchFamily="34" charset="0"/>
                <a:ea typeface="Microsoft YaHei" pitchFamily="34" charset="-122"/>
                <a:hlinkClick r:id="rId12"/>
              </a:rPr>
              <a:t>Charles Proteus Steinmetz</a:t>
            </a:r>
            <a:r>
              <a:rPr lang="zh-TW" altLang="zh-TW" sz="2000" smtClean="0">
                <a:latin typeface="Arial" pitchFamily="34" charset="0"/>
              </a:rPr>
              <a:t>（</a:t>
            </a:r>
            <a:r>
              <a:rPr lang="en-US" altLang="zh-TW" sz="2000" smtClean="0">
                <a:latin typeface="Arial" pitchFamily="34" charset="0"/>
                <a:ea typeface="Microsoft YaHei" pitchFamily="34" charset="-122"/>
              </a:rPr>
              <a:t>AIEE, </a:t>
            </a:r>
            <a:r>
              <a:rPr lang="en-US" altLang="zh-TW" sz="2000" smtClean="0">
                <a:solidFill>
                  <a:srgbClr val="CCCCFF"/>
                </a:solidFill>
                <a:latin typeface="Arial" pitchFamily="34" charset="0"/>
                <a:ea typeface="Microsoft YaHei" pitchFamily="34" charset="-122"/>
                <a:hlinkClick r:id="rId13"/>
              </a:rPr>
              <a:t>1901</a:t>
            </a: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13"/>
              </a:rPr>
              <a:t>年</a:t>
            </a:r>
            <a:r>
              <a:rPr lang="en-US" altLang="zh-TW" sz="2000" smtClean="0">
                <a:latin typeface="Arial" pitchFamily="34" charset="0"/>
                <a:ea typeface="Microsoft YaHei" pitchFamily="34" charset="-122"/>
              </a:rPr>
              <a:t>-</a:t>
            </a:r>
            <a:r>
              <a:rPr lang="en-US" altLang="zh-TW" sz="2000" smtClean="0">
                <a:solidFill>
                  <a:srgbClr val="CCCCFF"/>
                </a:solidFill>
                <a:latin typeface="Arial" pitchFamily="34" charset="0"/>
                <a:ea typeface="Microsoft YaHei" pitchFamily="34" charset="-122"/>
                <a:hlinkClick r:id="rId14"/>
              </a:rPr>
              <a:t>1902</a:t>
            </a:r>
            <a:r>
              <a:rPr lang="zh-TW" altLang="zh-TW" sz="2000" smtClean="0">
                <a:solidFill>
                  <a:srgbClr val="CCCCFF"/>
                </a:solidFill>
                <a:latin typeface="Arial" pitchFamily="34" charset="0"/>
                <a:hlinkClick r:id="rId14"/>
              </a:rPr>
              <a:t>年</a:t>
            </a:r>
            <a:r>
              <a:rPr lang="zh-TW" altLang="zh-TW" sz="2000" smtClean="0">
                <a:latin typeface="Arial" pitchFamily="34" charset="0"/>
              </a:rPr>
              <a:t>）</a:t>
            </a:r>
          </a:p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zh-TW" sz="2000" smtClean="0"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B6EFFD9-8046-4C5C-9D77-225DE6A1E221}" type="slidenum">
              <a:rPr lang="en-US" sz="1200" smtClean="0"/>
              <a:pPr eaLnBrk="1" hangingPunct="1"/>
              <a:t>21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631442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B6EFFD9-8046-4C5C-9D77-225DE6A1E221}" type="slidenum">
              <a:rPr lang="en-US" sz="1200" smtClean="0"/>
              <a:pPr eaLnBrk="1" hangingPunct="1"/>
              <a:t>22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73387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82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DE11312-0559-4CF3-BD88-365A3F1E3ECC}" type="slidenum">
              <a:rPr lang="en-US" altLang="zh-TW" sz="1200"/>
              <a:pPr eaLnBrk="1" hangingPunct="1"/>
              <a:t>23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8663" indent="-2794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0775" indent="-223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0038" indent="-223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17713" indent="-22383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74913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2113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89313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6513" indent="-22383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CF878D6-7026-478A-8677-924312606628}" type="slidenum">
              <a:rPr lang="en-US" altLang="zh-TW" sz="1200"/>
              <a:pPr eaLnBrk="1" hangingPunct="1"/>
              <a:t>24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9F64D76-F604-4297-8BB4-359CB7900B8B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pPr eaLnBrk="1" hangingPunct="1"/>
              <a:t>25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1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BFC48A5-1A34-497B-B9CF-4C9DE70A60C6}" type="slidenum">
              <a:rPr lang="en-US" altLang="zh-TW" sz="1200"/>
              <a:pPr eaLnBrk="1" hangingPunct="1"/>
              <a:t>26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02768D9-2D70-42A5-8783-3E37A7C5A3A0}" type="slidenum">
              <a:rPr lang="en-US" altLang="zh-TW" sz="1200"/>
              <a:pPr eaLnBrk="1" hangingPunct="1"/>
              <a:t>30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更新畫面</a:t>
            </a:r>
          </a:p>
        </p:txBody>
      </p:sp>
      <p:sp>
        <p:nvSpPr>
          <p:cNvPr id="1443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26FD1F1-16A6-4306-B3B4-D05949287EA0}" type="slidenum">
              <a:rPr lang="en-US" altLang="zh-TW" sz="1200"/>
              <a:pPr eaLnBrk="1" hangingPunct="1"/>
              <a:t>31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39 40 </a:t>
            </a:r>
            <a:r>
              <a:rPr lang="zh-TW" altLang="en-US" smtClean="0"/>
              <a:t>合併</a:t>
            </a:r>
          </a:p>
        </p:txBody>
      </p:sp>
      <p:sp>
        <p:nvSpPr>
          <p:cNvPr id="1454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EC22D0B-9F37-4E8D-899A-938DAD358D42}" type="slidenum">
              <a:rPr lang="en-US" altLang="zh-TW" sz="1200"/>
              <a:pPr eaLnBrk="1" hangingPunct="1"/>
              <a:t>38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mtClean="0"/>
              <a:t>圖表好找</a:t>
            </a:r>
            <a:endParaRPr lang="en-US" altLang="zh-TW" smtClean="0"/>
          </a:p>
        </p:txBody>
      </p:sp>
      <p:sp>
        <p:nvSpPr>
          <p:cNvPr id="1464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B41090C-413E-4ECD-B6A5-7E71AD198D97}" type="slidenum">
              <a:rPr lang="en-US" altLang="zh-TW" sz="1200"/>
              <a:pPr eaLnBrk="1" hangingPunct="1"/>
              <a:t>49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F5FF688-6248-4A59-9465-6466870CBA63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eaLnBrk="1" hangingPunct="1"/>
              <a:t>6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28003" name="Rectangle 1"/>
          <p:cNvSpPr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F71A182-E58A-4AA4-AD59-06406565F6B9}" type="slidenum">
              <a:rPr kumimoji="0" lang="en-US" altLang="zh-TW" sz="1200">
                <a:solidFill>
                  <a:srgbClr val="FFFFFF"/>
                </a:solidFill>
              </a:rPr>
              <a:pPr algn="r" eaLnBrk="1" hangingPunct="1"/>
              <a:t>6</a:t>
            </a:fld>
            <a:endParaRPr kumimoji="0" lang="en-US" altLang="zh-TW" sz="1200">
              <a:solidFill>
                <a:srgbClr val="FFFFFF"/>
              </a:solidFill>
            </a:endParaRPr>
          </a:p>
        </p:txBody>
      </p:sp>
      <p:sp>
        <p:nvSpPr>
          <p:cNvPr id="128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9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6463"/>
            <a:ext cx="4984750" cy="44656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mtClean="0"/>
              <a:t>馬可尼（</a:t>
            </a:r>
            <a:r>
              <a:rPr lang="en-US" altLang="zh-TW" smtClean="0">
                <a:hlinkClick r:id="rId3"/>
              </a:rPr>
              <a:t>Guglielmo Marconi</a:t>
            </a:r>
            <a:r>
              <a:rPr lang="zh-TW" altLang="en-US" smtClean="0"/>
              <a:t>）在</a:t>
            </a:r>
            <a:r>
              <a:rPr lang="en-US" altLang="zh-TW" smtClean="0"/>
              <a:t>1895</a:t>
            </a:r>
            <a:r>
              <a:rPr lang="zh-TW" altLang="en-US" smtClean="0"/>
              <a:t>年發明無線電（儘管後來有些爭議），</a:t>
            </a:r>
            <a:r>
              <a:rPr lang="en-US" altLang="zh-TW" smtClean="0"/>
              <a:t>1897</a:t>
            </a:r>
            <a:r>
              <a:rPr lang="zh-TW" altLang="en-US" smtClean="0"/>
              <a:t>年成立馬可尼公司（</a:t>
            </a:r>
            <a:r>
              <a:rPr lang="en-US" altLang="zh-TW" smtClean="0"/>
              <a:t>The Marconi Company Ltd.</a:t>
            </a:r>
            <a:r>
              <a:rPr lang="zh-TW" altLang="en-US" smtClean="0"/>
              <a:t>）。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en-US" smtClean="0"/>
              <a:t>馬可尼的無線電公司在當時是新興科技的當紅炸子雞。在海運方面，無線電業務需求殷切，由於馬可尼擁有英國方面的專利，想要在船上裝設馬可尼的無線電設備，還必須附帶僱用來自馬可尼公司的操作人員隨船操作。紙條的收件者是波羅得號（</a:t>
            </a:r>
            <a:r>
              <a:rPr lang="en-US" altLang="zh-TW" smtClean="0">
                <a:hlinkClick r:id="rId4"/>
              </a:rPr>
              <a:t>Baltic</a:t>
            </a:r>
            <a:r>
              <a:rPr lang="zh-TW" altLang="en-US" smtClean="0"/>
              <a:t>）。這艘因為鐵達尼號而同時聲名大噪的郵輪，跟鐵達尼號同屬英國的「白星輪船公司」（</a:t>
            </a:r>
            <a:r>
              <a:rPr lang="en-US" altLang="zh-TW" smtClean="0">
                <a:hlinkClick r:id="rId5"/>
              </a:rPr>
              <a:t>The White Star Line</a:t>
            </a:r>
            <a:r>
              <a:rPr lang="zh-TW" altLang="en-US" smtClean="0"/>
              <a:t>）。它是最早發報警告鐵達尼號，提醒航道上有許多冰山的船隻之一。 </a:t>
            </a:r>
            <a:endParaRPr lang="en-US" altLang="zh-TW" smtClean="0"/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altLang="zh-TW" sz="2000" smtClean="0">
              <a:solidFill>
                <a:srgbClr val="CCCCFF"/>
              </a:solidFill>
              <a:latin typeface="Arial" charset="0"/>
              <a:ea typeface="Microsoft YaHei" pitchFamily="34" charset="-122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2000" smtClean="0">
                <a:solidFill>
                  <a:srgbClr val="CCCCFF"/>
                </a:solidFill>
                <a:latin typeface="Arial" charset="0"/>
                <a:ea typeface="Microsoft YaHei" pitchFamily="34" charset="-122"/>
                <a:hlinkClick r:id="rId6"/>
              </a:rPr>
              <a:t>IRE</a:t>
            </a:r>
            <a:r>
              <a:rPr lang="zh-TW" altLang="zh-TW" sz="2000" smtClean="0">
                <a:latin typeface="Arial" charset="0"/>
              </a:rPr>
              <a:t>關心的大多是</a:t>
            </a:r>
            <a:r>
              <a:rPr lang="zh-TW" altLang="zh-TW" sz="2000" smtClean="0">
                <a:solidFill>
                  <a:srgbClr val="CCCCFF"/>
                </a:solidFill>
                <a:latin typeface="Arial" charset="0"/>
                <a:hlinkClick r:id="rId7"/>
              </a:rPr>
              <a:t>無線電</a:t>
            </a:r>
            <a:r>
              <a:rPr lang="zh-TW" altLang="zh-TW" sz="2000" smtClean="0">
                <a:latin typeface="Arial" charset="0"/>
              </a:rPr>
              <a:t>工程，它由</a:t>
            </a:r>
            <a:r>
              <a:rPr lang="en-US" altLang="zh-TW" sz="2000" smtClean="0">
                <a:latin typeface="Arial" charset="0"/>
                <a:ea typeface="Microsoft YaHei" pitchFamily="34" charset="-122"/>
              </a:rPr>
              <a:t>2</a:t>
            </a:r>
            <a:r>
              <a:rPr lang="zh-TW" altLang="zh-TW" sz="2000" smtClean="0">
                <a:latin typeface="Arial" charset="0"/>
              </a:rPr>
              <a:t>個更小的組織組成，無線和電報工程師協會和無線電協會。 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altLang="zh-TW" sz="2000" smtClean="0">
              <a:latin typeface="Arial" charset="0"/>
              <a:ea typeface="Microsoft YaHei" pitchFamily="34" charset="-122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2000" smtClean="0">
                <a:solidFill>
                  <a:srgbClr val="CCCCFF"/>
                </a:solidFill>
                <a:latin typeface="Arial" charset="0"/>
                <a:ea typeface="Microsoft YaHei" pitchFamily="34" charset="-122"/>
                <a:hlinkClick r:id="rId8"/>
              </a:rPr>
              <a:t>Lee De Forest</a:t>
            </a:r>
            <a:r>
              <a:rPr lang="zh-TW" altLang="zh-TW" sz="2000" smtClean="0">
                <a:latin typeface="Arial" charset="0"/>
              </a:rPr>
              <a:t>（</a:t>
            </a:r>
            <a:r>
              <a:rPr lang="en-US" altLang="zh-TW" sz="2000" smtClean="0">
                <a:latin typeface="Arial" charset="0"/>
                <a:ea typeface="Microsoft YaHei" pitchFamily="34" charset="-122"/>
              </a:rPr>
              <a:t>IRE, </a:t>
            </a:r>
            <a:r>
              <a:rPr lang="en-US" altLang="zh-TW" sz="2000" smtClean="0">
                <a:solidFill>
                  <a:srgbClr val="CCCCFF"/>
                </a:solidFill>
                <a:latin typeface="Arial" charset="0"/>
                <a:ea typeface="Microsoft YaHei" pitchFamily="34" charset="-122"/>
                <a:hlinkClick r:id="rId9"/>
              </a:rPr>
              <a:t>1930</a:t>
            </a:r>
            <a:r>
              <a:rPr lang="zh-TW" altLang="zh-TW" sz="2000" smtClean="0">
                <a:solidFill>
                  <a:srgbClr val="CCCCFF"/>
                </a:solidFill>
                <a:latin typeface="Arial" charset="0"/>
                <a:hlinkClick r:id="rId9"/>
              </a:rPr>
              <a:t>年</a:t>
            </a:r>
            <a:r>
              <a:rPr lang="zh-TW" altLang="zh-TW" sz="2000" smtClean="0">
                <a:latin typeface="Arial" charset="0"/>
              </a:rPr>
              <a:t>）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2000" smtClean="0">
                <a:latin typeface="Arial" charset="0"/>
                <a:ea typeface="Microsoft YaHei" pitchFamily="34" charset="-122"/>
              </a:rPr>
              <a:t>Frederick E. Terman</a:t>
            </a:r>
            <a:r>
              <a:rPr lang="zh-TW" altLang="zh-TW" sz="2000" smtClean="0">
                <a:latin typeface="Arial" charset="0"/>
              </a:rPr>
              <a:t>（</a:t>
            </a:r>
            <a:r>
              <a:rPr lang="en-US" altLang="zh-TW" sz="2000" smtClean="0">
                <a:latin typeface="Arial" charset="0"/>
                <a:ea typeface="Microsoft YaHei" pitchFamily="34" charset="-122"/>
              </a:rPr>
              <a:t>IRE, </a:t>
            </a:r>
            <a:r>
              <a:rPr lang="en-US" altLang="zh-TW" sz="2000" smtClean="0">
                <a:solidFill>
                  <a:srgbClr val="CCCCFF"/>
                </a:solidFill>
                <a:latin typeface="Arial" charset="0"/>
                <a:ea typeface="Microsoft YaHei" pitchFamily="34" charset="-122"/>
                <a:hlinkClick r:id="rId10"/>
              </a:rPr>
              <a:t>1941</a:t>
            </a:r>
            <a:r>
              <a:rPr lang="zh-TW" altLang="zh-TW" sz="2000" smtClean="0">
                <a:solidFill>
                  <a:srgbClr val="CCCCFF"/>
                </a:solidFill>
                <a:latin typeface="Arial" charset="0"/>
                <a:hlinkClick r:id="rId10"/>
              </a:rPr>
              <a:t>年</a:t>
            </a:r>
            <a:r>
              <a:rPr lang="zh-TW" altLang="zh-TW" sz="2000" smtClean="0">
                <a:latin typeface="Arial" charset="0"/>
              </a:rPr>
              <a:t>）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zh-TW" altLang="zh-TW" sz="2000" smtClean="0">
                <a:solidFill>
                  <a:srgbClr val="CCCCFF"/>
                </a:solidFill>
                <a:latin typeface="Arial" charset="0"/>
                <a:hlinkClick r:id="rId11"/>
              </a:rPr>
              <a:t>惠普</a:t>
            </a:r>
            <a:r>
              <a:rPr lang="zh-TW" altLang="zh-TW" sz="2000" smtClean="0">
                <a:latin typeface="Arial" charset="0"/>
              </a:rPr>
              <a:t>創始人之一</a:t>
            </a:r>
            <a:r>
              <a:rPr lang="zh-TW" altLang="zh-TW" sz="2000" smtClean="0">
                <a:solidFill>
                  <a:srgbClr val="CCCCFF"/>
                </a:solidFill>
                <a:latin typeface="Arial" charset="0"/>
                <a:hlinkClick r:id="rId12"/>
              </a:rPr>
              <a:t>威廉</a:t>
            </a:r>
            <a:r>
              <a:rPr lang="en-US" altLang="zh-TW" sz="2000" smtClean="0">
                <a:solidFill>
                  <a:srgbClr val="CCCCFF"/>
                </a:solidFill>
                <a:latin typeface="Arial" charset="0"/>
                <a:ea typeface="Microsoft YaHei" pitchFamily="34" charset="-122"/>
                <a:hlinkClick r:id="rId12"/>
              </a:rPr>
              <a:t>·</a:t>
            </a:r>
            <a:r>
              <a:rPr lang="zh-TW" altLang="zh-TW" sz="2000" smtClean="0">
                <a:solidFill>
                  <a:srgbClr val="CCCCFF"/>
                </a:solidFill>
                <a:latin typeface="Arial" charset="0"/>
                <a:hlinkClick r:id="rId12"/>
              </a:rPr>
              <a:t>惠烈特</a:t>
            </a:r>
            <a:r>
              <a:rPr lang="zh-TW" altLang="zh-TW" sz="2000" smtClean="0">
                <a:latin typeface="Arial" charset="0"/>
              </a:rPr>
              <a:t>（</a:t>
            </a:r>
            <a:r>
              <a:rPr lang="en-US" altLang="zh-TW" sz="2000" smtClean="0">
                <a:latin typeface="Arial" charset="0"/>
                <a:ea typeface="Microsoft YaHei" pitchFamily="34" charset="-122"/>
              </a:rPr>
              <a:t>William R. Hewlett</a:t>
            </a:r>
            <a:r>
              <a:rPr lang="zh-TW" altLang="zh-TW" sz="2000" smtClean="0">
                <a:latin typeface="Arial" charset="0"/>
              </a:rPr>
              <a:t>）（</a:t>
            </a:r>
            <a:r>
              <a:rPr lang="en-US" altLang="zh-TW" sz="2000" smtClean="0">
                <a:latin typeface="Arial" charset="0"/>
                <a:ea typeface="Microsoft YaHei" pitchFamily="34" charset="-122"/>
              </a:rPr>
              <a:t>IRE, </a:t>
            </a:r>
            <a:r>
              <a:rPr lang="en-US" altLang="zh-TW" sz="2000" smtClean="0">
                <a:solidFill>
                  <a:srgbClr val="CCCCFF"/>
                </a:solidFill>
                <a:latin typeface="Arial" charset="0"/>
                <a:ea typeface="Microsoft YaHei" pitchFamily="34" charset="-122"/>
                <a:hlinkClick r:id="rId13"/>
              </a:rPr>
              <a:t>1954</a:t>
            </a:r>
            <a:r>
              <a:rPr lang="zh-TW" altLang="zh-TW" sz="2000" smtClean="0">
                <a:solidFill>
                  <a:srgbClr val="CCCCFF"/>
                </a:solidFill>
                <a:latin typeface="Arial" charset="0"/>
                <a:hlinkClick r:id="rId13"/>
              </a:rPr>
              <a:t>年</a:t>
            </a:r>
            <a:r>
              <a:rPr lang="zh-TW" altLang="zh-TW" sz="2000" smtClean="0">
                <a:latin typeface="Arial" charset="0"/>
              </a:rPr>
              <a:t>）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altLang="zh-TW" sz="2000" smtClean="0">
                <a:latin typeface="Arial" charset="0"/>
                <a:ea typeface="Microsoft YaHei" pitchFamily="34" charset="-122"/>
              </a:rPr>
              <a:t>Ernst Weber</a:t>
            </a:r>
            <a:r>
              <a:rPr lang="zh-TW" altLang="zh-TW" sz="2000" smtClean="0">
                <a:latin typeface="Arial" charset="0"/>
              </a:rPr>
              <a:t>（</a:t>
            </a:r>
            <a:r>
              <a:rPr lang="en-US" altLang="zh-TW" sz="2000" smtClean="0">
                <a:latin typeface="Arial" charset="0"/>
                <a:ea typeface="Microsoft YaHei" pitchFamily="34" charset="-122"/>
              </a:rPr>
              <a:t>IRE, </a:t>
            </a:r>
            <a:r>
              <a:rPr lang="en-US" altLang="zh-TW" sz="2000" smtClean="0">
                <a:solidFill>
                  <a:srgbClr val="CCCCFF"/>
                </a:solidFill>
                <a:latin typeface="Arial" charset="0"/>
                <a:ea typeface="Microsoft YaHei" pitchFamily="34" charset="-122"/>
                <a:hlinkClick r:id="rId14"/>
              </a:rPr>
              <a:t>1959</a:t>
            </a:r>
            <a:r>
              <a:rPr lang="zh-TW" altLang="zh-TW" sz="2000" smtClean="0">
                <a:solidFill>
                  <a:srgbClr val="CCCCFF"/>
                </a:solidFill>
                <a:latin typeface="Arial" charset="0"/>
                <a:hlinkClick r:id="rId14"/>
              </a:rPr>
              <a:t>年</a:t>
            </a:r>
            <a:r>
              <a:rPr lang="en-US" altLang="zh-TW" sz="2000" smtClean="0">
                <a:latin typeface="Arial" charset="0"/>
                <a:ea typeface="Microsoft YaHei" pitchFamily="34" charset="-122"/>
              </a:rPr>
              <a:t>; IEEE, 1963</a:t>
            </a:r>
            <a:r>
              <a:rPr lang="zh-TW" altLang="zh-TW" sz="2000" smtClean="0">
                <a:latin typeface="Arial" charset="0"/>
              </a:rPr>
              <a:t>年）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altLang="zh-TW" sz="2000" smtClean="0">
              <a:latin typeface="Arial" charset="0"/>
              <a:ea typeface="Microsoft YaHei" pitchFamily="34" charset="-122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altLang="zh-TW" sz="2000" smtClean="0">
              <a:latin typeface="Arial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8A54635-F7D2-4EDB-BB23-828940197143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pPr eaLnBrk="1" hangingPunct="1"/>
              <a:t>51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48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6D14181-994D-4415-8D68-8013A1D41256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eaLnBrk="1" hangingPunct="1"/>
              <a:t>52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49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45000"/>
              <a:buFont typeface="Wingdings" pitchFamily="2" charset="2"/>
              <a:buNone/>
            </a:pPr>
            <a:fld id="{8723D13F-ACF1-468C-AE7E-BD1AF9521231}" type="slidenum">
              <a:rPr kumimoji="0"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algn="r" eaLnBrk="1" hangingPunct="1">
                <a:buSzPct val="45000"/>
                <a:buFont typeface="Wingdings" pitchFamily="2" charset="2"/>
                <a:buNone/>
              </a:pPr>
              <a:t>53</a:t>
            </a:fld>
            <a:endParaRPr kumimoji="0"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0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45000"/>
              <a:buFont typeface="Wingdings" pitchFamily="2" charset="2"/>
              <a:buNone/>
            </a:pPr>
            <a:fld id="{A15EDFEC-AC82-4694-9D9C-B0F06E42C9D9}" type="slidenum">
              <a:rPr kumimoji="0"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algn="r" eaLnBrk="1" hangingPunct="1">
                <a:buSzPct val="45000"/>
                <a:buFont typeface="Wingdings" pitchFamily="2" charset="2"/>
                <a:buNone/>
              </a:pPr>
              <a:t>54</a:t>
            </a:fld>
            <a:endParaRPr kumimoji="0"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1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45000"/>
              <a:buFont typeface="Wingdings" pitchFamily="2" charset="2"/>
              <a:buNone/>
            </a:pPr>
            <a:fld id="{B3F9720F-6DC7-4F8F-970C-B6EE53E27AE6}" type="slidenum">
              <a:rPr kumimoji="0"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algn="r" eaLnBrk="1" hangingPunct="1">
                <a:buSzPct val="45000"/>
                <a:buFont typeface="Wingdings" pitchFamily="2" charset="2"/>
                <a:buNone/>
              </a:pPr>
              <a:t>55</a:t>
            </a:fld>
            <a:endParaRPr kumimoji="0"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2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buSzPct val="45000"/>
              <a:buFont typeface="Wingdings" pitchFamily="2" charset="2"/>
              <a:buNone/>
            </a:pPr>
            <a:fld id="{ACF1AE68-391F-4AF8-9E89-AAFB73B8732F}" type="slidenum">
              <a:rPr kumimoji="0"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algn="r" eaLnBrk="1" hangingPunct="1">
                <a:buSzPct val="45000"/>
                <a:buFont typeface="Wingdings" pitchFamily="2" charset="2"/>
                <a:buNone/>
              </a:pPr>
              <a:t>56</a:t>
            </a:fld>
            <a:endParaRPr kumimoji="0"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3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021019C-E7D1-4EE0-89B0-4FB37630A8CE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eaLnBrk="1" hangingPunct="1"/>
              <a:t>58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4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mtClean="0">
                <a:latin typeface="Arial" pitchFamily="34" charset="0"/>
              </a:rPr>
              <a:t>點選設定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E13509E-602D-4958-AACA-DF580D199A11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eaLnBrk="1" hangingPunct="1"/>
              <a:t>59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5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6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3E93728-C48E-45DA-B8FF-008921E4B1AF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eaLnBrk="1" hangingPunct="1"/>
              <a:t>60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92E0779-1408-45DF-A0D0-9D097B2274DE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eaLnBrk="1" hangingPunct="1"/>
              <a:t>61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7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70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933BDB-8168-4FA1-A2C4-2301553E5268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eaLnBrk="1" hangingPunct="1"/>
              <a:t>7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29027" name="Rectangle 1"/>
          <p:cNvSpPr>
            <a:spLocks noChangeArrowheads="1"/>
          </p:cNvSpPr>
          <p:nvPr/>
        </p:nvSpPr>
        <p:spPr bwMode="auto">
          <a:xfrm>
            <a:off x="3849688" y="9428163"/>
            <a:ext cx="29448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065F38F-5539-4FBF-986C-76139AF17C31}" type="slidenum">
              <a:rPr kumimoji="0"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algn="r" eaLnBrk="1" hangingPunct="1"/>
              <a:t>7</a:t>
            </a:fld>
            <a:endParaRPr kumimoji="0"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29028" name="Rectangle 2"/>
          <p:cNvSpPr>
            <a:spLocks noChangeArrowheads="1"/>
          </p:cNvSpPr>
          <p:nvPr/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B599F48-C449-41CF-99D7-273BAE7A1007}" type="slidenum">
              <a:rPr kumimoji="0" lang="en-US" altLang="zh-TW" sz="1200">
                <a:solidFill>
                  <a:srgbClr val="000000"/>
                </a:solidFill>
              </a:rPr>
              <a:pPr algn="r" eaLnBrk="1" hangingPunct="1"/>
              <a:t>7</a:t>
            </a:fld>
            <a:endParaRPr kumimoji="0" lang="en-US" altLang="zh-TW" sz="1200">
              <a:solidFill>
                <a:srgbClr val="000000"/>
              </a:solidFill>
            </a:endParaRPr>
          </a:p>
        </p:txBody>
      </p:sp>
      <p:sp>
        <p:nvSpPr>
          <p:cNvPr id="129029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3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TW" sz="2000" smtClean="0">
              <a:latin typeface="Arial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E0E5C22-FF24-4435-AD10-CDBAE5B49091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新細明體" pitchFamily="18" charset="-120"/>
              </a:rPr>
              <a:pPr eaLnBrk="1" hangingPunct="1"/>
              <a:t>62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58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4788" algn="l"/>
                <a:tab pos="2211388" algn="l"/>
                <a:tab pos="294957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9F699B9-8F07-463D-A333-2F31F181212C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pPr eaLnBrk="1" hangingPunct="1"/>
              <a:t>67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59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>
              <a:ea typeface="標楷體" pitchFamily="65" charset="-12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32FF1DD-3045-4A08-B390-816D4CF1184F}" type="slidenum">
              <a:rPr lang="en-US" altLang="zh-TW" sz="1200"/>
              <a:pPr eaLnBrk="1" hangingPunct="1"/>
              <a:t>71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b="1" u="sng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altLang="zh-TW" u="sng" smtClean="0"/>
              <a:t>Engine</a:t>
            </a:r>
          </a:p>
          <a:p>
            <a:pPr>
              <a:spcBef>
                <a:spcPct val="0"/>
              </a:spcBef>
            </a:pPr>
            <a:endParaRPr lang="en-US" altLang="zh-TW" smtClean="0"/>
          </a:p>
          <a:p>
            <a:pPr>
              <a:spcBef>
                <a:spcPct val="0"/>
              </a:spcBef>
            </a:pPr>
            <a:r>
              <a:rPr lang="en-US" altLang="zh-TW" b="1" u="sng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Computer</a:t>
            </a:r>
            <a:endParaRPr lang="en-US" altLang="zh-TW" smtClean="0"/>
          </a:p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7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24F85DF-E0CE-46ED-A3F0-F5FAB4000A1B}" type="slidenum">
              <a:rPr lang="en-US" altLang="zh-TW" sz="1200"/>
              <a:pPr eaLnBrk="1" hangingPunct="1"/>
              <a:t>77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914400" eaLnBrk="1" hangingPunct="1"/>
            <a:fld id="{5E8C03B6-E4F0-4327-A608-3CB42B5A092E}" type="slidenum">
              <a:rPr lang="en-US" altLang="zh-TW" sz="1200">
                <a:ea typeface="新細明體" pitchFamily="18" charset="-120"/>
              </a:rPr>
              <a:pPr algn="r" defTabSz="914400" eaLnBrk="1" hangingPunct="1"/>
              <a:t>79</a:t>
            </a:fld>
            <a:endParaRPr lang="en-US" altLang="zh-TW" sz="1200">
              <a:ea typeface="新細明體" pitchFamily="18" charset="-12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z="1400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91B29-4741-44E3-AE20-9E62E2A64E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58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685800" indent="-263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55688" indent="-21113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477963" indent="-21113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00238" indent="-211138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57438" indent="-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4638" indent="-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71838" indent="-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29038" indent="-211138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>
              <a:buClr>
                <a:srgbClr val="000000"/>
              </a:buClr>
              <a:buSzPct val="45000"/>
              <a:buFont typeface="Wingdings" pitchFamily="2" charset="2"/>
              <a:buNone/>
            </a:pPr>
            <a:fld id="{BC130641-6238-4F19-AA72-AFA27C3375E2}" type="slidenum">
              <a:rPr lang="en-US" altLang="zh-CN" sz="1200"/>
              <a:pPr defTabSz="914400"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10</a:t>
            </a:fld>
            <a:endParaRPr lang="en-US" altLang="zh-CN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2525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0" y="4714875"/>
            <a:ext cx="5438775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032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032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032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032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032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F203142-F7D2-4029-BE32-D6990A162D8D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850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AE76D7-B5F5-4356-BFF7-D569CC37B2BB}" type="slidenum">
              <a:rPr lang="en-US" altLang="zh-TW" sz="12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rPr>
              <a:pPr eaLnBrk="1" hangingPunct="1"/>
              <a:t>16</a:t>
            </a:fld>
            <a:endParaRPr lang="en-US" altLang="zh-TW" sz="120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135171" name="Rectangle 1"/>
          <p:cNvSpPr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13517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zh-TW" sz="2000" smtClean="0">
                <a:latin typeface="Arial" pitchFamily="34" charset="0"/>
                <a:ea typeface="Microsoft YaHei" pitchFamily="34" charset="-122"/>
              </a:rPr>
              <a:t>IEEE</a:t>
            </a:r>
            <a:r>
              <a:rPr lang="zh-TW" altLang="zh-TW" sz="2000" smtClean="0">
                <a:latin typeface="Arial" pitchFamily="34" charset="0"/>
              </a:rPr>
              <a:t>設有</a:t>
            </a:r>
            <a:r>
              <a:rPr lang="zh-TW" altLang="zh-TW" sz="2000" u="sng" smtClean="0">
                <a:latin typeface="Arial" pitchFamily="34" charset="0"/>
              </a:rPr>
              <a:t>電子自控設計、超導、毫微米工藝、傳感器和系統</a:t>
            </a:r>
            <a:r>
              <a:rPr lang="zh-TW" altLang="zh-TW" sz="2000" smtClean="0">
                <a:latin typeface="Arial" pitchFamily="34" charset="0"/>
              </a:rPr>
              <a:t>五個技術聯合會（</a:t>
            </a:r>
            <a:r>
              <a:rPr lang="en-US" altLang="zh-TW" sz="2000" smtClean="0">
                <a:latin typeface="Arial" pitchFamily="34" charset="0"/>
                <a:ea typeface="Microsoft YaHei" pitchFamily="34" charset="-122"/>
              </a:rPr>
              <a:t>Council</a:t>
            </a:r>
            <a:r>
              <a:rPr lang="zh-TW" altLang="zh-TW" sz="2000" smtClean="0">
                <a:latin typeface="Arial" pitchFamily="34" charset="0"/>
              </a:rPr>
              <a:t>）（跨多個專業學會）和</a:t>
            </a:r>
            <a:r>
              <a:rPr lang="en-US" altLang="zh-TW" sz="2000" smtClean="0">
                <a:latin typeface="Arial" pitchFamily="34" charset="0"/>
                <a:ea typeface="Microsoft YaHei" pitchFamily="34" charset="-122"/>
              </a:rPr>
              <a:t>39</a:t>
            </a:r>
            <a:r>
              <a:rPr lang="zh-TW" altLang="zh-TW" sz="2000" smtClean="0">
                <a:latin typeface="Arial" pitchFamily="34" charset="0"/>
              </a:rPr>
              <a:t>個專業學會（</a:t>
            </a:r>
            <a:r>
              <a:rPr lang="en-US" altLang="zh-TW" sz="2000" smtClean="0">
                <a:latin typeface="Arial" pitchFamily="34" charset="0"/>
                <a:ea typeface="Microsoft YaHei" pitchFamily="34" charset="-122"/>
              </a:rPr>
              <a:t>Society</a:t>
            </a:r>
            <a:r>
              <a:rPr lang="zh-TW" altLang="zh-TW" sz="2000" smtClean="0">
                <a:latin typeface="Arial" pitchFamily="34" charset="0"/>
              </a:rPr>
              <a:t>），</a:t>
            </a:r>
          </a:p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zh-TW" sz="2000" smtClean="0">
              <a:latin typeface="Arial" pitchFamily="34" charset="0"/>
              <a:ea typeface="Microsoft YaHei" pitchFamily="34" charset="-122"/>
            </a:endParaRPr>
          </a:p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zh-TW" sz="2000" smtClean="0">
                <a:latin typeface="Arial" pitchFamily="34" charset="0"/>
              </a:rPr>
              <a:t>如動力工程、航天和電子系統、計算機、通信、廣播、電路與系統、控制系統、電子裝置、電磁兼容、工業電子學、</a:t>
            </a:r>
          </a:p>
          <a:p>
            <a:pPr>
              <a:spcBef>
                <a:spcPct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zh-TW" altLang="zh-TW" sz="2000" smtClean="0">
                <a:latin typeface="Arial" pitchFamily="34" charset="0"/>
              </a:rPr>
              <a:t>信息理論、工程管理、微波理論和技術、核和等離子科學、海洋工程、電力電子學、可靠性、用戶電子學等。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D967164-F509-489E-A963-ED621BD2B7FF}" type="slidenum">
              <a:rPr lang="en-US" sz="1200" smtClean="0"/>
              <a:pPr eaLnBrk="1" hangingPunct="1"/>
              <a:t>19</a:t>
            </a:fld>
            <a:endParaRPr lang="en-US" sz="120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342" y="4715153"/>
            <a:ext cx="5434993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dirty="0">
                <a:latin typeface="Arial" pitchFamily="34" charset="0"/>
              </a:rPr>
              <a:t>更新</a:t>
            </a:r>
            <a:r>
              <a:rPr lang="en-US" altLang="zh-TW" dirty="0">
                <a:latin typeface="Arial" pitchFamily="34" charset="0"/>
              </a:rPr>
              <a:t>2015</a:t>
            </a:r>
            <a:r>
              <a:rPr lang="zh-TW" altLang="en-US" dirty="0">
                <a:latin typeface="Arial" pitchFamily="34" charset="0"/>
              </a:rPr>
              <a:t>內容</a:t>
            </a:r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0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Attendees at the first IEEE Women in Engineering conference, held in 2014.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09" indent="-285734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2937" indent="-22858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112" indent="-22858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287" indent="-22858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461" indent="-228587" defTabSz="457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635" indent="-228587" defTabSz="457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8810" indent="-228587" defTabSz="457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5985" indent="-228587" defTabSz="457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8FD2E5EF-C90E-4BBF-8186-B6923B6C6065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536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3000">
                <a:srgbClr val="0066A1"/>
              </a:gs>
              <a:gs pos="100000">
                <a:srgbClr val="FFFFFF"/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/>
          </a:p>
        </p:txBody>
      </p:sp>
      <p:sp>
        <p:nvSpPr>
          <p:cNvPr id="7" name="Snip Single Corner Rectangle 4"/>
          <p:cNvSpPr/>
          <p:nvPr/>
        </p:nvSpPr>
        <p:spPr>
          <a:xfrm flipH="1">
            <a:off x="0" y="3190875"/>
            <a:ext cx="9144000" cy="3667125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800" dirty="0"/>
          </a:p>
        </p:txBody>
      </p:sp>
      <p:grpSp>
        <p:nvGrpSpPr>
          <p:cNvPr id="8" name="Group 6"/>
          <p:cNvGrpSpPr/>
          <p:nvPr/>
        </p:nvGrpSpPr>
        <p:grpSpPr>
          <a:xfrm flipH="1">
            <a:off x="0" y="1"/>
            <a:ext cx="8375969" cy="270818"/>
            <a:chOff x="1195233" y="1"/>
            <a:chExt cx="7948768" cy="270818"/>
          </a:xfrm>
          <a:solidFill>
            <a:schemeClr val="accent3"/>
          </a:solidFill>
        </p:grpSpPr>
        <p:sp>
          <p:nvSpPr>
            <p:cNvPr id="9" name="Rectangle 7"/>
            <p:cNvSpPr/>
            <p:nvPr/>
          </p:nvSpPr>
          <p:spPr>
            <a:xfrm>
              <a:off x="1666715" y="1"/>
              <a:ext cx="7477286" cy="27039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sz="1800" dirty="0"/>
            </a:p>
          </p:txBody>
        </p:sp>
        <p:sp>
          <p:nvSpPr>
            <p:cNvPr id="12" name="Right Triangle 8"/>
            <p:cNvSpPr/>
            <p:nvPr/>
          </p:nvSpPr>
          <p:spPr>
            <a:xfrm flipH="1" flipV="1">
              <a:off x="1195233" y="1"/>
              <a:ext cx="480819" cy="270818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sz="1800">
                <a:solidFill>
                  <a:schemeClr val="bg2"/>
                </a:solidFill>
              </a:endParaRPr>
            </a:p>
          </p:txBody>
        </p:sp>
      </p:grpSp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311900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779463" y="3370828"/>
            <a:ext cx="4388183" cy="55673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 typeface="Arial"/>
              <a:buNone/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0"/>
          </p:nvPr>
        </p:nvSpPr>
        <p:spPr>
          <a:xfrm>
            <a:off x="779465" y="4188525"/>
            <a:ext cx="4388182" cy="40884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 typeface="Arial"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98474" y="1307054"/>
            <a:ext cx="7556313" cy="11161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11"/>
          </p:nvPr>
        </p:nvSpPr>
        <p:spPr>
          <a:xfrm rot="584399">
            <a:off x="5388762" y="2888766"/>
            <a:ext cx="3107590" cy="287879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2177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idx="10"/>
          </p:nvPr>
        </p:nvSpPr>
        <p:spPr>
          <a:xfrm>
            <a:off x="685800" y="6580188"/>
            <a:ext cx="909638" cy="363537"/>
          </a:xfrm>
          <a:prstGeom prst="rect">
            <a:avLst/>
          </a:prstGeom>
        </p:spPr>
        <p:txBody>
          <a:bodyPr/>
          <a:lstStyle>
            <a:lvl1pPr>
              <a:defRPr kumimoji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1975B2-AF95-452B-BF5D-36B3A5634C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625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38150"/>
            <a:ext cx="82296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4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/>
          <p:nvPr userDrawn="1"/>
        </p:nvCxnSpPr>
        <p:spPr>
          <a:xfrm>
            <a:off x="-317500" y="2043113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5"/>
          <p:cNvCxnSpPr/>
          <p:nvPr userDrawn="1"/>
        </p:nvCxnSpPr>
        <p:spPr>
          <a:xfrm>
            <a:off x="730250" y="4040188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81125" y="2245360"/>
            <a:ext cx="6411595" cy="1605280"/>
          </a:xfrm>
        </p:spPr>
        <p:txBody>
          <a:bodyPr>
            <a:noAutofit/>
          </a:bodyPr>
          <a:lstStyle>
            <a:lvl1pPr marL="182880" indent="-457200" algn="l">
              <a:buFont typeface="Arial"/>
              <a:buNone/>
              <a:defRPr sz="2500"/>
            </a:lvl1pPr>
            <a:lvl2pPr marL="282575" indent="0" algn="l">
              <a:buFont typeface="Arial"/>
              <a:buNone/>
              <a:defRPr/>
            </a:lvl2pPr>
            <a:lvl3pPr marL="577850" indent="0" algn="l">
              <a:buFont typeface="Arial"/>
              <a:buNone/>
              <a:defRPr/>
            </a:lvl3pPr>
            <a:lvl4pPr marL="860425" indent="0" algn="l">
              <a:buFont typeface="Arial"/>
              <a:buNone/>
              <a:defRPr/>
            </a:lvl4pPr>
            <a:lvl5pPr marL="1143000" indent="0" algn="l">
              <a:buFont typeface="Arial"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381125" y="4135120"/>
            <a:ext cx="6411595" cy="304800"/>
          </a:xfrm>
        </p:spPr>
        <p:txBody>
          <a:bodyPr>
            <a:normAutofit/>
          </a:bodyPr>
          <a:lstStyle>
            <a:lvl1pPr marL="0" indent="0" algn="l">
              <a:buFont typeface="Arial"/>
              <a:buNone/>
              <a:defRPr sz="1200"/>
            </a:lvl1pPr>
            <a:lvl2pPr marL="282575" indent="0" algn="l">
              <a:buFont typeface="Arial"/>
              <a:buNone/>
              <a:defRPr/>
            </a:lvl2pPr>
            <a:lvl3pPr marL="577850" indent="0" algn="l">
              <a:buFont typeface="Arial"/>
              <a:buNone/>
              <a:defRPr/>
            </a:lvl3pPr>
            <a:lvl4pPr marL="860425" indent="0" algn="l">
              <a:buFont typeface="Arial"/>
              <a:buNone/>
              <a:defRPr/>
            </a:lvl4pPr>
            <a:lvl5pPr marL="1143000" indent="0" algn="l">
              <a:buFont typeface="Arial"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6063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3924192" y="1395174"/>
            <a:ext cx="4580874" cy="345379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9" name="Title 48"/>
          <p:cNvSpPr>
            <a:spLocks noGrp="1"/>
          </p:cNvSpPr>
          <p:nvPr>
            <p:ph type="title"/>
          </p:nvPr>
        </p:nvSpPr>
        <p:spPr>
          <a:xfrm>
            <a:off x="498475" y="2296160"/>
            <a:ext cx="3016886" cy="9652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1"/>
          </p:nvPr>
        </p:nvSpPr>
        <p:spPr>
          <a:xfrm>
            <a:off x="498475" y="3393440"/>
            <a:ext cx="3016250" cy="1199198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500"/>
            </a:lvl1pPr>
            <a:lvl2pPr marL="282575" indent="0">
              <a:buFont typeface="Arial"/>
              <a:buNone/>
              <a:defRPr sz="1200"/>
            </a:lvl2pPr>
            <a:lvl3pPr marL="577850" indent="0">
              <a:buFont typeface="Arial"/>
              <a:buNone/>
              <a:defRPr sz="1200"/>
            </a:lvl3pPr>
            <a:lvl4pPr marL="860425" indent="0">
              <a:buFont typeface="Arial"/>
              <a:buNone/>
              <a:defRPr sz="1200"/>
            </a:lvl4pPr>
            <a:lvl5pPr marL="1143000" indent="0">
              <a:buFont typeface="Arial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1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646654"/>
            <a:ext cx="7556313" cy="643666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98474" y="1371600"/>
            <a:ext cx="6440488" cy="6397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3017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 kumimoji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kumimoji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ABB880-D0EE-41E6-AE75-9BC9224BB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kumimoji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79F9DB5-27A6-49AF-9F2F-53989BE8AF1B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912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idx="10"/>
          </p:nvPr>
        </p:nvSpPr>
        <p:spPr>
          <a:xfrm>
            <a:off x="685800" y="6580188"/>
            <a:ext cx="909638" cy="363537"/>
          </a:xfrm>
          <a:prstGeom prst="rect">
            <a:avLst/>
          </a:prstGeom>
        </p:spPr>
        <p:txBody>
          <a:bodyPr/>
          <a:lstStyle>
            <a:lvl1pPr>
              <a:defRPr kumimoji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774A50C-805F-4E71-B769-8A6F876959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816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8475" y="646113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zh-TW" altLang="zh-TW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8475" y="1981200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zh-TW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300163" y="6299200"/>
            <a:ext cx="2992437" cy="206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sz="750" dirty="0">
                <a:solidFill>
                  <a:schemeClr val="tx1">
                    <a:tint val="75000"/>
                  </a:schemeClr>
                </a:solidFill>
                <a:latin typeface="Verdana"/>
                <a:ea typeface="ＭＳ Ｐゴシック" charset="0"/>
                <a:cs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9" name="Group 1"/>
          <p:cNvGrpSpPr>
            <a:grpSpLocks/>
          </p:cNvGrpSpPr>
          <p:nvPr userDrawn="1"/>
        </p:nvGrpSpPr>
        <p:grpSpPr bwMode="auto">
          <a:xfrm>
            <a:off x="611188" y="6515100"/>
            <a:ext cx="8542337" cy="352425"/>
            <a:chOff x="611096" y="6515289"/>
            <a:chExt cx="8541662" cy="351470"/>
          </a:xfrm>
        </p:grpSpPr>
        <p:sp>
          <p:nvSpPr>
            <p:cNvPr id="25" name="Rectangle 24"/>
            <p:cNvSpPr/>
            <p:nvPr/>
          </p:nvSpPr>
          <p:spPr>
            <a:xfrm flipV="1">
              <a:off x="1273031" y="6515289"/>
              <a:ext cx="7879727" cy="351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/>
            </a:p>
          </p:txBody>
        </p:sp>
        <p:sp>
          <p:nvSpPr>
            <p:cNvPr id="26" name="Right Triangle 25"/>
            <p:cNvSpPr/>
            <p:nvPr/>
          </p:nvSpPr>
          <p:spPr>
            <a:xfrm flipH="1">
              <a:off x="611096" y="6515289"/>
              <a:ext cx="673047" cy="351470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 flipV="1">
            <a:off x="776790" y="6595941"/>
            <a:ext cx="8375969" cy="270818"/>
            <a:chOff x="1195233" y="1"/>
            <a:chExt cx="7948768" cy="270818"/>
          </a:xfrm>
          <a:solidFill>
            <a:schemeClr val="tx2"/>
          </a:solidFill>
        </p:grpSpPr>
        <p:sp>
          <p:nvSpPr>
            <p:cNvPr id="28" name="Rectangle 27"/>
            <p:cNvSpPr/>
            <p:nvPr/>
          </p:nvSpPr>
          <p:spPr>
            <a:xfrm>
              <a:off x="1666715" y="1"/>
              <a:ext cx="7477286" cy="27039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/>
            </a:p>
          </p:txBody>
        </p:sp>
        <p:sp>
          <p:nvSpPr>
            <p:cNvPr id="29" name="Right Triangle 28"/>
            <p:cNvSpPr/>
            <p:nvPr/>
          </p:nvSpPr>
          <p:spPr>
            <a:xfrm flipH="1" flipV="1">
              <a:off x="1195233" y="1"/>
              <a:ext cx="480819" cy="270818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0" name="Group 29"/>
          <p:cNvGrpSpPr/>
          <p:nvPr userDrawn="1"/>
        </p:nvGrpSpPr>
        <p:grpSpPr>
          <a:xfrm flipH="1">
            <a:off x="-3749" y="1"/>
            <a:ext cx="8375969" cy="270818"/>
            <a:chOff x="1195233" y="1"/>
            <a:chExt cx="7948768" cy="270818"/>
          </a:xfrm>
          <a:solidFill>
            <a:schemeClr val="tx2"/>
          </a:solidFill>
        </p:grpSpPr>
        <p:sp>
          <p:nvSpPr>
            <p:cNvPr id="31" name="Rectangle 30"/>
            <p:cNvSpPr/>
            <p:nvPr/>
          </p:nvSpPr>
          <p:spPr>
            <a:xfrm>
              <a:off x="1666715" y="1"/>
              <a:ext cx="7477286" cy="27039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/>
            </a:p>
          </p:txBody>
        </p:sp>
        <p:sp>
          <p:nvSpPr>
            <p:cNvPr id="32" name="Right Triangle 31"/>
            <p:cNvSpPr/>
            <p:nvPr/>
          </p:nvSpPr>
          <p:spPr>
            <a:xfrm flipH="1" flipV="1">
              <a:off x="1195233" y="1"/>
              <a:ext cx="480819" cy="270818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chemeClr val="bg2"/>
                </a:solidFill>
              </a:endParaRPr>
            </a:p>
          </p:txBody>
        </p:sp>
      </p:grpSp>
      <p:pic>
        <p:nvPicPr>
          <p:cNvPr id="1032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6059488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0" r:id="rId2"/>
    <p:sldLayoutId id="2147483773" r:id="rId3"/>
    <p:sldLayoutId id="2147483774" r:id="rId4"/>
    <p:sldLayoutId id="2147483771" r:id="rId5"/>
    <p:sldLayoutId id="2147483775" r:id="rId6"/>
    <p:sldLayoutId id="2147483776" r:id="rId7"/>
    <p:sldLayoutId id="2147483777" r:id="rId8"/>
    <p:sldLayoutId id="2147483778" r:id="rId9"/>
    <p:sldLayoutId id="2147483779" r:id="rId10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500" kern="1200">
          <a:solidFill>
            <a:schemeClr val="tx2"/>
          </a:solidFill>
          <a:latin typeface="Verdana"/>
          <a:ea typeface="ＭＳ Ｐゴシック" charset="0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ts val="2000"/>
        </a:spcBef>
        <a:spcAft>
          <a:spcPct val="0"/>
        </a:spcAft>
        <a:buBlip>
          <a:blip r:embed="rId14"/>
        </a:buBlip>
        <a:defRPr sz="2200" kern="1200">
          <a:solidFill>
            <a:schemeClr val="bg2"/>
          </a:solidFill>
          <a:latin typeface="Verdana"/>
          <a:ea typeface="ＭＳ Ｐゴシック" charset="0"/>
          <a:cs typeface="ＭＳ Ｐゴシック" charset="0"/>
        </a:defRPr>
      </a:lvl1pPr>
      <a:lvl2pPr marL="625475" indent="-342900" algn="l" rtl="0" fontAlgn="base">
        <a:spcBef>
          <a:spcPts val="600"/>
        </a:spcBef>
        <a:spcAft>
          <a:spcPct val="0"/>
        </a:spcAft>
        <a:buSzPct val="100000"/>
        <a:buBlip>
          <a:blip r:embed="rId15"/>
        </a:buBlip>
        <a:defRPr sz="2000" kern="1200">
          <a:solidFill>
            <a:schemeClr val="bg2"/>
          </a:solidFill>
          <a:latin typeface="Verdana"/>
          <a:ea typeface="ＭＳ Ｐゴシック" charset="0"/>
          <a:cs typeface="+mn-cs"/>
        </a:defRPr>
      </a:lvl2pPr>
      <a:lvl3pPr marL="863600" indent="-285750" algn="l" rtl="0" fontAlgn="base">
        <a:spcBef>
          <a:spcPts val="600"/>
        </a:spcBef>
        <a:spcAft>
          <a:spcPct val="0"/>
        </a:spcAft>
        <a:buSzPct val="100000"/>
        <a:buBlip>
          <a:blip r:embed="rId15"/>
        </a:buBlip>
        <a:defRPr kern="1200">
          <a:solidFill>
            <a:schemeClr val="bg2"/>
          </a:solidFill>
          <a:latin typeface="Verdana"/>
          <a:ea typeface="ＭＳ Ｐゴシック" charset="0"/>
          <a:cs typeface="+mn-cs"/>
        </a:defRPr>
      </a:lvl3pPr>
      <a:lvl4pPr marL="1146175" indent="-285750" algn="l" rtl="0" fontAlgn="base">
        <a:spcBef>
          <a:spcPts val="600"/>
        </a:spcBef>
        <a:spcAft>
          <a:spcPct val="0"/>
        </a:spcAft>
        <a:buSzPct val="100000"/>
        <a:buBlip>
          <a:blip r:embed="rId15"/>
        </a:buBlip>
        <a:defRPr kern="1200">
          <a:solidFill>
            <a:schemeClr val="bg2"/>
          </a:solidFill>
          <a:latin typeface="Verdana"/>
          <a:ea typeface="ＭＳ Ｐゴシック" charset="0"/>
          <a:cs typeface="+mn-cs"/>
        </a:defRPr>
      </a:lvl4pPr>
      <a:lvl5pPr marL="1428750" indent="-285750" algn="l" rtl="0" fontAlgn="base">
        <a:spcBef>
          <a:spcPts val="600"/>
        </a:spcBef>
        <a:spcAft>
          <a:spcPct val="0"/>
        </a:spcAft>
        <a:buSzPct val="100000"/>
        <a:buBlip>
          <a:blip r:embed="rId15"/>
        </a:buBlip>
        <a:defRPr kern="1200">
          <a:solidFill>
            <a:schemeClr val="bg2"/>
          </a:solidFill>
          <a:latin typeface="Verdana"/>
          <a:ea typeface="ＭＳ Ｐゴシック" charset="0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4.png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notesSlide" Target="../notesSlides/notesSlide14.xml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4.xml"/><Relationship Id="rId5" Type="http://schemas.openxmlformats.org/officeDocument/2006/relationships/image" Target="../media/image42.wmf"/><Relationship Id="rId10" Type="http://schemas.microsoft.com/office/2007/relationships/diagramDrawing" Target="../diagrams/drawing4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xplore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6.png"/><Relationship Id="rId4" Type="http://schemas.openxmlformats.org/officeDocument/2006/relationships/image" Target="../media/image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8.png"/><Relationship Id="rId4" Type="http://schemas.openxmlformats.org/officeDocument/2006/relationships/image" Target="../media/image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2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0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0"/>
          </p:nvPr>
        </p:nvSpPr>
        <p:spPr>
          <a:xfrm>
            <a:off x="847725" y="4187825"/>
            <a:ext cx="3625850" cy="1189038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學術講師 陳佳慧</a:t>
            </a: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Tx/>
              <a:buNone/>
            </a:pP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涵堂資訊有限公司 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779463" y="863600"/>
            <a:ext cx="7556500" cy="685800"/>
          </a:xfrm>
        </p:spPr>
        <p:txBody>
          <a:bodyPr/>
          <a:lstStyle/>
          <a:p>
            <a:r>
              <a:rPr lang="en-US" altLang="zh-TW" sz="3600" b="1" smtClean="0">
                <a:latin typeface="Verdana" pitchFamily="34" charset="0"/>
                <a:ea typeface="ＭＳ Ｐゴシック" pitchFamily="34" charset="-128"/>
              </a:rPr>
              <a:t>IEEE</a:t>
            </a:r>
            <a:r>
              <a:rPr lang="en-US" altLang="zh-TW" sz="3600" b="1" i="1" smtClean="0">
                <a:latin typeface="Verdana" pitchFamily="34" charset="0"/>
                <a:ea typeface="ＭＳ Ｐゴシック" pitchFamily="34" charset="-128"/>
              </a:rPr>
              <a:t> Xplore</a:t>
            </a:r>
            <a:r>
              <a:rPr lang="en-US" altLang="zh-TW" sz="3600" b="1" baseline="30000" smtClean="0">
                <a:latin typeface="Verdana" pitchFamily="34" charset="0"/>
                <a:ea typeface="ＭＳ Ｐゴシック" pitchFamily="34" charset="-128"/>
              </a:rPr>
              <a:t>®</a:t>
            </a:r>
            <a:r>
              <a:rPr lang="en-US" altLang="zh-TW" sz="3600" b="1" smtClean="0"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zh-TW" altLang="en-US" sz="3600" b="1" smtClean="0">
                <a:latin typeface="Verdana" pitchFamily="34" charset="0"/>
                <a:ea typeface="ＭＳ Ｐゴシック" pitchFamily="34" charset="-128"/>
              </a:rPr>
              <a:t>全文電子資料庫</a:t>
            </a:r>
            <a:r>
              <a:rPr lang="zh-TW" altLang="en-US" smtClean="0">
                <a:latin typeface="Verdana" pitchFamily="34" charset="0"/>
                <a:ea typeface="ＭＳ Ｐゴシック" pitchFamily="34" charset="-128"/>
              </a:rPr>
              <a:t/>
            </a:r>
            <a:br>
              <a:rPr lang="zh-TW" altLang="en-US" smtClean="0">
                <a:latin typeface="Verdana" pitchFamily="34" charset="0"/>
                <a:ea typeface="ＭＳ Ｐゴシック" pitchFamily="34" charset="-128"/>
              </a:rPr>
            </a:br>
            <a:endParaRPr lang="zh-TW" altLang="en-US" smtClean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9" name="Picture Placeholder 8" descr="shutterstock_61876528.jpg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l="13949" r="13949"/>
          <a:stretch>
            <a:fillRect/>
          </a:stretch>
        </p:blipFill>
        <p:spPr>
          <a:xfrm rot="584399">
            <a:off x="5470727" y="2980243"/>
            <a:ext cx="3108325" cy="2879725"/>
          </a:xfrm>
        </p:spPr>
      </p:pic>
      <p:pic>
        <p:nvPicPr>
          <p:cNvPr id="112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026025"/>
            <a:ext cx="17494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69913"/>
          </a:xfrm>
        </p:spPr>
        <p:txBody>
          <a:bodyPr/>
          <a:lstStyle/>
          <a:p>
            <a:r>
              <a:rPr lang="zh-CN" altLang="zh-CN" b="1" smtClean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T</a:t>
            </a:r>
            <a:r>
              <a:rPr lang="en-US" altLang="zh-TW" b="1" smtClean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ODAY’S</a:t>
            </a:r>
            <a:r>
              <a:rPr lang="zh-CN" altLang="zh-CN" b="1" smtClean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TW" altLang="en-US" b="1" smtClean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 </a:t>
            </a:r>
            <a:r>
              <a:rPr lang="zh-CN" altLang="zh-CN" b="1" smtClean="0">
                <a:solidFill>
                  <a:srgbClr val="C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IEEE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039813"/>
            <a:ext cx="8683625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5562600" y="2628900"/>
            <a:ext cx="1905000" cy="1143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>
              <a:spcBef>
                <a:spcPts val="2000"/>
              </a:spcBef>
              <a:buBlip>
                <a:blip r:embed="rId4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>
              <a:spcBef>
                <a:spcPts val="600"/>
              </a:spcBef>
              <a:buSzPct val="10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>
              <a:spcBef>
                <a:spcPts val="600"/>
              </a:spcBef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>
              <a:spcBef>
                <a:spcPts val="600"/>
              </a:spcBef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>
              <a:spcBef>
                <a:spcPts val="600"/>
              </a:spcBef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defTabSz="4572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defTabSz="4572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defTabSz="4572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defTabSz="4572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ts val="1500"/>
              </a:spcBef>
              <a:buClr>
                <a:srgbClr val="000000"/>
              </a:buClr>
              <a:buFont typeface="Times New Roman" pitchFamily="18" charset="0"/>
              <a:buNone/>
            </a:pPr>
            <a:endParaRPr kumimoji="0" lang="zh-CN" altLang="en-US" sz="2400">
              <a:solidFill>
                <a:schemeClr val="bg1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57638"/>
            <a:ext cx="38354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3975100"/>
            <a:ext cx="4516437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865313" y="6067425"/>
            <a:ext cx="2427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en-US" altLang="zh-TW"/>
              <a:t>www.ieee.org.tw</a:t>
            </a:r>
            <a:endParaRPr kumimoji="0" lang="zh-TW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BB9E8C5-A05E-45FF-98DA-F0975E750DB8}" type="slidenum">
              <a:rPr lang="en-US" altLang="zh-CN" sz="1000" smtClean="0">
                <a:solidFill>
                  <a:schemeClr val="bg1"/>
                </a:solidFill>
              </a:rPr>
              <a:pPr/>
              <a:t>11</a:t>
            </a:fld>
            <a:endParaRPr lang="en-US" altLang="zh-CN" sz="1400" smtClean="0"/>
          </a:p>
        </p:txBody>
      </p:sp>
      <p:sp>
        <p:nvSpPr>
          <p:cNvPr id="3" name="标题 3"/>
          <p:cNvSpPr txBox="1">
            <a:spLocks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Arial" charset="0"/>
                <a:ea typeface="宋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defRPr/>
            </a:pPr>
            <a:r>
              <a:rPr kumimoji="0" lang="en-US" altLang="zh-CN" kern="0" smtClean="0"/>
              <a:t>IEEE Societies</a:t>
            </a:r>
            <a:endParaRPr kumimoji="0" lang="zh-CN" altLang="en-US" kern="0" dirty="0" smtClean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28600" y="1143000"/>
            <a:ext cx="4156075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kumimoji="0" lang="en-US" altLang="zh-CN" sz="1300" kern="0" dirty="0" smtClean="0"/>
              <a:t>IEEE Instrumentation and Measurement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Intelligent Transportation Systems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Magnetics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Microwave Theory and Techniques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Nuclear and Plasma Sciences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Oceanic Engineering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Photonics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Power Electronics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Power and Energy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Product Safety Engineering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Professional Communications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Reliability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Robotics and Automation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Signal Processing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Society on Social Implications of Technology</a:t>
            </a:r>
          </a:p>
          <a:p>
            <a:pPr>
              <a:defRPr/>
            </a:pPr>
            <a:r>
              <a:rPr kumimoji="0" lang="en-US" altLang="zh-CN" sz="1300" kern="0" dirty="0" smtClean="0"/>
              <a:t>IEEE Solid-State Circuits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Systems, Man, and Cybernetics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</a:t>
            </a:r>
            <a:r>
              <a:rPr kumimoji="0" lang="en-US" altLang="zh-CN" sz="1300" kern="0" dirty="0" err="1" smtClean="0"/>
              <a:t>Ultrasonics</a:t>
            </a:r>
            <a:r>
              <a:rPr kumimoji="0" lang="en-US" altLang="zh-CN" sz="1300" kern="0" dirty="0" smtClean="0"/>
              <a:t>, Ferroelectrics, and Frequency Control Society</a:t>
            </a:r>
          </a:p>
          <a:p>
            <a:pPr>
              <a:defRPr/>
            </a:pPr>
            <a:r>
              <a:rPr kumimoji="0" lang="en-US" altLang="zh-CN" sz="1300" kern="0" dirty="0" smtClean="0"/>
              <a:t>IEEE Vehicular Technology Society</a:t>
            </a:r>
            <a:endParaRPr kumimoji="0" lang="zh-CN" altLang="en-US" sz="1300" kern="0" dirty="0" smtClean="0"/>
          </a:p>
        </p:txBody>
      </p:sp>
      <p:sp>
        <p:nvSpPr>
          <p:cNvPr id="5" name="内容占位符 4"/>
          <p:cNvSpPr txBox="1">
            <a:spLocks/>
          </p:cNvSpPr>
          <p:nvPr/>
        </p:nvSpPr>
        <p:spPr>
          <a:xfrm>
            <a:off x="4648200" y="1143000"/>
            <a:ext cx="4119563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kumimoji="0" lang="en-US" altLang="zh-CN" sz="1300" kern="0" smtClean="0"/>
              <a:t>IEEE Aerospace and Electronic Systems Society</a:t>
            </a:r>
          </a:p>
          <a:p>
            <a:pPr>
              <a:defRPr/>
            </a:pPr>
            <a:r>
              <a:rPr kumimoji="0" lang="en-US" altLang="zh-CN" sz="1300" kern="0" smtClean="0"/>
              <a:t>IEEE Antennas and Propagation Society</a:t>
            </a:r>
          </a:p>
          <a:p>
            <a:pPr>
              <a:defRPr/>
            </a:pPr>
            <a:r>
              <a:rPr kumimoji="0" lang="en-US" altLang="zh-CN" sz="1300" kern="0" smtClean="0"/>
              <a:t>IEEE Broadcast Technology Society</a:t>
            </a:r>
          </a:p>
          <a:p>
            <a:pPr>
              <a:defRPr/>
            </a:pPr>
            <a:r>
              <a:rPr kumimoji="0" lang="en-US" altLang="zh-CN" sz="1300" kern="0" smtClean="0"/>
              <a:t>IEEE Circuits and Systems Society</a:t>
            </a:r>
          </a:p>
          <a:p>
            <a:pPr>
              <a:defRPr/>
            </a:pPr>
            <a:r>
              <a:rPr kumimoji="0" lang="en-US" altLang="zh-CN" sz="1300" kern="0" smtClean="0"/>
              <a:t>IEEE Communications Society</a:t>
            </a:r>
          </a:p>
          <a:p>
            <a:pPr>
              <a:defRPr/>
            </a:pPr>
            <a:r>
              <a:rPr kumimoji="0" lang="en-US" altLang="zh-CN" sz="1300" kern="0" smtClean="0"/>
              <a:t>IEEE Components, Packaging, and Manufacturing Technology Society</a:t>
            </a:r>
          </a:p>
          <a:p>
            <a:pPr>
              <a:defRPr/>
            </a:pPr>
            <a:r>
              <a:rPr kumimoji="0" lang="en-US" altLang="zh-CN" sz="1300" kern="0" smtClean="0"/>
              <a:t>IEEE Computational Intelligence Society</a:t>
            </a:r>
          </a:p>
          <a:p>
            <a:pPr>
              <a:defRPr/>
            </a:pPr>
            <a:r>
              <a:rPr kumimoji="0" lang="en-US" altLang="zh-CN" sz="1300" kern="0" smtClean="0"/>
              <a:t>IEEE Computer Society</a:t>
            </a:r>
          </a:p>
          <a:p>
            <a:pPr>
              <a:defRPr/>
            </a:pPr>
            <a:r>
              <a:rPr kumimoji="0" lang="en-US" altLang="zh-CN" sz="1300" kern="0" smtClean="0"/>
              <a:t>IEEE Consumer Electronics Society</a:t>
            </a:r>
          </a:p>
          <a:p>
            <a:pPr>
              <a:defRPr/>
            </a:pPr>
            <a:r>
              <a:rPr kumimoji="0" lang="en-US" altLang="zh-CN" sz="1300" kern="0" smtClean="0"/>
              <a:t>IEEE Control Systems Society</a:t>
            </a:r>
          </a:p>
          <a:p>
            <a:pPr>
              <a:defRPr/>
            </a:pPr>
            <a:r>
              <a:rPr kumimoji="0" lang="en-US" altLang="zh-CN" sz="1300" kern="0" smtClean="0"/>
              <a:t>IEEE Dielectrics and Electrical Insulation Society</a:t>
            </a:r>
          </a:p>
          <a:p>
            <a:pPr>
              <a:defRPr/>
            </a:pPr>
            <a:r>
              <a:rPr kumimoji="0" lang="en-US" altLang="zh-CN" sz="1300" kern="0" smtClean="0"/>
              <a:t>IEEE Education Society</a:t>
            </a:r>
          </a:p>
          <a:p>
            <a:pPr>
              <a:defRPr/>
            </a:pPr>
            <a:r>
              <a:rPr kumimoji="0" lang="en-US" altLang="zh-CN" sz="1300" kern="0" smtClean="0"/>
              <a:t>IEEE Electron Devices Society</a:t>
            </a:r>
          </a:p>
          <a:p>
            <a:pPr>
              <a:defRPr/>
            </a:pPr>
            <a:r>
              <a:rPr kumimoji="0" lang="en-US" altLang="zh-CN" sz="1300" kern="0" smtClean="0"/>
              <a:t>IEEE Electromagnetic Compatibility Society</a:t>
            </a:r>
          </a:p>
          <a:p>
            <a:pPr>
              <a:defRPr/>
            </a:pPr>
            <a:r>
              <a:rPr kumimoji="0" lang="en-US" altLang="zh-CN" sz="1300" kern="0" smtClean="0"/>
              <a:t>IEEE Engineering in Medicine and Biology Society</a:t>
            </a:r>
          </a:p>
          <a:p>
            <a:pPr>
              <a:defRPr/>
            </a:pPr>
            <a:r>
              <a:rPr kumimoji="0" lang="en-US" altLang="zh-CN" sz="1300" kern="0" smtClean="0"/>
              <a:t>IEEE Geoscience and Remote Sensing Society</a:t>
            </a:r>
          </a:p>
          <a:p>
            <a:pPr>
              <a:defRPr/>
            </a:pPr>
            <a:r>
              <a:rPr kumimoji="0" lang="en-US" altLang="zh-CN" sz="1300" kern="0" smtClean="0"/>
              <a:t>IEEE Industrial Electronics Society</a:t>
            </a:r>
          </a:p>
          <a:p>
            <a:pPr>
              <a:defRPr/>
            </a:pPr>
            <a:r>
              <a:rPr kumimoji="0" lang="en-US" altLang="zh-CN" sz="1300" kern="0" smtClean="0"/>
              <a:t>IEEE Industry Applications Society</a:t>
            </a:r>
          </a:p>
          <a:p>
            <a:pPr>
              <a:defRPr/>
            </a:pPr>
            <a:r>
              <a:rPr kumimoji="0" lang="en-US" altLang="zh-CN" sz="1300" kern="0" smtClean="0"/>
              <a:t>IEEE Information Theory Society</a:t>
            </a:r>
            <a:endParaRPr kumimoji="0" lang="zh-CN" altLang="en-US" sz="1300" kern="0" smtClean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Single Corner Rectangle 13"/>
          <p:cNvSpPr/>
          <p:nvPr/>
        </p:nvSpPr>
        <p:spPr>
          <a:xfrm>
            <a:off x="495300" y="1697038"/>
            <a:ext cx="2501900" cy="500062"/>
          </a:xfrm>
          <a:prstGeom prst="snip1Rect">
            <a:avLst>
              <a:gd name="adj" fmla="val 40164"/>
            </a:avLst>
          </a:prstGeom>
          <a:solidFill>
            <a:srgbClr val="0066A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95300" y="2197100"/>
            <a:ext cx="8191500" cy="318293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703263" y="2227263"/>
            <a:ext cx="8572500" cy="3573462"/>
          </a:xfrm>
        </p:spPr>
        <p:txBody>
          <a:bodyPr lIns="0" tIns="0" rIns="0" bIns="0">
            <a:normAutofit/>
          </a:bodyPr>
          <a:lstStyle/>
          <a:p>
            <a:pPr marL="0" indent="0" eaLnBrk="1" hangingPunct="1">
              <a:lnSpc>
                <a:spcPts val="34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22 of the top 25  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journals in 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電機電子工程</a:t>
            </a:r>
            <a:endParaRPr lang="en-US" altLang="zh-TW" sz="2400" dirty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 eaLnBrk="1" hangingPunct="1">
              <a:lnSpc>
                <a:spcPts val="34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14 of the top 15  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journals in 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通訊科技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</a:p>
          <a:p>
            <a:pPr marL="0" indent="0">
              <a:lnSpc>
                <a:spcPts val="34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3 of the top   5  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journals in 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自動化與控制系統</a:t>
            </a:r>
            <a:endParaRPr lang="en-US" altLang="en-US" sz="2400" dirty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ts val="34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3 of the top   5  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journals in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計算機科學、硬體與架構</a:t>
            </a:r>
            <a:endParaRPr lang="en-US" altLang="en-US" sz="2400" dirty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ts val="34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3 of the top   5  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journals in 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控制理論</a:t>
            </a:r>
            <a:endParaRPr lang="en-US" altLang="zh-TW" sz="2400" dirty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ts val="34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3 of the top   5  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journals in 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人工智慧</a:t>
            </a:r>
            <a:endParaRPr lang="en-US" altLang="zh-TW" sz="2400" dirty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indent="0">
              <a:lnSpc>
                <a:spcPts val="34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2 of the top   5   </a:t>
            </a:r>
            <a:r>
              <a:rPr lang="en-US" altLang="en-US" sz="2400" dirty="0">
                <a:solidFill>
                  <a:schemeClr val="tx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journals in 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影像科學及圖像科技</a:t>
            </a:r>
            <a:endParaRPr lang="en-US" altLang="en-US" sz="2400" dirty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black">
          <a:xfrm>
            <a:off x="457200" y="469900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marL="838200" indent="-838200"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sz="2800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</a:t>
            </a:r>
            <a:r>
              <a:rPr lang="en-US" sz="2800" i="1" dirty="0" err="1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Xplore</a:t>
            </a:r>
            <a:r>
              <a:rPr lang="en-US" sz="2800" b="1" baseline="300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®</a:t>
            </a:r>
            <a:r>
              <a:rPr lang="en-US" sz="2800" b="1" baseline="30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zh-TW" altLang="en-US" sz="28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論文引用率第一</a:t>
            </a:r>
            <a:endParaRPr lang="en-US" altLang="en-US" sz="28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838200" indent="-838200">
              <a:lnSpc>
                <a:spcPts val="2600"/>
              </a:lnSpc>
              <a:buClr>
                <a:schemeClr val="bg2"/>
              </a:buClr>
              <a:buSzPct val="80000"/>
            </a:pPr>
            <a:r>
              <a:rPr lang="en-US" altLang="en-US" sz="2000" dirty="0">
                <a:solidFill>
                  <a:srgbClr val="E37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Thomson Reuters Journal Citation Reports</a:t>
            </a:r>
            <a:r>
              <a:rPr lang="en-US" altLang="en-US" sz="2000" baseline="30000" dirty="0">
                <a:solidFill>
                  <a:srgbClr val="E37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®</a:t>
            </a:r>
            <a:r>
              <a:rPr lang="en-US" altLang="en-US" sz="2000" dirty="0">
                <a:solidFill>
                  <a:srgbClr val="E3722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by Impact Factor</a:t>
            </a:r>
          </a:p>
          <a:p>
            <a:pPr marL="838200" indent="-838200"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en-US" sz="32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698500" y="1671638"/>
            <a:ext cx="1816523" cy="4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buFont typeface="Wingdings" pitchFamily="2" charset="2"/>
              <a:buNone/>
            </a:pPr>
            <a:r>
              <a:rPr lang="en-US" altLang="en-US" sz="1700" b="1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publishes </a:t>
            </a:r>
            <a:r>
              <a:rPr lang="en-US" altLang="en-US" sz="1700" b="1" dirty="0">
                <a:solidFill>
                  <a:schemeClr val="bg1"/>
                </a:solidFill>
                <a:latin typeface="Verdana" pitchFamily="34" charset="0"/>
              </a:rPr>
              <a:t>:</a:t>
            </a:r>
          </a:p>
        </p:txBody>
      </p:sp>
      <p:sp>
        <p:nvSpPr>
          <p:cNvPr id="25609" name="Text Box 4"/>
          <p:cNvSpPr txBox="1">
            <a:spLocks noChangeArrowheads="1"/>
          </p:cNvSpPr>
          <p:nvPr/>
        </p:nvSpPr>
        <p:spPr bwMode="white">
          <a:xfrm>
            <a:off x="506413" y="6026150"/>
            <a:ext cx="4038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en-US" sz="1200" dirty="0">
                <a:solidFill>
                  <a:srgbClr val="737373"/>
                </a:solidFill>
                <a:latin typeface="Verdana" pitchFamily="34" charset="0"/>
              </a:rPr>
              <a:t>Based on the 2015 study released June 2016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en-US" sz="1200" dirty="0">
                <a:solidFill>
                  <a:srgbClr val="737373"/>
                </a:solidFill>
                <a:latin typeface="Verdana" pitchFamily="34" charset="0"/>
              </a:rPr>
              <a:t>More info: www.ieee.org/citations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lang="en-US" altLang="en-US" sz="1400" dirty="0"/>
          </a:p>
        </p:txBody>
      </p:sp>
      <p:sp>
        <p:nvSpPr>
          <p:cNvPr id="25610" name="Rectangle 12"/>
          <p:cNvSpPr>
            <a:spLocks noChangeArrowheads="1"/>
          </p:cNvSpPr>
          <p:nvPr/>
        </p:nvSpPr>
        <p:spPr bwMode="auto">
          <a:xfrm>
            <a:off x="495300" y="5526088"/>
            <a:ext cx="559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altLang="en-US" sz="1000">
                <a:solidFill>
                  <a:srgbClr val="737373"/>
                </a:solidFill>
                <a:latin typeface="Verdana" pitchFamily="34" charset="0"/>
              </a:rPr>
              <a:t>The Thomson Reuters Journal Citation Reports presents quantifiable statistical data that provides a systematic, objective way to evaluate the world’s leading journals.</a:t>
            </a: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27" y="5978357"/>
            <a:ext cx="1749191" cy="5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13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8534400" cy="979488"/>
          </a:xfrm>
        </p:spPr>
        <p:txBody>
          <a:bodyPr/>
          <a:lstStyle/>
          <a:p>
            <a:r>
              <a:rPr lang="en-US" sz="2800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</a:t>
            </a:r>
            <a:r>
              <a:rPr lang="en-US" sz="2800" i="1" dirty="0" err="1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Xplore</a:t>
            </a:r>
            <a:r>
              <a:rPr lang="en-US" sz="2800" b="1" baseline="30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® </a:t>
            </a:r>
            <a:r>
              <a:rPr lang="zh-TW" altLang="en-US" sz="2800" b="1" dirty="0">
                <a:latin typeface="Verdana" pitchFamily="34" charset="0"/>
                <a:ea typeface="ＭＳ Ｐゴシック" pitchFamily="34" charset="-128"/>
              </a:rPr>
              <a:t>：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專利申請引用率第一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20369" y="1151196"/>
            <a:ext cx="3761131" cy="5212516"/>
            <a:chOff x="4241800" y="1550988"/>
            <a:chExt cx="4273550" cy="4198708"/>
          </a:xfrm>
        </p:grpSpPr>
        <p:sp>
          <p:nvSpPr>
            <p:cNvPr id="31751" name="Rounded Rectangle 9"/>
            <p:cNvSpPr>
              <a:spLocks noChangeArrowheads="1"/>
            </p:cNvSpPr>
            <p:nvPr/>
          </p:nvSpPr>
          <p:spPr bwMode="auto">
            <a:xfrm>
              <a:off x="4248150" y="5132388"/>
              <a:ext cx="4267200" cy="457200"/>
            </a:xfrm>
            <a:prstGeom prst="roundRect">
              <a:avLst>
                <a:gd name="adj" fmla="val 24292"/>
              </a:avLst>
            </a:prstGeom>
            <a:solidFill>
              <a:srgbClr val="4A83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241800" y="1550988"/>
              <a:ext cx="4267200" cy="4198708"/>
              <a:chOff x="4248150" y="1550988"/>
              <a:chExt cx="4267200" cy="4198708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248150" y="1550988"/>
                <a:ext cx="4267200" cy="4198708"/>
                <a:chOff x="4248150" y="1550988"/>
                <a:chExt cx="4267200" cy="4198708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4248150" y="1550988"/>
                  <a:ext cx="4267200" cy="4038600"/>
                  <a:chOff x="4248150" y="1550988"/>
                  <a:chExt cx="4267200" cy="4038600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4248150" y="1550988"/>
                    <a:ext cx="4267200" cy="4038600"/>
                    <a:chOff x="4248150" y="1550988"/>
                    <a:chExt cx="4267200" cy="4038600"/>
                  </a:xfrm>
                </p:grpSpPr>
                <p:sp>
                  <p:nvSpPr>
                    <p:cNvPr id="31747" name="Rounded Rectangle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8150" y="1550988"/>
                      <a:ext cx="4267200" cy="4038600"/>
                    </a:xfrm>
                    <a:prstGeom prst="roundRect">
                      <a:avLst>
                        <a:gd name="adj" fmla="val 3458"/>
                      </a:avLst>
                    </a:prstGeom>
                    <a:noFill/>
                    <a:ln w="38100">
                      <a:solidFill>
                        <a:srgbClr val="4A8319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eaLnBrk="0" hangingPunct="0"/>
                      <a:endParaRPr lang="en-US"/>
                    </a:p>
                  </p:txBody>
                </p:sp>
                <p:sp>
                  <p:nvSpPr>
                    <p:cNvPr id="31748" name="Text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83100" y="1733549"/>
                      <a:ext cx="3616325" cy="11156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eaLnBrk="1" hangingPunct="1"/>
                      <a:r>
                        <a:rPr lang="zh-TW" altLang="en-US" sz="3600" b="1" baseline="30000" dirty="0">
                          <a:solidFill>
                            <a:srgbClr val="4A831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全球前</a:t>
                      </a:r>
                      <a:r>
                        <a:rPr lang="en-US" sz="3600" b="1" baseline="30000" dirty="0">
                          <a:solidFill>
                            <a:srgbClr val="4A831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</a:t>
                      </a:r>
                      <a:r>
                        <a:rPr lang="zh-TW" altLang="en-US" sz="3600" b="1" baseline="30000" dirty="0">
                          <a:solidFill>
                            <a:srgbClr val="4A8319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大專利研發機構引用文獻來源：</a:t>
                      </a:r>
                      <a:endParaRPr lang="en-US" altLang="zh-TW" sz="3600" b="1" baseline="30000" dirty="0">
                        <a:solidFill>
                          <a:srgbClr val="4A8319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eaLnBrk="1" hangingPunct="1"/>
                      <a:r>
                        <a:rPr lang="en-US" altLang="zh-TW" sz="3600" b="1" baseline="30000" dirty="0">
                          <a:solidFill>
                            <a:srgbClr val="92D050"/>
                          </a:solidFill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IEEE</a:t>
                      </a:r>
                      <a:r>
                        <a:rPr lang="en-US" altLang="zh-TW" sz="3600" b="1" baseline="30000" dirty="0">
                          <a:solidFill>
                            <a:srgbClr val="92D05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zh-TW" altLang="en-US" sz="3600" b="1" baseline="30000" dirty="0">
                          <a:solidFill>
                            <a:srgbClr val="92D05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五度蟬聯第</a:t>
                      </a:r>
                      <a:r>
                        <a:rPr lang="zh-TW" altLang="en-US" sz="3600" b="1" baseline="30000" dirty="0">
                          <a:solidFill>
                            <a:srgbClr val="92D050"/>
                          </a:solidFill>
                          <a:latin typeface="+mj-ea"/>
                          <a:ea typeface="+mj-ea"/>
                        </a:rPr>
                        <a:t>一</a:t>
                      </a:r>
                      <a:endParaRPr lang="en-US" sz="3600" b="1" dirty="0">
                        <a:solidFill>
                          <a:srgbClr val="92D050"/>
                        </a:solidFill>
                        <a:latin typeface="+mj-ea"/>
                        <a:ea typeface="+mj-ea"/>
                      </a:endParaRPr>
                    </a:p>
                  </p:txBody>
                </p:sp>
              </p:grpSp>
              <p:sp>
                <p:nvSpPr>
                  <p:cNvPr id="31752" name="Rounded 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4248150" y="4979988"/>
                    <a:ext cx="4267200" cy="457200"/>
                  </a:xfrm>
                  <a:prstGeom prst="roundRect">
                    <a:avLst>
                      <a:gd name="adj" fmla="val 0"/>
                    </a:avLst>
                  </a:prstGeom>
                  <a:solidFill>
                    <a:srgbClr val="4A831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eaLnBrk="0" hangingPunct="0"/>
                    <a:endParaRPr lang="en-US"/>
                  </a:p>
                </p:txBody>
              </p:sp>
            </p:grpSp>
            <p:sp>
              <p:nvSpPr>
                <p:cNvPr id="3175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483100" y="5055533"/>
                  <a:ext cx="3835400" cy="69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lnSpc>
                      <a:spcPts val="1500"/>
                    </a:lnSpc>
                  </a:pPr>
                  <a:r>
                    <a:rPr lang="en-US" sz="1500" baseline="30000" dirty="0">
                      <a:solidFill>
                        <a:schemeClr val="bg1"/>
                      </a:solidFill>
                      <a:latin typeface="Verdana" pitchFamily="34" charset="0"/>
                    </a:rPr>
                    <a:t>1790 Analytics LLC performed an in-depth analysis of the science references from top patenting firms.</a:t>
                  </a:r>
                </a:p>
                <a:p>
                  <a:pPr eaLnBrk="1" hangingPunct="1">
                    <a:lnSpc>
                      <a:spcPts val="1500"/>
                    </a:lnSpc>
                  </a:pPr>
                  <a:endParaRPr lang="en-US" sz="1800" dirty="0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4483100" y="2803035"/>
                <a:ext cx="3784600" cy="199572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28600" indent="-228600">
                  <a:lnSpc>
                    <a:spcPts val="1800"/>
                  </a:lnSpc>
                  <a:spcAft>
                    <a:spcPts val="1400"/>
                  </a:spcAft>
                  <a:buSzPct val="150000"/>
                  <a:buFont typeface="Arial"/>
                  <a:buChar char="•"/>
                  <a:defRPr/>
                </a:pP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Verdana"/>
                  </a:rPr>
                  <a:t>被引用次數超過其他出版單位的三倍</a:t>
                </a:r>
                <a:endParaRPr lang="en-US" sz="9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Verdana"/>
                </a:endParaRPr>
              </a:p>
              <a:p>
                <a:pPr marL="228600" indent="-228600">
                  <a:lnSpc>
                    <a:spcPts val="1800"/>
                  </a:lnSpc>
                  <a:spcAft>
                    <a:spcPts val="1400"/>
                  </a:spcAft>
                  <a:buSzPct val="150000"/>
                  <a:buFont typeface="Arial"/>
                  <a:buChar char="•"/>
                  <a:defRPr/>
                </a:pP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Verdana"/>
                  </a:rPr>
                  <a:t>1997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Verdana"/>
                  </a:rPr>
                  <a:t>年至今專利被引用次數增加</a:t>
                </a:r>
                <a:r>
                  <a:rPr lang="en-US" altLang="zh-TW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Verdana"/>
                  </a:rPr>
                  <a:t>896</a:t>
                </a:r>
                <a:r>
                  <a:rPr 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Verdana"/>
                  </a:rPr>
                  <a:t>% </a:t>
                </a:r>
                <a:endParaRPr lang="en-US" sz="1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Verdana"/>
                </a:endParaRPr>
              </a:p>
              <a:p>
                <a:pPr marL="228600" indent="-228600">
                  <a:lnSpc>
                    <a:spcPts val="1800"/>
                  </a:lnSpc>
                  <a:spcAft>
                    <a:spcPts val="1400"/>
                  </a:spcAft>
                  <a:buSzPct val="150000"/>
                  <a:buFont typeface="Arial"/>
                  <a:buChar char="•"/>
                  <a:defRPr/>
                </a:pP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Verdana"/>
                  </a:rPr>
                  <a:t>科技文獻在專利申請時的重要性節節攀升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Verdana"/>
                </a:endParaRPr>
              </a:p>
              <a:p>
                <a:pPr marL="228600" indent="-228600">
                  <a:lnSpc>
                    <a:spcPts val="1800"/>
                  </a:lnSpc>
                  <a:spcAft>
                    <a:spcPts val="1400"/>
                  </a:spcAft>
                  <a:buSzPct val="150000"/>
                  <a:buFont typeface="Arial"/>
                  <a:buChar char="•"/>
                  <a:defRPr/>
                </a:pPr>
                <a:r>
                  <a:rPr lang="en-US" sz="2000" dirty="0"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IEEE</a:t>
                </a:r>
                <a:r>
                  <a:rPr lang="zh-TW" altLang="en-US" sz="2000" dirty="0">
                    <a:latin typeface="Verdana"/>
                    <a:ea typeface="ＭＳ Ｐゴシック" charset="0"/>
                    <a:cs typeface="Verdana"/>
                  </a:rPr>
                  <a:t> </a:t>
                </a: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cs typeface="Verdana"/>
                  </a:rPr>
                  <a:t>文獻對創新者的影響力持續增加</a:t>
                </a:r>
                <a:endParaRPr lang="en-US" sz="3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Verdana"/>
                </a:endParaRPr>
              </a:p>
            </p:txBody>
          </p:sp>
        </p:grpSp>
      </p:grpSp>
      <p:sp>
        <p:nvSpPr>
          <p:cNvPr id="21" name="Rectangle 5"/>
          <p:cNvSpPr>
            <a:spLocks noChangeArrowheads="1"/>
          </p:cNvSpPr>
          <p:nvPr/>
        </p:nvSpPr>
        <p:spPr bwMode="black">
          <a:xfrm>
            <a:off x="4582689" y="1151196"/>
            <a:ext cx="2932536" cy="42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lang="en-US" sz="2000" dirty="0">
                <a:solidFill>
                  <a:schemeClr val="bg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</a:t>
            </a:r>
            <a:r>
              <a:rPr lang="en-US" sz="2000" dirty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lang="zh-TW" altLang="en-US" sz="20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引領美國專利發展</a:t>
            </a:r>
            <a:endParaRPr lang="en-US" altLang="en-US" sz="2000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4582688" y="1646667"/>
            <a:ext cx="39326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TW" altLang="en-US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b="1" baseline="30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大專利機構最常引用的出版單位</a:t>
            </a:r>
            <a:endParaRPr lang="en-US" b="1" baseline="30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00" y="5979600"/>
            <a:ext cx="1749191" cy="53124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689" y="1976516"/>
            <a:ext cx="4487943" cy="304024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539080" y="5016759"/>
            <a:ext cx="2932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Based on number of references to papers/standards/conferences from 1997–2015</a:t>
            </a:r>
            <a:endParaRPr lang="zh-TW" altLang="en-US" sz="10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14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65150"/>
            <a:ext cx="8305800" cy="958850"/>
          </a:xfrm>
        </p:spPr>
        <p:txBody>
          <a:bodyPr wrap="none"/>
          <a:lstStyle/>
          <a:p>
            <a:pPr>
              <a:lnSpc>
                <a:spcPts val="3200"/>
              </a:lnSpc>
            </a:pPr>
            <a:r>
              <a:rPr kumimoji="1" lang="en-US" altLang="zh-TW" sz="3300" b="1" dirty="0" smtClean="0">
                <a:latin typeface="微軟正黑體" pitchFamily="34" charset="-120"/>
                <a:ea typeface="微軟正黑體" pitchFamily="34" charset="-120"/>
              </a:rPr>
              <a:t>IEEE </a:t>
            </a:r>
            <a:r>
              <a:rPr kumimoji="1" lang="en-US" altLang="zh-TW" sz="3300" b="1" dirty="0" err="1" smtClean="0">
                <a:latin typeface="微軟正黑體" pitchFamily="34" charset="-120"/>
                <a:ea typeface="微軟正黑體" pitchFamily="34" charset="-120"/>
              </a:rPr>
              <a:t>Xplore</a:t>
            </a:r>
            <a:r>
              <a:rPr kumimoji="1" lang="en-US" altLang="zh-TW" sz="3300" b="1" dirty="0" smtClean="0">
                <a:latin typeface="微軟正黑體" pitchFamily="34" charset="-120"/>
                <a:ea typeface="微軟正黑體" pitchFamily="34" charset="-120"/>
              </a:rPr>
              <a:t>®</a:t>
            </a:r>
            <a:r>
              <a:rPr kumimoji="1" lang="zh-TW" altLang="en-US" sz="33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1" lang="en-US" altLang="zh-TW" sz="33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1" lang="zh-TW" altLang="en-US" sz="33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全球使用量不斷攀升</a:t>
            </a:r>
            <a:br>
              <a:rPr lang="zh-TW" altLang="en-US" sz="28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zh-TW" altLang="en-US" sz="2000" dirty="0" smtClean="0">
                <a:solidFill>
                  <a:srgbClr val="E37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每月平均超過</a:t>
            </a:r>
            <a:r>
              <a:rPr lang="en-US" altLang="zh-TW" sz="2000" dirty="0">
                <a:solidFill>
                  <a:srgbClr val="E37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en-US" altLang="zh-TW" sz="2000" dirty="0" smtClean="0">
                <a:solidFill>
                  <a:srgbClr val="E37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en-US" sz="2000" dirty="0" smtClean="0">
                <a:solidFill>
                  <a:srgbClr val="E3722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萬文獻檔案被下載</a:t>
            </a:r>
            <a:endParaRPr lang="zh-TW" altLang="en-US" sz="2000" i="1" dirty="0" smtClean="0">
              <a:solidFill>
                <a:srgbClr val="E3722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5" name="Text Box 17"/>
          <p:cNvSpPr txBox="1">
            <a:spLocks noChangeArrowheads="1"/>
          </p:cNvSpPr>
          <p:nvPr/>
        </p:nvSpPr>
        <p:spPr bwMode="auto">
          <a:xfrm>
            <a:off x="1265238" y="3929063"/>
            <a:ext cx="3581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kumimoji="0" lang="en-US" altLang="zh-TW" sz="1200">
                <a:latin typeface="Verdana" pitchFamily="34" charset="0"/>
              </a:rPr>
              <a:t>Source: IEEE </a:t>
            </a:r>
            <a:r>
              <a:rPr kumimoji="0" lang="en-US" altLang="zh-TW" sz="1200" i="1">
                <a:latin typeface="Verdana" pitchFamily="34" charset="0"/>
              </a:rPr>
              <a:t>Xplore</a:t>
            </a:r>
            <a:r>
              <a:rPr kumimoji="0" lang="en-US" altLang="zh-TW" sz="1200">
                <a:latin typeface="Verdana" pitchFamily="34" charset="0"/>
              </a:rPr>
              <a:t> Internal Usage Stats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290763" y="4748213"/>
            <a:ext cx="5286375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Blip>
                <a:blip r:embed="rId2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>
              <a:spcBef>
                <a:spcPts val="600"/>
              </a:spcBef>
              <a:buSzPct val="10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defTabSz="4572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defTabSz="4572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defTabSz="4572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defTabSz="4572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zh-TW" altLang="en-US" sz="2800">
                <a:solidFill>
                  <a:schemeClr val="tx2"/>
                </a:solidFill>
              </a:rPr>
              <a:t>全球下載量</a:t>
            </a:r>
            <a:r>
              <a:rPr kumimoji="0" lang="en-US" altLang="zh-TW" sz="2800">
                <a:solidFill>
                  <a:schemeClr val="tx2"/>
                </a:solidFill>
              </a:rPr>
              <a:t>:</a:t>
            </a:r>
            <a:r>
              <a:rPr kumimoji="0" lang="zh-TW" altLang="en-US" sz="2800">
                <a:solidFill>
                  <a:schemeClr val="tx2"/>
                </a:solidFill>
              </a:rPr>
              <a:t>台灣第四</a:t>
            </a:r>
            <a:endParaRPr kumimoji="0" lang="zh-TW" altLang="en-US" sz="2800" i="1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124575" y="2873375"/>
            <a:ext cx="3582988" cy="3054350"/>
            <a:chOff x="2770886" y="1872780"/>
            <a:chExt cx="4952079" cy="3872707"/>
          </a:xfrm>
        </p:grpSpPr>
        <p:sp>
          <p:nvSpPr>
            <p:cNvPr id="8" name="Rounded Rectangle 7"/>
            <p:cNvSpPr/>
            <p:nvPr/>
          </p:nvSpPr>
          <p:spPr>
            <a:xfrm>
              <a:off x="2770886" y="2696033"/>
              <a:ext cx="2516631" cy="648135"/>
            </a:xfrm>
            <a:prstGeom prst="roundRect">
              <a:avLst/>
            </a:prstGeom>
            <a:solidFill>
              <a:srgbClr val="0066A1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/>
            </a:p>
          </p:txBody>
        </p:sp>
        <p:sp>
          <p:nvSpPr>
            <p:cNvPr id="23561" name="Rectangle 22"/>
            <p:cNvSpPr>
              <a:spLocks noChangeArrowheads="1"/>
            </p:cNvSpPr>
            <p:nvPr/>
          </p:nvSpPr>
          <p:spPr bwMode="auto">
            <a:xfrm>
              <a:off x="2958379" y="2802965"/>
              <a:ext cx="31434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kumimoji="0" lang="en-US" altLang="zh-TW">
                  <a:solidFill>
                    <a:schemeClr val="bg1"/>
                  </a:solidFill>
                  <a:latin typeface="Verdana" pitchFamily="34" charset="0"/>
                </a:rPr>
                <a:t>#</a:t>
              </a:r>
              <a:r>
                <a:rPr kumimoji="0" lang="en-US" altLang="zh-TW" b="1">
                  <a:solidFill>
                    <a:schemeClr val="bg1"/>
                  </a:solidFill>
                  <a:latin typeface="Verdana" pitchFamily="34" charset="0"/>
                </a:rPr>
                <a:t>2 </a:t>
              </a:r>
              <a:r>
                <a:rPr kumimoji="0" lang="en-US" altLang="zh-TW">
                  <a:solidFill>
                    <a:schemeClr val="bg1"/>
                  </a:solidFill>
                  <a:latin typeface="Verdana" pitchFamily="34" charset="0"/>
                </a:rPr>
                <a:t>USA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70886" y="3489092"/>
              <a:ext cx="2516631" cy="646121"/>
            </a:xfrm>
            <a:prstGeom prst="roundRect">
              <a:avLst/>
            </a:prstGeom>
            <a:solidFill>
              <a:srgbClr val="0066A1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/>
            </a:p>
          </p:txBody>
        </p:sp>
        <p:sp>
          <p:nvSpPr>
            <p:cNvPr id="23563" name="Rectangle 22"/>
            <p:cNvSpPr>
              <a:spLocks noChangeArrowheads="1"/>
            </p:cNvSpPr>
            <p:nvPr/>
          </p:nvSpPr>
          <p:spPr bwMode="auto">
            <a:xfrm>
              <a:off x="2925133" y="3594192"/>
              <a:ext cx="238991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kumimoji="0" lang="en-US" altLang="zh-TW">
                  <a:solidFill>
                    <a:schemeClr val="bg1"/>
                  </a:solidFill>
                  <a:latin typeface="Verdana" pitchFamily="34" charset="0"/>
                </a:rPr>
                <a:t>#</a:t>
              </a:r>
              <a:r>
                <a:rPr kumimoji="0" lang="en-US" altLang="zh-TW" b="1">
                  <a:solidFill>
                    <a:schemeClr val="bg1"/>
                  </a:solidFill>
                  <a:latin typeface="Verdana" pitchFamily="34" charset="0"/>
                </a:rPr>
                <a:t>3 </a:t>
              </a:r>
              <a:r>
                <a:rPr kumimoji="0" lang="en-US" altLang="zh-TW">
                  <a:solidFill>
                    <a:schemeClr val="bg1"/>
                  </a:solidFill>
                  <a:latin typeface="Verdana" pitchFamily="34" charset="0"/>
                </a:rPr>
                <a:t>India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770886" y="4280138"/>
              <a:ext cx="2516631" cy="646123"/>
            </a:xfrm>
            <a:prstGeom prst="roundRect">
              <a:avLst/>
            </a:prstGeom>
            <a:solidFill>
              <a:srgbClr val="0066A1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/>
            </a:p>
          </p:txBody>
        </p:sp>
        <p:sp>
          <p:nvSpPr>
            <p:cNvPr id="23565" name="Rectangle 22"/>
            <p:cNvSpPr>
              <a:spLocks noChangeArrowheads="1"/>
            </p:cNvSpPr>
            <p:nvPr/>
          </p:nvSpPr>
          <p:spPr bwMode="auto">
            <a:xfrm>
              <a:off x="2875260" y="4385677"/>
              <a:ext cx="314346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kumimoji="0" lang="en-US" altLang="zh-TW">
                  <a:solidFill>
                    <a:schemeClr val="bg1"/>
                  </a:solidFill>
                  <a:latin typeface="Verdana" pitchFamily="34" charset="0"/>
                </a:rPr>
                <a:t>#</a:t>
              </a:r>
              <a:r>
                <a:rPr kumimoji="0" lang="en-US" altLang="zh-TW" b="1">
                  <a:solidFill>
                    <a:schemeClr val="bg1"/>
                  </a:solidFill>
                  <a:latin typeface="Verdana" pitchFamily="34" charset="0"/>
                </a:rPr>
                <a:t>4 </a:t>
              </a:r>
              <a:r>
                <a:rPr kumimoji="0" lang="en-US" altLang="zh-TW">
                  <a:solidFill>
                    <a:schemeClr val="bg1"/>
                  </a:solidFill>
                  <a:latin typeface="Verdana" pitchFamily="34" charset="0"/>
                </a:rPr>
                <a:t>Taiwan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803798" y="5087288"/>
              <a:ext cx="2516629" cy="646121"/>
            </a:xfrm>
            <a:prstGeom prst="roundRect">
              <a:avLst/>
            </a:prstGeom>
            <a:solidFill>
              <a:srgbClr val="0066A1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/>
            </a:p>
          </p:txBody>
        </p:sp>
        <p:sp>
          <p:nvSpPr>
            <p:cNvPr id="23567" name="Rectangle 22"/>
            <p:cNvSpPr>
              <a:spLocks noChangeArrowheads="1"/>
            </p:cNvSpPr>
            <p:nvPr/>
          </p:nvSpPr>
          <p:spPr bwMode="auto">
            <a:xfrm>
              <a:off x="2908509" y="5192792"/>
              <a:ext cx="481445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kumimoji="0" lang="en-US" altLang="zh-TW">
                  <a:solidFill>
                    <a:schemeClr val="bg1"/>
                  </a:solidFill>
                  <a:latin typeface="Verdana" pitchFamily="34" charset="0"/>
                </a:rPr>
                <a:t>#</a:t>
              </a:r>
              <a:r>
                <a:rPr kumimoji="0" lang="en-US" altLang="zh-TW" b="1">
                  <a:solidFill>
                    <a:schemeClr val="bg1"/>
                  </a:solidFill>
                  <a:latin typeface="Verdana" pitchFamily="34" charset="0"/>
                </a:rPr>
                <a:t>5 </a:t>
              </a:r>
              <a:r>
                <a:rPr kumimoji="0" lang="en-US" altLang="zh-TW">
                  <a:solidFill>
                    <a:schemeClr val="bg1"/>
                  </a:solidFill>
                  <a:latin typeface="Verdana" pitchFamily="34" charset="0"/>
                </a:rPr>
                <a:t>Korea 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0886" y="1890896"/>
              <a:ext cx="2516631" cy="648135"/>
            </a:xfrm>
            <a:prstGeom prst="roundRect">
              <a:avLst/>
            </a:prstGeom>
            <a:solidFill>
              <a:srgbClr val="0066A1"/>
            </a:solidFill>
            <a:ln>
              <a:solidFill>
                <a:schemeClr val="tx2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en-US" dirty="0"/>
                <a:t/>
              </a:r>
              <a:br>
                <a:rPr kumimoji="0" lang="en-US" dirty="0"/>
              </a:br>
              <a:endParaRPr kumimoji="0" lang="en-US" dirty="0"/>
            </a:p>
          </p:txBody>
        </p:sp>
        <p:sp>
          <p:nvSpPr>
            <p:cNvPr id="23569" name="Rectangle 22"/>
            <p:cNvSpPr>
              <a:spLocks noChangeArrowheads="1"/>
            </p:cNvSpPr>
            <p:nvPr/>
          </p:nvSpPr>
          <p:spPr bwMode="auto">
            <a:xfrm>
              <a:off x="2958380" y="1987598"/>
              <a:ext cx="260927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kumimoji="0" lang="en-US" altLang="zh-TW">
                  <a:solidFill>
                    <a:schemeClr val="bg1"/>
                  </a:solidFill>
                  <a:latin typeface="Verdana" pitchFamily="34" charset="0"/>
                </a:rPr>
                <a:t>#</a:t>
              </a:r>
              <a:r>
                <a:rPr kumimoji="0" lang="en-US" altLang="zh-TW" b="1">
                  <a:solidFill>
                    <a:schemeClr val="bg1"/>
                  </a:solidFill>
                  <a:latin typeface="Verdana" pitchFamily="34" charset="0"/>
                </a:rPr>
                <a:t>1 </a:t>
              </a:r>
              <a:r>
                <a:rPr kumimoji="0" lang="en-US" altLang="zh-TW">
                  <a:solidFill>
                    <a:srgbClr val="FFFFFF"/>
                  </a:solidFill>
                  <a:latin typeface="Verdana" pitchFamily="34" charset="0"/>
                </a:rPr>
                <a:t>China</a:t>
              </a:r>
              <a:endParaRPr kumimoji="0" lang="en-US" altLang="zh-TW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pic>
          <p:nvPicPr>
            <p:cNvPr id="2357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636" y="2655056"/>
              <a:ext cx="1027730" cy="714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636" y="3462876"/>
              <a:ext cx="1035159" cy="72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636" y="4289714"/>
              <a:ext cx="1005416" cy="680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636" y="5075209"/>
              <a:ext cx="1005417" cy="670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636" y="1872780"/>
              <a:ext cx="1005415" cy="67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9" name="Text Box 17"/>
          <p:cNvSpPr txBox="1">
            <a:spLocks noChangeArrowheads="1"/>
          </p:cNvSpPr>
          <p:nvPr/>
        </p:nvSpPr>
        <p:spPr bwMode="auto">
          <a:xfrm>
            <a:off x="4292600" y="5300663"/>
            <a:ext cx="35814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kumimoji="0" lang="en-US" altLang="zh-TW" sz="1200"/>
              <a:t>Data year end 2015</a:t>
            </a:r>
          </a:p>
        </p:txBody>
      </p:sp>
      <p:graphicFrame>
        <p:nvGraphicFramePr>
          <p:cNvPr id="23" name="Chart 15"/>
          <p:cNvGraphicFramePr/>
          <p:nvPr>
            <p:extLst>
              <p:ext uri="{D42A27DB-BD31-4B8C-83A1-F6EECF244321}">
                <p14:modId xmlns:p14="http://schemas.microsoft.com/office/powerpoint/2010/main" val="1822584482"/>
              </p:ext>
            </p:extLst>
          </p:nvPr>
        </p:nvGraphicFramePr>
        <p:xfrm>
          <a:off x="596810" y="1406977"/>
          <a:ext cx="5548630" cy="269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910013" y="1989138"/>
            <a:ext cx="36861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500" b="1" dirty="0">
                <a:solidFill>
                  <a:srgbClr val="FF8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RENEWABLE ENERGY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8150"/>
            <a:ext cx="8178800" cy="914400"/>
          </a:xfrm>
        </p:spPr>
        <p:txBody>
          <a:bodyPr/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所有科技相關的領域都在</a:t>
            </a:r>
            <a:r>
              <a:rPr lang="en-US" sz="3200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</a:t>
            </a:r>
            <a:r>
              <a:rPr lang="en-US" sz="3200" i="1" dirty="0" err="1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Xplore</a:t>
            </a:r>
            <a:r>
              <a:rPr lang="en-US" sz="3200" b="1" baseline="30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®</a:t>
            </a:r>
            <a:r>
              <a:rPr lang="en-US" altLang="en-US" sz="3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A5002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rgbClr val="A5002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A5002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A5002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endParaRPr lang="en-US" sz="3200" dirty="0">
              <a:solidFill>
                <a:srgbClr val="A5002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cxnSp>
        <p:nvCxnSpPr>
          <p:cNvPr id="14340" name="Straight Connector 31"/>
          <p:cNvCxnSpPr>
            <a:cxnSpLocks noChangeShapeType="1"/>
          </p:cNvCxnSpPr>
          <p:nvPr/>
        </p:nvCxnSpPr>
        <p:spPr bwMode="auto">
          <a:xfrm>
            <a:off x="930275" y="1201738"/>
            <a:ext cx="2209800" cy="762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4083050" y="2362200"/>
            <a:ext cx="310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SMART GRID</a:t>
            </a:r>
          </a:p>
        </p:txBody>
      </p:sp>
      <p:sp>
        <p:nvSpPr>
          <p:cNvPr id="9" name="Rectangle 8"/>
          <p:cNvSpPr/>
          <p:nvPr/>
        </p:nvSpPr>
        <p:spPr>
          <a:xfrm>
            <a:off x="2963863" y="3403600"/>
            <a:ext cx="3395662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AEROSPACE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417513" y="3643313"/>
            <a:ext cx="2573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8000"/>
                </a:solidFill>
              </a:rPr>
              <a:t>COMMUNICATIONS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2087563" y="1892300"/>
            <a:ext cx="18557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500" b="1" dirty="0">
                <a:solidFill>
                  <a:srgbClr val="2EB2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OPTICS</a:t>
            </a: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3559175" y="3027363"/>
            <a:ext cx="3865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71953D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INFORMATION TECHNOLOGY</a:t>
            </a: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1397000" y="2882900"/>
            <a:ext cx="21542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500" b="1">
                <a:solidFill>
                  <a:srgbClr val="0066A1"/>
                </a:solidFill>
              </a:rPr>
              <a:t>IMAGING</a:t>
            </a:r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1462088" y="2465388"/>
            <a:ext cx="264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FF8000"/>
                </a:solidFill>
              </a:rPr>
              <a:t>SEMICONDUCTORS</a:t>
            </a: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6389688" y="3516313"/>
            <a:ext cx="2122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71953D"/>
                </a:solidFill>
              </a:rPr>
              <a:t>CIRCUITS</a:t>
            </a:r>
          </a:p>
        </p:txBody>
      </p:sp>
      <p:sp>
        <p:nvSpPr>
          <p:cNvPr id="14349" name="Rectangle 15"/>
          <p:cNvSpPr>
            <a:spLocks noChangeArrowheads="1"/>
          </p:cNvSpPr>
          <p:nvPr/>
        </p:nvSpPr>
        <p:spPr bwMode="auto">
          <a:xfrm>
            <a:off x="850900" y="4179888"/>
            <a:ext cx="4021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200" b="1">
                <a:solidFill>
                  <a:srgbClr val="71953D"/>
                </a:solidFill>
              </a:rPr>
              <a:t>BIOMEDICAL ENGINEERING</a:t>
            </a:r>
          </a:p>
        </p:txBody>
      </p:sp>
      <p:sp>
        <p:nvSpPr>
          <p:cNvPr id="14350" name="Rectangle 16"/>
          <p:cNvSpPr>
            <a:spLocks noChangeArrowheads="1"/>
          </p:cNvSpPr>
          <p:nvPr/>
        </p:nvSpPr>
        <p:spPr bwMode="auto">
          <a:xfrm>
            <a:off x="585788" y="4705350"/>
            <a:ext cx="4721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500" b="1">
                <a:solidFill>
                  <a:srgbClr val="0066A1"/>
                </a:solidFill>
              </a:rPr>
              <a:t>LTE WIRELESS BROADBAND</a:t>
            </a:r>
          </a:p>
        </p:txBody>
      </p:sp>
      <p:sp>
        <p:nvSpPr>
          <p:cNvPr id="14351" name="Rectangle 17"/>
          <p:cNvSpPr>
            <a:spLocks noChangeArrowheads="1"/>
          </p:cNvSpPr>
          <p:nvPr/>
        </p:nvSpPr>
        <p:spPr bwMode="auto">
          <a:xfrm>
            <a:off x="4833938" y="4121150"/>
            <a:ext cx="3125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8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ELECTRONICS</a:t>
            </a:r>
          </a:p>
        </p:txBody>
      </p:sp>
      <p:sp>
        <p:nvSpPr>
          <p:cNvPr id="14352" name="Rectangle 18"/>
          <p:cNvSpPr>
            <a:spLocks noChangeArrowheads="1"/>
          </p:cNvSpPr>
          <p:nvPr/>
        </p:nvSpPr>
        <p:spPr bwMode="auto">
          <a:xfrm>
            <a:off x="5419725" y="4768850"/>
            <a:ext cx="2762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71953D"/>
                </a:solidFill>
              </a:rPr>
              <a:t>NANOTECHNOLOGY</a:t>
            </a:r>
          </a:p>
        </p:txBody>
      </p:sp>
      <p:sp>
        <p:nvSpPr>
          <p:cNvPr id="14353" name="Rectangle 19"/>
          <p:cNvSpPr>
            <a:spLocks noChangeArrowheads="1"/>
          </p:cNvSpPr>
          <p:nvPr/>
        </p:nvSpPr>
        <p:spPr bwMode="auto">
          <a:xfrm>
            <a:off x="2689225" y="5151438"/>
            <a:ext cx="40100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000" b="1" dirty="0">
                <a:solidFill>
                  <a:srgbClr val="2EB2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CLOUD COMPUTING</a:t>
            </a: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00" y="5979600"/>
            <a:ext cx="1749191" cy="5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3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55588" y="433388"/>
            <a:ext cx="82073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Blip>
                <a:blip r:embed="rId3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defTabSz="4572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defTabSz="4572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defTabSz="4572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defTabSz="4572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GB" altLang="zh-TW" sz="33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IEEE Xplore- </a:t>
            </a:r>
            <a:r>
              <a:rPr kumimoji="0" lang="zh-TW" altLang="zh-TW" sz="33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涵蓋主題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854075" y="1409700"/>
            <a:ext cx="3671888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ea typeface="微軟正黑體" pitchFamily="34" charset="-120"/>
              </a:rPr>
              <a:t>航空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ea typeface="微軟正黑體" pitchFamily="34" charset="-120"/>
              </a:rPr>
              <a:t>生物醫學工程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ea typeface="微軟正黑體" pitchFamily="34" charset="-120"/>
              </a:rPr>
              <a:t>通訊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ea typeface="微軟正黑體" pitchFamily="34" charset="-120"/>
              </a:rPr>
              <a:t>電子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ea typeface="微軟正黑體" pitchFamily="34" charset="-120"/>
              </a:rPr>
              <a:t>造像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ea typeface="微軟正黑體" pitchFamily="34" charset="-120"/>
              </a:rPr>
              <a:t>奈米科技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ea typeface="微軟正黑體" pitchFamily="34" charset="-120"/>
              </a:rPr>
              <a:t>光學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ea typeface="微軟正黑體" pitchFamily="34" charset="-120"/>
              </a:rPr>
              <a:t>電力系統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ea typeface="微軟正黑體" pitchFamily="34" charset="-120"/>
              </a:rPr>
              <a:t>遙測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ea typeface="微軟正黑體" pitchFamily="34" charset="-120"/>
              </a:rPr>
              <a:t>安全通訊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ea typeface="微軟正黑體" pitchFamily="34" charset="-120"/>
              </a:rPr>
              <a:t>運輸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748088" y="1427163"/>
            <a:ext cx="42497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34963" indent="-334963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4963" algn="l"/>
                <a:tab pos="782638" algn="l"/>
                <a:tab pos="1231900" algn="l"/>
                <a:tab pos="1681163" algn="l"/>
                <a:tab pos="2130425" algn="l"/>
                <a:tab pos="2579688" algn="l"/>
                <a:tab pos="3028950" algn="l"/>
                <a:tab pos="3478213" algn="l"/>
                <a:tab pos="3927475" algn="l"/>
                <a:tab pos="4376738" algn="l"/>
                <a:tab pos="4826000" algn="l"/>
                <a:tab pos="5275263" algn="l"/>
                <a:tab pos="5724525" algn="l"/>
                <a:tab pos="6173788" algn="l"/>
                <a:tab pos="6623050" algn="l"/>
                <a:tab pos="7072313" algn="l"/>
                <a:tab pos="7521575" algn="l"/>
                <a:tab pos="7970838" algn="l"/>
                <a:tab pos="8420100" algn="l"/>
                <a:tab pos="8869363" algn="l"/>
                <a:tab pos="9318625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天線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電路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電腦運算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能源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資訊科技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核能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電力電子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放射學 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機器人 </a:t>
            </a:r>
            <a:r>
              <a:rPr kumimoji="0"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&amp; </a:t>
            </a: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自動化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軟體</a:t>
            </a:r>
          </a:p>
          <a:p>
            <a:pPr eaLnBrk="1" hangingPunct="1">
              <a:lnSpc>
                <a:spcPct val="90000"/>
              </a:lnSpc>
              <a:spcBef>
                <a:spcPts val="55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5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無線技術</a:t>
            </a:r>
            <a:r>
              <a:rPr kumimoji="0" lang="en-US" altLang="zh-TW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kumimoji="0" lang="en-US" altLang="zh-TW" sz="2200" b="1">
                <a:solidFill>
                  <a:srgbClr val="000000"/>
                </a:solidFill>
                <a:ea typeface="新細明體" pitchFamily="18" charset="-120"/>
              </a:rPr>
              <a:t>and more…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22987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</a:t>
            </a:r>
            <a:r>
              <a:rPr lang="en-US" sz="4000" i="1" dirty="0" err="1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Xplore</a:t>
            </a:r>
            <a:r>
              <a:rPr lang="en-US" sz="2800" i="1" baseline="580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®</a:t>
            </a:r>
            <a:r>
              <a:rPr lang="zh-TW" altLang="en-US" sz="2800" i="1" baseline="580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平台收錄內容 </a:t>
            </a:r>
            <a:endParaRPr lang="en-US" sz="40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317500" y="1762125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0250" y="4276725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00" y="5979600"/>
            <a:ext cx="1749191" cy="5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8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收錄資料類型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8568" name="Rectangle 16"/>
          <p:cNvSpPr>
            <a:spLocks noChangeArrowheads="1"/>
          </p:cNvSpPr>
          <p:nvPr/>
        </p:nvSpPr>
        <p:spPr bwMode="auto">
          <a:xfrm>
            <a:off x="585788" y="1811338"/>
            <a:ext cx="326548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spcBef>
                <a:spcPts val="1000"/>
              </a:spcBef>
            </a:pPr>
            <a:r>
              <a:rPr lang="en-US" sz="1700" dirty="0">
                <a:solidFill>
                  <a:schemeClr val="bg1"/>
                </a:solidFill>
                <a:latin typeface="Verdana" pitchFamily="34" charset="0"/>
              </a:rPr>
              <a:t>IEL allows you to access: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00" y="5979600"/>
            <a:ext cx="1749191" cy="531248"/>
          </a:xfrm>
          <a:prstGeom prst="rect">
            <a:avLst/>
          </a:prstGeom>
        </p:spPr>
      </p:pic>
      <p:graphicFrame>
        <p:nvGraphicFramePr>
          <p:cNvPr id="13" name="內容版面配置區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077545"/>
              </p:ext>
            </p:extLst>
          </p:nvPr>
        </p:nvGraphicFramePr>
        <p:xfrm>
          <a:off x="457200" y="1626918"/>
          <a:ext cx="8057408" cy="436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1421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 txBox="1">
            <a:spLocks/>
          </p:cNvSpPr>
          <p:nvPr/>
        </p:nvSpPr>
        <p:spPr bwMode="auto">
          <a:xfrm>
            <a:off x="481801" y="736184"/>
            <a:ext cx="8229600" cy="56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zh-TW" altLang="en-US" sz="3200" b="1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每個月新增</a:t>
            </a:r>
            <a:r>
              <a:rPr 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20,000</a:t>
            </a:r>
            <a:r>
              <a:rPr lang="zh-TW" altLang="en-US" sz="3200" b="1" baseline="30000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＋</a:t>
            </a:r>
            <a:r>
              <a:rPr lang="en-US" sz="3200" b="1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3200" b="1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篇文獻</a:t>
            </a:r>
            <a:r>
              <a:rPr lang="en-US" sz="3500" dirty="0">
                <a:solidFill>
                  <a:schemeClr val="tx2"/>
                </a:solidFill>
                <a:latin typeface="Verdana" pitchFamily="34" charset="0"/>
              </a:rPr>
              <a:t/>
            </a:r>
            <a:br>
              <a:rPr lang="en-US" sz="3500" dirty="0">
                <a:solidFill>
                  <a:schemeClr val="tx2"/>
                </a:solidFill>
                <a:latin typeface="Verdana" pitchFamily="34" charset="0"/>
              </a:rPr>
            </a:br>
            <a:r>
              <a:rPr lang="en-US" sz="3500" dirty="0">
                <a:solidFill>
                  <a:srgbClr val="A50021"/>
                </a:solidFill>
                <a:latin typeface="Verdana" pitchFamily="34" charset="0"/>
              </a:rPr>
              <a:t/>
            </a:r>
            <a:br>
              <a:rPr lang="en-US" sz="3500" dirty="0">
                <a:solidFill>
                  <a:srgbClr val="A50021"/>
                </a:solidFill>
                <a:latin typeface="Verdana" pitchFamily="34" charset="0"/>
              </a:rPr>
            </a:br>
            <a:endParaRPr lang="en-US" sz="3500" dirty="0">
              <a:solidFill>
                <a:schemeClr val="tx2"/>
              </a:solidFill>
              <a:latin typeface="Verdana" pitchFamily="34" charset="0"/>
            </a:endParaRPr>
          </a:p>
        </p:txBody>
      </p:sp>
      <p:sp>
        <p:nvSpPr>
          <p:cNvPr id="12" name="Content Placeholder 13"/>
          <p:cNvSpPr>
            <a:spLocks noGrp="1"/>
          </p:cNvSpPr>
          <p:nvPr>
            <p:ph idx="1"/>
          </p:nvPr>
        </p:nvSpPr>
        <p:spPr>
          <a:xfrm>
            <a:off x="481801" y="1845721"/>
            <a:ext cx="5218070" cy="3940433"/>
          </a:xfrm>
        </p:spPr>
        <p:txBody>
          <a:bodyPr rtlCol="0">
            <a:noAutofit/>
          </a:bodyPr>
          <a:lstStyle/>
          <a:p>
            <a:pPr marL="0" lvl="1" indent="0" defTabSz="457200">
              <a:lnSpc>
                <a:spcPts val="2800"/>
              </a:lnSpc>
              <a:spcBef>
                <a:spcPct val="0"/>
              </a:spcBef>
              <a:spcAft>
                <a:spcPts val="200"/>
              </a:spcAft>
              <a:buNone/>
              <a:defRPr/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2017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新增內容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  <a:p>
            <a:pPr marL="342900" lvl="1" defTabSz="457200">
              <a:lnSpc>
                <a:spcPts val="2800"/>
              </a:lnSpc>
              <a:spcBef>
                <a:spcPct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latin typeface="+mn-ea"/>
              <a:ea typeface="+mn-ea"/>
              <a:cs typeface="ＭＳ Ｐゴシック" charset="0"/>
            </a:endParaRPr>
          </a:p>
          <a:p>
            <a:pPr marL="342900" lvl="1" defTabSz="457200">
              <a:lnSpc>
                <a:spcPts val="2800"/>
              </a:lnSpc>
              <a:spcBef>
                <a:spcPct val="0"/>
              </a:spcBef>
              <a:spcAft>
                <a:spcPts val="200"/>
              </a:spcAft>
              <a:buFont typeface="Verdana" panose="020B0604030504040204" pitchFamily="34" charset="0"/>
              <a:buChar char="—"/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本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期刊，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42,000</a:t>
            </a: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多篇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IEEE/IET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期刊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文獻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  <a:p>
            <a:pPr marL="0" lvl="1" indent="0" defTabSz="457200">
              <a:lnSpc>
                <a:spcPts val="2800"/>
              </a:lnSpc>
              <a:spcBef>
                <a:spcPct val="0"/>
              </a:spcBef>
              <a:spcAft>
                <a:spcPts val="200"/>
              </a:spcAft>
              <a:buNone/>
              <a:defRPr/>
            </a:pPr>
            <a:endParaRPr lang="en-US" altLang="zh-TW" dirty="0">
              <a:latin typeface="+mn-ea"/>
              <a:ea typeface="+mn-ea"/>
              <a:cs typeface="ＭＳ Ｐゴシック" charset="0"/>
            </a:endParaRPr>
          </a:p>
          <a:p>
            <a:pPr marL="342900" lvl="1" defTabSz="457200">
              <a:lnSpc>
                <a:spcPts val="2800"/>
              </a:lnSpc>
              <a:spcBef>
                <a:spcPct val="0"/>
              </a:spcBef>
              <a:spcAft>
                <a:spcPts val="200"/>
              </a:spcAft>
              <a:buFont typeface="Verdana" panose="020B0604030504040204" pitchFamily="34" charset="0"/>
              <a:buChar char="—"/>
              <a:defRPr/>
            </a:pP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60,000＋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篇會議論文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  <a:p>
            <a:pPr marL="238125" lvl="2" indent="0" defTabSz="457200">
              <a:lnSpc>
                <a:spcPts val="2800"/>
              </a:lnSpc>
              <a:spcBef>
                <a:spcPct val="0"/>
              </a:spcBef>
              <a:spcAft>
                <a:spcPts val="200"/>
              </a:spcAft>
              <a:buNone/>
              <a:defRPr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  <a:p>
            <a:pPr marL="342900" lvl="1" defTabSz="457200">
              <a:lnSpc>
                <a:spcPts val="2800"/>
              </a:lnSpc>
              <a:spcBef>
                <a:spcPct val="0"/>
              </a:spcBef>
              <a:spcAft>
                <a:spcPts val="200"/>
              </a:spcAft>
              <a:buFont typeface="Verdana" panose="020B0604030504040204" pitchFamily="34" charset="0"/>
              <a:buChar char="—"/>
              <a:defRPr/>
            </a:pPr>
            <a:r>
              <a:rPr 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300+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篇技術標準新增或修改</a:t>
            </a:r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  <a:p>
            <a:pPr marL="285750" lvl="1" indent="-285750" defTabSz="457200">
              <a:lnSpc>
                <a:spcPts val="2800"/>
              </a:lnSpc>
              <a:spcBef>
                <a:spcPct val="0"/>
              </a:spcBef>
              <a:spcAft>
                <a:spcPts val="200"/>
              </a:spcAft>
              <a:buFont typeface="Verdana" panose="020B0604030504040204" pitchFamily="34" charset="0"/>
              <a:buChar char="—"/>
              <a:defRPr/>
            </a:pPr>
            <a:endParaRPr lang="en-US" sz="1600" dirty="0">
              <a:latin typeface="Verdana" pitchFamily="34" charset="0"/>
              <a:cs typeface="ＭＳ Ｐゴシック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74" y="2857103"/>
            <a:ext cx="3343968" cy="2338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6" name="Group 5"/>
          <p:cNvGrpSpPr/>
          <p:nvPr/>
        </p:nvGrpSpPr>
        <p:grpSpPr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7" name="Parallelogram 6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0081C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66A1"/>
                </a:solidFill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Content Enhancements</a:t>
              </a: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645683" y="281214"/>
            <a:ext cx="14768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  <a:latin typeface="Verdana" pitchFamily="34" charset="0"/>
                <a:cs typeface="Verdana" panose="020B0604030504040204" pitchFamily="34" charset="0"/>
              </a:rPr>
              <a:t>New in 2015</a:t>
            </a:r>
            <a:endParaRPr lang="en-US" sz="1400" dirty="0">
              <a:solidFill>
                <a:schemeClr val="bg1"/>
              </a:solidFill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61068" y="267767"/>
            <a:ext cx="1924957" cy="333376"/>
            <a:chOff x="177800" y="1429429"/>
            <a:chExt cx="1924957" cy="333376"/>
          </a:xfrm>
        </p:grpSpPr>
        <p:sp>
          <p:nvSpPr>
            <p:cNvPr id="15" name="Parallelogram 14"/>
            <p:cNvSpPr/>
            <p:nvPr/>
          </p:nvSpPr>
          <p:spPr>
            <a:xfrm>
              <a:off x="177800" y="1429430"/>
              <a:ext cx="1924957" cy="333375"/>
            </a:xfrm>
            <a:prstGeom prst="parallelogram">
              <a:avLst>
                <a:gd name="adj" fmla="val 106643"/>
              </a:avLst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62415" y="1429429"/>
              <a:ext cx="14768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1400" dirty="0">
                  <a:solidFill>
                    <a:schemeClr val="bg1"/>
                  </a:solidFill>
                  <a:latin typeface="Verdana" pitchFamily="34" charset="0"/>
                  <a:cs typeface="Verdana" panose="020B0604030504040204" pitchFamily="34" charset="0"/>
                </a:rPr>
                <a:t>New in 2016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00" y="5979600"/>
            <a:ext cx="1749191" cy="5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45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38"/>
            <a:ext cx="7607300" cy="554037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zh-TW" altLang="en-US" sz="3800" b="1" dirty="0" smtClean="0">
                <a:solidFill>
                  <a:schemeClr val="tx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課程大綱</a:t>
            </a:r>
            <a:r>
              <a:rPr lang="en-US" sz="3800" b="1" dirty="0" smtClean="0">
                <a:solidFill>
                  <a:schemeClr val="tx2">
                    <a:lumMod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Arial" panose="020B0604020202020204" pitchFamily="34" charset="0"/>
              </a:rPr>
              <a:t>…</a:t>
            </a:r>
            <a:endParaRPr lang="en-US" sz="3800" b="1" dirty="0">
              <a:solidFill>
                <a:schemeClr val="tx2">
                  <a:lumMod val="75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730375"/>
            <a:ext cx="8229600" cy="440848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TW" altLang="en-US" sz="2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科技工程必備的電子資源</a:t>
            </a:r>
            <a:endParaRPr lang="en-US" altLang="zh-TW" sz="25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IEEE </a:t>
            </a:r>
            <a:r>
              <a:rPr lang="en-US" altLang="zh-TW" dirty="0" err="1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Xplore</a:t>
            </a:r>
            <a:r>
              <a:rPr lang="en-US" altLang="zh-TW" baseline="30000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Digital library</a:t>
            </a:r>
          </a:p>
          <a:p>
            <a:pPr marL="282575" lvl="1" indent="0">
              <a:buNone/>
              <a:defRPr/>
            </a:pP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5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IEEE </a:t>
            </a:r>
            <a:r>
              <a:rPr lang="en-US" altLang="zh-TW" sz="2500" b="1" dirty="0" err="1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Xplore</a:t>
            </a:r>
            <a:r>
              <a:rPr lang="en-US" altLang="zh-TW" sz="25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25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平台收錄內容 </a:t>
            </a:r>
            <a:endParaRPr lang="en-US" altLang="zh-TW" sz="25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sz="2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IEEE </a:t>
            </a:r>
            <a:r>
              <a:rPr lang="en-US" altLang="zh-TW" sz="2500" b="1" dirty="0" err="1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Xplore</a:t>
            </a:r>
            <a:r>
              <a:rPr lang="en-US" altLang="zh-TW" sz="25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®</a:t>
            </a:r>
            <a:r>
              <a:rPr lang="zh-TW" altLang="en-US" sz="25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平台操作說明</a:t>
            </a:r>
            <a:endParaRPr lang="en-US" altLang="zh-TW" sz="25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檢索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defRPr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個人化設定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2790825"/>
            <a:ext cx="3132137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362496">
            <a:off x="4684713" y="4302125"/>
            <a:ext cx="2108200" cy="1452563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9" name="Rectangle 15"/>
          <p:cNvSpPr>
            <a:spLocks noChangeArrowheads="1"/>
          </p:cNvSpPr>
          <p:nvPr/>
        </p:nvSpPr>
        <p:spPr bwMode="auto">
          <a:xfrm>
            <a:off x="177800" y="266700"/>
            <a:ext cx="3100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Content Enhancements</a:t>
            </a:r>
          </a:p>
        </p:txBody>
      </p:sp>
      <p:sp>
        <p:nvSpPr>
          <p:cNvPr id="61450" name="Title 1"/>
          <p:cNvSpPr txBox="1">
            <a:spLocks/>
          </p:cNvSpPr>
          <p:nvPr/>
        </p:nvSpPr>
        <p:spPr bwMode="auto">
          <a:xfrm>
            <a:off x="446088" y="708705"/>
            <a:ext cx="85979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</a:t>
            </a:r>
            <a:r>
              <a:rPr lang="zh-TW" altLang="en-US" sz="32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zh-TW" sz="3200" dirty="0">
                <a:solidFill>
                  <a:schemeClr val="tx2"/>
                </a:solidFill>
                <a:cs typeface="Arial" panose="020B0604020202020204" pitchFamily="34" charset="0"/>
              </a:rPr>
              <a:t>/IET/ VDE</a:t>
            </a:r>
            <a:r>
              <a:rPr lang="zh-TW" altLang="en-US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會議論文科技的開路先鋒</a:t>
            </a:r>
            <a:endParaRPr lang="en-US" sz="3200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16" name="Parallelogram 15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0081C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66A1"/>
                </a:solidFill>
              </a:endParaRPr>
            </a:p>
          </p:txBody>
        </p: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Content Enhancements</a:t>
              </a:r>
            </a:p>
          </p:txBody>
        </p:sp>
      </p:grp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457200" y="1333500"/>
            <a:ext cx="7607508" cy="5603875"/>
          </a:xfrm>
        </p:spPr>
        <p:txBody>
          <a:bodyPr rtlCol="0"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zh-TW" altLang="en-US" sz="1800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每一年</a:t>
            </a:r>
            <a:r>
              <a:rPr lang="en-US" altLang="zh-TW" sz="1800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IEEE/IET/VDE </a:t>
            </a:r>
            <a:r>
              <a:rPr lang="zh-TW" altLang="en-US" sz="1800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在全球舉辦國際會議，學術與業界專家齊聚一堂，分享與討論各科技領域相關議題。</a:t>
            </a:r>
            <a:endParaRPr 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sz="1700" dirty="0"/>
          </a:p>
          <a:p>
            <a:pPr eaLnBrk="1" hangingPunct="1">
              <a:defRPr/>
            </a:pPr>
            <a:endParaRPr 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16" y="3077301"/>
            <a:ext cx="3253859" cy="2914773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00" y="5979600"/>
            <a:ext cx="1749191" cy="531248"/>
          </a:xfrm>
          <a:prstGeom prst="rect">
            <a:avLst/>
          </a:prstGeom>
        </p:spPr>
      </p:pic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953401" y="2216753"/>
            <a:ext cx="6576450" cy="481042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 wrap="none"/>
          <a:lstStyle/>
          <a:p>
            <a:pPr algn="ctr"/>
            <a:r>
              <a:rPr lang="zh-TW" altLang="en-US" sz="2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VDE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每年舉辦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1,400+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國際會議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，文獻總數超過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萬！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46088" y="2216753"/>
            <a:ext cx="734254" cy="4810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/>
          <a:lstStyle/>
          <a:p>
            <a:pPr algn="ctr"/>
            <a:r>
              <a:rPr lang="zh-TW" altLang="en-US" sz="20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180342" y="2216753"/>
            <a:ext cx="773059" cy="4810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/>
          <a:lstStyle/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IET</a:t>
            </a:r>
            <a:endParaRPr 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340" y="3077301"/>
            <a:ext cx="3111690" cy="29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8773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04800" y="61722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>
              <a:latin typeface="Verdana" pitchFamily="34" charset="0"/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-838200" y="266700"/>
            <a:ext cx="3721100" cy="333375"/>
          </a:xfrm>
          <a:prstGeom prst="parallelogram">
            <a:avLst>
              <a:gd name="adj" fmla="val 106643"/>
            </a:avLst>
          </a:prstGeom>
          <a:solidFill>
            <a:srgbClr val="0081C6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A1"/>
              </a:solidFill>
            </a:endParaRPr>
          </a:p>
        </p:txBody>
      </p:sp>
      <p:sp>
        <p:nvSpPr>
          <p:cNvPr id="62470" name="Rectangle 9"/>
          <p:cNvSpPr>
            <a:spLocks noChangeArrowheads="1"/>
          </p:cNvSpPr>
          <p:nvPr/>
        </p:nvSpPr>
        <p:spPr bwMode="auto">
          <a:xfrm>
            <a:off x="177800" y="266700"/>
            <a:ext cx="3100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Verdana" pitchFamily="34" charset="0"/>
              </a:rPr>
              <a:t>Content Enhancements</a:t>
            </a:r>
          </a:p>
        </p:txBody>
      </p:sp>
      <p:sp>
        <p:nvSpPr>
          <p:cNvPr id="62471" name="Title 1"/>
          <p:cNvSpPr txBox="1">
            <a:spLocks/>
          </p:cNvSpPr>
          <p:nvPr/>
        </p:nvSpPr>
        <p:spPr bwMode="auto">
          <a:xfrm>
            <a:off x="457200" y="906379"/>
            <a:ext cx="86868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003399"/>
              </a:buClr>
              <a:buSzPct val="60000"/>
            </a:pPr>
            <a:r>
              <a:rPr lang="en-US" altLang="zh-TW" sz="3500" dirty="0">
                <a:solidFill>
                  <a:schemeClr val="tx2"/>
                </a:solidFill>
                <a:latin typeface="Verdana" pitchFamily="34" charset="0"/>
              </a:rPr>
              <a:t>IEEE </a:t>
            </a:r>
            <a:r>
              <a:rPr lang="zh-TW" altLang="en-US" sz="3500" dirty="0">
                <a:solidFill>
                  <a:schemeClr val="tx2"/>
                </a:solidFill>
                <a:latin typeface="Verdana" pitchFamily="34" charset="0"/>
              </a:rPr>
              <a:t>標準制定</a:t>
            </a:r>
            <a:endParaRPr lang="en-US" sz="2800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94" y="5992074"/>
            <a:ext cx="1749191" cy="53124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="" xmlns:a16="http://schemas.microsoft.com/office/drawing/2014/main" id="{442346D7-F2F6-4E92-BB43-0760BAA83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956" y="2080280"/>
            <a:ext cx="2945936" cy="1034102"/>
          </a:xfrm>
          <a:prstGeom prst="rect">
            <a:avLst/>
          </a:prstGeom>
        </p:spPr>
      </p:pic>
      <p:sp>
        <p:nvSpPr>
          <p:cNvPr id="14" name="內容版面配置區 13">
            <a:extLst>
              <a:ext uri="{FF2B5EF4-FFF2-40B4-BE49-F238E27FC236}">
                <a16:creationId xmlns="" xmlns:a16="http://schemas.microsoft.com/office/drawing/2014/main" id="{50965519-FBF1-418F-89BB-C2AF7456C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6458"/>
            <a:ext cx="5496894" cy="356091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標準協會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IEEE-SA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個主持標準化工作的專業學會及委員會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標準制定內容包含試驗方法、符號、定義以及測試方法等領域。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常見標準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IEEE 802.1──High Level Interface(Internetworking)</a:t>
            </a:r>
          </a:p>
          <a:p>
            <a:pPr marL="0" indent="0">
              <a:buNone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 802.1d──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生成樹協議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 802.1p──General Registration Protocol</a:t>
            </a: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 802.1q──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虛擬區域網 等等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27359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10045" y="5981700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>
              <a:latin typeface="Verdana" pitchFamily="34" charset="0"/>
            </a:endParaRP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11151">
            <a:off x="5261115" y="2674031"/>
            <a:ext cx="3484056" cy="2745015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-838200" y="267767"/>
            <a:ext cx="4116388" cy="333375"/>
            <a:chOff x="-838200" y="266700"/>
            <a:chExt cx="4116388" cy="333375"/>
          </a:xfrm>
        </p:grpSpPr>
        <p:sp>
          <p:nvSpPr>
            <p:cNvPr id="9" name="Parallelogram 8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0081C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66A1"/>
                </a:solidFill>
              </a:endParaRPr>
            </a:p>
          </p:txBody>
        </p:sp>
        <p:sp>
          <p:nvSpPr>
            <p:cNvPr id="62470" name="Rectangle 9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Verdana" pitchFamily="34" charset="0"/>
                </a:rPr>
                <a:t>Content Enhancements</a:t>
              </a:r>
            </a:p>
          </p:txBody>
        </p:sp>
      </p:grpSp>
      <p:sp>
        <p:nvSpPr>
          <p:cNvPr id="62471" name="Title 1"/>
          <p:cNvSpPr txBox="1">
            <a:spLocks/>
          </p:cNvSpPr>
          <p:nvPr/>
        </p:nvSpPr>
        <p:spPr bwMode="auto">
          <a:xfrm>
            <a:off x="457200" y="927100"/>
            <a:ext cx="86868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Clr>
                <a:srgbClr val="003399"/>
              </a:buClr>
              <a:buSzPct val="60000"/>
            </a:pPr>
            <a:r>
              <a:rPr lang="zh-TW" altLang="en-US" sz="32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貝爾實驗室期刊正式登入在 </a:t>
            </a:r>
            <a:r>
              <a:rPr lang="en-US" sz="3200" dirty="0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</a:t>
            </a:r>
            <a:r>
              <a:rPr lang="en-US" sz="3200" i="1" dirty="0" err="1">
                <a:solidFill>
                  <a:schemeClr val="tx2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Xplore</a:t>
            </a:r>
            <a:r>
              <a:rPr lang="en-US" sz="3200" b="1" baseline="30000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®</a:t>
            </a:r>
            <a:endParaRPr lang="en-US" sz="3200" dirty="0">
              <a:solidFill>
                <a:schemeClr val="tx2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1" y="1683657"/>
            <a:ext cx="4619810" cy="5384800"/>
          </a:xfrm>
        </p:spPr>
        <p:txBody>
          <a:bodyPr rtlCol="0">
            <a:norm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Bell Labs Technical Journals</a:t>
            </a:r>
            <a:r>
              <a:rPr lang="en-US" altLang="zh-TW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:</a:t>
            </a:r>
            <a:r>
              <a:rPr lang="zh-TW" altLang="en-US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endParaRPr lang="en-US" altLang="zh-TW" dirty="0">
              <a:solidFill>
                <a:srgbClr val="0066A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zh-TW" altLang="en-US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貝爾實驗室</a:t>
            </a:r>
            <a:r>
              <a:rPr lang="en-US" altLang="zh-TW" dirty="0">
                <a:solidFill>
                  <a:srgbClr val="0066A1"/>
                </a:solidFill>
              </a:rPr>
              <a:t>(</a:t>
            </a:r>
            <a:r>
              <a:rPr lang="en-US" altLang="zh-TW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Alcatel-Lucent</a:t>
            </a:r>
            <a:r>
              <a:rPr lang="en-US" altLang="zh-TW" dirty="0">
                <a:solidFill>
                  <a:srgbClr val="0066A1"/>
                </a:solidFill>
              </a:rPr>
              <a:t>)</a:t>
            </a:r>
            <a:r>
              <a:rPr lang="zh-TW" altLang="en-US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內部科學雜誌。</a:t>
            </a:r>
            <a:r>
              <a:rPr lang="en-US" dirty="0">
                <a:solidFill>
                  <a:srgbClr val="0066A1"/>
                </a:solidFill>
              </a:rPr>
              <a:t/>
            </a:r>
            <a:br>
              <a:rPr lang="en-US" dirty="0">
                <a:solidFill>
                  <a:srgbClr val="0066A1"/>
                </a:solidFill>
              </a:rPr>
            </a:br>
            <a:endParaRPr lang="en-US" dirty="0">
              <a:solidFill>
                <a:srgbClr val="0066A1"/>
              </a:solidFill>
            </a:endParaRPr>
          </a:p>
          <a:p>
            <a:pPr>
              <a:defRPr/>
            </a:pPr>
            <a:r>
              <a:rPr lang="en-US" altLang="zh-TW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用戶享有全文下載權限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收錄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年以上創新研究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(1922~</a:t>
            </a:r>
            <a:r>
              <a:rPr lang="en-US" altLang="zh-TW" sz="1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precent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defRPr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每年新增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篇文獻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推薦領域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通訊科技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資訊工程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工業相關領域等</a:t>
            </a:r>
            <a:endParaRPr 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sz="1700" dirty="0"/>
          </a:p>
        </p:txBody>
      </p:sp>
      <p:grpSp>
        <p:nvGrpSpPr>
          <p:cNvPr id="6" name="Group 5"/>
          <p:cNvGrpSpPr/>
          <p:nvPr/>
        </p:nvGrpSpPr>
        <p:grpSpPr>
          <a:xfrm>
            <a:off x="2361068" y="267767"/>
            <a:ext cx="1924957" cy="333376"/>
            <a:chOff x="177800" y="1429429"/>
            <a:chExt cx="1924957" cy="333376"/>
          </a:xfrm>
        </p:grpSpPr>
        <p:sp>
          <p:nvSpPr>
            <p:cNvPr id="10" name="Parallelogram 9"/>
            <p:cNvSpPr/>
            <p:nvPr/>
          </p:nvSpPr>
          <p:spPr>
            <a:xfrm>
              <a:off x="177800" y="1429430"/>
              <a:ext cx="1924957" cy="333375"/>
            </a:xfrm>
            <a:prstGeom prst="parallelogram">
              <a:avLst>
                <a:gd name="adj" fmla="val 106643"/>
              </a:avLst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0066A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462415" y="1429429"/>
              <a:ext cx="14768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1400" dirty="0">
                  <a:solidFill>
                    <a:schemeClr val="bg1"/>
                  </a:solidFill>
                  <a:latin typeface="Verdana" pitchFamily="34" charset="0"/>
                  <a:cs typeface="Verdana" panose="020B0604030504040204" pitchFamily="34" charset="0"/>
                </a:rPr>
                <a:t>New in 2015</a:t>
              </a:r>
              <a:endParaRPr lang="en-US" sz="1400" dirty="0">
                <a:solidFill>
                  <a:schemeClr val="bg1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94" y="5992074"/>
            <a:ext cx="1749191" cy="5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6613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latin typeface="Verdana" pitchFamily="34" charset="0"/>
                <a:ea typeface="ＭＳ Ｐゴシック" pitchFamily="34" charset="-128"/>
              </a:rPr>
              <a:t>IEEE COURSES </a:t>
            </a:r>
            <a:r>
              <a:rPr lang="zh-TW" altLang="en-US" smtClean="0">
                <a:latin typeface="Verdana" pitchFamily="34" charset="0"/>
                <a:ea typeface="ＭＳ Ｐゴシック" pitchFamily="34" charset="-128"/>
              </a:rPr>
              <a:t>線上學習課程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en-US" altLang="zh-TW" sz="3600" b="1" dirty="0" smtClean="0">
                <a:solidFill>
                  <a:schemeClr val="tx1"/>
                </a:solidFill>
              </a:rPr>
              <a:t>IEEE </a:t>
            </a:r>
            <a:r>
              <a:rPr lang="en-US" altLang="zh-TW" sz="3600" b="1" dirty="0">
                <a:solidFill>
                  <a:schemeClr val="tx1"/>
                </a:solidFill>
              </a:rPr>
              <a:t>eLearning Library </a:t>
            </a:r>
          </a:p>
          <a:p>
            <a:pPr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Ethical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Hacking Course Program </a:t>
            </a:r>
            <a:endParaRPr lang="en-US" altLang="zh-TW" sz="28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駭客入侵防堵線上學習課程，透過了解駭客常用的工具和方法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實際了解駭客的行為，進而知道如何保護網路、系統免受攻擊。如何掃描及測試系統的安全漏洞，藉以保護系統安全，防堵不法駭客的入侵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。系列包含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大主題課程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Cyber Security  Course Program </a:t>
            </a:r>
          </a:p>
          <a:p>
            <a:pPr marL="0" indent="0">
              <a:buFontTx/>
              <a:buNone/>
              <a:defRPr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美國電子電機工程師學會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IEEE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推出線上課程，針對資訊安全各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面向議題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進行探討，協助掌握最新資訊安全漏洞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陷阱及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防範的策略及技巧，內容涵蓋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項主題</a:t>
            </a:r>
            <a:endParaRPr lang="zh-TW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446088" y="5124450"/>
            <a:ext cx="45735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kumimoji="0" lang="en-US" altLang="zh-TW" sz="1600" b="1">
                <a:solidFill>
                  <a:srgbClr val="99663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IEEE Full Text </a:t>
            </a:r>
          </a:p>
          <a:p>
            <a:pPr>
              <a:buFont typeface="Arial" pitchFamily="34" charset="0"/>
              <a:buChar char="•"/>
            </a:pPr>
            <a:r>
              <a:rPr kumimoji="0" lang="zh-TW" altLang="zh-TW" sz="1600" b="1">
                <a:solidFill>
                  <a:srgbClr val="99663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Verdana" pitchFamily="34" charset="0"/>
              </a:rPr>
              <a:t>IP.com’s proprietary Prior Art Database</a:t>
            </a:r>
          </a:p>
          <a:p>
            <a:pPr>
              <a:buFont typeface="Arial" pitchFamily="34" charset="0"/>
              <a:buChar char="•"/>
            </a:pPr>
            <a:r>
              <a:rPr kumimoji="0" lang="zh-TW" altLang="zh-TW" sz="1600" b="1">
                <a:solidFill>
                  <a:srgbClr val="99663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Verdana" pitchFamily="34" charset="0"/>
              </a:rPr>
              <a:t>licensable technology from universities</a:t>
            </a:r>
          </a:p>
          <a:p>
            <a:pPr>
              <a:buFont typeface="Arial" pitchFamily="34" charset="0"/>
              <a:buChar char="•"/>
            </a:pPr>
            <a:r>
              <a:rPr kumimoji="0" lang="zh-TW" altLang="zh-TW" sz="1600" b="1">
                <a:solidFill>
                  <a:srgbClr val="99663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Verdana" pitchFamily="34" charset="0"/>
              </a:rPr>
              <a:t>Other non-patent literature including Pub Med and IETF</a:t>
            </a:r>
            <a:endParaRPr kumimoji="0" lang="zh-TW" altLang="zh-TW" sz="1600" b="1" u="sng">
              <a:solidFill>
                <a:srgbClr val="996633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  <a:sym typeface="Verdana" pitchFamily="34" charset="0"/>
            </a:endParaRPr>
          </a:p>
          <a:p>
            <a:endParaRPr kumimoji="0" lang="en-US" altLang="zh-TW" sz="1800" b="1">
              <a:solidFill>
                <a:srgbClr val="996633"/>
              </a:solidFill>
              <a:latin typeface="Verdana" pitchFamily="34" charset="0"/>
            </a:endParaRPr>
          </a:p>
        </p:txBody>
      </p:sp>
      <p:grpSp>
        <p:nvGrpSpPr>
          <p:cNvPr id="40963" name="Group 5"/>
          <p:cNvGrpSpPr>
            <a:grpSpLocks/>
          </p:cNvGrpSpPr>
          <p:nvPr/>
        </p:nvGrpSpPr>
        <p:grpSpPr bwMode="auto">
          <a:xfrm>
            <a:off x="6891338" y="628650"/>
            <a:ext cx="1925637" cy="333375"/>
            <a:chOff x="177800" y="1429429"/>
            <a:chExt cx="1924957" cy="333376"/>
          </a:xfrm>
        </p:grpSpPr>
        <p:sp>
          <p:nvSpPr>
            <p:cNvPr id="10" name="Parallelogram 9"/>
            <p:cNvSpPr/>
            <p:nvPr/>
          </p:nvSpPr>
          <p:spPr>
            <a:xfrm>
              <a:off x="177800" y="1429429"/>
              <a:ext cx="1924957" cy="333376"/>
            </a:xfrm>
            <a:prstGeom prst="parallelogram">
              <a:avLst>
                <a:gd name="adj" fmla="val 106643"/>
              </a:avLst>
            </a:prstGeom>
            <a:solidFill>
              <a:schemeClr val="tx2">
                <a:lumMod val="60000"/>
                <a:lumOff val="40000"/>
              </a:schemeClr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endParaRPr kumimoji="0" lang="en-US" altLang="zh-TW">
                <a:solidFill>
                  <a:srgbClr val="0066A1"/>
                </a:solidFill>
                <a:latin typeface="Verdana" pitchFamily="34" charset="0"/>
              </a:endParaRPr>
            </a:p>
          </p:txBody>
        </p:sp>
        <p:sp>
          <p:nvSpPr>
            <p:cNvPr id="40976" name="Rectangle 9"/>
            <p:cNvSpPr>
              <a:spLocks noChangeArrowheads="1"/>
            </p:cNvSpPr>
            <p:nvPr/>
          </p:nvSpPr>
          <p:spPr bwMode="auto">
            <a:xfrm>
              <a:off x="462415" y="1429429"/>
              <a:ext cx="14768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New in 2016</a:t>
              </a:r>
            </a:p>
          </p:txBody>
        </p:sp>
      </p:grpSp>
      <p:pic>
        <p:nvPicPr>
          <p:cNvPr id="4096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01688"/>
            <a:ext cx="35194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ontent Placeholder 3"/>
          <p:cNvGraphicFramePr>
            <a:graphicFrameLocks noGrp="1"/>
          </p:cNvGraphicFramePr>
          <p:nvPr>
            <p:ph idx="1"/>
          </p:nvPr>
        </p:nvGraphicFramePr>
        <p:xfrm>
          <a:off x="445488" y="1901421"/>
          <a:ext cx="3909530" cy="3852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4"/>
          <p:cNvGraphicFramePr/>
          <p:nvPr/>
        </p:nvGraphicFramePr>
        <p:xfrm>
          <a:off x="4724400" y="1892299"/>
          <a:ext cx="3390900" cy="326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Plus 6"/>
          <p:cNvSpPr/>
          <p:nvPr/>
        </p:nvSpPr>
        <p:spPr>
          <a:xfrm>
            <a:off x="4060825" y="3200400"/>
            <a:ext cx="731838" cy="922338"/>
          </a:xfrm>
          <a:prstGeom prst="mathPlus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solidFill>
                <a:srgbClr val="FFC000"/>
              </a:solidFill>
            </a:endParaRPr>
          </a:p>
        </p:txBody>
      </p:sp>
      <p:sp>
        <p:nvSpPr>
          <p:cNvPr id="40968" name="Title 13"/>
          <p:cNvSpPr>
            <a:spLocks noGrp="1"/>
          </p:cNvSpPr>
          <p:nvPr>
            <p:ph type="title" idx="4294967295"/>
          </p:nvPr>
        </p:nvSpPr>
        <p:spPr>
          <a:xfrm>
            <a:off x="498475" y="1743075"/>
            <a:ext cx="1662113" cy="517525"/>
          </a:xfrm>
        </p:spPr>
        <p:txBody>
          <a:bodyPr/>
          <a:lstStyle/>
          <a:p>
            <a:r>
              <a:rPr lang="en-US" altLang="zh-TW" sz="2400" smtClean="0">
                <a:solidFill>
                  <a:srgbClr val="4590B8"/>
                </a:solidFill>
                <a:latin typeface="Verdana" pitchFamily="34" charset="0"/>
                <a:ea typeface="ＭＳ Ｐゴシック" pitchFamily="34" charset="-128"/>
              </a:rPr>
              <a:t>Content</a:t>
            </a:r>
            <a:endParaRPr lang="zh-TW" altLang="en-US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0969" name="Title 13"/>
          <p:cNvSpPr txBox="1">
            <a:spLocks/>
          </p:cNvSpPr>
          <p:nvPr/>
        </p:nvSpPr>
        <p:spPr bwMode="auto">
          <a:xfrm>
            <a:off x="4422775" y="1633538"/>
            <a:ext cx="17414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342900">
              <a:spcBef>
                <a:spcPts val="2000"/>
              </a:spcBef>
              <a:buBlip>
                <a:blip r:embed="rId14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 defTabSz="342900">
              <a:spcBef>
                <a:spcPts val="600"/>
              </a:spcBef>
              <a:buSzPct val="100000"/>
              <a:buBlip>
                <a:blip r:embed="rId15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 defTabSz="342900">
              <a:spcBef>
                <a:spcPts val="600"/>
              </a:spcBef>
              <a:buSzPct val="100000"/>
              <a:buBlip>
                <a:blip r:embed="rId1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 defTabSz="342900">
              <a:spcBef>
                <a:spcPts val="600"/>
              </a:spcBef>
              <a:buSzPct val="100000"/>
              <a:buBlip>
                <a:blip r:embed="rId1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 defTabSz="342900">
              <a:spcBef>
                <a:spcPts val="600"/>
              </a:spcBef>
              <a:buSzPct val="100000"/>
              <a:buBlip>
                <a:blip r:embed="rId1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defTabSz="3429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1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defTabSz="3429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1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defTabSz="3429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1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defTabSz="34290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1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2400">
                <a:solidFill>
                  <a:srgbClr val="4590B8"/>
                </a:solidFill>
              </a:rPr>
              <a:t>Platform</a:t>
            </a:r>
            <a:endParaRPr kumimoji="0" lang="zh-TW" altLang="en-US" sz="2400">
              <a:solidFill>
                <a:srgbClr val="4590B8"/>
              </a:solidFill>
            </a:endParaRPr>
          </a:p>
        </p:txBody>
      </p:sp>
      <p:sp>
        <p:nvSpPr>
          <p:cNvPr id="40970" name="矩形 4"/>
          <p:cNvSpPr>
            <a:spLocks noChangeArrowheads="1"/>
          </p:cNvSpPr>
          <p:nvPr/>
        </p:nvSpPr>
        <p:spPr bwMode="auto">
          <a:xfrm>
            <a:off x="5110163" y="5380038"/>
            <a:ext cx="3676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kumimoji="0" lang="zh-TW" altLang="zh-TW" sz="1600" b="1">
                <a:solidFill>
                  <a:srgbClr val="99663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  <a:sym typeface="Verdana" pitchFamily="34" charset="0"/>
              </a:rPr>
              <a:t>Semantic Search 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TW" sz="1600" b="1">
                <a:solidFill>
                  <a:srgbClr val="996633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Visualization tools - MapIt &amp; Charts</a:t>
            </a:r>
          </a:p>
          <a:p>
            <a:pPr>
              <a:buFont typeface="Arial" pitchFamily="34" charset="0"/>
              <a:buChar char="•"/>
            </a:pPr>
            <a:endParaRPr kumimoji="0" lang="zh-TW" altLang="en-US" sz="1600" b="1">
              <a:solidFill>
                <a:srgbClr val="996633"/>
              </a:solidFill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0971" name="文字方塊 5"/>
          <p:cNvSpPr txBox="1">
            <a:spLocks noChangeArrowheads="1"/>
          </p:cNvSpPr>
          <p:nvPr/>
        </p:nvSpPr>
        <p:spPr bwMode="auto">
          <a:xfrm>
            <a:off x="4133850" y="1016000"/>
            <a:ext cx="45196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 sz="3200" b="1">
                <a:latin typeface="微軟正黑體" pitchFamily="34" charset="-120"/>
                <a:ea typeface="微軟正黑體" pitchFamily="34" charset="-120"/>
              </a:rPr>
              <a:t>專利分析工具正式問市</a:t>
            </a:r>
          </a:p>
        </p:txBody>
      </p:sp>
      <p:grpSp>
        <p:nvGrpSpPr>
          <p:cNvPr id="40972" name="Group 1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23" name="Parallelogram 8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0081C6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40974" name="Rectangle 9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Content Enhancements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1381125" y="2244725"/>
            <a:ext cx="6411913" cy="1606550"/>
          </a:xfrm>
        </p:spPr>
        <p:txBody>
          <a:bodyPr/>
          <a:lstStyle/>
          <a:p>
            <a:pPr marL="182563">
              <a:buFontTx/>
              <a:buNone/>
            </a:pPr>
            <a:r>
              <a:rPr lang="en-US" altLang="zh-TW" sz="4000" b="1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IEEE</a:t>
            </a:r>
            <a:r>
              <a:rPr lang="zh-TW" altLang="en-US" sz="4000" b="1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en-US" altLang="zh-TW" sz="4000" b="1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Xplore</a:t>
            </a:r>
          </a:p>
          <a:p>
            <a:pPr marL="182563">
              <a:buFontTx/>
              <a:buNone/>
            </a:pPr>
            <a:r>
              <a:rPr lang="zh-TW" altLang="en-US" sz="4400" b="1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en-US" sz="4000" b="1" smtClean="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rPr>
              <a:t>資料庫網址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87450" y="5106988"/>
            <a:ext cx="757555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defTabSz="91440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  <a:defRPr/>
            </a:pPr>
            <a:endParaRPr lang="en-US" altLang="zh-TW" sz="32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hampion-HTF-Lightweight" charset="0"/>
              <a:ea typeface="標楷體" panose="03000509000000000000" pitchFamily="65" charset="-120"/>
              <a:cs typeface="ＭＳ Ｐゴシック" charset="0"/>
            </a:endParaRPr>
          </a:p>
        </p:txBody>
      </p:sp>
      <p:graphicFrame>
        <p:nvGraphicFramePr>
          <p:cNvPr id="41988" name="物件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" y="2825750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CorelDRAW 6.0" r:id="rId4" imgW="3267456" imgH="3105912" progId="">
                  <p:embed/>
                </p:oleObj>
              </mc:Choice>
              <mc:Fallback>
                <p:oleObj name="CorelDRAW 6.0" r:id="rId4" imgW="3267456" imgH="3105912" progId="">
                  <p:embed/>
                  <p:pic>
                    <p:nvPicPr>
                      <p:cNvPr id="0" name="物件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25750"/>
                        <a:ext cx="14478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資料庫圖表 7"/>
          <p:cNvGraphicFramePr/>
          <p:nvPr/>
        </p:nvGraphicFramePr>
        <p:xfrm>
          <a:off x="-1086135" y="4820692"/>
          <a:ext cx="11245755" cy="99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600075"/>
            <a:ext cx="8229600" cy="979488"/>
          </a:xfrm>
        </p:spPr>
        <p:txBody>
          <a:bodyPr/>
          <a:lstStyle/>
          <a:p>
            <a:r>
              <a:rPr lang="zh-TW" altLang="en-US" sz="2800" smtClean="0">
                <a:latin typeface="Verdana" pitchFamily="34" charset="0"/>
                <a:ea typeface="ＭＳ Ｐゴシック" pitchFamily="34" charset="-128"/>
              </a:rPr>
              <a:t>全</a:t>
            </a:r>
            <a:r>
              <a:rPr lang="zh-TW" altLang="en-US" sz="4000" smtClean="0">
                <a:latin typeface="Verdana" pitchFamily="34" charset="0"/>
                <a:ea typeface="ＭＳ Ｐゴシック" pitchFamily="34" charset="-128"/>
              </a:rPr>
              <a:t>新功能</a:t>
            </a:r>
            <a:r>
              <a:rPr lang="zh-TW" altLang="en-US" sz="2800" smtClean="0">
                <a:latin typeface="Verdana" pitchFamily="34" charset="0"/>
                <a:ea typeface="ＭＳ Ｐゴシック" pitchFamily="34" charset="-128"/>
              </a:rPr>
              <a:t>提升研究效率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7180"/>
            <a:ext cx="4053305" cy="283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57200" y="1608138"/>
            <a:ext cx="511492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ts val="2000"/>
              </a:spcBef>
              <a:spcAft>
                <a:spcPct val="0"/>
              </a:spcAft>
              <a:buFontTx/>
              <a:buBlip>
                <a:blip r:embed="rId4"/>
              </a:buBlip>
              <a:defRPr sz="2200" kern="1200">
                <a:solidFill>
                  <a:schemeClr val="bg2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marL="625475" indent="-34290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sz="2000" kern="1200">
                <a:solidFill>
                  <a:schemeClr val="bg2"/>
                </a:solidFill>
                <a:latin typeface="Verdana"/>
                <a:ea typeface="ＭＳ Ｐゴシック" charset="0"/>
                <a:cs typeface="+mn-cs"/>
              </a:defRPr>
            </a:lvl2pPr>
            <a:lvl3pPr marL="86360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kern="1200">
                <a:solidFill>
                  <a:schemeClr val="bg2"/>
                </a:solidFill>
                <a:latin typeface="Verdana"/>
                <a:ea typeface="ＭＳ Ｐゴシック" charset="0"/>
                <a:cs typeface="+mn-cs"/>
              </a:defRPr>
            </a:lvl3pPr>
            <a:lvl4pPr marL="1146175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kern="1200">
                <a:solidFill>
                  <a:schemeClr val="bg2"/>
                </a:solidFill>
                <a:latin typeface="Verdana"/>
                <a:ea typeface="ＭＳ Ｐゴシック" charset="0"/>
                <a:cs typeface="+mn-cs"/>
              </a:defRPr>
            </a:lvl4pPr>
            <a:lvl5pPr marL="14287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Tx/>
              <a:buBlip>
                <a:blip r:embed="rId5"/>
              </a:buBlip>
              <a:defRPr kern="1200">
                <a:solidFill>
                  <a:schemeClr val="bg2"/>
                </a:solidFill>
                <a:latin typeface="Verdana"/>
                <a:ea typeface="ＭＳ Ｐゴシック" charset="0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kumimoji="0" 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Mobile </a:t>
            </a:r>
            <a:r>
              <a:rPr kumimoji="0" 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friendly 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互動介面</a:t>
            </a:r>
          </a:p>
          <a:p>
            <a:pPr defTabSz="914400">
              <a:defRPr/>
            </a:pP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瀏覽功能</a:t>
            </a:r>
          </a:p>
          <a:p>
            <a:pPr lvl="1" defTabSz="914400">
              <a:defRPr/>
            </a:pP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依文獻瀏覽</a:t>
            </a:r>
          </a:p>
          <a:p>
            <a:pPr lvl="1" defTabSz="914400">
              <a:defRPr/>
            </a:pP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HTML 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瀏</a:t>
            </a:r>
            <a:r>
              <a:rPr kumimoji="0"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覽</a:t>
            </a:r>
            <a:endParaRPr kumimoji="0"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defRPr/>
            </a:pPr>
            <a:r>
              <a:rPr kumimoji="0"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</a:t>
            </a:r>
            <a:r>
              <a:rPr kumimoji="0"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endParaRPr kumimoji="0"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defTabSz="914400">
              <a:defRPr/>
            </a:pPr>
            <a:r>
              <a:rPr kumimoji="0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Basic Search </a:t>
            </a:r>
            <a:r>
              <a:rPr kumimoji="0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基本檢索</a:t>
            </a:r>
          </a:p>
          <a:p>
            <a:pPr lvl="1" defTabSz="914400">
              <a:defRPr/>
            </a:pPr>
            <a:r>
              <a:rPr kumimoji="0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Author Search </a:t>
            </a:r>
            <a:r>
              <a:rPr kumimoji="0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作者檢索</a:t>
            </a:r>
          </a:p>
          <a:p>
            <a:pPr lvl="1" defTabSz="914400">
              <a:defRPr/>
            </a:pPr>
            <a:r>
              <a:rPr kumimoji="0"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more…..</a:t>
            </a:r>
            <a:r>
              <a:rPr kumimoji="0"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defRPr/>
            </a:pPr>
            <a:r>
              <a:rPr kumimoji="0"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人化設定</a:t>
            </a:r>
          </a:p>
          <a:p>
            <a:pPr lvl="1" defTabSz="914400">
              <a:defRPr/>
            </a:pP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新知快報 </a:t>
            </a: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(Content Alerts)</a:t>
            </a:r>
          </a:p>
          <a:p>
            <a:pPr lvl="1" defTabSz="914400">
              <a:defRPr/>
            </a:pP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檢索結果通知</a:t>
            </a: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(Searches Alerts</a:t>
            </a:r>
            <a:r>
              <a:rPr kumimoji="0"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 defTabSz="914400">
              <a:defRPr/>
            </a:pP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 more…..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>
              <a:defRPr/>
            </a:pPr>
            <a:r>
              <a:rPr kumimoji="0"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Other tips and </a:t>
            </a:r>
            <a:r>
              <a:rPr kumimoji="0"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機平板介面</a:t>
            </a:r>
          </a:p>
          <a:p>
            <a:pPr lvl="1" defTabSz="914400">
              <a:defRPr/>
            </a:pPr>
            <a:endParaRPr kumimoji="0" lang="en-US" sz="85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1198563"/>
            <a:ext cx="7113587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0" y="4521200"/>
            <a:ext cx="1995488" cy="339725"/>
          </a:xfrm>
          <a:prstGeom prst="rect">
            <a:avLst/>
          </a:prstGeom>
          <a:solidFill>
            <a:schemeClr val="accent6">
              <a:alpha val="23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b="1" dirty="0">
                <a:latin typeface="Arial" charset="0"/>
                <a:ea typeface="ＭＳ Ｐゴシック" charset="0"/>
                <a:cs typeface="ＭＳ Ｐゴシック" charset="0"/>
              </a:rPr>
              <a:t>最新消息</a:t>
            </a:r>
            <a:endParaRPr kumimoji="0" lang="en-US" altLang="zh-TW" sz="1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6" name="Title 6"/>
          <p:cNvSpPr>
            <a:spLocks noGrp="1"/>
          </p:cNvSpPr>
          <p:nvPr>
            <p:ph type="title"/>
          </p:nvPr>
        </p:nvSpPr>
        <p:spPr>
          <a:xfrm>
            <a:off x="71438" y="325438"/>
            <a:ext cx="2306637" cy="642937"/>
          </a:xfrm>
        </p:spPr>
        <p:txBody>
          <a:bodyPr/>
          <a:lstStyle/>
          <a:p>
            <a:r>
              <a:rPr lang="zh-TW" altLang="en-US" smtClean="0">
                <a:latin typeface="Verdana" pitchFamily="34" charset="0"/>
                <a:ea typeface="ＭＳ Ｐゴシック" pitchFamily="34" charset="-128"/>
              </a:rPr>
              <a:t>首頁總攬</a:t>
            </a:r>
            <a:r>
              <a:rPr lang="en-US" altLang="zh-TW" smtClean="0">
                <a:latin typeface="Verdana" pitchFamily="34" charset="0"/>
                <a:ea typeface="ＭＳ Ｐゴシック" pitchFamily="34" charset="-128"/>
              </a:rPr>
              <a:t>(A)</a:t>
            </a:r>
          </a:p>
        </p:txBody>
      </p:sp>
      <p:cxnSp>
        <p:nvCxnSpPr>
          <p:cNvPr id="11" name="Straight Connector 10" descr="&#10;"/>
          <p:cNvCxnSpPr/>
          <p:nvPr/>
        </p:nvCxnSpPr>
        <p:spPr>
          <a:xfrm>
            <a:off x="4928394" y="765810"/>
            <a:ext cx="0" cy="914400"/>
          </a:xfrm>
          <a:prstGeom prst="line">
            <a:avLst/>
          </a:prstGeom>
          <a:ln cap="rnd" cmpd="sng">
            <a:solidFill>
              <a:srgbClr val="FF0000"/>
            </a:solidFill>
            <a:prstDash val="sysDot"/>
            <a:headEnd type="oval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26013" y="719138"/>
            <a:ext cx="1874837" cy="338137"/>
          </a:xfrm>
          <a:prstGeom prst="rect">
            <a:avLst/>
          </a:prstGeom>
          <a:solidFill>
            <a:schemeClr val="accent6">
              <a:alpha val="23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b="1" dirty="0">
                <a:latin typeface="Arial" charset="0"/>
                <a:ea typeface="ＭＳ Ｐゴシック" charset="0"/>
                <a:cs typeface="ＭＳ Ｐゴシック" charset="0"/>
              </a:rPr>
              <a:t>顯示學校英文名稱</a:t>
            </a:r>
            <a:endParaRPr kumimoji="0" lang="en-US" sz="16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75540" y="2377440"/>
            <a:ext cx="7043048" cy="94908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 rad="63500">
              <a:schemeClr val="bg1"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2819400"/>
            <a:ext cx="2006600" cy="1031875"/>
          </a:xfrm>
          <a:prstGeom prst="rect">
            <a:avLst/>
          </a:prstGeom>
          <a:solidFill>
            <a:schemeClr val="accent6">
              <a:alpha val="23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b="1" dirty="0">
                <a:latin typeface="Arial" charset="0"/>
                <a:ea typeface="ＭＳ Ｐゴシック" charset="0"/>
                <a:cs typeface="ＭＳ Ｐゴシック" charset="0"/>
              </a:rPr>
              <a:t>檢索工具列</a:t>
            </a:r>
            <a:r>
              <a:rPr kumimoji="0" lang="en-US" altLang="zh-TW" sz="1600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900" dirty="0">
                <a:latin typeface="+mn-lt"/>
                <a:ea typeface="ＭＳ Ｐゴシック" charset="0"/>
                <a:cs typeface="ＭＳ Ｐゴシック" charset="0"/>
              </a:rPr>
              <a:t>Basic Search </a:t>
            </a:r>
            <a:r>
              <a:rPr kumimoji="0" lang="zh-TW" altLang="en-US" sz="900" dirty="0">
                <a:latin typeface="+mn-lt"/>
                <a:ea typeface="ＭＳ Ｐゴシック" charset="0"/>
                <a:cs typeface="ＭＳ Ｐゴシック" charset="0"/>
              </a:rPr>
              <a:t>基本檢索</a:t>
            </a:r>
            <a:endParaRPr kumimoji="0" lang="en-US" altLang="zh-TW" sz="9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altLang="zh-TW" sz="900" dirty="0">
                <a:latin typeface="+mn-lt"/>
                <a:ea typeface="ＭＳ Ｐゴシック" charset="0"/>
                <a:cs typeface="ＭＳ Ｐゴシック" charset="0"/>
              </a:rPr>
              <a:t>Author Search </a:t>
            </a:r>
            <a:r>
              <a:rPr kumimoji="0" lang="zh-TW" altLang="en-US" sz="900" dirty="0">
                <a:latin typeface="+mn-lt"/>
                <a:ea typeface="ＭＳ Ｐゴシック" charset="0"/>
                <a:cs typeface="ＭＳ Ｐゴシック" charset="0"/>
              </a:rPr>
              <a:t>作者檢索</a:t>
            </a:r>
            <a:endParaRPr kumimoji="0" lang="en-US" altLang="zh-TW" sz="9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900" dirty="0">
                <a:latin typeface="+mn-lt"/>
                <a:ea typeface="ＭＳ Ｐゴシック" charset="0"/>
                <a:cs typeface="ＭＳ Ｐゴシック" charset="0"/>
              </a:rPr>
              <a:t>Publication Search </a:t>
            </a:r>
            <a:r>
              <a:rPr kumimoji="0" lang="zh-TW" altLang="en-US" sz="900" dirty="0">
                <a:latin typeface="+mn-lt"/>
                <a:ea typeface="ＭＳ Ｐゴシック" charset="0"/>
                <a:cs typeface="ＭＳ Ｐゴシック" charset="0"/>
              </a:rPr>
              <a:t>出版品檢索 </a:t>
            </a:r>
            <a:endParaRPr kumimoji="0" lang="en-US" altLang="zh-TW" sz="9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altLang="zh-TW" sz="900" dirty="0">
                <a:latin typeface="+mn-lt"/>
                <a:ea typeface="ＭＳ Ｐゴシック" charset="0"/>
                <a:cs typeface="ＭＳ Ｐゴシック" charset="0"/>
              </a:rPr>
              <a:t>Advanced Search </a:t>
            </a:r>
            <a:r>
              <a:rPr kumimoji="0" lang="zh-TW" altLang="en-US" sz="900" dirty="0">
                <a:latin typeface="+mn-lt"/>
                <a:ea typeface="ＭＳ Ｐゴシック" charset="0"/>
                <a:cs typeface="ＭＳ Ｐゴシック" charset="0"/>
              </a:rPr>
              <a:t>進階檢索</a:t>
            </a:r>
            <a:endParaRPr kumimoji="0" lang="en-US" altLang="zh-TW" sz="900" dirty="0">
              <a:latin typeface="+mn-lt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en-US" sz="900" dirty="0">
                <a:latin typeface="+mn-lt"/>
                <a:ea typeface="ＭＳ Ｐゴシック" charset="0"/>
                <a:cs typeface="ＭＳ Ｐゴシック" charset="0"/>
              </a:rPr>
              <a:t>Other Search Options </a:t>
            </a:r>
            <a:r>
              <a:rPr kumimoji="0" lang="zh-TW" altLang="en-US" sz="900" dirty="0">
                <a:latin typeface="+mn-lt"/>
                <a:ea typeface="ＭＳ Ｐゴシック" charset="0"/>
                <a:cs typeface="ＭＳ Ｐゴシック" charset="0"/>
              </a:rPr>
              <a:t>其他檢索</a:t>
            </a:r>
            <a:endParaRPr kumimoji="0" lang="en-US" sz="9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5" name="Straight Connector 14" descr="&#10;"/>
          <p:cNvCxnSpPr/>
          <p:nvPr/>
        </p:nvCxnSpPr>
        <p:spPr>
          <a:xfrm>
            <a:off x="1428750" y="2996406"/>
            <a:ext cx="548640" cy="0"/>
          </a:xfrm>
          <a:prstGeom prst="line">
            <a:avLst/>
          </a:prstGeom>
          <a:ln cap="rnd" cmpd="sng">
            <a:solidFill>
              <a:srgbClr val="FF0000"/>
            </a:solidFill>
            <a:prstDash val="sysDot"/>
            <a:headEnd type="oval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1762125"/>
            <a:ext cx="1978025" cy="708025"/>
          </a:xfrm>
          <a:prstGeom prst="rect">
            <a:avLst/>
          </a:prstGeom>
          <a:solidFill>
            <a:schemeClr val="accent6">
              <a:alpha val="23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b="1" dirty="0">
                <a:latin typeface="Arial" charset="0"/>
                <a:ea typeface="ＭＳ Ｐゴシック" charset="0"/>
                <a:cs typeface="ＭＳ Ｐゴシック" charset="0"/>
              </a:rPr>
              <a:t>瀏覽功能</a:t>
            </a:r>
            <a:r>
              <a:rPr kumimoji="0" lang="en-US" altLang="zh-TW" sz="1600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zh-TW" altLang="en-US" sz="1200" dirty="0">
                <a:latin typeface="Arial" charset="0"/>
                <a:ea typeface="ＭＳ Ｐゴシック" charset="0"/>
                <a:cs typeface="ＭＳ Ｐゴシック" charset="0"/>
              </a:rPr>
              <a:t>依文獻類型</a:t>
            </a:r>
            <a:endParaRPr kumimoji="0" lang="en-US" altLang="zh-TW" sz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zh-TW" altLang="en-US" sz="1200" dirty="0">
                <a:latin typeface="Arial" charset="0"/>
                <a:ea typeface="ＭＳ Ｐゴシック" charset="0"/>
                <a:cs typeface="ＭＳ Ｐゴシック" charset="0"/>
              </a:rPr>
              <a:t>依主題</a:t>
            </a:r>
            <a:endParaRPr kumimoji="0" lang="en-US" sz="1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67147" y="2056476"/>
            <a:ext cx="1226353" cy="3429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 rad="63500">
              <a:schemeClr val="bg1"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cxnSp>
        <p:nvCxnSpPr>
          <p:cNvPr id="28" name="Straight Connector 27" descr="&#10;"/>
          <p:cNvCxnSpPr/>
          <p:nvPr/>
        </p:nvCxnSpPr>
        <p:spPr>
          <a:xfrm>
            <a:off x="1527291" y="2234406"/>
            <a:ext cx="445770" cy="0"/>
          </a:xfrm>
          <a:prstGeom prst="line">
            <a:avLst/>
          </a:prstGeom>
          <a:ln cap="rnd" cmpd="sng">
            <a:solidFill>
              <a:srgbClr val="FF0000"/>
            </a:solidFill>
            <a:prstDash val="sysDot"/>
            <a:headEnd type="oval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07351" y="3936128"/>
            <a:ext cx="6619820" cy="187781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 rad="63500">
              <a:schemeClr val="bg1"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cxnSp>
        <p:nvCxnSpPr>
          <p:cNvPr id="30" name="Straight Connector 29" descr="&#10;"/>
          <p:cNvCxnSpPr/>
          <p:nvPr/>
        </p:nvCxnSpPr>
        <p:spPr>
          <a:xfrm>
            <a:off x="1182414" y="4690313"/>
            <a:ext cx="847797" cy="7144"/>
          </a:xfrm>
          <a:prstGeom prst="line">
            <a:avLst/>
          </a:prstGeom>
          <a:ln cap="rnd" cmpd="sng">
            <a:solidFill>
              <a:srgbClr val="FF0000"/>
            </a:solidFill>
            <a:prstDash val="sysDot"/>
            <a:headEnd type="oval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 descr="&#10;"/>
          <p:cNvCxnSpPr/>
          <p:nvPr/>
        </p:nvCxnSpPr>
        <p:spPr>
          <a:xfrm>
            <a:off x="7726363" y="736600"/>
            <a:ext cx="0" cy="547688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4" name="TextBox 33"/>
          <p:cNvSpPr txBox="1">
            <a:spLocks noChangeArrowheads="1"/>
          </p:cNvSpPr>
          <p:nvPr/>
        </p:nvSpPr>
        <p:spPr bwMode="auto">
          <a:xfrm>
            <a:off x="7726363" y="736600"/>
            <a:ext cx="1292225" cy="276225"/>
          </a:xfrm>
          <a:prstGeom prst="rect">
            <a:avLst/>
          </a:prstGeom>
          <a:solidFill>
            <a:srgbClr val="00B05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 sz="1200" b="1"/>
              <a:t>個人化功能登入</a:t>
            </a:r>
          </a:p>
        </p:txBody>
      </p:sp>
      <p:cxnSp>
        <p:nvCxnSpPr>
          <p:cNvPr id="35" name="Straight Connector 34" descr="&#10;"/>
          <p:cNvCxnSpPr/>
          <p:nvPr/>
        </p:nvCxnSpPr>
        <p:spPr>
          <a:xfrm>
            <a:off x="3703638" y="700088"/>
            <a:ext cx="0" cy="1279525"/>
          </a:xfrm>
          <a:prstGeom prst="line">
            <a:avLst/>
          </a:prstGeom>
          <a:ln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56" name="TextBox 35"/>
          <p:cNvSpPr txBox="1">
            <a:spLocks noChangeArrowheads="1"/>
          </p:cNvSpPr>
          <p:nvPr/>
        </p:nvSpPr>
        <p:spPr bwMode="auto">
          <a:xfrm>
            <a:off x="3714750" y="684213"/>
            <a:ext cx="982663" cy="277812"/>
          </a:xfrm>
          <a:prstGeom prst="rect">
            <a:avLst/>
          </a:prstGeom>
          <a:solidFill>
            <a:srgbClr val="00B050">
              <a:alpha val="2313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 sz="1200" b="1"/>
              <a:t>個人化功能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047750"/>
            <a:ext cx="6815138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438" y="1133475"/>
            <a:ext cx="2078037" cy="2801938"/>
          </a:xfrm>
          <a:prstGeom prst="rect">
            <a:avLst/>
          </a:prstGeom>
          <a:solidFill>
            <a:schemeClr val="accent6">
              <a:alpha val="23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600" b="1" dirty="0">
                <a:latin typeface="Arial" charset="0"/>
                <a:ea typeface="ＭＳ Ｐゴシック" charset="0"/>
                <a:cs typeface="ＭＳ Ｐゴシック" charset="0"/>
              </a:rPr>
              <a:t>點選不同欄位，觀看文獻訊息。</a:t>
            </a:r>
            <a:endParaRPr kumimoji="0" lang="en-US" altLang="zh-TW" sz="16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kumimoji="0" lang="en-US" altLang="zh-TW" sz="12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kumimoji="0" lang="zh-TW" altLang="en-US" sz="1200" b="1" dirty="0">
                <a:latin typeface="Arial" charset="0"/>
                <a:ea typeface="ＭＳ Ｐゴシック" charset="0"/>
                <a:cs typeface="ＭＳ Ｐゴシック" charset="0"/>
              </a:rPr>
              <a:t>欄位依序為：</a:t>
            </a:r>
            <a:endParaRPr kumimoji="0" lang="en-US" altLang="zh-TW" sz="12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zh-TW" altLang="en-US" sz="1200" dirty="0">
                <a:latin typeface="Arial" charset="0"/>
                <a:ea typeface="ＭＳ Ｐゴシック" charset="0"/>
                <a:cs typeface="ＭＳ Ｐゴシック" charset="0"/>
              </a:rPr>
              <a:t>期刊雜誌</a:t>
            </a:r>
            <a:endParaRPr kumimoji="0" lang="en-US" altLang="zh-TW" sz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kumimoji="0" lang="en-US" altLang="zh-TW" sz="1200" dirty="0">
                <a:latin typeface="Arial" charset="0"/>
                <a:ea typeface="ＭＳ Ｐゴシック" charset="0"/>
                <a:cs typeface="ＭＳ Ｐゴシック" charset="0"/>
              </a:rPr>
              <a:t>(Journals &amp; Magazines)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zh-TW" altLang="en-US" sz="1200" dirty="0">
                <a:latin typeface="Arial" charset="0"/>
                <a:ea typeface="ＭＳ Ｐゴシック" charset="0"/>
                <a:cs typeface="ＭＳ Ｐゴシック" charset="0"/>
              </a:rPr>
              <a:t>會議論文</a:t>
            </a:r>
            <a:endParaRPr kumimoji="0" lang="en-US" altLang="zh-TW" sz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kumimoji="0" lang="en-US" altLang="zh-TW" sz="1200" dirty="0">
                <a:latin typeface="Arial" charset="0"/>
                <a:ea typeface="ＭＳ Ｐゴシック" charset="0"/>
                <a:cs typeface="ＭＳ Ｐゴシック" charset="0"/>
              </a:rPr>
              <a:t>(Conference Publications)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zh-TW" altLang="en-US" sz="1200" dirty="0">
                <a:latin typeface="Arial" charset="0"/>
                <a:ea typeface="ＭＳ Ｐゴシック" charset="0"/>
                <a:cs typeface="ＭＳ Ｐゴシック" charset="0"/>
              </a:rPr>
              <a:t>標準規範</a:t>
            </a:r>
            <a:endParaRPr kumimoji="0" lang="en-US" altLang="zh-TW" sz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kumimoji="0" lang="en-US" altLang="zh-TW" sz="1200" dirty="0">
                <a:latin typeface="Arial" charset="0"/>
                <a:ea typeface="ＭＳ Ｐゴシック" charset="0"/>
                <a:cs typeface="ＭＳ Ｐゴシック" charset="0"/>
              </a:rPr>
              <a:t>(Standards)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zh-TW" altLang="en-US" sz="1200" dirty="0">
                <a:latin typeface="Arial" charset="0"/>
                <a:ea typeface="ＭＳ Ｐゴシック" charset="0"/>
                <a:cs typeface="ＭＳ Ｐゴシック" charset="0"/>
              </a:rPr>
              <a:t>電子書籍</a:t>
            </a:r>
            <a:endParaRPr kumimoji="0" lang="en-US" altLang="zh-TW" sz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kumimoji="0" lang="en-US" altLang="zh-TW" sz="1200" dirty="0">
                <a:latin typeface="Arial" charset="0"/>
                <a:ea typeface="ＭＳ Ｐゴシック" charset="0"/>
                <a:cs typeface="ＭＳ Ｐゴシック" charset="0"/>
              </a:rPr>
              <a:t>(Books &amp; eBooks)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kumimoji="0" lang="zh-TW" altLang="en-US" sz="1200" dirty="0">
                <a:latin typeface="Arial" charset="0"/>
                <a:ea typeface="ＭＳ Ｐゴシック" charset="0"/>
                <a:cs typeface="ＭＳ Ｐゴシック" charset="0"/>
              </a:rPr>
              <a:t>線上課程</a:t>
            </a:r>
            <a:endParaRPr kumimoji="0" lang="en-US" altLang="zh-TW" sz="1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kumimoji="0" lang="en-US" altLang="zh-TW" sz="1200" dirty="0">
                <a:latin typeface="Arial" charset="0"/>
                <a:ea typeface="ＭＳ Ｐゴシック" charset="0"/>
                <a:cs typeface="ＭＳ Ｐゴシック" charset="0"/>
              </a:rPr>
              <a:t>(Education</a:t>
            </a:r>
            <a:r>
              <a:rPr kumimoji="0" lang="zh-TW" altLang="en-US" sz="1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altLang="zh-TW" sz="1200" dirty="0">
                <a:latin typeface="Arial" charset="0"/>
                <a:ea typeface="ＭＳ Ｐゴシック" charset="0"/>
                <a:cs typeface="ＭＳ Ｐゴシック" charset="0"/>
              </a:rPr>
              <a:t>&amp;</a:t>
            </a:r>
            <a:r>
              <a:rPr kumimoji="0" lang="zh-TW" altLang="en-US" sz="1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altLang="zh-TW" sz="1200" dirty="0">
                <a:latin typeface="Arial" charset="0"/>
                <a:ea typeface="ＭＳ Ｐゴシック" charset="0"/>
                <a:cs typeface="ＭＳ Ｐゴシック" charset="0"/>
              </a:rPr>
              <a:t>Learning)</a:t>
            </a:r>
          </a:p>
        </p:txBody>
      </p:sp>
      <p:sp>
        <p:nvSpPr>
          <p:cNvPr id="45060" name="Title 6"/>
          <p:cNvSpPr>
            <a:spLocks noGrp="1"/>
          </p:cNvSpPr>
          <p:nvPr>
            <p:ph type="title"/>
          </p:nvPr>
        </p:nvSpPr>
        <p:spPr>
          <a:xfrm>
            <a:off x="71438" y="325438"/>
            <a:ext cx="2306637" cy="642937"/>
          </a:xfrm>
        </p:spPr>
        <p:txBody>
          <a:bodyPr/>
          <a:lstStyle/>
          <a:p>
            <a:r>
              <a:rPr lang="zh-TW" altLang="en-US" smtClean="0">
                <a:latin typeface="Verdana" pitchFamily="34" charset="0"/>
                <a:ea typeface="ＭＳ Ｐゴシック" pitchFamily="34" charset="-128"/>
              </a:rPr>
              <a:t>首頁總攬</a:t>
            </a:r>
            <a:r>
              <a:rPr lang="en-US" altLang="zh-TW" smtClean="0">
                <a:latin typeface="Verdana" pitchFamily="34" charset="0"/>
                <a:ea typeface="ＭＳ Ｐゴシック" pitchFamily="34" charset="-128"/>
              </a:rPr>
              <a:t>(B)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5627" y="1047334"/>
            <a:ext cx="6812018" cy="51911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</a:ln>
          <a:effectLst>
            <a:glow rad="63500">
              <a:schemeClr val="bg1">
                <a:alpha val="40000"/>
              </a:schemeClr>
            </a:glow>
            <a:innerShdw blurRad="50800" dist="25400" dir="10800000">
              <a:srgbClr val="808080">
                <a:alpha val="7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cxnSp>
        <p:nvCxnSpPr>
          <p:cNvPr id="10" name="Straight Connector 9" descr="&#10;"/>
          <p:cNvCxnSpPr/>
          <p:nvPr/>
        </p:nvCxnSpPr>
        <p:spPr>
          <a:xfrm>
            <a:off x="1880874" y="1136650"/>
            <a:ext cx="208189" cy="0"/>
          </a:xfrm>
          <a:prstGeom prst="line">
            <a:avLst/>
          </a:prstGeom>
          <a:ln cap="rnd" cmpd="sng">
            <a:solidFill>
              <a:srgbClr val="FF0000"/>
            </a:solidFill>
            <a:prstDash val="sysDot"/>
            <a:headEnd type="oval"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81125" y="4135438"/>
            <a:ext cx="6411913" cy="519112"/>
          </a:xfrm>
        </p:spPr>
        <p:txBody>
          <a:bodyPr rtlCol="0">
            <a:normAutofit fontScale="92500" lnSpcReduction="10000"/>
          </a:bodyPr>
          <a:lstStyle/>
          <a:p>
            <a:pPr algn="ctr">
              <a:defRPr/>
            </a:pPr>
            <a:r>
              <a:rPr lang="en-US" altLang="zh-TW" sz="3200" dirty="0">
                <a:solidFill>
                  <a:schemeClr val="tx2"/>
                </a:solidFill>
                <a:latin typeface="Verdana" pitchFamily="34" charset="0"/>
                <a:hlinkClick r:id="rId2"/>
              </a:rPr>
              <a:t>www.ieeexplore.org</a:t>
            </a:r>
            <a:endParaRPr lang="zh-TW" altLang="en-US" sz="3200" dirty="0">
              <a:solidFill>
                <a:schemeClr val="tx2"/>
              </a:solidFill>
              <a:latin typeface="Verdana" pitchFamily="34" charset="0"/>
            </a:endParaRPr>
          </a:p>
          <a:p>
            <a:pPr algn="ctr">
              <a:buFontTx/>
              <a:buNone/>
              <a:defRPr/>
            </a:pPr>
            <a:endParaRPr lang="en-US" altLang="zh-TW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22987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kumimoji="0" lang="zh-TW" altLang="en-US" sz="4000">
                <a:solidFill>
                  <a:schemeClr val="tx2"/>
                </a:solidFill>
                <a:latin typeface="Verdana" pitchFamily="34" charset="0"/>
              </a:rPr>
              <a:t>瀏覽功能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22987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kumimoji="0" lang="en-US" altLang="zh-TW" sz="4000">
                <a:solidFill>
                  <a:schemeClr val="tx2"/>
                </a:solidFill>
                <a:latin typeface="Verdana" pitchFamily="34" charset="0"/>
              </a:rPr>
              <a:t>IEEE </a:t>
            </a:r>
            <a:r>
              <a:rPr kumimoji="0" lang="en-US" altLang="zh-TW" sz="4000" i="1">
                <a:solidFill>
                  <a:schemeClr val="tx2"/>
                </a:solidFill>
                <a:latin typeface="Verdana" pitchFamily="34" charset="0"/>
              </a:rPr>
              <a:t>Xplore</a:t>
            </a:r>
            <a:r>
              <a:rPr kumimoji="0" lang="en-US" altLang="zh-TW" sz="2800" i="1" baseline="58000">
                <a:solidFill>
                  <a:schemeClr val="tx2"/>
                </a:solidFill>
                <a:latin typeface="Verdana" pitchFamily="34" charset="0"/>
              </a:rPr>
              <a:t>®</a:t>
            </a:r>
            <a:r>
              <a:rPr kumimoji="0" lang="zh-TW" altLang="en-US" sz="4000">
                <a:solidFill>
                  <a:schemeClr val="tx2"/>
                </a:solidFill>
                <a:latin typeface="Verdana" pitchFamily="34" charset="0"/>
              </a:rPr>
              <a:t>全文電子資料庫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33375" y="1749425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98475" y="4276725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63550" y="574675"/>
            <a:ext cx="8229600" cy="979488"/>
          </a:xfrm>
        </p:spPr>
        <p:txBody>
          <a:bodyPr/>
          <a:lstStyle/>
          <a:p>
            <a:r>
              <a:rPr lang="zh-TW" altLang="en-US" sz="2800" smtClean="0">
                <a:latin typeface="Verdana" pitchFamily="34" charset="0"/>
                <a:ea typeface="ＭＳ Ｐゴシック" pitchFamily="34" charset="-128"/>
              </a:rPr>
              <a:t>瀏覽功能</a:t>
            </a:r>
            <a:r>
              <a:rPr lang="en-US" altLang="zh-TW" sz="2800" smtClean="0">
                <a:latin typeface="Verdana" pitchFamily="34" charset="0"/>
                <a:ea typeface="ＭＳ Ｐゴシック" pitchFamily="34" charset="-128"/>
              </a:rPr>
              <a:t>(Browse)</a:t>
            </a:r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8" name="Parallelogram 7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47116" name="Rectangle 11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Platform Enhancements</a:t>
              </a:r>
            </a:p>
          </p:txBody>
        </p:sp>
      </p:grp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12838"/>
            <a:ext cx="7169150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圖說文字 8"/>
          <p:cNvSpPr/>
          <p:nvPr/>
        </p:nvSpPr>
        <p:spPr>
          <a:xfrm rot="5400000">
            <a:off x="5394976" y="2944987"/>
            <a:ext cx="2808213" cy="2783023"/>
          </a:xfrm>
          <a:prstGeom prst="wedgeRectCallout">
            <a:avLst>
              <a:gd name="adj1" fmla="val -20775"/>
              <a:gd name="adj2" fmla="val 76816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dirty="0"/>
          </a:p>
        </p:txBody>
      </p:sp>
      <p:sp>
        <p:nvSpPr>
          <p:cNvPr id="47112" name="文字方塊 9"/>
          <p:cNvSpPr txBox="1">
            <a:spLocks noChangeArrowheads="1"/>
          </p:cNvSpPr>
          <p:nvPr/>
        </p:nvSpPr>
        <p:spPr bwMode="auto">
          <a:xfrm>
            <a:off x="5514975" y="5075238"/>
            <a:ext cx="254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en-US" altLang="zh-TW" sz="2000" b="1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en-US" sz="2000" b="1">
                <a:latin typeface="微軟正黑體" pitchFamily="34" charset="-120"/>
                <a:ea typeface="微軟正黑體" pitchFamily="34" charset="-120"/>
              </a:rPr>
              <a:t>依照文獻類別瀏覽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597525" y="3128963"/>
            <a:ext cx="2403475" cy="18621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  <a:defRPr/>
            </a:pPr>
            <a:r>
              <a:rPr kumimoji="0"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書籍</a:t>
            </a:r>
            <a:r>
              <a:rPr kumimoji="0" lang="en-US" altLang="zh-TW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&amp;</a:t>
            </a:r>
            <a:r>
              <a:rPr kumimoji="0"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電子書</a:t>
            </a:r>
            <a:endParaRPr kumimoji="0"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  <a:defRPr/>
            </a:pPr>
            <a:r>
              <a:rPr kumimoji="0"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會議論文</a:t>
            </a:r>
            <a:endParaRPr kumimoji="0"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  <a:defRPr/>
            </a:pPr>
            <a:r>
              <a:rPr kumimoji="0"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線上課程</a:t>
            </a:r>
            <a:endParaRPr kumimoji="0"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  <a:defRPr/>
            </a:pPr>
            <a:r>
              <a:rPr kumimoji="0"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期刊雜誌</a:t>
            </a:r>
            <a:endParaRPr kumimoji="0" lang="en-US" altLang="zh-TW" sz="2300" b="1" dirty="0"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  <a:defRPr/>
            </a:pPr>
            <a:r>
              <a:rPr kumimoji="0"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技術標準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695575" y="5551488"/>
            <a:ext cx="2487613" cy="40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2.</a:t>
            </a:r>
            <a:r>
              <a:rPr kumimoji="0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依主題領域瀏覽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179513"/>
            <a:ext cx="8255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22"/>
          <p:cNvSpPr txBox="1">
            <a:spLocks noChangeArrowheads="1"/>
          </p:cNvSpPr>
          <p:nvPr/>
        </p:nvSpPr>
        <p:spPr bwMode="auto">
          <a:xfrm>
            <a:off x="323850" y="450850"/>
            <a:ext cx="72009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1. </a:t>
            </a:r>
            <a:r>
              <a:rPr kumimoji="0" lang="zh-TW" altLang="en-US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期刊雜誌瀏覽</a:t>
            </a:r>
            <a:endParaRPr kumimoji="0" lang="en-US" altLang="zh-TW" sz="3200" b="1">
              <a:solidFill>
                <a:srgbClr val="C00000"/>
              </a:solidFill>
              <a:ea typeface="新細明體" pitchFamily="18" charset="-120"/>
              <a:cs typeface="Arial Unicode MS" pitchFamily="34" charset="-120"/>
            </a:endParaRP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569242" y="1980006"/>
            <a:ext cx="2224341" cy="30599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dirty="0"/>
          </a:p>
        </p:txBody>
      </p:sp>
      <p:sp>
        <p:nvSpPr>
          <p:cNvPr id="10" name="文字方塊 4"/>
          <p:cNvSpPr>
            <a:spLocks noChangeArrowheads="1"/>
          </p:cNvSpPr>
          <p:nvPr/>
        </p:nvSpPr>
        <p:spPr bwMode="auto">
          <a:xfrm>
            <a:off x="6318250" y="2630488"/>
            <a:ext cx="1150938" cy="368300"/>
          </a:xfrm>
          <a:prstGeom prst="wedgeRectCallout">
            <a:avLst>
              <a:gd name="adj1" fmla="val 45879"/>
              <a:gd name="adj2" fmla="val -129964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期刊清單</a:t>
            </a:r>
          </a:p>
        </p:txBody>
      </p:sp>
      <p:sp>
        <p:nvSpPr>
          <p:cNvPr id="12" name="文字方塊 4"/>
          <p:cNvSpPr>
            <a:spLocks noChangeArrowheads="1"/>
          </p:cNvSpPr>
          <p:nvPr/>
        </p:nvSpPr>
        <p:spPr bwMode="auto">
          <a:xfrm>
            <a:off x="2624138" y="2859088"/>
            <a:ext cx="2103437" cy="369887"/>
          </a:xfrm>
          <a:prstGeom prst="wedgeRectCallout">
            <a:avLst>
              <a:gd name="adj1" fmla="val -74106"/>
              <a:gd name="adj2" fmla="val 29662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預先設定顯示筆數</a:t>
            </a:r>
          </a:p>
        </p:txBody>
      </p:sp>
      <p:sp>
        <p:nvSpPr>
          <p:cNvPr id="13" name="文字方塊 4"/>
          <p:cNvSpPr>
            <a:spLocks noChangeArrowheads="1"/>
          </p:cNvSpPr>
          <p:nvPr/>
        </p:nvSpPr>
        <p:spPr bwMode="auto">
          <a:xfrm>
            <a:off x="4079875" y="1360488"/>
            <a:ext cx="4354513" cy="368300"/>
          </a:xfrm>
          <a:prstGeom prst="wedgeRectCallout">
            <a:avLst>
              <a:gd name="adj1" fmla="val -55596"/>
              <a:gd name="adj2" fmla="val 14368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可輸入關鍵字查詢刊名是否有符合的資料</a:t>
            </a:r>
          </a:p>
        </p:txBody>
      </p:sp>
      <p:sp>
        <p:nvSpPr>
          <p:cNvPr id="14" name="文字方塊 4"/>
          <p:cNvSpPr>
            <a:spLocks noChangeArrowheads="1"/>
          </p:cNvSpPr>
          <p:nvPr/>
        </p:nvSpPr>
        <p:spPr bwMode="auto">
          <a:xfrm>
            <a:off x="2111375" y="2281238"/>
            <a:ext cx="2330450" cy="369887"/>
          </a:xfrm>
          <a:prstGeom prst="wedgeRectCallout">
            <a:avLst>
              <a:gd name="adj1" fmla="val -64889"/>
              <a:gd name="adj2" fmla="val 3600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依開頭字母順序查詢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119188"/>
            <a:ext cx="8397875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22"/>
          <p:cNvSpPr txBox="1">
            <a:spLocks noChangeArrowheads="1"/>
          </p:cNvSpPr>
          <p:nvPr/>
        </p:nvSpPr>
        <p:spPr bwMode="auto">
          <a:xfrm>
            <a:off x="323850" y="450850"/>
            <a:ext cx="72009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期刊雜誌瀏覽</a:t>
            </a:r>
            <a:endParaRPr kumimoji="0" lang="en-US" altLang="zh-TW" sz="3200" b="1">
              <a:solidFill>
                <a:srgbClr val="C00000"/>
              </a:solidFill>
              <a:ea typeface="新細明體" pitchFamily="18" charset="-120"/>
              <a:cs typeface="Arial Unicode MS" pitchFamily="34" charset="-120"/>
            </a:endParaRP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4"/>
          <p:cNvSpPr>
            <a:spLocks noChangeArrowheads="1"/>
          </p:cNvSpPr>
          <p:nvPr/>
        </p:nvSpPr>
        <p:spPr bwMode="auto">
          <a:xfrm>
            <a:off x="2952750" y="1636713"/>
            <a:ext cx="4356100" cy="368300"/>
          </a:xfrm>
          <a:prstGeom prst="wedgeRectCallout">
            <a:avLst>
              <a:gd name="adj1" fmla="val -61122"/>
              <a:gd name="adj2" fmla="val -2914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依主題領域查詢，共有</a:t>
            </a:r>
            <a:r>
              <a:rPr kumimoji="0" lang="en-US" altLang="zh-TW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16</a:t>
            </a: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種科技領域主題</a:t>
            </a:r>
            <a:endParaRPr kumimoji="0" lang="en-US" altLang="zh-TW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04813"/>
            <a:ext cx="8542338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349375"/>
            <a:ext cx="16764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>
            <a:spLocks noChangeArrowheads="1"/>
          </p:cNvSpPr>
          <p:nvPr/>
        </p:nvSpPr>
        <p:spPr bwMode="auto">
          <a:xfrm>
            <a:off x="2111375" y="1925638"/>
            <a:ext cx="2101850" cy="369887"/>
          </a:xfrm>
          <a:prstGeom prst="wedgeRectCallout">
            <a:avLst>
              <a:gd name="adj1" fmla="val -60948"/>
              <a:gd name="adj2" fmla="val 172999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預先設定顯示筆數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447800" y="836613"/>
            <a:ext cx="1890713" cy="566737"/>
          </a:xfrm>
          <a:prstGeom prst="downArrowCallout">
            <a:avLst>
              <a:gd name="adj1" fmla="val 41929"/>
              <a:gd name="adj2" fmla="val 47193"/>
              <a:gd name="adj3" fmla="val 25000"/>
              <a:gd name="adj4" fmla="val 6497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C33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鍵入關鍵字搜尋</a:t>
            </a:r>
          </a:p>
        </p:txBody>
      </p:sp>
      <p:pic>
        <p:nvPicPr>
          <p:cNvPr id="5018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4"/>
          <p:cNvSpPr>
            <a:spLocks noChangeArrowheads="1"/>
          </p:cNvSpPr>
          <p:nvPr/>
        </p:nvSpPr>
        <p:spPr bwMode="auto">
          <a:xfrm>
            <a:off x="1249363" y="4291013"/>
            <a:ext cx="2555875" cy="646112"/>
          </a:xfrm>
          <a:prstGeom prst="wedgeRectCallout">
            <a:avLst>
              <a:gd name="adj1" fmla="val -47292"/>
              <a:gd name="adj2" fmla="val 30731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左邊檢索欄位可以設定年份</a:t>
            </a:r>
            <a:r>
              <a:rPr kumimoji="0" lang="en-US" altLang="zh-TW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/</a:t>
            </a: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出版社</a:t>
            </a:r>
            <a:r>
              <a:rPr kumimoji="0" lang="en-US" altLang="zh-TW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/</a:t>
            </a: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主題</a:t>
            </a:r>
          </a:p>
        </p:txBody>
      </p:sp>
      <p:sp>
        <p:nvSpPr>
          <p:cNvPr id="14" name="向下箭號 13"/>
          <p:cNvSpPr/>
          <p:nvPr/>
        </p:nvSpPr>
        <p:spPr>
          <a:xfrm rot="18589031">
            <a:off x="249097" y="3134022"/>
            <a:ext cx="255870" cy="406517"/>
          </a:xfrm>
          <a:prstGeom prst="downArrow">
            <a:avLst>
              <a:gd name="adj1" fmla="val 25523"/>
              <a:gd name="adj2" fmla="val 71566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dirty="0"/>
          </a:p>
        </p:txBody>
      </p:sp>
      <p:sp>
        <p:nvSpPr>
          <p:cNvPr id="11" name="文字方塊 4"/>
          <p:cNvSpPr>
            <a:spLocks noChangeArrowheads="1"/>
          </p:cNvSpPr>
          <p:nvPr/>
        </p:nvSpPr>
        <p:spPr bwMode="auto">
          <a:xfrm>
            <a:off x="5051425" y="2482850"/>
            <a:ext cx="1625600" cy="368300"/>
          </a:xfrm>
          <a:prstGeom prst="wedgeRectCallout">
            <a:avLst>
              <a:gd name="adj1" fmla="val -88407"/>
              <a:gd name="adj2" fmla="val 4920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設定排序條件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1039813"/>
            <a:ext cx="8777288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22"/>
          <p:cNvSpPr txBox="1">
            <a:spLocks noChangeArrowheads="1"/>
          </p:cNvSpPr>
          <p:nvPr/>
        </p:nvSpPr>
        <p:spPr bwMode="auto">
          <a:xfrm>
            <a:off x="88900" y="330200"/>
            <a:ext cx="28082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期刊雜誌瀏覽</a:t>
            </a:r>
            <a:endParaRPr kumimoji="0" lang="en-US" altLang="zh-TW" sz="3200" b="1">
              <a:solidFill>
                <a:srgbClr val="C00000"/>
              </a:solidFill>
              <a:ea typeface="新細明體" pitchFamily="18" charset="-120"/>
              <a:cs typeface="Arial Unicode MS" pitchFamily="34" charset="-120"/>
            </a:endParaRPr>
          </a:p>
        </p:txBody>
      </p:sp>
      <p:sp>
        <p:nvSpPr>
          <p:cNvPr id="6" name="流程圖: 程序 5"/>
          <p:cNvSpPr>
            <a:spLocks noChangeArrowheads="1"/>
          </p:cNvSpPr>
          <p:nvPr/>
        </p:nvSpPr>
        <p:spPr bwMode="auto">
          <a:xfrm>
            <a:off x="517525" y="2624138"/>
            <a:ext cx="5343525" cy="1149350"/>
          </a:xfrm>
          <a:prstGeom prst="flowChartProcess">
            <a:avLst/>
          </a:prstGeom>
          <a:solidFill>
            <a:srgbClr val="FFCC99">
              <a:alpha val="25098"/>
            </a:srgbClr>
          </a:solidFill>
          <a:ln w="38100" algn="ctr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 sz="5400" b="1">
                <a:solidFill>
                  <a:srgbClr val="1C1C1C"/>
                </a:solidFill>
              </a:rPr>
              <a:t>     </a:t>
            </a:r>
          </a:p>
        </p:txBody>
      </p:sp>
      <p:sp>
        <p:nvSpPr>
          <p:cNvPr id="7" name="流程圖: 程序 6"/>
          <p:cNvSpPr>
            <a:spLocks noChangeArrowheads="1"/>
          </p:cNvSpPr>
          <p:nvPr/>
        </p:nvSpPr>
        <p:spPr bwMode="auto">
          <a:xfrm>
            <a:off x="4721225" y="4362450"/>
            <a:ext cx="4371975" cy="608013"/>
          </a:xfrm>
          <a:prstGeom prst="flowChartProcess">
            <a:avLst/>
          </a:prstGeom>
          <a:solidFill>
            <a:srgbClr val="FFCC99">
              <a:alpha val="25098"/>
            </a:srgbClr>
          </a:solidFill>
          <a:ln w="38100" algn="ctr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 sz="5400" b="1">
                <a:solidFill>
                  <a:srgbClr val="1C1C1C"/>
                </a:solidFill>
              </a:rPr>
              <a:t>     </a:t>
            </a:r>
          </a:p>
        </p:txBody>
      </p:sp>
      <p:pic>
        <p:nvPicPr>
          <p:cNvPr id="512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流程圖: 程序 10"/>
          <p:cNvSpPr>
            <a:spLocks noChangeArrowheads="1"/>
          </p:cNvSpPr>
          <p:nvPr/>
        </p:nvSpPr>
        <p:spPr bwMode="auto">
          <a:xfrm>
            <a:off x="6113463" y="2532063"/>
            <a:ext cx="2979737" cy="1135062"/>
          </a:xfrm>
          <a:prstGeom prst="flowChartProcess">
            <a:avLst/>
          </a:prstGeom>
          <a:solidFill>
            <a:srgbClr val="FFCC99">
              <a:alpha val="25098"/>
            </a:srgbClr>
          </a:solidFill>
          <a:ln w="38100" algn="ctr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 sz="5400" b="1">
                <a:solidFill>
                  <a:srgbClr val="1C1C1C"/>
                </a:solidFill>
              </a:rPr>
              <a:t>     </a:t>
            </a:r>
          </a:p>
        </p:txBody>
      </p:sp>
      <p:sp>
        <p:nvSpPr>
          <p:cNvPr id="12" name="Text Box 6"/>
          <p:cNvSpPr>
            <a:spLocks noChangeArrowheads="1"/>
          </p:cNvSpPr>
          <p:nvPr/>
        </p:nvSpPr>
        <p:spPr bwMode="auto">
          <a:xfrm>
            <a:off x="487363" y="3959225"/>
            <a:ext cx="842962" cy="403225"/>
          </a:xfrm>
          <a:prstGeom prst="wedgeRectCallout">
            <a:avLst>
              <a:gd name="adj1" fmla="val -20453"/>
              <a:gd name="adj2" fmla="val -89299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50"/>
              </a:spcBef>
              <a:defRPr/>
            </a:pPr>
            <a:r>
              <a:rPr kumimoji="0"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 Unicode MS" panose="020B0604020202020204" pitchFamily="34" charset="-128"/>
              </a:rPr>
              <a:t> </a:t>
            </a:r>
            <a:r>
              <a:rPr kumimoji="0" lang="zh-TW" altLang="en-US" sz="1800" b="1" dirty="0">
                <a:solidFill>
                  <a:srgbClr val="000000"/>
                </a:solidFill>
                <a:ea typeface="微軟正黑體" panose="020B0604030504040204" pitchFamily="34" charset="-120"/>
                <a:cs typeface="Arial Unicode MS" panose="020B0604020202020204" pitchFamily="34" charset="-128"/>
              </a:rPr>
              <a:t>主旨</a:t>
            </a:r>
          </a:p>
        </p:txBody>
      </p:sp>
      <p:sp>
        <p:nvSpPr>
          <p:cNvPr id="14" name="文字方塊 2"/>
          <p:cNvSpPr>
            <a:spLocks noChangeArrowheads="1"/>
          </p:cNvSpPr>
          <p:nvPr/>
        </p:nvSpPr>
        <p:spPr bwMode="auto">
          <a:xfrm>
            <a:off x="1828800" y="3605213"/>
            <a:ext cx="4772025" cy="646112"/>
          </a:xfrm>
          <a:prstGeom prst="wedgeRectCallout">
            <a:avLst>
              <a:gd name="adj1" fmla="val 46929"/>
              <a:gd name="adj2" fmla="val -85164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1800" b="1" dirty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Impact Factor </a:t>
            </a: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期刊影響係數</a:t>
            </a:r>
            <a:r>
              <a:rPr kumimoji="0" lang="en-US" altLang="zh-TW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:</a:t>
            </a:r>
          </a:p>
          <a:p>
            <a:pPr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分析期刊被引用狀況，以呈現其影響力的指標</a:t>
            </a:r>
            <a:endParaRPr kumimoji="0" lang="en-US" altLang="zh-TW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</p:txBody>
      </p:sp>
      <p:sp>
        <p:nvSpPr>
          <p:cNvPr id="20" name="Text Box 6"/>
          <p:cNvSpPr>
            <a:spLocks noChangeArrowheads="1"/>
          </p:cNvSpPr>
          <p:nvPr/>
        </p:nvSpPr>
        <p:spPr bwMode="auto">
          <a:xfrm>
            <a:off x="838200" y="2133600"/>
            <a:ext cx="1116013" cy="371475"/>
          </a:xfrm>
          <a:prstGeom prst="wedgeRectCallout">
            <a:avLst>
              <a:gd name="adj1" fmla="val -21880"/>
              <a:gd name="adj2" fmla="val -37292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50"/>
              </a:spcBef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ea typeface="微軟正黑體" panose="020B0604030504040204" pitchFamily="34" charset="-120"/>
                <a:cs typeface="Arial Unicode MS" panose="020B0604020202020204" pitchFamily="34" charset="-128"/>
              </a:rPr>
              <a:t>熱門文獻</a:t>
            </a:r>
          </a:p>
        </p:txBody>
      </p:sp>
      <p:sp>
        <p:nvSpPr>
          <p:cNvPr id="21" name="Text Box 6"/>
          <p:cNvSpPr>
            <a:spLocks noChangeArrowheads="1"/>
          </p:cNvSpPr>
          <p:nvPr/>
        </p:nvSpPr>
        <p:spPr bwMode="auto">
          <a:xfrm>
            <a:off x="2979738" y="2133600"/>
            <a:ext cx="1125537" cy="371475"/>
          </a:xfrm>
          <a:prstGeom prst="wedgeRectCallout">
            <a:avLst>
              <a:gd name="adj1" fmla="val -20670"/>
              <a:gd name="adj2" fmla="val -41123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50"/>
              </a:spcBef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ea typeface="微軟正黑體" panose="020B0604030504040204" pitchFamily="34" charset="-120"/>
                <a:cs typeface="Arial Unicode MS" panose="020B0604020202020204" pitchFamily="34" charset="-128"/>
              </a:rPr>
              <a:t>當期出版</a:t>
            </a:r>
          </a:p>
        </p:txBody>
      </p:sp>
      <p:sp>
        <p:nvSpPr>
          <p:cNvPr id="22" name="Text Box 6"/>
          <p:cNvSpPr>
            <a:spLocks noChangeArrowheads="1"/>
          </p:cNvSpPr>
          <p:nvPr/>
        </p:nvSpPr>
        <p:spPr bwMode="auto">
          <a:xfrm>
            <a:off x="4195763" y="2133600"/>
            <a:ext cx="1152525" cy="371475"/>
          </a:xfrm>
          <a:prstGeom prst="wedgeRectCallout">
            <a:avLst>
              <a:gd name="adj1" fmla="val -20670"/>
              <a:gd name="adj2" fmla="val -29629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50"/>
              </a:spcBef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ea typeface="微軟正黑體" panose="020B0604030504040204" pitchFamily="34" charset="-120"/>
                <a:cs typeface="Arial Unicode MS" panose="020B0604020202020204" pitchFamily="34" charset="-128"/>
              </a:rPr>
              <a:t>歷史文獻</a:t>
            </a:r>
          </a:p>
        </p:txBody>
      </p:sp>
      <p:sp>
        <p:nvSpPr>
          <p:cNvPr id="23" name="Text Box 6"/>
          <p:cNvSpPr>
            <a:spLocks noChangeArrowheads="1"/>
          </p:cNvSpPr>
          <p:nvPr/>
        </p:nvSpPr>
        <p:spPr bwMode="auto">
          <a:xfrm>
            <a:off x="5478463" y="2133600"/>
            <a:ext cx="1122362" cy="371475"/>
          </a:xfrm>
          <a:prstGeom prst="wedgeRectCallout">
            <a:avLst>
              <a:gd name="adj1" fmla="val -21880"/>
              <a:gd name="adj2" fmla="val -10473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50"/>
              </a:spcBef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ea typeface="微軟正黑體" panose="020B0604030504040204" pitchFamily="34" charset="-120"/>
                <a:cs typeface="Arial Unicode MS" panose="020B0604020202020204" pitchFamily="34" charset="-128"/>
              </a:rPr>
              <a:t>期刊介紹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4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998538"/>
            <a:ext cx="7767638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>
            <a:spLocks noChangeArrowheads="1"/>
          </p:cNvSpPr>
          <p:nvPr/>
        </p:nvSpPr>
        <p:spPr bwMode="auto">
          <a:xfrm>
            <a:off x="6372225" y="4902200"/>
            <a:ext cx="2016125" cy="839788"/>
          </a:xfrm>
          <a:custGeom>
            <a:avLst/>
            <a:gdLst>
              <a:gd name="connsiteX0" fmla="*/ 0 w 2016125"/>
              <a:gd name="connsiteY0" fmla="*/ 0 h 381000"/>
              <a:gd name="connsiteX1" fmla="*/ 336021 w 2016125"/>
              <a:gd name="connsiteY1" fmla="*/ 0 h 381000"/>
              <a:gd name="connsiteX2" fmla="*/ 336021 w 2016125"/>
              <a:gd name="connsiteY2" fmla="*/ 0 h 381000"/>
              <a:gd name="connsiteX3" fmla="*/ 840052 w 2016125"/>
              <a:gd name="connsiteY3" fmla="*/ 0 h 381000"/>
              <a:gd name="connsiteX4" fmla="*/ 2016125 w 2016125"/>
              <a:gd name="connsiteY4" fmla="*/ 0 h 381000"/>
              <a:gd name="connsiteX5" fmla="*/ 2016125 w 2016125"/>
              <a:gd name="connsiteY5" fmla="*/ 222250 h 381000"/>
              <a:gd name="connsiteX6" fmla="*/ 2016125 w 2016125"/>
              <a:gd name="connsiteY6" fmla="*/ 222250 h 381000"/>
              <a:gd name="connsiteX7" fmla="*/ 2016125 w 2016125"/>
              <a:gd name="connsiteY7" fmla="*/ 317500 h 381000"/>
              <a:gd name="connsiteX8" fmla="*/ 2016125 w 2016125"/>
              <a:gd name="connsiteY8" fmla="*/ 381000 h 381000"/>
              <a:gd name="connsiteX9" fmla="*/ 840052 w 2016125"/>
              <a:gd name="connsiteY9" fmla="*/ 381000 h 381000"/>
              <a:gd name="connsiteX10" fmla="*/ 601390 w 2016125"/>
              <a:gd name="connsiteY10" fmla="*/ 840387 h 381000"/>
              <a:gd name="connsiteX11" fmla="*/ 336021 w 2016125"/>
              <a:gd name="connsiteY11" fmla="*/ 381000 h 381000"/>
              <a:gd name="connsiteX12" fmla="*/ 0 w 2016125"/>
              <a:gd name="connsiteY12" fmla="*/ 381000 h 381000"/>
              <a:gd name="connsiteX13" fmla="*/ 0 w 2016125"/>
              <a:gd name="connsiteY13" fmla="*/ 317500 h 381000"/>
              <a:gd name="connsiteX14" fmla="*/ 0 w 2016125"/>
              <a:gd name="connsiteY14" fmla="*/ 222250 h 381000"/>
              <a:gd name="connsiteX15" fmla="*/ 0 w 2016125"/>
              <a:gd name="connsiteY15" fmla="*/ 222250 h 381000"/>
              <a:gd name="connsiteX16" fmla="*/ 0 w 2016125"/>
              <a:gd name="connsiteY16" fmla="*/ 0 h 381000"/>
              <a:gd name="connsiteX0" fmla="*/ 0 w 2016125"/>
              <a:gd name="connsiteY0" fmla="*/ 0 h 840387"/>
              <a:gd name="connsiteX1" fmla="*/ 336021 w 2016125"/>
              <a:gd name="connsiteY1" fmla="*/ 0 h 840387"/>
              <a:gd name="connsiteX2" fmla="*/ 336021 w 2016125"/>
              <a:gd name="connsiteY2" fmla="*/ 0 h 840387"/>
              <a:gd name="connsiteX3" fmla="*/ 840052 w 2016125"/>
              <a:gd name="connsiteY3" fmla="*/ 0 h 840387"/>
              <a:gd name="connsiteX4" fmla="*/ 2016125 w 2016125"/>
              <a:gd name="connsiteY4" fmla="*/ 0 h 840387"/>
              <a:gd name="connsiteX5" fmla="*/ 2016125 w 2016125"/>
              <a:gd name="connsiteY5" fmla="*/ 222250 h 840387"/>
              <a:gd name="connsiteX6" fmla="*/ 2016125 w 2016125"/>
              <a:gd name="connsiteY6" fmla="*/ 222250 h 840387"/>
              <a:gd name="connsiteX7" fmla="*/ 2016125 w 2016125"/>
              <a:gd name="connsiteY7" fmla="*/ 317500 h 840387"/>
              <a:gd name="connsiteX8" fmla="*/ 2016125 w 2016125"/>
              <a:gd name="connsiteY8" fmla="*/ 381000 h 840387"/>
              <a:gd name="connsiteX9" fmla="*/ 578795 w 2016125"/>
              <a:gd name="connsiteY9" fmla="*/ 381000 h 840387"/>
              <a:gd name="connsiteX10" fmla="*/ 601390 w 2016125"/>
              <a:gd name="connsiteY10" fmla="*/ 840387 h 840387"/>
              <a:gd name="connsiteX11" fmla="*/ 336021 w 2016125"/>
              <a:gd name="connsiteY11" fmla="*/ 381000 h 840387"/>
              <a:gd name="connsiteX12" fmla="*/ 0 w 2016125"/>
              <a:gd name="connsiteY12" fmla="*/ 381000 h 840387"/>
              <a:gd name="connsiteX13" fmla="*/ 0 w 2016125"/>
              <a:gd name="connsiteY13" fmla="*/ 317500 h 840387"/>
              <a:gd name="connsiteX14" fmla="*/ 0 w 2016125"/>
              <a:gd name="connsiteY14" fmla="*/ 222250 h 840387"/>
              <a:gd name="connsiteX15" fmla="*/ 0 w 2016125"/>
              <a:gd name="connsiteY15" fmla="*/ 222250 h 840387"/>
              <a:gd name="connsiteX16" fmla="*/ 0 w 2016125"/>
              <a:gd name="connsiteY16" fmla="*/ 0 h 840387"/>
              <a:gd name="connsiteX0" fmla="*/ 0 w 2016125"/>
              <a:gd name="connsiteY0" fmla="*/ 0 h 840387"/>
              <a:gd name="connsiteX1" fmla="*/ 336021 w 2016125"/>
              <a:gd name="connsiteY1" fmla="*/ 0 h 840387"/>
              <a:gd name="connsiteX2" fmla="*/ 336021 w 2016125"/>
              <a:gd name="connsiteY2" fmla="*/ 0 h 840387"/>
              <a:gd name="connsiteX3" fmla="*/ 840052 w 2016125"/>
              <a:gd name="connsiteY3" fmla="*/ 0 h 840387"/>
              <a:gd name="connsiteX4" fmla="*/ 2016125 w 2016125"/>
              <a:gd name="connsiteY4" fmla="*/ 0 h 840387"/>
              <a:gd name="connsiteX5" fmla="*/ 2016125 w 2016125"/>
              <a:gd name="connsiteY5" fmla="*/ 222250 h 840387"/>
              <a:gd name="connsiteX6" fmla="*/ 2016125 w 2016125"/>
              <a:gd name="connsiteY6" fmla="*/ 222250 h 840387"/>
              <a:gd name="connsiteX7" fmla="*/ 2016125 w 2016125"/>
              <a:gd name="connsiteY7" fmla="*/ 317500 h 840387"/>
              <a:gd name="connsiteX8" fmla="*/ 2016125 w 2016125"/>
              <a:gd name="connsiteY8" fmla="*/ 381000 h 840387"/>
              <a:gd name="connsiteX9" fmla="*/ 578795 w 2016125"/>
              <a:gd name="connsiteY9" fmla="*/ 381000 h 840387"/>
              <a:gd name="connsiteX10" fmla="*/ 482636 w 2016125"/>
              <a:gd name="connsiteY10" fmla="*/ 840387 h 840387"/>
              <a:gd name="connsiteX11" fmla="*/ 336021 w 2016125"/>
              <a:gd name="connsiteY11" fmla="*/ 381000 h 840387"/>
              <a:gd name="connsiteX12" fmla="*/ 0 w 2016125"/>
              <a:gd name="connsiteY12" fmla="*/ 381000 h 840387"/>
              <a:gd name="connsiteX13" fmla="*/ 0 w 2016125"/>
              <a:gd name="connsiteY13" fmla="*/ 317500 h 840387"/>
              <a:gd name="connsiteX14" fmla="*/ 0 w 2016125"/>
              <a:gd name="connsiteY14" fmla="*/ 222250 h 840387"/>
              <a:gd name="connsiteX15" fmla="*/ 0 w 2016125"/>
              <a:gd name="connsiteY15" fmla="*/ 222250 h 840387"/>
              <a:gd name="connsiteX16" fmla="*/ 0 w 2016125"/>
              <a:gd name="connsiteY16" fmla="*/ 0 h 84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16125" h="840387">
                <a:moveTo>
                  <a:pt x="0" y="0"/>
                </a:moveTo>
                <a:lnTo>
                  <a:pt x="336021" y="0"/>
                </a:lnTo>
                <a:lnTo>
                  <a:pt x="336021" y="0"/>
                </a:lnTo>
                <a:lnTo>
                  <a:pt x="840052" y="0"/>
                </a:lnTo>
                <a:lnTo>
                  <a:pt x="2016125" y="0"/>
                </a:lnTo>
                <a:lnTo>
                  <a:pt x="2016125" y="222250"/>
                </a:lnTo>
                <a:lnTo>
                  <a:pt x="2016125" y="222250"/>
                </a:lnTo>
                <a:lnTo>
                  <a:pt x="2016125" y="317500"/>
                </a:lnTo>
                <a:lnTo>
                  <a:pt x="2016125" y="381000"/>
                </a:lnTo>
                <a:lnTo>
                  <a:pt x="578795" y="381000"/>
                </a:lnTo>
                <a:lnTo>
                  <a:pt x="482636" y="840387"/>
                </a:lnTo>
                <a:lnTo>
                  <a:pt x="336021" y="381000"/>
                </a:lnTo>
                <a:lnTo>
                  <a:pt x="0" y="381000"/>
                </a:lnTo>
                <a:lnTo>
                  <a:pt x="0" y="317500"/>
                </a:lnTo>
                <a:lnTo>
                  <a:pt x="0" y="222250"/>
                </a:lnTo>
                <a:lnTo>
                  <a:pt x="0" y="2222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50"/>
              </a:spcBef>
              <a:defRPr/>
            </a:pPr>
            <a:r>
              <a:rPr kumimoji="0"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 Unicode MS" panose="020B0604020202020204" pitchFamily="34" charset="-128"/>
              </a:rPr>
              <a:t>連結至學會網頁</a:t>
            </a:r>
          </a:p>
        </p:txBody>
      </p:sp>
      <p:sp>
        <p:nvSpPr>
          <p:cNvPr id="4" name="Text Box 6"/>
          <p:cNvSpPr>
            <a:spLocks noChangeArrowheads="1"/>
          </p:cNvSpPr>
          <p:nvPr/>
        </p:nvSpPr>
        <p:spPr bwMode="auto">
          <a:xfrm>
            <a:off x="4672013" y="3282950"/>
            <a:ext cx="1122362" cy="403225"/>
          </a:xfrm>
          <a:custGeom>
            <a:avLst/>
            <a:gdLst>
              <a:gd name="connsiteX0" fmla="*/ 0 w 882876"/>
              <a:gd name="connsiteY0" fmla="*/ 0 h 402291"/>
              <a:gd name="connsiteX1" fmla="*/ 147146 w 882876"/>
              <a:gd name="connsiteY1" fmla="*/ 0 h 402291"/>
              <a:gd name="connsiteX2" fmla="*/ 147146 w 882876"/>
              <a:gd name="connsiteY2" fmla="*/ 0 h 402291"/>
              <a:gd name="connsiteX3" fmla="*/ 367865 w 882876"/>
              <a:gd name="connsiteY3" fmla="*/ 0 h 402291"/>
              <a:gd name="connsiteX4" fmla="*/ 882876 w 882876"/>
              <a:gd name="connsiteY4" fmla="*/ 0 h 402291"/>
              <a:gd name="connsiteX5" fmla="*/ 882876 w 882876"/>
              <a:gd name="connsiteY5" fmla="*/ 67049 h 402291"/>
              <a:gd name="connsiteX6" fmla="*/ 882876 w 882876"/>
              <a:gd name="connsiteY6" fmla="*/ 67049 h 402291"/>
              <a:gd name="connsiteX7" fmla="*/ 882876 w 882876"/>
              <a:gd name="connsiteY7" fmla="*/ 167621 h 402291"/>
              <a:gd name="connsiteX8" fmla="*/ 882876 w 882876"/>
              <a:gd name="connsiteY8" fmla="*/ 402291 h 402291"/>
              <a:gd name="connsiteX9" fmla="*/ 367865 w 882876"/>
              <a:gd name="connsiteY9" fmla="*/ 402291 h 402291"/>
              <a:gd name="connsiteX10" fmla="*/ 147146 w 882876"/>
              <a:gd name="connsiteY10" fmla="*/ 402291 h 402291"/>
              <a:gd name="connsiteX11" fmla="*/ 147146 w 882876"/>
              <a:gd name="connsiteY11" fmla="*/ 402291 h 402291"/>
              <a:gd name="connsiteX12" fmla="*/ 0 w 882876"/>
              <a:gd name="connsiteY12" fmla="*/ 402291 h 402291"/>
              <a:gd name="connsiteX13" fmla="*/ 0 w 882876"/>
              <a:gd name="connsiteY13" fmla="*/ 167621 h 402291"/>
              <a:gd name="connsiteX14" fmla="*/ -363551 w 882876"/>
              <a:gd name="connsiteY14" fmla="*/ 183795 h 402291"/>
              <a:gd name="connsiteX15" fmla="*/ 0 w 882876"/>
              <a:gd name="connsiteY15" fmla="*/ 67049 h 402291"/>
              <a:gd name="connsiteX16" fmla="*/ 0 w 882876"/>
              <a:gd name="connsiteY16" fmla="*/ 0 h 402291"/>
              <a:gd name="connsiteX0" fmla="*/ 363551 w 1246427"/>
              <a:gd name="connsiteY0" fmla="*/ 0 h 402291"/>
              <a:gd name="connsiteX1" fmla="*/ 510697 w 1246427"/>
              <a:gd name="connsiteY1" fmla="*/ 0 h 402291"/>
              <a:gd name="connsiteX2" fmla="*/ 510697 w 1246427"/>
              <a:gd name="connsiteY2" fmla="*/ 0 h 402291"/>
              <a:gd name="connsiteX3" fmla="*/ 731416 w 1246427"/>
              <a:gd name="connsiteY3" fmla="*/ 0 h 402291"/>
              <a:gd name="connsiteX4" fmla="*/ 1246427 w 1246427"/>
              <a:gd name="connsiteY4" fmla="*/ 0 h 402291"/>
              <a:gd name="connsiteX5" fmla="*/ 1246427 w 1246427"/>
              <a:gd name="connsiteY5" fmla="*/ 67049 h 402291"/>
              <a:gd name="connsiteX6" fmla="*/ 1246427 w 1246427"/>
              <a:gd name="connsiteY6" fmla="*/ 67049 h 402291"/>
              <a:gd name="connsiteX7" fmla="*/ 1246427 w 1246427"/>
              <a:gd name="connsiteY7" fmla="*/ 167621 h 402291"/>
              <a:gd name="connsiteX8" fmla="*/ 1246427 w 1246427"/>
              <a:gd name="connsiteY8" fmla="*/ 402291 h 402291"/>
              <a:gd name="connsiteX9" fmla="*/ 731416 w 1246427"/>
              <a:gd name="connsiteY9" fmla="*/ 402291 h 402291"/>
              <a:gd name="connsiteX10" fmla="*/ 510697 w 1246427"/>
              <a:gd name="connsiteY10" fmla="*/ 402291 h 402291"/>
              <a:gd name="connsiteX11" fmla="*/ 510697 w 1246427"/>
              <a:gd name="connsiteY11" fmla="*/ 402291 h 402291"/>
              <a:gd name="connsiteX12" fmla="*/ 363551 w 1246427"/>
              <a:gd name="connsiteY12" fmla="*/ 402291 h 402291"/>
              <a:gd name="connsiteX13" fmla="*/ 363551 w 1246427"/>
              <a:gd name="connsiteY13" fmla="*/ 215123 h 402291"/>
              <a:gd name="connsiteX14" fmla="*/ 0 w 1246427"/>
              <a:gd name="connsiteY14" fmla="*/ 183795 h 402291"/>
              <a:gd name="connsiteX15" fmla="*/ 363551 w 1246427"/>
              <a:gd name="connsiteY15" fmla="*/ 67049 h 402291"/>
              <a:gd name="connsiteX16" fmla="*/ 363551 w 1246427"/>
              <a:gd name="connsiteY16" fmla="*/ 0 h 402291"/>
              <a:gd name="connsiteX0" fmla="*/ 363551 w 1246427"/>
              <a:gd name="connsiteY0" fmla="*/ 0 h 402291"/>
              <a:gd name="connsiteX1" fmla="*/ 510697 w 1246427"/>
              <a:gd name="connsiteY1" fmla="*/ 0 h 402291"/>
              <a:gd name="connsiteX2" fmla="*/ 510697 w 1246427"/>
              <a:gd name="connsiteY2" fmla="*/ 0 h 402291"/>
              <a:gd name="connsiteX3" fmla="*/ 731416 w 1246427"/>
              <a:gd name="connsiteY3" fmla="*/ 0 h 402291"/>
              <a:gd name="connsiteX4" fmla="*/ 1246427 w 1246427"/>
              <a:gd name="connsiteY4" fmla="*/ 0 h 402291"/>
              <a:gd name="connsiteX5" fmla="*/ 1246427 w 1246427"/>
              <a:gd name="connsiteY5" fmla="*/ 67049 h 402291"/>
              <a:gd name="connsiteX6" fmla="*/ 1246427 w 1246427"/>
              <a:gd name="connsiteY6" fmla="*/ 67049 h 402291"/>
              <a:gd name="connsiteX7" fmla="*/ 1246427 w 1246427"/>
              <a:gd name="connsiteY7" fmla="*/ 167621 h 402291"/>
              <a:gd name="connsiteX8" fmla="*/ 1246427 w 1246427"/>
              <a:gd name="connsiteY8" fmla="*/ 402291 h 402291"/>
              <a:gd name="connsiteX9" fmla="*/ 731416 w 1246427"/>
              <a:gd name="connsiteY9" fmla="*/ 402291 h 402291"/>
              <a:gd name="connsiteX10" fmla="*/ 510697 w 1246427"/>
              <a:gd name="connsiteY10" fmla="*/ 402291 h 402291"/>
              <a:gd name="connsiteX11" fmla="*/ 510697 w 1246427"/>
              <a:gd name="connsiteY11" fmla="*/ 402291 h 402291"/>
              <a:gd name="connsiteX12" fmla="*/ 363551 w 1246427"/>
              <a:gd name="connsiteY12" fmla="*/ 402291 h 402291"/>
              <a:gd name="connsiteX13" fmla="*/ 363551 w 1246427"/>
              <a:gd name="connsiteY13" fmla="*/ 215123 h 402291"/>
              <a:gd name="connsiteX14" fmla="*/ 0 w 1246427"/>
              <a:gd name="connsiteY14" fmla="*/ 183795 h 402291"/>
              <a:gd name="connsiteX15" fmla="*/ 363551 w 1246427"/>
              <a:gd name="connsiteY15" fmla="*/ 114550 h 402291"/>
              <a:gd name="connsiteX16" fmla="*/ 363551 w 1246427"/>
              <a:gd name="connsiteY16" fmla="*/ 0 h 40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46427" h="402291">
                <a:moveTo>
                  <a:pt x="363551" y="0"/>
                </a:moveTo>
                <a:lnTo>
                  <a:pt x="510697" y="0"/>
                </a:lnTo>
                <a:lnTo>
                  <a:pt x="510697" y="0"/>
                </a:lnTo>
                <a:lnTo>
                  <a:pt x="731416" y="0"/>
                </a:lnTo>
                <a:lnTo>
                  <a:pt x="1246427" y="0"/>
                </a:lnTo>
                <a:lnTo>
                  <a:pt x="1246427" y="67049"/>
                </a:lnTo>
                <a:lnTo>
                  <a:pt x="1246427" y="67049"/>
                </a:lnTo>
                <a:lnTo>
                  <a:pt x="1246427" y="167621"/>
                </a:lnTo>
                <a:lnTo>
                  <a:pt x="1246427" y="402291"/>
                </a:lnTo>
                <a:lnTo>
                  <a:pt x="731416" y="402291"/>
                </a:lnTo>
                <a:lnTo>
                  <a:pt x="510697" y="402291"/>
                </a:lnTo>
                <a:lnTo>
                  <a:pt x="510697" y="402291"/>
                </a:lnTo>
                <a:lnTo>
                  <a:pt x="363551" y="402291"/>
                </a:lnTo>
                <a:lnTo>
                  <a:pt x="363551" y="215123"/>
                </a:lnTo>
                <a:lnTo>
                  <a:pt x="0" y="183795"/>
                </a:lnTo>
                <a:lnTo>
                  <a:pt x="363551" y="114550"/>
                </a:lnTo>
                <a:lnTo>
                  <a:pt x="3635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50"/>
              </a:spcBef>
              <a:defRPr/>
            </a:pPr>
            <a:r>
              <a:rPr kumimoji="0"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 Unicode MS" panose="020B0604020202020204" pitchFamily="34" charset="-128"/>
              </a:rPr>
              <a:t>     主旨</a:t>
            </a:r>
          </a:p>
        </p:txBody>
      </p:sp>
      <p:sp>
        <p:nvSpPr>
          <p:cNvPr id="5" name="Text Box 6"/>
          <p:cNvSpPr>
            <a:spLocks noChangeArrowheads="1"/>
          </p:cNvSpPr>
          <p:nvPr/>
        </p:nvSpPr>
        <p:spPr bwMode="auto">
          <a:xfrm>
            <a:off x="2058988" y="5092700"/>
            <a:ext cx="1511300" cy="381000"/>
          </a:xfrm>
          <a:custGeom>
            <a:avLst/>
            <a:gdLst>
              <a:gd name="connsiteX0" fmla="*/ 0 w 1331912"/>
              <a:gd name="connsiteY0" fmla="*/ 0 h 381000"/>
              <a:gd name="connsiteX1" fmla="*/ 776949 w 1331912"/>
              <a:gd name="connsiteY1" fmla="*/ 0 h 381000"/>
              <a:gd name="connsiteX2" fmla="*/ 776949 w 1331912"/>
              <a:gd name="connsiteY2" fmla="*/ 0 h 381000"/>
              <a:gd name="connsiteX3" fmla="*/ 1109927 w 1331912"/>
              <a:gd name="connsiteY3" fmla="*/ 0 h 381000"/>
              <a:gd name="connsiteX4" fmla="*/ 1331912 w 1331912"/>
              <a:gd name="connsiteY4" fmla="*/ 0 h 381000"/>
              <a:gd name="connsiteX5" fmla="*/ 1331912 w 1331912"/>
              <a:gd name="connsiteY5" fmla="*/ 63500 h 381000"/>
              <a:gd name="connsiteX6" fmla="*/ 1511600 w 1331912"/>
              <a:gd name="connsiteY6" fmla="*/ 171663 h 381000"/>
              <a:gd name="connsiteX7" fmla="*/ 1331912 w 1331912"/>
              <a:gd name="connsiteY7" fmla="*/ 158750 h 381000"/>
              <a:gd name="connsiteX8" fmla="*/ 1331912 w 1331912"/>
              <a:gd name="connsiteY8" fmla="*/ 381000 h 381000"/>
              <a:gd name="connsiteX9" fmla="*/ 1109927 w 1331912"/>
              <a:gd name="connsiteY9" fmla="*/ 381000 h 381000"/>
              <a:gd name="connsiteX10" fmla="*/ 776949 w 1331912"/>
              <a:gd name="connsiteY10" fmla="*/ 381000 h 381000"/>
              <a:gd name="connsiteX11" fmla="*/ 776949 w 1331912"/>
              <a:gd name="connsiteY11" fmla="*/ 381000 h 381000"/>
              <a:gd name="connsiteX12" fmla="*/ 0 w 1331912"/>
              <a:gd name="connsiteY12" fmla="*/ 381000 h 381000"/>
              <a:gd name="connsiteX13" fmla="*/ 0 w 1331912"/>
              <a:gd name="connsiteY13" fmla="*/ 158750 h 381000"/>
              <a:gd name="connsiteX14" fmla="*/ 0 w 1331912"/>
              <a:gd name="connsiteY14" fmla="*/ 63500 h 381000"/>
              <a:gd name="connsiteX15" fmla="*/ 0 w 1331912"/>
              <a:gd name="connsiteY15" fmla="*/ 63500 h 381000"/>
              <a:gd name="connsiteX16" fmla="*/ 0 w 1331912"/>
              <a:gd name="connsiteY16" fmla="*/ 0 h 381000"/>
              <a:gd name="connsiteX0" fmla="*/ 0 w 1511600"/>
              <a:gd name="connsiteY0" fmla="*/ 0 h 381000"/>
              <a:gd name="connsiteX1" fmla="*/ 776949 w 1511600"/>
              <a:gd name="connsiteY1" fmla="*/ 0 h 381000"/>
              <a:gd name="connsiteX2" fmla="*/ 776949 w 1511600"/>
              <a:gd name="connsiteY2" fmla="*/ 0 h 381000"/>
              <a:gd name="connsiteX3" fmla="*/ 1109927 w 1511600"/>
              <a:gd name="connsiteY3" fmla="*/ 0 h 381000"/>
              <a:gd name="connsiteX4" fmla="*/ 1331912 w 1511600"/>
              <a:gd name="connsiteY4" fmla="*/ 0 h 381000"/>
              <a:gd name="connsiteX5" fmla="*/ 1331912 w 1511600"/>
              <a:gd name="connsiteY5" fmla="*/ 63500 h 381000"/>
              <a:gd name="connsiteX6" fmla="*/ 1511600 w 1511600"/>
              <a:gd name="connsiteY6" fmla="*/ 171663 h 381000"/>
              <a:gd name="connsiteX7" fmla="*/ 1331912 w 1511600"/>
              <a:gd name="connsiteY7" fmla="*/ 206251 h 381000"/>
              <a:gd name="connsiteX8" fmla="*/ 1331912 w 1511600"/>
              <a:gd name="connsiteY8" fmla="*/ 381000 h 381000"/>
              <a:gd name="connsiteX9" fmla="*/ 1109927 w 1511600"/>
              <a:gd name="connsiteY9" fmla="*/ 381000 h 381000"/>
              <a:gd name="connsiteX10" fmla="*/ 776949 w 1511600"/>
              <a:gd name="connsiteY10" fmla="*/ 381000 h 381000"/>
              <a:gd name="connsiteX11" fmla="*/ 776949 w 1511600"/>
              <a:gd name="connsiteY11" fmla="*/ 381000 h 381000"/>
              <a:gd name="connsiteX12" fmla="*/ 0 w 1511600"/>
              <a:gd name="connsiteY12" fmla="*/ 381000 h 381000"/>
              <a:gd name="connsiteX13" fmla="*/ 0 w 1511600"/>
              <a:gd name="connsiteY13" fmla="*/ 158750 h 381000"/>
              <a:gd name="connsiteX14" fmla="*/ 0 w 1511600"/>
              <a:gd name="connsiteY14" fmla="*/ 63500 h 381000"/>
              <a:gd name="connsiteX15" fmla="*/ 0 w 1511600"/>
              <a:gd name="connsiteY15" fmla="*/ 63500 h 381000"/>
              <a:gd name="connsiteX16" fmla="*/ 0 w 1511600"/>
              <a:gd name="connsiteY16" fmla="*/ 0 h 381000"/>
              <a:gd name="connsiteX0" fmla="*/ 0 w 1511600"/>
              <a:gd name="connsiteY0" fmla="*/ 0 h 381000"/>
              <a:gd name="connsiteX1" fmla="*/ 776949 w 1511600"/>
              <a:gd name="connsiteY1" fmla="*/ 0 h 381000"/>
              <a:gd name="connsiteX2" fmla="*/ 776949 w 1511600"/>
              <a:gd name="connsiteY2" fmla="*/ 0 h 381000"/>
              <a:gd name="connsiteX3" fmla="*/ 1109927 w 1511600"/>
              <a:gd name="connsiteY3" fmla="*/ 0 h 381000"/>
              <a:gd name="connsiteX4" fmla="*/ 1331912 w 1511600"/>
              <a:gd name="connsiteY4" fmla="*/ 0 h 381000"/>
              <a:gd name="connsiteX5" fmla="*/ 1331912 w 1511600"/>
              <a:gd name="connsiteY5" fmla="*/ 122876 h 381000"/>
              <a:gd name="connsiteX6" fmla="*/ 1511600 w 1511600"/>
              <a:gd name="connsiteY6" fmla="*/ 171663 h 381000"/>
              <a:gd name="connsiteX7" fmla="*/ 1331912 w 1511600"/>
              <a:gd name="connsiteY7" fmla="*/ 206251 h 381000"/>
              <a:gd name="connsiteX8" fmla="*/ 1331912 w 1511600"/>
              <a:gd name="connsiteY8" fmla="*/ 381000 h 381000"/>
              <a:gd name="connsiteX9" fmla="*/ 1109927 w 1511600"/>
              <a:gd name="connsiteY9" fmla="*/ 381000 h 381000"/>
              <a:gd name="connsiteX10" fmla="*/ 776949 w 1511600"/>
              <a:gd name="connsiteY10" fmla="*/ 381000 h 381000"/>
              <a:gd name="connsiteX11" fmla="*/ 776949 w 1511600"/>
              <a:gd name="connsiteY11" fmla="*/ 381000 h 381000"/>
              <a:gd name="connsiteX12" fmla="*/ 0 w 1511600"/>
              <a:gd name="connsiteY12" fmla="*/ 381000 h 381000"/>
              <a:gd name="connsiteX13" fmla="*/ 0 w 1511600"/>
              <a:gd name="connsiteY13" fmla="*/ 158750 h 381000"/>
              <a:gd name="connsiteX14" fmla="*/ 0 w 1511600"/>
              <a:gd name="connsiteY14" fmla="*/ 63500 h 381000"/>
              <a:gd name="connsiteX15" fmla="*/ 0 w 1511600"/>
              <a:gd name="connsiteY15" fmla="*/ 63500 h 381000"/>
              <a:gd name="connsiteX16" fmla="*/ 0 w 1511600"/>
              <a:gd name="connsiteY16" fmla="*/ 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1600" h="381000">
                <a:moveTo>
                  <a:pt x="0" y="0"/>
                </a:moveTo>
                <a:lnTo>
                  <a:pt x="776949" y="0"/>
                </a:lnTo>
                <a:lnTo>
                  <a:pt x="776949" y="0"/>
                </a:lnTo>
                <a:lnTo>
                  <a:pt x="1109927" y="0"/>
                </a:lnTo>
                <a:lnTo>
                  <a:pt x="1331912" y="0"/>
                </a:lnTo>
                <a:lnTo>
                  <a:pt x="1331912" y="122876"/>
                </a:lnTo>
                <a:lnTo>
                  <a:pt x="1511600" y="171663"/>
                </a:lnTo>
                <a:lnTo>
                  <a:pt x="1331912" y="206251"/>
                </a:lnTo>
                <a:lnTo>
                  <a:pt x="1331912" y="381000"/>
                </a:lnTo>
                <a:lnTo>
                  <a:pt x="1109927" y="381000"/>
                </a:lnTo>
                <a:lnTo>
                  <a:pt x="776949" y="381000"/>
                </a:lnTo>
                <a:lnTo>
                  <a:pt x="776949" y="381000"/>
                </a:lnTo>
                <a:lnTo>
                  <a:pt x="0" y="381000"/>
                </a:lnTo>
                <a:lnTo>
                  <a:pt x="0" y="158750"/>
                </a:lnTo>
                <a:lnTo>
                  <a:pt x="0" y="63500"/>
                </a:lnTo>
                <a:lnTo>
                  <a:pt x="0" y="6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250"/>
              </a:spcBef>
              <a:defRPr/>
            </a:pPr>
            <a:r>
              <a:rPr kumimoji="0" lang="zh-TW" altLang="en-US" sz="2000" b="1" dirty="0">
                <a:solidFill>
                  <a:srgbClr val="000000"/>
                </a:solidFill>
                <a:ea typeface="微軟正黑體" panose="020B0604030504040204" pitchFamily="34" charset="-120"/>
                <a:cs typeface="Arial Unicode MS" panose="020B0604020202020204" pitchFamily="34" charset="-128"/>
              </a:rPr>
              <a:t> 出版頻率</a:t>
            </a:r>
          </a:p>
        </p:txBody>
      </p:sp>
      <p:sp>
        <p:nvSpPr>
          <p:cNvPr id="52230" name="Text Box 22"/>
          <p:cNvSpPr txBox="1">
            <a:spLocks noChangeArrowheads="1"/>
          </p:cNvSpPr>
          <p:nvPr/>
        </p:nvSpPr>
        <p:spPr bwMode="auto">
          <a:xfrm>
            <a:off x="107950" y="330200"/>
            <a:ext cx="47513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20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期刊雜誌瀏覽－</a:t>
            </a:r>
            <a:r>
              <a:rPr kumimoji="0" lang="en-US" altLang="zh-TW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About Journal</a:t>
            </a:r>
            <a:endParaRPr kumimoji="0" lang="en-US" altLang="zh-TW" sz="2000" b="1">
              <a:solidFill>
                <a:srgbClr val="C00000"/>
              </a:solidFill>
              <a:ea typeface="新細明體" pitchFamily="18" charset="-120"/>
              <a:cs typeface="Arial Unicode MS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881063"/>
            <a:ext cx="8264525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22"/>
          <p:cNvSpPr txBox="1">
            <a:spLocks noChangeArrowheads="1"/>
          </p:cNvSpPr>
          <p:nvPr/>
        </p:nvSpPr>
        <p:spPr bwMode="auto">
          <a:xfrm>
            <a:off x="107950" y="330200"/>
            <a:ext cx="47513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20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期刊雜誌瀏覽－</a:t>
            </a:r>
            <a:r>
              <a:rPr kumimoji="0" lang="en-US" altLang="zh-TW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Current Issue</a:t>
            </a:r>
            <a:endParaRPr kumimoji="0" lang="en-US" altLang="zh-TW" sz="2000" b="1">
              <a:solidFill>
                <a:srgbClr val="C00000"/>
              </a:solidFill>
              <a:ea typeface="新細明體" pitchFamily="18" charset="-120"/>
              <a:cs typeface="Arial Unicode MS" pitchFamily="34" charset="-12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038225"/>
            <a:ext cx="4565650" cy="285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4"/>
          <p:cNvSpPr>
            <a:spLocks noChangeArrowheads="1"/>
          </p:cNvSpPr>
          <p:nvPr/>
        </p:nvSpPr>
        <p:spPr bwMode="auto">
          <a:xfrm>
            <a:off x="3949700" y="1412875"/>
            <a:ext cx="1303338" cy="400050"/>
          </a:xfrm>
          <a:prstGeom prst="wedgeRectCallout">
            <a:avLst>
              <a:gd name="adj1" fmla="val -48431"/>
              <a:gd name="adj2" fmla="val -473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0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文獻名稱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862263"/>
            <a:ext cx="82645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>
            <a:spLocks noChangeArrowheads="1"/>
          </p:cNvSpPr>
          <p:nvPr/>
        </p:nvSpPr>
        <p:spPr bwMode="auto">
          <a:xfrm>
            <a:off x="1647825" y="2420938"/>
            <a:ext cx="735013" cy="400050"/>
          </a:xfrm>
          <a:prstGeom prst="wedgeRectCallout">
            <a:avLst>
              <a:gd name="adj1" fmla="val -48431"/>
              <a:gd name="adj2" fmla="val -473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0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作者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867025"/>
            <a:ext cx="8264525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>
            <a:spLocks noChangeArrowheads="1"/>
          </p:cNvSpPr>
          <p:nvPr/>
        </p:nvSpPr>
        <p:spPr bwMode="auto">
          <a:xfrm>
            <a:off x="2535238" y="2419350"/>
            <a:ext cx="733425" cy="400050"/>
          </a:xfrm>
          <a:prstGeom prst="wedgeRectCallout">
            <a:avLst>
              <a:gd name="adj1" fmla="val -48431"/>
              <a:gd name="adj2" fmla="val -473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0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圖檔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圖: 程序 8"/>
          <p:cNvSpPr>
            <a:spLocks noChangeArrowheads="1"/>
          </p:cNvSpPr>
          <p:nvPr/>
        </p:nvSpPr>
        <p:spPr bwMode="auto">
          <a:xfrm>
            <a:off x="4227513" y="2928938"/>
            <a:ext cx="927100" cy="260350"/>
          </a:xfrm>
          <a:prstGeom prst="flowChartProcess">
            <a:avLst/>
          </a:prstGeom>
          <a:solidFill>
            <a:srgbClr val="FFCC99">
              <a:alpha val="25098"/>
            </a:srgbClr>
          </a:solidFill>
          <a:ln w="38100" algn="ctr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 sz="5400" b="1">
                <a:solidFill>
                  <a:srgbClr val="1C1C1C"/>
                </a:solidFill>
              </a:rPr>
              <a:t>     </a:t>
            </a:r>
          </a:p>
        </p:txBody>
      </p:sp>
      <p:pic>
        <p:nvPicPr>
          <p:cNvPr id="5427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14400"/>
            <a:ext cx="848201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22"/>
          <p:cNvSpPr txBox="1">
            <a:spLocks noChangeArrowheads="1"/>
          </p:cNvSpPr>
          <p:nvPr/>
        </p:nvSpPr>
        <p:spPr bwMode="auto">
          <a:xfrm>
            <a:off x="107950" y="330200"/>
            <a:ext cx="4751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20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期刊雜誌瀏覽－</a:t>
            </a:r>
            <a:r>
              <a:rPr kumimoji="0" lang="en-US" altLang="zh-TW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Citation Map</a:t>
            </a:r>
          </a:p>
        </p:txBody>
      </p:sp>
      <p:pic>
        <p:nvPicPr>
          <p:cNvPr id="542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向左箭號 7"/>
          <p:cNvSpPr>
            <a:spLocks noChangeArrowheads="1"/>
          </p:cNvSpPr>
          <p:nvPr/>
        </p:nvSpPr>
        <p:spPr bwMode="auto">
          <a:xfrm>
            <a:off x="2287588" y="3189288"/>
            <a:ext cx="1185862" cy="360362"/>
          </a:xfrm>
          <a:prstGeom prst="leftArrow">
            <a:avLst>
              <a:gd name="adj1" fmla="val 50000"/>
              <a:gd name="adj2" fmla="val 50032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914400"/>
            <a:ext cx="848201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圖說文字 10"/>
          <p:cNvSpPr>
            <a:spLocks noChangeArrowheads="1"/>
          </p:cNvSpPr>
          <p:nvPr/>
        </p:nvSpPr>
        <p:spPr bwMode="auto">
          <a:xfrm>
            <a:off x="1673225" y="1550988"/>
            <a:ext cx="1800225" cy="1192212"/>
          </a:xfrm>
          <a:custGeom>
            <a:avLst/>
            <a:gdLst>
              <a:gd name="connsiteX0" fmla="*/ 0 w 1800225"/>
              <a:gd name="connsiteY0" fmla="*/ 0 h 358775"/>
              <a:gd name="connsiteX1" fmla="*/ 300038 w 1800225"/>
              <a:gd name="connsiteY1" fmla="*/ 0 h 358775"/>
              <a:gd name="connsiteX2" fmla="*/ 300038 w 1800225"/>
              <a:gd name="connsiteY2" fmla="*/ 0 h 358775"/>
              <a:gd name="connsiteX3" fmla="*/ 750094 w 1800225"/>
              <a:gd name="connsiteY3" fmla="*/ 0 h 358775"/>
              <a:gd name="connsiteX4" fmla="*/ 1800225 w 1800225"/>
              <a:gd name="connsiteY4" fmla="*/ 0 h 358775"/>
              <a:gd name="connsiteX5" fmla="*/ 1800225 w 1800225"/>
              <a:gd name="connsiteY5" fmla="*/ 209285 h 358775"/>
              <a:gd name="connsiteX6" fmla="*/ 1800225 w 1800225"/>
              <a:gd name="connsiteY6" fmla="*/ 209285 h 358775"/>
              <a:gd name="connsiteX7" fmla="*/ 1800225 w 1800225"/>
              <a:gd name="connsiteY7" fmla="*/ 298979 h 358775"/>
              <a:gd name="connsiteX8" fmla="*/ 1800225 w 1800225"/>
              <a:gd name="connsiteY8" fmla="*/ 358775 h 358775"/>
              <a:gd name="connsiteX9" fmla="*/ 750094 w 1800225"/>
              <a:gd name="connsiteY9" fmla="*/ 358775 h 358775"/>
              <a:gd name="connsiteX10" fmla="*/ 770748 w 1800225"/>
              <a:gd name="connsiteY10" fmla="*/ 1190968 h 358775"/>
              <a:gd name="connsiteX11" fmla="*/ 300038 w 1800225"/>
              <a:gd name="connsiteY11" fmla="*/ 358775 h 358775"/>
              <a:gd name="connsiteX12" fmla="*/ 0 w 1800225"/>
              <a:gd name="connsiteY12" fmla="*/ 358775 h 358775"/>
              <a:gd name="connsiteX13" fmla="*/ 0 w 1800225"/>
              <a:gd name="connsiteY13" fmla="*/ 298979 h 358775"/>
              <a:gd name="connsiteX14" fmla="*/ 0 w 1800225"/>
              <a:gd name="connsiteY14" fmla="*/ 209285 h 358775"/>
              <a:gd name="connsiteX15" fmla="*/ 0 w 1800225"/>
              <a:gd name="connsiteY15" fmla="*/ 209285 h 358775"/>
              <a:gd name="connsiteX16" fmla="*/ 0 w 1800225"/>
              <a:gd name="connsiteY16" fmla="*/ 0 h 358775"/>
              <a:gd name="connsiteX0" fmla="*/ 0 w 1800225"/>
              <a:gd name="connsiteY0" fmla="*/ 0 h 1190968"/>
              <a:gd name="connsiteX1" fmla="*/ 300038 w 1800225"/>
              <a:gd name="connsiteY1" fmla="*/ 0 h 1190968"/>
              <a:gd name="connsiteX2" fmla="*/ 300038 w 1800225"/>
              <a:gd name="connsiteY2" fmla="*/ 0 h 1190968"/>
              <a:gd name="connsiteX3" fmla="*/ 750094 w 1800225"/>
              <a:gd name="connsiteY3" fmla="*/ 0 h 1190968"/>
              <a:gd name="connsiteX4" fmla="*/ 1800225 w 1800225"/>
              <a:gd name="connsiteY4" fmla="*/ 0 h 1190968"/>
              <a:gd name="connsiteX5" fmla="*/ 1800225 w 1800225"/>
              <a:gd name="connsiteY5" fmla="*/ 209285 h 1190968"/>
              <a:gd name="connsiteX6" fmla="*/ 1800225 w 1800225"/>
              <a:gd name="connsiteY6" fmla="*/ 209285 h 1190968"/>
              <a:gd name="connsiteX7" fmla="*/ 1800225 w 1800225"/>
              <a:gd name="connsiteY7" fmla="*/ 298979 h 1190968"/>
              <a:gd name="connsiteX8" fmla="*/ 1800225 w 1800225"/>
              <a:gd name="connsiteY8" fmla="*/ 358775 h 1190968"/>
              <a:gd name="connsiteX9" fmla="*/ 750094 w 1800225"/>
              <a:gd name="connsiteY9" fmla="*/ 358775 h 1190968"/>
              <a:gd name="connsiteX10" fmla="*/ 770748 w 1800225"/>
              <a:gd name="connsiteY10" fmla="*/ 1190968 h 1190968"/>
              <a:gd name="connsiteX11" fmla="*/ 596921 w 1800225"/>
              <a:gd name="connsiteY11" fmla="*/ 358775 h 1190968"/>
              <a:gd name="connsiteX12" fmla="*/ 0 w 1800225"/>
              <a:gd name="connsiteY12" fmla="*/ 358775 h 1190968"/>
              <a:gd name="connsiteX13" fmla="*/ 0 w 1800225"/>
              <a:gd name="connsiteY13" fmla="*/ 298979 h 1190968"/>
              <a:gd name="connsiteX14" fmla="*/ 0 w 1800225"/>
              <a:gd name="connsiteY14" fmla="*/ 209285 h 1190968"/>
              <a:gd name="connsiteX15" fmla="*/ 0 w 1800225"/>
              <a:gd name="connsiteY15" fmla="*/ 209285 h 1190968"/>
              <a:gd name="connsiteX16" fmla="*/ 0 w 1800225"/>
              <a:gd name="connsiteY16" fmla="*/ 0 h 119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800225" h="1190968">
                <a:moveTo>
                  <a:pt x="0" y="0"/>
                </a:moveTo>
                <a:lnTo>
                  <a:pt x="300038" y="0"/>
                </a:lnTo>
                <a:lnTo>
                  <a:pt x="300038" y="0"/>
                </a:lnTo>
                <a:lnTo>
                  <a:pt x="750094" y="0"/>
                </a:lnTo>
                <a:lnTo>
                  <a:pt x="1800225" y="0"/>
                </a:lnTo>
                <a:lnTo>
                  <a:pt x="1800225" y="209285"/>
                </a:lnTo>
                <a:lnTo>
                  <a:pt x="1800225" y="209285"/>
                </a:lnTo>
                <a:lnTo>
                  <a:pt x="1800225" y="298979"/>
                </a:lnTo>
                <a:lnTo>
                  <a:pt x="1800225" y="358775"/>
                </a:lnTo>
                <a:lnTo>
                  <a:pt x="750094" y="358775"/>
                </a:lnTo>
                <a:lnTo>
                  <a:pt x="770748" y="1190968"/>
                </a:lnTo>
                <a:lnTo>
                  <a:pt x="596921" y="358775"/>
                </a:lnTo>
                <a:lnTo>
                  <a:pt x="0" y="358775"/>
                </a:lnTo>
                <a:lnTo>
                  <a:pt x="0" y="298979"/>
                </a:lnTo>
                <a:lnTo>
                  <a:pt x="0" y="209285"/>
                </a:lnTo>
                <a:lnTo>
                  <a:pt x="0" y="20928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0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查看參考書目</a:t>
            </a:r>
          </a:p>
        </p:txBody>
      </p:sp>
      <p:sp>
        <p:nvSpPr>
          <p:cNvPr id="12" name="矩形圖說文字 11"/>
          <p:cNvSpPr>
            <a:spLocks noChangeArrowheads="1"/>
          </p:cNvSpPr>
          <p:nvPr/>
        </p:nvSpPr>
        <p:spPr bwMode="auto">
          <a:xfrm>
            <a:off x="6210300" y="2017713"/>
            <a:ext cx="1509713" cy="706437"/>
          </a:xfrm>
          <a:custGeom>
            <a:avLst/>
            <a:gdLst>
              <a:gd name="connsiteX0" fmla="*/ 0 w 1616075"/>
              <a:gd name="connsiteY0" fmla="*/ 0 h 360362"/>
              <a:gd name="connsiteX1" fmla="*/ 269346 w 1616075"/>
              <a:gd name="connsiteY1" fmla="*/ 0 h 360362"/>
              <a:gd name="connsiteX2" fmla="*/ 269346 w 1616075"/>
              <a:gd name="connsiteY2" fmla="*/ 0 h 360362"/>
              <a:gd name="connsiteX3" fmla="*/ 673365 w 1616075"/>
              <a:gd name="connsiteY3" fmla="*/ 0 h 360362"/>
              <a:gd name="connsiteX4" fmla="*/ 1616075 w 1616075"/>
              <a:gd name="connsiteY4" fmla="*/ 0 h 360362"/>
              <a:gd name="connsiteX5" fmla="*/ 1616075 w 1616075"/>
              <a:gd name="connsiteY5" fmla="*/ 210211 h 360362"/>
              <a:gd name="connsiteX6" fmla="*/ 1616075 w 1616075"/>
              <a:gd name="connsiteY6" fmla="*/ 210211 h 360362"/>
              <a:gd name="connsiteX7" fmla="*/ 1616075 w 1616075"/>
              <a:gd name="connsiteY7" fmla="*/ 300302 h 360362"/>
              <a:gd name="connsiteX8" fmla="*/ 1616075 w 1616075"/>
              <a:gd name="connsiteY8" fmla="*/ 360362 h 360362"/>
              <a:gd name="connsiteX9" fmla="*/ 673365 w 1616075"/>
              <a:gd name="connsiteY9" fmla="*/ 360362 h 360362"/>
              <a:gd name="connsiteX10" fmla="*/ -58389 w 1616075"/>
              <a:gd name="connsiteY10" fmla="*/ 705910 h 360362"/>
              <a:gd name="connsiteX11" fmla="*/ 269346 w 1616075"/>
              <a:gd name="connsiteY11" fmla="*/ 360362 h 360362"/>
              <a:gd name="connsiteX12" fmla="*/ 0 w 1616075"/>
              <a:gd name="connsiteY12" fmla="*/ 360362 h 360362"/>
              <a:gd name="connsiteX13" fmla="*/ 0 w 1616075"/>
              <a:gd name="connsiteY13" fmla="*/ 300302 h 360362"/>
              <a:gd name="connsiteX14" fmla="*/ 0 w 1616075"/>
              <a:gd name="connsiteY14" fmla="*/ 210211 h 360362"/>
              <a:gd name="connsiteX15" fmla="*/ 0 w 1616075"/>
              <a:gd name="connsiteY15" fmla="*/ 210211 h 360362"/>
              <a:gd name="connsiteX16" fmla="*/ 0 w 1616075"/>
              <a:gd name="connsiteY16" fmla="*/ 0 h 360362"/>
              <a:gd name="connsiteX0" fmla="*/ 58389 w 1674464"/>
              <a:gd name="connsiteY0" fmla="*/ 0 h 705910"/>
              <a:gd name="connsiteX1" fmla="*/ 327735 w 1674464"/>
              <a:gd name="connsiteY1" fmla="*/ 0 h 705910"/>
              <a:gd name="connsiteX2" fmla="*/ 327735 w 1674464"/>
              <a:gd name="connsiteY2" fmla="*/ 0 h 705910"/>
              <a:gd name="connsiteX3" fmla="*/ 731754 w 1674464"/>
              <a:gd name="connsiteY3" fmla="*/ 0 h 705910"/>
              <a:gd name="connsiteX4" fmla="*/ 1674464 w 1674464"/>
              <a:gd name="connsiteY4" fmla="*/ 0 h 705910"/>
              <a:gd name="connsiteX5" fmla="*/ 1674464 w 1674464"/>
              <a:gd name="connsiteY5" fmla="*/ 210211 h 705910"/>
              <a:gd name="connsiteX6" fmla="*/ 1674464 w 1674464"/>
              <a:gd name="connsiteY6" fmla="*/ 210211 h 705910"/>
              <a:gd name="connsiteX7" fmla="*/ 1674464 w 1674464"/>
              <a:gd name="connsiteY7" fmla="*/ 300302 h 705910"/>
              <a:gd name="connsiteX8" fmla="*/ 1674464 w 1674464"/>
              <a:gd name="connsiteY8" fmla="*/ 360362 h 705910"/>
              <a:gd name="connsiteX9" fmla="*/ 506123 w 1674464"/>
              <a:gd name="connsiteY9" fmla="*/ 360362 h 705910"/>
              <a:gd name="connsiteX10" fmla="*/ 0 w 1674464"/>
              <a:gd name="connsiteY10" fmla="*/ 705910 h 705910"/>
              <a:gd name="connsiteX11" fmla="*/ 327735 w 1674464"/>
              <a:gd name="connsiteY11" fmla="*/ 360362 h 705910"/>
              <a:gd name="connsiteX12" fmla="*/ 58389 w 1674464"/>
              <a:gd name="connsiteY12" fmla="*/ 360362 h 705910"/>
              <a:gd name="connsiteX13" fmla="*/ 58389 w 1674464"/>
              <a:gd name="connsiteY13" fmla="*/ 300302 h 705910"/>
              <a:gd name="connsiteX14" fmla="*/ 58389 w 1674464"/>
              <a:gd name="connsiteY14" fmla="*/ 210211 h 705910"/>
              <a:gd name="connsiteX15" fmla="*/ 58389 w 1674464"/>
              <a:gd name="connsiteY15" fmla="*/ 210211 h 705910"/>
              <a:gd name="connsiteX16" fmla="*/ 58389 w 1674464"/>
              <a:gd name="connsiteY16" fmla="*/ 0 h 70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74464" h="705910">
                <a:moveTo>
                  <a:pt x="58389" y="0"/>
                </a:moveTo>
                <a:lnTo>
                  <a:pt x="327735" y="0"/>
                </a:lnTo>
                <a:lnTo>
                  <a:pt x="327735" y="0"/>
                </a:lnTo>
                <a:lnTo>
                  <a:pt x="731754" y="0"/>
                </a:lnTo>
                <a:lnTo>
                  <a:pt x="1674464" y="0"/>
                </a:lnTo>
                <a:lnTo>
                  <a:pt x="1674464" y="210211"/>
                </a:lnTo>
                <a:lnTo>
                  <a:pt x="1674464" y="210211"/>
                </a:lnTo>
                <a:lnTo>
                  <a:pt x="1674464" y="300302"/>
                </a:lnTo>
                <a:lnTo>
                  <a:pt x="1674464" y="360362"/>
                </a:lnTo>
                <a:lnTo>
                  <a:pt x="506123" y="360362"/>
                </a:lnTo>
                <a:lnTo>
                  <a:pt x="0" y="705910"/>
                </a:lnTo>
                <a:lnTo>
                  <a:pt x="327735" y="360362"/>
                </a:lnTo>
                <a:lnTo>
                  <a:pt x="58389" y="360362"/>
                </a:lnTo>
                <a:lnTo>
                  <a:pt x="58389" y="300302"/>
                </a:lnTo>
                <a:lnTo>
                  <a:pt x="58389" y="210211"/>
                </a:lnTo>
                <a:lnTo>
                  <a:pt x="58389" y="210211"/>
                </a:lnTo>
                <a:lnTo>
                  <a:pt x="58389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0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被引用文獻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881063"/>
            <a:ext cx="86407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22"/>
          <p:cNvSpPr txBox="1">
            <a:spLocks noChangeArrowheads="1"/>
          </p:cNvSpPr>
          <p:nvPr/>
        </p:nvSpPr>
        <p:spPr bwMode="auto">
          <a:xfrm>
            <a:off x="107950" y="330200"/>
            <a:ext cx="4751388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20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期刊雜誌瀏覽－</a:t>
            </a:r>
            <a:r>
              <a:rPr kumimoji="0" lang="en-US" altLang="zh-TW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Current Issue</a:t>
            </a:r>
            <a:endParaRPr kumimoji="0" lang="en-US" altLang="zh-TW" sz="2000" b="1">
              <a:solidFill>
                <a:srgbClr val="C00000"/>
              </a:solidFill>
              <a:ea typeface="新細明體" pitchFamily="18" charset="-120"/>
              <a:cs typeface="Arial Unicode MS" pitchFamily="34" charset="-120"/>
            </a:endParaRPr>
          </a:p>
        </p:txBody>
      </p:sp>
      <p:pic>
        <p:nvPicPr>
          <p:cNvPr id="5530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流程圖: 程序 10"/>
          <p:cNvSpPr>
            <a:spLocks noChangeArrowheads="1"/>
          </p:cNvSpPr>
          <p:nvPr/>
        </p:nvSpPr>
        <p:spPr bwMode="auto">
          <a:xfrm>
            <a:off x="238125" y="5689600"/>
            <a:ext cx="1381125" cy="303213"/>
          </a:xfrm>
          <a:prstGeom prst="flowChartProcess">
            <a:avLst/>
          </a:prstGeom>
          <a:solidFill>
            <a:srgbClr val="FFCC99">
              <a:alpha val="25098"/>
            </a:srgbClr>
          </a:solidFill>
          <a:ln w="38100" algn="ctr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 sz="5400" b="1">
                <a:solidFill>
                  <a:srgbClr val="1C1C1C"/>
                </a:solidFill>
              </a:rPr>
              <a:t>     </a:t>
            </a:r>
          </a:p>
        </p:txBody>
      </p:sp>
      <p:sp>
        <p:nvSpPr>
          <p:cNvPr id="12" name="流程圖: 程序 11"/>
          <p:cNvSpPr>
            <a:spLocks noChangeArrowheads="1"/>
          </p:cNvSpPr>
          <p:nvPr/>
        </p:nvSpPr>
        <p:spPr bwMode="auto">
          <a:xfrm>
            <a:off x="238125" y="5341938"/>
            <a:ext cx="1387475" cy="311150"/>
          </a:xfrm>
          <a:prstGeom prst="flowChartProcess">
            <a:avLst/>
          </a:prstGeom>
          <a:solidFill>
            <a:srgbClr val="FFCC99">
              <a:alpha val="25098"/>
            </a:srgbClr>
          </a:solidFill>
          <a:ln w="38100" algn="ctr">
            <a:solidFill>
              <a:srgbClr val="CC33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 sz="5400" b="1">
                <a:solidFill>
                  <a:srgbClr val="1C1C1C"/>
                </a:solidFill>
              </a:rPr>
              <a:t>    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46063" y="4845050"/>
            <a:ext cx="137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kumimoji="0" lang="en-US" altLang="zh-TW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PDF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下載</a:t>
            </a:r>
          </a:p>
        </p:txBody>
      </p:sp>
      <p:sp>
        <p:nvSpPr>
          <p:cNvPr id="13" name="Text Box 14"/>
          <p:cNvSpPr>
            <a:spLocks noChangeArrowheads="1"/>
          </p:cNvSpPr>
          <p:nvPr/>
        </p:nvSpPr>
        <p:spPr bwMode="auto">
          <a:xfrm>
            <a:off x="2057400" y="5614988"/>
            <a:ext cx="1728788" cy="377825"/>
          </a:xfrm>
          <a:prstGeom prst="wedgeRectCallout">
            <a:avLst>
              <a:gd name="adj1" fmla="val -68167"/>
              <a:gd name="adj2" fmla="val 24164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0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引用文獻下載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173163"/>
            <a:ext cx="8482012" cy="477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22"/>
          <p:cNvSpPr txBox="1">
            <a:spLocks noChangeArrowheads="1"/>
          </p:cNvSpPr>
          <p:nvPr/>
        </p:nvSpPr>
        <p:spPr bwMode="auto">
          <a:xfrm>
            <a:off x="323850" y="450850"/>
            <a:ext cx="31686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2. </a:t>
            </a:r>
            <a:r>
              <a:rPr kumimoji="0" lang="zh-TW" altLang="en-US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會議論文瀏覽</a:t>
            </a:r>
            <a:endParaRPr kumimoji="0" lang="en-US" altLang="zh-TW" sz="3200" b="1">
              <a:solidFill>
                <a:srgbClr val="C00000"/>
              </a:solidFill>
              <a:ea typeface="新細明體" pitchFamily="18" charset="-120"/>
              <a:cs typeface="Arial Unicode MS" pitchFamily="34" charset="-120"/>
            </a:endParaRPr>
          </a:p>
        </p:txBody>
      </p:sp>
      <p:pic>
        <p:nvPicPr>
          <p:cNvPr id="5632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4"/>
          <p:cNvSpPr>
            <a:spLocks noChangeArrowheads="1"/>
          </p:cNvSpPr>
          <p:nvPr/>
        </p:nvSpPr>
        <p:spPr bwMode="auto">
          <a:xfrm>
            <a:off x="6973888" y="2876550"/>
            <a:ext cx="1557337" cy="647700"/>
          </a:xfrm>
          <a:custGeom>
            <a:avLst/>
            <a:gdLst>
              <a:gd name="connsiteX0" fmla="*/ 0 w 1628734"/>
              <a:gd name="connsiteY0" fmla="*/ 0 h 369332"/>
              <a:gd name="connsiteX1" fmla="*/ 271456 w 1628734"/>
              <a:gd name="connsiteY1" fmla="*/ 0 h 369332"/>
              <a:gd name="connsiteX2" fmla="*/ 455524 w 1628734"/>
              <a:gd name="connsiteY2" fmla="*/ -179196 h 369332"/>
              <a:gd name="connsiteX3" fmla="*/ 678639 w 1628734"/>
              <a:gd name="connsiteY3" fmla="*/ 0 h 369332"/>
              <a:gd name="connsiteX4" fmla="*/ 1628734 w 1628734"/>
              <a:gd name="connsiteY4" fmla="*/ 0 h 369332"/>
              <a:gd name="connsiteX5" fmla="*/ 1628734 w 1628734"/>
              <a:gd name="connsiteY5" fmla="*/ 61555 h 369332"/>
              <a:gd name="connsiteX6" fmla="*/ 1628734 w 1628734"/>
              <a:gd name="connsiteY6" fmla="*/ 61555 h 369332"/>
              <a:gd name="connsiteX7" fmla="*/ 1628734 w 1628734"/>
              <a:gd name="connsiteY7" fmla="*/ 153888 h 369332"/>
              <a:gd name="connsiteX8" fmla="*/ 1628734 w 1628734"/>
              <a:gd name="connsiteY8" fmla="*/ 369332 h 369332"/>
              <a:gd name="connsiteX9" fmla="*/ 678639 w 1628734"/>
              <a:gd name="connsiteY9" fmla="*/ 369332 h 369332"/>
              <a:gd name="connsiteX10" fmla="*/ 271456 w 1628734"/>
              <a:gd name="connsiteY10" fmla="*/ 369332 h 369332"/>
              <a:gd name="connsiteX11" fmla="*/ 271456 w 1628734"/>
              <a:gd name="connsiteY11" fmla="*/ 369332 h 369332"/>
              <a:gd name="connsiteX12" fmla="*/ 0 w 1628734"/>
              <a:gd name="connsiteY12" fmla="*/ 369332 h 369332"/>
              <a:gd name="connsiteX13" fmla="*/ 0 w 1628734"/>
              <a:gd name="connsiteY13" fmla="*/ 153888 h 369332"/>
              <a:gd name="connsiteX14" fmla="*/ 0 w 1628734"/>
              <a:gd name="connsiteY14" fmla="*/ 61555 h 369332"/>
              <a:gd name="connsiteX15" fmla="*/ 0 w 1628734"/>
              <a:gd name="connsiteY15" fmla="*/ 61555 h 369332"/>
              <a:gd name="connsiteX16" fmla="*/ 0 w 1628734"/>
              <a:gd name="connsiteY16" fmla="*/ 0 h 369332"/>
              <a:gd name="connsiteX0" fmla="*/ 0 w 1628734"/>
              <a:gd name="connsiteY0" fmla="*/ 179196 h 548528"/>
              <a:gd name="connsiteX1" fmla="*/ 271456 w 1628734"/>
              <a:gd name="connsiteY1" fmla="*/ 179196 h 548528"/>
              <a:gd name="connsiteX2" fmla="*/ 455524 w 1628734"/>
              <a:gd name="connsiteY2" fmla="*/ 0 h 548528"/>
              <a:gd name="connsiteX3" fmla="*/ 548011 w 1628734"/>
              <a:gd name="connsiteY3" fmla="*/ 179196 h 548528"/>
              <a:gd name="connsiteX4" fmla="*/ 1628734 w 1628734"/>
              <a:gd name="connsiteY4" fmla="*/ 179196 h 548528"/>
              <a:gd name="connsiteX5" fmla="*/ 1628734 w 1628734"/>
              <a:gd name="connsiteY5" fmla="*/ 240751 h 548528"/>
              <a:gd name="connsiteX6" fmla="*/ 1628734 w 1628734"/>
              <a:gd name="connsiteY6" fmla="*/ 240751 h 548528"/>
              <a:gd name="connsiteX7" fmla="*/ 1628734 w 1628734"/>
              <a:gd name="connsiteY7" fmla="*/ 333084 h 548528"/>
              <a:gd name="connsiteX8" fmla="*/ 1628734 w 1628734"/>
              <a:gd name="connsiteY8" fmla="*/ 548528 h 548528"/>
              <a:gd name="connsiteX9" fmla="*/ 678639 w 1628734"/>
              <a:gd name="connsiteY9" fmla="*/ 548528 h 548528"/>
              <a:gd name="connsiteX10" fmla="*/ 271456 w 1628734"/>
              <a:gd name="connsiteY10" fmla="*/ 548528 h 548528"/>
              <a:gd name="connsiteX11" fmla="*/ 271456 w 1628734"/>
              <a:gd name="connsiteY11" fmla="*/ 548528 h 548528"/>
              <a:gd name="connsiteX12" fmla="*/ 0 w 1628734"/>
              <a:gd name="connsiteY12" fmla="*/ 548528 h 548528"/>
              <a:gd name="connsiteX13" fmla="*/ 0 w 1628734"/>
              <a:gd name="connsiteY13" fmla="*/ 333084 h 548528"/>
              <a:gd name="connsiteX14" fmla="*/ 0 w 1628734"/>
              <a:gd name="connsiteY14" fmla="*/ 240751 h 548528"/>
              <a:gd name="connsiteX15" fmla="*/ 0 w 1628734"/>
              <a:gd name="connsiteY15" fmla="*/ 240751 h 548528"/>
              <a:gd name="connsiteX16" fmla="*/ 0 w 1628734"/>
              <a:gd name="connsiteY16" fmla="*/ 179196 h 548528"/>
              <a:gd name="connsiteX0" fmla="*/ 0 w 1628734"/>
              <a:gd name="connsiteY0" fmla="*/ 179196 h 548528"/>
              <a:gd name="connsiteX1" fmla="*/ 366459 w 1628734"/>
              <a:gd name="connsiteY1" fmla="*/ 167320 h 548528"/>
              <a:gd name="connsiteX2" fmla="*/ 455524 w 1628734"/>
              <a:gd name="connsiteY2" fmla="*/ 0 h 548528"/>
              <a:gd name="connsiteX3" fmla="*/ 548011 w 1628734"/>
              <a:gd name="connsiteY3" fmla="*/ 179196 h 548528"/>
              <a:gd name="connsiteX4" fmla="*/ 1628734 w 1628734"/>
              <a:gd name="connsiteY4" fmla="*/ 179196 h 548528"/>
              <a:gd name="connsiteX5" fmla="*/ 1628734 w 1628734"/>
              <a:gd name="connsiteY5" fmla="*/ 240751 h 548528"/>
              <a:gd name="connsiteX6" fmla="*/ 1628734 w 1628734"/>
              <a:gd name="connsiteY6" fmla="*/ 240751 h 548528"/>
              <a:gd name="connsiteX7" fmla="*/ 1628734 w 1628734"/>
              <a:gd name="connsiteY7" fmla="*/ 333084 h 548528"/>
              <a:gd name="connsiteX8" fmla="*/ 1628734 w 1628734"/>
              <a:gd name="connsiteY8" fmla="*/ 548528 h 548528"/>
              <a:gd name="connsiteX9" fmla="*/ 678639 w 1628734"/>
              <a:gd name="connsiteY9" fmla="*/ 548528 h 548528"/>
              <a:gd name="connsiteX10" fmla="*/ 271456 w 1628734"/>
              <a:gd name="connsiteY10" fmla="*/ 548528 h 548528"/>
              <a:gd name="connsiteX11" fmla="*/ 271456 w 1628734"/>
              <a:gd name="connsiteY11" fmla="*/ 548528 h 548528"/>
              <a:gd name="connsiteX12" fmla="*/ 0 w 1628734"/>
              <a:gd name="connsiteY12" fmla="*/ 548528 h 548528"/>
              <a:gd name="connsiteX13" fmla="*/ 0 w 1628734"/>
              <a:gd name="connsiteY13" fmla="*/ 333084 h 548528"/>
              <a:gd name="connsiteX14" fmla="*/ 0 w 1628734"/>
              <a:gd name="connsiteY14" fmla="*/ 240751 h 548528"/>
              <a:gd name="connsiteX15" fmla="*/ 0 w 1628734"/>
              <a:gd name="connsiteY15" fmla="*/ 240751 h 548528"/>
              <a:gd name="connsiteX16" fmla="*/ 0 w 1628734"/>
              <a:gd name="connsiteY16" fmla="*/ 179196 h 548528"/>
              <a:gd name="connsiteX0" fmla="*/ 0 w 1628734"/>
              <a:gd name="connsiteY0" fmla="*/ 179196 h 548528"/>
              <a:gd name="connsiteX1" fmla="*/ 354584 w 1628734"/>
              <a:gd name="connsiteY1" fmla="*/ 197555 h 548528"/>
              <a:gd name="connsiteX2" fmla="*/ 455524 w 1628734"/>
              <a:gd name="connsiteY2" fmla="*/ 0 h 548528"/>
              <a:gd name="connsiteX3" fmla="*/ 548011 w 1628734"/>
              <a:gd name="connsiteY3" fmla="*/ 179196 h 548528"/>
              <a:gd name="connsiteX4" fmla="*/ 1628734 w 1628734"/>
              <a:gd name="connsiteY4" fmla="*/ 179196 h 548528"/>
              <a:gd name="connsiteX5" fmla="*/ 1628734 w 1628734"/>
              <a:gd name="connsiteY5" fmla="*/ 240751 h 548528"/>
              <a:gd name="connsiteX6" fmla="*/ 1628734 w 1628734"/>
              <a:gd name="connsiteY6" fmla="*/ 240751 h 548528"/>
              <a:gd name="connsiteX7" fmla="*/ 1628734 w 1628734"/>
              <a:gd name="connsiteY7" fmla="*/ 333084 h 548528"/>
              <a:gd name="connsiteX8" fmla="*/ 1628734 w 1628734"/>
              <a:gd name="connsiteY8" fmla="*/ 548528 h 548528"/>
              <a:gd name="connsiteX9" fmla="*/ 678639 w 1628734"/>
              <a:gd name="connsiteY9" fmla="*/ 548528 h 548528"/>
              <a:gd name="connsiteX10" fmla="*/ 271456 w 1628734"/>
              <a:gd name="connsiteY10" fmla="*/ 548528 h 548528"/>
              <a:gd name="connsiteX11" fmla="*/ 271456 w 1628734"/>
              <a:gd name="connsiteY11" fmla="*/ 548528 h 548528"/>
              <a:gd name="connsiteX12" fmla="*/ 0 w 1628734"/>
              <a:gd name="connsiteY12" fmla="*/ 548528 h 548528"/>
              <a:gd name="connsiteX13" fmla="*/ 0 w 1628734"/>
              <a:gd name="connsiteY13" fmla="*/ 333084 h 548528"/>
              <a:gd name="connsiteX14" fmla="*/ 0 w 1628734"/>
              <a:gd name="connsiteY14" fmla="*/ 240751 h 548528"/>
              <a:gd name="connsiteX15" fmla="*/ 0 w 1628734"/>
              <a:gd name="connsiteY15" fmla="*/ 240751 h 548528"/>
              <a:gd name="connsiteX16" fmla="*/ 0 w 1628734"/>
              <a:gd name="connsiteY16" fmla="*/ 179196 h 548528"/>
              <a:gd name="connsiteX0" fmla="*/ 0 w 1628734"/>
              <a:gd name="connsiteY0" fmla="*/ 179196 h 548528"/>
              <a:gd name="connsiteX1" fmla="*/ 378334 w 1628734"/>
              <a:gd name="connsiteY1" fmla="*/ 177399 h 548528"/>
              <a:gd name="connsiteX2" fmla="*/ 455524 w 1628734"/>
              <a:gd name="connsiteY2" fmla="*/ 0 h 548528"/>
              <a:gd name="connsiteX3" fmla="*/ 548011 w 1628734"/>
              <a:gd name="connsiteY3" fmla="*/ 179196 h 548528"/>
              <a:gd name="connsiteX4" fmla="*/ 1628734 w 1628734"/>
              <a:gd name="connsiteY4" fmla="*/ 179196 h 548528"/>
              <a:gd name="connsiteX5" fmla="*/ 1628734 w 1628734"/>
              <a:gd name="connsiteY5" fmla="*/ 240751 h 548528"/>
              <a:gd name="connsiteX6" fmla="*/ 1628734 w 1628734"/>
              <a:gd name="connsiteY6" fmla="*/ 240751 h 548528"/>
              <a:gd name="connsiteX7" fmla="*/ 1628734 w 1628734"/>
              <a:gd name="connsiteY7" fmla="*/ 333084 h 548528"/>
              <a:gd name="connsiteX8" fmla="*/ 1628734 w 1628734"/>
              <a:gd name="connsiteY8" fmla="*/ 548528 h 548528"/>
              <a:gd name="connsiteX9" fmla="*/ 678639 w 1628734"/>
              <a:gd name="connsiteY9" fmla="*/ 548528 h 548528"/>
              <a:gd name="connsiteX10" fmla="*/ 271456 w 1628734"/>
              <a:gd name="connsiteY10" fmla="*/ 548528 h 548528"/>
              <a:gd name="connsiteX11" fmla="*/ 271456 w 1628734"/>
              <a:gd name="connsiteY11" fmla="*/ 548528 h 548528"/>
              <a:gd name="connsiteX12" fmla="*/ 0 w 1628734"/>
              <a:gd name="connsiteY12" fmla="*/ 548528 h 548528"/>
              <a:gd name="connsiteX13" fmla="*/ 0 w 1628734"/>
              <a:gd name="connsiteY13" fmla="*/ 333084 h 548528"/>
              <a:gd name="connsiteX14" fmla="*/ 0 w 1628734"/>
              <a:gd name="connsiteY14" fmla="*/ 240751 h 548528"/>
              <a:gd name="connsiteX15" fmla="*/ 0 w 1628734"/>
              <a:gd name="connsiteY15" fmla="*/ 240751 h 548528"/>
              <a:gd name="connsiteX16" fmla="*/ 0 w 1628734"/>
              <a:gd name="connsiteY16" fmla="*/ 179196 h 5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8734" h="548528">
                <a:moveTo>
                  <a:pt x="0" y="179196"/>
                </a:moveTo>
                <a:lnTo>
                  <a:pt x="378334" y="177399"/>
                </a:lnTo>
                <a:lnTo>
                  <a:pt x="455524" y="0"/>
                </a:lnTo>
                <a:lnTo>
                  <a:pt x="548011" y="179196"/>
                </a:lnTo>
                <a:lnTo>
                  <a:pt x="1628734" y="179196"/>
                </a:lnTo>
                <a:lnTo>
                  <a:pt x="1628734" y="240751"/>
                </a:lnTo>
                <a:lnTo>
                  <a:pt x="1628734" y="240751"/>
                </a:lnTo>
                <a:lnTo>
                  <a:pt x="1628734" y="333084"/>
                </a:lnTo>
                <a:lnTo>
                  <a:pt x="1628734" y="548528"/>
                </a:lnTo>
                <a:lnTo>
                  <a:pt x="678639" y="548528"/>
                </a:lnTo>
                <a:lnTo>
                  <a:pt x="271456" y="548528"/>
                </a:lnTo>
                <a:lnTo>
                  <a:pt x="271456" y="548528"/>
                </a:lnTo>
                <a:lnTo>
                  <a:pt x="0" y="548528"/>
                </a:lnTo>
                <a:lnTo>
                  <a:pt x="0" y="333084"/>
                </a:lnTo>
                <a:lnTo>
                  <a:pt x="0" y="240751"/>
                </a:lnTo>
                <a:lnTo>
                  <a:pt x="0" y="240751"/>
                </a:lnTo>
                <a:lnTo>
                  <a:pt x="0" y="17919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kumimoji="0" lang="en-US" altLang="zh-TW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  <a:p>
            <a:pPr>
              <a:defRPr/>
            </a:pP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會議論文清單</a:t>
            </a:r>
          </a:p>
        </p:txBody>
      </p:sp>
      <p:sp>
        <p:nvSpPr>
          <p:cNvPr id="10" name="矩形 9"/>
          <p:cNvSpPr/>
          <p:nvPr/>
        </p:nvSpPr>
        <p:spPr>
          <a:xfrm>
            <a:off x="537273" y="2359430"/>
            <a:ext cx="3770032" cy="4971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973682" y="2362982"/>
            <a:ext cx="1459206" cy="44854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407020" y="1898745"/>
            <a:ext cx="810252" cy="4125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dirty="0"/>
          </a:p>
        </p:txBody>
      </p:sp>
      <p:sp>
        <p:nvSpPr>
          <p:cNvPr id="14" name="Text Box 14"/>
          <p:cNvSpPr>
            <a:spLocks noChangeArrowheads="1"/>
          </p:cNvSpPr>
          <p:nvPr/>
        </p:nvSpPr>
        <p:spPr bwMode="auto">
          <a:xfrm>
            <a:off x="2459038" y="1709738"/>
            <a:ext cx="1744662" cy="400050"/>
          </a:xfrm>
          <a:prstGeom prst="wedgeRectCallout">
            <a:avLst>
              <a:gd name="adj1" fmla="val -61205"/>
              <a:gd name="adj2" fmla="val -5906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主題領域查詢</a:t>
            </a:r>
            <a:endParaRPr kumimoji="0" lang="zh-TW" altLang="en-US" sz="2000" b="1" dirty="0">
              <a:latin typeface="Arial" charset="0"/>
              <a:ea typeface="微軟正黑體" panose="020B0604030504040204" pitchFamily="34" charset="-120"/>
              <a:cs typeface="ＭＳ Ｐゴシック" charset="0"/>
            </a:endParaRPr>
          </a:p>
        </p:txBody>
      </p:sp>
      <p:sp>
        <p:nvSpPr>
          <p:cNvPr id="16" name="Text Box 14"/>
          <p:cNvSpPr>
            <a:spLocks noChangeArrowheads="1"/>
          </p:cNvSpPr>
          <p:nvPr/>
        </p:nvSpPr>
        <p:spPr bwMode="auto">
          <a:xfrm>
            <a:off x="1944688" y="3468688"/>
            <a:ext cx="2501900" cy="400050"/>
          </a:xfrm>
          <a:prstGeom prst="wedgeRectCallout">
            <a:avLst>
              <a:gd name="adj1" fmla="val -63358"/>
              <a:gd name="adj2" fmla="val -12017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依開頭字母順序查詢</a:t>
            </a:r>
          </a:p>
        </p:txBody>
      </p:sp>
      <p:sp>
        <p:nvSpPr>
          <p:cNvPr id="17" name="Text Box 14"/>
          <p:cNvSpPr>
            <a:spLocks noChangeArrowheads="1"/>
          </p:cNvSpPr>
          <p:nvPr/>
        </p:nvSpPr>
        <p:spPr bwMode="auto">
          <a:xfrm>
            <a:off x="4446588" y="1724025"/>
            <a:ext cx="3255962" cy="400050"/>
          </a:xfrm>
          <a:prstGeom prst="wedgeRectCallout">
            <a:avLst>
              <a:gd name="adj1" fmla="val -53020"/>
              <a:gd name="adj2" fmla="val 102348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在檢索欄位輸入關鍵字查詢</a:t>
            </a:r>
          </a:p>
        </p:txBody>
      </p:sp>
      <p:sp>
        <p:nvSpPr>
          <p:cNvPr id="18" name="矩形 17"/>
          <p:cNvSpPr/>
          <p:nvPr/>
        </p:nvSpPr>
        <p:spPr>
          <a:xfrm>
            <a:off x="569399" y="2885031"/>
            <a:ext cx="991041" cy="3349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5080000"/>
            <a:ext cx="19923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088" y="2794000"/>
            <a:ext cx="6797675" cy="2486025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 rtlCol="0">
            <a:normAutofit fontScale="77500" lnSpcReduction="20000"/>
          </a:bodyPr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altLang="zh-TW" sz="3400" b="1" dirty="0">
                <a:latin typeface="微軟正黑體" pitchFamily="34" charset="-120"/>
                <a:ea typeface="微軟正黑體" pitchFamily="34" charset="-120"/>
              </a:rPr>
              <a:t>IEEE  </a:t>
            </a:r>
            <a:r>
              <a:rPr lang="zh-TW" altLang="zh-TW" sz="3400" b="1" dirty="0">
                <a:latin typeface="微軟正黑體" pitchFamily="34" charset="-120"/>
                <a:ea typeface="微軟正黑體" pitchFamily="34" charset="-120"/>
              </a:rPr>
              <a:t>美國電子電機工程師學會</a:t>
            </a:r>
          </a:p>
          <a:p>
            <a:pPr marL="0" indent="0">
              <a:lnSpc>
                <a:spcPct val="120000"/>
              </a:lnSpc>
              <a:buFontTx/>
              <a:buNone/>
              <a:defRPr/>
            </a:pPr>
            <a:r>
              <a:rPr lang="en-GB" altLang="zh-TW" sz="2900" b="1" dirty="0">
                <a:latin typeface="微軟正黑體" pitchFamily="34" charset="-120"/>
                <a:ea typeface="微軟正黑體" pitchFamily="34" charset="-120"/>
              </a:rPr>
              <a:t>(Institute of Electrical and Electronic Engineers)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GB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altLang="zh-TW" sz="3400" b="1" dirty="0">
                <a:latin typeface="微軟正黑體" pitchFamily="34" charset="-120"/>
                <a:ea typeface="微軟正黑體" pitchFamily="34" charset="-120"/>
              </a:rPr>
              <a:t>IET </a:t>
            </a:r>
            <a:r>
              <a:rPr lang="zh-TW" altLang="zh-TW" sz="3400" b="1" dirty="0">
                <a:latin typeface="微軟正黑體" pitchFamily="34" charset="-120"/>
                <a:ea typeface="微軟正黑體" pitchFamily="34" charset="-120"/>
              </a:rPr>
              <a:t>英國電機工程師學會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en-GB" altLang="zh-TW" sz="2800" b="1" dirty="0">
                <a:latin typeface="微軟正黑體" pitchFamily="34" charset="-120"/>
                <a:ea typeface="微軟正黑體" pitchFamily="34" charset="-120"/>
              </a:rPr>
              <a:t>(Institute of Engineering and Technology)</a:t>
            </a:r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1335088" y="933450"/>
            <a:ext cx="81470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ＭＳ Ｐゴシック" charset="0"/>
              </a:rPr>
              <a:t>I</a:t>
            </a:r>
            <a:r>
              <a:rPr kumimoji="0" lang="en-US" altLang="zh-TW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ＭＳ Ｐゴシック" charset="0"/>
              </a:rPr>
              <a:t>EEE/IET </a:t>
            </a:r>
            <a:r>
              <a:rPr kumimoji="0"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ＭＳ Ｐゴシック" charset="0"/>
              </a:rPr>
              <a:t>E</a:t>
            </a:r>
            <a:r>
              <a:rPr kumimoji="0" lang="en-US" altLang="zh-TW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ＭＳ Ｐゴシック" charset="0"/>
              </a:rPr>
              <a:t>lectronic </a:t>
            </a:r>
            <a:r>
              <a:rPr kumimoji="0"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ＭＳ Ｐゴシック" charset="0"/>
              </a:rPr>
              <a:t>L</a:t>
            </a:r>
            <a:r>
              <a:rPr kumimoji="0" lang="en-US" altLang="zh-TW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ＭＳ Ｐゴシック" charset="0"/>
              </a:rPr>
              <a:t>ibrary (</a:t>
            </a:r>
            <a:r>
              <a:rPr kumimoji="0" lang="en-US" altLang="zh-TW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ＭＳ Ｐゴシック" charset="0"/>
              </a:rPr>
              <a:t>IEL</a:t>
            </a:r>
            <a:r>
              <a:rPr kumimoji="0" lang="en-US" altLang="zh-TW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  <a:cs typeface="ＭＳ Ｐゴシック" charset="0"/>
              </a:rPr>
              <a:t>)</a:t>
            </a:r>
            <a:r>
              <a:rPr kumimoji="0" lang="en-US" altLang="zh-TW" sz="3200" dirty="0">
                <a:solidFill>
                  <a:srgbClr val="000000"/>
                </a:solidFill>
                <a:ea typeface="新細明體" pitchFamily="18" charset="-120"/>
                <a:cs typeface="ＭＳ Ｐゴシック" charset="0"/>
              </a:rPr>
              <a:t> </a:t>
            </a:r>
            <a:r>
              <a:rPr kumimoji="0" lang="en-US" altLang="zh-TW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  <a:cs typeface="ＭＳ Ｐゴシック" charset="0"/>
              </a:rPr>
              <a:t> </a:t>
            </a:r>
          </a:p>
          <a:p>
            <a:pPr>
              <a:defRPr/>
            </a:pPr>
            <a:r>
              <a:rPr kumimoji="0" lang="zh-TW" altLang="zh-TW" sz="3200" b="1" dirty="0">
                <a:solidFill>
                  <a:srgbClr val="C00000"/>
                </a:solidFill>
                <a:latin typeface="Verdana" pitchFamily="34" charset="0"/>
                <a:ea typeface="微軟正黑體" pitchFamily="34" charset="-120"/>
                <a:cs typeface="ＭＳ Ｐゴシック" charset="0"/>
              </a:rPr>
              <a:t>最完整最具價值的參考資料庫</a:t>
            </a:r>
          </a:p>
        </p:txBody>
      </p:sp>
      <p:pic>
        <p:nvPicPr>
          <p:cNvPr id="14341" name="Picture 2" descr="D:\working area\sdfs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2587625"/>
            <a:ext cx="16287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D:\working area\38f1bdacc9ab7701406bd33403e0c1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60350"/>
            <a:ext cx="134778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D:\working area\I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59200"/>
            <a:ext cx="7413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131888"/>
            <a:ext cx="8421687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22"/>
          <p:cNvSpPr txBox="1">
            <a:spLocks noChangeArrowheads="1"/>
          </p:cNvSpPr>
          <p:nvPr/>
        </p:nvSpPr>
        <p:spPr bwMode="auto">
          <a:xfrm>
            <a:off x="323850" y="450850"/>
            <a:ext cx="72009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3. </a:t>
            </a:r>
            <a:r>
              <a:rPr kumimoji="0" lang="zh-TW" altLang="en-US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標準瀏覽</a:t>
            </a:r>
            <a:endParaRPr kumimoji="0" lang="en-US" altLang="zh-TW" sz="3200" b="1">
              <a:solidFill>
                <a:srgbClr val="C00000"/>
              </a:solidFill>
              <a:ea typeface="新細明體" pitchFamily="18" charset="-120"/>
              <a:cs typeface="Arial Unicode MS" pitchFamily="34" charset="-120"/>
            </a:endParaRPr>
          </a:p>
        </p:txBody>
      </p:sp>
      <p:pic>
        <p:nvPicPr>
          <p:cNvPr id="5734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49950"/>
            <a:ext cx="174783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4"/>
          <p:cNvSpPr>
            <a:spLocks noChangeArrowheads="1"/>
          </p:cNvSpPr>
          <p:nvPr/>
        </p:nvSpPr>
        <p:spPr bwMode="auto">
          <a:xfrm>
            <a:off x="5348288" y="3344863"/>
            <a:ext cx="2538412" cy="646112"/>
          </a:xfrm>
          <a:custGeom>
            <a:avLst/>
            <a:gdLst>
              <a:gd name="connsiteX0" fmla="*/ 0 w 1628734"/>
              <a:gd name="connsiteY0" fmla="*/ 0 h 369332"/>
              <a:gd name="connsiteX1" fmla="*/ 271456 w 1628734"/>
              <a:gd name="connsiteY1" fmla="*/ 0 h 369332"/>
              <a:gd name="connsiteX2" fmla="*/ 455524 w 1628734"/>
              <a:gd name="connsiteY2" fmla="*/ -179196 h 369332"/>
              <a:gd name="connsiteX3" fmla="*/ 678639 w 1628734"/>
              <a:gd name="connsiteY3" fmla="*/ 0 h 369332"/>
              <a:gd name="connsiteX4" fmla="*/ 1628734 w 1628734"/>
              <a:gd name="connsiteY4" fmla="*/ 0 h 369332"/>
              <a:gd name="connsiteX5" fmla="*/ 1628734 w 1628734"/>
              <a:gd name="connsiteY5" fmla="*/ 61555 h 369332"/>
              <a:gd name="connsiteX6" fmla="*/ 1628734 w 1628734"/>
              <a:gd name="connsiteY6" fmla="*/ 61555 h 369332"/>
              <a:gd name="connsiteX7" fmla="*/ 1628734 w 1628734"/>
              <a:gd name="connsiteY7" fmla="*/ 153888 h 369332"/>
              <a:gd name="connsiteX8" fmla="*/ 1628734 w 1628734"/>
              <a:gd name="connsiteY8" fmla="*/ 369332 h 369332"/>
              <a:gd name="connsiteX9" fmla="*/ 678639 w 1628734"/>
              <a:gd name="connsiteY9" fmla="*/ 369332 h 369332"/>
              <a:gd name="connsiteX10" fmla="*/ 271456 w 1628734"/>
              <a:gd name="connsiteY10" fmla="*/ 369332 h 369332"/>
              <a:gd name="connsiteX11" fmla="*/ 271456 w 1628734"/>
              <a:gd name="connsiteY11" fmla="*/ 369332 h 369332"/>
              <a:gd name="connsiteX12" fmla="*/ 0 w 1628734"/>
              <a:gd name="connsiteY12" fmla="*/ 369332 h 369332"/>
              <a:gd name="connsiteX13" fmla="*/ 0 w 1628734"/>
              <a:gd name="connsiteY13" fmla="*/ 153888 h 369332"/>
              <a:gd name="connsiteX14" fmla="*/ 0 w 1628734"/>
              <a:gd name="connsiteY14" fmla="*/ 61555 h 369332"/>
              <a:gd name="connsiteX15" fmla="*/ 0 w 1628734"/>
              <a:gd name="connsiteY15" fmla="*/ 61555 h 369332"/>
              <a:gd name="connsiteX16" fmla="*/ 0 w 1628734"/>
              <a:gd name="connsiteY16" fmla="*/ 0 h 369332"/>
              <a:gd name="connsiteX0" fmla="*/ 0 w 1628734"/>
              <a:gd name="connsiteY0" fmla="*/ 179196 h 548528"/>
              <a:gd name="connsiteX1" fmla="*/ 271456 w 1628734"/>
              <a:gd name="connsiteY1" fmla="*/ 179196 h 548528"/>
              <a:gd name="connsiteX2" fmla="*/ 455524 w 1628734"/>
              <a:gd name="connsiteY2" fmla="*/ 0 h 548528"/>
              <a:gd name="connsiteX3" fmla="*/ 548011 w 1628734"/>
              <a:gd name="connsiteY3" fmla="*/ 179196 h 548528"/>
              <a:gd name="connsiteX4" fmla="*/ 1628734 w 1628734"/>
              <a:gd name="connsiteY4" fmla="*/ 179196 h 548528"/>
              <a:gd name="connsiteX5" fmla="*/ 1628734 w 1628734"/>
              <a:gd name="connsiteY5" fmla="*/ 240751 h 548528"/>
              <a:gd name="connsiteX6" fmla="*/ 1628734 w 1628734"/>
              <a:gd name="connsiteY6" fmla="*/ 240751 h 548528"/>
              <a:gd name="connsiteX7" fmla="*/ 1628734 w 1628734"/>
              <a:gd name="connsiteY7" fmla="*/ 333084 h 548528"/>
              <a:gd name="connsiteX8" fmla="*/ 1628734 w 1628734"/>
              <a:gd name="connsiteY8" fmla="*/ 548528 h 548528"/>
              <a:gd name="connsiteX9" fmla="*/ 678639 w 1628734"/>
              <a:gd name="connsiteY9" fmla="*/ 548528 h 548528"/>
              <a:gd name="connsiteX10" fmla="*/ 271456 w 1628734"/>
              <a:gd name="connsiteY10" fmla="*/ 548528 h 548528"/>
              <a:gd name="connsiteX11" fmla="*/ 271456 w 1628734"/>
              <a:gd name="connsiteY11" fmla="*/ 548528 h 548528"/>
              <a:gd name="connsiteX12" fmla="*/ 0 w 1628734"/>
              <a:gd name="connsiteY12" fmla="*/ 548528 h 548528"/>
              <a:gd name="connsiteX13" fmla="*/ 0 w 1628734"/>
              <a:gd name="connsiteY13" fmla="*/ 333084 h 548528"/>
              <a:gd name="connsiteX14" fmla="*/ 0 w 1628734"/>
              <a:gd name="connsiteY14" fmla="*/ 240751 h 548528"/>
              <a:gd name="connsiteX15" fmla="*/ 0 w 1628734"/>
              <a:gd name="connsiteY15" fmla="*/ 240751 h 548528"/>
              <a:gd name="connsiteX16" fmla="*/ 0 w 1628734"/>
              <a:gd name="connsiteY16" fmla="*/ 179196 h 548528"/>
              <a:gd name="connsiteX0" fmla="*/ 0 w 1628734"/>
              <a:gd name="connsiteY0" fmla="*/ 179196 h 548528"/>
              <a:gd name="connsiteX1" fmla="*/ 366459 w 1628734"/>
              <a:gd name="connsiteY1" fmla="*/ 167320 h 548528"/>
              <a:gd name="connsiteX2" fmla="*/ 455524 w 1628734"/>
              <a:gd name="connsiteY2" fmla="*/ 0 h 548528"/>
              <a:gd name="connsiteX3" fmla="*/ 548011 w 1628734"/>
              <a:gd name="connsiteY3" fmla="*/ 179196 h 548528"/>
              <a:gd name="connsiteX4" fmla="*/ 1628734 w 1628734"/>
              <a:gd name="connsiteY4" fmla="*/ 179196 h 548528"/>
              <a:gd name="connsiteX5" fmla="*/ 1628734 w 1628734"/>
              <a:gd name="connsiteY5" fmla="*/ 240751 h 548528"/>
              <a:gd name="connsiteX6" fmla="*/ 1628734 w 1628734"/>
              <a:gd name="connsiteY6" fmla="*/ 240751 h 548528"/>
              <a:gd name="connsiteX7" fmla="*/ 1628734 w 1628734"/>
              <a:gd name="connsiteY7" fmla="*/ 333084 h 548528"/>
              <a:gd name="connsiteX8" fmla="*/ 1628734 w 1628734"/>
              <a:gd name="connsiteY8" fmla="*/ 548528 h 548528"/>
              <a:gd name="connsiteX9" fmla="*/ 678639 w 1628734"/>
              <a:gd name="connsiteY9" fmla="*/ 548528 h 548528"/>
              <a:gd name="connsiteX10" fmla="*/ 271456 w 1628734"/>
              <a:gd name="connsiteY10" fmla="*/ 548528 h 548528"/>
              <a:gd name="connsiteX11" fmla="*/ 271456 w 1628734"/>
              <a:gd name="connsiteY11" fmla="*/ 548528 h 548528"/>
              <a:gd name="connsiteX12" fmla="*/ 0 w 1628734"/>
              <a:gd name="connsiteY12" fmla="*/ 548528 h 548528"/>
              <a:gd name="connsiteX13" fmla="*/ 0 w 1628734"/>
              <a:gd name="connsiteY13" fmla="*/ 333084 h 548528"/>
              <a:gd name="connsiteX14" fmla="*/ 0 w 1628734"/>
              <a:gd name="connsiteY14" fmla="*/ 240751 h 548528"/>
              <a:gd name="connsiteX15" fmla="*/ 0 w 1628734"/>
              <a:gd name="connsiteY15" fmla="*/ 240751 h 548528"/>
              <a:gd name="connsiteX16" fmla="*/ 0 w 1628734"/>
              <a:gd name="connsiteY16" fmla="*/ 179196 h 548528"/>
              <a:gd name="connsiteX0" fmla="*/ 0 w 1628734"/>
              <a:gd name="connsiteY0" fmla="*/ 179196 h 548528"/>
              <a:gd name="connsiteX1" fmla="*/ 354584 w 1628734"/>
              <a:gd name="connsiteY1" fmla="*/ 197555 h 548528"/>
              <a:gd name="connsiteX2" fmla="*/ 455524 w 1628734"/>
              <a:gd name="connsiteY2" fmla="*/ 0 h 548528"/>
              <a:gd name="connsiteX3" fmla="*/ 548011 w 1628734"/>
              <a:gd name="connsiteY3" fmla="*/ 179196 h 548528"/>
              <a:gd name="connsiteX4" fmla="*/ 1628734 w 1628734"/>
              <a:gd name="connsiteY4" fmla="*/ 179196 h 548528"/>
              <a:gd name="connsiteX5" fmla="*/ 1628734 w 1628734"/>
              <a:gd name="connsiteY5" fmla="*/ 240751 h 548528"/>
              <a:gd name="connsiteX6" fmla="*/ 1628734 w 1628734"/>
              <a:gd name="connsiteY6" fmla="*/ 240751 h 548528"/>
              <a:gd name="connsiteX7" fmla="*/ 1628734 w 1628734"/>
              <a:gd name="connsiteY7" fmla="*/ 333084 h 548528"/>
              <a:gd name="connsiteX8" fmla="*/ 1628734 w 1628734"/>
              <a:gd name="connsiteY8" fmla="*/ 548528 h 548528"/>
              <a:gd name="connsiteX9" fmla="*/ 678639 w 1628734"/>
              <a:gd name="connsiteY9" fmla="*/ 548528 h 548528"/>
              <a:gd name="connsiteX10" fmla="*/ 271456 w 1628734"/>
              <a:gd name="connsiteY10" fmla="*/ 548528 h 548528"/>
              <a:gd name="connsiteX11" fmla="*/ 271456 w 1628734"/>
              <a:gd name="connsiteY11" fmla="*/ 548528 h 548528"/>
              <a:gd name="connsiteX12" fmla="*/ 0 w 1628734"/>
              <a:gd name="connsiteY12" fmla="*/ 548528 h 548528"/>
              <a:gd name="connsiteX13" fmla="*/ 0 w 1628734"/>
              <a:gd name="connsiteY13" fmla="*/ 333084 h 548528"/>
              <a:gd name="connsiteX14" fmla="*/ 0 w 1628734"/>
              <a:gd name="connsiteY14" fmla="*/ 240751 h 548528"/>
              <a:gd name="connsiteX15" fmla="*/ 0 w 1628734"/>
              <a:gd name="connsiteY15" fmla="*/ 240751 h 548528"/>
              <a:gd name="connsiteX16" fmla="*/ 0 w 1628734"/>
              <a:gd name="connsiteY16" fmla="*/ 179196 h 548528"/>
              <a:gd name="connsiteX0" fmla="*/ 0 w 1628734"/>
              <a:gd name="connsiteY0" fmla="*/ 179196 h 548528"/>
              <a:gd name="connsiteX1" fmla="*/ 378334 w 1628734"/>
              <a:gd name="connsiteY1" fmla="*/ 177399 h 548528"/>
              <a:gd name="connsiteX2" fmla="*/ 455524 w 1628734"/>
              <a:gd name="connsiteY2" fmla="*/ 0 h 548528"/>
              <a:gd name="connsiteX3" fmla="*/ 548011 w 1628734"/>
              <a:gd name="connsiteY3" fmla="*/ 179196 h 548528"/>
              <a:gd name="connsiteX4" fmla="*/ 1628734 w 1628734"/>
              <a:gd name="connsiteY4" fmla="*/ 179196 h 548528"/>
              <a:gd name="connsiteX5" fmla="*/ 1628734 w 1628734"/>
              <a:gd name="connsiteY5" fmla="*/ 240751 h 548528"/>
              <a:gd name="connsiteX6" fmla="*/ 1628734 w 1628734"/>
              <a:gd name="connsiteY6" fmla="*/ 240751 h 548528"/>
              <a:gd name="connsiteX7" fmla="*/ 1628734 w 1628734"/>
              <a:gd name="connsiteY7" fmla="*/ 333084 h 548528"/>
              <a:gd name="connsiteX8" fmla="*/ 1628734 w 1628734"/>
              <a:gd name="connsiteY8" fmla="*/ 548528 h 548528"/>
              <a:gd name="connsiteX9" fmla="*/ 678639 w 1628734"/>
              <a:gd name="connsiteY9" fmla="*/ 548528 h 548528"/>
              <a:gd name="connsiteX10" fmla="*/ 271456 w 1628734"/>
              <a:gd name="connsiteY10" fmla="*/ 548528 h 548528"/>
              <a:gd name="connsiteX11" fmla="*/ 271456 w 1628734"/>
              <a:gd name="connsiteY11" fmla="*/ 548528 h 548528"/>
              <a:gd name="connsiteX12" fmla="*/ 0 w 1628734"/>
              <a:gd name="connsiteY12" fmla="*/ 548528 h 548528"/>
              <a:gd name="connsiteX13" fmla="*/ 0 w 1628734"/>
              <a:gd name="connsiteY13" fmla="*/ 333084 h 548528"/>
              <a:gd name="connsiteX14" fmla="*/ 0 w 1628734"/>
              <a:gd name="connsiteY14" fmla="*/ 240751 h 548528"/>
              <a:gd name="connsiteX15" fmla="*/ 0 w 1628734"/>
              <a:gd name="connsiteY15" fmla="*/ 240751 h 548528"/>
              <a:gd name="connsiteX16" fmla="*/ 0 w 1628734"/>
              <a:gd name="connsiteY16" fmla="*/ 179196 h 548528"/>
              <a:gd name="connsiteX0" fmla="*/ 0 w 1628734"/>
              <a:gd name="connsiteY0" fmla="*/ 179196 h 548528"/>
              <a:gd name="connsiteX1" fmla="*/ 378334 w 1628734"/>
              <a:gd name="connsiteY1" fmla="*/ 177399 h 548528"/>
              <a:gd name="connsiteX2" fmla="*/ 455524 w 1628734"/>
              <a:gd name="connsiteY2" fmla="*/ 0 h 548528"/>
              <a:gd name="connsiteX3" fmla="*/ 1065955 w 1628734"/>
              <a:gd name="connsiteY3" fmla="*/ 179196 h 548528"/>
              <a:gd name="connsiteX4" fmla="*/ 1628734 w 1628734"/>
              <a:gd name="connsiteY4" fmla="*/ 179196 h 548528"/>
              <a:gd name="connsiteX5" fmla="*/ 1628734 w 1628734"/>
              <a:gd name="connsiteY5" fmla="*/ 240751 h 548528"/>
              <a:gd name="connsiteX6" fmla="*/ 1628734 w 1628734"/>
              <a:gd name="connsiteY6" fmla="*/ 240751 h 548528"/>
              <a:gd name="connsiteX7" fmla="*/ 1628734 w 1628734"/>
              <a:gd name="connsiteY7" fmla="*/ 333084 h 548528"/>
              <a:gd name="connsiteX8" fmla="*/ 1628734 w 1628734"/>
              <a:gd name="connsiteY8" fmla="*/ 548528 h 548528"/>
              <a:gd name="connsiteX9" fmla="*/ 678639 w 1628734"/>
              <a:gd name="connsiteY9" fmla="*/ 548528 h 548528"/>
              <a:gd name="connsiteX10" fmla="*/ 271456 w 1628734"/>
              <a:gd name="connsiteY10" fmla="*/ 548528 h 548528"/>
              <a:gd name="connsiteX11" fmla="*/ 271456 w 1628734"/>
              <a:gd name="connsiteY11" fmla="*/ 548528 h 548528"/>
              <a:gd name="connsiteX12" fmla="*/ 0 w 1628734"/>
              <a:gd name="connsiteY12" fmla="*/ 548528 h 548528"/>
              <a:gd name="connsiteX13" fmla="*/ 0 w 1628734"/>
              <a:gd name="connsiteY13" fmla="*/ 333084 h 548528"/>
              <a:gd name="connsiteX14" fmla="*/ 0 w 1628734"/>
              <a:gd name="connsiteY14" fmla="*/ 240751 h 548528"/>
              <a:gd name="connsiteX15" fmla="*/ 0 w 1628734"/>
              <a:gd name="connsiteY15" fmla="*/ 240751 h 548528"/>
              <a:gd name="connsiteX16" fmla="*/ 0 w 1628734"/>
              <a:gd name="connsiteY16" fmla="*/ 179196 h 548528"/>
              <a:gd name="connsiteX0" fmla="*/ 0 w 1628734"/>
              <a:gd name="connsiteY0" fmla="*/ 179196 h 548528"/>
              <a:gd name="connsiteX1" fmla="*/ 797259 w 1628734"/>
              <a:gd name="connsiteY1" fmla="*/ 187478 h 548528"/>
              <a:gd name="connsiteX2" fmla="*/ 455524 w 1628734"/>
              <a:gd name="connsiteY2" fmla="*/ 0 h 548528"/>
              <a:gd name="connsiteX3" fmla="*/ 1065955 w 1628734"/>
              <a:gd name="connsiteY3" fmla="*/ 179196 h 548528"/>
              <a:gd name="connsiteX4" fmla="*/ 1628734 w 1628734"/>
              <a:gd name="connsiteY4" fmla="*/ 179196 h 548528"/>
              <a:gd name="connsiteX5" fmla="*/ 1628734 w 1628734"/>
              <a:gd name="connsiteY5" fmla="*/ 240751 h 548528"/>
              <a:gd name="connsiteX6" fmla="*/ 1628734 w 1628734"/>
              <a:gd name="connsiteY6" fmla="*/ 240751 h 548528"/>
              <a:gd name="connsiteX7" fmla="*/ 1628734 w 1628734"/>
              <a:gd name="connsiteY7" fmla="*/ 333084 h 548528"/>
              <a:gd name="connsiteX8" fmla="*/ 1628734 w 1628734"/>
              <a:gd name="connsiteY8" fmla="*/ 548528 h 548528"/>
              <a:gd name="connsiteX9" fmla="*/ 678639 w 1628734"/>
              <a:gd name="connsiteY9" fmla="*/ 548528 h 548528"/>
              <a:gd name="connsiteX10" fmla="*/ 271456 w 1628734"/>
              <a:gd name="connsiteY10" fmla="*/ 548528 h 548528"/>
              <a:gd name="connsiteX11" fmla="*/ 271456 w 1628734"/>
              <a:gd name="connsiteY11" fmla="*/ 548528 h 548528"/>
              <a:gd name="connsiteX12" fmla="*/ 0 w 1628734"/>
              <a:gd name="connsiteY12" fmla="*/ 548528 h 548528"/>
              <a:gd name="connsiteX13" fmla="*/ 0 w 1628734"/>
              <a:gd name="connsiteY13" fmla="*/ 333084 h 548528"/>
              <a:gd name="connsiteX14" fmla="*/ 0 w 1628734"/>
              <a:gd name="connsiteY14" fmla="*/ 240751 h 548528"/>
              <a:gd name="connsiteX15" fmla="*/ 0 w 1628734"/>
              <a:gd name="connsiteY15" fmla="*/ 240751 h 548528"/>
              <a:gd name="connsiteX16" fmla="*/ 0 w 1628734"/>
              <a:gd name="connsiteY16" fmla="*/ 179196 h 548528"/>
              <a:gd name="connsiteX0" fmla="*/ 0 w 1628734"/>
              <a:gd name="connsiteY0" fmla="*/ 179196 h 548528"/>
              <a:gd name="connsiteX1" fmla="*/ 797259 w 1628734"/>
              <a:gd name="connsiteY1" fmla="*/ 187478 h 548528"/>
              <a:gd name="connsiteX2" fmla="*/ 904917 w 1628734"/>
              <a:gd name="connsiteY2" fmla="*/ 0 h 548528"/>
              <a:gd name="connsiteX3" fmla="*/ 1065955 w 1628734"/>
              <a:gd name="connsiteY3" fmla="*/ 179196 h 548528"/>
              <a:gd name="connsiteX4" fmla="*/ 1628734 w 1628734"/>
              <a:gd name="connsiteY4" fmla="*/ 179196 h 548528"/>
              <a:gd name="connsiteX5" fmla="*/ 1628734 w 1628734"/>
              <a:gd name="connsiteY5" fmla="*/ 240751 h 548528"/>
              <a:gd name="connsiteX6" fmla="*/ 1628734 w 1628734"/>
              <a:gd name="connsiteY6" fmla="*/ 240751 h 548528"/>
              <a:gd name="connsiteX7" fmla="*/ 1628734 w 1628734"/>
              <a:gd name="connsiteY7" fmla="*/ 333084 h 548528"/>
              <a:gd name="connsiteX8" fmla="*/ 1628734 w 1628734"/>
              <a:gd name="connsiteY8" fmla="*/ 548528 h 548528"/>
              <a:gd name="connsiteX9" fmla="*/ 678639 w 1628734"/>
              <a:gd name="connsiteY9" fmla="*/ 548528 h 548528"/>
              <a:gd name="connsiteX10" fmla="*/ 271456 w 1628734"/>
              <a:gd name="connsiteY10" fmla="*/ 548528 h 548528"/>
              <a:gd name="connsiteX11" fmla="*/ 271456 w 1628734"/>
              <a:gd name="connsiteY11" fmla="*/ 548528 h 548528"/>
              <a:gd name="connsiteX12" fmla="*/ 0 w 1628734"/>
              <a:gd name="connsiteY12" fmla="*/ 548528 h 548528"/>
              <a:gd name="connsiteX13" fmla="*/ 0 w 1628734"/>
              <a:gd name="connsiteY13" fmla="*/ 333084 h 548528"/>
              <a:gd name="connsiteX14" fmla="*/ 0 w 1628734"/>
              <a:gd name="connsiteY14" fmla="*/ 240751 h 548528"/>
              <a:gd name="connsiteX15" fmla="*/ 0 w 1628734"/>
              <a:gd name="connsiteY15" fmla="*/ 240751 h 548528"/>
              <a:gd name="connsiteX16" fmla="*/ 0 w 1628734"/>
              <a:gd name="connsiteY16" fmla="*/ 179196 h 548528"/>
              <a:gd name="connsiteX0" fmla="*/ 0 w 1628734"/>
              <a:gd name="connsiteY0" fmla="*/ 179196 h 548528"/>
              <a:gd name="connsiteX1" fmla="*/ 797259 w 1628734"/>
              <a:gd name="connsiteY1" fmla="*/ 187478 h 548528"/>
              <a:gd name="connsiteX2" fmla="*/ 904917 w 1628734"/>
              <a:gd name="connsiteY2" fmla="*/ 0 h 548528"/>
              <a:gd name="connsiteX3" fmla="*/ 951703 w 1628734"/>
              <a:gd name="connsiteY3" fmla="*/ 189274 h 548528"/>
              <a:gd name="connsiteX4" fmla="*/ 1628734 w 1628734"/>
              <a:gd name="connsiteY4" fmla="*/ 179196 h 548528"/>
              <a:gd name="connsiteX5" fmla="*/ 1628734 w 1628734"/>
              <a:gd name="connsiteY5" fmla="*/ 240751 h 548528"/>
              <a:gd name="connsiteX6" fmla="*/ 1628734 w 1628734"/>
              <a:gd name="connsiteY6" fmla="*/ 240751 h 548528"/>
              <a:gd name="connsiteX7" fmla="*/ 1628734 w 1628734"/>
              <a:gd name="connsiteY7" fmla="*/ 333084 h 548528"/>
              <a:gd name="connsiteX8" fmla="*/ 1628734 w 1628734"/>
              <a:gd name="connsiteY8" fmla="*/ 548528 h 548528"/>
              <a:gd name="connsiteX9" fmla="*/ 678639 w 1628734"/>
              <a:gd name="connsiteY9" fmla="*/ 548528 h 548528"/>
              <a:gd name="connsiteX10" fmla="*/ 271456 w 1628734"/>
              <a:gd name="connsiteY10" fmla="*/ 548528 h 548528"/>
              <a:gd name="connsiteX11" fmla="*/ 271456 w 1628734"/>
              <a:gd name="connsiteY11" fmla="*/ 548528 h 548528"/>
              <a:gd name="connsiteX12" fmla="*/ 0 w 1628734"/>
              <a:gd name="connsiteY12" fmla="*/ 548528 h 548528"/>
              <a:gd name="connsiteX13" fmla="*/ 0 w 1628734"/>
              <a:gd name="connsiteY13" fmla="*/ 333084 h 548528"/>
              <a:gd name="connsiteX14" fmla="*/ 0 w 1628734"/>
              <a:gd name="connsiteY14" fmla="*/ 240751 h 548528"/>
              <a:gd name="connsiteX15" fmla="*/ 0 w 1628734"/>
              <a:gd name="connsiteY15" fmla="*/ 240751 h 548528"/>
              <a:gd name="connsiteX16" fmla="*/ 0 w 1628734"/>
              <a:gd name="connsiteY16" fmla="*/ 179196 h 548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8734" h="548528">
                <a:moveTo>
                  <a:pt x="0" y="179196"/>
                </a:moveTo>
                <a:lnTo>
                  <a:pt x="797259" y="187478"/>
                </a:lnTo>
                <a:lnTo>
                  <a:pt x="904917" y="0"/>
                </a:lnTo>
                <a:lnTo>
                  <a:pt x="951703" y="189274"/>
                </a:lnTo>
                <a:lnTo>
                  <a:pt x="1628734" y="179196"/>
                </a:lnTo>
                <a:lnTo>
                  <a:pt x="1628734" y="240751"/>
                </a:lnTo>
                <a:lnTo>
                  <a:pt x="1628734" y="240751"/>
                </a:lnTo>
                <a:lnTo>
                  <a:pt x="1628734" y="333084"/>
                </a:lnTo>
                <a:lnTo>
                  <a:pt x="1628734" y="548528"/>
                </a:lnTo>
                <a:lnTo>
                  <a:pt x="678639" y="548528"/>
                </a:lnTo>
                <a:lnTo>
                  <a:pt x="271456" y="548528"/>
                </a:lnTo>
                <a:lnTo>
                  <a:pt x="271456" y="548528"/>
                </a:lnTo>
                <a:lnTo>
                  <a:pt x="0" y="548528"/>
                </a:lnTo>
                <a:lnTo>
                  <a:pt x="0" y="333084"/>
                </a:lnTo>
                <a:lnTo>
                  <a:pt x="0" y="240751"/>
                </a:lnTo>
                <a:lnTo>
                  <a:pt x="0" y="240751"/>
                </a:lnTo>
                <a:lnTo>
                  <a:pt x="0" y="17919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kumimoji="0" lang="en-US" altLang="zh-TW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  <a:p>
            <a:pPr>
              <a:defRPr/>
            </a:pPr>
            <a:r>
              <a:rPr kumimoji="0" lang="en-US" altLang="zh-TW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IEEE</a:t>
            </a:r>
            <a:r>
              <a:rPr kumimoji="0"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技術標準清單列表</a:t>
            </a:r>
          </a:p>
        </p:txBody>
      </p:sp>
      <p:sp>
        <p:nvSpPr>
          <p:cNvPr id="11" name="矩形 10"/>
          <p:cNvSpPr/>
          <p:nvPr/>
        </p:nvSpPr>
        <p:spPr>
          <a:xfrm>
            <a:off x="6617369" y="2778825"/>
            <a:ext cx="2201778" cy="55392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dirty="0"/>
          </a:p>
        </p:txBody>
      </p:sp>
      <p:sp>
        <p:nvSpPr>
          <p:cNvPr id="12" name="矩形圖說文字 11"/>
          <p:cNvSpPr>
            <a:spLocks noChangeArrowheads="1"/>
          </p:cNvSpPr>
          <p:nvPr/>
        </p:nvSpPr>
        <p:spPr bwMode="auto">
          <a:xfrm>
            <a:off x="3770313" y="2235200"/>
            <a:ext cx="1962150" cy="473075"/>
          </a:xfrm>
          <a:prstGeom prst="wedgeRectCallout">
            <a:avLst>
              <a:gd name="adj1" fmla="val -60068"/>
              <a:gd name="adj2" fmla="val -50695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0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依主題領域查詢</a:t>
            </a:r>
          </a:p>
        </p:txBody>
      </p:sp>
      <p:sp>
        <p:nvSpPr>
          <p:cNvPr id="13" name="矩形 12"/>
          <p:cNvSpPr/>
          <p:nvPr/>
        </p:nvSpPr>
        <p:spPr>
          <a:xfrm>
            <a:off x="1820131" y="1878484"/>
            <a:ext cx="1024008" cy="34844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844141" y="1882547"/>
            <a:ext cx="926274" cy="34438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dirty="0"/>
          </a:p>
        </p:txBody>
      </p:sp>
      <p:sp>
        <p:nvSpPr>
          <p:cNvPr id="15" name="矩形圖說文字 11"/>
          <p:cNvSpPr>
            <a:spLocks noChangeArrowheads="1"/>
          </p:cNvSpPr>
          <p:nvPr/>
        </p:nvSpPr>
        <p:spPr bwMode="auto">
          <a:xfrm>
            <a:off x="2647950" y="1206500"/>
            <a:ext cx="2552700" cy="473075"/>
          </a:xfrm>
          <a:prstGeom prst="wedgeRectCallout">
            <a:avLst>
              <a:gd name="adj1" fmla="val -50452"/>
              <a:gd name="adj2" fmla="val 86803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kumimoji="0" lang="zh-TW" altLang="en-US" sz="2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依標準編號範圍查詢</a:t>
            </a:r>
            <a:endParaRPr kumimoji="0" lang="en-US" altLang="zh-TW" sz="20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1160463"/>
            <a:ext cx="8542338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>
            <a:spLocks noChangeArrowheads="1"/>
          </p:cNvSpPr>
          <p:nvPr/>
        </p:nvSpPr>
        <p:spPr bwMode="auto">
          <a:xfrm>
            <a:off x="0" y="3378200"/>
            <a:ext cx="2508250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>
              <a:defRPr/>
            </a:pP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利用左邊檢索欄位篩選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8"/>
              </a:rPr>
              <a:t>標準的狀態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8"/>
              </a:rPr>
              <a:t>/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8"/>
              </a:rPr>
              <a:t>類型</a:t>
            </a:r>
            <a:r>
              <a:rPr kumimoji="0" lang="en-US" altLang="zh-TW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8"/>
              </a:rPr>
              <a:t>/</a:t>
            </a: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8"/>
              </a:rPr>
              <a:t>主題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1516063"/>
            <a:ext cx="4600575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95"/>
          <a:stretch>
            <a:fillRect/>
          </a:stretch>
        </p:blipFill>
        <p:spPr bwMode="auto">
          <a:xfrm>
            <a:off x="-60325" y="301625"/>
            <a:ext cx="2066925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49950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3284538" y="2271713"/>
            <a:ext cx="714375" cy="3683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>
              <a:defRPr/>
            </a:pP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8"/>
              </a:rPr>
              <a:t>現行</a:t>
            </a:r>
          </a:p>
        </p:txBody>
      </p:sp>
      <p:sp>
        <p:nvSpPr>
          <p:cNvPr id="13" name="文字方塊 12"/>
          <p:cNvSpPr txBox="1">
            <a:spLocks noChangeArrowheads="1"/>
          </p:cNvSpPr>
          <p:nvPr/>
        </p:nvSpPr>
        <p:spPr bwMode="auto">
          <a:xfrm>
            <a:off x="3284538" y="3387725"/>
            <a:ext cx="714375" cy="3698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>
              <a:defRPr/>
            </a:pPr>
            <a:r>
              <a:rPr kumimoji="0"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8"/>
              </a:rPr>
              <a:t>歷史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群組 5"/>
          <p:cNvGrpSpPr>
            <a:grpSpLocks/>
          </p:cNvGrpSpPr>
          <p:nvPr/>
        </p:nvGrpSpPr>
        <p:grpSpPr bwMode="auto">
          <a:xfrm>
            <a:off x="468313" y="1296988"/>
            <a:ext cx="4718050" cy="4648200"/>
            <a:chOff x="467544" y="1296723"/>
            <a:chExt cx="4718826" cy="4647700"/>
          </a:xfrm>
        </p:grpSpPr>
        <p:pic>
          <p:nvPicPr>
            <p:cNvPr id="5939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6" t="52544" r="42186" b="5135"/>
            <a:stretch>
              <a:fillRect/>
            </a:stretch>
          </p:blipFill>
          <p:spPr bwMode="auto">
            <a:xfrm>
              <a:off x="467544" y="3009725"/>
              <a:ext cx="4696729" cy="2934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39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41" y="1296723"/>
              <a:ext cx="4696729" cy="1736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60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78325" y="1989138"/>
            <a:ext cx="4146550" cy="4097337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22"/>
          <p:cNvSpPr txBox="1">
            <a:spLocks noChangeArrowheads="1"/>
          </p:cNvSpPr>
          <p:nvPr/>
        </p:nvSpPr>
        <p:spPr bwMode="auto">
          <a:xfrm>
            <a:off x="490538" y="439738"/>
            <a:ext cx="8034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標準瀏覽</a:t>
            </a:r>
            <a:r>
              <a:rPr kumimoji="0" lang="zh-TW" altLang="en-US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－</a:t>
            </a:r>
            <a:r>
              <a:rPr kumimoji="0" lang="zh-TW" altLang="en-US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紅線標準</a:t>
            </a:r>
            <a:r>
              <a:rPr kumimoji="0" lang="zh-TW" altLang="en-US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　</a:t>
            </a:r>
            <a:r>
              <a:rPr kumimoji="0" lang="en-US" altLang="zh-TW" sz="3200" b="1">
                <a:solidFill>
                  <a:srgbClr val="C00000"/>
                </a:solidFill>
                <a:ea typeface="新細明體" pitchFamily="18" charset="-120"/>
                <a:cs typeface="Arial Unicode MS" pitchFamily="34" charset="-120"/>
              </a:rPr>
              <a:t>Redline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瀏覽操作練習</a:t>
            </a:r>
            <a:endParaRPr lang="en-US" altLang="zh-TW" sz="36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419" name="文字方塊 4"/>
          <p:cNvSpPr txBox="1">
            <a:spLocks noChangeArrowheads="1"/>
          </p:cNvSpPr>
          <p:nvPr/>
        </p:nvSpPr>
        <p:spPr bwMode="auto">
          <a:xfrm>
            <a:off x="914400" y="1752600"/>
            <a:ext cx="5272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/>
              <a:t>利用瀏覽功能</a:t>
            </a:r>
            <a:endParaRPr kumimoji="0" lang="en-US" altLang="zh-TW"/>
          </a:p>
          <a:p>
            <a:pPr eaLnBrk="1" hangingPunct="1"/>
            <a:r>
              <a:rPr kumimoji="0" lang="zh-TW" altLang="en-US"/>
              <a:t>找出</a:t>
            </a:r>
            <a:r>
              <a:rPr kumimoji="0" lang="en-US" altLang="zh-TW"/>
              <a:t>IET</a:t>
            </a:r>
            <a:r>
              <a:rPr kumimoji="0" lang="zh-TW" altLang="en-US"/>
              <a:t>出版期刊 </a:t>
            </a:r>
            <a:r>
              <a:rPr kumimoji="0" lang="en-US" altLang="zh-TW"/>
              <a:t>“Networks” </a:t>
            </a:r>
          </a:p>
          <a:p>
            <a:pPr eaLnBrk="1" hangingPunct="1"/>
            <a:r>
              <a:rPr kumimoji="0" lang="zh-TW" altLang="en-US"/>
              <a:t>近期熱門文獻的標題為何</a:t>
            </a:r>
            <a:r>
              <a:rPr kumimoji="0" lang="en-US" altLang="zh-TW"/>
              <a:t>?</a:t>
            </a:r>
            <a:endParaRPr kumimoji="0" lang="zh-TW" altLang="en-US"/>
          </a:p>
        </p:txBody>
      </p:sp>
      <p:pic>
        <p:nvPicPr>
          <p:cNvPr id="6042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952750"/>
            <a:ext cx="7577137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>
          <a:xfrm>
            <a:off x="652463" y="388938"/>
            <a:ext cx="8229600" cy="979487"/>
          </a:xfrm>
        </p:spPr>
        <p:txBody>
          <a:bodyPr/>
          <a:lstStyle/>
          <a:p>
            <a:r>
              <a:rPr lang="en-US" altLang="zh-TW" sz="3600" b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HTML</a:t>
            </a:r>
            <a:r>
              <a:rPr lang="en-US" altLang="zh-TW" sz="3600" smtClean="0"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全文瀏覽</a:t>
            </a:r>
            <a:r>
              <a:rPr lang="en-US" altLang="zh-TW" sz="3600" smtClean="0">
                <a:latin typeface="Verdana" pitchFamily="34" charset="0"/>
                <a:ea typeface="ＭＳ Ｐゴシック" pitchFamily="34" charset="-128"/>
              </a:rPr>
              <a:t>(</a:t>
            </a:r>
            <a:r>
              <a:rPr lang="en-US" altLang="zh-TW" sz="3600" b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A</a:t>
            </a:r>
            <a:r>
              <a:rPr lang="en-US" altLang="zh-TW" sz="3600" smtClean="0">
                <a:latin typeface="Verdana" pitchFamily="34" charset="0"/>
                <a:ea typeface="ＭＳ Ｐゴシック" pitchFamily="34" charset="-128"/>
              </a:rPr>
              <a:t>)</a:t>
            </a:r>
            <a:endParaRPr lang="zh-TW" altLang="en-US" smtClean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6144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9313" y="1590675"/>
            <a:ext cx="7659687" cy="4311650"/>
          </a:xfrm>
          <a:noFill/>
        </p:spPr>
      </p:pic>
      <p:pic>
        <p:nvPicPr>
          <p:cNvPr id="6144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02325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5" y="4557713"/>
            <a:ext cx="14462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5403272" y="4370118"/>
            <a:ext cx="2300011" cy="1246911"/>
          </a:xfrm>
          <a:prstGeom prst="wedgeEllipseCallout">
            <a:avLst>
              <a:gd name="adj1" fmla="val -87165"/>
              <a:gd name="adj2" fmla="val 43765"/>
            </a:avLst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dirty="0"/>
          </a:p>
        </p:txBody>
      </p:sp>
      <p:sp>
        <p:nvSpPr>
          <p:cNvPr id="61449" name="文字方塊 6"/>
          <p:cNvSpPr txBox="1">
            <a:spLocks noChangeArrowheads="1"/>
          </p:cNvSpPr>
          <p:nvPr/>
        </p:nvSpPr>
        <p:spPr bwMode="auto">
          <a:xfrm>
            <a:off x="849313" y="1092200"/>
            <a:ext cx="4310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 b="1">
                <a:solidFill>
                  <a:srgbClr val="0066A1"/>
                </a:solidFill>
                <a:latin typeface="微軟正黑體" pitchFamily="34" charset="-120"/>
                <a:ea typeface="微軟正黑體" pitchFamily="34" charset="-120"/>
              </a:rPr>
              <a:t>全新互動式閱讀，提升效率</a:t>
            </a:r>
            <a:endParaRPr kumimoji="0" lang="zh-TW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2"/>
          <p:cNvSpPr>
            <a:spLocks noGrp="1"/>
          </p:cNvSpPr>
          <p:nvPr>
            <p:ph type="title"/>
          </p:nvPr>
        </p:nvSpPr>
        <p:spPr>
          <a:xfrm>
            <a:off x="319088" y="785813"/>
            <a:ext cx="8270875" cy="760412"/>
          </a:xfrm>
        </p:spPr>
        <p:txBody>
          <a:bodyPr/>
          <a:lstStyle/>
          <a:p>
            <a:r>
              <a:rPr lang="en-US" altLang="zh-TW" sz="3000" b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HTML</a:t>
            </a:r>
            <a:r>
              <a:rPr lang="en-US" altLang="zh-TW" sz="3000" smtClean="0">
                <a:latin typeface="Verdana" pitchFamily="34" charset="0"/>
                <a:ea typeface="ＭＳ Ｐゴシック" pitchFamily="34" charset="-128"/>
              </a:rPr>
              <a:t> </a:t>
            </a:r>
            <a:r>
              <a:rPr lang="zh-TW" altLang="en-US" sz="3000" b="1" smtClean="0">
                <a:latin typeface="微軟正黑體" pitchFamily="34" charset="-120"/>
                <a:ea typeface="微軟正黑體" pitchFamily="34" charset="-120"/>
              </a:rPr>
              <a:t>全文瀏覽</a:t>
            </a:r>
            <a:r>
              <a:rPr lang="en-US" altLang="zh-TW" sz="3000" smtClean="0">
                <a:latin typeface="Verdana" pitchFamily="34" charset="0"/>
                <a:ea typeface="ＭＳ Ｐゴシック" pitchFamily="34" charset="-128"/>
              </a:rPr>
              <a:t>(</a:t>
            </a:r>
            <a:r>
              <a:rPr lang="en-US" altLang="zh-TW" sz="3000" b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B</a:t>
            </a:r>
            <a:r>
              <a:rPr lang="en-US" altLang="zh-TW" sz="3000" smtClean="0">
                <a:latin typeface="Verdana" pitchFamily="34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83138" y="1389063"/>
            <a:ext cx="4222750" cy="3578225"/>
          </a:xfrm>
        </p:spPr>
        <p:txBody>
          <a:bodyPr rtlCol="0">
            <a:normAutofit/>
          </a:bodyPr>
          <a:lstStyle/>
          <a:p>
            <a:pPr marL="472489" lvl="2" indent="0">
              <a:buFontTx/>
              <a:buNone/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</p:txBody>
      </p:sp>
      <p:grpSp>
        <p:nvGrpSpPr>
          <p:cNvPr id="62468" name="Group 5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7" name="Parallelogram 6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62474" name="Rectangle 11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Platform Enhancements</a:t>
              </a:r>
            </a:p>
          </p:txBody>
        </p:sp>
      </p:grp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96875" y="1401763"/>
            <a:ext cx="2235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42900" indent="-342900" algn="l" rtl="0" eaLnBrk="1" fontAlgn="base" hangingPunct="1">
              <a:spcBef>
                <a:spcPts val="2000"/>
              </a:spcBef>
              <a:spcAft>
                <a:spcPct val="0"/>
              </a:spcAft>
              <a:buFontTx/>
              <a:buBlip>
                <a:blip r:embed="rId2"/>
              </a:buBlip>
              <a:defRPr sz="2200" kern="1200">
                <a:solidFill>
                  <a:schemeClr val="bg2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marL="625475" indent="-34290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sz="2000" kern="1200">
                <a:solidFill>
                  <a:schemeClr val="bg2"/>
                </a:solidFill>
                <a:latin typeface="Verdana"/>
                <a:ea typeface="ＭＳ Ｐゴシック" charset="0"/>
                <a:cs typeface="+mn-cs"/>
              </a:defRPr>
            </a:lvl2pPr>
            <a:lvl3pPr marL="86360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kern="1200">
                <a:solidFill>
                  <a:schemeClr val="bg2"/>
                </a:solidFill>
                <a:latin typeface="Verdana"/>
                <a:ea typeface="ＭＳ Ｐゴシック" charset="0"/>
                <a:cs typeface="+mn-cs"/>
              </a:defRPr>
            </a:lvl3pPr>
            <a:lvl4pPr marL="1146175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kern="1200">
                <a:solidFill>
                  <a:schemeClr val="bg2"/>
                </a:solidFill>
                <a:latin typeface="Verdana"/>
                <a:ea typeface="ＭＳ Ｐゴシック" charset="0"/>
                <a:cs typeface="+mn-cs"/>
              </a:defRPr>
            </a:lvl4pPr>
            <a:lvl5pPr marL="1428750" indent="-285750" algn="l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  <a:defRPr kern="1200">
                <a:solidFill>
                  <a:schemeClr val="bg2"/>
                </a:solidFill>
                <a:latin typeface="Verdana"/>
                <a:ea typeface="ＭＳ Ｐゴシック" charset="0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Tx/>
              <a:buNone/>
              <a:defRPr/>
            </a:pPr>
            <a:r>
              <a:rPr kumimoji="0" lang="zh-TW" altLang="en-US" sz="1800" b="1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功能總攬</a:t>
            </a:r>
            <a:r>
              <a:rPr kumimoji="0" lang="en-US" altLang="zh-TW" sz="1800" dirty="0">
                <a:solidFill>
                  <a:srgbClr val="0066A1"/>
                </a:solidFill>
              </a:rPr>
              <a:t>:</a:t>
            </a:r>
            <a:endParaRPr kumimoji="0" lang="en-US" sz="1800" dirty="0">
              <a:solidFill>
                <a:srgbClr val="0066A1"/>
              </a:solidFill>
            </a:endParaRPr>
          </a:p>
          <a:p>
            <a:pPr defTabSz="914400">
              <a:defRPr/>
            </a:pPr>
            <a:r>
              <a:rPr kumimoji="0" lang="zh-TW" altLang="en-US" sz="1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按下「</a:t>
            </a:r>
            <a:r>
              <a:rPr kumimoji="0" lang="en-US" altLang="zh-TW" sz="1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Quick Preview</a:t>
            </a:r>
            <a:r>
              <a:rPr kumimoji="0" lang="zh-TW" altLang="en-US" sz="1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」快速掌握全文關鍵</a:t>
            </a:r>
          </a:p>
          <a:p>
            <a:pPr defTabSz="914400">
              <a:defRPr/>
            </a:pPr>
            <a:r>
              <a:rPr kumimoji="0" lang="zh-TW" altLang="en-US" sz="1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輕鬆瀏覽文章的每個章節</a:t>
            </a:r>
          </a:p>
          <a:p>
            <a:pPr defTabSz="914400">
              <a:defRPr/>
            </a:pPr>
            <a:r>
              <a:rPr kumimoji="0" lang="zh-TW" altLang="en-US" sz="1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毫不費力地找到文中的圖表、圖像、數學公式、引用文獻 、 關鍵字以及各種多媒體檔案</a:t>
            </a:r>
          </a:p>
          <a:p>
            <a:pPr defTabSz="914400">
              <a:defRPr/>
            </a:pPr>
            <a:r>
              <a:rPr kumimoji="0" lang="zh-TW" altLang="en-US" sz="16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運用相關文章推薦，增進研究成果</a:t>
            </a:r>
          </a:p>
        </p:txBody>
      </p:sp>
      <p:pic>
        <p:nvPicPr>
          <p:cNvPr id="6247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1389063"/>
            <a:ext cx="621823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314575"/>
            <a:ext cx="468312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2"/>
          <p:cNvSpPr>
            <a:spLocks noGrp="1"/>
          </p:cNvSpPr>
          <p:nvPr>
            <p:ph type="title"/>
          </p:nvPr>
        </p:nvSpPr>
        <p:spPr>
          <a:xfrm>
            <a:off x="319088" y="785813"/>
            <a:ext cx="8270875" cy="760412"/>
          </a:xfrm>
        </p:spPr>
        <p:txBody>
          <a:bodyPr/>
          <a:lstStyle/>
          <a:p>
            <a:r>
              <a:rPr lang="en-US" altLang="zh-TW" sz="3000" b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HTML</a:t>
            </a:r>
            <a:r>
              <a:rPr lang="en-US" altLang="zh-TW" sz="3000" b="1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smtClean="0">
                <a:latin typeface="微軟正黑體" pitchFamily="34" charset="-120"/>
                <a:ea typeface="微軟正黑體" pitchFamily="34" charset="-120"/>
              </a:rPr>
              <a:t>全文瀏覽</a:t>
            </a:r>
            <a:r>
              <a:rPr lang="en-US" altLang="zh-TW" sz="3000" b="1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000" b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</a:t>
            </a:r>
            <a:r>
              <a:rPr lang="en-US" altLang="zh-TW" sz="3000" b="1" smtClean="0"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grpSp>
        <p:nvGrpSpPr>
          <p:cNvPr id="63491" name="Group 5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7" name="Parallelogram 6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63495" name="Rectangle 11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Platform Enhancements</a:t>
              </a:r>
            </a:p>
          </p:txBody>
        </p:sp>
      </p:grpSp>
      <p:pic>
        <p:nvPicPr>
          <p:cNvPr id="6349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1546225"/>
            <a:ext cx="8220075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Snagit_PPTD5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176338"/>
            <a:ext cx="7646987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Content Placeholder 3"/>
          <p:cNvSpPr txBox="1">
            <a:spLocks/>
          </p:cNvSpPr>
          <p:nvPr/>
        </p:nvSpPr>
        <p:spPr bwMode="auto">
          <a:xfrm>
            <a:off x="6489700" y="1933575"/>
            <a:ext cx="2235200" cy="2827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2000"/>
              </a:spcBef>
              <a:buBlip>
                <a:blip r:embed="rId3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kumimoji="0" lang="zh-TW" altLang="en-US" sz="2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輕鬆瀏覽文章的每個章節</a:t>
            </a:r>
          </a:p>
          <a:p>
            <a:pPr defTabSz="914400"/>
            <a:r>
              <a:rPr kumimoji="0" lang="zh-TW" altLang="en-US" sz="2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毫不費力地找到文章中出現的圖表</a:t>
            </a:r>
            <a:r>
              <a:rPr kumimoji="0" lang="en-US" altLang="zh-TW" sz="2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kumimoji="0" lang="zh-TW" altLang="en-US" sz="2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圖像</a:t>
            </a:r>
            <a:r>
              <a:rPr kumimoji="0" lang="en-US" altLang="zh-TW" sz="2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kumimoji="0" lang="zh-TW" altLang="en-US" sz="2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數學公式</a:t>
            </a:r>
            <a:r>
              <a:rPr kumimoji="0" lang="en-US" altLang="zh-TW" sz="2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kumimoji="0" lang="zh-TW" altLang="en-US" sz="2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引用文獻</a:t>
            </a:r>
            <a:r>
              <a:rPr kumimoji="0" lang="en-US" altLang="zh-TW" sz="2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.</a:t>
            </a:r>
            <a:r>
              <a:rPr kumimoji="0" lang="zh-TW" altLang="en-US" sz="2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關鍵字及各種多媒體檔案</a:t>
            </a:r>
          </a:p>
        </p:txBody>
      </p:sp>
      <p:sp>
        <p:nvSpPr>
          <p:cNvPr id="64516" name="Title 12"/>
          <p:cNvSpPr>
            <a:spLocks noGrp="1"/>
          </p:cNvSpPr>
          <p:nvPr>
            <p:ph type="title"/>
          </p:nvPr>
        </p:nvSpPr>
        <p:spPr>
          <a:xfrm>
            <a:off x="319088" y="569913"/>
            <a:ext cx="8270875" cy="760412"/>
          </a:xfrm>
        </p:spPr>
        <p:txBody>
          <a:bodyPr/>
          <a:lstStyle/>
          <a:p>
            <a:r>
              <a:rPr lang="en-US" altLang="zh-TW" sz="3000" smtClean="0">
                <a:latin typeface="Verdana" pitchFamily="34" charset="0"/>
                <a:ea typeface="ＭＳ Ｐゴシック" pitchFamily="34" charset="-128"/>
              </a:rPr>
              <a:t>HTML </a:t>
            </a:r>
            <a:r>
              <a:rPr lang="zh-TW" altLang="en-US" sz="3000" smtClean="0">
                <a:latin typeface="Verdana" pitchFamily="34" charset="0"/>
                <a:ea typeface="ＭＳ Ｐゴシック" pitchFamily="34" charset="-128"/>
              </a:rPr>
              <a:t>全文瀏覽</a:t>
            </a:r>
            <a:r>
              <a:rPr lang="en-US" altLang="zh-TW" sz="3000" smtClean="0">
                <a:latin typeface="Verdana" pitchFamily="34" charset="0"/>
                <a:ea typeface="ＭＳ Ｐゴシック" pitchFamily="34" charset="-128"/>
              </a:rPr>
              <a:t>(1)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Snagit_PPT6BF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itle 12"/>
          <p:cNvSpPr txBox="1">
            <a:spLocks/>
          </p:cNvSpPr>
          <p:nvPr/>
        </p:nvSpPr>
        <p:spPr bwMode="auto">
          <a:xfrm>
            <a:off x="319088" y="569913"/>
            <a:ext cx="82708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Blip>
                <a:blip r:embed="rId3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kumimoji="0" lang="en-US" altLang="zh-TW" sz="3000">
                <a:solidFill>
                  <a:schemeClr val="tx2"/>
                </a:solidFill>
              </a:rPr>
              <a:t>HTML </a:t>
            </a:r>
            <a:r>
              <a:rPr kumimoji="0" lang="zh-TW" altLang="en-US" sz="3000">
                <a:solidFill>
                  <a:schemeClr val="tx2"/>
                </a:solidFill>
              </a:rPr>
              <a:t>全文瀏覽</a:t>
            </a:r>
            <a:r>
              <a:rPr kumimoji="0" lang="en-US" altLang="zh-TW" sz="3000">
                <a:solidFill>
                  <a:schemeClr val="tx2"/>
                </a:solidFill>
              </a:rPr>
              <a:t>(2)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Snagit_PPTF78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82"/>
          <a:stretch/>
        </p:blipFill>
        <p:spPr bwMode="auto">
          <a:xfrm>
            <a:off x="26989" y="1550503"/>
            <a:ext cx="6652108" cy="40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itle 12"/>
          <p:cNvSpPr txBox="1">
            <a:spLocks/>
          </p:cNvSpPr>
          <p:nvPr/>
        </p:nvSpPr>
        <p:spPr bwMode="auto">
          <a:xfrm>
            <a:off x="319088" y="569913"/>
            <a:ext cx="82708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Blip>
                <a:blip r:embed="rId4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>
              <a:spcBef>
                <a:spcPts val="600"/>
              </a:spcBef>
              <a:buSzPct val="10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>
              <a:spcBef>
                <a:spcPts val="600"/>
              </a:spcBef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>
              <a:spcBef>
                <a:spcPts val="600"/>
              </a:spcBef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>
              <a:spcBef>
                <a:spcPts val="600"/>
              </a:spcBef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5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kumimoji="0" lang="en-US" altLang="zh-TW" sz="3000">
                <a:solidFill>
                  <a:schemeClr val="tx2"/>
                </a:solidFill>
              </a:rPr>
              <a:t>HTML </a:t>
            </a:r>
            <a:r>
              <a:rPr kumimoji="0" lang="zh-TW" altLang="en-US" sz="3000">
                <a:solidFill>
                  <a:schemeClr val="tx2"/>
                </a:solidFill>
              </a:rPr>
              <a:t>全文瀏覽</a:t>
            </a:r>
            <a:r>
              <a:rPr kumimoji="0" lang="en-US" altLang="zh-TW" sz="3000">
                <a:solidFill>
                  <a:schemeClr val="tx2"/>
                </a:solidFill>
              </a:rPr>
              <a:t>(3)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495800" y="2667000"/>
            <a:ext cx="3502025" cy="3230563"/>
            <a:chOff x="2832" y="1680"/>
            <a:chExt cx="2206" cy="2035"/>
          </a:xfrm>
        </p:grpSpPr>
        <p:pic>
          <p:nvPicPr>
            <p:cNvPr id="1536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680"/>
              <a:ext cx="2206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369" name="Rectangle 3"/>
            <p:cNvSpPr>
              <a:spLocks noChangeArrowheads="1"/>
            </p:cNvSpPr>
            <p:nvPr/>
          </p:nvSpPr>
          <p:spPr bwMode="auto">
            <a:xfrm>
              <a:off x="2959" y="3505"/>
              <a:ext cx="1876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ts val="363"/>
                </a:spcBef>
              </a:pPr>
              <a:r>
                <a:rPr kumimoji="0" lang="en-US" altLang="zh-TW" sz="2000" b="1">
                  <a:solidFill>
                    <a:srgbClr val="000000"/>
                  </a:solidFill>
                  <a:ea typeface="Microsoft YaHei" pitchFamily="34" charset="-122"/>
                </a:rPr>
                <a:t>Alexander Graham Bell</a:t>
              </a:r>
            </a:p>
          </p:txBody>
        </p:sp>
      </p:grp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06413" y="1460500"/>
            <a:ext cx="838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63"/>
              </a:spcBef>
            </a:pPr>
            <a:r>
              <a:rPr kumimoji="0" lang="en-US" altLang="zh-TW" sz="2200">
                <a:solidFill>
                  <a:srgbClr val="000000"/>
                </a:solidFill>
              </a:rPr>
              <a:t>Founding officers of</a:t>
            </a:r>
            <a:r>
              <a:rPr kumimoji="0" lang="en-US" altLang="zh-TW" sz="2200" i="1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363"/>
              </a:spcBef>
            </a:pPr>
            <a:r>
              <a:rPr kumimoji="0" lang="en-US" altLang="zh-TW" sz="2200" i="1" u="sng">
                <a:solidFill>
                  <a:srgbClr val="000000"/>
                </a:solidFill>
              </a:rPr>
              <a:t>The </a:t>
            </a:r>
            <a:r>
              <a:rPr kumimoji="0" lang="en-US" altLang="zh-TW" sz="2200" i="1" u="sng">
                <a:solidFill>
                  <a:srgbClr val="C00000"/>
                </a:solidFill>
              </a:rPr>
              <a:t>A</a:t>
            </a:r>
            <a:r>
              <a:rPr kumimoji="0" lang="en-US" altLang="zh-TW" sz="2200" i="1" u="sng">
                <a:solidFill>
                  <a:srgbClr val="000000"/>
                </a:solidFill>
              </a:rPr>
              <a:t>merican </a:t>
            </a:r>
            <a:r>
              <a:rPr kumimoji="0" lang="en-US" altLang="zh-TW" sz="2200" i="1" u="sng">
                <a:solidFill>
                  <a:srgbClr val="C00000"/>
                </a:solidFill>
              </a:rPr>
              <a:t>I</a:t>
            </a:r>
            <a:r>
              <a:rPr kumimoji="0" lang="en-US" altLang="zh-TW" sz="2200" i="1" u="sng">
                <a:solidFill>
                  <a:srgbClr val="000000"/>
                </a:solidFill>
              </a:rPr>
              <a:t>nstitute of </a:t>
            </a:r>
            <a:r>
              <a:rPr kumimoji="0" lang="en-US" altLang="zh-TW" sz="2200" i="1" u="sng">
                <a:solidFill>
                  <a:srgbClr val="C00000"/>
                </a:solidFill>
              </a:rPr>
              <a:t>E</a:t>
            </a:r>
            <a:r>
              <a:rPr kumimoji="0" lang="en-US" altLang="zh-TW" sz="2200" i="1" u="sng">
                <a:solidFill>
                  <a:srgbClr val="000000"/>
                </a:solidFill>
              </a:rPr>
              <a:t>lectrical </a:t>
            </a:r>
            <a:r>
              <a:rPr kumimoji="0" lang="en-US" altLang="zh-TW" sz="2200" i="1" u="sng">
                <a:solidFill>
                  <a:srgbClr val="C00000"/>
                </a:solidFill>
              </a:rPr>
              <a:t>E</a:t>
            </a:r>
            <a:r>
              <a:rPr kumimoji="0" lang="en-US" altLang="zh-TW" sz="2200" i="1" u="sng">
                <a:solidFill>
                  <a:srgbClr val="000000"/>
                </a:solidFill>
              </a:rPr>
              <a:t>ngineers</a:t>
            </a:r>
            <a:r>
              <a:rPr kumimoji="0" lang="en-US" altLang="zh-TW" sz="2200" i="1">
                <a:solidFill>
                  <a:srgbClr val="000000"/>
                </a:solidFill>
              </a:rPr>
              <a:t> </a:t>
            </a:r>
            <a:r>
              <a:rPr kumimoji="0" lang="zh-TW" altLang="zh-TW" sz="2200" i="1">
                <a:solidFill>
                  <a:srgbClr val="000000"/>
                </a:solidFill>
                <a:ea typeface="新細明體" pitchFamily="18" charset="-120"/>
              </a:rPr>
              <a:t>（</a:t>
            </a:r>
            <a:r>
              <a:rPr kumimoji="0" lang="en-US" altLang="zh-TW" sz="2200" i="1">
                <a:solidFill>
                  <a:srgbClr val="C00000"/>
                </a:solidFill>
              </a:rPr>
              <a:t>AIEE</a:t>
            </a:r>
            <a:r>
              <a:rPr kumimoji="0" lang="zh-TW" altLang="zh-TW" sz="2200" i="1">
                <a:solidFill>
                  <a:srgbClr val="000000"/>
                </a:solidFill>
                <a:ea typeface="新細明體" pitchFamily="18" charset="-120"/>
              </a:rPr>
              <a:t>） </a:t>
            </a:r>
            <a:r>
              <a:rPr kumimoji="0" lang="en-US" altLang="zh-TW" sz="2200">
                <a:solidFill>
                  <a:srgbClr val="000000"/>
                </a:solidFill>
              </a:rPr>
              <a:t>in 1884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219200" y="2667000"/>
            <a:ext cx="2397125" cy="3230563"/>
            <a:chOff x="768" y="1680"/>
            <a:chExt cx="1510" cy="2035"/>
          </a:xfrm>
        </p:grpSpPr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768" y="3505"/>
              <a:ext cx="1510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ts val="363"/>
                </a:spcBef>
              </a:pPr>
              <a:r>
                <a:rPr kumimoji="0" lang="en-US" altLang="zh-TW" sz="2000" b="1">
                  <a:solidFill>
                    <a:srgbClr val="000000"/>
                  </a:solidFill>
                  <a:ea typeface="Microsoft YaHei" pitchFamily="34" charset="-122"/>
                </a:rPr>
                <a:t>Thomas A. Edison</a:t>
              </a:r>
            </a:p>
          </p:txBody>
        </p:sp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" y="1680"/>
              <a:ext cx="1364" cy="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323850" y="620713"/>
            <a:ext cx="838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kumimoji="0" lang="zh-TW" altLang="zh-TW" sz="3200" b="1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</a:rPr>
              <a:t>協會前身之一：美國電子工程師協會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Snagit_PPTE4B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2"/>
          <a:stretch>
            <a:fillRect/>
          </a:stretch>
        </p:blipFill>
        <p:spPr bwMode="auto">
          <a:xfrm>
            <a:off x="0" y="1116013"/>
            <a:ext cx="9144000" cy="48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itle 12"/>
          <p:cNvSpPr txBox="1">
            <a:spLocks/>
          </p:cNvSpPr>
          <p:nvPr/>
        </p:nvSpPr>
        <p:spPr bwMode="auto">
          <a:xfrm>
            <a:off x="319088" y="569913"/>
            <a:ext cx="8270875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Blip>
                <a:blip r:embed="rId3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kumimoji="0" lang="en-US" altLang="zh-TW" sz="3000" dirty="0">
                <a:solidFill>
                  <a:schemeClr val="tx2"/>
                </a:solidFill>
              </a:rPr>
              <a:t>HTML </a:t>
            </a:r>
            <a:r>
              <a:rPr kumimoji="0" lang="zh-TW" altLang="en-US" sz="3000" dirty="0">
                <a:solidFill>
                  <a:schemeClr val="tx2"/>
                </a:solidFill>
              </a:rPr>
              <a:t>全文瀏覽</a:t>
            </a:r>
            <a:r>
              <a:rPr kumimoji="0" lang="en-US" altLang="zh-TW" sz="3000" dirty="0" smtClean="0">
                <a:solidFill>
                  <a:schemeClr val="tx2"/>
                </a:solidFill>
              </a:rPr>
              <a:t>(4)</a:t>
            </a:r>
            <a:endParaRPr kumimoji="0" lang="en-US" altLang="zh-TW" sz="3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755650" y="1143000"/>
            <a:ext cx="762635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n-US" altLang="zh-TW" sz="54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/>
            </a:r>
            <a:br>
              <a:rPr kumimoji="0" lang="en-US" altLang="zh-TW" sz="54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</a:br>
            <a:r>
              <a:rPr kumimoji="0" lang="en-US" altLang="zh-TW" sz="54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IEEE Xplore</a:t>
            </a:r>
            <a:r>
              <a:rPr kumimoji="0" lang="en-US" altLang="zh-TW" sz="5400" i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 </a:t>
            </a:r>
            <a:r>
              <a:rPr kumimoji="0" lang="zh-TW" altLang="en-US" sz="540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如何檢索</a:t>
            </a:r>
          </a:p>
        </p:txBody>
      </p:sp>
      <p:pic>
        <p:nvPicPr>
          <p:cNvPr id="69635" name="Picture 3" descr="D:\Users\Andrew.Cheng\Desktop\sdvsvsdvs\abcde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325938"/>
            <a:ext cx="922972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2" descr="D:\working area\database-sear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68613"/>
            <a:ext cx="28479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55650" y="2868613"/>
            <a:ext cx="5392738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kumimoji="0" lang="zh-TW" altLang="en-US" sz="3000" b="1" dirty="0">
                <a:solidFill>
                  <a:schemeClr val="tx2">
                    <a:lumMod val="50000"/>
                  </a:schemeClr>
                </a:solidFill>
                <a:latin typeface="Arial" charset="0"/>
                <a:ea typeface="微軟正黑體" pitchFamily="34" charset="-120"/>
                <a:cs typeface="Arial" pitchFamily="34" charset="0"/>
              </a:rPr>
              <a:t>掌握產業趨勢 。 鎖定投稿方向</a:t>
            </a:r>
            <a:endParaRPr kumimoji="0" lang="zh-TW" altLang="en-US" sz="3000" dirty="0">
              <a:solidFill>
                <a:schemeClr val="tx2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2"/>
          <p:cNvSpPr txBox="1">
            <a:spLocks/>
          </p:cNvSpPr>
          <p:nvPr/>
        </p:nvSpPr>
        <p:spPr bwMode="auto">
          <a:xfrm>
            <a:off x="319088" y="742950"/>
            <a:ext cx="82708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Blip>
                <a:blip r:embed="rId3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>
              <a:spcBef>
                <a:spcPts val="600"/>
              </a:spcBef>
              <a:buSzPct val="10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>
              <a:spcBef>
                <a:spcPts val="600"/>
              </a:spcBef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4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kumimoji="0" lang="zh-TW" altLang="en-US" sz="3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檢索工具列</a:t>
            </a:r>
            <a:r>
              <a:rPr kumimoji="0" lang="en-US" altLang="zh-TW" sz="3000" b="1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</p:txBody>
      </p:sp>
      <p:pic>
        <p:nvPicPr>
          <p:cNvPr id="7065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0" name="群組 1"/>
          <p:cNvGrpSpPr>
            <a:grpSpLocks/>
          </p:cNvGrpSpPr>
          <p:nvPr/>
        </p:nvGrpSpPr>
        <p:grpSpPr bwMode="auto">
          <a:xfrm>
            <a:off x="-104775" y="1892300"/>
            <a:ext cx="9248775" cy="2414588"/>
            <a:chOff x="-104087" y="1891862"/>
            <a:chExt cx="9248087" cy="2415355"/>
          </a:xfrm>
        </p:grpSpPr>
        <p:pic>
          <p:nvPicPr>
            <p:cNvPr id="7066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087" y="1891862"/>
              <a:ext cx="9248087" cy="2008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1810296" y="3903864"/>
              <a:ext cx="2936657" cy="40335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或選擇作者</a:t>
              </a:r>
              <a:r>
                <a:rPr kumimoji="0" lang="en-US" altLang="zh-TW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出版品檢索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600964" y="3841931"/>
              <a:ext cx="1106406" cy="4017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進階檢索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240730" y="3845107"/>
              <a:ext cx="1104818" cy="4017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其他檢索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0665" name="圖片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97" y="2948426"/>
              <a:ext cx="986434" cy="1279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66" name="矩形 7"/>
            <p:cNvSpPr>
              <a:spLocks noChangeArrowheads="1"/>
            </p:cNvSpPr>
            <p:nvPr/>
          </p:nvSpPr>
          <p:spPr bwMode="auto">
            <a:xfrm>
              <a:off x="1255915" y="2876726"/>
              <a:ext cx="920926" cy="423239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endParaRPr kumimoji="0" lang="zh-CN" altLang="en-US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05559" y="3198790"/>
              <a:ext cx="1874699" cy="40335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直接輸入關鍵字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10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12" name="Parallelogram 11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71703" name="Rectangle 11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Basic Search </a:t>
              </a:r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基本檢索</a:t>
              </a:r>
            </a:p>
          </p:txBody>
        </p:sp>
      </p:grpSp>
      <p:pic>
        <p:nvPicPr>
          <p:cNvPr id="716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4" name="群組 6"/>
          <p:cNvGrpSpPr>
            <a:grpSpLocks/>
          </p:cNvGrpSpPr>
          <p:nvPr/>
        </p:nvGrpSpPr>
        <p:grpSpPr bwMode="auto">
          <a:xfrm>
            <a:off x="525463" y="795338"/>
            <a:ext cx="8507412" cy="5857875"/>
            <a:chOff x="524920" y="665447"/>
            <a:chExt cx="8508718" cy="5857875"/>
          </a:xfrm>
        </p:grpSpPr>
        <p:pic>
          <p:nvPicPr>
            <p:cNvPr id="7169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20" y="665447"/>
              <a:ext cx="7477125" cy="585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699" name="群組 3"/>
            <p:cNvGrpSpPr>
              <a:grpSpLocks/>
            </p:cNvGrpSpPr>
            <p:nvPr/>
          </p:nvGrpSpPr>
          <p:grpSpPr bwMode="auto">
            <a:xfrm>
              <a:off x="4631753" y="1457867"/>
              <a:ext cx="4401885" cy="2754949"/>
              <a:chOff x="4631753" y="1457867"/>
              <a:chExt cx="4401885" cy="2754949"/>
            </a:xfrm>
          </p:grpSpPr>
          <p:pic>
            <p:nvPicPr>
              <p:cNvPr id="71700" name="圖片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1753" y="2218775"/>
                <a:ext cx="2196936" cy="1994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14"/>
              <p:cNvSpPr>
                <a:spLocks noChangeArrowheads="1"/>
              </p:cNvSpPr>
              <p:nvPr/>
            </p:nvSpPr>
            <p:spPr bwMode="auto">
              <a:xfrm>
                <a:off x="7118819" y="1457609"/>
                <a:ext cx="1914819" cy="1477963"/>
              </a:xfrm>
              <a:prstGeom prst="wedgeRectCallout">
                <a:avLst>
                  <a:gd name="adj1" fmla="val -75123"/>
                  <a:gd name="adj2" fmla="val 875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kumimoji="0" lang="zh-TW" altLang="en-US" sz="1800" b="1" dirty="0">
                    <a:latin typeface="Arial" charset="0"/>
                    <a:ea typeface="微軟正黑體" panose="020B0604030504040204" pitchFamily="34" charset="-120"/>
                    <a:cs typeface="ＭＳ Ｐゴシック" charset="0"/>
                  </a:rPr>
                  <a:t>排序可以依照</a:t>
                </a:r>
                <a:endParaRPr kumimoji="0" lang="en-US" altLang="zh-TW" sz="1800" b="1" dirty="0">
                  <a:latin typeface="Arial" charset="0"/>
                  <a:ea typeface="微軟正黑體" panose="020B0604030504040204" pitchFamily="34" charset="-120"/>
                  <a:cs typeface="ＭＳ Ｐゴシック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kumimoji="0" lang="zh-TW" altLang="en-US" sz="1800" b="1" dirty="0">
                    <a:latin typeface="Arial" charset="0"/>
                    <a:ea typeface="微軟正黑體" panose="020B0604030504040204" pitchFamily="34" charset="-120"/>
                    <a:cs typeface="ＭＳ Ｐゴシック" charset="0"/>
                  </a:rPr>
                  <a:t>出版新舊</a:t>
                </a:r>
                <a:endParaRPr kumimoji="0" lang="en-US" altLang="zh-TW" sz="1800" b="1" dirty="0">
                  <a:latin typeface="Arial" charset="0"/>
                  <a:ea typeface="微軟正黑體" panose="020B0604030504040204" pitchFamily="34" charset="-120"/>
                  <a:cs typeface="ＭＳ Ｐゴシック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kumimoji="0" lang="zh-TW" altLang="en-US" sz="1800" b="1" dirty="0">
                    <a:latin typeface="Arial" charset="0"/>
                    <a:ea typeface="微軟正黑體" panose="020B0604030504040204" pitchFamily="34" charset="-120"/>
                    <a:cs typeface="ＭＳ Ｐゴシック" charset="0"/>
                  </a:rPr>
                  <a:t>文獻引用程度</a:t>
                </a:r>
                <a:endParaRPr kumimoji="0" lang="en-US" altLang="zh-TW" sz="1800" b="1" dirty="0">
                  <a:latin typeface="Arial" charset="0"/>
                  <a:ea typeface="微軟正黑體" panose="020B0604030504040204" pitchFamily="34" charset="-120"/>
                  <a:cs typeface="ＭＳ Ｐゴシック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kumimoji="0" lang="zh-TW" altLang="en-US" sz="1800" b="1" dirty="0">
                    <a:latin typeface="Arial" charset="0"/>
                    <a:ea typeface="微軟正黑體" panose="020B0604030504040204" pitchFamily="34" charset="-120"/>
                    <a:cs typeface="ＭＳ Ｐゴシック" charset="0"/>
                  </a:rPr>
                  <a:t>專利引用程度</a:t>
                </a:r>
                <a:endParaRPr kumimoji="0" lang="en-US" altLang="zh-TW" sz="1800" b="1" dirty="0">
                  <a:latin typeface="Arial" charset="0"/>
                  <a:ea typeface="微軟正黑體" panose="020B0604030504040204" pitchFamily="34" charset="-120"/>
                  <a:cs typeface="ＭＳ Ｐゴシック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  <a:defRPr/>
                </a:pPr>
                <a:r>
                  <a:rPr kumimoji="0" lang="zh-TW" altLang="en-US" sz="1800" b="1" dirty="0">
                    <a:latin typeface="Arial" charset="0"/>
                    <a:ea typeface="微軟正黑體" panose="020B0604030504040204" pitchFamily="34" charset="-120"/>
                    <a:cs typeface="ＭＳ Ｐゴシック" charset="0"/>
                  </a:rPr>
                  <a:t>字母順序</a:t>
                </a:r>
              </a:p>
            </p:txBody>
          </p:sp>
        </p:grpSp>
      </p:grpSp>
      <p:grpSp>
        <p:nvGrpSpPr>
          <p:cNvPr id="71685" name="群組 32"/>
          <p:cNvGrpSpPr>
            <a:grpSpLocks/>
          </p:cNvGrpSpPr>
          <p:nvPr/>
        </p:nvGrpSpPr>
        <p:grpSpPr bwMode="auto">
          <a:xfrm>
            <a:off x="471488" y="1195388"/>
            <a:ext cx="4344987" cy="5556250"/>
            <a:chOff x="582247" y="1337336"/>
            <a:chExt cx="4343924" cy="5556621"/>
          </a:xfrm>
        </p:grpSpPr>
        <p:sp>
          <p:nvSpPr>
            <p:cNvPr id="34" name="矩形 33"/>
            <p:cNvSpPr/>
            <p:nvPr/>
          </p:nvSpPr>
          <p:spPr>
            <a:xfrm>
              <a:off x="2385206" y="4464920"/>
              <a:ext cx="1104630" cy="3508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所屬單位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397903" y="4818955"/>
              <a:ext cx="1104630" cy="3524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出版刊物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397903" y="6190647"/>
              <a:ext cx="1104630" cy="35086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標準狀態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397903" y="5172992"/>
              <a:ext cx="1104630" cy="3508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出版商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385206" y="4109296"/>
              <a:ext cx="1104630" cy="3524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作者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385206" y="3737796"/>
              <a:ext cx="1104630" cy="3508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出版年份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71692" name="圖片 3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247" y="1617786"/>
              <a:ext cx="1779266" cy="524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矩形 40"/>
            <p:cNvSpPr/>
            <p:nvPr/>
          </p:nvSpPr>
          <p:spPr>
            <a:xfrm>
              <a:off x="2397903" y="5847724"/>
              <a:ext cx="2528268" cy="3524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研討會舉辦地點或國家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矩形 4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97903" y="6541508"/>
              <a:ext cx="1104630" cy="3524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標準種類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矩形 4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85206" y="5493689"/>
              <a:ext cx="1117327" cy="3508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補充項目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向左箭號 43"/>
            <p:cNvSpPr/>
            <p:nvPr/>
          </p:nvSpPr>
          <p:spPr>
            <a:xfrm>
              <a:off x="1942401" y="1337336"/>
              <a:ext cx="2520333" cy="871595"/>
            </a:xfrm>
            <a:prstGeom prst="leftArrow">
              <a:avLst>
                <a:gd name="adj1" fmla="val 50000"/>
                <a:gd name="adj2" fmla="val 4848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可再次輸入關鍵字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2361399" y="2235921"/>
              <a:ext cx="1104630" cy="35244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文獻類型</a:t>
              </a:r>
              <a:endPara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39825"/>
            <a:ext cx="79248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/>
          <p:cNvSpPr>
            <a:spLocks noChangeArrowheads="1"/>
          </p:cNvSpPr>
          <p:nvPr/>
        </p:nvSpPr>
        <p:spPr bwMode="auto">
          <a:xfrm>
            <a:off x="7116763" y="3678238"/>
            <a:ext cx="1619250" cy="368300"/>
          </a:xfrm>
          <a:prstGeom prst="wedgeRectCallout">
            <a:avLst>
              <a:gd name="adj1" fmla="val -75123"/>
              <a:gd name="adj2" fmla="val 875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專利引用程度</a:t>
            </a:r>
          </a:p>
        </p:txBody>
      </p:sp>
      <p:sp>
        <p:nvSpPr>
          <p:cNvPr id="72709" name="Text Box 1"/>
          <p:cNvSpPr txBox="1">
            <a:spLocks noChangeArrowheads="1"/>
          </p:cNvSpPr>
          <p:nvPr/>
        </p:nvSpPr>
        <p:spPr bwMode="auto">
          <a:xfrm>
            <a:off x="698500" y="544513"/>
            <a:ext cx="56880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kumimoji="0" lang="en-US" altLang="zh-TW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檢索</a:t>
            </a:r>
            <a:r>
              <a:rPr kumimoji="0" lang="zh-TW" altLang="en-US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專利訊息</a:t>
            </a:r>
            <a:r>
              <a:rPr kumimoji="0" lang="en-US" altLang="zh-TW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pic>
        <p:nvPicPr>
          <p:cNvPr id="72710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2870200"/>
            <a:ext cx="1524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941888" y="5630863"/>
            <a:ext cx="1620837" cy="369887"/>
          </a:xfrm>
          <a:prstGeom prst="wedgeRectCallout">
            <a:avLst>
              <a:gd name="adj1" fmla="val -75123"/>
              <a:gd name="adj2" fmla="val 875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點選</a:t>
            </a:r>
            <a:r>
              <a:rPr kumimoji="0" lang="en-US" altLang="zh-TW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Patents</a:t>
            </a:r>
            <a:endParaRPr kumimoji="0" lang="zh-TW" altLang="en-US" sz="1800" b="1" dirty="0">
              <a:latin typeface="Arial" charset="0"/>
              <a:ea typeface="微軟正黑體" panose="020B0604030504040204" pitchFamily="34" charset="-120"/>
              <a:cs typeface="ＭＳ Ｐゴシック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131888"/>
            <a:ext cx="8226425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1"/>
          <p:cNvSpPr txBox="1">
            <a:spLocks noChangeArrowheads="1"/>
          </p:cNvSpPr>
          <p:nvPr/>
        </p:nvSpPr>
        <p:spPr bwMode="auto">
          <a:xfrm>
            <a:off x="698500" y="544513"/>
            <a:ext cx="56880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kumimoji="0" lang="en-US" altLang="zh-TW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檢索</a:t>
            </a:r>
            <a:r>
              <a:rPr kumimoji="0" lang="zh-TW" altLang="en-US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專利訊息</a:t>
            </a:r>
            <a:r>
              <a:rPr kumimoji="0" lang="en-US" altLang="zh-TW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28" name="Text Box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562725" y="5597525"/>
            <a:ext cx="1619250" cy="369888"/>
          </a:xfrm>
          <a:prstGeom prst="wedgeRectCallout">
            <a:avLst>
              <a:gd name="adj1" fmla="val -75123"/>
              <a:gd name="adj2" fmla="val 875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點選</a:t>
            </a:r>
            <a:r>
              <a:rPr kumimoji="0" lang="en-US" altLang="zh-TW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Patents</a:t>
            </a:r>
            <a:endParaRPr kumimoji="0" lang="zh-TW" altLang="en-US" sz="1800" b="1" dirty="0">
              <a:latin typeface="Arial" charset="0"/>
              <a:ea typeface="微軟正黑體" panose="020B0604030504040204" pitchFamily="34" charset="-120"/>
              <a:cs typeface="ＭＳ Ｐゴシック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544513"/>
            <a:ext cx="5818187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096000" y="506413"/>
            <a:ext cx="2085975" cy="646112"/>
          </a:xfrm>
          <a:prstGeom prst="wedgeRectCallout">
            <a:avLst>
              <a:gd name="adj1" fmla="val 42136"/>
              <a:gd name="adj2" fmla="val -1029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查看引用該篇文獻的所有專利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778000"/>
            <a:ext cx="8159750" cy="4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 Box 1"/>
          <p:cNvSpPr txBox="1">
            <a:spLocks noChangeArrowheads="1"/>
          </p:cNvSpPr>
          <p:nvPr/>
        </p:nvSpPr>
        <p:spPr bwMode="auto">
          <a:xfrm>
            <a:off x="698500" y="544513"/>
            <a:ext cx="56880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2000"/>
              </a:spcBef>
            </a:pPr>
            <a:r>
              <a:rPr kumimoji="0" lang="en-US" altLang="zh-TW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檢索</a:t>
            </a:r>
            <a:r>
              <a:rPr kumimoji="0" lang="zh-TW" altLang="en-US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專利訊息</a:t>
            </a:r>
            <a:r>
              <a:rPr kumimoji="0" lang="en-US" altLang="zh-TW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28" name="Text Box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49238" y="1190625"/>
            <a:ext cx="1619250" cy="646113"/>
          </a:xfrm>
          <a:prstGeom prst="wedgeRectCallout">
            <a:avLst>
              <a:gd name="adj1" fmla="val 47347"/>
              <a:gd name="adj2" fmla="val 11268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點選顯示專利基本資訊</a:t>
            </a:r>
          </a:p>
        </p:txBody>
      </p:sp>
      <p:sp>
        <p:nvSpPr>
          <p:cNvPr id="10" name="Text Box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363788" y="1182688"/>
            <a:ext cx="2085975" cy="646112"/>
          </a:xfrm>
          <a:prstGeom prst="wedgeRectCallout">
            <a:avLst>
              <a:gd name="adj1" fmla="val -18556"/>
              <a:gd name="adj2" fmla="val 113772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連結到專利組織閱讀完整專利內容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489200"/>
            <a:ext cx="540067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741863" y="1195388"/>
            <a:ext cx="1377950" cy="646112"/>
          </a:xfrm>
          <a:prstGeom prst="wedgeRectCallout">
            <a:avLst>
              <a:gd name="adj1" fmla="val -25872"/>
              <a:gd name="adj2" fmla="val 105610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直接下載專利</a:t>
            </a:r>
            <a:r>
              <a:rPr kumimoji="0" lang="en-US" altLang="zh-TW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PDF</a:t>
            </a:r>
            <a:r>
              <a:rPr kumimoji="0" lang="zh-TW" altLang="en-US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檔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2489200"/>
            <a:ext cx="5338762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2503488"/>
            <a:ext cx="488156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0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38163"/>
            <a:ext cx="893445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rallelogram 11"/>
          <p:cNvSpPr/>
          <p:nvPr/>
        </p:nvSpPr>
        <p:spPr bwMode="auto">
          <a:xfrm>
            <a:off x="-838200" y="266700"/>
            <a:ext cx="3721100" cy="333375"/>
          </a:xfrm>
          <a:prstGeom prst="parallelogram">
            <a:avLst>
              <a:gd name="adj" fmla="val 106643"/>
            </a:avLst>
          </a:prstGeom>
          <a:solidFill>
            <a:srgbClr val="71953D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>
              <a:solidFill>
                <a:srgbClr val="0066A1"/>
              </a:solidFill>
            </a:endParaRPr>
          </a:p>
        </p:txBody>
      </p:sp>
      <p:sp>
        <p:nvSpPr>
          <p:cNvPr id="75780" name="Rectangle 11"/>
          <p:cNvSpPr>
            <a:spLocks noChangeArrowheads="1"/>
          </p:cNvSpPr>
          <p:nvPr/>
        </p:nvSpPr>
        <p:spPr bwMode="auto">
          <a:xfrm>
            <a:off x="177800" y="266700"/>
            <a:ext cx="3100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bg1"/>
                </a:solidFill>
                <a:latin typeface="Verdana" pitchFamily="34" charset="0"/>
              </a:rPr>
              <a:t>Basic Search </a:t>
            </a:r>
            <a:r>
              <a:rPr kumimoji="0" lang="zh-TW" altLang="en-US" sz="1400">
                <a:solidFill>
                  <a:schemeClr val="bg1"/>
                </a:solidFill>
                <a:latin typeface="Verdana" pitchFamily="34" charset="0"/>
              </a:rPr>
              <a:t>基本檢索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7625" y="3341688"/>
            <a:ext cx="2009775" cy="3073400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466850" y="2073275"/>
            <a:ext cx="2663825" cy="544513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438650" y="4719638"/>
            <a:ext cx="1630363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文件類型標示</a:t>
            </a:r>
          </a:p>
        </p:txBody>
      </p:sp>
      <p:pic>
        <p:nvPicPr>
          <p:cNvPr id="757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2738438"/>
            <a:ext cx="1936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762625" y="2278063"/>
            <a:ext cx="2135188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檢索結果的排序方式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81"/>
          <a:stretch>
            <a:fillRect/>
          </a:stretch>
        </p:blipFill>
        <p:spPr bwMode="auto">
          <a:xfrm>
            <a:off x="311150" y="3692525"/>
            <a:ext cx="1884363" cy="269398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25" y="1368425"/>
            <a:ext cx="2174875" cy="40703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4"/>
          <a:stretch>
            <a:fillRect/>
          </a:stretch>
        </p:blipFill>
        <p:spPr bwMode="auto">
          <a:xfrm>
            <a:off x="233363" y="1204913"/>
            <a:ext cx="1962150" cy="20145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6805" name="Text Box 1"/>
          <p:cNvSpPr txBox="1">
            <a:spLocks noChangeArrowheads="1"/>
          </p:cNvSpPr>
          <p:nvPr/>
        </p:nvSpPr>
        <p:spPr bwMode="auto">
          <a:xfrm>
            <a:off x="1862138" y="401638"/>
            <a:ext cx="56880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</a:pPr>
            <a:r>
              <a:rPr kumimoji="0" lang="en-US" altLang="zh-TW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多重檢索範圍總結 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827088" y="839788"/>
            <a:ext cx="8651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作</a:t>
            </a:r>
            <a:r>
              <a:rPr kumimoji="0" lang="zh-TW" altLang="en-US" sz="2000" b="1">
                <a:solidFill>
                  <a:srgbClr val="000000"/>
                </a:solidFill>
                <a:ea typeface="微軟正黑體" pitchFamily="34" charset="-120"/>
              </a:rPr>
              <a:t>  </a:t>
            </a: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者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582613" y="3244850"/>
            <a:ext cx="16462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所</a:t>
            </a:r>
            <a:r>
              <a:rPr kumimoji="0" lang="zh-TW" altLang="en-US" sz="2000" b="1">
                <a:solidFill>
                  <a:srgbClr val="000000"/>
                </a:solidFill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屬</a:t>
            </a:r>
            <a:r>
              <a:rPr kumimoji="0" lang="zh-TW" altLang="en-US" sz="2000" b="1">
                <a:solidFill>
                  <a:srgbClr val="000000"/>
                </a:solidFill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單</a:t>
            </a:r>
            <a:r>
              <a:rPr kumimoji="0" lang="zh-TW" altLang="en-US" sz="2000" b="1">
                <a:solidFill>
                  <a:srgbClr val="000000"/>
                </a:solidFill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位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2505075" y="981075"/>
            <a:ext cx="18780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出</a:t>
            </a:r>
            <a:r>
              <a:rPr kumimoji="0" lang="zh-TW" altLang="en-US" sz="2000" b="1">
                <a:solidFill>
                  <a:srgbClr val="000000"/>
                </a:solidFill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版</a:t>
            </a:r>
            <a:r>
              <a:rPr kumimoji="0" lang="zh-TW" altLang="en-US" sz="2000" b="1">
                <a:solidFill>
                  <a:srgbClr val="000000"/>
                </a:solidFill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品</a:t>
            </a:r>
            <a:r>
              <a:rPr kumimoji="0" lang="zh-TW" altLang="en-US" sz="2000" b="1">
                <a:solidFill>
                  <a:srgbClr val="000000"/>
                </a:solidFill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標</a:t>
            </a:r>
            <a:r>
              <a:rPr kumimoji="0" lang="zh-TW" altLang="en-US" sz="2000" b="1">
                <a:solidFill>
                  <a:srgbClr val="000000"/>
                </a:solidFill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題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5086350" y="973138"/>
            <a:ext cx="12509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出</a:t>
            </a:r>
            <a:r>
              <a:rPr kumimoji="0" lang="zh-TW" altLang="en-US" sz="2000" b="1">
                <a:solidFill>
                  <a:srgbClr val="000000"/>
                </a:solidFill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版</a:t>
            </a:r>
            <a:r>
              <a:rPr kumimoji="0" lang="zh-TW" altLang="en-US" sz="2000" b="1">
                <a:solidFill>
                  <a:srgbClr val="000000"/>
                </a:solidFill>
                <a:ea typeface="微軟正黑體" pitchFamily="34" charset="-120"/>
              </a:rPr>
              <a:t> </a:t>
            </a: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商</a:t>
            </a: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6877050" y="981075"/>
            <a:ext cx="20145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kumimoji="0" lang="en-US" altLang="zh-TW" sz="2000" b="1">
                <a:solidFill>
                  <a:srgbClr val="000000"/>
                </a:solidFill>
                <a:ea typeface="微軟正黑體" pitchFamily="34" charset="-120"/>
              </a:rPr>
              <a:t>研討會舉辦地點</a:t>
            </a:r>
          </a:p>
        </p:txBody>
      </p:sp>
      <p:sp>
        <p:nvSpPr>
          <p:cNvPr id="76811" name="Rectangle 23"/>
          <p:cNvSpPr>
            <a:spLocks noChangeArrowheads="1"/>
          </p:cNvSpPr>
          <p:nvPr/>
        </p:nvSpPr>
        <p:spPr bwMode="auto">
          <a:xfrm>
            <a:off x="2195513" y="6092825"/>
            <a:ext cx="501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en-US" sz="2000" b="1">
                <a:solidFill>
                  <a:srgbClr val="002681"/>
                </a:solidFill>
                <a:ea typeface="微軟正黑體" pitchFamily="34" charset="-120"/>
              </a:rPr>
              <a:t>更加精確的搜索及利用更多選項來擴大結果</a:t>
            </a:r>
            <a:endParaRPr kumimoji="0" lang="zh-CN" altLang="en-US" sz="2000" b="1">
              <a:solidFill>
                <a:srgbClr val="002681"/>
              </a:solidFill>
              <a:ea typeface="微軟正黑體" pitchFamily="34" charset="-120"/>
            </a:endParaRPr>
          </a:p>
        </p:txBody>
      </p:sp>
      <p:grpSp>
        <p:nvGrpSpPr>
          <p:cNvPr id="76812" name="Group 17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19" name="Parallelogram 18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76816" name="Rectangle 11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Basic Search </a:t>
              </a:r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基本檢索</a:t>
              </a:r>
            </a:p>
          </p:txBody>
        </p:sp>
      </p:grpSp>
      <p:pic>
        <p:nvPicPr>
          <p:cNvPr id="768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0" y="1401763"/>
            <a:ext cx="2044700" cy="46482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68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1431925"/>
            <a:ext cx="1730375" cy="23495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5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1831975"/>
            <a:ext cx="2517775" cy="33623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933450" y="4710113"/>
            <a:ext cx="23447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kumimoji="0" lang="en-US" altLang="zh-TW" sz="18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顯示發表文章數量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kumimoji="0" lang="en-US" altLang="zh-TW" sz="18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最高的前25位作者</a:t>
            </a:r>
          </a:p>
        </p:txBody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en-US" altLang="zh-TW" sz="4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作者檢索與分析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138738" y="5391150"/>
            <a:ext cx="26924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kumimoji="0" lang="en-US" altLang="zh-TW" sz="18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查詢特定作者 :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80000"/>
            </a:pPr>
            <a:r>
              <a:rPr kumimoji="0" lang="en-US" altLang="zh-TW" sz="18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優先使用</a:t>
            </a:r>
            <a:r>
              <a:rPr kumimoji="0" lang="en-US" altLang="zh-TW" sz="1800" b="1">
                <a:solidFill>
                  <a:srgbClr val="00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Last Name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5138738" y="2092325"/>
            <a:ext cx="2438400" cy="53340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2882900" y="1284288"/>
            <a:ext cx="2617788" cy="341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900"/>
              </a:spcBef>
              <a:buSzPct val="80000"/>
            </a:pPr>
            <a:r>
              <a:rPr kumimoji="0" lang="en-US" altLang="zh-TW" sz="20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快速定位該領域專家</a:t>
            </a:r>
          </a:p>
        </p:txBody>
      </p:sp>
      <p:grpSp>
        <p:nvGrpSpPr>
          <p:cNvPr id="77832" name="Group 8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10" name="Parallelogram 9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Basic Search </a:t>
              </a:r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基本檢索</a:t>
              </a:r>
            </a:p>
          </p:txBody>
        </p:sp>
      </p:grpSp>
      <p:pic>
        <p:nvPicPr>
          <p:cNvPr id="7783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4"/>
          <a:stretch>
            <a:fillRect/>
          </a:stretch>
        </p:blipFill>
        <p:spPr bwMode="auto">
          <a:xfrm>
            <a:off x="920750" y="1831975"/>
            <a:ext cx="2357438" cy="27590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539750" y="620713"/>
            <a:ext cx="8077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kumimoji="0" lang="zh-TW" altLang="zh-TW" sz="3200" b="1">
                <a:solidFill>
                  <a:srgbClr val="C00000"/>
                </a:solidFill>
                <a:latin typeface="Times New Roman" pitchFamily="18" charset="0"/>
                <a:ea typeface="微軟正黑體" pitchFamily="34" charset="-120"/>
              </a:rPr>
              <a:t>協會前身之二：無線電工程師協會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20763" y="1484313"/>
            <a:ext cx="6946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363"/>
              </a:spcBef>
            </a:pPr>
            <a:r>
              <a:rPr kumimoji="0" lang="en-US" altLang="zh-TW" sz="2200">
                <a:solidFill>
                  <a:srgbClr val="000000"/>
                </a:solidFill>
              </a:rPr>
              <a:t>Founding member of </a:t>
            </a:r>
          </a:p>
          <a:p>
            <a:pPr eaLnBrk="1" hangingPunct="1">
              <a:lnSpc>
                <a:spcPct val="90000"/>
              </a:lnSpc>
              <a:spcBef>
                <a:spcPts val="363"/>
              </a:spcBef>
            </a:pPr>
            <a:r>
              <a:rPr kumimoji="0" lang="en-US" altLang="zh-TW" sz="2200" i="1" u="sng">
                <a:solidFill>
                  <a:srgbClr val="000000"/>
                </a:solidFill>
              </a:rPr>
              <a:t>The </a:t>
            </a:r>
            <a:r>
              <a:rPr kumimoji="0" lang="en-US" altLang="zh-TW" sz="2200" i="1" u="sng">
                <a:solidFill>
                  <a:srgbClr val="C00000"/>
                </a:solidFill>
              </a:rPr>
              <a:t>I</a:t>
            </a:r>
            <a:r>
              <a:rPr kumimoji="0" lang="en-US" altLang="zh-TW" sz="2200" i="1" u="sng">
                <a:solidFill>
                  <a:srgbClr val="000000"/>
                </a:solidFill>
              </a:rPr>
              <a:t>nstitute of </a:t>
            </a:r>
            <a:r>
              <a:rPr kumimoji="0" lang="en-US" altLang="zh-TW" sz="2200" i="1" u="sng">
                <a:solidFill>
                  <a:srgbClr val="C00000"/>
                </a:solidFill>
              </a:rPr>
              <a:t>R</a:t>
            </a:r>
            <a:r>
              <a:rPr kumimoji="0" lang="en-US" altLang="zh-TW" sz="2200" i="1" u="sng">
                <a:solidFill>
                  <a:srgbClr val="000000"/>
                </a:solidFill>
              </a:rPr>
              <a:t>adio </a:t>
            </a:r>
            <a:r>
              <a:rPr kumimoji="0" lang="en-US" altLang="zh-TW" sz="2200" i="1" u="sng">
                <a:solidFill>
                  <a:srgbClr val="C00000"/>
                </a:solidFill>
              </a:rPr>
              <a:t>E</a:t>
            </a:r>
            <a:r>
              <a:rPr kumimoji="0" lang="en-US" altLang="zh-TW" sz="2200" i="1" u="sng">
                <a:solidFill>
                  <a:srgbClr val="000000"/>
                </a:solidFill>
              </a:rPr>
              <a:t>ngineers</a:t>
            </a:r>
            <a:r>
              <a:rPr kumimoji="0" lang="en-US" altLang="zh-TW" sz="2200" i="1">
                <a:solidFill>
                  <a:srgbClr val="000000"/>
                </a:solidFill>
              </a:rPr>
              <a:t> </a:t>
            </a:r>
            <a:r>
              <a:rPr kumimoji="0" lang="zh-TW" altLang="zh-TW" sz="2200" i="1">
                <a:solidFill>
                  <a:srgbClr val="000000"/>
                </a:solidFill>
                <a:ea typeface="新細明體" pitchFamily="18" charset="-120"/>
              </a:rPr>
              <a:t>（ </a:t>
            </a:r>
            <a:r>
              <a:rPr kumimoji="0" lang="en-US" altLang="zh-TW" sz="2200" i="1">
                <a:solidFill>
                  <a:srgbClr val="C00000"/>
                </a:solidFill>
              </a:rPr>
              <a:t>IRE</a:t>
            </a:r>
            <a:r>
              <a:rPr kumimoji="0" lang="zh-TW" altLang="zh-TW" sz="2200" i="1">
                <a:solidFill>
                  <a:srgbClr val="000000"/>
                </a:solidFill>
                <a:ea typeface="新細明體" pitchFamily="18" charset="-120"/>
              </a:rPr>
              <a:t>） </a:t>
            </a:r>
            <a:r>
              <a:rPr kumimoji="0" lang="en-US" altLang="zh-TW" sz="2200">
                <a:solidFill>
                  <a:srgbClr val="000000"/>
                </a:solidFill>
              </a:rPr>
              <a:t>in 1912: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55650" y="2492375"/>
            <a:ext cx="3425825" cy="3059113"/>
            <a:chOff x="476" y="1570"/>
            <a:chExt cx="2158" cy="1927"/>
          </a:xfrm>
        </p:grpSpPr>
        <p:pic>
          <p:nvPicPr>
            <p:cNvPr id="1639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570"/>
              <a:ext cx="2158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392" name="Rectangle 5"/>
            <p:cNvSpPr>
              <a:spLocks noChangeArrowheads="1"/>
            </p:cNvSpPr>
            <p:nvPr/>
          </p:nvSpPr>
          <p:spPr bwMode="auto">
            <a:xfrm>
              <a:off x="758" y="3288"/>
              <a:ext cx="1598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5000" rIns="90000" bIns="45000">
              <a:spAutoFit/>
            </a:bodyPr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ts val="363"/>
                </a:spcBef>
              </a:pPr>
              <a:r>
                <a:rPr kumimoji="0" lang="en-US" altLang="zh-TW" sz="2000" b="1">
                  <a:solidFill>
                    <a:srgbClr val="000000"/>
                  </a:solidFill>
                  <a:ea typeface="Microsoft YaHei" pitchFamily="34" charset="-122"/>
                </a:rPr>
                <a:t> Guglielmo Marconi</a:t>
              </a:r>
            </a:p>
          </p:txBody>
        </p:sp>
      </p:grp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1999"/>
          <a:stretch>
            <a:fillRect/>
          </a:stretch>
        </p:blipFill>
        <p:spPr bwMode="auto">
          <a:xfrm>
            <a:off x="5364163" y="2349500"/>
            <a:ext cx="25304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508625" y="5445125"/>
            <a:ext cx="2232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0"/>
              </a:spcBef>
            </a:pPr>
            <a:r>
              <a:rPr kumimoji="0" lang="en-US" altLang="zh-TW" sz="2000" b="1">
                <a:solidFill>
                  <a:srgbClr val="000000"/>
                </a:solidFill>
              </a:rPr>
              <a:t>Report of Titanic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 1"/>
          <p:cNvSpPr>
            <a:spLocks noGrp="1"/>
          </p:cNvSpPr>
          <p:nvPr>
            <p:ph type="title" idx="4294967295"/>
          </p:nvPr>
        </p:nvSpPr>
        <p:spPr>
          <a:xfrm>
            <a:off x="684213" y="574675"/>
            <a:ext cx="4176712" cy="828675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機構檢索與分析</a:t>
            </a:r>
            <a:endParaRPr lang="zh-CN" altLang="en-US" sz="4000" b="1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3378200" y="2184400"/>
            <a:ext cx="14208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kumimoji="0" lang="zh-TW" altLang="en-US" sz="1800" b="1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前 </a:t>
            </a:r>
            <a:r>
              <a:rPr kumimoji="0" lang="en-US" altLang="zh-CN" sz="1800" b="1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25</a:t>
            </a:r>
            <a:r>
              <a:rPr kumimoji="0" lang="zh-TW" altLang="en-US" sz="1800" b="1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名</a:t>
            </a:r>
            <a:endParaRPr kumimoji="0" lang="en-US" altLang="zh-TW" sz="1800" b="1"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kumimoji="0" lang="zh-TW" altLang="en-US" sz="1800" b="1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出版</a:t>
            </a:r>
            <a:r>
              <a:rPr kumimoji="0" lang="zh-CN" altLang="en-US" sz="1800" b="1"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機構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kumimoji="0" lang="zh-CN" altLang="en-US" sz="280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8852" name="TextBox 11"/>
          <p:cNvSpPr txBox="1">
            <a:spLocks noChangeArrowheads="1"/>
          </p:cNvSpPr>
          <p:nvPr/>
        </p:nvSpPr>
        <p:spPr bwMode="auto">
          <a:xfrm>
            <a:off x="6392863" y="4710113"/>
            <a:ext cx="21955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kumimoji="0" lang="zh-TW" altLang="en-US" sz="1800" b="1">
                <a:latin typeface="微軟正黑體" pitchFamily="34" charset="-120"/>
                <a:ea typeface="微軟正黑體" pitchFamily="34" charset="-120"/>
              </a:rPr>
              <a:t>可 篩 選 檢 索</a:t>
            </a:r>
            <a:endParaRPr kumimoji="0" lang="en-US" altLang="zh-TW" sz="1800" b="1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r>
              <a:rPr kumimoji="0" lang="zh-TW" altLang="en-US" sz="1800" b="1">
                <a:latin typeface="微軟正黑體" pitchFamily="34" charset="-120"/>
                <a:ea typeface="微軟正黑體" pitchFamily="34" charset="-120"/>
              </a:rPr>
              <a:t>機構名和國家名</a:t>
            </a:r>
          </a:p>
        </p:txBody>
      </p:sp>
      <p:sp>
        <p:nvSpPr>
          <p:cNvPr id="75784" name="TextBox 2"/>
          <p:cNvSpPr txBox="1">
            <a:spLocks noChangeArrowheads="1"/>
          </p:cNvSpPr>
          <p:nvPr/>
        </p:nvSpPr>
        <p:spPr bwMode="auto">
          <a:xfrm>
            <a:off x="1236663" y="1276350"/>
            <a:ext cx="5641975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快速定位該領域的領先研究機構；深度了解該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0" lang="zh-TW" altLang="en-US" sz="2000" b="1" dirty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關注的研究機構，為申請學校和進入公司做準備</a:t>
            </a:r>
          </a:p>
        </p:txBody>
      </p:sp>
      <p:grpSp>
        <p:nvGrpSpPr>
          <p:cNvPr id="78854" name="Group 12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14" name="Parallelogram 13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78863" name="Rectangle 11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Basic Search </a:t>
              </a:r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基本檢索</a:t>
              </a:r>
            </a:p>
          </p:txBody>
        </p:sp>
      </p:grpSp>
      <p:pic>
        <p:nvPicPr>
          <p:cNvPr id="788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2030413"/>
            <a:ext cx="2436813" cy="42767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8856" name="群組 2"/>
          <p:cNvGrpSpPr>
            <a:grpSpLocks/>
          </p:cNvGrpSpPr>
          <p:nvPr/>
        </p:nvGrpSpPr>
        <p:grpSpPr bwMode="auto">
          <a:xfrm>
            <a:off x="3636963" y="3352800"/>
            <a:ext cx="2447925" cy="2674938"/>
            <a:chOff x="3636693" y="3352863"/>
            <a:chExt cx="2448466" cy="2674477"/>
          </a:xfrm>
        </p:grpSpPr>
        <p:pic>
          <p:nvPicPr>
            <p:cNvPr id="7886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818"/>
            <a:stretch>
              <a:fillRect/>
            </a:stretch>
          </p:blipFill>
          <p:spPr bwMode="auto">
            <a:xfrm>
              <a:off x="3636693" y="3352863"/>
              <a:ext cx="2448466" cy="2674477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8861" name="矩形 9"/>
            <p:cNvSpPr>
              <a:spLocks noChangeArrowheads="1"/>
            </p:cNvSpPr>
            <p:nvPr/>
          </p:nvSpPr>
          <p:spPr bwMode="auto">
            <a:xfrm>
              <a:off x="3794312" y="3680717"/>
              <a:ext cx="2009063" cy="339492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endParaRPr kumimoji="0" lang="zh-CN" altLang="en-US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endParaRPr>
            </a:p>
          </p:txBody>
        </p:sp>
      </p:grpSp>
      <p:grpSp>
        <p:nvGrpSpPr>
          <p:cNvPr id="78857" name="群組 1"/>
          <p:cNvGrpSpPr>
            <a:grpSpLocks/>
          </p:cNvGrpSpPr>
          <p:nvPr/>
        </p:nvGrpSpPr>
        <p:grpSpPr bwMode="auto">
          <a:xfrm>
            <a:off x="6245225" y="2039938"/>
            <a:ext cx="2343150" cy="2471737"/>
            <a:chOff x="6244901" y="2040494"/>
            <a:chExt cx="2343610" cy="2471686"/>
          </a:xfrm>
        </p:grpSpPr>
        <p:pic>
          <p:nvPicPr>
            <p:cNvPr id="7885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901" y="2040494"/>
              <a:ext cx="2343610" cy="2471686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78859" name="矩形 7"/>
            <p:cNvSpPr>
              <a:spLocks noChangeArrowheads="1"/>
            </p:cNvSpPr>
            <p:nvPr/>
          </p:nvSpPr>
          <p:spPr bwMode="auto">
            <a:xfrm>
              <a:off x="6307888" y="2413346"/>
              <a:ext cx="2047836" cy="38241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342900" indent="-3429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80000"/>
                <a:buFont typeface="Wingdings" pitchFamily="2" charset="2"/>
                <a:buNone/>
              </a:pPr>
              <a:endParaRPr kumimoji="0" lang="zh-CN" altLang="en-US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en-US" altLang="zh-TW" sz="40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多重縮小檢索範圍</a:t>
            </a:r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2101850" y="1255713"/>
            <a:ext cx="4284663" cy="339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SzPct val="80000"/>
            </a:pPr>
            <a:r>
              <a:rPr kumimoji="0" lang="en-US" altLang="zh-TW" sz="20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了解哪些期刊、會議可能是投稿對象</a:t>
            </a:r>
          </a:p>
        </p:txBody>
      </p:sp>
      <p:grpSp>
        <p:nvGrpSpPr>
          <p:cNvPr id="79876" name="Group 6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8" name="Parallelogram 7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79880" name="Rectangle 11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Basic Search </a:t>
              </a:r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基本檢索</a:t>
              </a:r>
            </a:p>
          </p:txBody>
        </p:sp>
      </p:grpSp>
      <p:pic>
        <p:nvPicPr>
          <p:cNvPr id="798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838325"/>
            <a:ext cx="3030537" cy="442118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987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1676400"/>
            <a:ext cx="2862262" cy="47561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685800" y="315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kumimoji="0" lang="zh-TW" altLang="en-US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縮小檢索範圍</a:t>
            </a: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828675"/>
            <a:ext cx="898207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77800" y="2400300"/>
            <a:ext cx="1746250" cy="402907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/>
          </a:p>
        </p:txBody>
      </p:sp>
      <p:grpSp>
        <p:nvGrpSpPr>
          <p:cNvPr id="80901" name="Group 10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12" name="Parallelogram 11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80908" name="Rectangle 11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Basic Search </a:t>
              </a:r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基本檢索</a:t>
              </a:r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77800" y="1198563"/>
            <a:ext cx="5638800" cy="57467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/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816600" y="1281113"/>
            <a:ext cx="3327400" cy="649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kumimoji="0" lang="zh-TW" altLang="en-US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增加關鍵字 </a:t>
            </a:r>
            <a:r>
              <a:rPr kumimoji="0" lang="en-US" altLang="zh-TW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:</a:t>
            </a:r>
            <a:r>
              <a:rPr kumimoji="0" lang="zh-TW" altLang="en-US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 </a:t>
            </a:r>
            <a:r>
              <a:rPr kumimoji="0" lang="en-US" altLang="zh-TW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Transceiver (</a:t>
            </a:r>
            <a:r>
              <a:rPr kumimoji="0" lang="zh-TW" altLang="en-US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收發器</a:t>
            </a:r>
            <a:r>
              <a:rPr kumimoji="0" lang="en-US" altLang="zh-TW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)</a:t>
            </a:r>
            <a:r>
              <a:rPr kumimoji="0" lang="zh-TW" altLang="en-US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，文獻類型限定 期刊雜誌 </a:t>
            </a:r>
            <a:r>
              <a:rPr kumimoji="0" lang="en-US" altLang="zh-TW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&amp; </a:t>
            </a:r>
            <a:r>
              <a:rPr kumimoji="0" lang="zh-TW" altLang="en-US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會議論文，出版年代限定 於</a:t>
            </a:r>
            <a:r>
              <a:rPr kumimoji="0" lang="en-US" altLang="zh-TW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2013-2018</a:t>
            </a:r>
            <a:r>
              <a:rPr kumimoji="0" lang="zh-TW" altLang="en-US" sz="120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年之相關文獻。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391275" y="1019175"/>
            <a:ext cx="1949450" cy="277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ctr" defTabSz="449263" eaLnBrk="0" fontAlgn="base" hangingPunct="0">
              <a:spcBef>
                <a:spcPts val="1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1250"/>
              </a:spcBef>
              <a:defRPr/>
            </a:pPr>
            <a:r>
              <a:rPr kumimoji="0" lang="zh-TW" altLang="en-US" sz="1200" b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設定條件皆可點選移除</a:t>
            </a:r>
            <a:endParaRPr kumimoji="0"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940550" y="3222625"/>
            <a:ext cx="15684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綠色鎖頭代表</a:t>
            </a:r>
            <a:endParaRPr kumimoji="0" lang="en-US" altLang="zh-TW" sz="1600" b="1">
              <a:latin typeface="微軟正黑體" pitchFamily="34" charset="-120"/>
              <a:ea typeface="微軟正黑體" pitchFamily="34" charset="-120"/>
              <a:cs typeface="Arial Unicode MS" pitchFamily="34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0" lang="zh-TW" altLang="en-US" sz="16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具有下載權限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2552700" y="4641850"/>
            <a:ext cx="4451350" cy="3381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TW" altLang="en-US" sz="16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摘要瀏覽、</a:t>
            </a:r>
            <a:r>
              <a:rPr kumimoji="0" lang="en-US" altLang="zh-TW" sz="16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PDF</a:t>
            </a:r>
            <a:r>
              <a:rPr kumimoji="0" lang="zh-TW" altLang="en-US" sz="16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檔下載、</a:t>
            </a:r>
            <a:r>
              <a:rPr kumimoji="0" lang="en-US" altLang="zh-TW" sz="16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HTML</a:t>
            </a:r>
            <a:r>
              <a:rPr kumimoji="0" lang="zh-TW" altLang="en-US" sz="16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線上瀏覽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0" grpId="0" animBg="1"/>
      <p:bldP spid="14" grpId="0" animBg="1"/>
      <p:bldP spid="1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1"/>
          <p:cNvSpPr>
            <a:spLocks noChangeArrowheads="1"/>
          </p:cNvSpPr>
          <p:nvPr/>
        </p:nvSpPr>
        <p:spPr bwMode="auto">
          <a:xfrm>
            <a:off x="177800" y="266700"/>
            <a:ext cx="3100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bg1"/>
                </a:solidFill>
                <a:latin typeface="Verdana" pitchFamily="34" charset="0"/>
              </a:rPr>
              <a:t>Basic Search </a:t>
            </a:r>
            <a:r>
              <a:rPr kumimoji="0" lang="zh-TW" altLang="en-US" sz="1400">
                <a:solidFill>
                  <a:schemeClr val="bg1"/>
                </a:solidFill>
                <a:latin typeface="Verdana" pitchFamily="34" charset="0"/>
              </a:rPr>
              <a:t>基本檢索</a:t>
            </a:r>
          </a:p>
        </p:txBody>
      </p:sp>
      <p:sp>
        <p:nvSpPr>
          <p:cNvPr id="6" name="Parallelogram 11"/>
          <p:cNvSpPr/>
          <p:nvPr/>
        </p:nvSpPr>
        <p:spPr bwMode="auto">
          <a:xfrm>
            <a:off x="-838200" y="266700"/>
            <a:ext cx="3721100" cy="333375"/>
          </a:xfrm>
          <a:prstGeom prst="parallelogram">
            <a:avLst>
              <a:gd name="adj" fmla="val 106643"/>
            </a:avLst>
          </a:prstGeom>
          <a:solidFill>
            <a:srgbClr val="71953D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>
              <a:solidFill>
                <a:srgbClr val="0066A1"/>
              </a:solidFill>
            </a:endParaRPr>
          </a:p>
        </p:txBody>
      </p:sp>
      <p:sp>
        <p:nvSpPr>
          <p:cNvPr id="81924" name="Rectangle 11"/>
          <p:cNvSpPr>
            <a:spLocks noChangeArrowheads="1"/>
          </p:cNvSpPr>
          <p:nvPr/>
        </p:nvSpPr>
        <p:spPr bwMode="auto">
          <a:xfrm>
            <a:off x="250825" y="293688"/>
            <a:ext cx="31003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bg1"/>
                </a:solidFill>
                <a:latin typeface="Verdana" pitchFamily="34" charset="0"/>
              </a:rPr>
              <a:t>Basic Search </a:t>
            </a:r>
            <a:r>
              <a:rPr kumimoji="0" lang="zh-TW" altLang="en-US" sz="1400">
                <a:solidFill>
                  <a:schemeClr val="bg1"/>
                </a:solidFill>
                <a:latin typeface="Verdana" pitchFamily="34" charset="0"/>
              </a:rPr>
              <a:t>基本檢索</a:t>
            </a:r>
          </a:p>
        </p:txBody>
      </p: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796925"/>
            <a:ext cx="86963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26" name="群組 40"/>
          <p:cNvGrpSpPr>
            <a:grpSpLocks/>
          </p:cNvGrpSpPr>
          <p:nvPr/>
        </p:nvGrpSpPr>
        <p:grpSpPr bwMode="auto">
          <a:xfrm>
            <a:off x="1865313" y="4518025"/>
            <a:ext cx="2933700" cy="2276475"/>
            <a:chOff x="1865960" y="4518504"/>
            <a:chExt cx="2933033" cy="2276475"/>
          </a:xfrm>
        </p:grpSpPr>
        <p:pic>
          <p:nvPicPr>
            <p:cNvPr id="8194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960" y="4518504"/>
              <a:ext cx="2790825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41" name="Text Box 13"/>
            <p:cNvSpPr txBox="1">
              <a:spLocks noChangeArrowheads="1"/>
            </p:cNvSpPr>
            <p:nvPr/>
          </p:nvSpPr>
          <p:spPr bwMode="auto">
            <a:xfrm>
              <a:off x="2882900" y="5656741"/>
              <a:ext cx="1916093" cy="3385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1600" b="1"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收錄進我的資料夾</a:t>
              </a:r>
            </a:p>
          </p:txBody>
        </p:sp>
        <p:sp>
          <p:nvSpPr>
            <p:cNvPr id="81942" name="Rectangle 12"/>
            <p:cNvSpPr>
              <a:spLocks noChangeArrowheads="1"/>
            </p:cNvSpPr>
            <p:nvPr/>
          </p:nvSpPr>
          <p:spPr bwMode="auto">
            <a:xfrm>
              <a:off x="3563300" y="4871298"/>
              <a:ext cx="898344" cy="4152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kumimoji="0" lang="zh-TW" altLang="en-US">
                <a:latin typeface="標楷體" pitchFamily="65" charset="-120"/>
                <a:ea typeface="標楷體" pitchFamily="65" charset="-120"/>
                <a:cs typeface="Arial Unicode MS" pitchFamily="34" charset="-120"/>
              </a:endParaRPr>
            </a:p>
          </p:txBody>
        </p:sp>
      </p:grpSp>
      <p:grpSp>
        <p:nvGrpSpPr>
          <p:cNvPr id="81927" name="群組 39"/>
          <p:cNvGrpSpPr>
            <a:grpSpLocks/>
          </p:cNvGrpSpPr>
          <p:nvPr/>
        </p:nvGrpSpPr>
        <p:grpSpPr bwMode="auto">
          <a:xfrm>
            <a:off x="5872163" y="903288"/>
            <a:ext cx="2735262" cy="1335087"/>
            <a:chOff x="5872789" y="902747"/>
            <a:chExt cx="2735183" cy="1335956"/>
          </a:xfrm>
        </p:grpSpPr>
        <p:sp>
          <p:nvSpPr>
            <p:cNvPr id="81937" name="Text Box 13"/>
            <p:cNvSpPr txBox="1">
              <a:spLocks noChangeArrowheads="1"/>
            </p:cNvSpPr>
            <p:nvPr/>
          </p:nvSpPr>
          <p:spPr bwMode="auto">
            <a:xfrm>
              <a:off x="5872789" y="902747"/>
              <a:ext cx="2735183" cy="5847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1600" b="1"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儲存此查找設定之條件並且       提 供 更 新 通 知 至專屬信箱</a:t>
              </a:r>
            </a:p>
          </p:txBody>
        </p:sp>
        <p:sp>
          <p:nvSpPr>
            <p:cNvPr id="81938" name="Rectangle 12"/>
            <p:cNvSpPr>
              <a:spLocks noChangeArrowheads="1"/>
            </p:cNvSpPr>
            <p:nvPr/>
          </p:nvSpPr>
          <p:spPr bwMode="auto">
            <a:xfrm>
              <a:off x="6553401" y="1823217"/>
              <a:ext cx="1187467" cy="41548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kumimoji="0" lang="zh-TW" altLang="en-US">
                <a:latin typeface="標楷體" pitchFamily="65" charset="-120"/>
                <a:ea typeface="標楷體" pitchFamily="65" charset="-120"/>
                <a:cs typeface="Arial Unicode MS" pitchFamily="34" charset="-120"/>
              </a:endParaRPr>
            </a:p>
          </p:txBody>
        </p:sp>
        <p:cxnSp>
          <p:nvCxnSpPr>
            <p:cNvPr id="23" name="直線單箭頭接點 22"/>
            <p:cNvCxnSpPr>
              <a:stCxn id="81938" idx="0"/>
            </p:cNvCxnSpPr>
            <p:nvPr/>
          </p:nvCxnSpPr>
          <p:spPr>
            <a:xfrm flipH="1" flipV="1">
              <a:off x="7087191" y="1487327"/>
              <a:ext cx="60323" cy="3351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81928" name="群組 38"/>
          <p:cNvGrpSpPr>
            <a:grpSpLocks/>
          </p:cNvGrpSpPr>
          <p:nvPr/>
        </p:nvGrpSpPr>
        <p:grpSpPr bwMode="auto">
          <a:xfrm>
            <a:off x="4759325" y="1919288"/>
            <a:ext cx="2771775" cy="4875212"/>
            <a:chOff x="4758801" y="1918710"/>
            <a:chExt cx="2771775" cy="4876269"/>
          </a:xfrm>
        </p:grpSpPr>
        <p:pic>
          <p:nvPicPr>
            <p:cNvPr id="8193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801" y="3034410"/>
              <a:ext cx="2771775" cy="3760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線單箭頭接點 9"/>
            <p:cNvCxnSpPr/>
            <p:nvPr/>
          </p:nvCxnSpPr>
          <p:spPr>
            <a:xfrm flipH="1">
              <a:off x="6097064" y="2239455"/>
              <a:ext cx="66675" cy="89078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sp>
          <p:nvSpPr>
            <p:cNvPr id="81934" name="Text Box 13"/>
            <p:cNvSpPr txBox="1">
              <a:spLocks noChangeArrowheads="1"/>
            </p:cNvSpPr>
            <p:nvPr/>
          </p:nvSpPr>
          <p:spPr bwMode="auto">
            <a:xfrm>
              <a:off x="5636306" y="3820222"/>
              <a:ext cx="1450488" cy="3385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zh-TW" altLang="en-US" sz="1600" b="1"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下載引用資料</a:t>
              </a:r>
            </a:p>
          </p:txBody>
        </p:sp>
        <p:sp>
          <p:nvSpPr>
            <p:cNvPr id="81935" name="Rectangle 12"/>
            <p:cNvSpPr>
              <a:spLocks noChangeArrowheads="1"/>
            </p:cNvSpPr>
            <p:nvPr/>
          </p:nvSpPr>
          <p:spPr bwMode="auto">
            <a:xfrm>
              <a:off x="5931996" y="1918710"/>
              <a:ext cx="476854" cy="3199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kumimoji="0" lang="zh-TW" altLang="en-US">
                <a:latin typeface="標楷體" pitchFamily="65" charset="-120"/>
                <a:ea typeface="標楷體" pitchFamily="65" charset="-120"/>
                <a:cs typeface="Arial Unicode MS" pitchFamily="34" charset="-120"/>
              </a:endParaRPr>
            </a:p>
          </p:txBody>
        </p:sp>
        <p:sp>
          <p:nvSpPr>
            <p:cNvPr id="81936" name="Rectangle 12"/>
            <p:cNvSpPr>
              <a:spLocks noChangeArrowheads="1"/>
            </p:cNvSpPr>
            <p:nvPr/>
          </p:nvSpPr>
          <p:spPr bwMode="auto">
            <a:xfrm>
              <a:off x="5778193" y="3129657"/>
              <a:ext cx="717495" cy="3199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kumimoji="0" lang="zh-TW" altLang="en-US">
                <a:latin typeface="標楷體" pitchFamily="65" charset="-120"/>
                <a:ea typeface="標楷體" pitchFamily="65" charset="-120"/>
                <a:cs typeface="Arial Unicode MS" pitchFamily="34" charset="-120"/>
              </a:endParaRPr>
            </a:p>
          </p:txBody>
        </p:sp>
      </p:grpSp>
      <p:cxnSp>
        <p:nvCxnSpPr>
          <p:cNvPr id="38" name="直線單箭頭接點 37"/>
          <p:cNvCxnSpPr/>
          <p:nvPr/>
        </p:nvCxnSpPr>
        <p:spPr>
          <a:xfrm flipH="1">
            <a:off x="3840163" y="5318125"/>
            <a:ext cx="173037" cy="3381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1930" name="Text Box 2"/>
          <p:cNvSpPr txBox="1">
            <a:spLocks noChangeArrowheads="1"/>
          </p:cNvSpPr>
          <p:nvPr/>
        </p:nvSpPr>
        <p:spPr bwMode="auto">
          <a:xfrm>
            <a:off x="685800" y="315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kumimoji="0" lang="zh-TW" altLang="en-US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縮小檢索範圍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250825" y="898525"/>
            <a:ext cx="5581650" cy="574675"/>
          </a:xfrm>
          <a:prstGeom prst="rect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68388"/>
            <a:ext cx="89614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Line 3"/>
          <p:cNvSpPr>
            <a:spLocks noChangeShapeType="1"/>
          </p:cNvSpPr>
          <p:nvPr/>
        </p:nvSpPr>
        <p:spPr bwMode="auto">
          <a:xfrm>
            <a:off x="612775" y="1000125"/>
            <a:ext cx="7921625" cy="1588"/>
          </a:xfrm>
          <a:prstGeom prst="line">
            <a:avLst/>
          </a:prstGeom>
          <a:noFill/>
          <a:ln w="38160">
            <a:solidFill>
              <a:srgbClr val="0F3D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685800" y="315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kumimoji="0" lang="zh-TW" altLang="en-US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文獻介紹頁面</a:t>
            </a:r>
            <a:endParaRPr kumimoji="0" lang="en-US" altLang="zh-TW" sz="3200" b="1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endParaRPr kumimoji="0" lang="en-US" altLang="zh-TW" sz="3200" b="1">
              <a:solidFill>
                <a:srgbClr val="C00000"/>
              </a:solidFill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98425" y="3213100"/>
            <a:ext cx="827088" cy="469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09538" y="3519488"/>
            <a:ext cx="746125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4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摘要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004888" y="3240088"/>
            <a:ext cx="701675" cy="4175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1038225" y="3543300"/>
            <a:ext cx="635000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4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作者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2330450" y="3213100"/>
            <a:ext cx="1905000" cy="409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414588" y="3519488"/>
            <a:ext cx="1773237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4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參考文獻與被引用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154613" y="3294063"/>
            <a:ext cx="677862" cy="225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792663" y="3546475"/>
            <a:ext cx="1308100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4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閱讀下載統計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21375" y="3233738"/>
            <a:ext cx="620713" cy="2857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kumimoji="0" lang="zh-TW" altLang="en-US">
              <a:latin typeface="標楷體" pitchFamily="65" charset="-120"/>
              <a:ea typeface="標楷體" pitchFamily="65" charset="-120"/>
              <a:cs typeface="Arial Unicode MS" pitchFamily="34" charset="-12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232525" y="3527425"/>
            <a:ext cx="1047750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4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延伸閱讀</a:t>
            </a:r>
          </a:p>
        </p:txBody>
      </p:sp>
      <p:grpSp>
        <p:nvGrpSpPr>
          <p:cNvPr id="82959" name="Group 10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18" name="Parallelogram 11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82961" name="Rectangle 11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Basic Search </a:t>
              </a:r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基本檢索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2"/>
          <p:cNvSpPr txBox="1">
            <a:spLocks/>
          </p:cNvSpPr>
          <p:nvPr/>
        </p:nvSpPr>
        <p:spPr bwMode="auto">
          <a:xfrm>
            <a:off x="319088" y="742950"/>
            <a:ext cx="827087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2000"/>
              </a:spcBef>
              <a:buBlip>
                <a:blip r:embed="rId2"/>
              </a:buBlip>
              <a:defRPr sz="22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625475" indent="-342900">
              <a:spcBef>
                <a:spcPts val="600"/>
              </a:spcBef>
              <a:buSzPct val="10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863600" indent="-28575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146175" indent="-28575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428750" indent="-285750">
              <a:spcBef>
                <a:spcPts val="600"/>
              </a:spcBef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18859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3431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28003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257550" indent="-285750" fontAlgn="base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3"/>
              </a:buBlip>
              <a:defRPr>
                <a:solidFill>
                  <a:schemeClr val="bg2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kumimoji="0" lang="zh-TW" altLang="en-US" sz="3300" b="1">
                <a:solidFill>
                  <a:schemeClr val="tx2"/>
                </a:solidFill>
              </a:rPr>
              <a:t>檢索工具列</a:t>
            </a:r>
            <a:r>
              <a:rPr kumimoji="0" lang="en-US" altLang="zh-TW" sz="3300" b="1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3" name="Right Arrow 2"/>
          <p:cNvSpPr/>
          <p:nvPr/>
        </p:nvSpPr>
        <p:spPr>
          <a:xfrm rot="10800000" flipH="1">
            <a:off x="5954094" y="3420426"/>
            <a:ext cx="839449" cy="47968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3974" name="Rectangle 8"/>
          <p:cNvSpPr>
            <a:spLocks noChangeArrowheads="1"/>
          </p:cNvSpPr>
          <p:nvPr/>
        </p:nvSpPr>
        <p:spPr bwMode="auto">
          <a:xfrm>
            <a:off x="225425" y="4352925"/>
            <a:ext cx="3305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en-US" altLang="zh-TW" sz="1600"/>
              <a:t>Other Search Options </a:t>
            </a:r>
            <a:r>
              <a:rPr kumimoji="0" lang="zh-TW" altLang="en-US" sz="1600"/>
              <a:t>其他檢索：</a:t>
            </a:r>
            <a:endParaRPr kumimoji="0" lang="en-US" altLang="zh-TW" sz="1600"/>
          </a:p>
          <a:p>
            <a:pPr lvl="1" eaLnBrk="1" hangingPunct="1">
              <a:buFont typeface="Trebuchet MS" pitchFamily="34" charset="0"/>
              <a:buAutoNum type="arabicParenR"/>
            </a:pPr>
            <a:r>
              <a:rPr kumimoji="0" lang="en-US" altLang="zh-TW" sz="1600"/>
              <a:t>Command search</a:t>
            </a:r>
          </a:p>
          <a:p>
            <a:pPr lvl="1" eaLnBrk="1" hangingPunct="1">
              <a:buFont typeface="Trebuchet MS" pitchFamily="34" charset="0"/>
              <a:buAutoNum type="arabicParenR"/>
            </a:pPr>
            <a:r>
              <a:rPr kumimoji="0" lang="en-US" altLang="zh-TW" sz="1600"/>
              <a:t>Citation search</a:t>
            </a:r>
          </a:p>
          <a:p>
            <a:pPr lvl="1" eaLnBrk="1" hangingPunct="1">
              <a:buFont typeface="Trebuchet MS" pitchFamily="34" charset="0"/>
              <a:buAutoNum type="arabicParenR"/>
            </a:pPr>
            <a:r>
              <a:rPr kumimoji="0" lang="en-US" altLang="zh-TW" sz="1600"/>
              <a:t>Search alerts</a:t>
            </a:r>
          </a:p>
          <a:p>
            <a:pPr lvl="1" eaLnBrk="1" hangingPunct="1">
              <a:buFont typeface="Trebuchet MS" pitchFamily="34" charset="0"/>
              <a:buAutoNum type="arabicParenR"/>
            </a:pPr>
            <a:r>
              <a:rPr kumimoji="0" lang="en-US" altLang="zh-TW" sz="1600"/>
              <a:t>Search history </a:t>
            </a:r>
          </a:p>
        </p:txBody>
      </p:sp>
      <p:pic>
        <p:nvPicPr>
          <p:cNvPr id="8397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416050"/>
            <a:ext cx="84582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97300"/>
            <a:ext cx="1673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1211"/>
          <a:stretch>
            <a:fillRect/>
          </a:stretch>
        </p:blipFill>
        <p:spPr bwMode="auto">
          <a:xfrm>
            <a:off x="211138" y="566738"/>
            <a:ext cx="5400675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allelogram 3"/>
          <p:cNvSpPr/>
          <p:nvPr/>
        </p:nvSpPr>
        <p:spPr>
          <a:xfrm>
            <a:off x="-642938" y="266700"/>
            <a:ext cx="3721101" cy="333375"/>
          </a:xfrm>
          <a:prstGeom prst="parallelogram">
            <a:avLst>
              <a:gd name="adj" fmla="val 106643"/>
            </a:avLst>
          </a:prstGeom>
          <a:solidFill>
            <a:schemeClr val="accent6">
              <a:lumMod val="50000"/>
            </a:schemeClr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>
              <a:solidFill>
                <a:srgbClr val="0066A1"/>
              </a:solidFill>
            </a:endParaRPr>
          </a:p>
        </p:txBody>
      </p:sp>
      <p:sp>
        <p:nvSpPr>
          <p:cNvPr id="84996" name="Rectangle 11"/>
          <p:cNvSpPr>
            <a:spLocks noChangeArrowheads="1"/>
          </p:cNvSpPr>
          <p:nvPr/>
        </p:nvSpPr>
        <p:spPr bwMode="auto">
          <a:xfrm>
            <a:off x="42863" y="266700"/>
            <a:ext cx="3100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en-US" altLang="zh-TW" sz="1400">
                <a:solidFill>
                  <a:schemeClr val="bg1"/>
                </a:solidFill>
                <a:latin typeface="Verdana" pitchFamily="34" charset="0"/>
              </a:rPr>
              <a:t>Advanced Search </a:t>
            </a:r>
            <a:r>
              <a:rPr kumimoji="0" lang="zh-TW" altLang="en-US" sz="1400">
                <a:solidFill>
                  <a:schemeClr val="bg1"/>
                </a:solidFill>
                <a:latin typeface="Verdana" pitchFamily="34" charset="0"/>
              </a:rPr>
              <a:t>進階檢索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857375" y="3722688"/>
            <a:ext cx="985838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4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內容範圍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860550" y="4792663"/>
            <a:ext cx="985838" cy="307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zh-TW" altLang="en-US" sz="1400" b="1">
                <a:latin typeface="微軟正黑體" pitchFamily="34" charset="-120"/>
                <a:ea typeface="微軟正黑體" pitchFamily="34" charset="-120"/>
                <a:cs typeface="Arial Unicode MS" pitchFamily="34" charset="-120"/>
              </a:rPr>
              <a:t>出版學會</a:t>
            </a:r>
          </a:p>
        </p:txBody>
      </p:sp>
      <p:grpSp>
        <p:nvGrpSpPr>
          <p:cNvPr id="84999" name="群組 1"/>
          <p:cNvGrpSpPr>
            <a:grpSpLocks/>
          </p:cNvGrpSpPr>
          <p:nvPr/>
        </p:nvGrpSpPr>
        <p:grpSpPr bwMode="auto">
          <a:xfrm>
            <a:off x="4484688" y="1570038"/>
            <a:ext cx="3697287" cy="4933950"/>
            <a:chOff x="4483154" y="1194402"/>
            <a:chExt cx="3352308" cy="4933950"/>
          </a:xfrm>
        </p:grpSpPr>
        <p:pic>
          <p:nvPicPr>
            <p:cNvPr id="8500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75"/>
            <a:stretch>
              <a:fillRect/>
            </a:stretch>
          </p:blipFill>
          <p:spPr bwMode="auto">
            <a:xfrm>
              <a:off x="4483154" y="1194402"/>
              <a:ext cx="3352308" cy="4933950"/>
            </a:xfrm>
            <a:prstGeom prst="rect">
              <a:avLst/>
            </a:prstGeom>
            <a:noFill/>
            <a:ln w="254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5667701" y="1226219"/>
              <a:ext cx="985782" cy="30777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zh-TW" altLang="en-US" sz="1400" b="1"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出版學會</a:t>
              </a:r>
            </a:p>
          </p:txBody>
        </p:sp>
        <p:sp>
          <p:nvSpPr>
            <p:cNvPr id="85006" name="Text Box 13"/>
            <p:cNvSpPr txBox="1">
              <a:spLocks noChangeArrowheads="1"/>
            </p:cNvSpPr>
            <p:nvPr/>
          </p:nvSpPr>
          <p:spPr bwMode="auto">
            <a:xfrm>
              <a:off x="5667701" y="3419926"/>
              <a:ext cx="985782" cy="30777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zh-TW" altLang="en-US" sz="1400" b="1"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文獻類型</a:t>
              </a:r>
            </a:p>
          </p:txBody>
        </p:sp>
        <p:sp>
          <p:nvSpPr>
            <p:cNvPr id="85007" name="Text Box 13"/>
            <p:cNvSpPr txBox="1">
              <a:spLocks noChangeArrowheads="1"/>
            </p:cNvSpPr>
            <p:nvPr/>
          </p:nvSpPr>
          <p:spPr bwMode="auto">
            <a:xfrm>
              <a:off x="5667701" y="4665688"/>
              <a:ext cx="985782" cy="307777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kumimoji="0" lang="zh-TW" altLang="en-US" sz="1400" b="1">
                  <a:latin typeface="微軟正黑體" pitchFamily="34" charset="-120"/>
                  <a:ea typeface="微軟正黑體" pitchFamily="34" charset="-120"/>
                  <a:cs typeface="Arial Unicode MS" pitchFamily="34" charset="-120"/>
                </a:rPr>
                <a:t>出版年</a:t>
              </a:r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271838" y="1570038"/>
            <a:ext cx="985837" cy="323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欄位設定</a:t>
            </a:r>
            <a:endParaRPr kumimoji="0"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157413" y="2957513"/>
            <a:ext cx="1314450" cy="323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可增加欄位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25488" y="2971800"/>
            <a:ext cx="1314450" cy="323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0" lang="zh-TW" altLang="en-US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輸入關鍵字</a:t>
            </a:r>
            <a:endParaRPr kumimoji="0" lang="zh-TW" altLang="en-US" sz="15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sp>
        <p:nvSpPr>
          <p:cNvPr id="85003" name="Text Box 2"/>
          <p:cNvSpPr txBox="1">
            <a:spLocks noChangeArrowheads="1"/>
          </p:cNvSpPr>
          <p:nvPr/>
        </p:nvSpPr>
        <p:spPr bwMode="auto">
          <a:xfrm>
            <a:off x="685800" y="315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kumimoji="0" lang="zh-TW" altLang="en-US" sz="32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進 階 檢 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"/>
          <p:cNvSpPr txBox="1">
            <a:spLocks noChangeArrowheads="1"/>
          </p:cNvSpPr>
          <p:nvPr/>
        </p:nvSpPr>
        <p:spPr bwMode="auto">
          <a:xfrm>
            <a:off x="328613" y="1470025"/>
            <a:ext cx="84963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kumimoji="0" lang="en-US" altLang="zh-TW" sz="5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/>
            </a:r>
            <a:br>
              <a:rPr kumimoji="0" lang="en-US" altLang="zh-TW" sz="5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</a:br>
            <a:r>
              <a:rPr kumimoji="0" lang="en-US" altLang="zh-TW" sz="5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IEEE </a:t>
            </a:r>
            <a:r>
              <a:rPr kumimoji="0" lang="en-US" altLang="zh-TW" sz="5400" b="1" i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Xplore </a:t>
            </a:r>
            <a:r>
              <a:rPr kumimoji="0" lang="zh-TW" altLang="en-US" sz="54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cs typeface="Arial" pitchFamily="34" charset="0"/>
              </a:rPr>
              <a:t>個人偏好設定</a:t>
            </a:r>
          </a:p>
        </p:txBody>
      </p:sp>
      <p:pic>
        <p:nvPicPr>
          <p:cNvPr id="86019" name="Picture 3" descr="D:\Users\Andrew.Cheng\Desktop\sdvsvsdvs\abcde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325938"/>
            <a:ext cx="91344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2" descr="D:\Users\Andrew.Cheng\Desktop\sdvsvsdvs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3349625"/>
            <a:ext cx="36957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979487"/>
          </a:xfrm>
        </p:spPr>
        <p:txBody>
          <a:bodyPr/>
          <a:lstStyle/>
          <a:p>
            <a:r>
              <a:rPr lang="zh-TW" altLang="en-US" sz="3200" b="1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個人化設定</a:t>
            </a:r>
            <a:endParaRPr lang="zh-TW" altLang="en-US" b="1" smtClean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4435475"/>
            <a:ext cx="8037513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+mj-lt"/>
              <a:buAutoNum type="arabicPeriod"/>
              <a:defRPr/>
            </a:pP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新知快報 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Content Alerts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檢索結果通知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Searches Alerts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搜尋偏好 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Preferences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kumimoji="0"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endParaRPr kumimoji="0" lang="en-US" altLang="zh-TW" sz="2000" dirty="0">
              <a:solidFill>
                <a:schemeClr val="tx2">
                  <a:lumMod val="60000"/>
                  <a:lumOff val="4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搜尋紀錄</a:t>
            </a:r>
            <a:r>
              <a:rPr kumimoji="0" lang="zh-TW" alt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Search History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kumimoji="0"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kumimoji="0" lang="en-US" altLang="zh-TW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ＭＳ Ｐゴシック" charset="0"/>
              </a:rPr>
              <a:t>校內可查看內容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What can I access?</a:t>
            </a:r>
            <a:r>
              <a:rPr kumimoji="0" lang="en-US" altLang="zh-TW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kumimoji="0" lang="zh-TW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kumimoji="0" lang="en-US" altLang="zh-TW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70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9075"/>
            <a:ext cx="822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1488"/>
            <a:ext cx="84169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979487"/>
          </a:xfrm>
        </p:spPr>
        <p:txBody>
          <a:bodyPr/>
          <a:lstStyle/>
          <a:p>
            <a:r>
              <a:rPr lang="zh-TW" altLang="en-US" sz="3200" b="1" smtClean="0">
                <a:latin typeface="微軟正黑體" pitchFamily="34" charset="-120"/>
                <a:ea typeface="微軟正黑體" pitchFamily="34" charset="-120"/>
              </a:rPr>
              <a:t>免費申請帳號 </a:t>
            </a:r>
            <a:endParaRPr lang="zh-TW" altLang="en-US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Right Arrow 12"/>
          <p:cNvSpPr/>
          <p:nvPr/>
        </p:nvSpPr>
        <p:spPr>
          <a:xfrm rot="5400000">
            <a:off x="7329153" y="1192757"/>
            <a:ext cx="601679" cy="4946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93913"/>
            <a:ext cx="6873875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457200" y="1371600"/>
            <a:ext cx="800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 anchorCtr="1"/>
          <a:lstStyle>
            <a:lvl1pPr marL="338138" indent="-33813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8188" indent="-280988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363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3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業界最大非</a:t>
            </a:r>
            <a:r>
              <a:rPr kumimoji="0" lang="zh-TW" altLang="en-US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營</a:t>
            </a: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利組織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3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全球最大的技術行業協會，成員遍布</a:t>
            </a:r>
            <a:r>
              <a:rPr kumimoji="0"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160</a:t>
            </a: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多個國家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kumimoji="0"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地區，會員超過</a:t>
            </a:r>
            <a:r>
              <a:rPr kumimoji="0" lang="en-US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萬人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109000"/>
              <a:buFont typeface="Times New Roman" pitchFamily="18" charset="0"/>
              <a:buBlip>
                <a:blip r:embed="rId3"/>
              </a:buBlip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五大核心領域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新細明體" pitchFamily="18" charset="-120"/>
              <a:buChar char="•"/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出版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新細明體" pitchFamily="18" charset="-120"/>
              <a:buChar char="•"/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會議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新細明體" pitchFamily="18" charset="-120"/>
              <a:buChar char="•"/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標準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新細明體" pitchFamily="18" charset="-120"/>
              <a:buChar char="•"/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會員</a:t>
            </a:r>
          </a:p>
          <a:p>
            <a:pPr lvl="1" eaLnBrk="1" hangingPunct="1">
              <a:lnSpc>
                <a:spcPct val="110000"/>
              </a:lnSpc>
              <a:spcBef>
                <a:spcPts val="600"/>
              </a:spcBef>
              <a:buClr>
                <a:srgbClr val="808080"/>
              </a:buClr>
              <a:buSzPct val="80000"/>
              <a:buFont typeface="新細明體" pitchFamily="18" charset="-120"/>
              <a:buChar char="•"/>
            </a:pPr>
            <a:r>
              <a:rPr kumimoji="0" lang="zh-TW" altLang="zh-TW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教育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endParaRPr kumimoji="0" lang="en-GB" altLang="zh-TW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2605088"/>
            <a:ext cx="3744912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0" y="533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kumimoji="0" lang="zh-TW" altLang="zh-TW" sz="4000" b="1">
                <a:solidFill>
                  <a:srgbClr val="CC0000"/>
                </a:solidFill>
                <a:latin typeface="微軟正黑體" pitchFamily="34" charset="-120"/>
                <a:ea typeface="微軟正黑體" pitchFamily="34" charset="-120"/>
              </a:rPr>
              <a:t>關於</a:t>
            </a:r>
            <a:r>
              <a:rPr kumimoji="0" lang="en-US" altLang="zh-TW" sz="4000" b="1">
                <a:solidFill>
                  <a:srgbClr val="CC0000"/>
                </a:solidFill>
                <a:ea typeface="微軟正黑體" pitchFamily="34" charset="-120"/>
              </a:rPr>
              <a:t>IEEE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9600"/>
            <a:ext cx="12382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452563"/>
            <a:ext cx="8081962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979487"/>
          </a:xfrm>
        </p:spPr>
        <p:txBody>
          <a:bodyPr/>
          <a:lstStyle/>
          <a:p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新知快報</a:t>
            </a:r>
            <a:r>
              <a:rPr lang="en-US" altLang="zh-TW" smtClean="0">
                <a:latin typeface="Verdana" pitchFamily="34" charset="0"/>
                <a:ea typeface="ＭＳ Ｐゴシック" pitchFamily="34" charset="-128"/>
              </a:rPr>
              <a:t>(</a:t>
            </a:r>
            <a:r>
              <a:rPr lang="en-US" altLang="zh-TW" b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Content Alert</a:t>
            </a:r>
            <a:r>
              <a:rPr lang="en-US" altLang="zh-TW" smtClean="0">
                <a:latin typeface="Verdana" pitchFamily="34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13" name="Right Arrow 12"/>
          <p:cNvSpPr/>
          <p:nvPr/>
        </p:nvSpPr>
        <p:spPr>
          <a:xfrm rot="10800000" flipH="1">
            <a:off x="2582060" y="1784267"/>
            <a:ext cx="601679" cy="4946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grpSp>
        <p:nvGrpSpPr>
          <p:cNvPr id="89095" name="Group 5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7" name="Parallelogram 6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89098" name="Rectangle 7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個人化設定</a:t>
              </a:r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(My setting)</a:t>
              </a:r>
            </a:p>
          </p:txBody>
        </p:sp>
      </p:grpSp>
      <p:pic>
        <p:nvPicPr>
          <p:cNvPr id="890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6413"/>
            <a:ext cx="84201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979487"/>
          </a:xfrm>
        </p:spPr>
        <p:txBody>
          <a:bodyPr/>
          <a:lstStyle/>
          <a:p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新知快報</a:t>
            </a:r>
            <a:r>
              <a:rPr lang="en-US" altLang="zh-TW" smtClean="0">
                <a:latin typeface="Verdana" pitchFamily="34" charset="0"/>
                <a:ea typeface="ＭＳ Ｐゴシック" pitchFamily="34" charset="-128"/>
              </a:rPr>
              <a:t>(</a:t>
            </a:r>
            <a:r>
              <a:rPr lang="en-US" altLang="zh-TW" b="1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Content Alert</a:t>
            </a:r>
            <a:r>
              <a:rPr lang="en-US" altLang="zh-TW" smtClean="0">
                <a:latin typeface="Verdana" pitchFamily="34" charset="0"/>
                <a:ea typeface="ＭＳ Ｐゴシック" pitchFamily="34" charset="-128"/>
              </a:rPr>
              <a:t>)</a:t>
            </a:r>
          </a:p>
        </p:txBody>
      </p:sp>
      <p:grpSp>
        <p:nvGrpSpPr>
          <p:cNvPr id="90116" name="Group 5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7" name="Parallelogram 6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90124" name="Rectangle 7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個人化設定</a:t>
              </a:r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(My setting)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514975" y="977900"/>
            <a:ext cx="1368425" cy="1176338"/>
            <a:chOff x="4572000" y="1765981"/>
            <a:chExt cx="2234860" cy="1416462"/>
          </a:xfrm>
        </p:grpSpPr>
        <p:sp>
          <p:nvSpPr>
            <p:cNvPr id="12" name="Oval Callout 11"/>
            <p:cNvSpPr/>
            <p:nvPr/>
          </p:nvSpPr>
          <p:spPr>
            <a:xfrm>
              <a:off x="4572000" y="1765981"/>
              <a:ext cx="2234860" cy="1416462"/>
            </a:xfrm>
            <a:prstGeom prst="wedgeEllipseCallout">
              <a:avLst>
                <a:gd name="adj1" fmla="val 83882"/>
                <a:gd name="adj2" fmla="val 77820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/>
            </a:p>
          </p:txBody>
        </p:sp>
        <p:pic>
          <p:nvPicPr>
            <p:cNvPr id="90122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4" t="13977" r="8775" b="15524"/>
            <a:stretch>
              <a:fillRect/>
            </a:stretch>
          </p:blipFill>
          <p:spPr bwMode="auto">
            <a:xfrm>
              <a:off x="4787152" y="2151530"/>
              <a:ext cx="1828801" cy="636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011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11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13" name="Parallelogram 12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91147" name="Rectangle 13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個人化設定</a:t>
              </a:r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(My setting)</a:t>
              </a:r>
            </a:p>
          </p:txBody>
        </p:sp>
      </p:grpSp>
      <p:sp>
        <p:nvSpPr>
          <p:cNvPr id="16" name="Right Arrow 15"/>
          <p:cNvSpPr/>
          <p:nvPr/>
        </p:nvSpPr>
        <p:spPr>
          <a:xfrm rot="10800000" flipH="1">
            <a:off x="5534647" y="946656"/>
            <a:ext cx="601679" cy="4946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91142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4724400" cy="979487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檢索條件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通知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dirty="0" smtClean="0">
                <a:latin typeface="Verdana" pitchFamily="34" charset="0"/>
                <a:ea typeface="ＭＳ Ｐゴシック" pitchFamily="34" charset="-128"/>
              </a:rPr>
              <a:t>(</a:t>
            </a:r>
            <a:r>
              <a:rPr lang="en-US" altLang="zh-TW" sz="2800" b="1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Search Alerts</a:t>
            </a:r>
            <a:r>
              <a:rPr lang="en-US" altLang="zh-TW" sz="2800" dirty="0" smtClean="0">
                <a:latin typeface="Verdana" pitchFamily="34" charset="0"/>
                <a:ea typeface="ＭＳ Ｐゴシック" pitchFamily="34" charset="-128"/>
              </a:rPr>
              <a:t>)</a:t>
            </a:r>
          </a:p>
        </p:txBody>
      </p:sp>
      <p:pic>
        <p:nvPicPr>
          <p:cNvPr id="911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3" y="5992813"/>
            <a:ext cx="17478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266700"/>
            <a:ext cx="3008312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"/>
          <a:stretch/>
        </p:blipFill>
        <p:spPr bwMode="auto">
          <a:xfrm>
            <a:off x="585787" y="1820931"/>
            <a:ext cx="797242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1"/>
          <a:stretch/>
        </p:blipFill>
        <p:spPr bwMode="auto">
          <a:xfrm>
            <a:off x="609600" y="638175"/>
            <a:ext cx="7924800" cy="536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63" name="Group 4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6" name="Parallelogram 5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92173" name="Rectangle 6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個人化設定</a:t>
              </a:r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(My setting)</a:t>
              </a:r>
            </a:p>
          </p:txBody>
        </p:sp>
      </p:grpSp>
      <p:sp>
        <p:nvSpPr>
          <p:cNvPr id="92165" name="矩形 9"/>
          <p:cNvSpPr>
            <a:spLocks noChangeArrowheads="1"/>
          </p:cNvSpPr>
          <p:nvPr/>
        </p:nvSpPr>
        <p:spPr bwMode="auto">
          <a:xfrm>
            <a:off x="5300663" y="4106657"/>
            <a:ext cx="1555750" cy="5270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kumimoji="0" lang="zh-CN" altLang="en-US">
              <a:solidFill>
                <a:schemeClr val="bg1"/>
              </a:solidFill>
              <a:latin typeface="Verdana" pitchFamily="34" charset="0"/>
              <a:ea typeface="Microsoft YaHei" pitchFamily="34" charset="-122"/>
            </a:endParaRPr>
          </a:p>
        </p:txBody>
      </p:sp>
      <p:sp>
        <p:nvSpPr>
          <p:cNvPr id="92166" name="矩形 9"/>
          <p:cNvSpPr>
            <a:spLocks noChangeArrowheads="1"/>
          </p:cNvSpPr>
          <p:nvPr/>
        </p:nvSpPr>
        <p:spPr bwMode="auto">
          <a:xfrm>
            <a:off x="6180137" y="3692525"/>
            <a:ext cx="1181100" cy="2174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kumimoji="0" lang="zh-CN" altLang="en-US">
              <a:solidFill>
                <a:schemeClr val="bg1"/>
              </a:solidFill>
              <a:latin typeface="Verdana" pitchFamily="34" charset="0"/>
              <a:ea typeface="Microsoft YaHei" pitchFamily="34" charset="-122"/>
            </a:endParaRPr>
          </a:p>
        </p:txBody>
      </p:sp>
      <p:sp>
        <p:nvSpPr>
          <p:cNvPr id="92167" name="矩形 9"/>
          <p:cNvSpPr>
            <a:spLocks noChangeArrowheads="1"/>
          </p:cNvSpPr>
          <p:nvPr/>
        </p:nvSpPr>
        <p:spPr bwMode="auto">
          <a:xfrm>
            <a:off x="1590675" y="2000250"/>
            <a:ext cx="3586162" cy="4032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kumimoji="0" lang="zh-CN" altLang="en-US">
              <a:solidFill>
                <a:schemeClr val="bg1"/>
              </a:solidFill>
              <a:latin typeface="Verdana" pitchFamily="34" charset="0"/>
              <a:ea typeface="Microsoft YaHei" pitchFamily="34" charset="-122"/>
            </a:endParaRPr>
          </a:p>
        </p:txBody>
      </p:sp>
      <p:sp>
        <p:nvSpPr>
          <p:cNvPr id="15" name="Text Box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759450" y="2039937"/>
            <a:ext cx="1317625" cy="369888"/>
          </a:xfrm>
          <a:prstGeom prst="wedgeRectCallout">
            <a:avLst>
              <a:gd name="adj1" fmla="val -75123"/>
              <a:gd name="adj2" fmla="val 8755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檢索條件</a:t>
            </a:r>
          </a:p>
        </p:txBody>
      </p:sp>
      <p:sp>
        <p:nvSpPr>
          <p:cNvPr id="16" name="Text Box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7361237" y="4060825"/>
            <a:ext cx="1173163" cy="646112"/>
          </a:xfrm>
          <a:prstGeom prst="wedgeRectCallout">
            <a:avLst>
              <a:gd name="adj1" fmla="val -48373"/>
              <a:gd name="adj2" fmla="val -77763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點選檢索條件通知</a:t>
            </a:r>
          </a:p>
        </p:txBody>
      </p:sp>
      <p:sp>
        <p:nvSpPr>
          <p:cNvPr id="17" name="Text Box 1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95650" y="4830763"/>
            <a:ext cx="2111375" cy="368300"/>
          </a:xfrm>
          <a:prstGeom prst="wedgeRectCallout">
            <a:avLst>
              <a:gd name="adj1" fmla="val 55268"/>
              <a:gd name="adj2" fmla="val -116941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1800" b="1" dirty="0">
                <a:latin typeface="Arial" charset="0"/>
                <a:ea typeface="微軟正黑體" panose="020B0604030504040204" pitchFamily="34" charset="-120"/>
                <a:cs typeface="ＭＳ Ｐゴシック" charset="0"/>
              </a:rPr>
              <a:t>設定檢索條件名稱</a:t>
            </a:r>
          </a:p>
        </p:txBody>
      </p:sp>
      <p:sp>
        <p:nvSpPr>
          <p:cNvPr id="92171" name="矩形 9"/>
          <p:cNvSpPr>
            <a:spLocks noChangeArrowheads="1"/>
          </p:cNvSpPr>
          <p:nvPr/>
        </p:nvSpPr>
        <p:spPr bwMode="auto">
          <a:xfrm>
            <a:off x="6114776" y="5319709"/>
            <a:ext cx="582613" cy="3127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80000"/>
              <a:buFont typeface="Wingdings" pitchFamily="2" charset="2"/>
              <a:buNone/>
            </a:pPr>
            <a:endParaRPr kumimoji="0" lang="zh-CN" altLang="en-US">
              <a:solidFill>
                <a:schemeClr val="bg1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" y="1987827"/>
            <a:ext cx="785474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6" name="Group 11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13" name="Parallelogram 12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93194" name="Rectangle 13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個人化設定</a:t>
              </a:r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(My setting)</a:t>
              </a:r>
            </a:p>
          </p:txBody>
        </p:sp>
      </p:grpSp>
      <p:sp>
        <p:nvSpPr>
          <p:cNvPr id="16" name="Right Arrow 15"/>
          <p:cNvSpPr/>
          <p:nvPr/>
        </p:nvSpPr>
        <p:spPr>
          <a:xfrm rot="10800000" flipH="1">
            <a:off x="5534109" y="1279182"/>
            <a:ext cx="601679" cy="4946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93190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3536950" cy="979487"/>
          </a:xfrm>
        </p:spPr>
        <p:txBody>
          <a:bodyPr/>
          <a:lstStyle/>
          <a:p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檢索偏好</a:t>
            </a:r>
            <a:r>
              <a:rPr lang="en-US" altLang="zh-TW" smtClean="0">
                <a:latin typeface="Verdana" pitchFamily="34" charset="0"/>
                <a:ea typeface="ＭＳ Ｐゴシック" pitchFamily="34" charset="-128"/>
              </a:rPr>
              <a:t>(</a:t>
            </a:r>
            <a:r>
              <a:rPr lang="en-US" altLang="zh-TW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Preference</a:t>
            </a:r>
            <a:r>
              <a:rPr lang="en-US" altLang="zh-TW" smtClean="0">
                <a:latin typeface="Verdana" pitchFamily="34" charset="0"/>
                <a:ea typeface="ＭＳ Ｐゴシック" pitchFamily="34" charset="-128"/>
              </a:rPr>
              <a:t>)</a:t>
            </a:r>
          </a:p>
        </p:txBody>
      </p:sp>
      <p:pic>
        <p:nvPicPr>
          <p:cNvPr id="9319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266700"/>
            <a:ext cx="3008312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5172"/>
            <a:ext cx="836874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0" name="Group 11"/>
          <p:cNvGrpSpPr>
            <a:grpSpLocks/>
          </p:cNvGrpSpPr>
          <p:nvPr/>
        </p:nvGrpSpPr>
        <p:grpSpPr bwMode="auto">
          <a:xfrm>
            <a:off x="-838200" y="266700"/>
            <a:ext cx="4116388" cy="333375"/>
            <a:chOff x="-838200" y="266700"/>
            <a:chExt cx="4116388" cy="333375"/>
          </a:xfrm>
        </p:grpSpPr>
        <p:sp>
          <p:nvSpPr>
            <p:cNvPr id="13" name="Parallelogram 12"/>
            <p:cNvSpPr/>
            <p:nvPr/>
          </p:nvSpPr>
          <p:spPr>
            <a:xfrm>
              <a:off x="-838200" y="266700"/>
              <a:ext cx="3721100" cy="333375"/>
            </a:xfrm>
            <a:prstGeom prst="parallelogram">
              <a:avLst>
                <a:gd name="adj" fmla="val 106643"/>
              </a:avLst>
            </a:prstGeom>
            <a:solidFill>
              <a:srgbClr val="71953D"/>
            </a:solidFill>
            <a:ln w="381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0" lang="en-US" dirty="0">
                <a:solidFill>
                  <a:srgbClr val="0066A1"/>
                </a:solidFill>
              </a:endParaRPr>
            </a:p>
          </p:txBody>
        </p:sp>
        <p:sp>
          <p:nvSpPr>
            <p:cNvPr id="94218" name="Rectangle 13"/>
            <p:cNvSpPr>
              <a:spLocks noChangeArrowheads="1"/>
            </p:cNvSpPr>
            <p:nvPr/>
          </p:nvSpPr>
          <p:spPr bwMode="auto">
            <a:xfrm>
              <a:off x="177800" y="266700"/>
              <a:ext cx="31003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kumimoji="0" lang="zh-TW" altLang="en-US" sz="1400">
                  <a:solidFill>
                    <a:schemeClr val="bg1"/>
                  </a:solidFill>
                  <a:latin typeface="Verdana" pitchFamily="34" charset="0"/>
                </a:rPr>
                <a:t>個人化設定</a:t>
              </a:r>
              <a:r>
                <a:rPr kumimoji="0" lang="en-US" altLang="zh-TW" sz="1400">
                  <a:solidFill>
                    <a:schemeClr val="bg1"/>
                  </a:solidFill>
                  <a:latin typeface="Verdana" pitchFamily="34" charset="0"/>
                </a:rPr>
                <a:t>(My setting)</a:t>
              </a:r>
            </a:p>
          </p:txBody>
        </p:sp>
      </p:grpSp>
      <p:sp>
        <p:nvSpPr>
          <p:cNvPr id="16" name="Right Arrow 15"/>
          <p:cNvSpPr/>
          <p:nvPr/>
        </p:nvSpPr>
        <p:spPr>
          <a:xfrm rot="10800000" flipH="1">
            <a:off x="5534647" y="1971251"/>
            <a:ext cx="601679" cy="4946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dirty="0"/>
          </a:p>
        </p:txBody>
      </p:sp>
      <p:sp>
        <p:nvSpPr>
          <p:cNvPr id="94214" name="Title 1"/>
          <p:cNvSpPr>
            <a:spLocks noGrp="1"/>
          </p:cNvSpPr>
          <p:nvPr>
            <p:ph type="title"/>
          </p:nvPr>
        </p:nvSpPr>
        <p:spPr>
          <a:xfrm>
            <a:off x="457200" y="785813"/>
            <a:ext cx="5607050" cy="979487"/>
          </a:xfrm>
        </p:spPr>
        <p:txBody>
          <a:bodyPr/>
          <a:lstStyle/>
          <a:p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檢索紀錄 </a:t>
            </a:r>
            <a:r>
              <a:rPr lang="en-US" altLang="zh-TW" smtClean="0">
                <a:latin typeface="Verdana" pitchFamily="34" charset="0"/>
                <a:ea typeface="ＭＳ Ｐゴシック" pitchFamily="34" charset="-128"/>
              </a:rPr>
              <a:t/>
            </a:r>
            <a:br>
              <a:rPr lang="en-US" altLang="zh-TW" smtClean="0">
                <a:latin typeface="Verdana" pitchFamily="34" charset="0"/>
                <a:ea typeface="ＭＳ Ｐゴシック" pitchFamily="34" charset="-128"/>
              </a:rPr>
            </a:br>
            <a:r>
              <a:rPr lang="en-US" altLang="zh-TW" smtClean="0">
                <a:latin typeface="Verdana" pitchFamily="34" charset="0"/>
                <a:ea typeface="ＭＳ Ｐゴシック" pitchFamily="34" charset="-128"/>
              </a:rPr>
              <a:t>(</a:t>
            </a:r>
            <a:r>
              <a:rPr lang="en-US" altLang="zh-TW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Search History</a:t>
            </a:r>
            <a:r>
              <a:rPr lang="en-US" altLang="zh-TW" smtClean="0">
                <a:latin typeface="Verdana" pitchFamily="34" charset="0"/>
                <a:ea typeface="ＭＳ Ｐゴシック" pitchFamily="34" charset="-128"/>
              </a:rPr>
              <a:t>)</a:t>
            </a:r>
          </a:p>
        </p:txBody>
      </p:sp>
      <p:pic>
        <p:nvPicPr>
          <p:cNvPr id="94215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266700"/>
            <a:ext cx="3008312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22987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kumimoji="0" lang="zh-TW" altLang="en-US" sz="4000">
                <a:solidFill>
                  <a:schemeClr val="tx2"/>
                </a:solidFill>
                <a:latin typeface="Verdana" pitchFamily="34" charset="0"/>
              </a:rPr>
              <a:t>操作練習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317500" y="1762125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0250" y="4276725"/>
            <a:ext cx="847725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操作練習</a:t>
            </a:r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瀏覽功能</a:t>
            </a:r>
            <a:endParaRPr lang="en-US" altLang="zh-TW" sz="36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4691" name="內容版面配置區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Trebuchet MS" pitchFamily="34" charset="0"/>
              <a:buAutoNum type="arabicPeriod"/>
            </a:pPr>
            <a:r>
              <a:rPr lang="zh-TW" altLang="en-US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利用瀏覽功能，找</a:t>
            </a:r>
            <a:r>
              <a:rPr lang="en-US" altLang="zh-TW" sz="2500" b="1" u="sng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engine</a:t>
            </a:r>
            <a:r>
              <a:rPr lang="zh-TW" altLang="en-US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的期刊，查看</a:t>
            </a:r>
            <a:r>
              <a:rPr lang="en-US" altLang="zh-TW" sz="2500" b="1" u="sng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2015</a:t>
            </a:r>
            <a:r>
              <a:rPr lang="zh-TW" altLang="en-US" sz="2500" b="1" u="sng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500" b="1" u="sng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-2016</a:t>
            </a:r>
            <a:r>
              <a:rPr lang="zh-TW" altLang="en-US" sz="2500" b="1" u="sng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zh-TW" altLang="en-US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最新出版的文獻</a:t>
            </a:r>
            <a:endParaRPr lang="en-US" altLang="zh-TW" b="1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Trebuchet MS" pitchFamily="34" charset="0"/>
              <a:buAutoNum type="arabicPeriod"/>
            </a:pPr>
            <a:r>
              <a:rPr lang="zh-TW" altLang="en-US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請辨別以下圖示</a:t>
            </a:r>
            <a:r>
              <a:rPr lang="en-US" altLang="zh-TW" b="1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796925" lvl="1" indent="-514350">
              <a:buFont typeface="Trebuchet MS" pitchFamily="34" charset="0"/>
              <a:buAutoNum type="arabicParenR"/>
            </a:pPr>
            <a:endParaRPr lang="en-US" altLang="zh-TW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Tx/>
              <a:buNone/>
            </a:pPr>
            <a:endParaRPr lang="zh-TW" altLang="en-US" smtClean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14692" name="內容版面配置區 8" descr="10419005_762909033763734_1776116656929668346_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81200"/>
            <a:ext cx="3810000" cy="2857500"/>
          </a:xfrm>
        </p:spPr>
      </p:pic>
      <p:pic>
        <p:nvPicPr>
          <p:cNvPr id="114693" name="圖片 9" descr="PDF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4618038"/>
            <a:ext cx="8461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圖片 10" descr="html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CAD5DF"/>
              </a:clrFrom>
              <a:clrTo>
                <a:srgbClr val="CAD5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075238"/>
            <a:ext cx="8604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圖片 11" descr="Citation map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5426075"/>
            <a:ext cx="1971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操作練習</a:t>
            </a:r>
            <a:r>
              <a:rPr lang="en-US" altLang="zh-TW" sz="3600" b="1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3600" b="1" smtClean="0">
                <a:latin typeface="微軟正黑體" pitchFamily="34" charset="-120"/>
                <a:ea typeface="微軟正黑體" pitchFamily="34" charset="-120"/>
              </a:rPr>
              <a:t>檢索功能</a:t>
            </a:r>
            <a:endParaRPr lang="en-US" altLang="zh-TW" sz="3600" b="1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743325"/>
          </a:xfrm>
        </p:spPr>
        <p:txBody>
          <a:bodyPr rtlCol="0"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zh-TW" altLang="en-US" sz="25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用檢索功能，找關鍵字 </a:t>
            </a:r>
            <a:r>
              <a:rPr lang="en-US" altLang="zh-TW" sz="25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Power</a:t>
            </a:r>
            <a:r>
              <a:rPr lang="zh-TW" altLang="en-US" sz="25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或 </a:t>
            </a:r>
            <a:r>
              <a:rPr lang="en-US" altLang="zh-TW" sz="25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Energy</a:t>
            </a:r>
            <a:r>
              <a:rPr lang="zh-TW" altLang="en-US" sz="25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的文獻，查找被專利引用次數最高的文獻</a:t>
            </a:r>
            <a:endParaRPr lang="en-US" altLang="zh-TW" sz="25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請開啟並下載</a:t>
            </a:r>
            <a:r>
              <a:rPr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FontTx/>
              <a:buNone/>
              <a:defRPr/>
            </a:pPr>
            <a:endParaRPr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96925" lvl="1" indent="-514350">
              <a:buFont typeface="+mj-lt"/>
              <a:buAutoNum type="arabicParenR"/>
              <a:defRPr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FontTx/>
              <a:buNone/>
              <a:defRPr/>
            </a:pPr>
            <a:endParaRPr lang="zh-TW" altLang="en-US" dirty="0"/>
          </a:p>
        </p:txBody>
      </p:sp>
      <p:grpSp>
        <p:nvGrpSpPr>
          <p:cNvPr id="115716" name="群組 3"/>
          <p:cNvGrpSpPr>
            <a:grpSpLocks/>
          </p:cNvGrpSpPr>
          <p:nvPr/>
        </p:nvGrpSpPr>
        <p:grpSpPr bwMode="auto">
          <a:xfrm>
            <a:off x="1377950" y="4429125"/>
            <a:ext cx="876300" cy="806450"/>
            <a:chOff x="1314411" y="4917255"/>
            <a:chExt cx="876375" cy="807788"/>
          </a:xfrm>
        </p:grpSpPr>
        <p:pic>
          <p:nvPicPr>
            <p:cNvPr id="115720" name="圖片 9" descr="PDF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893" y="4917255"/>
              <a:ext cx="845893" cy="44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721" name="圖片 10" descr="html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AD5DF"/>
                </a:clrFrom>
                <a:clrTo>
                  <a:srgbClr val="CAD5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411" y="5374493"/>
              <a:ext cx="861135" cy="35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717" name="圖片 11" descr="Citation map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5316538"/>
            <a:ext cx="19716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內容版面配置區 6"/>
          <p:cNvSpPr txBox="1">
            <a:spLocks/>
          </p:cNvSpPr>
          <p:nvPr/>
        </p:nvSpPr>
        <p:spPr bwMode="auto">
          <a:xfrm>
            <a:off x="685800" y="4838700"/>
            <a:ext cx="698023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ts val="2000"/>
              </a:spcBef>
              <a:spcAft>
                <a:spcPct val="0"/>
              </a:spcAft>
              <a:buBlip>
                <a:blip r:embed="rId5"/>
              </a:buBlip>
              <a:defRPr sz="2800" kern="1200">
                <a:solidFill>
                  <a:schemeClr val="bg2"/>
                </a:solidFill>
                <a:latin typeface="Verdana"/>
                <a:ea typeface="ＭＳ Ｐゴシック" charset="0"/>
                <a:cs typeface="ＭＳ Ｐゴシック" charset="0"/>
              </a:defRPr>
            </a:lvl1pPr>
            <a:lvl2pPr marL="625475" indent="-3429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6"/>
              </a:buBlip>
              <a:defRPr sz="2400" kern="1200">
                <a:solidFill>
                  <a:schemeClr val="bg2"/>
                </a:solidFill>
                <a:latin typeface="Verdana"/>
                <a:ea typeface="ＭＳ Ｐゴシック" charset="0"/>
                <a:cs typeface="+mn-cs"/>
              </a:defRPr>
            </a:lvl2pPr>
            <a:lvl3pPr marL="863600" indent="-28575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6"/>
              </a:buBlip>
              <a:defRPr sz="2000" kern="1200">
                <a:solidFill>
                  <a:schemeClr val="bg2"/>
                </a:solidFill>
                <a:latin typeface="Verdana"/>
                <a:ea typeface="ＭＳ Ｐゴシック" charset="0"/>
                <a:cs typeface="+mn-cs"/>
              </a:defRPr>
            </a:lvl3pPr>
            <a:lvl4pPr marL="1146175" indent="-28575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6"/>
              </a:buBlip>
              <a:defRPr sz="1800" kern="1200">
                <a:solidFill>
                  <a:schemeClr val="bg2"/>
                </a:solidFill>
                <a:latin typeface="Verdana"/>
                <a:ea typeface="ＭＳ Ｐゴシック" charset="0"/>
                <a:cs typeface="+mn-cs"/>
              </a:defRPr>
            </a:lvl4pPr>
            <a:lvl5pPr marL="1428750" indent="-28575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Blip>
                <a:blip r:embed="rId6"/>
              </a:buBlip>
              <a:defRPr sz="1800" kern="1200">
                <a:solidFill>
                  <a:schemeClr val="bg2"/>
                </a:solidFill>
                <a:latin typeface="Verdana"/>
                <a:ea typeface="ＭＳ Ｐゴシック" charset="0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buFontTx/>
              <a:buNone/>
              <a:defRPr/>
            </a:pPr>
            <a:endParaRPr kumimoji="0"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defTabSz="914400">
              <a:buFontTx/>
              <a:buNone/>
              <a:defRPr/>
            </a:pPr>
            <a:r>
              <a:rPr kumimoji="0" lang="en-US" altLang="zh-TW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kumimoji="0"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滾雪球研究 </a:t>
            </a:r>
            <a:r>
              <a:rPr kumimoji="0" lang="en-US" altLang="zh-TW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kumimoji="0"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                  相關文獻</a:t>
            </a:r>
            <a:r>
              <a:rPr kumimoji="0" lang="zh-TW" altLang="en-US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瀏覽</a:t>
            </a:r>
            <a:endParaRPr kumimoji="0" lang="en-US" altLang="zh-TW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 defTabSz="914400">
              <a:buFontTx/>
              <a:buNone/>
              <a:defRPr/>
            </a:pPr>
            <a:endParaRPr kumimoji="0" lang="en-US" altLang="zh-TW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96925" lvl="1" indent="-514350" defTabSz="914400">
              <a:buFont typeface="+mj-lt"/>
              <a:buAutoNum type="arabicParenR"/>
              <a:defRPr/>
            </a:pPr>
            <a:endParaRPr kumimoji="0"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 defTabSz="914400">
              <a:buFontTx/>
              <a:buNone/>
              <a:defRPr/>
            </a:pPr>
            <a:endParaRPr kumimoji="0" lang="zh-TW" altLang="en-US" dirty="0"/>
          </a:p>
        </p:txBody>
      </p:sp>
      <p:pic>
        <p:nvPicPr>
          <p:cNvPr id="115719" name="Picture 2" descr="「Power Energy」的圖片搜尋結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360613"/>
            <a:ext cx="3717925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3"/>
          <p:cNvSpPr txBox="1">
            <a:spLocks noChangeArrowheads="1"/>
          </p:cNvSpPr>
          <p:nvPr/>
        </p:nvSpPr>
        <p:spPr bwMode="auto">
          <a:xfrm>
            <a:off x="3148013" y="246063"/>
            <a:ext cx="295275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TW" sz="3600" b="1">
                <a:ea typeface="Arial Unicode MS" pitchFamily="34" charset="-120"/>
                <a:cs typeface="Arial Unicode MS" pitchFamily="34" charset="-120"/>
              </a:rPr>
              <a:t>Questions?</a:t>
            </a:r>
          </a:p>
        </p:txBody>
      </p:sp>
      <p:sp>
        <p:nvSpPr>
          <p:cNvPr id="119811" name="文字方塊 1"/>
          <p:cNvSpPr txBox="1">
            <a:spLocks noChangeArrowheads="1"/>
          </p:cNvSpPr>
          <p:nvPr/>
        </p:nvSpPr>
        <p:spPr bwMode="auto">
          <a:xfrm>
            <a:off x="1441450" y="3762375"/>
            <a:ext cx="6553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kumimoji="0" lang="zh-TW" altLang="en-US">
                <a:solidFill>
                  <a:srgbClr val="002060"/>
                </a:solidFill>
                <a:latin typeface="Arial Black" pitchFamily="34" charset="0"/>
                <a:ea typeface="標楷體" pitchFamily="65" charset="-120"/>
              </a:rPr>
              <a:t>涵堂資訊有限公司 陳佳慧 </a:t>
            </a:r>
            <a:r>
              <a:rPr kumimoji="0" lang="en-US" altLang="zh-TW" b="1">
                <a:solidFill>
                  <a:srgbClr val="00206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Virginia</a:t>
            </a:r>
            <a:endParaRPr kumimoji="0" lang="en-US" altLang="zh-TW">
              <a:solidFill>
                <a:srgbClr val="002060"/>
              </a:solidFill>
              <a:latin typeface="Arial Black" pitchFamily="34" charset="0"/>
              <a:ea typeface="標楷體" pitchFamily="65" charset="-120"/>
            </a:endParaRPr>
          </a:p>
          <a:p>
            <a:pPr eaLnBrk="1" hangingPunct="1"/>
            <a:r>
              <a:rPr kumimoji="0" lang="en-US" altLang="zh-TW">
                <a:solidFill>
                  <a:srgbClr val="002060"/>
                </a:solidFill>
                <a:latin typeface="Arial Black" pitchFamily="34" charset="0"/>
                <a:ea typeface="標楷體" pitchFamily="65" charset="-120"/>
              </a:rPr>
              <a:t>Tel: (06) 209-2707 ext. 611</a:t>
            </a:r>
          </a:p>
          <a:p>
            <a:pPr eaLnBrk="1" hangingPunct="1"/>
            <a:r>
              <a:rPr kumimoji="0" lang="en-US" altLang="zh-TW">
                <a:solidFill>
                  <a:srgbClr val="002060"/>
                </a:solidFill>
                <a:latin typeface="Arial Black" pitchFamily="34" charset="0"/>
                <a:ea typeface="標楷體" pitchFamily="65" charset="-120"/>
              </a:rPr>
              <a:t>Fax: (06) 209-2717</a:t>
            </a:r>
          </a:p>
          <a:p>
            <a:pPr eaLnBrk="1" hangingPunct="1"/>
            <a:r>
              <a:rPr kumimoji="0" lang="en-US" altLang="zh-TW">
                <a:solidFill>
                  <a:srgbClr val="002060"/>
                </a:solidFill>
                <a:latin typeface="Arial Black" pitchFamily="34" charset="0"/>
                <a:ea typeface="標楷體" pitchFamily="65" charset="-120"/>
              </a:rPr>
              <a:t>Email: service@hintoninfo.com</a:t>
            </a:r>
            <a:endParaRPr kumimoji="0" lang="zh-TW" altLang="en-US">
              <a:solidFill>
                <a:srgbClr val="002060"/>
              </a:solidFill>
              <a:latin typeface="Arial Black" pitchFamily="34" charset="0"/>
              <a:ea typeface="標楷體" pitchFamily="65" charset="-120"/>
            </a:endParaRPr>
          </a:p>
        </p:txBody>
      </p:sp>
      <p:pic>
        <p:nvPicPr>
          <p:cNvPr id="119812" name="Picture 5" descr="C:\Users\Sylvia.Cheng\AppData\Local\Microsoft\Windows\Temporary Internet Files\Content.IE5\DX0UYAWP\0704-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022350"/>
            <a:ext cx="2968625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5545138"/>
            <a:ext cx="66452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175" y="419100"/>
            <a:ext cx="5590125" cy="1425453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 </a:t>
            </a:r>
            <a:r>
              <a:rPr lang="en-US" sz="2800" i="1" dirty="0" err="1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Xplore</a:t>
            </a:r>
            <a:r>
              <a:rPr lang="en-US" sz="2800" b="1" baseline="30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®</a:t>
            </a:r>
            <a:r>
              <a:rPr lang="zh-TW" altLang="en-US" sz="2800" b="1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r>
              <a:rPr lang="en-US" altLang="zh-TW" sz="2800" b="1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b="1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IEEE/IET Electronic Library (IEL)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srgbClr val="0066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最完整最具價值的參考資料庫  </a:t>
            </a:r>
            <a:endParaRPr 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75" y="2025288"/>
            <a:ext cx="7052413" cy="4016341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科技相關領域資料量最大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領域涵蓋最廣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文獻被引用次數最高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專利申請最常被引用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使用需求年年攀升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" y="259759"/>
            <a:ext cx="1359491" cy="1359491"/>
          </a:xfrm>
          <a:prstGeom prst="rect">
            <a:avLst/>
          </a:prstGeom>
        </p:spPr>
      </p:pic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404378" y="6042713"/>
            <a:ext cx="4572000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800"/>
              </a:lnSpc>
            </a:pPr>
            <a:r>
              <a:rPr lang="en-US" sz="1400" dirty="0">
                <a:solidFill>
                  <a:srgbClr val="0066A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www.ieee.org/ieeexplore</a:t>
            </a:r>
            <a:endParaRPr lang="en-US" sz="1400" dirty="0">
              <a:solidFill>
                <a:srgbClr val="737373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6028219" y="4863225"/>
            <a:ext cx="2815530" cy="1234507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67" y="5118338"/>
            <a:ext cx="1995973" cy="702550"/>
          </a:xfrm>
          <a:prstGeom prst="rect">
            <a:avLst/>
          </a:prstGeom>
        </p:spPr>
      </p:pic>
      <p:sp>
        <p:nvSpPr>
          <p:cNvPr id="17" name="橢圓 16"/>
          <p:cNvSpPr/>
          <p:nvPr/>
        </p:nvSpPr>
        <p:spPr>
          <a:xfrm>
            <a:off x="4781457" y="3921043"/>
            <a:ext cx="2589843" cy="1297489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35" y="4369101"/>
            <a:ext cx="1759286" cy="401372"/>
          </a:xfrm>
          <a:prstGeom prst="rect">
            <a:avLst/>
          </a:prstGeom>
        </p:spPr>
      </p:pic>
      <p:sp>
        <p:nvSpPr>
          <p:cNvPr id="16" name="橢圓 15"/>
          <p:cNvSpPr/>
          <p:nvPr/>
        </p:nvSpPr>
        <p:spPr>
          <a:xfrm>
            <a:off x="6373313" y="2960792"/>
            <a:ext cx="2610293" cy="1466129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32770" name="Picture 2" descr="D:\Users\Bruce.Lee\Desktop\I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30" y="3245504"/>
            <a:ext cx="1868917" cy="82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橢圓 13"/>
          <p:cNvSpPr/>
          <p:nvPr/>
        </p:nvSpPr>
        <p:spPr>
          <a:xfrm>
            <a:off x="5076967" y="1971817"/>
            <a:ext cx="2879677" cy="1349023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85" y="2219498"/>
            <a:ext cx="2053365" cy="8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8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科技相關領域資料量最大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466"/>
            <a:ext cx="9144001" cy="6086534"/>
          </a:xfrm>
        </p:spPr>
      </p:pic>
      <p:sp>
        <p:nvSpPr>
          <p:cNvPr id="5" name="TextBox 4"/>
          <p:cNvSpPr txBox="1"/>
          <p:nvPr/>
        </p:nvSpPr>
        <p:spPr>
          <a:xfrm>
            <a:off x="2830285" y="2496455"/>
            <a:ext cx="3091543" cy="1754326"/>
          </a:xfrm>
          <a:prstGeom prst="rect">
            <a:avLst/>
          </a:prstGeom>
          <a:solidFill>
            <a:schemeClr val="bg1">
              <a:lumMod val="95000"/>
              <a:alpha val="94118"/>
            </a:schemeClr>
          </a:solidFill>
          <a:ln w="9525">
            <a:solidFill>
              <a:schemeClr val="bg2">
                <a:lumMod val="50000"/>
              </a:schemeClr>
            </a:solidFill>
          </a:ln>
          <a:effectLst>
            <a:outerShdw blurRad="431800" dist="152400" dir="6960000" sx="106000" sy="106000" algn="tr" rotWithShape="0">
              <a:prstClr val="black">
                <a:alpha val="58000"/>
              </a:prstClr>
            </a:outerShdw>
            <a:reflection stA="45000" endPos="0" dir="5400000" sy="-100000" algn="bl" rotWithShape="0"/>
            <a:softEdge rad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1/3</a:t>
            </a:r>
          </a:p>
          <a:p>
            <a:pPr algn="ctr"/>
            <a:r>
              <a:rPr lang="en-US" altLang="zh-TW" sz="2000" dirty="0">
                <a:solidFill>
                  <a:srgbClr val="00206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IEEE</a:t>
            </a:r>
            <a:r>
              <a:rPr lang="zh-TW" altLang="en-US" sz="20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提供超過全世界的三分之一電機工程與資訊工程相關領域研究文獻</a:t>
            </a:r>
            <a:r>
              <a:rPr lang="zh-TW" altLang="en-US" sz="2000" dirty="0">
                <a:solidFill>
                  <a:srgbClr val="002060"/>
                </a:solidFill>
              </a:rPr>
              <a:t>。</a:t>
            </a:r>
            <a:endParaRPr lang="en-US" altLang="zh-TW" sz="2000" dirty="0">
              <a:solidFill>
                <a:srgbClr val="002060"/>
              </a:solidFill>
            </a:endParaRPr>
          </a:p>
          <a:p>
            <a:pPr algn="ctr"/>
            <a:endParaRPr lang="en-US" sz="800" dirty="0">
              <a:solidFill>
                <a:srgbClr val="002060"/>
              </a:solidFill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600" y="5979600"/>
            <a:ext cx="1749191" cy="53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15928"/>
      </p:ext>
    </p:extLst>
  </p:cSld>
  <p:clrMapOvr>
    <a:masterClrMapping/>
  </p:clrMapOvr>
</p:sld>
</file>

<file path=ppt/theme/theme1.xml><?xml version="1.0" encoding="utf-8"?>
<a:theme xmlns:a="http://schemas.openxmlformats.org/drawingml/2006/main" name="Single_Customized_Image_Template_2011">
  <a:themeElements>
    <a:clrScheme name="IEEE Theme Colors">
      <a:dk1>
        <a:srgbClr val="404040"/>
      </a:dk1>
      <a:lt1>
        <a:srgbClr val="FFFFFF"/>
      </a:lt1>
      <a:dk2>
        <a:srgbClr val="0066A1"/>
      </a:dk2>
      <a:lt2>
        <a:srgbClr val="808080"/>
      </a:lt2>
      <a:accent1>
        <a:srgbClr val="69BE28"/>
      </a:accent1>
      <a:accent2>
        <a:srgbClr val="E37222"/>
      </a:accent2>
      <a:accent3>
        <a:srgbClr val="009FDA"/>
      </a:accent3>
      <a:accent4>
        <a:srgbClr val="6B1F7C"/>
      </a:accent4>
      <a:accent5>
        <a:srgbClr val="810031"/>
      </a:accent5>
      <a:accent6>
        <a:srgbClr val="CC7E2B"/>
      </a:accent6>
      <a:hlink>
        <a:srgbClr val="009FDA"/>
      </a:hlink>
      <a:folHlink>
        <a:srgbClr val="00678F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EEE Corporate">
    <a:dk1>
      <a:sysClr val="windowText" lastClr="000000"/>
    </a:dk1>
    <a:lt1>
      <a:sysClr val="window" lastClr="FFFFFF"/>
    </a:lt1>
    <a:dk2>
      <a:srgbClr val="00678F"/>
    </a:dk2>
    <a:lt2>
      <a:srgbClr val="EEECE1"/>
    </a:lt2>
    <a:accent1>
      <a:srgbClr val="0066A1"/>
    </a:accent1>
    <a:accent2>
      <a:srgbClr val="E37222"/>
    </a:accent2>
    <a:accent3>
      <a:srgbClr val="71953D"/>
    </a:accent3>
    <a:accent4>
      <a:srgbClr val="6B1F7C"/>
    </a:accent4>
    <a:accent5>
      <a:srgbClr val="009FDB"/>
    </a:accent5>
    <a:accent6>
      <a:srgbClr val="810031"/>
    </a:accent6>
    <a:hlink>
      <a:srgbClr val="0066A1"/>
    </a:hlink>
    <a:folHlink>
      <a:srgbClr val="541868"/>
    </a:folHlink>
  </a:clrScheme>
  <a:fontScheme name="Office">
    <a:majorFont>
      <a:latin typeface="Verdan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Single_Customized_Image_Template_2011.thmx</Template>
  <TotalTime>30943</TotalTime>
  <Words>2723</Words>
  <Application>Microsoft Office PowerPoint</Application>
  <PresentationFormat>如螢幕大小 (4:3)</PresentationFormat>
  <Paragraphs>570</Paragraphs>
  <Slides>79</Slides>
  <Notes>34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79</vt:i4>
      </vt:variant>
    </vt:vector>
  </HeadingPairs>
  <TitlesOfParts>
    <vt:vector size="81" baseType="lpstr">
      <vt:lpstr>Single_Customized_Image_Template_2011</vt:lpstr>
      <vt:lpstr>CorelDRAW 6.0</vt:lpstr>
      <vt:lpstr>IEEE Xplore® 全文電子資料庫 </vt:lpstr>
      <vt:lpstr>課程大綱…</vt:lpstr>
      <vt:lpstr>PowerPoint 簡報</vt:lpstr>
      <vt:lpstr>PowerPoint 簡報</vt:lpstr>
      <vt:lpstr>PowerPoint 簡報</vt:lpstr>
      <vt:lpstr>PowerPoint 簡報</vt:lpstr>
      <vt:lpstr>PowerPoint 簡報</vt:lpstr>
      <vt:lpstr>IEEE Xplore®平台      -IEEE/IET Electronic Library (IEL) 最完整最具價值的參考資料庫  </vt:lpstr>
      <vt:lpstr>科技相關領域資料量最大 </vt:lpstr>
      <vt:lpstr>TODAY’S  IEEE</vt:lpstr>
      <vt:lpstr>PowerPoint 簡報</vt:lpstr>
      <vt:lpstr>PowerPoint 簡報</vt:lpstr>
      <vt:lpstr>IEEE Xplore® ： 專利申請引用率第一</vt:lpstr>
      <vt:lpstr>IEEE Xplore® : 全球使用量不斷攀升 每月平均超過900萬文獻檔案被下載</vt:lpstr>
      <vt:lpstr>所有科技相關的領域都在IEEE Xplore®   </vt:lpstr>
      <vt:lpstr>PowerPoint 簡報</vt:lpstr>
      <vt:lpstr>PowerPoint 簡報</vt:lpstr>
      <vt:lpstr>收錄資料類型</vt:lpstr>
      <vt:lpstr>PowerPoint 簡報</vt:lpstr>
      <vt:lpstr>PowerPoint 簡報</vt:lpstr>
      <vt:lpstr>PowerPoint 簡報</vt:lpstr>
      <vt:lpstr>PowerPoint 簡報</vt:lpstr>
      <vt:lpstr>IEEE COURSES 線上學習課程</vt:lpstr>
      <vt:lpstr>Content</vt:lpstr>
      <vt:lpstr>PowerPoint 簡報</vt:lpstr>
      <vt:lpstr>全新功能提升研究效率</vt:lpstr>
      <vt:lpstr>首頁總攬(A)</vt:lpstr>
      <vt:lpstr>首頁總攬(B)</vt:lpstr>
      <vt:lpstr>PowerPoint 簡報</vt:lpstr>
      <vt:lpstr>瀏覽功能(Browse)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瀏覽操作練習</vt:lpstr>
      <vt:lpstr>HTML 全文瀏覽(A)</vt:lpstr>
      <vt:lpstr>HTML 全文瀏覽(B)</vt:lpstr>
      <vt:lpstr>HTML 全文瀏覽(C)</vt:lpstr>
      <vt:lpstr>HTML 全文瀏覽(1)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機構檢索與分析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個人化設定</vt:lpstr>
      <vt:lpstr>免費申請帳號 </vt:lpstr>
      <vt:lpstr>新知快報(Content Alert)</vt:lpstr>
      <vt:lpstr>新知快報(Content Alert)</vt:lpstr>
      <vt:lpstr>檢索條件通知 (Search Alerts)</vt:lpstr>
      <vt:lpstr>PowerPoint 簡報</vt:lpstr>
      <vt:lpstr>檢索偏好(Preference)</vt:lpstr>
      <vt:lpstr>檢索紀錄  (Search History)</vt:lpstr>
      <vt:lpstr>PowerPoint 簡報</vt:lpstr>
      <vt:lpstr>操作練習: 瀏覽功能</vt:lpstr>
      <vt:lpstr>操作練習: 檢索功能</vt:lpstr>
      <vt:lpstr>PowerPoint 簡報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kpoon User</dc:creator>
  <cp:lastModifiedBy>Virginia.Chen</cp:lastModifiedBy>
  <cp:revision>804</cp:revision>
  <cp:lastPrinted>2015-03-12T05:56:15Z</cp:lastPrinted>
  <dcterms:created xsi:type="dcterms:W3CDTF">2011-05-20T13:55:30Z</dcterms:created>
  <dcterms:modified xsi:type="dcterms:W3CDTF">2017-09-27T00:14:09Z</dcterms:modified>
</cp:coreProperties>
</file>