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</p:sldIdLst>
  <p:sldSz cy="5143500" cx="9144000"/>
  <p:notesSz cx="6858000" cy="9144000"/>
  <p:embeddedFontLst>
    <p:embeddedFont>
      <p:font typeface="Roboto"/>
      <p:regular r:id="rId50"/>
      <p:bold r:id="rId51"/>
      <p:italic r:id="rId52"/>
      <p:boldItalic r:id="rId53"/>
    </p:embeddedFont>
    <p:embeddedFont>
      <p:font typeface="Nunito"/>
      <p:regular r:id="rId54"/>
      <p:bold r:id="rId55"/>
      <p:italic r:id="rId56"/>
      <p:boldItalic r:id="rId5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font" Target="fonts/Roboto-bold.fntdata"/><Relationship Id="rId50" Type="http://schemas.openxmlformats.org/officeDocument/2006/relationships/font" Target="fonts/Roboto-regular.fntdata"/><Relationship Id="rId53" Type="http://schemas.openxmlformats.org/officeDocument/2006/relationships/font" Target="fonts/Roboto-boldItalic.fntdata"/><Relationship Id="rId52" Type="http://schemas.openxmlformats.org/officeDocument/2006/relationships/font" Target="fonts/Roboto-italic.fntdata"/><Relationship Id="rId11" Type="http://schemas.openxmlformats.org/officeDocument/2006/relationships/slide" Target="slides/slide7.xml"/><Relationship Id="rId55" Type="http://schemas.openxmlformats.org/officeDocument/2006/relationships/font" Target="fonts/Nunito-bold.fntdata"/><Relationship Id="rId10" Type="http://schemas.openxmlformats.org/officeDocument/2006/relationships/slide" Target="slides/slide6.xml"/><Relationship Id="rId54" Type="http://schemas.openxmlformats.org/officeDocument/2006/relationships/font" Target="fonts/Nunito-regular.fntdata"/><Relationship Id="rId13" Type="http://schemas.openxmlformats.org/officeDocument/2006/relationships/slide" Target="slides/slide9.xml"/><Relationship Id="rId57" Type="http://schemas.openxmlformats.org/officeDocument/2006/relationships/font" Target="fonts/Nunito-boldItalic.fntdata"/><Relationship Id="rId12" Type="http://schemas.openxmlformats.org/officeDocument/2006/relationships/slide" Target="slides/slide8.xml"/><Relationship Id="rId56" Type="http://schemas.openxmlformats.org/officeDocument/2006/relationships/font" Target="fonts/Nunito-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" name="Google Shape;28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7" name="Google Shape;29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7" name="Google Shape;30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7" name="Google Shape;31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3" name="Google Shape;333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2" name="Google Shape;342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9" name="Google Shape;349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0" name="Google Shape;360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8" name="Google Shape;368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8" name="Google Shape;378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5" name="Google Shape;385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4" name="Google Shape;394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3" name="Google Shape;403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2" name="Google Shape;412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1" name="Google Shape;421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8" name="Google Shape;428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5" name="Google Shape;435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4" name="Google Shape;444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3" name="Google Shape;453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8" name="Google Shape;468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6" name="Google Shape;476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3efa7f82e3_5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7" name="Google Shape;487;g3efa7f82e3_5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6" name="Google Shape;496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8" name="Google Shape;508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5" name="Google Shape;515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0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4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1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4" y="592"/>
            <a:ext cx="2250363" cy="1044300"/>
            <a:chOff x="905394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7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4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7" y="5088"/>
            <a:ext cx="1851283" cy="752107"/>
            <a:chOff x="6917200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0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1" y="4217851"/>
            <a:ext cx="2389068" cy="925737"/>
            <a:chOff x="6917200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0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8" y="4055651"/>
            <a:ext cx="2795416" cy="1083307"/>
            <a:chOff x="6917200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0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b="0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Nunito"/>
              <a:buNone/>
              <a:defRPr sz="3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Nunito"/>
              <a:buNone/>
              <a:defRPr sz="3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Nunito"/>
              <a:buNone/>
              <a:defRPr sz="3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Nunito"/>
              <a:buNone/>
              <a:defRPr sz="3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Nunito"/>
              <a:buNone/>
              <a:defRPr sz="3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Nunito"/>
              <a:buNone/>
              <a:defRPr sz="3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Nunito"/>
              <a:buNone/>
              <a:defRPr sz="3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Nunito"/>
              <a:buNone/>
              <a:defRPr sz="3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 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1" y="4119576"/>
            <a:ext cx="2520953" cy="1024165"/>
            <a:chOff x="6917200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0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8" y="2"/>
            <a:ext cx="2795416" cy="1083307"/>
            <a:chOff x="6917200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0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" name="Google Shape;119;p11"/>
          <p:cNvSpPr txBox="1"/>
          <p:nvPr>
            <p:ph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Font typeface="Arial"/>
              <a:buNone/>
              <a:defRPr b="0" i="0" sz="8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Font typeface="Nunito"/>
              <a:buNone/>
              <a:defRPr sz="8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Font typeface="Nunito"/>
              <a:buNone/>
              <a:defRPr sz="8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Font typeface="Nunito"/>
              <a:buNone/>
              <a:defRPr sz="8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Font typeface="Nunito"/>
              <a:buNone/>
              <a:defRPr sz="8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Font typeface="Nunito"/>
              <a:buNone/>
              <a:defRPr sz="8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Font typeface="Nunito"/>
              <a:buNone/>
              <a:defRPr sz="8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Font typeface="Nunito"/>
              <a:buNone/>
              <a:defRPr sz="8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Font typeface="Nunito"/>
              <a:buNone/>
              <a:defRPr sz="8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●"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bg>
      <p:bgPr>
        <a:solidFill>
          <a:schemeClr val="dk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30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42" name="Google Shape;42;p3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●"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3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46;p4"/>
          <p:cNvGrpSpPr/>
          <p:nvPr/>
        </p:nvGrpSpPr>
        <p:grpSpPr>
          <a:xfrm>
            <a:off x="5594190" y="3961114"/>
            <a:ext cx="2910146" cy="1182339"/>
            <a:chOff x="6917200" y="0"/>
            <a:chExt cx="2227777" cy="863400"/>
          </a:xfrm>
        </p:grpSpPr>
        <p:sp>
          <p:nvSpPr>
            <p:cNvPr id="47" name="Google Shape;47;p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6917200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" name="Google Shape;50;p4"/>
          <p:cNvGrpSpPr/>
          <p:nvPr/>
        </p:nvGrpSpPr>
        <p:grpSpPr>
          <a:xfrm>
            <a:off x="199148" y="2"/>
            <a:ext cx="2795416" cy="1083307"/>
            <a:chOff x="6917200" y="0"/>
            <a:chExt cx="2227777" cy="863400"/>
          </a:xfrm>
        </p:grpSpPr>
        <p:sp>
          <p:nvSpPr>
            <p:cNvPr id="51" name="Google Shape;51;p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6917200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4"/>
          <p:cNvSpPr txBox="1"/>
          <p:nvPr>
            <p:ph type="title"/>
          </p:nvPr>
        </p:nvSpPr>
        <p:spPr>
          <a:xfrm>
            <a:off x="1888683" y="1746100"/>
            <a:ext cx="5377500" cy="16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unito"/>
              <a:buNone/>
              <a:defRPr sz="3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unito"/>
              <a:buNone/>
              <a:defRPr sz="3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unito"/>
              <a:buNone/>
              <a:defRPr sz="3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unito"/>
              <a:buNone/>
              <a:defRPr sz="3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unito"/>
              <a:buNone/>
              <a:defRPr sz="3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unito"/>
              <a:buNone/>
              <a:defRPr sz="3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unito"/>
              <a:buNone/>
              <a:defRPr sz="3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unito"/>
              <a:buNone/>
              <a:defRPr sz="3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30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●"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●"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6"/>
          <p:cNvSpPr/>
          <p:nvPr/>
        </p:nvSpPr>
        <p:spPr>
          <a:xfrm>
            <a:off x="30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 column 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7"/>
          <p:cNvSpPr/>
          <p:nvPr/>
        </p:nvSpPr>
        <p:spPr>
          <a:xfrm>
            <a:off x="30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●"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 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89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2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7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1"/>
            <a:chOff x="6917200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0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2" y="1242"/>
            <a:ext cx="3257456" cy="1261513"/>
            <a:chOff x="6917200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0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5"/>
            <a:ext cx="6366900" cy="253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unito"/>
              <a:buNone/>
              <a:defRPr sz="3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unito"/>
              <a:buNone/>
              <a:defRPr sz="3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unito"/>
              <a:buNone/>
              <a:defRPr sz="3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unito"/>
              <a:buNone/>
              <a:defRPr sz="3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unito"/>
              <a:buNone/>
              <a:defRPr sz="3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unito"/>
              <a:buNone/>
              <a:defRPr sz="3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unito"/>
              <a:buNone/>
              <a:defRPr sz="3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unito"/>
              <a:buNone/>
              <a:defRPr sz="3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 title and 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9"/>
          <p:cNvSpPr/>
          <p:nvPr/>
        </p:nvSpPr>
        <p:spPr>
          <a:xfrm>
            <a:off x="30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●"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0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●"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unito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unito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unito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unito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unito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unito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unito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unito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unito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5.jpg"/><Relationship Id="rId5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5" Type="http://schemas.openxmlformats.org/officeDocument/2006/relationships/image" Target="../media/image1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Relationship Id="rId4" Type="http://schemas.openxmlformats.org/officeDocument/2006/relationships/image" Target="../media/image18.png"/><Relationship Id="rId5" Type="http://schemas.openxmlformats.org/officeDocument/2006/relationships/image" Target="../media/image2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nknucc.nknu.edu.tw/cgi-bin/owmmdir2/openwebmail.pl" TargetMode="External"/><Relationship Id="rId4" Type="http://schemas.openxmlformats.org/officeDocument/2006/relationships/hyperlink" Target="https://nopam1.nknu.edu.tw/cgi-bin/mgwmdir/openwebmail.pl" TargetMode="External"/><Relationship Id="rId5" Type="http://schemas.openxmlformats.org/officeDocument/2006/relationships/hyperlink" Target="https://goo.gl/xeJYfT" TargetMode="External"/><Relationship Id="rId6" Type="http://schemas.openxmlformats.org/officeDocument/2006/relationships/image" Target="../media/image22.png"/><Relationship Id="rId7" Type="http://schemas.openxmlformats.org/officeDocument/2006/relationships/image" Target="../media/image3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5.png"/><Relationship Id="rId4" Type="http://schemas.openxmlformats.org/officeDocument/2006/relationships/image" Target="../media/image3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8.png"/><Relationship Id="rId4" Type="http://schemas.openxmlformats.org/officeDocument/2006/relationships/image" Target="../media/image3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9.png"/><Relationship Id="rId4" Type="http://schemas.openxmlformats.org/officeDocument/2006/relationships/image" Target="../media/image27.png"/><Relationship Id="rId5" Type="http://schemas.openxmlformats.org/officeDocument/2006/relationships/image" Target="../media/image36.png"/><Relationship Id="rId6" Type="http://schemas.openxmlformats.org/officeDocument/2006/relationships/hyperlink" Target="https://parkcard.nknu.edu.tw/Home/About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png"/><Relationship Id="rId4" Type="http://schemas.openxmlformats.org/officeDocument/2006/relationships/image" Target="../media/image37.png"/><Relationship Id="rId5" Type="http://schemas.openxmlformats.org/officeDocument/2006/relationships/image" Target="../media/image3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goo.gl/T2s4Q4" TargetMode="External"/><Relationship Id="rId4" Type="http://schemas.openxmlformats.org/officeDocument/2006/relationships/image" Target="../media/image33.png"/><Relationship Id="rId5" Type="http://schemas.openxmlformats.org/officeDocument/2006/relationships/image" Target="../media/image3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moocs.nknu.edu.tw/moodle/" TargetMode="External"/><Relationship Id="rId4" Type="http://schemas.openxmlformats.org/officeDocument/2006/relationships/image" Target="../media/image58.png"/><Relationship Id="rId5" Type="http://schemas.openxmlformats.org/officeDocument/2006/relationships/image" Target="../media/image5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goo.gl/5744gi" TargetMode="External"/><Relationship Id="rId4" Type="http://schemas.openxmlformats.org/officeDocument/2006/relationships/image" Target="../media/image60.jpg"/><Relationship Id="rId5" Type="http://schemas.openxmlformats.org/officeDocument/2006/relationships/image" Target="../media/image41.jpg"/><Relationship Id="rId6" Type="http://schemas.openxmlformats.org/officeDocument/2006/relationships/image" Target="../media/image40.jpg"/><Relationship Id="rId7" Type="http://schemas.openxmlformats.org/officeDocument/2006/relationships/image" Target="../media/image43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goo.gl/mWRv7K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5.png"/><Relationship Id="rId4" Type="http://schemas.openxmlformats.org/officeDocument/2006/relationships/hyperlink" Target="https://goo.gl/vUVprN" TargetMode="Externa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9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6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9.png"/><Relationship Id="rId4" Type="http://schemas.openxmlformats.org/officeDocument/2006/relationships/image" Target="../media/image55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2.png"/><Relationship Id="rId4" Type="http://schemas.openxmlformats.org/officeDocument/2006/relationships/image" Target="../media/image56.png"/><Relationship Id="rId5" Type="http://schemas.openxmlformats.org/officeDocument/2006/relationships/image" Target="../media/image5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3.nknu.edu.tw/zh/" TargetMode="External"/><Relationship Id="rId4" Type="http://schemas.openxmlformats.org/officeDocument/2006/relationships/image" Target="../media/image15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63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8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4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53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sso.nknu.edu.tw" TargetMode="External"/><Relationship Id="rId4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250400" y="1847700"/>
            <a:ext cx="6643200" cy="14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</a:pPr>
            <a:r>
              <a:rPr b="0" i="0" lang="zh-TW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校內單登系統常用功能一把罩</a:t>
            </a:r>
            <a:endParaRPr/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0" i="0" lang="zh-TW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圖資處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2"/>
          <p:cNvSpPr txBox="1"/>
          <p:nvPr>
            <p:ph type="title"/>
          </p:nvPr>
        </p:nvSpPr>
        <p:spPr>
          <a:xfrm>
            <a:off x="819150" y="86855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b="0" i="0" lang="zh-TW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教職員專區</a:t>
            </a:r>
            <a:endParaRPr/>
          </a:p>
        </p:txBody>
      </p:sp>
      <p:sp>
        <p:nvSpPr>
          <p:cNvPr id="204" name="Google Shape;204;p22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2"/>
          <p:cNvSpPr txBox="1"/>
          <p:nvPr>
            <p:ph idx="1" type="body"/>
          </p:nvPr>
        </p:nvSpPr>
        <p:spPr>
          <a:xfrm>
            <a:off x="3339112" y="1815768"/>
            <a:ext cx="2598300" cy="29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</a:pPr>
            <a:r>
              <a:rPr b="0" i="0" lang="zh-TW" sz="1800" u="none" cap="none" strike="noStrike">
                <a:solidFill>
                  <a:srgbClr val="AF7B51"/>
                </a:solidFill>
                <a:latin typeface="Arial"/>
                <a:ea typeface="Arial"/>
                <a:cs typeface="Arial"/>
                <a:sym typeface="Arial"/>
              </a:rPr>
              <a:t>密碼設定</a:t>
            </a:r>
            <a:endParaRPr b="0" i="0" sz="1800" u="none" cap="none" strike="noStrike">
              <a:solidFill>
                <a:srgbClr val="AF7B5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AF7B51"/>
              </a:buClr>
              <a:buSzPts val="1800"/>
              <a:buFont typeface="Arial"/>
              <a:buChar char="●"/>
            </a:pPr>
            <a:r>
              <a:rPr b="0" i="0" lang="zh-TW" sz="1800" u="none" cap="none" strike="noStrike">
                <a:solidFill>
                  <a:srgbClr val="AF7B51"/>
                </a:solidFill>
                <a:latin typeface="Arial"/>
                <a:ea typeface="Arial"/>
                <a:cs typeface="Arial"/>
                <a:sym typeface="Arial"/>
              </a:rPr>
              <a:t>基本資料</a:t>
            </a:r>
            <a:endParaRPr b="0" i="0" sz="1800" u="none" cap="none" strike="noStrike">
              <a:solidFill>
                <a:srgbClr val="AF7B5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AF7B51"/>
              </a:buClr>
              <a:buSzPts val="1800"/>
              <a:buFont typeface="Arial"/>
              <a:buChar char="●"/>
            </a:pPr>
            <a:r>
              <a:rPr b="0" i="0" lang="zh-TW" sz="1800" u="none" cap="none" strike="noStrike">
                <a:solidFill>
                  <a:srgbClr val="AF7B51"/>
                </a:solidFill>
                <a:latin typeface="Arial"/>
                <a:ea typeface="Arial"/>
                <a:cs typeface="Arial"/>
                <a:sym typeface="Arial"/>
              </a:rPr>
              <a:t>所得/差勤查詢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AF7B51"/>
              </a:buClr>
              <a:buSzPts val="1800"/>
              <a:buFont typeface="Arial"/>
              <a:buChar char="●"/>
            </a:pPr>
            <a:r>
              <a:rPr b="0" i="0" lang="zh-TW" sz="1800" u="none" cap="none" strike="noStrike">
                <a:solidFill>
                  <a:srgbClr val="AF7B51"/>
                </a:solidFill>
                <a:latin typeface="Arial"/>
                <a:ea typeface="Arial"/>
                <a:cs typeface="Arial"/>
                <a:sym typeface="Arial"/>
              </a:rPr>
              <a:t>電子信箱 </a:t>
            </a:r>
            <a:endParaRPr/>
          </a:p>
        </p:txBody>
      </p:sp>
      <p:pic>
        <p:nvPicPr>
          <p:cNvPr id="206" name="Google Shape;20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2738" y="259850"/>
            <a:ext cx="6891014" cy="56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b="0" i="0" lang="zh-TW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基本資料(1)</a:t>
            </a:r>
            <a:endParaRPr/>
          </a:p>
        </p:txBody>
      </p:sp>
      <p:sp>
        <p:nvSpPr>
          <p:cNvPr id="212" name="Google Shape;212;p23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Google Shape;21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16661" y="696374"/>
            <a:ext cx="3584225" cy="3962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14" name="Google Shape;21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0025" y="1800199"/>
            <a:ext cx="2347375" cy="6151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b="0" i="0" lang="zh-TW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基本資料(2)-修改基本資料</a:t>
            </a:r>
            <a:endParaRPr/>
          </a:p>
        </p:txBody>
      </p:sp>
      <p:sp>
        <p:nvSpPr>
          <p:cNvPr id="220" name="Google Shape;220;p24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Google Shape;22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9175" y="1448275"/>
            <a:ext cx="2504800" cy="18524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22" name="Google Shape;22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2900" y="1425275"/>
            <a:ext cx="5793175" cy="161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52900" y="3102750"/>
            <a:ext cx="5793175" cy="1630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b="0" i="0" lang="zh-TW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個人所得查詢</a:t>
            </a:r>
            <a:endParaRPr/>
          </a:p>
        </p:txBody>
      </p:sp>
      <p:sp>
        <p:nvSpPr>
          <p:cNvPr id="229" name="Google Shape;229;p25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1400" y="1593712"/>
            <a:ext cx="3792224" cy="32420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31" name="Google Shape;231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80520" y="1800199"/>
            <a:ext cx="2697279" cy="173269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32" name="Google Shape;232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8700" y="1588311"/>
            <a:ext cx="1112075" cy="196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b="0" i="0" lang="zh-TW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差勤資料查詢(1)</a:t>
            </a:r>
            <a:endParaRPr/>
          </a:p>
        </p:txBody>
      </p:sp>
      <p:sp>
        <p:nvSpPr>
          <p:cNvPr id="238" name="Google Shape;238;p26"/>
          <p:cNvSpPr txBox="1"/>
          <p:nvPr>
            <p:ph idx="1" type="body"/>
          </p:nvPr>
        </p:nvSpPr>
        <p:spPr>
          <a:xfrm>
            <a:off x="819150" y="1637975"/>
            <a:ext cx="1967700" cy="12336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●"/>
            </a:pPr>
            <a:r>
              <a:rPr b="0" i="0" lang="zh-TW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刷卡資料查詢</a:t>
            </a:r>
            <a:endParaRPr/>
          </a:p>
          <a:p>
            <a:pPr indent="-228600" lvl="0" marL="457200" marR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●"/>
            </a:pPr>
            <a:r>
              <a:rPr b="0" i="0" lang="zh-TW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請假資料查詢</a:t>
            </a:r>
            <a:endParaRPr/>
          </a:p>
          <a:p>
            <a:pPr indent="-228600" lvl="0" marL="457200" marR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●"/>
            </a:pPr>
            <a:r>
              <a:rPr b="0" i="0" lang="zh-TW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單位請假資料查詢</a:t>
            </a:r>
            <a:endParaRPr/>
          </a:p>
          <a:p>
            <a:pPr indent="-228600" lvl="0" marL="457200" marR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●"/>
            </a:pPr>
            <a:r>
              <a:rPr b="0" i="0" lang="zh-TW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人事差假作業</a:t>
            </a:r>
            <a:endParaRPr/>
          </a:p>
        </p:txBody>
      </p:sp>
      <p:sp>
        <p:nvSpPr>
          <p:cNvPr id="239" name="Google Shape;239;p26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6"/>
          <p:cNvSpPr txBox="1"/>
          <p:nvPr>
            <p:ph idx="1" type="body"/>
          </p:nvPr>
        </p:nvSpPr>
        <p:spPr>
          <a:xfrm>
            <a:off x="2912150" y="1626475"/>
            <a:ext cx="2741400" cy="20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●"/>
            </a:pPr>
            <a:r>
              <a:rPr b="0" i="0" lang="zh-TW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刷卡資料查詢</a:t>
            </a:r>
            <a:endParaRPr/>
          </a:p>
        </p:txBody>
      </p:sp>
      <p:pic>
        <p:nvPicPr>
          <p:cNvPr id="241" name="Google Shape;24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1824" y="2040086"/>
            <a:ext cx="2662066" cy="136093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42" name="Google Shape;242;p26"/>
          <p:cNvSpPr txBox="1"/>
          <p:nvPr>
            <p:ph idx="1" type="body"/>
          </p:nvPr>
        </p:nvSpPr>
        <p:spPr>
          <a:xfrm>
            <a:off x="5787162" y="1626475"/>
            <a:ext cx="2741400" cy="23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●"/>
            </a:pPr>
            <a:r>
              <a:rPr b="0" i="0" lang="zh-TW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請假資料查詢</a:t>
            </a:r>
            <a:endParaRPr/>
          </a:p>
        </p:txBody>
      </p:sp>
      <p:pic>
        <p:nvPicPr>
          <p:cNvPr id="243" name="Google Shape;243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87175" y="2040074"/>
            <a:ext cx="2786924" cy="11933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44" name="Google Shape;244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8346" y="2612696"/>
            <a:ext cx="2190200" cy="166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b="0" i="0" lang="zh-TW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差勤資料查詢(2)</a:t>
            </a:r>
            <a:endParaRPr/>
          </a:p>
        </p:txBody>
      </p:sp>
      <p:sp>
        <p:nvSpPr>
          <p:cNvPr id="250" name="Google Shape;250;p27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5025" y="2115850"/>
            <a:ext cx="3290750" cy="184232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52" name="Google Shape;252;p27"/>
          <p:cNvSpPr txBox="1"/>
          <p:nvPr>
            <p:ph idx="1" type="body"/>
          </p:nvPr>
        </p:nvSpPr>
        <p:spPr>
          <a:xfrm>
            <a:off x="819150" y="1666200"/>
            <a:ext cx="33225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●"/>
            </a:pPr>
            <a:r>
              <a:rPr b="0" i="0" lang="zh-TW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單位請假資料查詢</a:t>
            </a:r>
            <a:endParaRPr/>
          </a:p>
        </p:txBody>
      </p:sp>
      <p:sp>
        <p:nvSpPr>
          <p:cNvPr id="253" name="Google Shape;253;p27"/>
          <p:cNvSpPr txBox="1"/>
          <p:nvPr>
            <p:ph idx="1" type="body"/>
          </p:nvPr>
        </p:nvSpPr>
        <p:spPr>
          <a:xfrm>
            <a:off x="4372325" y="1666200"/>
            <a:ext cx="33225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●"/>
            </a:pPr>
            <a:r>
              <a:rPr b="0" i="0" lang="zh-TW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人事差假作業</a:t>
            </a:r>
            <a:endParaRPr/>
          </a:p>
        </p:txBody>
      </p:sp>
      <p:pic>
        <p:nvPicPr>
          <p:cNvPr id="254" name="Google Shape;254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18587" y="2074350"/>
            <a:ext cx="3429967" cy="20398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b="0" i="0" lang="zh-TW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電子信箱</a:t>
            </a:r>
            <a:endParaRPr/>
          </a:p>
        </p:txBody>
      </p:sp>
      <p:sp>
        <p:nvSpPr>
          <p:cNvPr id="260" name="Google Shape;260;p28"/>
          <p:cNvSpPr txBox="1"/>
          <p:nvPr>
            <p:ph idx="1" type="body"/>
          </p:nvPr>
        </p:nvSpPr>
        <p:spPr>
          <a:xfrm>
            <a:off x="602550" y="1482725"/>
            <a:ext cx="3235200" cy="19068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</a:pPr>
            <a:r>
              <a:rPr b="0" i="0" lang="zh-TW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教職員電子信箱：</a:t>
            </a:r>
            <a:r>
              <a:rPr lang="zh-TW" u="sng">
                <a:solidFill>
                  <a:schemeClr val="hlink"/>
                </a:solidFill>
                <a:hlinkClick r:id="rId3"/>
              </a:rPr>
              <a:t>https://nknucc.nknu.edu.tw/cgi-bin/owmmdir2/openwebmail.pl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</a:pPr>
            <a:r>
              <a:rPr lang="zh-TW"/>
              <a:t>垃圾郵件防疫所：</a:t>
            </a:r>
            <a:r>
              <a:rPr lang="zh-TW" u="sng">
                <a:solidFill>
                  <a:schemeClr val="hlink"/>
                </a:solidFill>
                <a:hlinkClick r:id="rId4"/>
              </a:rPr>
              <a:t>https://nopam1.nknu.edu.tw/cgi-bin/mgwmdir/openwebmail.pl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相關操作說明：</a:t>
            </a:r>
            <a:r>
              <a:rPr b="0" i="0" lang="zh-TW" sz="1400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https://goo.gl/xeJYfT</a:t>
            </a:r>
            <a:endParaRPr/>
          </a:p>
        </p:txBody>
      </p:sp>
      <p:pic>
        <p:nvPicPr>
          <p:cNvPr id="261" name="Google Shape;261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67378" y="1498112"/>
            <a:ext cx="2276700" cy="20702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62" name="Google Shape;262;p28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3" name="Google Shape;263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68863" y="1482713"/>
            <a:ext cx="2467381" cy="210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b="0" i="0" lang="zh-TW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資訊查詢服務</a:t>
            </a:r>
            <a:endParaRPr/>
          </a:p>
        </p:txBody>
      </p:sp>
      <p:sp>
        <p:nvSpPr>
          <p:cNvPr id="269" name="Google Shape;269;p29"/>
          <p:cNvSpPr txBox="1"/>
          <p:nvPr>
            <p:ph idx="1" type="body"/>
          </p:nvPr>
        </p:nvSpPr>
        <p:spPr>
          <a:xfrm>
            <a:off x="3272850" y="2014575"/>
            <a:ext cx="2598300" cy="17092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</a:pPr>
            <a:r>
              <a:rPr b="0" i="0" lang="zh-TW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校園軟體下載</a:t>
            </a:r>
            <a:endParaRPr/>
          </a:p>
          <a:p>
            <a:pPr indent="-342900" lvl="0" marL="457200" marR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</a:pPr>
            <a:r>
              <a:rPr b="0" i="0" lang="zh-TW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連絡資料查詢</a:t>
            </a:r>
            <a:endParaRPr/>
          </a:p>
        </p:txBody>
      </p:sp>
      <p:sp>
        <p:nvSpPr>
          <p:cNvPr id="270" name="Google Shape;270;p29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b="0" i="0" lang="zh-TW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校園軟體下載</a:t>
            </a:r>
            <a:endParaRPr/>
          </a:p>
        </p:txBody>
      </p:sp>
      <p:sp>
        <p:nvSpPr>
          <p:cNvPr id="276" name="Google Shape;276;p30"/>
          <p:cNvSpPr txBox="1"/>
          <p:nvPr>
            <p:ph idx="1" type="body"/>
          </p:nvPr>
        </p:nvSpPr>
        <p:spPr>
          <a:xfrm>
            <a:off x="819150" y="1434700"/>
            <a:ext cx="75057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30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" name="Google Shape;27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50" y="1433802"/>
            <a:ext cx="2514225" cy="68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0"/>
          <p:cNvPicPr preferRelativeResize="0"/>
          <p:nvPr/>
        </p:nvPicPr>
        <p:blipFill rotWithShape="1">
          <a:blip r:embed="rId4">
            <a:alphaModFix/>
          </a:blip>
          <a:srcRect b="0" l="0" r="26873" t="0"/>
          <a:stretch/>
        </p:blipFill>
        <p:spPr>
          <a:xfrm>
            <a:off x="3443250" y="1434700"/>
            <a:ext cx="4796400" cy="304416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1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b="0" i="0" lang="zh-TW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連絡資料查詢</a:t>
            </a:r>
            <a:endParaRPr/>
          </a:p>
        </p:txBody>
      </p:sp>
      <p:sp>
        <p:nvSpPr>
          <p:cNvPr id="285" name="Google Shape;285;p31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Google Shape;28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2450" y="2367095"/>
            <a:ext cx="5982401" cy="2237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275" y="1494750"/>
            <a:ext cx="1638300" cy="337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type="title"/>
          </p:nvPr>
        </p:nvSpPr>
        <p:spPr>
          <a:xfrm>
            <a:off x="845950" y="8389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b="0" i="0" lang="zh-TW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課程大綱一</a:t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4"/>
          <p:cNvSpPr txBox="1"/>
          <p:nvPr>
            <p:ph idx="1" type="body"/>
          </p:nvPr>
        </p:nvSpPr>
        <p:spPr>
          <a:xfrm>
            <a:off x="845950" y="1681425"/>
            <a:ext cx="2202050" cy="2772132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rgbClr val="AF7B51"/>
                </a:solidFill>
                <a:latin typeface="Arial"/>
                <a:ea typeface="Arial"/>
                <a:cs typeface="Arial"/>
                <a:sym typeface="Arial"/>
              </a:rPr>
              <a:t>◎ 教職員專區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AF7B51"/>
              </a:buClr>
              <a:buSzPts val="1800"/>
              <a:buFont typeface="Arial"/>
              <a:buChar char="●"/>
            </a:pPr>
            <a:r>
              <a:rPr b="0" i="0" lang="zh-TW" sz="1800" u="none" cap="none" strike="noStrike">
                <a:solidFill>
                  <a:srgbClr val="AF7B51"/>
                </a:solidFill>
                <a:latin typeface="Arial"/>
                <a:ea typeface="Arial"/>
                <a:cs typeface="Arial"/>
                <a:sym typeface="Arial"/>
              </a:rPr>
              <a:t>密碼設定</a:t>
            </a:r>
            <a:endParaRPr b="0" i="0" sz="1800" u="none" cap="none" strike="noStrike">
              <a:solidFill>
                <a:srgbClr val="AF7B5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AF7B51"/>
              </a:buClr>
              <a:buSzPts val="1800"/>
              <a:buFont typeface="Arial"/>
              <a:buChar char="●"/>
            </a:pPr>
            <a:r>
              <a:rPr b="0" i="0" lang="zh-TW" sz="1800" u="none" cap="none" strike="noStrike">
                <a:solidFill>
                  <a:srgbClr val="AF7B51"/>
                </a:solidFill>
                <a:latin typeface="Arial"/>
                <a:ea typeface="Arial"/>
                <a:cs typeface="Arial"/>
                <a:sym typeface="Arial"/>
              </a:rPr>
              <a:t>基本資料</a:t>
            </a:r>
            <a:endParaRPr b="0" i="0" sz="1800" u="none" cap="none" strike="noStrike">
              <a:solidFill>
                <a:srgbClr val="AF7B5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AF7B51"/>
              </a:buClr>
              <a:buSzPts val="1800"/>
              <a:buFont typeface="Arial"/>
              <a:buChar char="●"/>
            </a:pPr>
            <a:r>
              <a:rPr b="0" i="0" lang="zh-TW" sz="1800" u="none" cap="none" strike="noStrike">
                <a:solidFill>
                  <a:srgbClr val="AF7B51"/>
                </a:solidFill>
                <a:latin typeface="Arial"/>
                <a:ea typeface="Arial"/>
                <a:cs typeface="Arial"/>
                <a:sym typeface="Arial"/>
              </a:rPr>
              <a:t>所得/差勤查詢</a:t>
            </a:r>
            <a:endParaRPr b="0" i="0" sz="1800" u="none" cap="none" strike="noStrike">
              <a:solidFill>
                <a:srgbClr val="AF7B5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AF7B51"/>
              </a:buClr>
              <a:buSzPts val="1800"/>
              <a:buFont typeface="Arial"/>
              <a:buChar char="●"/>
            </a:pPr>
            <a:r>
              <a:rPr b="0" i="0" lang="zh-TW" sz="1800" u="none" cap="none" strike="noStrike">
                <a:solidFill>
                  <a:srgbClr val="AF7B51"/>
                </a:solidFill>
                <a:latin typeface="Arial"/>
                <a:ea typeface="Arial"/>
                <a:cs typeface="Arial"/>
                <a:sym typeface="Arial"/>
              </a:rPr>
              <a:t>電子信箱 </a:t>
            </a:r>
            <a:endParaRPr/>
          </a:p>
        </p:txBody>
      </p:sp>
      <p:sp>
        <p:nvSpPr>
          <p:cNvPr id="136" name="Google Shape;136;p14"/>
          <p:cNvSpPr txBox="1"/>
          <p:nvPr>
            <p:ph idx="1" type="body"/>
          </p:nvPr>
        </p:nvSpPr>
        <p:spPr>
          <a:xfrm>
            <a:off x="3328297" y="1681424"/>
            <a:ext cx="2103300" cy="1512349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rgbClr val="AF7B51"/>
                </a:solidFill>
                <a:latin typeface="Arial"/>
                <a:ea typeface="Arial"/>
                <a:cs typeface="Arial"/>
                <a:sym typeface="Arial"/>
              </a:rPr>
              <a:t>◎ 資訊查詢服務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AF7B51"/>
              </a:buClr>
              <a:buSzPts val="1800"/>
              <a:buFont typeface="Arial"/>
              <a:buChar char="●"/>
            </a:pPr>
            <a:r>
              <a:rPr b="0" i="0" lang="zh-TW" sz="1800" u="none" cap="none" strike="noStrike">
                <a:solidFill>
                  <a:srgbClr val="AF7B51"/>
                </a:solidFill>
                <a:latin typeface="Arial"/>
                <a:ea typeface="Arial"/>
                <a:cs typeface="Arial"/>
                <a:sym typeface="Arial"/>
              </a:rPr>
              <a:t>校園軟體下載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AF7B51"/>
              </a:buClr>
              <a:buSzPts val="1800"/>
              <a:buFont typeface="Arial"/>
              <a:buChar char="●"/>
            </a:pPr>
            <a:r>
              <a:rPr b="0" i="0" lang="zh-TW" sz="1800" u="none" cap="none" strike="noStrike">
                <a:solidFill>
                  <a:srgbClr val="AF7B51"/>
                </a:solidFill>
                <a:latin typeface="Arial"/>
                <a:ea typeface="Arial"/>
                <a:cs typeface="Arial"/>
                <a:sym typeface="Arial"/>
              </a:rPr>
              <a:t>連絡資料查詢</a:t>
            </a:r>
            <a:endParaRPr/>
          </a:p>
        </p:txBody>
      </p:sp>
      <p:sp>
        <p:nvSpPr>
          <p:cNvPr id="137" name="Google Shape;137;p14"/>
          <p:cNvSpPr txBox="1"/>
          <p:nvPr>
            <p:ph idx="1" type="body"/>
          </p:nvPr>
        </p:nvSpPr>
        <p:spPr>
          <a:xfrm>
            <a:off x="5810650" y="1681424"/>
            <a:ext cx="2620800" cy="2772131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rgbClr val="AF7B51"/>
                </a:solidFill>
                <a:latin typeface="Arial"/>
                <a:ea typeface="Arial"/>
                <a:cs typeface="Arial"/>
                <a:sym typeface="Arial"/>
              </a:rPr>
              <a:t>◎ 常用服務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AF7B51"/>
              </a:buClr>
              <a:buSzPts val="1800"/>
              <a:buFont typeface="Arial"/>
              <a:buChar char="●"/>
            </a:pPr>
            <a:r>
              <a:rPr b="0" i="0" lang="zh-TW" sz="1800" u="none" cap="none" strike="noStrike">
                <a:solidFill>
                  <a:srgbClr val="AF7B51"/>
                </a:solidFill>
                <a:latin typeface="Arial"/>
                <a:ea typeface="Arial"/>
                <a:cs typeface="Arial"/>
                <a:sym typeface="Arial"/>
              </a:rPr>
              <a:t>G Suite教育版帳號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AF7B51"/>
              </a:buClr>
              <a:buSzPts val="1800"/>
              <a:buFont typeface="Arial"/>
              <a:buChar char="●"/>
            </a:pPr>
            <a:r>
              <a:rPr b="0" i="0" lang="zh-TW" sz="1800" u="none" cap="none" strike="noStrike">
                <a:solidFill>
                  <a:srgbClr val="AF7B51"/>
                </a:solidFill>
                <a:latin typeface="Arial"/>
                <a:ea typeface="Arial"/>
                <a:cs typeface="Arial"/>
                <a:sym typeface="Arial"/>
              </a:rPr>
              <a:t>自學專區</a:t>
            </a:r>
            <a:endParaRPr b="0" i="0" sz="1800" u="none" cap="none" strike="noStrike">
              <a:solidFill>
                <a:srgbClr val="AF7B5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</a:pPr>
            <a:r>
              <a:rPr b="0" i="0" lang="zh-TW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高師大 APP </a:t>
            </a:r>
            <a:endParaRPr b="0" i="0" sz="1800" u="none" cap="none" strike="noStrike">
              <a:solidFill>
                <a:srgbClr val="AF7B5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AF7B51"/>
              </a:buClr>
              <a:buSzPts val="1800"/>
              <a:buFont typeface="Arial"/>
              <a:buChar char="●"/>
            </a:pPr>
            <a:r>
              <a:rPr b="0" i="0" lang="zh-TW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VPN 設定</a:t>
            </a:r>
            <a:endParaRPr/>
          </a:p>
        </p:txBody>
      </p:sp>
      <p:sp>
        <p:nvSpPr>
          <p:cNvPr id="138" name="Google Shape;138;p14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4"/>
          <p:cNvSpPr txBox="1"/>
          <p:nvPr>
            <p:ph idx="1" type="body"/>
          </p:nvPr>
        </p:nvSpPr>
        <p:spPr>
          <a:xfrm>
            <a:off x="3328275" y="3313042"/>
            <a:ext cx="2103300" cy="1477619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rgbClr val="AF7B51"/>
                </a:solidFill>
                <a:latin typeface="Arial"/>
                <a:ea typeface="Arial"/>
                <a:cs typeface="Arial"/>
                <a:sym typeface="Arial"/>
              </a:rPr>
              <a:t>◎申請與報名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AF7B51"/>
              </a:buClr>
              <a:buSzPts val="1800"/>
              <a:buFont typeface="Arial"/>
              <a:buChar char="●"/>
            </a:pPr>
            <a:r>
              <a:rPr b="0" i="0" lang="zh-TW" sz="1800" u="none" cap="none" strike="noStrike">
                <a:solidFill>
                  <a:srgbClr val="AF7B51"/>
                </a:solidFill>
                <a:latin typeface="Arial"/>
                <a:ea typeface="Arial"/>
                <a:cs typeface="Arial"/>
                <a:sym typeface="Arial"/>
              </a:rPr>
              <a:t>停車證申請</a:t>
            </a:r>
            <a:endParaRPr b="0" i="0" sz="1800" u="none" cap="none" strike="noStrike">
              <a:solidFill>
                <a:srgbClr val="AF7B5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AF7B51"/>
              </a:buClr>
              <a:buSzPts val="1800"/>
              <a:buFont typeface="Arial"/>
              <a:buChar char="●"/>
            </a:pPr>
            <a:r>
              <a:rPr b="0" i="0" lang="zh-TW" sz="1800" u="none" cap="none" strike="noStrike">
                <a:solidFill>
                  <a:srgbClr val="AF7B51"/>
                </a:solidFill>
                <a:latin typeface="Arial"/>
                <a:ea typeface="Arial"/>
                <a:cs typeface="Arial"/>
                <a:sym typeface="Arial"/>
              </a:rPr>
              <a:t>群組發信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2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b="0" i="0" lang="zh-TW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申請與報名</a:t>
            </a:r>
            <a:endParaRPr/>
          </a:p>
        </p:txBody>
      </p:sp>
      <p:sp>
        <p:nvSpPr>
          <p:cNvPr id="293" name="Google Shape;293;p32"/>
          <p:cNvSpPr txBox="1"/>
          <p:nvPr>
            <p:ph idx="1" type="body"/>
          </p:nvPr>
        </p:nvSpPr>
        <p:spPr>
          <a:xfrm>
            <a:off x="3272850" y="2014575"/>
            <a:ext cx="2598300" cy="29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</a:pPr>
            <a:r>
              <a:rPr b="0" i="0" lang="zh-TW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停車證申請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</a:pPr>
            <a:r>
              <a:rPr b="0" i="0" lang="zh-TW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群組發信</a:t>
            </a:r>
            <a:endParaRPr/>
          </a:p>
        </p:txBody>
      </p:sp>
      <p:sp>
        <p:nvSpPr>
          <p:cNvPr id="294" name="Google Shape;294;p32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b="0" i="0" lang="zh-TW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停車證申請</a:t>
            </a:r>
            <a:endParaRPr/>
          </a:p>
        </p:txBody>
      </p:sp>
      <p:sp>
        <p:nvSpPr>
          <p:cNvPr id="300" name="Google Shape;300;p33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1" name="Google Shape;30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125" y="1434700"/>
            <a:ext cx="3349374" cy="25724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02" name="Google Shape;302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75474" y="2161761"/>
            <a:ext cx="3349374" cy="243703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03" name="Google Shape;303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1175" y="1434700"/>
            <a:ext cx="1647825" cy="2524125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3"/>
          <p:cNvSpPr txBox="1"/>
          <p:nvPr/>
        </p:nvSpPr>
        <p:spPr>
          <a:xfrm>
            <a:off x="3044550" y="1045900"/>
            <a:ext cx="1318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u="sng">
                <a:solidFill>
                  <a:schemeClr val="hlink"/>
                </a:solidFill>
                <a:hlinkClick r:id="rId6"/>
              </a:rPr>
              <a:t>操作說明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2101" y="1108776"/>
            <a:ext cx="1124700" cy="172277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b="0" i="0" lang="zh-TW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群組發信</a:t>
            </a:r>
            <a:endParaRPr/>
          </a:p>
        </p:txBody>
      </p:sp>
      <p:sp>
        <p:nvSpPr>
          <p:cNvPr id="311" name="Google Shape;311;p34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2" name="Google Shape;312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9195" y="2729444"/>
            <a:ext cx="4567055" cy="16621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13" name="Google Shape;313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83624" y="1108774"/>
            <a:ext cx="3634150" cy="339267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14" name="Google Shape;314;p34"/>
          <p:cNvSpPr/>
          <p:nvPr/>
        </p:nvSpPr>
        <p:spPr>
          <a:xfrm>
            <a:off x="4452730" y="3538330"/>
            <a:ext cx="284922" cy="17227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0058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b="0" i="0" lang="zh-TW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常用服務</a:t>
            </a:r>
            <a:endParaRPr/>
          </a:p>
        </p:txBody>
      </p:sp>
      <p:sp>
        <p:nvSpPr>
          <p:cNvPr id="320" name="Google Shape;320;p35"/>
          <p:cNvSpPr txBox="1"/>
          <p:nvPr>
            <p:ph idx="1" type="body"/>
          </p:nvPr>
        </p:nvSpPr>
        <p:spPr>
          <a:xfrm>
            <a:off x="3183900" y="1940875"/>
            <a:ext cx="2776200" cy="24058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F7B51"/>
              </a:buClr>
              <a:buSzPts val="1800"/>
              <a:buFont typeface="Arial"/>
              <a:buChar char="●"/>
            </a:pPr>
            <a:r>
              <a:rPr b="0" i="0" lang="zh-TW" sz="1800" u="none" cap="none" strike="noStrike">
                <a:solidFill>
                  <a:srgbClr val="AF7B51"/>
                </a:solidFill>
                <a:latin typeface="Arial"/>
                <a:ea typeface="Arial"/>
                <a:cs typeface="Arial"/>
                <a:sym typeface="Arial"/>
              </a:rPr>
              <a:t>G Suite教育版帳號</a:t>
            </a:r>
            <a:endParaRPr/>
          </a:p>
          <a:p>
            <a:pPr indent="-342900" lvl="0" marL="457200" marR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AF7B51"/>
              </a:buClr>
              <a:buSzPts val="1800"/>
              <a:buFont typeface="Arial"/>
              <a:buChar char="●"/>
            </a:pPr>
            <a:r>
              <a:rPr b="0" i="0" lang="zh-TW" sz="1800" u="none" cap="none" strike="noStrike">
                <a:solidFill>
                  <a:srgbClr val="AF7B51"/>
                </a:solidFill>
                <a:latin typeface="Arial"/>
                <a:ea typeface="Arial"/>
                <a:cs typeface="Arial"/>
                <a:sym typeface="Arial"/>
              </a:rPr>
              <a:t>自學專區</a:t>
            </a:r>
            <a:endParaRPr b="0" i="0" sz="1800" u="none" cap="none" strike="noStrike">
              <a:solidFill>
                <a:srgbClr val="AF7B5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AF7B51"/>
              </a:buClr>
              <a:buSzPts val="1800"/>
              <a:buFont typeface="Arial"/>
              <a:buChar char="●"/>
            </a:pPr>
            <a:r>
              <a:rPr b="0" i="0" lang="zh-TW" sz="1800" u="none" cap="none" strike="noStrike">
                <a:solidFill>
                  <a:srgbClr val="AF7B51"/>
                </a:solidFill>
                <a:latin typeface="Arial"/>
                <a:ea typeface="Arial"/>
                <a:cs typeface="Arial"/>
                <a:sym typeface="Arial"/>
              </a:rPr>
              <a:t>高師大APP</a:t>
            </a:r>
            <a:endParaRPr b="0" i="0" sz="1800" u="none" cap="none" strike="noStrike">
              <a:solidFill>
                <a:srgbClr val="AF7B5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AF7B51"/>
              </a:buClr>
              <a:buSzPts val="1800"/>
              <a:buFont typeface="Arial"/>
              <a:buChar char="●"/>
            </a:pPr>
            <a:r>
              <a:rPr b="0" i="0" lang="zh-TW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VPN 設定</a:t>
            </a:r>
            <a:br>
              <a:rPr b="0" i="0" lang="zh-TW" sz="1800" u="none" cap="none" strike="noStrike">
                <a:solidFill>
                  <a:srgbClr val="AF7B5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rgbClr val="AF7B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35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b="0" i="0" lang="zh-TW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 Suite教育版帳號</a:t>
            </a:r>
            <a:endParaRPr/>
          </a:p>
        </p:txBody>
      </p:sp>
      <p:sp>
        <p:nvSpPr>
          <p:cNvPr id="327" name="Google Shape;327;p36"/>
          <p:cNvSpPr txBox="1"/>
          <p:nvPr>
            <p:ph idx="1" type="body"/>
          </p:nvPr>
        </p:nvSpPr>
        <p:spPr>
          <a:xfrm>
            <a:off x="819150" y="3929175"/>
            <a:ext cx="4684200" cy="3936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Google雲端協作平台Easy go：</a:t>
            </a:r>
            <a:r>
              <a:rPr b="0" i="0" lang="zh-TW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https://goo.gl/T2s4Q4</a:t>
            </a:r>
            <a:br>
              <a:rPr b="0" i="0" lang="zh-TW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36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9" name="Google Shape;329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14650" y="1514062"/>
            <a:ext cx="3753575" cy="2301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30" name="Google Shape;330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38575" y="1514050"/>
            <a:ext cx="2533313" cy="230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zh-TW"/>
              <a:t>數位學習</a:t>
            </a:r>
            <a:r>
              <a:rPr b="0" i="0" lang="zh-TW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專區</a:t>
            </a:r>
            <a:endParaRPr/>
          </a:p>
        </p:txBody>
      </p:sp>
      <p:sp>
        <p:nvSpPr>
          <p:cNvPr id="336" name="Google Shape;336;p37"/>
          <p:cNvSpPr txBox="1"/>
          <p:nvPr>
            <p:ph idx="1" type="body"/>
          </p:nvPr>
        </p:nvSpPr>
        <p:spPr>
          <a:xfrm>
            <a:off x="4698525" y="1354800"/>
            <a:ext cx="3626400" cy="7407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zh-TW" sz="1400"/>
              <a:t>數位學習</a:t>
            </a:r>
            <a:r>
              <a:rPr b="0" i="0" lang="zh-TW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專區網址：</a:t>
            </a:r>
            <a:r>
              <a:rPr b="0" i="0" lang="zh-TW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https://moocs.nknu.edu.tw/moodle/</a:t>
            </a:r>
            <a:endParaRPr/>
          </a:p>
        </p:txBody>
      </p:sp>
      <p:sp>
        <p:nvSpPr>
          <p:cNvPr id="337" name="Google Shape;337;p37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8" name="Google Shape;338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98599" y="2270125"/>
            <a:ext cx="3626250" cy="2400657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39" name="Google Shape;339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7175" y="1533425"/>
            <a:ext cx="3953050" cy="3145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zh-TW"/>
              <a:t>數位學習</a:t>
            </a:r>
            <a:r>
              <a:rPr b="0" i="0" lang="zh-TW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專區</a:t>
            </a:r>
            <a:endParaRPr/>
          </a:p>
        </p:txBody>
      </p:sp>
      <p:sp>
        <p:nvSpPr>
          <p:cNvPr id="345" name="Google Shape;345;p38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6" name="Google Shape;34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61190" y="759654"/>
            <a:ext cx="5611171" cy="3891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b="0" i="0" lang="zh-TW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高師大 APP</a:t>
            </a:r>
            <a:endParaRPr/>
          </a:p>
        </p:txBody>
      </p:sp>
      <p:sp>
        <p:nvSpPr>
          <p:cNvPr id="352" name="Google Shape;352;p39"/>
          <p:cNvSpPr txBox="1"/>
          <p:nvPr>
            <p:ph idx="1" type="body"/>
          </p:nvPr>
        </p:nvSpPr>
        <p:spPr>
          <a:xfrm>
            <a:off x="3575861" y="871209"/>
            <a:ext cx="2553528" cy="4929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說明：</a:t>
            </a:r>
            <a:r>
              <a:rPr b="0" i="0" lang="zh-TW" sz="1400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https://goo.gl/5744gi</a:t>
            </a:r>
            <a:endParaRPr/>
          </a:p>
        </p:txBody>
      </p:sp>
      <p:pic>
        <p:nvPicPr>
          <p:cNvPr descr="138973.jpg" id="353" name="Google Shape;353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00118" y="1431578"/>
            <a:ext cx="1996731" cy="3549742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54" name="Google Shape;354;p39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5" name="Google Shape;355;p39"/>
          <p:cNvPicPr preferRelativeResize="0"/>
          <p:nvPr/>
        </p:nvPicPr>
        <p:blipFill rotWithShape="1">
          <a:blip r:embed="rId5">
            <a:alphaModFix/>
          </a:blip>
          <a:srcRect b="0" l="0" r="0" t="40965"/>
          <a:stretch/>
        </p:blipFill>
        <p:spPr>
          <a:xfrm>
            <a:off x="3489470" y="1431578"/>
            <a:ext cx="1675246" cy="1758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39"/>
          <p:cNvPicPr preferRelativeResize="0"/>
          <p:nvPr/>
        </p:nvPicPr>
        <p:blipFill rotWithShape="1">
          <a:blip r:embed="rId6">
            <a:alphaModFix/>
          </a:blip>
          <a:srcRect b="5652" l="2408" r="-1" t="38824"/>
          <a:stretch/>
        </p:blipFill>
        <p:spPr>
          <a:xfrm>
            <a:off x="5522266" y="1431578"/>
            <a:ext cx="1720048" cy="1739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39"/>
          <p:cNvPicPr preferRelativeResize="0"/>
          <p:nvPr/>
        </p:nvPicPr>
        <p:blipFill rotWithShape="1">
          <a:blip r:embed="rId7">
            <a:alphaModFix/>
          </a:blip>
          <a:srcRect b="6555" l="0" r="0" t="39498"/>
          <a:stretch/>
        </p:blipFill>
        <p:spPr>
          <a:xfrm>
            <a:off x="3467943" y="3252001"/>
            <a:ext cx="1757248" cy="1685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b="0" i="0" lang="zh-TW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VPN 設定</a:t>
            </a:r>
            <a:endParaRPr/>
          </a:p>
        </p:txBody>
      </p:sp>
      <p:sp>
        <p:nvSpPr>
          <p:cNvPr id="363" name="Google Shape;363;p40"/>
          <p:cNvSpPr txBox="1"/>
          <p:nvPr>
            <p:ph idx="1" type="body"/>
          </p:nvPr>
        </p:nvSpPr>
        <p:spPr>
          <a:xfrm>
            <a:off x="732075" y="1990725"/>
            <a:ext cx="4594800" cy="4647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校外VPN連線設定操作手冊：</a:t>
            </a:r>
            <a:r>
              <a:rPr b="0" i="0" lang="zh-TW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https://goo.gl/mWRv7K</a:t>
            </a:r>
            <a:endParaRPr/>
          </a:p>
        </p:txBody>
      </p:sp>
      <p:sp>
        <p:nvSpPr>
          <p:cNvPr id="364" name="Google Shape;364;p40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40"/>
          <p:cNvSpPr txBox="1"/>
          <p:nvPr/>
        </p:nvSpPr>
        <p:spPr>
          <a:xfrm>
            <a:off x="1700106" y="2722880"/>
            <a:ext cx="2892214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公文系統,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電子期刊,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校園軟體授權認證..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1"/>
          <p:cNvSpPr txBox="1"/>
          <p:nvPr>
            <p:ph type="title"/>
          </p:nvPr>
        </p:nvSpPr>
        <p:spPr>
          <a:xfrm>
            <a:off x="845950" y="8389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b="0" i="0" lang="zh-TW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課程大綱二</a:t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41"/>
          <p:cNvSpPr txBox="1"/>
          <p:nvPr>
            <p:ph idx="1" type="body"/>
          </p:nvPr>
        </p:nvSpPr>
        <p:spPr>
          <a:xfrm>
            <a:off x="845950" y="1681425"/>
            <a:ext cx="2103300" cy="2287601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rgbClr val="AF7B51"/>
                </a:solidFill>
                <a:latin typeface="Arial"/>
                <a:ea typeface="Arial"/>
                <a:cs typeface="Arial"/>
                <a:sym typeface="Arial"/>
              </a:rPr>
              <a:t>◎ 教師課前</a:t>
            </a:r>
            <a:endParaRPr b="0" i="0" sz="1800" u="none" cap="none" strike="noStrike">
              <a:solidFill>
                <a:srgbClr val="AF7B5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AF7B51"/>
              </a:buClr>
              <a:buSzPts val="1800"/>
              <a:buFont typeface="Arial"/>
              <a:buChar char="●"/>
            </a:pPr>
            <a:r>
              <a:rPr b="0" i="0" lang="zh-TW" sz="1800" u="none" cap="none" strike="noStrike">
                <a:solidFill>
                  <a:srgbClr val="AF7B51"/>
                </a:solidFill>
                <a:latin typeface="Arial"/>
                <a:ea typeface="Arial"/>
                <a:cs typeface="Arial"/>
                <a:sym typeface="Arial"/>
              </a:rPr>
              <a:t>18周課綱</a:t>
            </a:r>
            <a:endParaRPr b="0" i="0" sz="1800" u="none" cap="none" strike="noStrike">
              <a:solidFill>
                <a:srgbClr val="AF7B5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AF7B51"/>
              </a:buClr>
              <a:buSzPts val="1800"/>
              <a:buFont typeface="Arial"/>
              <a:buChar char="●"/>
            </a:pPr>
            <a:r>
              <a:rPr b="0" i="0" lang="zh-TW" sz="1800" u="none" cap="none" strike="noStrike">
                <a:solidFill>
                  <a:srgbClr val="AF7B51"/>
                </a:solidFill>
                <a:latin typeface="Arial"/>
                <a:ea typeface="Arial"/>
                <a:cs typeface="Arial"/>
                <a:sym typeface="Arial"/>
              </a:rPr>
              <a:t>合開課程設定</a:t>
            </a:r>
            <a:endParaRPr b="0" i="0" sz="1800" u="none" cap="none" strike="noStrike">
              <a:solidFill>
                <a:srgbClr val="AF7B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41"/>
          <p:cNvSpPr txBox="1"/>
          <p:nvPr>
            <p:ph idx="1" type="body"/>
          </p:nvPr>
        </p:nvSpPr>
        <p:spPr>
          <a:xfrm>
            <a:off x="5810650" y="1681425"/>
            <a:ext cx="2134028" cy="2287602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rgbClr val="AF7B51"/>
                </a:solidFill>
                <a:latin typeface="Arial"/>
                <a:ea typeface="Arial"/>
                <a:cs typeface="Arial"/>
                <a:sym typeface="Arial"/>
              </a:rPr>
              <a:t>◎ 教師課後</a:t>
            </a:r>
            <a:endParaRPr b="0" i="0" sz="1800" u="none" cap="none" strike="noStrike">
              <a:solidFill>
                <a:srgbClr val="AF7B5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AF7B51"/>
              </a:buClr>
              <a:buSzPts val="1800"/>
              <a:buFont typeface="Arial"/>
              <a:buChar char="●"/>
            </a:pPr>
            <a:r>
              <a:rPr b="0" i="0" lang="zh-TW" sz="1800" u="none" cap="none" strike="noStrike">
                <a:solidFill>
                  <a:srgbClr val="AF7B51"/>
                </a:solidFill>
                <a:latin typeface="Arial"/>
                <a:ea typeface="Arial"/>
                <a:cs typeface="Arial"/>
                <a:sym typeface="Arial"/>
              </a:rPr>
              <a:t>成績輸入</a:t>
            </a:r>
            <a:endParaRPr b="0" i="0" sz="1800" u="none" cap="none" strike="noStrike">
              <a:solidFill>
                <a:srgbClr val="AF7B5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AF7B51"/>
              </a:buClr>
              <a:buSzPts val="1800"/>
              <a:buFont typeface="Arial"/>
              <a:buChar char="●"/>
            </a:pPr>
            <a:r>
              <a:rPr b="0" i="0" lang="zh-TW" sz="1800" u="none" cap="none" strike="noStrike">
                <a:solidFill>
                  <a:srgbClr val="AF7B51"/>
                </a:solidFill>
                <a:latin typeface="Arial"/>
                <a:ea typeface="Arial"/>
                <a:cs typeface="Arial"/>
                <a:sym typeface="Arial"/>
              </a:rPr>
              <a:t>教學評量</a:t>
            </a:r>
            <a:endParaRPr b="0" i="0" sz="1800" u="none" cap="none" strike="noStrike">
              <a:solidFill>
                <a:srgbClr val="AF7B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41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41"/>
          <p:cNvSpPr txBox="1"/>
          <p:nvPr>
            <p:ph idx="1" type="body"/>
          </p:nvPr>
        </p:nvSpPr>
        <p:spPr>
          <a:xfrm>
            <a:off x="3328275" y="1681425"/>
            <a:ext cx="2103300" cy="2287602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rgbClr val="AF7B51"/>
                </a:solidFill>
                <a:latin typeface="Arial"/>
                <a:ea typeface="Arial"/>
                <a:cs typeface="Arial"/>
                <a:sym typeface="Arial"/>
              </a:rPr>
              <a:t>◎ 教師課中</a:t>
            </a:r>
            <a:endParaRPr b="0" i="0" sz="1800" u="none" cap="none" strike="noStrike">
              <a:solidFill>
                <a:srgbClr val="AF7B5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AF7B51"/>
              </a:buClr>
              <a:buSzPts val="1800"/>
              <a:buFont typeface="Arial"/>
              <a:buChar char="●"/>
            </a:pPr>
            <a:r>
              <a:rPr b="0" i="0" lang="zh-TW" sz="1800" u="none" cap="none" strike="noStrike">
                <a:solidFill>
                  <a:srgbClr val="AF7B51"/>
                </a:solidFill>
                <a:latin typeface="Arial"/>
                <a:ea typeface="Arial"/>
                <a:cs typeface="Arial"/>
                <a:sym typeface="Arial"/>
              </a:rPr>
              <a:t>當周教學進度</a:t>
            </a:r>
            <a:endParaRPr b="0" i="0" sz="1800" u="none" cap="none" strike="noStrike">
              <a:solidFill>
                <a:srgbClr val="AF7B5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AF7B51"/>
              </a:buClr>
              <a:buSzPts val="1800"/>
              <a:buFont typeface="Arial"/>
              <a:buChar char="●"/>
            </a:pPr>
            <a:r>
              <a:rPr b="0" i="0" lang="zh-TW" sz="1800" u="none" cap="none" strike="noStrike">
                <a:solidFill>
                  <a:srgbClr val="AF7B51"/>
                </a:solidFill>
                <a:latin typeface="Arial"/>
                <a:ea typeface="Arial"/>
                <a:cs typeface="Arial"/>
                <a:sym typeface="Arial"/>
              </a:rPr>
              <a:t>調補課</a:t>
            </a:r>
            <a:endParaRPr b="0" i="0" sz="1800" u="none" cap="none" strike="noStrike">
              <a:solidFill>
                <a:srgbClr val="AF7B5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AF7B51"/>
              </a:buClr>
              <a:buSzPts val="1800"/>
              <a:buFont typeface="Arial"/>
              <a:buChar char="●"/>
            </a:pPr>
            <a:r>
              <a:rPr b="0" i="0" lang="zh-TW" sz="1800" u="none" cap="none" strike="noStrike">
                <a:solidFill>
                  <a:srgbClr val="AF7B51"/>
                </a:solidFill>
                <a:latin typeface="Arial"/>
                <a:ea typeface="Arial"/>
                <a:cs typeface="Arial"/>
                <a:sym typeface="Arial"/>
              </a:rPr>
              <a:t>課程討論區</a:t>
            </a:r>
            <a:endParaRPr b="0" i="0" sz="1800" u="none" cap="none" strike="noStrike">
              <a:solidFill>
                <a:srgbClr val="AF7B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5" name="Google Shape;375;p41"/>
          <p:cNvPicPr preferRelativeResize="0"/>
          <p:nvPr/>
        </p:nvPicPr>
        <p:blipFill rotWithShape="1">
          <a:blip r:embed="rId3">
            <a:alphaModFix/>
          </a:blip>
          <a:srcRect b="7851" l="0" r="0" t="0"/>
          <a:stretch/>
        </p:blipFill>
        <p:spPr>
          <a:xfrm>
            <a:off x="4089875" y="393675"/>
            <a:ext cx="3854800" cy="115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5"/>
          <p:cNvSpPr txBox="1"/>
          <p:nvPr>
            <p:ph type="title"/>
          </p:nvPr>
        </p:nvSpPr>
        <p:spPr>
          <a:xfrm>
            <a:off x="845950" y="8389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b="0" i="0" lang="zh-TW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課程大綱二</a:t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5"/>
          <p:cNvSpPr txBox="1"/>
          <p:nvPr>
            <p:ph idx="1" type="body"/>
          </p:nvPr>
        </p:nvSpPr>
        <p:spPr>
          <a:xfrm>
            <a:off x="845950" y="1681425"/>
            <a:ext cx="2103300" cy="2287601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rgbClr val="AF7B51"/>
                </a:solidFill>
                <a:latin typeface="Arial"/>
                <a:ea typeface="Arial"/>
                <a:cs typeface="Arial"/>
                <a:sym typeface="Arial"/>
              </a:rPr>
              <a:t>◎ 教師課前</a:t>
            </a:r>
            <a:endParaRPr b="0" i="0" sz="1800" u="none" cap="none" strike="noStrike">
              <a:solidFill>
                <a:srgbClr val="AF7B5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AF7B51"/>
              </a:buClr>
              <a:buSzPts val="1800"/>
              <a:buFont typeface="Arial"/>
              <a:buChar char="●"/>
            </a:pPr>
            <a:r>
              <a:rPr b="0" i="0" lang="zh-TW" sz="1800" u="none" cap="none" strike="noStrike">
                <a:solidFill>
                  <a:srgbClr val="AF7B51"/>
                </a:solidFill>
                <a:latin typeface="Arial"/>
                <a:ea typeface="Arial"/>
                <a:cs typeface="Arial"/>
                <a:sym typeface="Arial"/>
              </a:rPr>
              <a:t>18周課綱</a:t>
            </a:r>
            <a:endParaRPr b="0" i="0" sz="1800" u="none" cap="none" strike="noStrike">
              <a:solidFill>
                <a:srgbClr val="AF7B5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AF7B51"/>
              </a:buClr>
              <a:buSzPts val="1800"/>
              <a:buFont typeface="Arial"/>
              <a:buChar char="●"/>
            </a:pPr>
            <a:r>
              <a:rPr b="0" i="0" lang="zh-TW" sz="1800" u="none" cap="none" strike="noStrike">
                <a:solidFill>
                  <a:srgbClr val="AF7B51"/>
                </a:solidFill>
                <a:latin typeface="Arial"/>
                <a:ea typeface="Arial"/>
                <a:cs typeface="Arial"/>
                <a:sym typeface="Arial"/>
              </a:rPr>
              <a:t>合開課程設定</a:t>
            </a:r>
            <a:endParaRPr b="0" i="0" sz="1800" u="none" cap="none" strike="noStrike">
              <a:solidFill>
                <a:srgbClr val="AF7B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5"/>
          <p:cNvSpPr txBox="1"/>
          <p:nvPr>
            <p:ph idx="1" type="body"/>
          </p:nvPr>
        </p:nvSpPr>
        <p:spPr>
          <a:xfrm>
            <a:off x="5810650" y="1681425"/>
            <a:ext cx="2134028" cy="2287602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rgbClr val="AF7B51"/>
                </a:solidFill>
                <a:latin typeface="Arial"/>
                <a:ea typeface="Arial"/>
                <a:cs typeface="Arial"/>
                <a:sym typeface="Arial"/>
              </a:rPr>
              <a:t>◎ 教師課後</a:t>
            </a:r>
            <a:endParaRPr b="0" i="0" sz="1800" u="none" cap="none" strike="noStrike">
              <a:solidFill>
                <a:srgbClr val="AF7B5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AF7B51"/>
              </a:buClr>
              <a:buSzPts val="1800"/>
              <a:buFont typeface="Arial"/>
              <a:buChar char="●"/>
            </a:pPr>
            <a:r>
              <a:rPr b="0" i="0" lang="zh-TW" sz="1800" u="none" cap="none" strike="noStrike">
                <a:solidFill>
                  <a:srgbClr val="AF7B51"/>
                </a:solidFill>
                <a:latin typeface="Arial"/>
                <a:ea typeface="Arial"/>
                <a:cs typeface="Arial"/>
                <a:sym typeface="Arial"/>
              </a:rPr>
              <a:t>成績輸入</a:t>
            </a:r>
            <a:endParaRPr b="0" i="0" sz="1800" u="none" cap="none" strike="noStrike">
              <a:solidFill>
                <a:srgbClr val="AF7B5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AF7B51"/>
              </a:buClr>
              <a:buSzPts val="1800"/>
              <a:buFont typeface="Arial"/>
              <a:buChar char="●"/>
            </a:pPr>
            <a:r>
              <a:rPr b="0" i="0" lang="zh-TW" sz="1800" u="none" cap="none" strike="noStrike">
                <a:solidFill>
                  <a:srgbClr val="AF7B51"/>
                </a:solidFill>
                <a:latin typeface="Arial"/>
                <a:ea typeface="Arial"/>
                <a:cs typeface="Arial"/>
                <a:sym typeface="Arial"/>
              </a:rPr>
              <a:t>教學評量</a:t>
            </a:r>
            <a:endParaRPr b="0" i="0" sz="1800" u="none" cap="none" strike="noStrike">
              <a:solidFill>
                <a:srgbClr val="AF7B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5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5"/>
          <p:cNvSpPr txBox="1"/>
          <p:nvPr>
            <p:ph idx="1" type="body"/>
          </p:nvPr>
        </p:nvSpPr>
        <p:spPr>
          <a:xfrm>
            <a:off x="3328275" y="1681425"/>
            <a:ext cx="2103300" cy="2287602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rgbClr val="AF7B51"/>
                </a:solidFill>
                <a:latin typeface="Arial"/>
                <a:ea typeface="Arial"/>
                <a:cs typeface="Arial"/>
                <a:sym typeface="Arial"/>
              </a:rPr>
              <a:t>◎ 教師課中</a:t>
            </a:r>
            <a:endParaRPr b="0" i="0" sz="1800" u="none" cap="none" strike="noStrike">
              <a:solidFill>
                <a:srgbClr val="AF7B5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AF7B51"/>
              </a:buClr>
              <a:buSzPts val="1800"/>
              <a:buFont typeface="Arial"/>
              <a:buChar char="●"/>
            </a:pPr>
            <a:r>
              <a:rPr b="0" i="0" lang="zh-TW" sz="1800" u="none" cap="none" strike="noStrike">
                <a:solidFill>
                  <a:srgbClr val="AF7B51"/>
                </a:solidFill>
                <a:latin typeface="Arial"/>
                <a:ea typeface="Arial"/>
                <a:cs typeface="Arial"/>
                <a:sym typeface="Arial"/>
              </a:rPr>
              <a:t>當周教學進度</a:t>
            </a:r>
            <a:endParaRPr b="0" i="0" sz="1800" u="none" cap="none" strike="noStrike">
              <a:solidFill>
                <a:srgbClr val="AF7B5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AF7B51"/>
              </a:buClr>
              <a:buSzPts val="1800"/>
              <a:buFont typeface="Arial"/>
              <a:buChar char="●"/>
            </a:pPr>
            <a:r>
              <a:rPr b="0" i="0" lang="zh-TW" sz="1800" u="none" cap="none" strike="noStrike">
                <a:solidFill>
                  <a:srgbClr val="AF7B51"/>
                </a:solidFill>
                <a:latin typeface="Arial"/>
                <a:ea typeface="Arial"/>
                <a:cs typeface="Arial"/>
                <a:sym typeface="Arial"/>
              </a:rPr>
              <a:t>調補課</a:t>
            </a:r>
            <a:endParaRPr b="0" i="0" sz="1800" u="none" cap="none" strike="noStrike">
              <a:solidFill>
                <a:srgbClr val="AF7B5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AF7B51"/>
              </a:buClr>
              <a:buSzPts val="1800"/>
              <a:buFont typeface="Arial"/>
              <a:buChar char="●"/>
            </a:pPr>
            <a:r>
              <a:rPr b="0" i="0" lang="zh-TW" sz="1800" u="none" cap="none" strike="noStrike">
                <a:solidFill>
                  <a:srgbClr val="AF7B51"/>
                </a:solidFill>
                <a:latin typeface="Arial"/>
                <a:ea typeface="Arial"/>
                <a:cs typeface="Arial"/>
                <a:sym typeface="Arial"/>
              </a:rPr>
              <a:t>課程討論區</a:t>
            </a:r>
            <a:endParaRPr b="0" i="0" sz="1800" u="none" cap="none" strike="noStrike">
              <a:solidFill>
                <a:srgbClr val="AF7B5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2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b="0" i="0" lang="zh-TW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教師課前</a:t>
            </a:r>
            <a:endParaRPr b="0" i="0" sz="4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42"/>
          <p:cNvSpPr txBox="1"/>
          <p:nvPr>
            <p:ph idx="1" type="body"/>
          </p:nvPr>
        </p:nvSpPr>
        <p:spPr>
          <a:xfrm>
            <a:off x="3183900" y="1940875"/>
            <a:ext cx="2776200" cy="199502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F7B51"/>
              </a:buClr>
              <a:buSzPts val="1800"/>
              <a:buFont typeface="Arial"/>
              <a:buChar char="●"/>
            </a:pPr>
            <a:r>
              <a:rPr b="0" i="0" lang="zh-TW" sz="1800" u="none" cap="none" strike="noStrike">
                <a:solidFill>
                  <a:srgbClr val="AF7B51"/>
                </a:solidFill>
                <a:latin typeface="Arial"/>
                <a:ea typeface="Arial"/>
                <a:cs typeface="Arial"/>
                <a:sym typeface="Arial"/>
              </a:rPr>
              <a:t>18周課綱</a:t>
            </a:r>
            <a:endParaRPr/>
          </a:p>
          <a:p>
            <a:pPr indent="-342900" lvl="0" marL="457200" marR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AF7B51"/>
              </a:buClr>
              <a:buSzPts val="1800"/>
              <a:buFont typeface="Arial"/>
              <a:buChar char="●"/>
            </a:pPr>
            <a:r>
              <a:rPr b="0" i="0" lang="zh-TW" sz="1800" u="none" cap="none" strike="noStrike">
                <a:solidFill>
                  <a:srgbClr val="AF7B51"/>
                </a:solidFill>
                <a:latin typeface="Arial"/>
                <a:ea typeface="Arial"/>
                <a:cs typeface="Arial"/>
                <a:sym typeface="Arial"/>
              </a:rPr>
              <a:t>合開課程設定</a:t>
            </a:r>
            <a:endParaRPr b="0" i="0" sz="1800" u="none" cap="none" strike="noStrike">
              <a:solidFill>
                <a:srgbClr val="AF7B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42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b="0" i="0" lang="zh-TW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課程大綱</a:t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43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9" name="Google Shape;38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50" y="2037250"/>
            <a:ext cx="7581301" cy="2465175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43"/>
          <p:cNvSpPr/>
          <p:nvPr/>
        </p:nvSpPr>
        <p:spPr>
          <a:xfrm>
            <a:off x="741322" y="1569723"/>
            <a:ext cx="4229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 週教綱上傳說明(教師端)：</a:t>
            </a:r>
            <a:r>
              <a:rPr b="0" i="0" lang="zh-TW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https://goo.gl/vUVprN</a:t>
            </a:r>
            <a:endParaRPr/>
          </a:p>
        </p:txBody>
      </p:sp>
      <p:sp>
        <p:nvSpPr>
          <p:cNvPr id="391" name="Google Shape;391;p43"/>
          <p:cNvSpPr/>
          <p:nvPr/>
        </p:nvSpPr>
        <p:spPr>
          <a:xfrm>
            <a:off x="6698390" y="3277766"/>
            <a:ext cx="589800" cy="285000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b="0" i="0" lang="zh-TW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課程大綱</a:t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44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8" name="Google Shape;398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5913" y="1631986"/>
            <a:ext cx="5336485" cy="3174206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44"/>
          <p:cNvSpPr/>
          <p:nvPr/>
        </p:nvSpPr>
        <p:spPr>
          <a:xfrm>
            <a:off x="2478157" y="2551043"/>
            <a:ext cx="4810539" cy="1099931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44"/>
          <p:cNvSpPr/>
          <p:nvPr/>
        </p:nvSpPr>
        <p:spPr>
          <a:xfrm>
            <a:off x="1755913" y="3803374"/>
            <a:ext cx="5336485" cy="937094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b="0" i="0" lang="zh-TW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課程大綱</a:t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45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7" name="Google Shape;40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5550" y="1553700"/>
            <a:ext cx="7594526" cy="3007250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45"/>
          <p:cNvSpPr/>
          <p:nvPr/>
        </p:nvSpPr>
        <p:spPr>
          <a:xfrm>
            <a:off x="810225" y="1578299"/>
            <a:ext cx="2818500" cy="280200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45"/>
          <p:cNvSpPr/>
          <p:nvPr/>
        </p:nvSpPr>
        <p:spPr>
          <a:xfrm>
            <a:off x="1262199" y="2805925"/>
            <a:ext cx="6947100" cy="338700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b="0" i="0" lang="zh-TW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課程大綱</a:t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46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6" name="Google Shape;416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5825" y="1431575"/>
            <a:ext cx="5955600" cy="3445600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46"/>
          <p:cNvSpPr/>
          <p:nvPr/>
        </p:nvSpPr>
        <p:spPr>
          <a:xfrm>
            <a:off x="2328333" y="1399100"/>
            <a:ext cx="934800" cy="260700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46"/>
          <p:cNvSpPr/>
          <p:nvPr/>
        </p:nvSpPr>
        <p:spPr>
          <a:xfrm>
            <a:off x="1738980" y="2519680"/>
            <a:ext cx="4760100" cy="2153400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b="0" i="0" lang="zh-TW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合開課程設定</a:t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47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5" name="Google Shape;425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7956" y="1714061"/>
            <a:ext cx="7616894" cy="1870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b="0" i="0" lang="zh-TW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教師課中</a:t>
            </a:r>
            <a:endParaRPr b="0" i="0" sz="4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48"/>
          <p:cNvSpPr txBox="1"/>
          <p:nvPr>
            <p:ph idx="1" type="body"/>
          </p:nvPr>
        </p:nvSpPr>
        <p:spPr>
          <a:xfrm>
            <a:off x="3183900" y="1940875"/>
            <a:ext cx="2776200" cy="199502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F7B51"/>
              </a:buClr>
              <a:buSzPts val="1800"/>
              <a:buFont typeface="Arial"/>
              <a:buChar char="●"/>
            </a:pPr>
            <a:r>
              <a:rPr b="0" i="0" lang="zh-TW" sz="1800" u="none" cap="none" strike="noStrike">
                <a:solidFill>
                  <a:srgbClr val="AF7B51"/>
                </a:solidFill>
                <a:latin typeface="Arial"/>
                <a:ea typeface="Arial"/>
                <a:cs typeface="Arial"/>
                <a:sym typeface="Arial"/>
              </a:rPr>
              <a:t>當周教學進度 / 課程討論區</a:t>
            </a:r>
            <a:endParaRPr b="0" i="0" sz="1800" u="none" cap="none" strike="noStrike">
              <a:solidFill>
                <a:srgbClr val="AF7B5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AF7B51"/>
              </a:buClr>
              <a:buSzPts val="1800"/>
              <a:buFont typeface="Arial"/>
              <a:buChar char="●"/>
            </a:pPr>
            <a:r>
              <a:rPr b="0" i="0" lang="zh-TW" sz="1800" u="none" cap="none" strike="noStrike">
                <a:solidFill>
                  <a:srgbClr val="AF7B51"/>
                </a:solidFill>
                <a:latin typeface="Arial"/>
                <a:ea typeface="Arial"/>
                <a:cs typeface="Arial"/>
                <a:sym typeface="Arial"/>
              </a:rPr>
              <a:t>調補課</a:t>
            </a:r>
            <a:endParaRPr b="0" i="0" sz="1800" u="none" cap="none" strike="noStrike">
              <a:solidFill>
                <a:srgbClr val="AF7B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48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b="0" i="0" lang="zh-TW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當週教學進度</a:t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49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9" name="Google Shape;439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3912" y="1559183"/>
            <a:ext cx="7171103" cy="3145339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49"/>
          <p:cNvSpPr/>
          <p:nvPr/>
        </p:nvSpPr>
        <p:spPr>
          <a:xfrm>
            <a:off x="993912" y="2146852"/>
            <a:ext cx="2411896" cy="278296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49"/>
          <p:cNvSpPr/>
          <p:nvPr/>
        </p:nvSpPr>
        <p:spPr>
          <a:xfrm>
            <a:off x="5347251" y="3253409"/>
            <a:ext cx="642732" cy="278296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b="0" i="0" lang="zh-TW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課程討論區</a:t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50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8" name="Google Shape;448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1707" y="3170800"/>
            <a:ext cx="5800415" cy="1665125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50"/>
          <p:cNvSpPr/>
          <p:nvPr/>
        </p:nvSpPr>
        <p:spPr>
          <a:xfrm>
            <a:off x="3721713" y="4606694"/>
            <a:ext cx="642600" cy="278400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0" name="Google Shape;450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1700" y="1437050"/>
            <a:ext cx="5618075" cy="166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262" y="1800200"/>
            <a:ext cx="4262521" cy="1923450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51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b="0" i="0" lang="zh-TW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調補課</a:t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51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51"/>
          <p:cNvSpPr/>
          <p:nvPr/>
        </p:nvSpPr>
        <p:spPr>
          <a:xfrm>
            <a:off x="508262" y="2186610"/>
            <a:ext cx="803705" cy="278296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9" name="Google Shape;459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1763787"/>
            <a:ext cx="3745602" cy="991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79156" y="2887104"/>
            <a:ext cx="3531290" cy="1745917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51"/>
          <p:cNvSpPr/>
          <p:nvPr/>
        </p:nvSpPr>
        <p:spPr>
          <a:xfrm>
            <a:off x="3975652" y="2186610"/>
            <a:ext cx="430696" cy="139148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0058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51"/>
          <p:cNvSpPr/>
          <p:nvPr/>
        </p:nvSpPr>
        <p:spPr>
          <a:xfrm>
            <a:off x="6506817" y="2692351"/>
            <a:ext cx="172279" cy="194753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0058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51"/>
          <p:cNvSpPr/>
          <p:nvPr/>
        </p:nvSpPr>
        <p:spPr>
          <a:xfrm>
            <a:off x="5064817" y="2248404"/>
            <a:ext cx="803705" cy="278296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51"/>
          <p:cNvSpPr/>
          <p:nvPr/>
        </p:nvSpPr>
        <p:spPr>
          <a:xfrm>
            <a:off x="7587029" y="2464905"/>
            <a:ext cx="443788" cy="253481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51"/>
          <p:cNvSpPr/>
          <p:nvPr/>
        </p:nvSpPr>
        <p:spPr>
          <a:xfrm>
            <a:off x="5064816" y="3494801"/>
            <a:ext cx="3145629" cy="785651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b="0" i="0" lang="zh-TW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教職員生單一登入入口(1)</a:t>
            </a:r>
            <a:endParaRPr/>
          </a:p>
        </p:txBody>
      </p:sp>
      <p:sp>
        <p:nvSpPr>
          <p:cNvPr id="154" name="Google Shape;154;p16"/>
          <p:cNvSpPr txBox="1"/>
          <p:nvPr>
            <p:ph idx="1" type="body"/>
          </p:nvPr>
        </p:nvSpPr>
        <p:spPr>
          <a:xfrm>
            <a:off x="819150" y="1736725"/>
            <a:ext cx="3054300" cy="3588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</a:pPr>
            <a:r>
              <a:rPr b="0" i="0" lang="zh-TW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校首頁：</a:t>
            </a:r>
            <a:r>
              <a:rPr b="0" i="0" lang="zh-TW" sz="13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https://w3.nknu.edu.tw/zh/</a:t>
            </a:r>
            <a:endParaRPr/>
          </a:p>
        </p:txBody>
      </p:sp>
      <p:sp>
        <p:nvSpPr>
          <p:cNvPr id="155" name="Google Shape;155;p16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3050" y="2223600"/>
            <a:ext cx="7064700" cy="2108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52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b="0" i="0" lang="zh-TW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教師課後</a:t>
            </a:r>
            <a:endParaRPr b="0" i="0" sz="4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52"/>
          <p:cNvSpPr txBox="1"/>
          <p:nvPr>
            <p:ph idx="1" type="body"/>
          </p:nvPr>
        </p:nvSpPr>
        <p:spPr>
          <a:xfrm>
            <a:off x="3183900" y="1940875"/>
            <a:ext cx="2776200" cy="199502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F7B51"/>
              </a:buClr>
              <a:buSzPts val="1800"/>
              <a:buFont typeface="Arial"/>
              <a:buChar char="●"/>
            </a:pPr>
            <a:r>
              <a:rPr b="0" i="0" lang="zh-TW" sz="1800" u="none" cap="none" strike="noStrike">
                <a:solidFill>
                  <a:srgbClr val="AF7B51"/>
                </a:solidFill>
                <a:latin typeface="Arial"/>
                <a:ea typeface="Arial"/>
                <a:cs typeface="Arial"/>
                <a:sym typeface="Arial"/>
              </a:rPr>
              <a:t>成績輸入</a:t>
            </a:r>
            <a:endParaRPr/>
          </a:p>
          <a:p>
            <a:pPr indent="-342900" lvl="0" marL="457200" marR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AF7B51"/>
              </a:buClr>
              <a:buSzPts val="1800"/>
              <a:buFont typeface="Arial"/>
              <a:buChar char="●"/>
            </a:pPr>
            <a:r>
              <a:rPr b="0" i="0" lang="zh-TW" sz="1800" u="none" cap="none" strike="noStrike">
                <a:solidFill>
                  <a:srgbClr val="AF7B51"/>
                </a:solidFill>
                <a:latin typeface="Arial"/>
                <a:ea typeface="Arial"/>
                <a:cs typeface="Arial"/>
                <a:sym typeface="Arial"/>
              </a:rPr>
              <a:t>教學評量</a:t>
            </a:r>
            <a:endParaRPr b="0" i="0" sz="1800" u="none" cap="none" strike="noStrike">
              <a:solidFill>
                <a:srgbClr val="AF7B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52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3" name="Google Shape;473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5290" y="2290555"/>
            <a:ext cx="1781175" cy="154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53"/>
          <p:cNvSpPr txBox="1"/>
          <p:nvPr>
            <p:ph type="title"/>
          </p:nvPr>
        </p:nvSpPr>
        <p:spPr>
          <a:xfrm>
            <a:off x="680004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b="0" i="0" lang="zh-TW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成績輸入</a:t>
            </a:r>
            <a:br>
              <a:rPr b="0" i="0" lang="zh-TW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2400"/>
              <a:t>-進階模式</a:t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53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0" name="Google Shape;480;p53"/>
          <p:cNvPicPr preferRelativeResize="0"/>
          <p:nvPr/>
        </p:nvPicPr>
        <p:blipFill rotWithShape="1">
          <a:blip r:embed="rId3">
            <a:alphaModFix/>
          </a:blip>
          <a:srcRect b="327" l="0" r="0" t="337"/>
          <a:stretch/>
        </p:blipFill>
        <p:spPr>
          <a:xfrm>
            <a:off x="2366651" y="845600"/>
            <a:ext cx="6416326" cy="3786776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53"/>
          <p:cNvSpPr/>
          <p:nvPr/>
        </p:nvSpPr>
        <p:spPr>
          <a:xfrm>
            <a:off x="4389200" y="1283556"/>
            <a:ext cx="571800" cy="264900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53"/>
          <p:cNvSpPr/>
          <p:nvPr/>
        </p:nvSpPr>
        <p:spPr>
          <a:xfrm>
            <a:off x="3115628" y="2624910"/>
            <a:ext cx="1850700" cy="185400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53"/>
          <p:cNvSpPr/>
          <p:nvPr/>
        </p:nvSpPr>
        <p:spPr>
          <a:xfrm>
            <a:off x="3108022" y="2852363"/>
            <a:ext cx="320100" cy="143700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53"/>
          <p:cNvSpPr/>
          <p:nvPr/>
        </p:nvSpPr>
        <p:spPr>
          <a:xfrm>
            <a:off x="5291130" y="3567980"/>
            <a:ext cx="320100" cy="1064400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54"/>
          <p:cNvSpPr txBox="1"/>
          <p:nvPr>
            <p:ph type="title"/>
          </p:nvPr>
        </p:nvSpPr>
        <p:spPr>
          <a:xfrm>
            <a:off x="680004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b="0" i="0" lang="zh-TW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成績輸入</a:t>
            </a:r>
            <a:br>
              <a:rPr b="0" i="0" lang="zh-TW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2400"/>
              <a:t>-簡易模式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0" name="Google Shape;490;p54"/>
          <p:cNvPicPr preferRelativeResize="0"/>
          <p:nvPr/>
        </p:nvPicPr>
        <p:blipFill rotWithShape="1">
          <a:blip r:embed="rId3">
            <a:alphaModFix/>
          </a:blip>
          <a:srcRect b="119" l="0" r="0" t="129"/>
          <a:stretch/>
        </p:blipFill>
        <p:spPr>
          <a:xfrm>
            <a:off x="2369588" y="810806"/>
            <a:ext cx="6414299" cy="3813426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54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54"/>
          <p:cNvSpPr/>
          <p:nvPr/>
        </p:nvSpPr>
        <p:spPr>
          <a:xfrm>
            <a:off x="4389200" y="1270700"/>
            <a:ext cx="571800" cy="264900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54"/>
          <p:cNvSpPr/>
          <p:nvPr/>
        </p:nvSpPr>
        <p:spPr>
          <a:xfrm>
            <a:off x="4643523" y="3567980"/>
            <a:ext cx="320100" cy="1064400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55"/>
          <p:cNvSpPr txBox="1"/>
          <p:nvPr>
            <p:ph type="title"/>
          </p:nvPr>
        </p:nvSpPr>
        <p:spPr>
          <a:xfrm>
            <a:off x="680004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b="0" i="0" lang="zh-TW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教學評量</a:t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55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0" name="Google Shape;500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0075" y="387752"/>
            <a:ext cx="4623126" cy="2230198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55"/>
          <p:cNvSpPr/>
          <p:nvPr/>
        </p:nvSpPr>
        <p:spPr>
          <a:xfrm>
            <a:off x="3536384" y="748801"/>
            <a:ext cx="406200" cy="205500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55"/>
          <p:cNvSpPr/>
          <p:nvPr/>
        </p:nvSpPr>
        <p:spPr>
          <a:xfrm>
            <a:off x="5001915" y="2080644"/>
            <a:ext cx="406200" cy="205500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3" name="Google Shape;503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5166" y="2788075"/>
            <a:ext cx="4501084" cy="954600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55"/>
          <p:cNvSpPr/>
          <p:nvPr/>
        </p:nvSpPr>
        <p:spPr>
          <a:xfrm>
            <a:off x="5128591" y="2547730"/>
            <a:ext cx="172200" cy="3123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0058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5" name="Google Shape;505;p55"/>
          <p:cNvPicPr preferRelativeResize="0"/>
          <p:nvPr/>
        </p:nvPicPr>
        <p:blipFill rotWithShape="1">
          <a:blip r:embed="rId5">
            <a:alphaModFix/>
          </a:blip>
          <a:srcRect b="29473" l="0" r="0" t="0"/>
          <a:stretch/>
        </p:blipFill>
        <p:spPr>
          <a:xfrm>
            <a:off x="1224475" y="3852600"/>
            <a:ext cx="4501076" cy="1091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56"/>
          <p:cNvSpPr txBox="1"/>
          <p:nvPr>
            <p:ph type="title"/>
          </p:nvPr>
        </p:nvSpPr>
        <p:spPr>
          <a:xfrm>
            <a:off x="819150" y="209445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b="0" i="0" lang="zh-TW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 &amp; A</a:t>
            </a:r>
            <a:endParaRPr sz="4800"/>
          </a:p>
        </p:txBody>
      </p:sp>
      <p:sp>
        <p:nvSpPr>
          <p:cNvPr id="511" name="Google Shape;511;p56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56"/>
          <p:cNvSpPr txBox="1"/>
          <p:nvPr/>
        </p:nvSpPr>
        <p:spPr>
          <a:xfrm>
            <a:off x="529275" y="4044200"/>
            <a:ext cx="7477800" cy="6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AF7B51"/>
                </a:solidFill>
              </a:rPr>
              <a:t>系統平台：廖珮雯　分機1686　電子信箱 s9345@mail.nknu.edu.tw</a:t>
            </a:r>
            <a:endParaRPr>
              <a:solidFill>
                <a:srgbClr val="AF7B5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AF7B51"/>
                </a:solidFill>
              </a:rPr>
              <a:t>網路資安：游柏恩　分機1683　電子信箱 s9385@mail.nknu.edu.tw</a:t>
            </a:r>
            <a:endParaRPr>
              <a:solidFill>
                <a:srgbClr val="AF7B51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57"/>
          <p:cNvSpPr txBox="1"/>
          <p:nvPr>
            <p:ph type="title"/>
          </p:nvPr>
        </p:nvSpPr>
        <p:spPr>
          <a:xfrm>
            <a:off x="819150" y="209445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b="0" i="0" lang="zh-TW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END~謝謝大家</a:t>
            </a:r>
            <a:endParaRPr/>
          </a:p>
        </p:txBody>
      </p:sp>
      <p:sp>
        <p:nvSpPr>
          <p:cNvPr id="518" name="Google Shape;518;p57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b="0" i="0" lang="zh-TW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教職員生單一登入入口(2)</a:t>
            </a:r>
            <a:endParaRPr/>
          </a:p>
        </p:txBody>
      </p:sp>
      <p:sp>
        <p:nvSpPr>
          <p:cNvPr id="162" name="Google Shape;162;p17"/>
          <p:cNvSpPr txBox="1"/>
          <p:nvPr>
            <p:ph idx="1" type="body"/>
          </p:nvPr>
        </p:nvSpPr>
        <p:spPr>
          <a:xfrm>
            <a:off x="819150" y="1701425"/>
            <a:ext cx="2016815" cy="836366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</a:pPr>
            <a:r>
              <a:rPr b="0" i="0" lang="zh-TW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教職員生單一登入平台：</a:t>
            </a:r>
            <a:endParaRPr b="0" i="0" sz="13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</a:pPr>
            <a:r>
              <a:rPr b="0" i="0" lang="zh-TW" sz="13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https://sso.nknu.edu.tw</a:t>
            </a:r>
            <a:endParaRPr/>
          </a:p>
        </p:txBody>
      </p:sp>
      <p:sp>
        <p:nvSpPr>
          <p:cNvPr id="163" name="Google Shape;163;p17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27153" y="1565150"/>
            <a:ext cx="5363575" cy="316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b="0" i="0" lang="zh-TW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初次設定</a:t>
            </a:r>
            <a:endParaRPr/>
          </a:p>
        </p:txBody>
      </p:sp>
      <p:sp>
        <p:nvSpPr>
          <p:cNvPr id="170" name="Google Shape;170;p18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575" y="1700375"/>
            <a:ext cx="2679225" cy="263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2800" y="1700363"/>
            <a:ext cx="5721750" cy="278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b="0" i="0" lang="zh-TW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忘記密碼</a:t>
            </a:r>
            <a:endParaRPr/>
          </a:p>
        </p:txBody>
      </p:sp>
      <p:sp>
        <p:nvSpPr>
          <p:cNvPr id="178" name="Google Shape;178;p19"/>
          <p:cNvSpPr txBox="1"/>
          <p:nvPr>
            <p:ph idx="1" type="body"/>
          </p:nvPr>
        </p:nvSpPr>
        <p:spPr>
          <a:xfrm>
            <a:off x="4600537" y="3019725"/>
            <a:ext cx="2939700" cy="1419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</a:pPr>
            <a:r>
              <a:rPr b="1" i="0" lang="zh-TW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電子郵件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</a:pPr>
            <a:r>
              <a:rPr b="0" i="0" lang="zh-TW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請填寫初次設定時填寫的電子郵件(</a:t>
            </a:r>
            <a:r>
              <a:rPr b="0" i="0" lang="zh-TW" sz="13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經常使用的電子郵件信箱</a:t>
            </a:r>
            <a:r>
              <a:rPr b="0" i="0" lang="zh-TW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)，系統會</a:t>
            </a:r>
            <a:r>
              <a:rPr b="0" i="0" lang="zh-TW" sz="13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產生一組</a:t>
            </a:r>
            <a:r>
              <a:rPr b="1" i="0" lang="zh-TW" sz="13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新密碼</a:t>
            </a:r>
            <a:r>
              <a:rPr b="0" i="0" lang="zh-TW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寄到您填寫的電子信箱。</a:t>
            </a:r>
            <a:endParaRPr/>
          </a:p>
        </p:txBody>
      </p:sp>
      <p:sp>
        <p:nvSpPr>
          <p:cNvPr id="179" name="Google Shape;179;p19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6987" y="1665175"/>
            <a:ext cx="2672100" cy="267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7941" y="1665175"/>
            <a:ext cx="3049409" cy="12021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b="0" i="0" lang="zh-TW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變更密碼</a:t>
            </a:r>
            <a:endParaRPr/>
          </a:p>
        </p:txBody>
      </p:sp>
      <p:sp>
        <p:nvSpPr>
          <p:cNvPr id="187" name="Google Shape;187;p20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375" y="1719975"/>
            <a:ext cx="2837425" cy="283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4150" y="1747125"/>
            <a:ext cx="5026575" cy="304723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1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b="0" i="0" lang="zh-TW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變更驗證信箱</a:t>
            </a:r>
            <a:endParaRPr/>
          </a:p>
        </p:txBody>
      </p:sp>
      <p:sp>
        <p:nvSpPr>
          <p:cNvPr id="195" name="Google Shape;195;p21"/>
          <p:cNvSpPr txBox="1"/>
          <p:nvPr>
            <p:ph idx="1" type="body"/>
          </p:nvPr>
        </p:nvSpPr>
        <p:spPr>
          <a:xfrm>
            <a:off x="819150" y="1447450"/>
            <a:ext cx="7358100" cy="3528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</a:pPr>
            <a:r>
              <a:rPr b="0" i="0" lang="zh-TW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若您的常用信箱有異動，可至平台變更驗證信箱，避免忘記密碼時收不到密碼通知。</a:t>
            </a:r>
            <a:endParaRPr/>
          </a:p>
        </p:txBody>
      </p:sp>
      <p:sp>
        <p:nvSpPr>
          <p:cNvPr id="196" name="Google Shape;196;p21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0675" y="1876400"/>
            <a:ext cx="2698650" cy="26986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8" name="Google Shape;19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9000" y="1876400"/>
            <a:ext cx="3188549" cy="26986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