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66"/>
  </p:notesMasterIdLst>
  <p:handoutMasterIdLst>
    <p:handoutMasterId r:id="rId67"/>
  </p:handoutMasterIdLst>
  <p:sldIdLst>
    <p:sldId id="355" r:id="rId3"/>
    <p:sldId id="356" r:id="rId4"/>
    <p:sldId id="401" r:id="rId5"/>
    <p:sldId id="402" r:id="rId6"/>
    <p:sldId id="408" r:id="rId7"/>
    <p:sldId id="409" r:id="rId8"/>
    <p:sldId id="403" r:id="rId9"/>
    <p:sldId id="410" r:id="rId10"/>
    <p:sldId id="404" r:id="rId11"/>
    <p:sldId id="411" r:id="rId12"/>
    <p:sldId id="412" r:id="rId13"/>
    <p:sldId id="407" r:id="rId14"/>
    <p:sldId id="422" r:id="rId15"/>
    <p:sldId id="423" r:id="rId16"/>
    <p:sldId id="357" r:id="rId17"/>
    <p:sldId id="396" r:id="rId18"/>
    <p:sldId id="395" r:id="rId19"/>
    <p:sldId id="360" r:id="rId20"/>
    <p:sldId id="397" r:id="rId21"/>
    <p:sldId id="416" r:id="rId22"/>
    <p:sldId id="417" r:id="rId23"/>
    <p:sldId id="418" r:id="rId24"/>
    <p:sldId id="398" r:id="rId25"/>
    <p:sldId id="419" r:id="rId26"/>
    <p:sldId id="420" r:id="rId27"/>
    <p:sldId id="361" r:id="rId28"/>
    <p:sldId id="332" r:id="rId29"/>
    <p:sldId id="333" r:id="rId30"/>
    <p:sldId id="425" r:id="rId31"/>
    <p:sldId id="337" r:id="rId32"/>
    <p:sldId id="340" r:id="rId33"/>
    <p:sldId id="421" r:id="rId34"/>
    <p:sldId id="413" r:id="rId35"/>
    <p:sldId id="414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27" r:id="rId65"/>
  </p:sldIdLst>
  <p:sldSz cx="10693400" cy="7561263"/>
  <p:notesSz cx="6858000" cy="9144000"/>
  <p:defaultTextStyle>
    <a:defPPr>
      <a:defRPr lang="zh-TW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F13"/>
    <a:srgbClr val="EC6C0F"/>
    <a:srgbClr val="0066FF"/>
    <a:srgbClr val="333333"/>
    <a:srgbClr val="403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20" autoAdjust="0"/>
    <p:restoredTop sz="83224" autoAdjust="0"/>
  </p:normalViewPr>
  <p:slideViewPr>
    <p:cSldViewPr>
      <p:cViewPr varScale="1">
        <p:scale>
          <a:sx n="52" d="100"/>
          <a:sy n="52" d="100"/>
        </p:scale>
        <p:origin x="1004" y="4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8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88C36-923E-4E25-B015-41779B9EDF47}" type="datetimeFigureOut">
              <a:rPr lang="zh-TW" altLang="en-US" smtClean="0"/>
              <a:pPr/>
              <a:t>2019/10/15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41D05-3634-4B27-9F98-33B310C82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35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56653-4404-4DB4-9D94-33DEB1ED17C3}" type="datetimeFigureOut">
              <a:rPr lang="zh-TW" altLang="en-US" smtClean="0"/>
              <a:pPr/>
              <a:t>2019/10/15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3F173-67C7-497F-B8A1-2465BE3E8C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40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14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C6E08-B3EF-4DFA-BCD1-953A13E50247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5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6119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A4F26-4754-4CFA-8A87-708742675E42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36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24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82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56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71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86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38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29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F173-67C7-497F-B8A1-2465BE3E8C8C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76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18229" y="2268463"/>
            <a:ext cx="7929071" cy="1620771"/>
          </a:xfrm>
        </p:spPr>
        <p:txBody>
          <a:bodyPr/>
          <a:lstStyle>
            <a:lvl1pPr algn="l">
              <a:defRPr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818229" y="4068663"/>
            <a:ext cx="6623010" cy="72005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1"/>
          </p:nvPr>
        </p:nvSpPr>
        <p:spPr>
          <a:xfrm>
            <a:off x="7547645" y="6886575"/>
            <a:ext cx="2952328" cy="432048"/>
          </a:xfrm>
        </p:spPr>
        <p:txBody>
          <a:bodyPr>
            <a:normAutofit/>
          </a:bodyPr>
          <a:lstStyle>
            <a:lvl1pPr algn="r">
              <a:buNone/>
              <a:defRPr sz="179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398774" y="302803"/>
            <a:ext cx="2606517" cy="6451578"/>
          </a:xfrm>
        </p:spPr>
        <p:txBody>
          <a:bodyPr vert="eaVert"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79226" y="302803"/>
            <a:ext cx="7641326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22564" y="4068000"/>
            <a:ext cx="4320480" cy="432048"/>
          </a:xfrm>
        </p:spPr>
        <p:txBody>
          <a:bodyPr>
            <a:noAutofit/>
          </a:bodyPr>
          <a:lstStyle>
            <a:lvl1pPr algn="l">
              <a:defRPr sz="253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4410596" y="4680000"/>
            <a:ext cx="4104456" cy="431303"/>
          </a:xfrm>
        </p:spPr>
        <p:txBody>
          <a:bodyPr>
            <a:norm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lang="zh-TW" altLang="en-US" sz="2530" kern="1200" dirty="0" smtClean="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4"/>
          </p:nvPr>
        </p:nvSpPr>
        <p:spPr>
          <a:xfrm>
            <a:off x="3257773" y="3384000"/>
            <a:ext cx="4249167" cy="503460"/>
          </a:xfrm>
        </p:spPr>
        <p:txBody>
          <a:bodyPr>
            <a:normAutofit/>
          </a:bodyPr>
          <a:lstStyle>
            <a:lvl1pPr>
              <a:buNone/>
              <a:defRPr sz="253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6819-AAFC-40F7-9596-3708E5600A7A}" type="datetime1">
              <a:rPr lang="zh-TW" altLang="en-US" smtClean="0"/>
              <a:pPr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657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66380" y="2348894"/>
            <a:ext cx="7929071" cy="1620771"/>
          </a:xfrm>
        </p:spPr>
        <p:txBody>
          <a:bodyPr/>
          <a:lstStyle>
            <a:lvl1pPr>
              <a:defRPr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12122" y="4068663"/>
            <a:ext cx="6623010" cy="7200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華康新特明體(P)" pitchFamily="18" charset="-12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313" y="2484487"/>
            <a:ext cx="9089390" cy="1501751"/>
          </a:xfrm>
        </p:spPr>
        <p:txBody>
          <a:bodyPr anchor="ctr">
            <a:noAutofit/>
          </a:bodyPr>
          <a:lstStyle>
            <a:lvl1pPr algn="ctr">
              <a:defRPr sz="7480" b="0" cap="all">
                <a:solidFill>
                  <a:srgbClr val="403329"/>
                </a:solidFill>
                <a:effectLst>
                  <a:outerShdw blurRad="12700" dist="12700" dir="54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65822" y="4572719"/>
            <a:ext cx="9089390" cy="647853"/>
          </a:xfr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3"/>
          </p:nvPr>
        </p:nvSpPr>
        <p:spPr>
          <a:xfrm>
            <a:off x="6786860" y="108223"/>
            <a:ext cx="3744416" cy="359990"/>
          </a:xfrm>
        </p:spPr>
        <p:txBody>
          <a:bodyPr anchor="ctr">
            <a:normAutofit/>
          </a:bodyPr>
          <a:lstStyle>
            <a:lvl1pPr algn="ctr">
              <a:buNone/>
              <a:defRPr sz="2000">
                <a:solidFill>
                  <a:srgbClr val="403329"/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86000" y="108000"/>
            <a:ext cx="3744000" cy="360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03329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4670" y="828303"/>
            <a:ext cx="9624060" cy="5926077"/>
          </a:xfrm>
        </p:spPr>
        <p:txBody>
          <a:bodyPr/>
          <a:lstStyle>
            <a:lvl1pPr>
              <a:buClr>
                <a:srgbClr val="EC6C0F"/>
              </a:buClr>
              <a:defRPr/>
            </a:lvl1pPr>
            <a:lvl2pPr>
              <a:buClr>
                <a:srgbClr val="EC6C0F"/>
              </a:buClr>
              <a:defRPr/>
            </a:lvl2pPr>
            <a:lvl3pPr>
              <a:buClr>
                <a:srgbClr val="EC6C0F"/>
              </a:buClr>
              <a:defRPr/>
            </a:lvl3pPr>
            <a:lvl4pPr>
              <a:buClr>
                <a:srgbClr val="EC6C0F"/>
              </a:buClr>
              <a:defRPr/>
            </a:lvl4pPr>
            <a:lvl5pPr>
              <a:buClr>
                <a:srgbClr val="EC6C0F"/>
              </a:buClr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標題及物件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522164" y="1763713"/>
            <a:ext cx="9649072" cy="496924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兩項物件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0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0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313" y="2628503"/>
            <a:ext cx="9089390" cy="1501751"/>
          </a:xfrm>
        </p:spPr>
        <p:txBody>
          <a:bodyPr anchor="ctr">
            <a:noAutofit/>
          </a:bodyPr>
          <a:lstStyle>
            <a:lvl1pPr algn="ctr">
              <a:defRPr sz="7480" b="0" cap="all">
                <a:solidFill>
                  <a:srgbClr val="403329"/>
                </a:solidFill>
                <a:latin typeface="Garamond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65822" y="4500711"/>
            <a:ext cx="9089390" cy="647853"/>
          </a:xfr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3"/>
          </p:nvPr>
        </p:nvSpPr>
        <p:spPr>
          <a:xfrm>
            <a:off x="6786860" y="108223"/>
            <a:ext cx="3744416" cy="359990"/>
          </a:xfrm>
        </p:spPr>
        <p:txBody>
          <a:bodyPr anchor="ctr">
            <a:normAutofit/>
          </a:bodyPr>
          <a:lstStyle>
            <a:lvl1pPr algn="ctr">
              <a:buNone/>
              <a:defRPr sz="2000">
                <a:solidFill>
                  <a:srgbClr val="403329"/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398774" y="302803"/>
            <a:ext cx="2606517" cy="6451578"/>
          </a:xfrm>
        </p:spPr>
        <p:txBody>
          <a:bodyPr vert="eaVert"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79226" y="302803"/>
            <a:ext cx="7641326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22564" y="4068663"/>
            <a:ext cx="4320480" cy="432048"/>
          </a:xfrm>
        </p:spPr>
        <p:txBody>
          <a:bodyPr>
            <a:noAutofit/>
          </a:bodyPr>
          <a:lstStyle>
            <a:lvl1pPr algn="l">
              <a:defRPr sz="253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4410596" y="4680000"/>
            <a:ext cx="4104456" cy="431303"/>
          </a:xfrm>
        </p:spPr>
        <p:txBody>
          <a:bodyPr>
            <a:norm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lang="zh-TW" altLang="en-US" sz="2530" kern="1200" dirty="0" smtClean="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4"/>
          </p:nvPr>
        </p:nvSpPr>
        <p:spPr>
          <a:xfrm>
            <a:off x="3257773" y="3384000"/>
            <a:ext cx="4249167" cy="503460"/>
          </a:xfrm>
        </p:spPr>
        <p:txBody>
          <a:bodyPr>
            <a:normAutofit/>
          </a:bodyPr>
          <a:lstStyle>
            <a:lvl1pPr>
              <a:buNone/>
              <a:defRPr sz="253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86000" y="108000"/>
            <a:ext cx="3744000" cy="360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03329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4670" y="828303"/>
            <a:ext cx="9624060" cy="5926077"/>
          </a:xfrm>
        </p:spPr>
        <p:txBody>
          <a:bodyPr/>
          <a:lstStyle>
            <a:lvl1pPr>
              <a:buClr>
                <a:srgbClr val="EC6C0F"/>
              </a:buClr>
              <a:defRPr/>
            </a:lvl1pPr>
            <a:lvl2pPr>
              <a:buClr>
                <a:srgbClr val="EC6C0F"/>
              </a:buClr>
              <a:defRPr/>
            </a:lvl2pPr>
            <a:lvl3pPr>
              <a:buClr>
                <a:srgbClr val="EC6C0F"/>
              </a:buClr>
              <a:defRPr/>
            </a:lvl3pPr>
            <a:lvl4pPr>
              <a:buClr>
                <a:srgbClr val="EC6C0F"/>
              </a:buClr>
              <a:defRPr/>
            </a:lvl4pPr>
            <a:lvl5pPr>
              <a:buClr>
                <a:srgbClr val="EC6C0F"/>
              </a:buClr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標題及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522164" y="1763713"/>
            <a:ext cx="9649072" cy="496924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兩項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0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0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523164" y="7008172"/>
            <a:ext cx="635566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9" r:id="rId4"/>
    <p:sldLayoutId id="214748365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0" r:id="rId11"/>
    <p:sldLayoutId id="2147483691" r:id="rId12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35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30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26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22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»"/>
        <a:defRPr sz="22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523164" y="7008172"/>
            <a:ext cx="635566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fld id="{274C89CD-3961-442C-B398-9E85DEAD8A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35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30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26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22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»"/>
        <a:defRPr sz="22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havan@airiti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818308" y="1964298"/>
            <a:ext cx="8208912" cy="1152128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電子資源利用與服務</a:t>
            </a: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b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dirty="0" err="1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華藝電子書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含文獻比對服務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3991" y="4003552"/>
            <a:ext cx="776287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副標題 1"/>
          <p:cNvSpPr>
            <a:spLocks noGrp="1"/>
          </p:cNvSpPr>
          <p:nvPr>
            <p:ph type="subTitle" idx="1"/>
          </p:nvPr>
        </p:nvSpPr>
        <p:spPr>
          <a:xfrm>
            <a:off x="2934146" y="4644727"/>
            <a:ext cx="6949058" cy="2160240"/>
          </a:xfrm>
        </p:spPr>
        <p:txBody>
          <a:bodyPr>
            <a:noAutofit/>
          </a:bodyPr>
          <a:lstStyle/>
          <a:p>
            <a:pPr algn="ctr"/>
            <a:r>
              <a:rPr lang="zh-TW" altLang="en-US" sz="2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華藝數位</a:t>
            </a:r>
            <a:r>
              <a:rPr lang="zh-TW" altLang="en-US" sz="26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股份有限公司</a:t>
            </a:r>
            <a:endParaRPr lang="en-US" altLang="zh-TW" sz="2600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鍾瑞珍</a:t>
            </a:r>
            <a:r>
              <a:rPr lang="en-US" altLang="zh-TW" sz="26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2019.10.15</a:t>
            </a:r>
            <a:endParaRPr lang="en-US" altLang="zh-TW" sz="2600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2600" dirty="0" smtClean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0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78148" y="196404"/>
            <a:ext cx="9527754" cy="101667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利用期刊卷期線上查閱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746300" y="1044327"/>
            <a:ext cx="7748117" cy="7652079"/>
            <a:chOff x="1890316" y="972287"/>
            <a:chExt cx="7892133" cy="7837225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0316" y="972287"/>
              <a:ext cx="7840550" cy="374853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0316" y="4720817"/>
              <a:ext cx="7892133" cy="4088695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738188" y="2059721"/>
            <a:ext cx="3074687" cy="5501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3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06140" y="867563"/>
            <a:ext cx="9527754" cy="101667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利用期刊卷期線上查閱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27" y="1927758"/>
            <a:ext cx="9925125" cy="49903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87172" y="4376081"/>
            <a:ext cx="2482263" cy="820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222" y="3610273"/>
            <a:ext cx="4933950" cy="31718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223218" y="4716735"/>
            <a:ext cx="2942276" cy="675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6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746300" y="0"/>
            <a:ext cx="6674422" cy="8258980"/>
            <a:chOff x="2394372" y="-7373"/>
            <a:chExt cx="6674422" cy="825898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4372" y="-7373"/>
              <a:ext cx="6674422" cy="4508212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5039" y="4284687"/>
              <a:ext cx="6663755" cy="3966920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652377" y="108000"/>
            <a:ext cx="7937884" cy="10584691"/>
            <a:chOff x="652377" y="108000"/>
            <a:chExt cx="7937884" cy="10584691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180" y="108000"/>
              <a:ext cx="7924081" cy="541741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377" y="4932759"/>
              <a:ext cx="7937884" cy="5759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49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32" y="1044327"/>
            <a:ext cx="9111753" cy="2401234"/>
          </a:xfrm>
          <a:prstGeom prst="rect">
            <a:avLst/>
          </a:prstGeom>
          <a:ln w="28575">
            <a:solidFill>
              <a:srgbClr val="0066FF"/>
            </a:solidFill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16278" y="213572"/>
            <a:ext cx="9527754" cy="101667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參考引用文獻及書目匯出</a:t>
            </a:r>
            <a:endParaRPr lang="zh-TW" altLang="en-US" sz="4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9" y="3638231"/>
            <a:ext cx="6344994" cy="3359115"/>
          </a:xfrm>
          <a:prstGeom prst="rect">
            <a:avLst/>
          </a:prstGeom>
          <a:ln w="28575">
            <a:solidFill>
              <a:srgbClr val="0066FF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372" y="2981298"/>
            <a:ext cx="4928195" cy="2590035"/>
          </a:xfrm>
          <a:prstGeom prst="rect">
            <a:avLst/>
          </a:prstGeom>
          <a:ln w="28575">
            <a:solidFill>
              <a:srgbClr val="0066FF"/>
            </a:solidFill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03" y="4775818"/>
            <a:ext cx="5048250" cy="22669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034332" y="2981297"/>
            <a:ext cx="3312368" cy="464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66180" y="3646652"/>
            <a:ext cx="1368152" cy="42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763372" y="2898024"/>
            <a:ext cx="1368152" cy="42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589262" y="4860082"/>
            <a:ext cx="1368152" cy="42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04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16278" y="213572"/>
            <a:ext cx="9527754" cy="101667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DOI(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數位物件識別碼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串聯全文</a:t>
            </a:r>
            <a:endParaRPr lang="zh-TW" altLang="en-US" sz="4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62" y="1122804"/>
            <a:ext cx="6344994" cy="3359115"/>
          </a:xfrm>
          <a:prstGeom prst="rect">
            <a:avLst/>
          </a:prstGeom>
          <a:ln w="28575">
            <a:solidFill>
              <a:srgbClr val="0066FF"/>
            </a:solidFill>
          </a:ln>
        </p:spPr>
      </p:pic>
      <p:sp>
        <p:nvSpPr>
          <p:cNvPr id="7" name="矩形 6"/>
          <p:cNvSpPr/>
          <p:nvPr/>
        </p:nvSpPr>
        <p:spPr>
          <a:xfrm>
            <a:off x="738188" y="2533915"/>
            <a:ext cx="10801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84" y="3564607"/>
            <a:ext cx="8250716" cy="3873341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18" name="弧形箭號 (下彎) 17"/>
          <p:cNvSpPr/>
          <p:nvPr/>
        </p:nvSpPr>
        <p:spPr>
          <a:xfrm rot="2208117">
            <a:off x="1978412" y="2490942"/>
            <a:ext cx="1526432" cy="708379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05979"/>
            <a:ext cx="9461532" cy="7159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華藝電子書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單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位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專屬網頁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87425" y="1171683"/>
            <a:ext cx="9957438" cy="5489268"/>
            <a:chOff x="487425" y="1171683"/>
            <a:chExt cx="9957438" cy="548926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425" y="1188343"/>
              <a:ext cx="9942838" cy="5472608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941" y="1171683"/>
              <a:ext cx="9926922" cy="103521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17941" y="1428648"/>
            <a:ext cx="3672408" cy="7782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198730" y="1485404"/>
            <a:ext cx="2231533" cy="332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54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05979"/>
            <a:ext cx="9461532" cy="7159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校外登入或個人下載借書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29" y="894139"/>
            <a:ext cx="6150384" cy="356884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486953" y="1243631"/>
            <a:ext cx="2088232" cy="17281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校園</a:t>
            </a:r>
            <a:r>
              <a:rPr lang="en-US" altLang="zh-TW" dirty="0" smtClean="0"/>
              <a:t>IP</a:t>
            </a:r>
            <a:r>
              <a:rPr lang="zh-TW" altLang="en-US" dirty="0" smtClean="0"/>
              <a:t>內直接連結網址</a:t>
            </a:r>
            <a:endParaRPr lang="en-US" altLang="zh-TW" dirty="0" smtClean="0"/>
          </a:p>
          <a:p>
            <a:pPr algn="ctr"/>
            <a:r>
              <a:rPr lang="zh-TW" altLang="en-US" dirty="0"/>
              <a:t>校外</a:t>
            </a:r>
            <a:r>
              <a:rPr lang="zh-TW" altLang="en-US" dirty="0" smtClean="0"/>
              <a:t>透過個人</a:t>
            </a:r>
            <a:r>
              <a:rPr lang="en-US" altLang="zh-TW" dirty="0" smtClean="0"/>
              <a:t>ID</a:t>
            </a:r>
            <a:r>
              <a:rPr lang="zh-TW" altLang="en-US" dirty="0" smtClean="0"/>
              <a:t>認證登入</a:t>
            </a:r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22" name="向下箭號 21"/>
          <p:cNvSpPr/>
          <p:nvPr/>
        </p:nvSpPr>
        <p:spPr>
          <a:xfrm>
            <a:off x="6766873" y="2022131"/>
            <a:ext cx="720080" cy="13128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600031" y="746495"/>
            <a:ext cx="556920" cy="568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4187496" y="3880831"/>
            <a:ext cx="4343573" cy="3680432"/>
            <a:chOff x="4187496" y="3880831"/>
            <a:chExt cx="4343573" cy="3680432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7496" y="3880831"/>
              <a:ext cx="4343573" cy="3680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0" name="矩形 9"/>
            <p:cNvSpPr/>
            <p:nvPr/>
          </p:nvSpPr>
          <p:spPr>
            <a:xfrm>
              <a:off x="5086982" y="4610630"/>
              <a:ext cx="1679891" cy="215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 smtClean="0">
                  <a:solidFill>
                    <a:srgbClr val="FF0000"/>
                  </a:solidFill>
                </a:rPr>
                <a:t>「</a:t>
              </a:r>
              <a:r>
                <a:rPr lang="zh-TW" altLang="en-US" sz="1400" b="1" dirty="0" smtClean="0">
                  <a:solidFill>
                    <a:srgbClr val="FF0000"/>
                  </a:solidFill>
                </a:rPr>
                <a:t>高雄師範大學</a:t>
              </a:r>
              <a:r>
                <a:rPr lang="zh-TW" altLang="en-US" sz="1400" b="1" dirty="0" smtClean="0">
                  <a:solidFill>
                    <a:srgbClr val="FF0000"/>
                  </a:solidFill>
                </a:rPr>
                <a:t>」</a:t>
              </a:r>
              <a:endParaRPr lang="zh-TW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592513" y="5333954"/>
            <a:ext cx="3533538" cy="993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5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178348" y="612279"/>
            <a:ext cx="6173544" cy="6362002"/>
            <a:chOff x="2331936" y="921971"/>
            <a:chExt cx="6173544" cy="636200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1936" y="3944125"/>
              <a:ext cx="6173544" cy="3339848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1936" y="921971"/>
              <a:ext cx="6173544" cy="3126534"/>
            </a:xfrm>
            <a:prstGeom prst="rect">
              <a:avLst/>
            </a:prstGeom>
          </p:spPr>
        </p:pic>
      </p:grpSp>
      <p:sp>
        <p:nvSpPr>
          <p:cNvPr id="7" name="直線圖說文字 1 6"/>
          <p:cNvSpPr/>
          <p:nvPr/>
        </p:nvSpPr>
        <p:spPr>
          <a:xfrm>
            <a:off x="378374" y="1230540"/>
            <a:ext cx="1152128" cy="720080"/>
          </a:xfrm>
          <a:prstGeom prst="borderCallout1">
            <a:avLst>
              <a:gd name="adj1" fmla="val 52814"/>
              <a:gd name="adj2" fmla="val 99708"/>
              <a:gd name="adj3" fmla="val -6873"/>
              <a:gd name="adj4" fmla="val 147668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本校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LOGO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789704" y="3004688"/>
            <a:ext cx="4956131" cy="3978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直線圖說文字 1 8"/>
          <p:cNvSpPr/>
          <p:nvPr/>
        </p:nvSpPr>
        <p:spPr>
          <a:xfrm>
            <a:off x="9291409" y="5283237"/>
            <a:ext cx="1152128" cy="796453"/>
          </a:xfrm>
          <a:prstGeom prst="borderCallout1">
            <a:avLst>
              <a:gd name="adj1" fmla="val 46269"/>
              <a:gd name="adj2" fmla="val 474"/>
              <a:gd name="adj3" fmla="val 40784"/>
              <a:gd name="adj4" fmla="val -49401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館藏推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薦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013417" y="2086216"/>
            <a:ext cx="1678237" cy="48965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直線圖說文字 1 10"/>
          <p:cNvSpPr/>
          <p:nvPr/>
        </p:nvSpPr>
        <p:spPr>
          <a:xfrm>
            <a:off x="316789" y="4534488"/>
            <a:ext cx="1182526" cy="658332"/>
          </a:xfrm>
          <a:prstGeom prst="borderCallout1">
            <a:avLst>
              <a:gd name="adj1" fmla="val 52814"/>
              <a:gd name="adj2" fmla="val 99708"/>
              <a:gd name="adj3" fmla="val -61745"/>
              <a:gd name="adj4" fmla="val 136710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書籍分類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與館藏數量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直線圖說文字 1 11"/>
          <p:cNvSpPr/>
          <p:nvPr/>
        </p:nvSpPr>
        <p:spPr>
          <a:xfrm>
            <a:off x="9019108" y="2988543"/>
            <a:ext cx="1452450" cy="864096"/>
          </a:xfrm>
          <a:prstGeom prst="borderCallout1">
            <a:avLst>
              <a:gd name="adj1" fmla="val 41056"/>
              <a:gd name="adj2" fmla="val -5218"/>
              <a:gd name="adj3" fmla="val -164992"/>
              <a:gd name="adj4" fmla="val -133268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簡易查詢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輸入關鍵字或書名或作者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直線圖說文字 1 13"/>
          <p:cNvSpPr/>
          <p:nvPr/>
        </p:nvSpPr>
        <p:spPr>
          <a:xfrm>
            <a:off x="9568290" y="1053164"/>
            <a:ext cx="504056" cy="1512168"/>
          </a:xfrm>
          <a:prstGeom prst="borderCallout1">
            <a:avLst>
              <a:gd name="adj1" fmla="val 18750"/>
              <a:gd name="adj2" fmla="val -8333"/>
              <a:gd name="adj3" fmla="val 24610"/>
              <a:gd name="adj4" fmla="val -20979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進階查詢</a:t>
            </a:r>
          </a:p>
          <a:p>
            <a:pPr algn="ctr"/>
            <a:endParaRPr lang="zh-TW" altLang="en-US" b="1" dirty="0"/>
          </a:p>
        </p:txBody>
      </p:sp>
      <p:sp>
        <p:nvSpPr>
          <p:cNvPr id="15" name="矩形 14"/>
          <p:cNvSpPr/>
          <p:nvPr/>
        </p:nvSpPr>
        <p:spPr>
          <a:xfrm>
            <a:off x="6425683" y="803962"/>
            <a:ext cx="2004812" cy="22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</a:rPr>
              <a:t>高雄科</a:t>
            </a:r>
            <a:r>
              <a:rPr lang="zh-TW" altLang="en-US" sz="1400" dirty="0">
                <a:solidFill>
                  <a:srgbClr val="FF0000"/>
                </a:solidFill>
              </a:rPr>
              <a:t>技</a:t>
            </a:r>
            <a:r>
              <a:rPr lang="zh-TW" altLang="en-US" sz="1400" dirty="0" smtClean="0">
                <a:solidFill>
                  <a:srgbClr val="FF0000"/>
                </a:solidFill>
              </a:rPr>
              <a:t>大學，您好」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941" y="429275"/>
            <a:ext cx="7436349" cy="779480"/>
          </a:xfrm>
          <a:prstGeom prst="rect">
            <a:avLst/>
          </a:prstGeom>
        </p:spPr>
      </p:pic>
      <p:sp>
        <p:nvSpPr>
          <p:cNvPr id="17" name="圓角矩形 16"/>
          <p:cNvSpPr/>
          <p:nvPr/>
        </p:nvSpPr>
        <p:spPr>
          <a:xfrm>
            <a:off x="2099745" y="624176"/>
            <a:ext cx="2958923" cy="5971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794713" y="1221316"/>
            <a:ext cx="464063" cy="369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2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8"/>
          <p:cNvSpPr txBox="1">
            <a:spLocks/>
          </p:cNvSpPr>
          <p:nvPr/>
        </p:nvSpPr>
        <p:spPr>
          <a:xfrm>
            <a:off x="323528" y="180231"/>
            <a:ext cx="9738080" cy="65648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簡易查詢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-(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關鍵字、書名、作者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2" y="1188343"/>
            <a:ext cx="9967490" cy="543373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7434932" y="2196455"/>
            <a:ext cx="1368152" cy="43204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ysClr val="windowText" lastClr="000000"/>
                </a:solidFill>
              </a:rPr>
              <a:t>日本</a:t>
            </a:r>
            <a:endParaRPr lang="zh-TW" alt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22164" y="2772519"/>
            <a:ext cx="2376264" cy="42484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08731" y="5646906"/>
            <a:ext cx="3533538" cy="993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96" y="1482399"/>
            <a:ext cx="2927614" cy="58552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534260" y="1554560"/>
            <a:ext cx="2004812" cy="22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</a:rPr>
              <a:t>高雄科</a:t>
            </a:r>
            <a:r>
              <a:rPr lang="zh-TW" altLang="en-US" sz="1400" dirty="0">
                <a:solidFill>
                  <a:srgbClr val="FF0000"/>
                </a:solidFill>
              </a:rPr>
              <a:t>技</a:t>
            </a:r>
            <a:r>
              <a:rPr lang="zh-TW" altLang="en-US" sz="1400" dirty="0" smtClean="0">
                <a:solidFill>
                  <a:srgbClr val="FF0000"/>
                </a:solidFill>
              </a:rPr>
              <a:t>大學，您好」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64" y="1104220"/>
            <a:ext cx="10070355" cy="10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684287"/>
            <a:ext cx="9440833" cy="5544616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2754412" y="1620391"/>
            <a:ext cx="7776864" cy="5502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29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666180" y="1548383"/>
            <a:ext cx="9492550" cy="5205997"/>
          </a:xfrm>
          <a:prstGeom prst="rect">
            <a:avLst/>
          </a:prstGeom>
        </p:spPr>
        <p:txBody>
          <a:bodyPr/>
          <a:lstStyle/>
          <a:p>
            <a:pPr marL="571500" indent="-571500">
              <a:spcBef>
                <a:spcPct val="20000"/>
              </a:spcBef>
              <a:buClr>
                <a:srgbClr val="6F2B0B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marR="0" lvl="0" indent="-571500" algn="l" defTabSz="9956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2B0B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電子書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069345" lvl="1" indent="-571500">
              <a:spcBef>
                <a:spcPct val="20000"/>
              </a:spcBef>
              <a:buClr>
                <a:srgbClr val="6F2B0B"/>
              </a:buClr>
              <a:buFont typeface="Arial" panose="020B0604020202020204" pitchFamily="34" charset="0"/>
              <a:buChar char="•"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校內外登入方式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69345" lvl="1" indent="-571500">
              <a:spcBef>
                <a:spcPct val="20000"/>
              </a:spcBef>
              <a:buClr>
                <a:srgbClr val="6F2B0B"/>
              </a:buClr>
              <a:buFont typeface="Arial" panose="020B0604020202020204" pitchFamily="34" charset="0"/>
              <a:buChar char="•"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檢索查詢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簡易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進階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069345" lvl="1" indent="-571500">
              <a:spcBef>
                <a:spcPct val="20000"/>
              </a:spcBef>
              <a:buClr>
                <a:srgbClr val="6F2B0B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下載閱讀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69345" lvl="1" indent="-571500">
              <a:spcBef>
                <a:spcPct val="20000"/>
              </a:spcBef>
              <a:buClr>
                <a:srgbClr val="6F2B0B"/>
              </a:buClr>
              <a:buFont typeface="Arial" panose="020B0604020202020204" pitchFamily="34" charset="0"/>
              <a:buChar char="•"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行動載具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spcBef>
                <a:spcPct val="20000"/>
              </a:spcBef>
              <a:buClr>
                <a:srgbClr val="6F2B0B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文獻相似度檢測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69345" lvl="1" indent="-571500">
              <a:spcBef>
                <a:spcPct val="20000"/>
              </a:spcBef>
              <a:buClr>
                <a:srgbClr val="6F2B0B"/>
              </a:buClr>
              <a:buFont typeface="Arial" panose="020B0604020202020204" pitchFamily="34" charset="0"/>
              <a:buChar char="•"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66180" y="396255"/>
            <a:ext cx="8229600" cy="1143000"/>
          </a:xfrm>
          <a:prstGeom prst="rect">
            <a:avLst/>
          </a:prstGeom>
        </p:spPr>
        <p:txBody>
          <a:bodyPr vert="horz" lIns="99569" tIns="49785" rIns="99569" bIns="49785" rtlCol="0" anchor="ctr">
            <a:normAutofit fontScale="97500"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</a:p>
        </p:txBody>
      </p:sp>
    </p:spTree>
    <p:extLst>
      <p:ext uri="{BB962C8B-B14F-4D97-AF65-F5344CB8AC3E}">
        <p14:creationId xmlns:p14="http://schemas.microsoft.com/office/powerpoint/2010/main" val="19215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05979"/>
            <a:ext cx="8147248" cy="7095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進階查詢功能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5345"/>
            <a:ext cx="9741629" cy="5529361"/>
          </a:xfrm>
          <a:prstGeom prst="rect">
            <a:avLst/>
          </a:prstGeom>
        </p:spPr>
      </p:pic>
      <p:sp>
        <p:nvSpPr>
          <p:cNvPr id="14" name="直線圖說文字 1 13"/>
          <p:cNvSpPr/>
          <p:nvPr/>
        </p:nvSpPr>
        <p:spPr>
          <a:xfrm>
            <a:off x="7963059" y="1904414"/>
            <a:ext cx="2534530" cy="1064160"/>
          </a:xfrm>
          <a:prstGeom prst="borderCallout1">
            <a:avLst>
              <a:gd name="adj1" fmla="val 46518"/>
              <a:gd name="adj2" fmla="val -184"/>
              <a:gd name="adj3" fmla="val -5077"/>
              <a:gd name="adj4" fmla="val -44040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可選擇要查詢的欄位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直線圖說文字 1 15"/>
          <p:cNvSpPr/>
          <p:nvPr/>
        </p:nvSpPr>
        <p:spPr>
          <a:xfrm>
            <a:off x="306140" y="5705419"/>
            <a:ext cx="2534530" cy="1064160"/>
          </a:xfrm>
          <a:prstGeom prst="borderCallout1">
            <a:avLst>
              <a:gd name="adj1" fmla="val 46518"/>
              <a:gd name="adj2" fmla="val -184"/>
              <a:gd name="adj3" fmla="val -295592"/>
              <a:gd name="adj4" fmla="val 70206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選擇檢索範圍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本館館藏，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en-US" altLang="zh-TW" sz="1400" b="1" dirty="0" err="1" smtClean="0">
                <a:latin typeface="微軟正黑體" pitchFamily="34" charset="-120"/>
                <a:ea typeface="微軟正黑體" pitchFamily="34" charset="-120"/>
              </a:rPr>
              <a:t>iRead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 eBook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全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庫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電子書，非本校購藏可推薦本館採購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直線圖說文字 1 16"/>
          <p:cNvSpPr/>
          <p:nvPr/>
        </p:nvSpPr>
        <p:spPr>
          <a:xfrm>
            <a:off x="6863716" y="4932759"/>
            <a:ext cx="1740732" cy="578344"/>
          </a:xfrm>
          <a:prstGeom prst="borderCallout1">
            <a:avLst>
              <a:gd name="adj1" fmla="val -3945"/>
              <a:gd name="adj2" fmla="val 20254"/>
              <a:gd name="adj3" fmla="val -125067"/>
              <a:gd name="adj4" fmla="val 19838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布林邏輯說明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1962324" y="2105491"/>
            <a:ext cx="2841405" cy="3310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24" y="3226240"/>
            <a:ext cx="1114425" cy="1247775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21" name="矩形 20"/>
          <p:cNvSpPr/>
          <p:nvPr/>
        </p:nvSpPr>
        <p:spPr>
          <a:xfrm>
            <a:off x="1929453" y="3226239"/>
            <a:ext cx="1147295" cy="1247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3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627784" y="123478"/>
            <a:ext cx="6005064" cy="5877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線上</a:t>
            </a:r>
            <a: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下載離線閱讀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10" y="711274"/>
            <a:ext cx="9512217" cy="72740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50956" y="3276575"/>
            <a:ext cx="2664296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直線圖說文字 1 13"/>
          <p:cNvSpPr/>
          <p:nvPr/>
        </p:nvSpPr>
        <p:spPr>
          <a:xfrm>
            <a:off x="7872271" y="5868863"/>
            <a:ext cx="2304256" cy="1080120"/>
          </a:xfrm>
          <a:prstGeom prst="borderCallout1">
            <a:avLst>
              <a:gd name="adj1" fmla="val 5154"/>
              <a:gd name="adj2" fmla="val 1023"/>
              <a:gd name="adj3" fmla="val -57713"/>
              <a:gd name="adj4" fmla="val 42190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可選擇線上開啟閱讀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或下載到行動載具閱讀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直線圖說文字 1 16"/>
          <p:cNvSpPr/>
          <p:nvPr/>
        </p:nvSpPr>
        <p:spPr>
          <a:xfrm>
            <a:off x="5314392" y="5706539"/>
            <a:ext cx="2304256" cy="1080120"/>
          </a:xfrm>
          <a:prstGeom prst="borderCallout1">
            <a:avLst>
              <a:gd name="adj1" fmla="val 5154"/>
              <a:gd name="adj2" fmla="val 1023"/>
              <a:gd name="adj3" fmla="val -319747"/>
              <a:gd name="adj4" fmla="val 118722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iRead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 eBook APP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閱讀軟體內建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之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掃讀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QRcode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，直接借書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55011" y="1123974"/>
            <a:ext cx="1872209" cy="1648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3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398686"/>
            <a:ext cx="9718531" cy="57582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012" y="4865438"/>
            <a:ext cx="4968552" cy="3108763"/>
          </a:xfrm>
          <a:prstGeom prst="rect">
            <a:avLst/>
          </a:prstGeom>
          <a:ln>
            <a:solidFill>
              <a:srgbClr val="0066FF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652" y="4860278"/>
            <a:ext cx="2448273" cy="2780689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6" name="直線圖說文字 1 5"/>
          <p:cNvSpPr/>
          <p:nvPr/>
        </p:nvSpPr>
        <p:spPr>
          <a:xfrm>
            <a:off x="7938988" y="5292799"/>
            <a:ext cx="2370973" cy="864096"/>
          </a:xfrm>
          <a:prstGeom prst="borderCallout1">
            <a:avLst>
              <a:gd name="adj1" fmla="val 5154"/>
              <a:gd name="adj2" fmla="val 1023"/>
              <a:gd name="adj3" fmla="val 169048"/>
              <a:gd name="adj4" fmla="val -73051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/>
              <a:t>點選目錄章節可直接開啟全文</a:t>
            </a:r>
          </a:p>
        </p:txBody>
      </p:sp>
      <p:sp>
        <p:nvSpPr>
          <p:cNvPr id="8" name="直線圖說文字 1 7"/>
          <p:cNvSpPr/>
          <p:nvPr/>
        </p:nvSpPr>
        <p:spPr>
          <a:xfrm>
            <a:off x="6563182" y="3042972"/>
            <a:ext cx="1409264" cy="821208"/>
          </a:xfrm>
          <a:prstGeom prst="borderCallout1">
            <a:avLst>
              <a:gd name="adj1" fmla="val 5154"/>
              <a:gd name="adj2" fmla="val 1023"/>
              <a:gd name="adj3" fmla="val -241089"/>
              <a:gd name="adj4" fmla="val 90007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 smtClean="0"/>
              <a:t>    </a:t>
            </a:r>
            <a:r>
              <a:rPr lang="zh-TW" altLang="en-US" sz="2400" b="1" dirty="0" smtClean="0"/>
              <a:t>分享</a:t>
            </a:r>
            <a:r>
              <a:rPr lang="en-US" altLang="zh-TW" sz="2400" b="1" dirty="0" smtClean="0"/>
              <a:t>fb</a:t>
            </a:r>
            <a:endParaRPr lang="zh-TW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7625182" y="422259"/>
            <a:ext cx="627612" cy="5695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9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59" y="1548383"/>
            <a:ext cx="6739056" cy="453650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386260" y="300152"/>
            <a:ext cx="7920880" cy="12482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每本書可使用人數因購案不同有所差異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教師可作為指定閱讀、推薦閱讀或參考用書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644" y="3636615"/>
            <a:ext cx="5703725" cy="367240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647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322364" y="180231"/>
            <a:ext cx="6005064" cy="5877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閱讀全文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8" y="1476375"/>
            <a:ext cx="10192176" cy="53671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5" y="972319"/>
            <a:ext cx="9392927" cy="628076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882204" y="1044327"/>
            <a:ext cx="576064" cy="648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9235132" y="1248134"/>
            <a:ext cx="360040" cy="442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8" y="1828636"/>
            <a:ext cx="3542294" cy="4967354"/>
          </a:xfrm>
          <a:prstGeom prst="rect">
            <a:avLst/>
          </a:prstGeom>
          <a:ln>
            <a:solidFill>
              <a:srgbClr val="0066FF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372" y="1846861"/>
            <a:ext cx="3439477" cy="496571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674292" y="1214765"/>
            <a:ext cx="152881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點選目錄章節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235132" y="1828636"/>
            <a:ext cx="115212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全</a:t>
            </a:r>
            <a:r>
              <a:rPr lang="zh-TW" altLang="en-US" sz="1400" dirty="0"/>
              <a:t>文</a:t>
            </a:r>
            <a:r>
              <a:rPr lang="zh-TW" altLang="en-US" sz="1400" dirty="0" smtClean="0"/>
              <a:t>查找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653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6220" y="108222"/>
            <a:ext cx="9505056" cy="864097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線上閱讀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IE</a:t>
            </a:r>
            <a:r>
              <a:rPr lang="zh-TW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Chrome</a:t>
            </a:r>
            <a:r>
              <a:rPr lang="zh-TW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Firefox</a:t>
            </a:r>
            <a:r>
              <a:rPr lang="zh-TW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Safari</a:t>
            </a:r>
            <a:r>
              <a:rPr lang="zh-TW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Opera)</a:t>
            </a:r>
            <a:endParaRPr lang="zh-TW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9" y="1188343"/>
            <a:ext cx="10436109" cy="56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4132" y="252239"/>
            <a:ext cx="9145016" cy="648072"/>
          </a:xfrm>
          <a:prstGeom prst="rect">
            <a:avLst/>
          </a:prstGeom>
        </p:spPr>
        <p:txBody>
          <a:bodyPr vert="horz" lIns="99569" tIns="49785" rIns="99569" bIns="49785" rtlCol="0" anchor="ctr">
            <a:no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下載閱讀軟體 </a:t>
            </a:r>
            <a:r>
              <a:rPr lang="en-US" altLang="zh-TW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(PC</a:t>
            </a:r>
            <a:r>
              <a:rPr lang="zh-TW" altLang="en-US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Android</a:t>
            </a:r>
            <a:r>
              <a:rPr lang="zh-TW" altLang="en-US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iOS)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3" y="1240546"/>
            <a:ext cx="6071776" cy="219188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9382" y="2196455"/>
            <a:ext cx="1722223" cy="5409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3" y="3772667"/>
            <a:ext cx="7165751" cy="28083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84" y="1467557"/>
            <a:ext cx="2520280" cy="53931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20" y="2221187"/>
            <a:ext cx="2574392" cy="183425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0" y="4051455"/>
            <a:ext cx="2529524" cy="25295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33" y="1130160"/>
            <a:ext cx="6309309" cy="6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0369" y="100870"/>
            <a:ext cx="7848872" cy="648072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閱讀軟體</a:t>
            </a:r>
            <a:r>
              <a:rPr lang="en-US" altLang="zh-TW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使用者登入、書籍下載</a:t>
            </a:r>
            <a:r>
              <a:rPr lang="en-US" altLang="zh-TW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000" dirty="0">
              <a:solidFill>
                <a:srgbClr val="EC6C0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48" y="663744"/>
            <a:ext cx="2709100" cy="300851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66" y="3985458"/>
            <a:ext cx="2921452" cy="261098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407302" y="1079874"/>
            <a:ext cx="2421069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64854" y="4809891"/>
            <a:ext cx="2861489" cy="699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101" y="621923"/>
            <a:ext cx="3610540" cy="654578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556" y="4513742"/>
            <a:ext cx="2791268" cy="16197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594" y="508952"/>
            <a:ext cx="3536057" cy="637246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5185640" y="6602963"/>
            <a:ext cx="1656184" cy="629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8811745" y="5090903"/>
            <a:ext cx="1605071" cy="15291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>
            <a:off x="1098228" y="3351821"/>
            <a:ext cx="648072" cy="9113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2682404" y="3132559"/>
            <a:ext cx="919946" cy="79308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>
            <a:off x="6270986" y="3351821"/>
            <a:ext cx="1141676" cy="6408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19389" y="1149594"/>
            <a:ext cx="1370927" cy="162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</a:rPr>
              <a:t>高雄</a:t>
            </a:r>
            <a:r>
              <a:rPr lang="zh-TW" altLang="en-US" sz="1400" dirty="0" smtClean="0">
                <a:solidFill>
                  <a:schemeClr val="tx1"/>
                </a:solidFill>
              </a:rPr>
              <a:t>師範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2715" y="2053120"/>
            <a:ext cx="1921486" cy="460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</a:rPr>
              <a:t>國立</a:t>
            </a:r>
            <a:r>
              <a:rPr lang="zh-TW" altLang="en-US" sz="1400" dirty="0" smtClean="0">
                <a:solidFill>
                  <a:schemeClr val="tx1"/>
                </a:solidFill>
              </a:rPr>
              <a:t>高雄師範大學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4855" y="4485076"/>
            <a:ext cx="1921486" cy="182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</a:rPr>
              <a:t>國立</a:t>
            </a:r>
            <a:r>
              <a:rPr lang="zh-TW" altLang="en-US" sz="1400" dirty="0" smtClean="0">
                <a:solidFill>
                  <a:schemeClr val="tx1"/>
                </a:solidFill>
              </a:rPr>
              <a:t>高雄師範大學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  <p:bldP spid="25" grpId="0" animBg="1"/>
      <p:bldP spid="21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06340" y="108223"/>
            <a:ext cx="7128792" cy="1008112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閱讀軟體</a:t>
            </a:r>
            <a:r>
              <a:rPr lang="en-US" altLang="zh-TW" sz="4000" dirty="0" smtClean="0">
                <a:solidFill>
                  <a:srgbClr val="EC6C0F"/>
                </a:solidFill>
                <a:latin typeface="微軟正黑體" pitchFamily="34" charset="-120"/>
                <a:ea typeface="微軟正黑體" pitchFamily="34" charset="-120"/>
              </a:rPr>
              <a:t>(My Books)</a:t>
            </a:r>
            <a:endParaRPr lang="zh-TW" altLang="en-US" sz="4000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494" y="898722"/>
            <a:ext cx="3321634" cy="592613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2368479" y="5211365"/>
            <a:ext cx="1629282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3089069" y="4080948"/>
            <a:ext cx="803875" cy="5243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539" y="898722"/>
            <a:ext cx="4725066" cy="688883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400" y="2221188"/>
            <a:ext cx="3385599" cy="47682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510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有聲書PC.png"/>
          <p:cNvPicPr>
            <a:picLocks noChangeAspect="1"/>
          </p:cNvPicPr>
          <p:nvPr/>
        </p:nvPicPr>
        <p:blipFill>
          <a:blip r:embed="rId3" cstate="print"/>
          <a:srcRect l="16138" t="7408" r="16925" b="1324"/>
          <a:stretch>
            <a:fillRect/>
          </a:stretch>
        </p:blipFill>
        <p:spPr>
          <a:xfrm>
            <a:off x="126239" y="3120933"/>
            <a:ext cx="5220461" cy="2763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圓角矩形 2"/>
          <p:cNvSpPr/>
          <p:nvPr/>
        </p:nvSpPr>
        <p:spPr>
          <a:xfrm>
            <a:off x="1861240" y="4982111"/>
            <a:ext cx="1973292" cy="888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64261" y="6388661"/>
            <a:ext cx="3744416" cy="574870"/>
          </a:xfrm>
          <a:prstGeom prst="rect">
            <a:avLst/>
          </a:prstGeom>
          <a:noFill/>
        </p:spPr>
        <p:txBody>
          <a:bodyPr wrap="square" lIns="81630" tIns="40815" rIns="81630" bIns="40815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內嵌音訊、影像檔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41098" y="4222575"/>
            <a:ext cx="4032448" cy="759536"/>
          </a:xfrm>
          <a:prstGeom prst="rect">
            <a:avLst/>
          </a:prstGeom>
          <a:noFill/>
        </p:spPr>
        <p:txBody>
          <a:bodyPr wrap="square" lIns="81630" tIns="40815" rIns="81630" bIns="40815" rtlCol="0">
            <a:spAutoFit/>
          </a:bodyPr>
          <a:lstStyle/>
          <a:p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讀者可調整白天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夜晚模式閱讀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可選擇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繁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轉簡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簡轉繁閱讀模式</a:t>
            </a: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12648" y="171450"/>
            <a:ext cx="9306084" cy="742950"/>
          </a:xfrm>
          <a:prstGeom prst="rect">
            <a:avLst/>
          </a:prstGeom>
        </p:spPr>
        <p:txBody>
          <a:bodyPr vert="horz" lIns="81630" tIns="40815" rIns="81630" bIns="40815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3200" dirty="0" smtClean="0">
                <a:solidFill>
                  <a:srgbClr val="EC6C0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有聲書、</a:t>
            </a:r>
            <a:r>
              <a:rPr lang="en-US" altLang="zh-TW" sz="3200" dirty="0" err="1" smtClean="0">
                <a:solidFill>
                  <a:srgbClr val="EC6C0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ePUB</a:t>
            </a:r>
            <a:r>
              <a:rPr lang="zh-TW" altLang="en-US" sz="3200" dirty="0" smtClean="0">
                <a:solidFill>
                  <a:srgbClr val="EC6C0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舒適閱讀模式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52947" y="2494972"/>
            <a:ext cx="1786007" cy="4832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19F1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zh-TW" altLang="en-US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有聲書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042444" y="5884707"/>
            <a:ext cx="0" cy="629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329" y="1631165"/>
            <a:ext cx="5268304" cy="2467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793" y="1070780"/>
            <a:ext cx="1231903" cy="10868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圓角矩形 15"/>
          <p:cNvSpPr/>
          <p:nvPr/>
        </p:nvSpPr>
        <p:spPr>
          <a:xfrm>
            <a:off x="8700712" y="897955"/>
            <a:ext cx="1790921" cy="6992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en-US" altLang="zh-TW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EPUB</a:t>
            </a:r>
            <a:r>
              <a:rPr lang="zh-TW" altLang="en-US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格式</a:t>
            </a:r>
            <a:endParaRPr lang="en-US" altLang="zh-TW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>
            <a:off x="5223329" y="2340471"/>
            <a:ext cx="802734" cy="19466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386260" y="252239"/>
            <a:ext cx="7632848" cy="576064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lang="zh-TW" altLang="en-US" sz="49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30276" y="1260351"/>
            <a:ext cx="8496944" cy="574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7794972" y="1692399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</a:rPr>
              <a:t>高雄師範大學</a:t>
            </a:r>
            <a:r>
              <a:rPr lang="zh-TW" altLang="en-US" sz="1400" dirty="0" smtClean="0">
                <a:solidFill>
                  <a:srgbClr val="FF0000"/>
                </a:solidFill>
              </a:rPr>
              <a:t>，您好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836" y="252239"/>
            <a:ext cx="9103359" cy="115212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Facebook</a:t>
            </a:r>
            <a:r>
              <a:rPr lang="zh-TW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Google+</a:t>
            </a:r>
            <a:r>
              <a:rPr lang="zh-TW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err="1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Plurk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r>
              <a:rPr lang="zh-TW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分享功能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26820" y="3348583"/>
            <a:ext cx="1728191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79" y="170085"/>
            <a:ext cx="10163175" cy="7077075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8708" y="902264"/>
            <a:ext cx="3384376" cy="2892103"/>
          </a:xfrm>
          <a:prstGeom prst="rect">
            <a:avLst/>
          </a:prstGeom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5418708" y="4152454"/>
            <a:ext cx="3932298" cy="28280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9569" tIns="49785" rIns="99569" bIns="49785" rtlCol="0" anchor="ctr">
            <a:normAutofit fontScale="90000" lnSpcReduction="10000"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pPr algn="l"/>
            <a:r>
              <a:rPr lang="zh-TW" altLang="en-US" dirty="0" smtClean="0"/>
              <a:t> 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分享推送：</a:t>
            </a:r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教師班級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學科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社團 </a:t>
            </a:r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個人粉絲專頁</a:t>
            </a:r>
            <a:endParaRPr lang="en-US" altLang="zh-TW" sz="3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algn="l"/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04136" y="719783"/>
            <a:ext cx="2494892" cy="972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0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8188" y="206126"/>
            <a:ext cx="8712968" cy="828304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專頁推播</a:t>
            </a:r>
            <a:endParaRPr lang="zh-TW" altLang="en-US" sz="4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94172" y="1044327"/>
            <a:ext cx="9564558" cy="571005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DD07969-421D-44F0-9A7D-E8A321E1288B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84" y="1063547"/>
            <a:ext cx="9217024" cy="63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2023" y="287375"/>
            <a:ext cx="8615157" cy="952707"/>
          </a:xfrm>
          <a:noFill/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撰寫書評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96" y="1044327"/>
            <a:ext cx="6480720" cy="458660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60" y="4887197"/>
            <a:ext cx="6263059" cy="30013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834532" y="6012879"/>
            <a:ext cx="5472608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0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738188" y="206126"/>
            <a:ext cx="8712968" cy="828304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紙本館藏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→可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連結電子書資源</a:t>
            </a:r>
            <a:r>
              <a:rPr lang="en-US" altLang="zh-TW" sz="27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以正修科大為例</a:t>
            </a:r>
            <a:r>
              <a:rPr lang="en-US" altLang="zh-TW" sz="27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7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9885" y="5363594"/>
            <a:ext cx="526297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1800" dirty="0" smtClean="0">
                <a:solidFill>
                  <a:schemeClr val="tx1"/>
                </a:solidFill>
              </a:rPr>
              <a:t>點選</a:t>
            </a:r>
            <a:r>
              <a:rPr lang="zh-TW" altLang="en-US" sz="1800" dirty="0">
                <a:solidFill>
                  <a:schemeClr val="tx1"/>
                </a:solidFill>
              </a:rPr>
              <a:t>連結</a:t>
            </a:r>
            <a:r>
              <a:rPr lang="zh-TW" altLang="en-US" sz="1800" dirty="0" smtClean="0">
                <a:solidFill>
                  <a:schemeClr val="tx1"/>
                </a:solidFill>
              </a:rPr>
              <a:t>就可以直接連接到本</a:t>
            </a:r>
            <a:r>
              <a:rPr lang="zh-TW" altLang="en-US" sz="1800" dirty="0">
                <a:solidFill>
                  <a:schemeClr val="tx1"/>
                </a:solidFill>
              </a:rPr>
              <a:t>校</a:t>
            </a:r>
            <a:r>
              <a:rPr lang="zh-TW" altLang="en-US" sz="1800" dirty="0" smtClean="0">
                <a:solidFill>
                  <a:schemeClr val="tx1"/>
                </a:solidFill>
              </a:rPr>
              <a:t>該本電子書詳目頁</a:t>
            </a:r>
            <a:endParaRPr lang="en-US" altLang="zh-TW" sz="1800" dirty="0" smtClean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66" y="1199213"/>
            <a:ext cx="7210695" cy="41072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674292" y="1823527"/>
            <a:ext cx="2088232" cy="432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247121" y="4594997"/>
            <a:ext cx="2834018" cy="641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208" y="4131195"/>
            <a:ext cx="4885382" cy="3191894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4900118" y="6003710"/>
            <a:ext cx="838390" cy="5572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960943" y="5504435"/>
            <a:ext cx="1642341" cy="1156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10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33626" y="180231"/>
            <a:ext cx="8928992" cy="7661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紙本館藏連結→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TW" altLang="en-US" sz="4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1015282"/>
            <a:ext cx="9177570" cy="53175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86660" y="3204567"/>
            <a:ext cx="223224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472520" y="6292253"/>
            <a:ext cx="6213726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可從館藏查詢可連結電子書，達到紙本與電子書相互推薦之效益</a:t>
            </a:r>
            <a:endParaRPr lang="zh-TW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27020" y="4568389"/>
            <a:ext cx="1944216" cy="1012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4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00525" y="2628503"/>
            <a:ext cx="8340422" cy="936104"/>
          </a:xfrm>
          <a:prstGeom prst="rect">
            <a:avLst/>
          </a:prstGeom>
          <a:noFill/>
        </p:spPr>
        <p:txBody>
          <a:bodyPr wrap="square" lIns="100817" tIns="50408" rIns="100817" bIns="50408">
            <a:spAutoFit/>
          </a:bodyPr>
          <a:lstStyle/>
          <a:p>
            <a:r>
              <a:rPr lang="zh-TW" altLang="en-US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文獻相似度檢測服務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86260" y="3579082"/>
            <a:ext cx="7933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66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95357" y="333852"/>
            <a:ext cx="8738520" cy="1389441"/>
          </a:xfrm>
        </p:spPr>
        <p:txBody>
          <a:bodyPr>
            <a:normAutofit/>
          </a:bodyPr>
          <a:lstStyle/>
          <a:p>
            <a:r>
              <a:rPr lang="zh-TW" altLang="en-US" sz="441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關於華藝文獻相似度檢測服務</a:t>
            </a:r>
          </a:p>
        </p:txBody>
      </p:sp>
      <p:sp>
        <p:nvSpPr>
          <p:cNvPr id="6" name="矩形 5"/>
          <p:cNvSpPr/>
          <p:nvPr/>
        </p:nvSpPr>
        <p:spPr>
          <a:xfrm>
            <a:off x="1218308" y="2034004"/>
            <a:ext cx="8415568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本服務能協助使用者檢測其文檔與其他文獻的相似狀況，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提升著作品質</a:t>
            </a:r>
            <a:r>
              <a:rPr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08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308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本服務擁有獨家的期刊、會議、學位論</a:t>
            </a:r>
            <a:r>
              <a:rPr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文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等優質比對內容，包含</a:t>
            </a:r>
            <a:r>
              <a:rPr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SCI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SSCI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TSSCI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MEDLINE……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等國內外指標期刊，以及臺灣大學、交通大學、清華大學</a:t>
            </a:r>
            <a:r>
              <a:rPr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zh-TW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等優秀大學之學位論文</a:t>
            </a:r>
            <a:r>
              <a:rPr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121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95357" y="333853"/>
            <a:ext cx="8738520" cy="768813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比對內容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57169" y="1059076"/>
            <a:ext cx="8776708" cy="247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17" tIns="50408" rIns="100817" bIns="50408" numCol="1" anchor="ctr" anchorCtr="0" compatLnSpc="1">
            <a:prstTxWarp prst="textNoShape">
              <a:avLst/>
            </a:prstTxWarp>
            <a:spAutoFit/>
          </a:bodyPr>
          <a:lstStyle/>
          <a:p>
            <a:pPr defTabSz="100812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文獻相似度檢測服務比對內容涵蓋</a:t>
            </a:r>
            <a:r>
              <a:rPr kumimoji="1"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:</a:t>
            </a:r>
          </a:p>
          <a:p>
            <a:pPr defTabSz="1008126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逾</a:t>
            </a:r>
            <a:r>
              <a:rPr kumimoji="1"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2,000</a:t>
            </a: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種華文學術期刊與會</a:t>
            </a:r>
            <a:r>
              <a:rPr kumimoji="1" lang="zh-TW" altLang="en-US" sz="3087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議論文，收錄約</a:t>
            </a:r>
            <a:r>
              <a:rPr kumimoji="1" lang="en-US" altLang="zh-TW" sz="3087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50</a:t>
            </a:r>
            <a:r>
              <a:rPr kumimoji="1" lang="zh-TW" altLang="en-US" sz="3087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所大專院校學位論文；比對內容總數：</a:t>
            </a:r>
            <a:r>
              <a:rPr kumimoji="1"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563,855</a:t>
            </a: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篇文章， 其中期刊文章</a:t>
            </a:r>
            <a:r>
              <a:rPr kumimoji="1"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449,882 </a:t>
            </a: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篇；會議論文文章</a:t>
            </a:r>
            <a:r>
              <a:rPr kumimoji="1"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6,885</a:t>
            </a: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篇；學位論文</a:t>
            </a:r>
            <a:r>
              <a:rPr kumimoji="1" lang="en-US" altLang="zh-TW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107,088</a:t>
            </a:r>
            <a:r>
              <a:rPr kumimoji="1" lang="zh-TW" altLang="en-US" sz="308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篇。</a:t>
            </a:r>
            <a:endParaRPr kumimoji="1" lang="zh-TW" altLang="en-US" sz="3087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90642"/>
              </p:ext>
            </p:extLst>
          </p:nvPr>
        </p:nvGraphicFramePr>
        <p:xfrm>
          <a:off x="1014696" y="3780631"/>
          <a:ext cx="8191425" cy="2931582"/>
        </p:xfrm>
        <a:graphic>
          <a:graphicData uri="http://schemas.openxmlformats.org/drawingml/2006/table">
            <a:tbl>
              <a:tblPr/>
              <a:tblGrid>
                <a:gridCol w="1346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9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5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序號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類別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期刊與會議論文種數</a:t>
                      </a: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約</a:t>
                      </a: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  </a:t>
                      </a:r>
                      <a:r>
                        <a:rPr lang="zh-TW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持續增加中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人文學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672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社會科學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880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基礎與應用科學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163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生物農學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129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醫藥衛生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314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6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工程學</a:t>
                      </a:r>
                      <a:endParaRPr lang="zh-TW" sz="2000" kern="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174</a:t>
                      </a:r>
                      <a:endParaRPr lang="zh-TW" sz="20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19603" marR="19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2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57333" y="1332359"/>
            <a:ext cx="9414568" cy="4435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臺灣期刊與學位論文之全文收錄量最大</a:t>
            </a:r>
            <a:r>
              <a:rPr lang="zh-TW" altLang="en-US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3528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完全保留文檔排版格式，無需將表格及圖片從文檔中拆出</a:t>
            </a:r>
            <a:r>
              <a:rPr lang="zh-TW" altLang="en-US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528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可直接透過</a:t>
            </a:r>
            <a:r>
              <a:rPr lang="zh-TW" altLang="en-US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本服務</a:t>
            </a: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連結華藝線上圖書館</a:t>
            </a:r>
            <a:r>
              <a:rPr lang="en-US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52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Airiti</a:t>
            </a:r>
            <a:r>
              <a:rPr lang="en-US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Library)</a:t>
            </a: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檢視並取得相似文獻</a:t>
            </a:r>
            <a:r>
              <a:rPr lang="zh-TW" altLang="en-US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528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獨家提供引文疏漏檢測功能，提示可能缺少的文內註與文末參考書目</a:t>
            </a:r>
            <a:r>
              <a:rPr lang="zh-TW" altLang="en-US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，避免不正確引用。</a:t>
            </a:r>
            <a:endParaRPr lang="en-US" altLang="zh-TW" sz="3528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04063" indent="-504063">
              <a:buFont typeface="Wingdings" panose="05000000000000000000" pitchFamily="2" charset="2"/>
              <a:buChar char="ü"/>
            </a:pPr>
            <a:r>
              <a:rPr lang="zh-TW" altLang="zh-TW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簡易的檢視方式，可直覺了解相似關係</a:t>
            </a:r>
            <a:r>
              <a:rPr lang="zh-TW" altLang="en-US" sz="3528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3528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95357" y="333853"/>
            <a:ext cx="8738520" cy="768813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服務特</a:t>
            </a:r>
            <a:r>
              <a:rPr kumimoji="1"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色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6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917642" y="2907318"/>
            <a:ext cx="2896947" cy="906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292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</a:t>
            </a:r>
          </a:p>
        </p:txBody>
      </p:sp>
    </p:spTree>
    <p:extLst>
      <p:ext uri="{BB962C8B-B14F-4D97-AF65-F5344CB8AC3E}">
        <p14:creationId xmlns:p14="http://schemas.microsoft.com/office/powerpoint/2010/main" val="3982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594172" y="180232"/>
            <a:ext cx="9433048" cy="720079"/>
          </a:xfrm>
          <a:prstGeom prst="rect">
            <a:avLst/>
          </a:prstGeom>
        </p:spPr>
        <p:txBody>
          <a:bodyPr vert="horz" lIns="99569" tIns="49785" rIns="99569" bIns="49785" rtlCol="0" anchor="ctr">
            <a:normAutofit lnSpcReduction="10000"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檢索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98" y="1188343"/>
            <a:ext cx="9625013" cy="522847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794972" y="1764407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</a:rPr>
              <a:t>高雄師範大學</a:t>
            </a:r>
            <a:r>
              <a:rPr lang="zh-TW" altLang="en-US" sz="1400" dirty="0" smtClean="0">
                <a:solidFill>
                  <a:srgbClr val="FF0000"/>
                </a:solidFill>
              </a:rPr>
              <a:t>，您好</a:t>
            </a:r>
            <a:r>
              <a:rPr lang="en-US" altLang="zh-TW" sz="1400" dirty="0" smtClean="0">
                <a:solidFill>
                  <a:srgbClr val="FF0000"/>
                </a:solidFill>
              </a:rPr>
              <a:t>!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4172" y="1937068"/>
            <a:ext cx="864096" cy="653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604255" y="1908423"/>
            <a:ext cx="864096" cy="653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682404" y="2591020"/>
            <a:ext cx="1194916" cy="249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930876" y="2562375"/>
            <a:ext cx="864096" cy="35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92" y="2945319"/>
            <a:ext cx="6492776" cy="319485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674292" y="3944438"/>
            <a:ext cx="1194916" cy="249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27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83170" y="287376"/>
            <a:ext cx="721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登入方式及路徑</a:t>
            </a:r>
            <a:endParaRPr lang="zh-TW" altLang="en-US" sz="4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40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738188" y="1116335"/>
            <a:ext cx="9645587" cy="5675423"/>
            <a:chOff x="738188" y="1116335"/>
            <a:chExt cx="9645587" cy="567542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8" y="1116335"/>
              <a:ext cx="9645587" cy="567542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7578948" y="1548383"/>
              <a:ext cx="2429737" cy="329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 smtClean="0">
                  <a:solidFill>
                    <a:srgbClr val="FF0000"/>
                  </a:solidFill>
                </a:rPr>
                <a:t>高雄師範大學</a:t>
              </a:r>
              <a:r>
                <a:rPr lang="zh-TW" altLang="en-US" sz="1400" dirty="0" smtClean="0">
                  <a:solidFill>
                    <a:srgbClr val="FF0000"/>
                  </a:solidFill>
                </a:rPr>
                <a:t>，您好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1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40" y="1318295"/>
            <a:ext cx="9486812" cy="501247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521950" y="1648093"/>
            <a:ext cx="3555508" cy="461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</a:rPr>
              <a:t>高雄師範大學</a:t>
            </a:r>
            <a:r>
              <a:rPr lang="zh-TW" altLang="en-US" sz="1400" dirty="0">
                <a:solidFill>
                  <a:srgbClr val="FF0000"/>
                </a:solidFill>
              </a:rPr>
              <a:t>，</a:t>
            </a:r>
            <a:r>
              <a:rPr lang="zh-TW" altLang="en-US" sz="1400" dirty="0" smtClean="0">
                <a:solidFill>
                  <a:srgbClr val="FF0000"/>
                </a:solidFill>
              </a:rPr>
              <a:t>您好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58868" y="2413001"/>
            <a:ext cx="1518737" cy="3671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002884" y="3132560"/>
            <a:ext cx="1224136" cy="360039"/>
          </a:xfrm>
          <a:prstGeom prst="rect">
            <a:avLst/>
          </a:prstGeom>
          <a:noFill/>
          <a:ln w="38100">
            <a:solidFill>
              <a:srgbClr val="E722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</p:spTree>
    <p:extLst>
      <p:ext uri="{BB962C8B-B14F-4D97-AF65-F5344CB8AC3E}">
        <p14:creationId xmlns:p14="http://schemas.microsoft.com/office/powerpoint/2010/main" val="29484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9" y="939369"/>
            <a:ext cx="10081683" cy="56825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91622" y="3860023"/>
            <a:ext cx="1984804" cy="7145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9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3" y="753349"/>
            <a:ext cx="9566194" cy="574498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24387" y="192196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帳號註冊</a:t>
            </a:r>
          </a:p>
        </p:txBody>
      </p:sp>
      <p:sp>
        <p:nvSpPr>
          <p:cNvPr id="7" name="矩形 6"/>
          <p:cNvSpPr/>
          <p:nvPr/>
        </p:nvSpPr>
        <p:spPr>
          <a:xfrm>
            <a:off x="6378798" y="5527259"/>
            <a:ext cx="3096294" cy="971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1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20" y="187275"/>
            <a:ext cx="5716235" cy="72549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55818" y="3542455"/>
            <a:ext cx="1508451" cy="1667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6140" y="396255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帳號註冊</a:t>
            </a:r>
          </a:p>
        </p:txBody>
      </p:sp>
    </p:spTree>
    <p:extLst>
      <p:ext uri="{BB962C8B-B14F-4D97-AF65-F5344CB8AC3E}">
        <p14:creationId xmlns:p14="http://schemas.microsoft.com/office/powerpoint/2010/main" val="4085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8" y="942099"/>
            <a:ext cx="9387282" cy="56770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628944" y="995643"/>
            <a:ext cx="2064196" cy="555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矩形 6"/>
          <p:cNvSpPr/>
          <p:nvPr/>
        </p:nvSpPr>
        <p:spPr>
          <a:xfrm>
            <a:off x="8442994" y="1875220"/>
            <a:ext cx="1388803" cy="714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78148" y="295768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上傳文檔比對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11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" y="1319474"/>
            <a:ext cx="9709023" cy="3797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7033" y="4653945"/>
            <a:ext cx="2937510" cy="463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647367" y="4256984"/>
            <a:ext cx="5557451" cy="317569"/>
          </a:xfrm>
          <a:prstGeom prst="rect">
            <a:avLst/>
          </a:prstGeom>
          <a:noFill/>
          <a:ln w="508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文字方塊 7"/>
          <p:cNvSpPr txBox="1"/>
          <p:nvPr/>
        </p:nvSpPr>
        <p:spPr>
          <a:xfrm>
            <a:off x="560914" y="324247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上傳文檔比對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1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5" y="1582812"/>
            <a:ext cx="8864757" cy="386505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91622" y="2192788"/>
            <a:ext cx="3255078" cy="1905412"/>
          </a:xfrm>
          <a:prstGeom prst="rect">
            <a:avLst/>
          </a:prstGeom>
          <a:noFill/>
          <a:ln w="38100">
            <a:solidFill>
              <a:srgbClr val="35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41955" y="308328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上傳檔案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98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9" y="1487568"/>
            <a:ext cx="10081683" cy="45861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46700" y="5527258"/>
            <a:ext cx="1429059" cy="6351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文字方塊 6"/>
          <p:cNvSpPr txBox="1"/>
          <p:nvPr/>
        </p:nvSpPr>
        <p:spPr>
          <a:xfrm>
            <a:off x="2250406" y="2430965"/>
            <a:ext cx="3334470" cy="499496"/>
          </a:xfrm>
          <a:prstGeom prst="rect">
            <a:avLst/>
          </a:prstGeom>
          <a:noFill/>
          <a:ln w="508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zh-TW" altLang="en-US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可同時上傳多篇文章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22164" y="369538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上傳檔案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248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0" y="1972564"/>
            <a:ext cx="8972018" cy="3261504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82608" y="468263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送出比</a:t>
            </a: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val="23529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grpSp>
        <p:nvGrpSpPr>
          <p:cNvPr id="15" name="群組 14"/>
          <p:cNvGrpSpPr/>
          <p:nvPr/>
        </p:nvGrpSpPr>
        <p:grpSpPr>
          <a:xfrm>
            <a:off x="420454" y="828303"/>
            <a:ext cx="10109546" cy="5494295"/>
            <a:chOff x="420455" y="1067946"/>
            <a:chExt cx="9774602" cy="537196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455" y="1067946"/>
              <a:ext cx="9774602" cy="537196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7722964" y="1476375"/>
              <a:ext cx="223224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</a:rPr>
                <a:t>高雄師範大學</a:t>
              </a:r>
              <a:r>
                <a:rPr lang="zh-TW" altLang="en-US" sz="1400" dirty="0" smtClean="0">
                  <a:solidFill>
                    <a:srgbClr val="FF0000"/>
                  </a:solidFill>
                </a:rPr>
                <a:t>，您好</a:t>
              </a:r>
              <a:r>
                <a:rPr lang="en-US" altLang="zh-TW" sz="1400" dirty="0" smtClean="0">
                  <a:solidFill>
                    <a:srgbClr val="FF0000"/>
                  </a:solidFill>
                </a:rPr>
                <a:t>!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20454" y="2772519"/>
            <a:ext cx="4494198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20454" y="4199705"/>
            <a:ext cx="1901910" cy="661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06140" y="5220791"/>
            <a:ext cx="1797824" cy="1331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46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02184" y="17570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-mail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通知比對完成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85" y="1365093"/>
            <a:ext cx="9540006" cy="47594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82204" y="1428400"/>
            <a:ext cx="4248472" cy="624039"/>
          </a:xfrm>
          <a:prstGeom prst="rect">
            <a:avLst/>
          </a:prstGeom>
          <a:noFill/>
          <a:ln w="38100">
            <a:solidFill>
              <a:srgbClr val="E722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3474492" y="2115746"/>
            <a:ext cx="478187" cy="10888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882204" y="3612126"/>
            <a:ext cx="2592288" cy="384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</p:spTree>
    <p:extLst>
      <p:ext uri="{BB962C8B-B14F-4D97-AF65-F5344CB8AC3E}">
        <p14:creationId xmlns:p14="http://schemas.microsoft.com/office/powerpoint/2010/main" val="4357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3" y="1319475"/>
            <a:ext cx="9489690" cy="40643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2563" y="2430965"/>
            <a:ext cx="9606451" cy="1667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矩形 6"/>
          <p:cNvSpPr/>
          <p:nvPr/>
        </p:nvSpPr>
        <p:spPr>
          <a:xfrm>
            <a:off x="9157523" y="2589749"/>
            <a:ext cx="793922" cy="1349667"/>
          </a:xfrm>
          <a:prstGeom prst="rect">
            <a:avLst/>
          </a:prstGeom>
          <a:noFill/>
          <a:ln w="50800">
            <a:solidFill>
              <a:srgbClr val="35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94172" y="252239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查閱比對</a:t>
            </a: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</a:p>
        </p:txBody>
      </p:sp>
    </p:spTree>
    <p:extLst>
      <p:ext uri="{BB962C8B-B14F-4D97-AF65-F5344CB8AC3E}">
        <p14:creationId xmlns:p14="http://schemas.microsoft.com/office/powerpoint/2010/main" val="15686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9" y="1470359"/>
            <a:ext cx="9891218" cy="453325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02445" y="1319474"/>
            <a:ext cx="1508451" cy="793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9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60" y="366769"/>
            <a:ext cx="7209359" cy="69071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26759" y="3304278"/>
            <a:ext cx="6907117" cy="14290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矩形 6"/>
          <p:cNvSpPr/>
          <p:nvPr/>
        </p:nvSpPr>
        <p:spPr>
          <a:xfrm>
            <a:off x="2726759" y="4892121"/>
            <a:ext cx="6907117" cy="12702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矩形 7"/>
          <p:cNvSpPr/>
          <p:nvPr/>
        </p:nvSpPr>
        <p:spPr>
          <a:xfrm>
            <a:off x="2751433" y="6316708"/>
            <a:ext cx="6907117" cy="952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9" name="矩形 8"/>
          <p:cNvSpPr/>
          <p:nvPr/>
        </p:nvSpPr>
        <p:spPr>
          <a:xfrm>
            <a:off x="7569680" y="2510357"/>
            <a:ext cx="2143588" cy="2885178"/>
          </a:xfrm>
          <a:prstGeom prst="rect">
            <a:avLst/>
          </a:prstGeom>
          <a:noFill/>
          <a:ln w="50800">
            <a:solidFill>
              <a:srgbClr val="35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44" y="2537417"/>
            <a:ext cx="2016932" cy="2858118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9" y="1396559"/>
            <a:ext cx="10081683" cy="4768144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H="1" flipV="1">
            <a:off x="5267308" y="3066101"/>
            <a:ext cx="1032098" cy="28581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5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67" y="220732"/>
            <a:ext cx="7616914" cy="71325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06151" y="5130298"/>
            <a:ext cx="396961" cy="1032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3203112" y="2907317"/>
            <a:ext cx="1270274" cy="27390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3203112" y="2907317"/>
            <a:ext cx="3096294" cy="27390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64082" y="4434329"/>
            <a:ext cx="2421461" cy="499496"/>
          </a:xfrm>
          <a:prstGeom prst="rect">
            <a:avLst/>
          </a:prstGeom>
          <a:noFill/>
          <a:ln w="508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zh-TW" altLang="en-US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整篇排除</a:t>
            </a:r>
            <a:r>
              <a:rPr lang="en-US" altLang="zh-TW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</a:p>
        </p:txBody>
      </p:sp>
    </p:spTree>
    <p:extLst>
      <p:ext uri="{BB962C8B-B14F-4D97-AF65-F5344CB8AC3E}">
        <p14:creationId xmlns:p14="http://schemas.microsoft.com/office/powerpoint/2010/main" val="2334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86" y="128592"/>
            <a:ext cx="6028385" cy="643076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64082" y="2986710"/>
            <a:ext cx="2421461" cy="499496"/>
          </a:xfrm>
          <a:prstGeom prst="rect">
            <a:avLst/>
          </a:prstGeom>
          <a:noFill/>
          <a:ln w="508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zh-TW" altLang="en-US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段落排除</a:t>
            </a:r>
            <a:r>
              <a:rPr lang="en-US" altLang="zh-TW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646" dirty="0">
                <a:solidFill>
                  <a:srgbClr val="E72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57" y="541880"/>
            <a:ext cx="6430764" cy="68266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838249" y="2113396"/>
            <a:ext cx="396961" cy="4207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cxnSp>
        <p:nvCxnSpPr>
          <p:cNvPr id="14" name="直線單箭頭接點 13"/>
          <p:cNvCxnSpPr>
            <a:stCxn id="12" idx="3"/>
          </p:cNvCxnSpPr>
          <p:nvPr/>
        </p:nvCxnSpPr>
        <p:spPr>
          <a:xfrm flipV="1">
            <a:off x="4235210" y="1716435"/>
            <a:ext cx="1032098" cy="2500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stCxn id="12" idx="3"/>
          </p:cNvCxnSpPr>
          <p:nvPr/>
        </p:nvCxnSpPr>
        <p:spPr>
          <a:xfrm flipV="1">
            <a:off x="4235210" y="1716435"/>
            <a:ext cx="2540549" cy="2500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3" y="335006"/>
            <a:ext cx="6519544" cy="40013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0740" y="1081298"/>
            <a:ext cx="1270274" cy="4763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66" y="2907317"/>
            <a:ext cx="6578288" cy="39686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346700" y="3621847"/>
            <a:ext cx="1508451" cy="4763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362924" y="758132"/>
            <a:ext cx="31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引文疏漏檢測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889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59" y="226770"/>
            <a:ext cx="7380765" cy="70659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46700" y="287376"/>
            <a:ext cx="2937510" cy="3096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71297" y="39625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下載報告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51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6" y="207984"/>
            <a:ext cx="7075927" cy="523988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37" y="687058"/>
            <a:ext cx="8289384" cy="61330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7" y="1637043"/>
            <a:ext cx="7771645" cy="57728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03112" y="1716435"/>
            <a:ext cx="6668941" cy="1508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cxnSp>
        <p:nvCxnSpPr>
          <p:cNvPr id="9" name="直線接點 8"/>
          <p:cNvCxnSpPr/>
          <p:nvPr/>
        </p:nvCxnSpPr>
        <p:spPr>
          <a:xfrm>
            <a:off x="7728464" y="2986709"/>
            <a:ext cx="1429059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24387" y="5844826"/>
            <a:ext cx="1667235" cy="499496"/>
          </a:xfrm>
          <a:prstGeom prst="rect">
            <a:avLst/>
          </a:prstGeom>
          <a:noFill/>
          <a:ln w="381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zh-TW" altLang="en-US" sz="2646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全文報告</a:t>
            </a: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88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844488" y="257486"/>
            <a:ext cx="9146719" cy="7284244"/>
            <a:chOff x="584142" y="288000"/>
            <a:chExt cx="9516789" cy="768053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418" y="288000"/>
              <a:ext cx="9488513" cy="2664379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142" y="2963478"/>
              <a:ext cx="9516789" cy="5005053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1746300" y="269168"/>
            <a:ext cx="6264696" cy="420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807380" y="2520359"/>
            <a:ext cx="2451088" cy="49326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618508" y="3492599"/>
            <a:ext cx="6353842" cy="40383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90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68" y="128592"/>
            <a:ext cx="8707402" cy="68277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4387" y="5844826"/>
            <a:ext cx="1667235" cy="499496"/>
          </a:xfrm>
          <a:prstGeom prst="rect">
            <a:avLst/>
          </a:prstGeom>
          <a:noFill/>
          <a:ln w="381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zh-TW" altLang="en-US" sz="2646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段落報告</a:t>
            </a:r>
          </a:p>
        </p:txBody>
      </p:sp>
      <p:sp>
        <p:nvSpPr>
          <p:cNvPr id="6" name="矩形 5"/>
          <p:cNvSpPr/>
          <p:nvPr/>
        </p:nvSpPr>
        <p:spPr>
          <a:xfrm>
            <a:off x="2409190" y="2669141"/>
            <a:ext cx="952706" cy="31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矩形 6"/>
          <p:cNvSpPr/>
          <p:nvPr/>
        </p:nvSpPr>
        <p:spPr>
          <a:xfrm>
            <a:off x="2396889" y="3383670"/>
            <a:ext cx="952706" cy="31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矩形 7"/>
          <p:cNvSpPr/>
          <p:nvPr/>
        </p:nvSpPr>
        <p:spPr>
          <a:xfrm>
            <a:off x="2396889" y="4177592"/>
            <a:ext cx="952706" cy="31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9" name="矩形 8"/>
          <p:cNvSpPr/>
          <p:nvPr/>
        </p:nvSpPr>
        <p:spPr>
          <a:xfrm>
            <a:off x="2409190" y="5686041"/>
            <a:ext cx="952706" cy="31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09" y="366768"/>
            <a:ext cx="7501832" cy="65895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47367" y="684337"/>
            <a:ext cx="873314" cy="31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6" name="矩形 5"/>
          <p:cNvSpPr/>
          <p:nvPr/>
        </p:nvSpPr>
        <p:spPr>
          <a:xfrm>
            <a:off x="2647367" y="6638748"/>
            <a:ext cx="873314" cy="31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0" y="1011009"/>
            <a:ext cx="246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引文疏漏報告</a:t>
            </a:r>
            <a:endParaRPr lang="zh-TW" altLang="en-US"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9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9" y="922185"/>
            <a:ext cx="10081683" cy="571689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4994" y="1716435"/>
            <a:ext cx="1111490" cy="6351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6" name="矩形 5"/>
          <p:cNvSpPr/>
          <p:nvPr/>
        </p:nvSpPr>
        <p:spPr>
          <a:xfrm>
            <a:off x="344994" y="2986709"/>
            <a:ext cx="3016902" cy="793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5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F03-60A2-4AE7-B1EA-D51CF8F03698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4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smine\Desktop\index_01.png"/>
          <p:cNvPicPr>
            <a:picLocks noChangeAspect="1" noChangeArrowheads="1"/>
          </p:cNvPicPr>
          <p:nvPr/>
        </p:nvPicPr>
        <p:blipFill>
          <a:blip r:embed="rId3" cstate="print"/>
          <a:srcRect l="4615" r="7208"/>
          <a:stretch>
            <a:fillRect/>
          </a:stretch>
        </p:blipFill>
        <p:spPr bwMode="auto">
          <a:xfrm>
            <a:off x="882204" y="3060551"/>
            <a:ext cx="8501921" cy="3960440"/>
          </a:xfrm>
          <a:prstGeom prst="rect">
            <a:avLst/>
          </a:prstGeom>
          <a:noFill/>
        </p:spPr>
      </p:pic>
      <p:sp>
        <p:nvSpPr>
          <p:cNvPr id="5" name="AutoShape 2" descr="「聯合出版(集團)有限公司」的圖片搜尋結果"/>
          <p:cNvSpPr>
            <a:spLocks noChangeAspect="1" noChangeArrowheads="1"/>
          </p:cNvSpPr>
          <p:nvPr/>
        </p:nvSpPr>
        <p:spPr bwMode="auto">
          <a:xfrm>
            <a:off x="181936" y="-159276"/>
            <a:ext cx="3564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4" descr="「聯合出版(集團)有限公司」的圖片搜尋結果"/>
          <p:cNvSpPr>
            <a:spLocks noChangeAspect="1" noChangeArrowheads="1"/>
          </p:cNvSpPr>
          <p:nvPr/>
        </p:nvSpPr>
        <p:spPr bwMode="auto">
          <a:xfrm>
            <a:off x="360159" y="8752"/>
            <a:ext cx="3564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257129" y="1795828"/>
            <a:ext cx="9599867" cy="1092182"/>
          </a:xfrm>
        </p:spPr>
        <p:txBody>
          <a:bodyPr>
            <a:noAutofit/>
          </a:bodyPr>
          <a:lstStyle/>
          <a:p>
            <a:pPr marL="847483" indent="-847483">
              <a:defRPr/>
            </a:pPr>
            <a:r>
              <a:rPr lang="zh-TW" altLang="en-US" sz="5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感謝聆聽，敬請指教 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DD07969-421D-44F0-9A7D-E8A321E1288B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850756" y="3132559"/>
            <a:ext cx="4131351" cy="258292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endParaRPr lang="en-US" altLang="zh-TW" sz="2300" dirty="0"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r>
              <a:rPr lang="zh-TW" altLang="en-US" sz="2300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華藝數位股份有限公司</a:t>
            </a:r>
            <a:endParaRPr lang="en-US" altLang="zh-TW" sz="2300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zh-TW" altLang="en-US" sz="2300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業務部　</a:t>
            </a:r>
            <a:r>
              <a:rPr lang="zh-TW" altLang="en-US" sz="2300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鍾瑞珍</a:t>
            </a:r>
            <a:endParaRPr lang="en-US" altLang="zh-TW" sz="2300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23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hlinkClick r:id="rId4"/>
              </a:rPr>
              <a:t>chavan@airiti.com</a:t>
            </a:r>
            <a:endParaRPr lang="en-US" altLang="zh-TW" sz="23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23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02-29266006#8723</a:t>
            </a:r>
          </a:p>
          <a:p>
            <a:r>
              <a:rPr lang="en-US" altLang="zh-TW" sz="23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07-2233371</a:t>
            </a:r>
            <a:endParaRPr lang="en-US" altLang="zh-TW" sz="23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23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0939298382</a:t>
            </a:r>
            <a:endParaRPr lang="zh-TW" altLang="en-US" sz="23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76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94172" y="180232"/>
            <a:ext cx="9433048" cy="720079"/>
          </a:xfrm>
          <a:prstGeom prst="rect">
            <a:avLst/>
          </a:prstGeom>
        </p:spPr>
        <p:txBody>
          <a:bodyPr vert="horz" lIns="99569" tIns="49785" rIns="99569" bIns="49785" rtlCol="0" anchor="ctr">
            <a:normAutofit lnSpcReduction="10000"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檢索結果取得全文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292" y="1116335"/>
            <a:ext cx="7765052" cy="59261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083004" y="2196455"/>
            <a:ext cx="1296144" cy="4846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4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88" y="1136066"/>
            <a:ext cx="9623425" cy="531135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94172" y="180232"/>
            <a:ext cx="9433048" cy="720079"/>
          </a:xfrm>
          <a:prstGeom prst="rect">
            <a:avLst/>
          </a:prstGeom>
        </p:spPr>
        <p:txBody>
          <a:bodyPr vert="horz" lIns="99569" tIns="49785" rIns="99569" bIns="49785" rtlCol="0" anchor="ctr">
            <a:normAutofit lnSpcReduction="10000"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瀏覽</a:t>
            </a:r>
            <a:r>
              <a:rPr lang="en-US" altLang="zh-TW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期刊或論文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0196" y="4068663"/>
            <a:ext cx="1152128" cy="357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36" y="4514901"/>
            <a:ext cx="2524125" cy="29432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158239" y="5364807"/>
            <a:ext cx="2536122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9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594172" y="180232"/>
            <a:ext cx="9433048" cy="720079"/>
          </a:xfrm>
          <a:prstGeom prst="rect">
            <a:avLst/>
          </a:prstGeom>
        </p:spPr>
        <p:txBody>
          <a:bodyPr vert="horz" lIns="99569" tIns="49785" rIns="99569" bIns="49785" rtlCol="0" anchor="ctr">
            <a:normAutofit lnSpcReduction="10000"/>
          </a:bodyPr>
          <a:lstStyle/>
          <a:p>
            <a:pPr marL="0" marR="0" lvl="0" indent="0" algn="ctr" defTabSz="9956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瀏覽</a:t>
            </a:r>
            <a:r>
              <a:rPr lang="en-US" altLang="zh-TW" sz="4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期刊或論文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15" y="908743"/>
            <a:ext cx="8658777" cy="630864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70236" y="1692399"/>
            <a:ext cx="160817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5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airiti_orang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iriti_orange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5453</TotalTime>
  <Words>834</Words>
  <Application>Microsoft Office PowerPoint</Application>
  <PresentationFormat>自訂</PresentationFormat>
  <Paragraphs>186</Paragraphs>
  <Slides>63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63</vt:i4>
      </vt:variant>
    </vt:vector>
  </HeadingPairs>
  <TitlesOfParts>
    <vt:vector size="76" baseType="lpstr">
      <vt:lpstr>Adobe 繁黑體 Std B</vt:lpstr>
      <vt:lpstr>Arial Unicode MS</vt:lpstr>
      <vt:lpstr>華康新特明體(P)</vt:lpstr>
      <vt:lpstr>微軟正黑體</vt:lpstr>
      <vt:lpstr>新細明體</vt:lpstr>
      <vt:lpstr>標楷體</vt:lpstr>
      <vt:lpstr>Arial</vt:lpstr>
      <vt:lpstr>Calibri</vt:lpstr>
      <vt:lpstr>Garamond</vt:lpstr>
      <vt:lpstr>Times New Roman</vt:lpstr>
      <vt:lpstr>Wingdings</vt:lpstr>
      <vt:lpstr>airiti_orange_1</vt:lpstr>
      <vt:lpstr>airiti_orange_2</vt:lpstr>
      <vt:lpstr>電子資源利用與服務- Airitilibrary華藝線上圖書館 iRead eBook華藝電子書 (含文獻比對服務)</vt:lpstr>
      <vt:lpstr>PowerPoint 簡報</vt:lpstr>
      <vt:lpstr>華藝線上圖書館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線上閱讀 支援IE、Chrome、Firefox、Safari、Opera)</vt:lpstr>
      <vt:lpstr>PowerPoint 簡報</vt:lpstr>
      <vt:lpstr>閱讀軟體(使用者登入、書籍下載)</vt:lpstr>
      <vt:lpstr>閱讀軟體(My Books)</vt:lpstr>
      <vt:lpstr>PowerPoint 簡報</vt:lpstr>
      <vt:lpstr> Facebook、Google+、Plurk ..社群分享功能</vt:lpstr>
      <vt:lpstr>圖書館FB專頁推播</vt:lpstr>
      <vt:lpstr>撰寫書評</vt:lpstr>
      <vt:lpstr>紙本館藏→可連結電子書資源(以正修科大為例)</vt:lpstr>
      <vt:lpstr>PowerPoint 簡報</vt:lpstr>
      <vt:lpstr>PowerPoint 簡報</vt:lpstr>
      <vt:lpstr>關於華藝文獻相似度檢測服務</vt:lpstr>
      <vt:lpstr>比對內容</vt:lpstr>
      <vt:lpstr>服務特色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感謝聆聽，敬請指教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A00796</dc:creator>
  <cp:lastModifiedBy>瑞珍 鍾</cp:lastModifiedBy>
  <cp:revision>282</cp:revision>
  <dcterms:created xsi:type="dcterms:W3CDTF">2016-03-28T06:15:18Z</dcterms:created>
  <dcterms:modified xsi:type="dcterms:W3CDTF">2019-10-15T01:37:46Z</dcterms:modified>
</cp:coreProperties>
</file>