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78" r:id="rId3"/>
    <p:sldId id="379" r:id="rId4"/>
    <p:sldId id="380" r:id="rId5"/>
    <p:sldId id="493" r:id="rId6"/>
    <p:sldId id="487" r:id="rId7"/>
    <p:sldId id="488" r:id="rId8"/>
    <p:sldId id="491" r:id="rId9"/>
    <p:sldId id="492" r:id="rId10"/>
    <p:sldId id="490" r:id="rId11"/>
    <p:sldId id="500" r:id="rId12"/>
    <p:sldId id="494" r:id="rId13"/>
    <p:sldId id="495" r:id="rId14"/>
    <p:sldId id="496" r:id="rId15"/>
    <p:sldId id="497" r:id="rId16"/>
    <p:sldId id="498" r:id="rId17"/>
    <p:sldId id="377" r:id="rId18"/>
    <p:sldId id="382" r:id="rId19"/>
    <p:sldId id="383" r:id="rId20"/>
    <p:sldId id="384" r:id="rId21"/>
    <p:sldId id="385" r:id="rId22"/>
    <p:sldId id="386" r:id="rId23"/>
    <p:sldId id="387" r:id="rId24"/>
    <p:sldId id="388" r:id="rId25"/>
    <p:sldId id="389" r:id="rId26"/>
    <p:sldId id="390" r:id="rId27"/>
    <p:sldId id="391" r:id="rId28"/>
    <p:sldId id="401" r:id="rId29"/>
    <p:sldId id="394" r:id="rId30"/>
    <p:sldId id="392" r:id="rId31"/>
    <p:sldId id="395" r:id="rId32"/>
    <p:sldId id="402" r:id="rId33"/>
    <p:sldId id="403" r:id="rId34"/>
    <p:sldId id="404" r:id="rId35"/>
    <p:sldId id="405" r:id="rId36"/>
    <p:sldId id="406" r:id="rId37"/>
    <p:sldId id="407" r:id="rId38"/>
    <p:sldId id="424" r:id="rId39"/>
    <p:sldId id="425" r:id="rId40"/>
    <p:sldId id="467" r:id="rId41"/>
    <p:sldId id="442" r:id="rId42"/>
    <p:sldId id="443" r:id="rId43"/>
    <p:sldId id="464" r:id="rId44"/>
    <p:sldId id="426" r:id="rId45"/>
    <p:sldId id="376" r:id="rId46"/>
    <p:sldId id="465" r:id="rId47"/>
    <p:sldId id="463" r:id="rId48"/>
    <p:sldId id="466" r:id="rId49"/>
    <p:sldId id="469" r:id="rId50"/>
    <p:sldId id="470" r:id="rId51"/>
    <p:sldId id="499" r:id="rId5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61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CC682-290E-4FDE-B023-45B4DD8A7601}" type="datetimeFigureOut">
              <a:rPr lang="zh-TW" altLang="en-US" smtClean="0"/>
              <a:t>2019/10/31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D95CF-2C9D-4C0D-A40A-E18FD31290A6}" type="slidenum">
              <a:rPr lang="zh-TW" altLang="en-US" smtClean="0"/>
              <a:t>‹#›</a:t>
            </a:fld>
            <a:endParaRPr lang="zh-TW" altLang="en-US"/>
          </a:p>
        </p:txBody>
      </p:sp>
    </p:spTree>
    <p:extLst>
      <p:ext uri="{BB962C8B-B14F-4D97-AF65-F5344CB8AC3E}">
        <p14:creationId xmlns:p14="http://schemas.microsoft.com/office/powerpoint/2010/main" val="19113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t>Grawith</a:t>
            </a:r>
            <a:r>
              <a:rPr lang="zh-TW" altLang="en-US" smtClean="0"/>
              <a:t>、</a:t>
            </a:r>
            <a:r>
              <a:rPr lang="en-US" altLang="zh-TW" smtClean="0"/>
              <a:t>Munz </a:t>
            </a:r>
            <a:r>
              <a:rPr lang="zh-TW" altLang="en-US" smtClean="0"/>
              <a:t>及</a:t>
            </a:r>
            <a:r>
              <a:rPr lang="en-US" altLang="zh-TW" smtClean="0"/>
              <a:t>kramer</a:t>
            </a:r>
            <a:r>
              <a:rPr lang="zh-TW" altLang="en-US" smtClean="0"/>
              <a:t>（</a:t>
            </a:r>
            <a:r>
              <a:rPr lang="en-US" altLang="zh-TW" smtClean="0"/>
              <a:t>2003</a:t>
            </a:r>
            <a:r>
              <a:rPr lang="zh-TW" altLang="en-US" smtClean="0"/>
              <a:t>）檢驗正向心情、負向心情及中性心情的團</a:t>
            </a:r>
          </a:p>
          <a:p>
            <a:pPr eaLnBrk="1" hangingPunct="1">
              <a:spcBef>
                <a:spcPct val="0"/>
              </a:spcBef>
            </a:pPr>
            <a:r>
              <a:rPr lang="zh-TW" altLang="en-US" smtClean="0"/>
              <a:t>體創造力表現，結果發現，正向心情組在創造力表現上高於負向與中性心情組。</a:t>
            </a:r>
          </a:p>
          <a:p>
            <a:pPr eaLnBrk="1" hangingPunct="1">
              <a:spcBef>
                <a:spcPct val="0"/>
              </a:spcBef>
            </a:pPr>
            <a:r>
              <a:rPr lang="zh-TW" altLang="en-US" smtClean="0"/>
              <a:t>但是，負向心情卻不會降低創造力的表現。綜言之，由以上理論推論與實徵證據</a:t>
            </a:r>
          </a:p>
          <a:p>
            <a:pPr eaLnBrk="1" hangingPunct="1">
              <a:spcBef>
                <a:spcPct val="0"/>
              </a:spcBef>
            </a:pPr>
            <a:r>
              <a:rPr lang="zh-TW" altLang="en-US" smtClean="0"/>
              <a:t>顯示，正向情緒將有助於創造力表現，然而，負向情緒對創造力的效果則尚無定</a:t>
            </a:r>
          </a:p>
          <a:p>
            <a:pPr eaLnBrk="1" hangingPunct="1">
              <a:spcBef>
                <a:spcPct val="0"/>
              </a:spcBef>
            </a:pPr>
            <a:r>
              <a:rPr lang="zh-TW" altLang="en-US" smtClean="0"/>
              <a:t>論。</a:t>
            </a:r>
            <a:r>
              <a:rPr lang="en-US" altLang="zh-TW" smtClean="0"/>
              <a:t>(</a:t>
            </a:r>
            <a:r>
              <a:rPr lang="zh-TW" altLang="en-US" smtClean="0"/>
              <a:t>邱發忠，</a:t>
            </a:r>
            <a:r>
              <a:rPr lang="en-US" altLang="zh-TW" smtClean="0"/>
              <a:t>2007)</a:t>
            </a:r>
            <a:endParaRPr lang="zh-TW" altLang="en-US" smtClean="0"/>
          </a:p>
          <a:p>
            <a:pPr eaLnBrk="1" hangingPunct="1">
              <a:spcBef>
                <a:spcPct val="0"/>
              </a:spcBef>
            </a:pPr>
            <a:r>
              <a:rPr lang="zh-TW" altLang="en-US" smtClean="0"/>
              <a:t>正向情緒有助於創造力表現（邱發忠等人，</a:t>
            </a:r>
            <a:r>
              <a:rPr lang="en-US" altLang="zh-TW" smtClean="0"/>
              <a:t>2008</a:t>
            </a:r>
            <a:r>
              <a:rPr lang="zh-TW" altLang="en-US" smtClean="0"/>
              <a:t>；</a:t>
            </a:r>
            <a:r>
              <a:rPr lang="en-US" altLang="zh-TW" smtClean="0"/>
              <a:t>Fredrickson, 1998; Isen, 1985; Isen, Daubman, &amp; Nowick,</a:t>
            </a:r>
          </a:p>
          <a:p>
            <a:pPr eaLnBrk="1" hangingPunct="1">
              <a:spcBef>
                <a:spcPct val="0"/>
              </a:spcBef>
            </a:pPr>
            <a:r>
              <a:rPr lang="en-US" altLang="zh-TW" smtClean="0"/>
              <a:t>1987; Murry, Sujan, Hirt, &amp; Sujan, 1990</a:t>
            </a:r>
            <a:r>
              <a:rPr lang="zh-TW" altLang="en-US" smtClean="0"/>
              <a:t>）。正向情緒對創造力助益主要是因為其可藉由激發更寬廣的</a:t>
            </a:r>
          </a:p>
          <a:p>
            <a:pPr eaLnBrk="1" hangingPunct="1">
              <a:spcBef>
                <a:spcPct val="0"/>
              </a:spcBef>
            </a:pPr>
            <a:r>
              <a:rPr lang="zh-TW" altLang="en-US" smtClean="0"/>
              <a:t>記憶材料而導致認知組織的改變（</a:t>
            </a:r>
            <a:r>
              <a:rPr lang="en-US" altLang="zh-TW" smtClean="0"/>
              <a:t>Martindale, 1989</a:t>
            </a:r>
            <a:r>
              <a:rPr lang="zh-TW" altLang="en-US" smtClean="0"/>
              <a:t>）。</a:t>
            </a:r>
            <a:r>
              <a:rPr lang="en-US" altLang="zh-TW" smtClean="0"/>
              <a:t>Isen</a:t>
            </a:r>
            <a:r>
              <a:rPr lang="zh-TW" altLang="en-US" smtClean="0"/>
              <a:t>（</a:t>
            </a:r>
            <a:r>
              <a:rPr lang="en-US" altLang="zh-TW" smtClean="0"/>
              <a:t>2000</a:t>
            </a:r>
            <a:r>
              <a:rPr lang="zh-TW" altLang="en-US" smtClean="0"/>
              <a:t>）提出正向心情以兩種機制來影</a:t>
            </a:r>
          </a:p>
          <a:p>
            <a:pPr eaLnBrk="1" hangingPunct="1">
              <a:spcBef>
                <a:spcPct val="0"/>
              </a:spcBef>
            </a:pPr>
            <a:r>
              <a:rPr lang="zh-TW" altLang="en-US" smtClean="0"/>
              <a:t>響創造力的表現。其一為正向心情可以提升認知彈性（</a:t>
            </a:r>
            <a:r>
              <a:rPr lang="en-US" altLang="zh-TW" smtClean="0"/>
              <a:t>cognitive flexibility</a:t>
            </a:r>
            <a:r>
              <a:rPr lang="zh-TW" altLang="en-US" smtClean="0"/>
              <a:t>），擴展個體知覺到兩</a:t>
            </a:r>
          </a:p>
          <a:p>
            <a:pPr eaLnBrk="1" hangingPunct="1">
              <a:spcBef>
                <a:spcPct val="0"/>
              </a:spcBef>
            </a:pPr>
            <a:r>
              <a:rPr lang="zh-TW" altLang="en-US" smtClean="0"/>
              <a:t>個想法可以連結在一起的能力。其二，正向心情可以提升認知處理的效能，以減少無關訊息的處</a:t>
            </a:r>
          </a:p>
          <a:p>
            <a:pPr eaLnBrk="1" hangingPunct="1">
              <a:spcBef>
                <a:spcPct val="0"/>
              </a:spcBef>
            </a:pPr>
            <a:r>
              <a:rPr lang="zh-TW" altLang="en-US" smtClean="0"/>
              <a:t>理，而維持決策（</a:t>
            </a:r>
            <a:r>
              <a:rPr lang="en-US" altLang="zh-TW" smtClean="0"/>
              <a:t>decision-making</a:t>
            </a:r>
            <a:r>
              <a:rPr lang="zh-TW" altLang="en-US" smtClean="0"/>
              <a:t>）的品質。</a:t>
            </a:r>
            <a:r>
              <a:rPr lang="en-US" altLang="zh-TW" smtClean="0"/>
              <a:t>(</a:t>
            </a:r>
            <a:r>
              <a:rPr lang="zh-TW" altLang="en-US" smtClean="0"/>
              <a:t>邱發忠，</a:t>
            </a:r>
            <a:r>
              <a:rPr lang="en-US" altLang="zh-TW" smtClean="0"/>
              <a:t>2010)</a:t>
            </a:r>
            <a:endParaRPr lang="zh-TW" altLang="en-US" smtClean="0"/>
          </a:p>
        </p:txBody>
      </p:sp>
      <p:sp>
        <p:nvSpPr>
          <p:cNvPr id="26628"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16286BCA-14C8-4899-817A-0D1B0082AA8F}" type="slidenum">
              <a:rPr kumimoji="0" lang="zh-TW" altLang="en-US"/>
              <a:pPr eaLnBrk="1" hangingPunct="1"/>
              <a:t>19</a:t>
            </a:fld>
            <a:endParaRPr kumimoji="0" lang="zh-TW" altLang="en-US"/>
          </a:p>
        </p:txBody>
      </p:sp>
    </p:spTree>
    <p:extLst>
      <p:ext uri="{BB962C8B-B14F-4D97-AF65-F5344CB8AC3E}">
        <p14:creationId xmlns:p14="http://schemas.microsoft.com/office/powerpoint/2010/main" val="145678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TW" altLang="en-US" smtClean="0"/>
              <a:t>研究對象</a:t>
            </a:r>
          </a:p>
          <a:p>
            <a:pPr eaLnBrk="1" hangingPunct="1"/>
            <a:r>
              <a:rPr lang="en-US" altLang="zh-TW" smtClean="0"/>
              <a:t>	</a:t>
            </a:r>
            <a:r>
              <a:rPr lang="zh-TW" altLang="en-US" smtClean="0"/>
              <a:t>本研究選取</a:t>
            </a:r>
            <a:r>
              <a:rPr lang="de-DE" altLang="zh-TW" smtClean="0"/>
              <a:t>100</a:t>
            </a:r>
            <a:r>
              <a:rPr lang="zh-TW" altLang="en-US" smtClean="0"/>
              <a:t>位</a:t>
            </a:r>
            <a:r>
              <a:rPr lang="de-DE" altLang="zh-TW" smtClean="0"/>
              <a:t>13-15</a:t>
            </a:r>
            <a:r>
              <a:rPr lang="zh-TW" altLang="en-US" smtClean="0"/>
              <a:t>歲的學生進行預試，以分析科學創造力問卷的信度，</a:t>
            </a:r>
            <a:r>
              <a:rPr lang="de-DE" altLang="zh-TW" smtClean="0"/>
              <a:t>100</a:t>
            </a:r>
            <a:r>
              <a:rPr lang="zh-TW" altLang="en-US" smtClean="0"/>
              <a:t>位學生均為高雄市某公立國民中學學生，年齡分布為</a:t>
            </a:r>
            <a:r>
              <a:rPr lang="de-DE" altLang="zh-TW" smtClean="0"/>
              <a:t>13-15</a:t>
            </a:r>
            <a:r>
              <a:rPr lang="zh-TW" altLang="en-US" smtClean="0"/>
              <a:t>歲。正式施測階段則再從相同的國民中學隨機選取從未參與本研究的另外</a:t>
            </a:r>
            <a:r>
              <a:rPr lang="de-DE" altLang="zh-TW" smtClean="0"/>
              <a:t>20</a:t>
            </a:r>
            <a:r>
              <a:rPr lang="zh-TW" altLang="en-US" smtClean="0"/>
              <a:t>位學生進行施測，其年齡分布為</a:t>
            </a:r>
            <a:r>
              <a:rPr lang="de-DE" altLang="zh-TW" smtClean="0"/>
              <a:t>13-14</a:t>
            </a:r>
            <a:r>
              <a:rPr lang="zh-TW" altLang="en-US" smtClean="0"/>
              <a:t>歲，分別為</a:t>
            </a:r>
            <a:r>
              <a:rPr lang="de-DE" altLang="zh-TW" smtClean="0"/>
              <a:t>10</a:t>
            </a:r>
            <a:r>
              <a:rPr lang="zh-TW" altLang="en-US" smtClean="0"/>
              <a:t>名女學生、</a:t>
            </a:r>
            <a:r>
              <a:rPr lang="de-DE" altLang="zh-TW" smtClean="0"/>
              <a:t>10</a:t>
            </a:r>
            <a:r>
              <a:rPr lang="zh-TW" altLang="en-US" smtClean="0"/>
              <a:t>名男學生，皆為視力正常、智力正常、右利手之受試者，且沒有情緒障礙，也不具有極度特殊人格特質。</a:t>
            </a:r>
          </a:p>
        </p:txBody>
      </p:sp>
      <p:sp>
        <p:nvSpPr>
          <p:cNvPr id="31748"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7D8C220F-BD26-4332-9AA4-3FD4AF99D544}" type="slidenum">
              <a:rPr kumimoji="0" lang="zh-TW" altLang="en-US"/>
              <a:pPr eaLnBrk="1" hangingPunct="1"/>
              <a:t>21</a:t>
            </a:fld>
            <a:endParaRPr kumimoji="0" lang="zh-TW" altLang="en-US"/>
          </a:p>
        </p:txBody>
      </p:sp>
    </p:spTree>
    <p:extLst>
      <p:ext uri="{BB962C8B-B14F-4D97-AF65-F5344CB8AC3E}">
        <p14:creationId xmlns:p14="http://schemas.microsoft.com/office/powerpoint/2010/main" val="331099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8FE51C9-6249-4D22-B9C2-7B0FB5B7B48B}" type="slidenum">
              <a:rPr kumimoji="0" lang="zh-TW" altLang="en-US">
                <a:latin typeface="Calibri" panose="020F0502020204030204" pitchFamily="34" charset="0"/>
              </a:rPr>
              <a:pPr eaLnBrk="1" hangingPunct="1"/>
              <a:t>26</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381171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由腦波發現，只有負向情緒會增進前額葉的創造力發展，其餘均不會。</a:t>
            </a:r>
            <a:endParaRPr lang="en-US" altLang="zh-TW" smtClean="0">
              <a:latin typeface="Arial" charset="0"/>
            </a:endParaRPr>
          </a:p>
          <a:p>
            <a:pPr eaLnBrk="1" hangingPunct="1">
              <a:spcBef>
                <a:spcPct val="0"/>
              </a:spcBef>
            </a:pPr>
            <a:endParaRPr lang="zh-TW" altLang="en-US" smtClean="0">
              <a:latin typeface="Arial" charset="0"/>
            </a:endParaRPr>
          </a:p>
        </p:txBody>
      </p:sp>
      <p:sp>
        <p:nvSpPr>
          <p:cNvPr id="101380"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r" eaLnBrk="1" hangingPunct="1"/>
            <a:fld id="{10EA1A8C-A079-4223-8CC0-897CEBB9A400}" type="slidenum">
              <a:rPr kumimoji="0" lang="zh-TW" altLang="en-US" sz="1200">
                <a:latin typeface="Calibri" pitchFamily="34" charset="0"/>
              </a:rPr>
              <a:pPr algn="r" eaLnBrk="1" hangingPunct="1"/>
              <a:t>31</a:t>
            </a:fld>
            <a:endParaRPr kumimoji="0" lang="zh-TW" altLang="en-US" sz="1200">
              <a:latin typeface="Calibri" pitchFamily="34" charset="0"/>
            </a:endParaRPr>
          </a:p>
        </p:txBody>
      </p:sp>
    </p:spTree>
    <p:extLst>
      <p:ext uri="{BB962C8B-B14F-4D97-AF65-F5344CB8AC3E}">
        <p14:creationId xmlns:p14="http://schemas.microsoft.com/office/powerpoint/2010/main" val="300579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a:ln/>
        </p:spPr>
      </p:sp>
      <p:sp>
        <p:nvSpPr>
          <p:cNvPr id="67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將學生隨機分成兩組，兩組都分別做了前測，都沒有掌聲，然後兩組的後測則有差異。一組答對有掌聲，一組沒有。</a:t>
            </a:r>
            <a:endParaRPr lang="en-US" altLang="zh-TW" smtClean="0">
              <a:latin typeface="Arial" pitchFamily="34" charset="0"/>
            </a:endParaRPr>
          </a:p>
          <a:p>
            <a:r>
              <a:rPr lang="en-US" altLang="zh-TW" smtClean="0">
                <a:latin typeface="Arial" pitchFamily="34" charset="0"/>
              </a:rPr>
              <a:t>(</a:t>
            </a:r>
            <a:r>
              <a:rPr lang="zh-TW" altLang="en-US" smtClean="0">
                <a:latin typeface="Arial" pitchFamily="34" charset="0"/>
              </a:rPr>
              <a:t>共</a:t>
            </a:r>
            <a:r>
              <a:rPr lang="en-US" altLang="zh-TW" smtClean="0">
                <a:latin typeface="Arial" pitchFamily="34" charset="0"/>
              </a:rPr>
              <a:t>30</a:t>
            </a:r>
            <a:r>
              <a:rPr lang="zh-TW" altLang="en-US" smtClean="0">
                <a:latin typeface="Arial" pitchFamily="34" charset="0"/>
              </a:rPr>
              <a:t>位學生，每一位學生在施測時，都有同步收集腦波資料</a:t>
            </a:r>
            <a:r>
              <a:rPr lang="en-US" altLang="zh-TW" smtClean="0">
                <a:latin typeface="Arial" pitchFamily="34" charset="0"/>
              </a:rPr>
              <a:t>)</a:t>
            </a:r>
          </a:p>
          <a:p>
            <a:endParaRPr lang="zh-TW" altLang="en-US" smtClean="0">
              <a:latin typeface="Arial" pitchFamily="34" charset="0"/>
            </a:endParaRPr>
          </a:p>
        </p:txBody>
      </p:sp>
      <p:sp>
        <p:nvSpPr>
          <p:cNvPr id="675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kumimoji="1" sz="2400">
                <a:solidFill>
                  <a:schemeClr val="tx1"/>
                </a:solidFill>
                <a:latin typeface="Arial" pitchFamily="34" charset="0"/>
                <a:ea typeface="標楷體" pitchFamily="65" charset="-120"/>
              </a:defRPr>
            </a:lvl1pPr>
            <a:lvl2pPr marL="742950" indent="-285750" defTabSz="958850" eaLnBrk="0" hangingPunct="0">
              <a:defRPr kumimoji="1" sz="2400">
                <a:solidFill>
                  <a:schemeClr val="tx1"/>
                </a:solidFill>
                <a:latin typeface="Arial" pitchFamily="34" charset="0"/>
                <a:ea typeface="標楷體" pitchFamily="65" charset="-120"/>
              </a:defRPr>
            </a:lvl2pPr>
            <a:lvl3pPr marL="1143000" indent="-228600" defTabSz="958850" eaLnBrk="0" hangingPunct="0">
              <a:defRPr kumimoji="1" sz="2400">
                <a:solidFill>
                  <a:schemeClr val="tx1"/>
                </a:solidFill>
                <a:latin typeface="Arial" pitchFamily="34" charset="0"/>
                <a:ea typeface="標楷體" pitchFamily="65" charset="-120"/>
              </a:defRPr>
            </a:lvl3pPr>
            <a:lvl4pPr marL="1600200" indent="-228600" defTabSz="958850" eaLnBrk="0" hangingPunct="0">
              <a:defRPr kumimoji="1" sz="2400">
                <a:solidFill>
                  <a:schemeClr val="tx1"/>
                </a:solidFill>
                <a:latin typeface="Arial" pitchFamily="34" charset="0"/>
                <a:ea typeface="標楷體" pitchFamily="65" charset="-120"/>
              </a:defRPr>
            </a:lvl4pPr>
            <a:lvl5pPr marL="2057400" indent="-228600" defTabSz="958850" eaLnBrk="0" hangingPunct="0">
              <a:defRPr kumimoji="1" sz="2400">
                <a:solidFill>
                  <a:schemeClr val="tx1"/>
                </a:solidFill>
                <a:latin typeface="Arial" pitchFamily="34" charset="0"/>
                <a:ea typeface="標楷體" pitchFamily="65" charset="-120"/>
              </a:defRPr>
            </a:lvl5pPr>
            <a:lvl6pPr marL="2514600" indent="-228600" defTabSz="95885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defTabSz="95885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defTabSz="95885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defTabSz="95885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fld id="{2B565C5F-0544-4B5F-8449-5208520CEB96}" type="slidenum">
              <a:rPr lang="en-US" altLang="zh-TW" sz="1300" smtClean="0">
                <a:ea typeface="新細明體" pitchFamily="18" charset="-120"/>
              </a:rPr>
              <a:pPr eaLnBrk="1" hangingPunct="1"/>
              <a:t>38</a:t>
            </a:fld>
            <a:endParaRPr lang="en-US" altLang="zh-TW" sz="1300" smtClean="0">
              <a:ea typeface="新細明體" pitchFamily="18" charset="-120"/>
            </a:endParaRPr>
          </a:p>
        </p:txBody>
      </p:sp>
    </p:spTree>
    <p:extLst>
      <p:ext uri="{BB962C8B-B14F-4D97-AF65-F5344CB8AC3E}">
        <p14:creationId xmlns:p14="http://schemas.microsoft.com/office/powerpoint/2010/main" val="169782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231681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29591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381041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311899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311160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16317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249688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133112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14776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359236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A0F37BA-E9B1-4B71-B0BF-33255F347DC7}"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2248453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F37BA-E9B1-4B71-B0BF-33255F347DC7}" type="datetimeFigureOut">
              <a:rPr lang="zh-TW" altLang="en-US" smtClean="0"/>
              <a:t>2019/10/31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797E0-FED3-4072-9DE4-2038F071906C}" type="slidenum">
              <a:rPr lang="zh-TW" altLang="en-US" smtClean="0"/>
              <a:t>‹#›</a:t>
            </a:fld>
            <a:endParaRPr lang="zh-TW" altLang="en-US"/>
          </a:p>
        </p:txBody>
      </p:sp>
    </p:spTree>
    <p:extLst>
      <p:ext uri="{BB962C8B-B14F-4D97-AF65-F5344CB8AC3E}">
        <p14:creationId xmlns:p14="http://schemas.microsoft.com/office/powerpoint/2010/main" val="3678219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2019_&#25945;&#32946;&#23398;&#31185;&#39046;&#22495;SSCI(&#21547;SCI)&#26399;&#21002;.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zh.wikipedia.org/w/index.php?title=Image:Vincent_Van_Gogh_0014.jpg&amp;variant=zh-tw" TargetMode="External"/><Relationship Id="rId3" Type="http://schemas.openxmlformats.org/officeDocument/2006/relationships/hyperlink" Target="http://zh.wikipedia.org/w/index.php?title=Image:Vincent_van_Gogh_(1853-1890)_-_Wheat_Field_with_Crows_(1890).jpg&amp;variant=zh-tw" TargetMode="External"/><Relationship Id="rId7" Type="http://schemas.openxmlformats.org/officeDocument/2006/relationships/hyperlink" Target="http://zh.wikipedia.org/w/index.php?title=Image:Vincent_Willem_van_Gogh_128.jpg&amp;variant=zh-tw" TargetMode="External"/><Relationship Id="rId12"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hyperlink" Target="http://zh.wikipedia.org/w/index.php?title=Image:VanGogh-Irises_1.jpg&amp;variant=zh-tw" TargetMode="External"/><Relationship Id="rId5" Type="http://schemas.openxmlformats.org/officeDocument/2006/relationships/hyperlink" Target="http://zh.wikipedia.org/w/index.php?title=Image:VanGogh-Houses_Seen_from_the_Back.jpg&amp;variant=zh-tw" TargetMode="External"/><Relationship Id="rId10" Type="http://schemas.openxmlformats.org/officeDocument/2006/relationships/image" Target="../media/image23.jpeg"/><Relationship Id="rId4" Type="http://schemas.openxmlformats.org/officeDocument/2006/relationships/image" Target="../media/image20.jpeg"/><Relationship Id="rId9" Type="http://schemas.openxmlformats.org/officeDocument/2006/relationships/hyperlink" Target="http://zh.wikipedia.org/w/index.php?title=Image:VanGogh-starry_night.jpg&amp;variant=zh-tw" TargetMode="External"/><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5.png"/><Relationship Id="rId3" Type="http://schemas.openxmlformats.org/officeDocument/2006/relationships/notesSlide" Target="../notesSlides/notesSlide3.xml"/><Relationship Id="rId7" Type="http://schemas.openxmlformats.org/officeDocument/2006/relationships/image" Target="../media/image31.png"/><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tw.image.search.yahoo.com/images/view;_ylt=A8tUwJhIYodQ8GIARgJt1gt.;_ylu=X3oDMTBlMTQ4cGxyBHNlYwNzcgRzbGsDaW1n?back=http://tw.image.search.yahoo.com/search/images?p=%E5%95%8F%E5%8D%B7&amp;n=30&amp;ei=utf-8&amp;y=%E6%90%9C%E5%B0%8B&amp;fr=yfp&amp;tab=organic&amp;ri=2&amp;w=379&amp;h=458&amp;imgurl=www.alumni.ied.edu.hk/enews/041dec2009/Survey.gif&amp;rurl=http://www.alumni.ied.edu.hk/enews/043jan2010/043jan2010.htm&amp;size=17.4+KB&amp;name=%E9%A6%99%E6%B8%AF%E6%95%99%E8%82%B2%E5%AD%B8%E9%99%A2+%E6%A0%A1%E5%8F%8B%E9%9B%BB%E5%AD%90%E5%A0%B1&amp;p=%E5%95%8F%E5%8D%B7&amp;oid=50ae65c5ce585e8f7b18e94c961a808e&amp;fr2=&amp;fr=yfp&amp;tt=%E9%A6%99%E6%B8%AF%E6%95%99%E8%82%B2%E5%AD%B8%E9%99%A2+%E6%A0%A1%E5%8F%8B%E9%9B%BB%E5%AD%90%E5%A0%B1&amp;b=0&amp;ni=96&amp;no=2&amp;ts=&amp;tab=organic&amp;sigr=11sfmp6fq&amp;sigb=13u1k1p71&amp;sigi=11h5ttqk2&amp;.crumb=YU44HjVxk4A" TargetMode="External"/><Relationship Id="rId7" Type="http://schemas.openxmlformats.org/officeDocument/2006/relationships/hyperlink" Target="http://tw.wrs.yahoo.com/_ylt=A3eg8_lqesxLrOEAYTZ21gt./SIG=13s4jt3ev/EXP=1271778282/**http:/culture.china.com/zh_cn/pictures/cul/11022861/20090127/images/15299725_2009012709575531094100.jpg"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oleObject" Target="../embeddings/oleObject5.bin"/><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hyperlink" Target="http://tw.image.search.yahoo.com/images/view;_ylt=A8tUwJvNbodQSF4AXk9t1gt.;_ylu=X3oDMTBlMTQ4cGxyBHNlYwNzcgRzbGsDaW1n?back=http://tw.image.search.yahoo.com/search/images?p=%E9%BC%93%E6%8E%8C&amp;n=30&amp;ei=utf-8&amp;y=%E6%90%9C%E5%B0%8B&amp;fr=yfp&amp;tab=organic&amp;ri=8&amp;w=400&amp;h=440&amp;imgurl=farm4.static.flickr.com/3182/3067445770_566de6e0a0.jpg&amp;rurl=http://xination.pixnet.net/blog/post/22075269-page-32&amp;size=44.8+KB&amp;name=%3cb%3e%E9%BC%93%E6%8E%8C%3c/b%3e,%E5%96%9D%E9%87%87+=+acclaim&amp;p=%E9%BC%93%E6%8E%8C&amp;oid=76ad9185fc9ae599731716b203594291&amp;fr2=&amp;fr=yfp&amp;tt=%3cb%3e%E9%BC%93%E6%8E%8C%3c/b%3e,%E5%96%9D%E9%87%87+=+acclaim&amp;b=0&amp;ni=96&amp;no=8&amp;ts=&amp;tab=organic&amp;sigr=11l2rkk9f&amp;sigb=13ubc1cl6&amp;sigi=11monm9d3&amp;.crumb=YU44HjVxk4A" TargetMode="Externa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em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66684" y="46503"/>
            <a:ext cx="9144000" cy="654679"/>
          </a:xfrm>
        </p:spPr>
        <p:txBody>
          <a:bodyPr>
            <a:normAutofit/>
          </a:bodyPr>
          <a:lstStyle/>
          <a:p>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文章想發表，一起到</a:t>
            </a:r>
            <a:r>
              <a:rPr lang="en-US" altLang="zh-TW" sz="4000" dirty="0" err="1" smtClean="0">
                <a:latin typeface="標楷體" panose="03000509000000000000" pitchFamily="65" charset="-120"/>
                <a:ea typeface="標楷體" panose="03000509000000000000" pitchFamily="65" charset="-120"/>
                <a:cs typeface="Times New Roman" panose="02020603050405020304" pitchFamily="18" charset="0"/>
              </a:rPr>
              <a:t>WoS</a:t>
            </a:r>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資料庫淘寶</a:t>
            </a:r>
            <a:endParaRPr lang="zh-TW"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a:xfrm>
            <a:off x="1486897" y="5576977"/>
            <a:ext cx="9144000" cy="1281023"/>
          </a:xfrm>
        </p:spPr>
        <p:txBody>
          <a:bodyPr>
            <a:normAutofit lnSpcReduction="10000"/>
          </a:bodyPr>
          <a:lstStyle/>
          <a:p>
            <a:r>
              <a:rPr lang="zh-TW" altLang="en-US" dirty="0" smtClean="0">
                <a:latin typeface="標楷體" panose="03000509000000000000" pitchFamily="65" charset="-120"/>
                <a:ea typeface="標楷體" panose="03000509000000000000" pitchFamily="65" charset="-120"/>
              </a:rPr>
              <a:t>國立高雄師範大學</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科學教育暨環境教育研究所</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黃</a:t>
            </a:r>
            <a:r>
              <a:rPr lang="zh-TW" altLang="en-US" dirty="0">
                <a:latin typeface="標楷體" panose="03000509000000000000" pitchFamily="65" charset="-120"/>
                <a:ea typeface="標楷體" panose="03000509000000000000" pitchFamily="65" charset="-120"/>
              </a:rPr>
              <a:t>琴</a:t>
            </a:r>
            <a:r>
              <a:rPr lang="zh-TW" altLang="en-US" dirty="0" smtClean="0">
                <a:latin typeface="標楷體" panose="03000509000000000000" pitchFamily="65" charset="-120"/>
                <a:ea typeface="標楷體" panose="03000509000000000000" pitchFamily="65" charset="-120"/>
              </a:rPr>
              <a:t>扉 助理教授</a:t>
            </a:r>
            <a:endParaRPr lang="zh-TW" altLang="en-US"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stretch>
            <a:fillRect/>
          </a:stretch>
        </p:blipFill>
        <p:spPr>
          <a:xfrm>
            <a:off x="2117622" y="701181"/>
            <a:ext cx="6947719" cy="4678131"/>
          </a:xfrm>
          <a:prstGeom prst="rect">
            <a:avLst/>
          </a:prstGeom>
        </p:spPr>
      </p:pic>
    </p:spTree>
    <p:extLst>
      <p:ext uri="{BB962C8B-B14F-4D97-AF65-F5344CB8AC3E}">
        <p14:creationId xmlns:p14="http://schemas.microsoft.com/office/powerpoint/2010/main" val="501049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344129" y="-68826"/>
            <a:ext cx="11183427" cy="6813755"/>
          </a:xfrm>
          <a:prstGeom prst="rect">
            <a:avLst/>
          </a:prstGeom>
        </p:spPr>
      </p:pic>
      <p:sp>
        <p:nvSpPr>
          <p:cNvPr id="6" name="橢圓 5"/>
          <p:cNvSpPr/>
          <p:nvPr/>
        </p:nvSpPr>
        <p:spPr>
          <a:xfrm>
            <a:off x="747252" y="737420"/>
            <a:ext cx="2654710" cy="98322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8" name="橢圓 7"/>
          <p:cNvSpPr/>
          <p:nvPr/>
        </p:nvSpPr>
        <p:spPr>
          <a:xfrm>
            <a:off x="2266335" y="2458065"/>
            <a:ext cx="2654710" cy="481779"/>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0" name="橢圓 9"/>
          <p:cNvSpPr/>
          <p:nvPr/>
        </p:nvSpPr>
        <p:spPr>
          <a:xfrm>
            <a:off x="2266335" y="1602660"/>
            <a:ext cx="7300452" cy="98322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14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9039" y="89822"/>
            <a:ext cx="10515600" cy="532099"/>
          </a:xfrm>
        </p:spPr>
        <p:txBody>
          <a:bodyPr>
            <a:normAutofit fontScale="90000"/>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找到對的作者、從</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Reference</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sz="3600" dirty="0" err="1">
                <a:latin typeface="Times New Roman" panose="02020603050405020304" pitchFamily="18" charset="0"/>
                <a:ea typeface="標楷體" panose="03000509000000000000" pitchFamily="65" charset="-120"/>
                <a:cs typeface="Times New Roman" panose="02020603050405020304" pitchFamily="18" charset="0"/>
              </a:rPr>
              <a:t>WoS</a:t>
            </a:r>
            <a:endParaRPr lang="zh-TW" altLang="en-US" sz="3600" dirty="0"/>
          </a:p>
        </p:txBody>
      </p:sp>
      <p:pic>
        <p:nvPicPr>
          <p:cNvPr id="6" name="圖片 5"/>
          <p:cNvPicPr>
            <a:picLocks noChangeAspect="1"/>
          </p:cNvPicPr>
          <p:nvPr/>
        </p:nvPicPr>
        <p:blipFill>
          <a:blip r:embed="rId2"/>
          <a:stretch>
            <a:fillRect/>
          </a:stretch>
        </p:blipFill>
        <p:spPr>
          <a:xfrm>
            <a:off x="353962" y="621921"/>
            <a:ext cx="11444748" cy="6236079"/>
          </a:xfrm>
          <a:prstGeom prst="rect">
            <a:avLst/>
          </a:prstGeom>
        </p:spPr>
      </p:pic>
    </p:spTree>
    <p:extLst>
      <p:ext uri="{BB962C8B-B14F-4D97-AF65-F5344CB8AC3E}">
        <p14:creationId xmlns:p14="http://schemas.microsoft.com/office/powerpoint/2010/main" val="2185363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1117826" cy="5427406"/>
          </a:xfrm>
        </p:spPr>
        <p:txBody>
          <a:bodyPr>
            <a:normAutofit lnSpcReduction="10000"/>
          </a:bodyPr>
          <a:lstStyle/>
          <a:p>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彙整出有價值的題目：</a:t>
            </a:r>
            <a:r>
              <a:rPr lang="en-US" altLang="zh-TW" b="1" u="sng" dirty="0" smtClean="0">
                <a:latin typeface="Times New Roman" panose="02020603050405020304" pitchFamily="18" charset="0"/>
                <a:ea typeface="標楷體" panose="03000509000000000000" pitchFamily="65" charset="-120"/>
                <a:cs typeface="Times New Roman" panose="02020603050405020304" pitchFamily="18" charset="0"/>
              </a:rPr>
              <a:t>SCI</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法則</a:t>
            </a:r>
            <a:endParaRPr lang="en-US" altLang="zh-TW" b="1"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(1) Suggestion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建議法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717550" indent="0">
              <a:lnSpc>
                <a:spcPct val="100000"/>
              </a:lnSpc>
              <a:buNone/>
            </a:pPr>
            <a:r>
              <a:rPr lang="en-GB" altLang="zh-TW" sz="2400" dirty="0" smtClean="0"/>
              <a:t>Furthermore</a:t>
            </a:r>
            <a:r>
              <a:rPr lang="en-GB" altLang="zh-TW" sz="2400" dirty="0"/>
              <a:t>, since the socio-cultural variable might be an important factor influencing the results, it is suggested that further studies investigate this issue in more depth and </a:t>
            </a:r>
            <a:r>
              <a:rPr lang="en-GB" altLang="zh-TW" sz="2400" dirty="0">
                <a:solidFill>
                  <a:srgbClr val="FF0000"/>
                </a:solidFill>
              </a:rPr>
              <a:t>consider cross-cultural differences</a:t>
            </a:r>
            <a:r>
              <a:rPr lang="en-GB" altLang="zh-TW" sz="2000" dirty="0"/>
              <a:t>.</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Compartison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比較法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717550" indent="0">
              <a:lnSpc>
                <a:spcPct val="100000"/>
              </a:lnSpc>
              <a:buNone/>
            </a:pPr>
            <a:r>
              <a:rPr lang="en-GB" altLang="zh-TW" sz="2400" dirty="0" smtClean="0">
                <a:solidFill>
                  <a:srgbClr val="FF0000"/>
                </a:solidFill>
              </a:rPr>
              <a:t>Comparative </a:t>
            </a:r>
            <a:r>
              <a:rPr lang="en-GB" altLang="zh-TW" sz="2400" dirty="0">
                <a:solidFill>
                  <a:srgbClr val="FF0000"/>
                </a:solidFill>
              </a:rPr>
              <a:t>Analysis of Different Creativity Tests </a:t>
            </a:r>
            <a:r>
              <a:rPr lang="en-GB" altLang="zh-TW" sz="2400" dirty="0"/>
              <a:t>for the Prediction of Students’ Scientific </a:t>
            </a:r>
            <a:r>
              <a:rPr lang="en-GB" altLang="zh-TW" sz="2400" dirty="0" smtClean="0"/>
              <a:t>Creativity.</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 Interdisciplinary</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跨領域法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lnSpc>
                <a:spcPct val="150000"/>
              </a:lnSpc>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運用</a:t>
            </a:r>
            <a:r>
              <a:rPr lang="en-US" altLang="zh-TW"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PCK</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理論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探討</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科學教師</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專業發展</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03618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0515600" cy="5427406"/>
          </a:xfrm>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研究方法的嚴謹度</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研究對象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樣本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的說明</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問卷、量表、檢測工具 的來源與信效度</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評分標準、評分委員、評分其他說明</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99533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0515600" cy="5427406"/>
          </a:xfrm>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結果要有</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80% echo</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創新</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80% echo</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創新的意義</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與文獻對話，並且有過去文獻的強力支持</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8650" indent="0">
              <a:buNone/>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The result was supported by the present research (</a:t>
            </a:r>
            <a:r>
              <a:rPr lang="en-GB" altLang="zh-TW" sz="2400" dirty="0" smtClean="0">
                <a:latin typeface="Times New Roman" panose="02020603050405020304" pitchFamily="18" charset="0"/>
                <a:cs typeface="Times New Roman" panose="02020603050405020304" pitchFamily="18" charset="0"/>
              </a:rPr>
              <a:t>Qian </a:t>
            </a:r>
            <a:r>
              <a:rPr lang="en-GB" altLang="zh-TW" sz="2400" dirty="0">
                <a:latin typeface="Times New Roman" panose="02020603050405020304" pitchFamily="18" charset="0"/>
                <a:cs typeface="Times New Roman" panose="02020603050405020304" pitchFamily="18" charset="0"/>
              </a:rPr>
              <a:t>and </a:t>
            </a:r>
            <a:r>
              <a:rPr lang="en-GB" altLang="zh-TW" sz="2400" dirty="0" err="1" smtClean="0">
                <a:latin typeface="Times New Roman" panose="02020603050405020304" pitchFamily="18" charset="0"/>
                <a:cs typeface="Times New Roman" panose="02020603050405020304" pitchFamily="18" charset="0"/>
              </a:rPr>
              <a:t>Plucker</a:t>
            </a:r>
            <a:r>
              <a:rPr lang="en-GB" altLang="zh-TW" sz="2400" dirty="0" smtClean="0">
                <a:latin typeface="Times New Roman" panose="02020603050405020304" pitchFamily="18" charset="0"/>
                <a:cs typeface="Times New Roman" panose="02020603050405020304" pitchFamily="18" charset="0"/>
              </a:rPr>
              <a:t>, 2018). They also </a:t>
            </a:r>
            <a:r>
              <a:rPr lang="en-GB" altLang="zh-TW" sz="2400" dirty="0">
                <a:latin typeface="Times New Roman" panose="02020603050405020304" pitchFamily="18" charset="0"/>
                <a:cs typeface="Times New Roman" panose="02020603050405020304" pitchFamily="18" charset="0"/>
              </a:rPr>
              <a:t>mentioned that domain specificity or domain generality is one of the most important concerns regarding the nature of creativity. </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有新的創見</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354013"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GB" altLang="zh-TW" dirty="0"/>
              <a:t>Scientific Creativity Test =.59× “DGCT” +.27× ”SPT”	</a:t>
            </a:r>
            <a:r>
              <a:rPr lang="en-GB" altLang="zh-TW" dirty="0" smtClean="0"/>
              <a:t>(</a:t>
            </a:r>
            <a:r>
              <a:rPr lang="en-GB" altLang="zh-TW" dirty="0"/>
              <a:t>1)</a:t>
            </a:r>
            <a:endParaRPr lang="zh-TW" altLang="zh-TW" dirty="0"/>
          </a:p>
          <a:p>
            <a:pPr marL="354013" indent="0">
              <a:buNone/>
            </a:pPr>
            <a:r>
              <a:rPr lang="zh-TW" altLang="en-US" dirty="0" smtClean="0"/>
              <a:t> </a:t>
            </a:r>
            <a:r>
              <a:rPr lang="en-GB" altLang="zh-TW" dirty="0" smtClean="0"/>
              <a:t>C-SAT </a:t>
            </a:r>
            <a:r>
              <a:rPr lang="en-GB" altLang="zh-TW" dirty="0"/>
              <a:t>=.30× “DGCT” +(-.05)× ”SPT</a:t>
            </a:r>
            <a:r>
              <a:rPr lang="en-GB" altLang="zh-TW" dirty="0" smtClean="0"/>
              <a:t>”</a:t>
            </a:r>
            <a:r>
              <a:rPr lang="en-GB" altLang="zh-TW" dirty="0"/>
              <a:t>				(2</a:t>
            </a:r>
            <a:r>
              <a:rPr lang="en-GB" altLang="zh-TW" dirty="0" smtClean="0"/>
              <a:t>)</a:t>
            </a:r>
            <a:endParaRPr lang="zh-TW" altLang="zh-TW" dirty="0"/>
          </a:p>
        </p:txBody>
      </p:sp>
    </p:spTree>
    <p:extLst>
      <p:ext uri="{BB962C8B-B14F-4D97-AF65-F5344CB8AC3E}">
        <p14:creationId xmlns:p14="http://schemas.microsoft.com/office/powerpoint/2010/main" val="4172999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0515600" cy="5427406"/>
          </a:xfrm>
        </p:spPr>
        <p:txBody>
          <a:bodyPr>
            <a:normAutofit lnSpcReduction="10000"/>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找出有價值的文獻、找到對的作者</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彙整出有價值的題目</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研究方法的嚴謹度</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結果要有</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80% echo</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創新</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文章必須寫到巷子外的人都看得懂</a:t>
            </a:r>
            <a:endPar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找出適合發表的期刊：看</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每年度更新的</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hlinkClick r:id="rId2" action="ppaction://hlinkfile"/>
              </a:rPr>
              <a:t>期刊列表</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51086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研究思維分享</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1704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9374" y="238688"/>
            <a:ext cx="10515600" cy="1325563"/>
          </a:xfrm>
        </p:spPr>
        <p:txBody>
          <a:bodyPr>
            <a:normAutofit/>
          </a:bodyPr>
          <a:lstStyle/>
          <a:p>
            <a:r>
              <a:rPr lang="zh-TW" altLang="en-US" sz="3600" dirty="0" smtClean="0">
                <a:latin typeface="標楷體" panose="03000509000000000000" pitchFamily="65" charset="-120"/>
                <a:ea typeface="標楷體" panose="03000509000000000000" pitchFamily="65" charset="-120"/>
              </a:rPr>
              <a:t>一切都從一個疑惑開始</a:t>
            </a:r>
            <a:endParaRPr lang="zh-TW" altLang="en-US" sz="3600" dirty="0">
              <a:latin typeface="標楷體" panose="03000509000000000000" pitchFamily="65" charset="-120"/>
              <a:ea typeface="標楷體" panose="03000509000000000000" pitchFamily="65" charset="-120"/>
            </a:endParaRPr>
          </a:p>
        </p:txBody>
      </p:sp>
      <p:sp>
        <p:nvSpPr>
          <p:cNvPr id="4" name="文字方塊 3"/>
          <p:cNvSpPr txBox="1"/>
          <p:nvPr/>
        </p:nvSpPr>
        <p:spPr>
          <a:xfrm>
            <a:off x="3399097" y="4906297"/>
            <a:ext cx="6109365" cy="769441"/>
          </a:xfrm>
          <a:prstGeom prst="rect">
            <a:avLst/>
          </a:prstGeom>
          <a:noFill/>
        </p:spPr>
        <p:txBody>
          <a:bodyPr wrap="none" rtlCol="0">
            <a:spAutoFit/>
          </a:bodyPr>
          <a:lstStyle/>
          <a:p>
            <a:r>
              <a:rPr lang="zh-TW" altLang="en-US" sz="4400" dirty="0" smtClean="0">
                <a:latin typeface="標楷體" panose="03000509000000000000" pitchFamily="65" charset="-120"/>
                <a:ea typeface="標楷體" panose="03000509000000000000" pitchFamily="65" charset="-120"/>
              </a:rPr>
              <a:t>什麼時候創造力比較好</a:t>
            </a:r>
            <a:r>
              <a:rPr lang="en-US" altLang="zh-TW" sz="4400" dirty="0" smtClean="0">
                <a:latin typeface="標楷體" panose="03000509000000000000" pitchFamily="65" charset="-120"/>
                <a:ea typeface="標楷體" panose="03000509000000000000" pitchFamily="65" charset="-120"/>
              </a:rPr>
              <a:t>?</a:t>
            </a:r>
          </a:p>
        </p:txBody>
      </p:sp>
      <p:pic>
        <p:nvPicPr>
          <p:cNvPr id="5" name="圖片 4"/>
          <p:cNvPicPr>
            <a:picLocks noChangeAspect="1"/>
          </p:cNvPicPr>
          <p:nvPr/>
        </p:nvPicPr>
        <p:blipFill>
          <a:blip r:embed="rId2"/>
          <a:stretch>
            <a:fillRect/>
          </a:stretch>
        </p:blipFill>
        <p:spPr>
          <a:xfrm>
            <a:off x="1258529" y="2183683"/>
            <a:ext cx="9753600" cy="2103182"/>
          </a:xfrm>
          <a:prstGeom prst="rect">
            <a:avLst/>
          </a:prstGeom>
        </p:spPr>
      </p:pic>
    </p:spTree>
    <p:extLst>
      <p:ext uri="{BB962C8B-B14F-4D97-AF65-F5344CB8AC3E}">
        <p14:creationId xmlns:p14="http://schemas.microsoft.com/office/powerpoint/2010/main" val="2736005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72ADE249-361C-49E7-84DC-54DBBEC5C038}" type="slidenum">
              <a:rPr kumimoji="0" lang="en-US" altLang="zh-TW">
                <a:solidFill>
                  <a:srgbClr val="898989"/>
                </a:solidFill>
                <a:latin typeface="Calibri" panose="020F0502020204030204" pitchFamily="34" charset="0"/>
              </a:rPr>
              <a:pPr eaLnBrk="1" hangingPunct="1"/>
              <a:t>18</a:t>
            </a:fld>
            <a:endParaRPr kumimoji="0" lang="en-US" altLang="zh-TW">
              <a:solidFill>
                <a:srgbClr val="898989"/>
              </a:solidFill>
              <a:latin typeface="Calibri" panose="020F0502020204030204" pitchFamily="34" charset="0"/>
            </a:endParaRPr>
          </a:p>
        </p:txBody>
      </p:sp>
      <p:sp>
        <p:nvSpPr>
          <p:cNvPr id="12291" name="Rectangle 2"/>
          <p:cNvSpPr>
            <a:spLocks noGrp="1" noChangeArrowheads="1"/>
          </p:cNvSpPr>
          <p:nvPr>
            <p:ph type="title"/>
          </p:nvPr>
        </p:nvSpPr>
        <p:spPr>
          <a:xfrm>
            <a:off x="1992313" y="0"/>
            <a:ext cx="8229600" cy="1143000"/>
          </a:xfrm>
        </p:spPr>
        <p:txBody>
          <a:bodyPr/>
          <a:lstStyle/>
          <a:p>
            <a:r>
              <a:rPr lang="zh-TW" altLang="en-US" sz="3600">
                <a:latin typeface="標楷體" panose="03000509000000000000" pitchFamily="65" charset="-120"/>
                <a:ea typeface="標楷體" panose="03000509000000000000" pitchFamily="65" charset="-120"/>
              </a:rPr>
              <a:t>情緒對生活、學習、注意力影響極大</a:t>
            </a:r>
            <a:endParaRPr lang="zh-TW" altLang="en-US" sz="3600">
              <a:ea typeface="標楷體" panose="03000509000000000000" pitchFamily="65" charset="-120"/>
            </a:endParaRPr>
          </a:p>
        </p:txBody>
      </p:sp>
      <p:grpSp>
        <p:nvGrpSpPr>
          <p:cNvPr id="2" name="群組 16"/>
          <p:cNvGrpSpPr>
            <a:grpSpLocks/>
          </p:cNvGrpSpPr>
          <p:nvPr/>
        </p:nvGrpSpPr>
        <p:grpSpPr bwMode="auto">
          <a:xfrm>
            <a:off x="1919288" y="1268414"/>
            <a:ext cx="8748712" cy="5589587"/>
            <a:chOff x="395288" y="1268413"/>
            <a:chExt cx="8748712" cy="5589587"/>
          </a:xfrm>
        </p:grpSpPr>
        <p:grpSp>
          <p:nvGrpSpPr>
            <p:cNvPr id="12293" name="群組 14"/>
            <p:cNvGrpSpPr>
              <a:grpSpLocks/>
            </p:cNvGrpSpPr>
            <p:nvPr/>
          </p:nvGrpSpPr>
          <p:grpSpPr bwMode="auto">
            <a:xfrm>
              <a:off x="395288" y="1268413"/>
              <a:ext cx="8107362" cy="5589587"/>
              <a:chOff x="395288" y="1268413"/>
              <a:chExt cx="8107362" cy="5589587"/>
            </a:xfrm>
          </p:grpSpPr>
          <p:pic>
            <p:nvPicPr>
              <p:cNvPr id="12295" name="Picture 10" descr="190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36838"/>
                <a:ext cx="23034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1"/>
              <p:cNvSpPr txBox="1">
                <a:spLocks noChangeArrowheads="1"/>
              </p:cNvSpPr>
              <p:nvPr/>
            </p:nvSpPr>
            <p:spPr bwMode="auto">
              <a:xfrm>
                <a:off x="395288" y="5942013"/>
                <a:ext cx="28082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畢卡索</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藍色時期</a:t>
                </a:r>
              </a:p>
              <a:p>
                <a:pPr eaLnBrk="1" hangingPunct="1"/>
                <a:r>
                  <a:rPr lang="zh-TW" altLang="en-US">
                    <a:latin typeface="標楷體" panose="03000509000000000000" pitchFamily="65" charset="-120"/>
                    <a:ea typeface="標楷體" panose="03000509000000000000" pitchFamily="65" charset="-120"/>
                  </a:rPr>
                  <a:t>因好友過世而心生憂鬱，</a:t>
                </a:r>
              </a:p>
              <a:p>
                <a:pPr eaLnBrk="1" hangingPunct="1"/>
                <a:r>
                  <a:rPr lang="zh-TW" altLang="en-US">
                    <a:latin typeface="標楷體" panose="03000509000000000000" pitchFamily="65" charset="-120"/>
                    <a:ea typeface="標楷體" panose="03000509000000000000" pitchFamily="65" charset="-120"/>
                  </a:rPr>
                  <a:t>繪製五幅圖畫悼念好友。</a:t>
                </a:r>
              </a:p>
            </p:txBody>
          </p:sp>
          <p:sp>
            <p:nvSpPr>
              <p:cNvPr id="12297" name="Text Box 13"/>
              <p:cNvSpPr txBox="1">
                <a:spLocks noChangeArrowheads="1"/>
              </p:cNvSpPr>
              <p:nvPr/>
            </p:nvSpPr>
            <p:spPr bwMode="auto">
              <a:xfrm>
                <a:off x="3779838" y="5949950"/>
                <a:ext cx="403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latin typeface="標楷體" panose="03000509000000000000" pitchFamily="65" charset="-120"/>
                    <a:ea typeface="標楷體" panose="03000509000000000000" pitchFamily="65" charset="-120"/>
                  </a:rPr>
                  <a:t>梵谷 </a:t>
                </a:r>
                <a:r>
                  <a:rPr lang="en-US" altLang="zh-TW">
                    <a:latin typeface="標楷體" panose="03000509000000000000" pitchFamily="65" charset="-120"/>
                    <a:ea typeface="標楷體" panose="03000509000000000000" pitchFamily="65" charset="-120"/>
                  </a:rPr>
                  <a:t>– 1889</a:t>
                </a:r>
                <a:r>
                  <a:rPr lang="zh-TW" altLang="en-US">
                    <a:latin typeface="標楷體" panose="03000509000000000000" pitchFamily="65" charset="-120"/>
                    <a:ea typeface="標楷體" panose="03000509000000000000" pitchFamily="65" charset="-120"/>
                  </a:rPr>
                  <a:t>年因躁鬱症嚴重發作，住進聖雷米精神醫院。</a:t>
                </a:r>
              </a:p>
            </p:txBody>
          </p:sp>
          <p:pic>
            <p:nvPicPr>
              <p:cNvPr id="12298" name="Picture 15" descr="120px-Vincent_van_Gogh_%281853-1890%29_-_Wheat_Field_with_Crows_%281890%29">
                <a:hlinkClick r:id="rId3" tooltip="Vincent van Gogh (1853-1890) - Wheat Field with Crows (1890).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068638"/>
                <a:ext cx="14398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7" descr="92px-VanGogh-Houses_Seen_from_the_Back">
                <a:hlinkClick r:id="rId5" tooltip="VanGogh-Houses Seen from the Back.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4365625"/>
                <a:ext cx="1050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9" descr="96px-Vincent_Willem_van_Gogh_128">
                <a:hlinkClick r:id="rId7" tooltip="Vincent Willem van Gogh 128.jpg"/>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288" y="2852738"/>
                <a:ext cx="1096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1" descr="120px-VanGogh-starry_night">
                <a:hlinkClick r:id="rId9" tooltip="VanGogh-starry night.jpg"/>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4508500"/>
                <a:ext cx="15843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3" descr="120px-VanGogh-Irises_1">
                <a:hlinkClick r:id="rId11" tooltip="VanGogh-Irises 1.jp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4163" y="4365625"/>
                <a:ext cx="165576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25" descr="120px-Vincent_Van_Gogh_0014">
                <a:hlinkClick r:id="rId13" tooltip="Vincent Van Gogh 0014.jpg"/>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64163" y="2997200"/>
                <a:ext cx="165576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Rectangle 26"/>
              <p:cNvSpPr>
                <a:spLocks noChangeArrowheads="1"/>
              </p:cNvSpPr>
              <p:nvPr/>
            </p:nvSpPr>
            <p:spPr bwMode="auto">
              <a:xfrm>
                <a:off x="611188" y="1268413"/>
                <a:ext cx="74485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600">
                    <a:latin typeface="標楷體" panose="03000509000000000000" pitchFamily="65" charset="-120"/>
                    <a:ea typeface="標楷體" panose="03000509000000000000" pitchFamily="65" charset="-120"/>
                  </a:rPr>
                  <a:t>梵谷、哥德、扥爾斯泰、吳爾芙、海明威、舒曼、</a:t>
                </a:r>
              </a:p>
              <a:p>
                <a:pPr eaLnBrk="1" hangingPunct="1"/>
                <a:r>
                  <a:rPr lang="zh-TW" altLang="en-US" sz="2600">
                    <a:latin typeface="標楷體" panose="03000509000000000000" pitchFamily="65" charset="-120"/>
                    <a:ea typeface="標楷體" panose="03000509000000000000" pitchFamily="65" charset="-120"/>
                  </a:rPr>
                  <a:t>貓王艾維斯，都是躁鬱症患者。 </a:t>
                </a:r>
              </a:p>
            </p:txBody>
          </p:sp>
        </p:grpSp>
        <p:sp>
          <p:nvSpPr>
            <p:cNvPr id="12294" name="Rectangle 27"/>
            <p:cNvSpPr>
              <a:spLocks noChangeArrowheads="1"/>
            </p:cNvSpPr>
            <p:nvPr/>
          </p:nvSpPr>
          <p:spPr bwMode="auto">
            <a:xfrm>
              <a:off x="6478588" y="1773238"/>
              <a:ext cx="2665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latin typeface="Times New Roman" panose="02020603050405020304" pitchFamily="18" charset="0"/>
                </a:rPr>
                <a:t>(Jablow &amp; Julian, 1998) </a:t>
              </a:r>
            </a:p>
          </p:txBody>
        </p:sp>
      </p:grpSp>
    </p:spTree>
    <p:extLst>
      <p:ext uri="{BB962C8B-B14F-4D97-AF65-F5344CB8AC3E}">
        <p14:creationId xmlns:p14="http://schemas.microsoft.com/office/powerpoint/2010/main" val="1178534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pPr eaLnBrk="1" hangingPunct="1"/>
            <a:r>
              <a:rPr lang="zh-TW" altLang="en-US" b="1" smtClean="0">
                <a:latin typeface="標楷體" panose="03000509000000000000" pitchFamily="65" charset="-120"/>
                <a:ea typeface="標楷體" panose="03000509000000000000" pitchFamily="65" charset="-120"/>
              </a:rPr>
              <a:t>研究背景</a:t>
            </a:r>
          </a:p>
        </p:txBody>
      </p:sp>
      <p:sp>
        <p:nvSpPr>
          <p:cNvPr id="6147" name="內容版面配置區 2"/>
          <p:cNvSpPr>
            <a:spLocks noGrp="1"/>
          </p:cNvSpPr>
          <p:nvPr>
            <p:ph idx="1"/>
          </p:nvPr>
        </p:nvSpPr>
        <p:spPr>
          <a:xfrm>
            <a:off x="1524000" y="1989138"/>
            <a:ext cx="4071938" cy="2857500"/>
          </a:xfrm>
        </p:spPr>
        <p:txBody>
          <a:bodyPr/>
          <a:lstStyle/>
          <a:p>
            <a:pPr eaLnBrk="1" hangingPunct="1"/>
            <a:r>
              <a:rPr lang="zh-TW" altLang="en-US" smtClean="0">
                <a:latin typeface="Times New Roman" panose="02020603050405020304" pitchFamily="18" charset="0"/>
                <a:ea typeface="標楷體" panose="03000509000000000000" pitchFamily="65" charset="-120"/>
                <a:cs typeface="Times New Roman" panose="02020603050405020304" pitchFamily="18" charset="0"/>
              </a:rPr>
              <a:t>正向情緒有助於創造力表現</a:t>
            </a:r>
            <a:endParaRPr lang="en-US" altLang="zh-TW" smtClean="0">
              <a:latin typeface="Times New Roman" panose="02020603050405020304" pitchFamily="18" charset="0"/>
              <a:ea typeface="標楷體" panose="03000509000000000000" pitchFamily="65" charset="-120"/>
              <a:cs typeface="Times New Roman" panose="02020603050405020304" pitchFamily="18" charset="0"/>
            </a:endParaRPr>
          </a:p>
          <a:p>
            <a:pPr marL="274638" lvl="2">
              <a:buNone/>
            </a:pPr>
            <a:r>
              <a:rPr lang="zh-TW" altLang="en-US">
                <a:latin typeface="Times New Roman" panose="02020603050405020304" pitchFamily="18" charset="0"/>
                <a:ea typeface="標楷體" panose="03000509000000000000" pitchFamily="65" charset="-120"/>
                <a:cs typeface="Times New Roman" panose="02020603050405020304" pitchFamily="18" charset="0"/>
              </a:rPr>
              <a:t>（邱發忠，</a:t>
            </a:r>
            <a:r>
              <a:rPr lang="en-US" altLang="zh-TW">
                <a:latin typeface="Times New Roman" panose="02020603050405020304" pitchFamily="18" charset="0"/>
                <a:ea typeface="標楷體" panose="03000509000000000000" pitchFamily="65" charset="-120"/>
                <a:cs typeface="Times New Roman" panose="02020603050405020304" pitchFamily="18" charset="0"/>
              </a:rPr>
              <a:t>2008</a:t>
            </a:r>
            <a:r>
              <a:rPr lang="zh-TW" altLang="en-US">
                <a:latin typeface="Times New Roman" panose="02020603050405020304" pitchFamily="18" charset="0"/>
                <a:ea typeface="標楷體" panose="03000509000000000000" pitchFamily="65" charset="-120"/>
                <a:cs typeface="Times New Roman" panose="02020603050405020304" pitchFamily="18" charset="0"/>
              </a:rPr>
              <a:t>；</a:t>
            </a:r>
            <a:r>
              <a:rPr lang="en-US" altLang="zh-TW">
                <a:latin typeface="Times New Roman" panose="02020603050405020304" pitchFamily="18" charset="0"/>
                <a:ea typeface="標楷體" panose="03000509000000000000" pitchFamily="65" charset="-120"/>
                <a:cs typeface="Times New Roman" panose="02020603050405020304" pitchFamily="18" charset="0"/>
              </a:rPr>
              <a:t>Fredrickson, 1998; Isen, Daubman, &amp; Nowick,</a:t>
            </a:r>
            <a:r>
              <a:rPr lang="zh-TW" altLang="en-US">
                <a:latin typeface="Times New Roman" panose="02020603050405020304" pitchFamily="18" charset="0"/>
                <a:ea typeface="標楷體" panose="03000509000000000000" pitchFamily="65" charset="-120"/>
                <a:cs typeface="Times New Roman" panose="02020603050405020304" pitchFamily="18" charset="0"/>
              </a:rPr>
              <a:t> </a:t>
            </a:r>
            <a:r>
              <a:rPr lang="en-US" altLang="zh-TW">
                <a:latin typeface="Times New Roman" panose="02020603050405020304" pitchFamily="18" charset="0"/>
                <a:ea typeface="標楷體" panose="03000509000000000000" pitchFamily="65" charset="-120"/>
                <a:cs typeface="Times New Roman" panose="02020603050405020304" pitchFamily="18" charset="0"/>
              </a:rPr>
              <a:t>1987; Murry, 1990</a:t>
            </a:r>
            <a:r>
              <a:rPr lang="zh-TW" altLang="en-US">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endParaRPr lang="zh-TW" altLang="en-US" smtClean="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2BC3900-1054-41A9-AC9B-AFD0D1B9F6C5}" type="slidenum">
              <a:rPr kumimoji="0" lang="zh-TW" altLang="en-US">
                <a:solidFill>
                  <a:srgbClr val="898989"/>
                </a:solidFill>
                <a:latin typeface="Calibri" panose="020F0502020204030204" pitchFamily="34" charset="0"/>
              </a:rPr>
              <a:pPr eaLnBrk="1" hangingPunct="1"/>
              <a:t>19</a:t>
            </a:fld>
            <a:endParaRPr kumimoji="0" lang="zh-TW" altLang="en-US">
              <a:solidFill>
                <a:srgbClr val="898989"/>
              </a:solidFill>
              <a:latin typeface="Calibri" panose="020F0502020204030204" pitchFamily="34" charset="0"/>
            </a:endParaRPr>
          </a:p>
        </p:txBody>
      </p:sp>
      <p:sp>
        <p:nvSpPr>
          <p:cNvPr id="6" name="內容版面配置區 2"/>
          <p:cNvSpPr txBox="1">
            <a:spLocks/>
          </p:cNvSpPr>
          <p:nvPr/>
        </p:nvSpPr>
        <p:spPr bwMode="auto">
          <a:xfrm>
            <a:off x="6524626" y="2060576"/>
            <a:ext cx="41433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ts val="300"/>
              </a:spcBef>
              <a:buClr>
                <a:srgbClr val="A04DA3"/>
              </a:buClr>
              <a:buFont typeface="Georgia" panose="02040502050405020303" pitchFamily="18" charset="0"/>
              <a:buChar char="•"/>
            </a:pPr>
            <a:r>
              <a:rPr lang="zh-TW" altLang="en-US" sz="3200">
                <a:latin typeface="Times New Roman" panose="02020603050405020304" pitchFamily="18" charset="0"/>
                <a:ea typeface="標楷體" panose="03000509000000000000" pitchFamily="65" charset="-120"/>
                <a:cs typeface="Times New Roman" panose="02020603050405020304" pitchFamily="18" charset="0"/>
              </a:rPr>
              <a:t>正向情緒對於科學創造力的影響並不穩定</a:t>
            </a:r>
            <a:endParaRPr lang="en-US" altLang="zh-TW" sz="320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ts val="300"/>
              </a:spcBef>
              <a:buClr>
                <a:srgbClr val="A04DA3"/>
              </a:buClr>
            </a:pPr>
            <a:r>
              <a:rPr lang="en-US" altLang="zh-TW" sz="240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a:latin typeface="Times New Roman" panose="02020603050405020304" pitchFamily="18" charset="0"/>
                <a:ea typeface="標楷體" panose="03000509000000000000" pitchFamily="65" charset="-120"/>
                <a:cs typeface="Times New Roman" panose="02020603050405020304" pitchFamily="18" charset="0"/>
              </a:rPr>
              <a:t>(Filipowicz, 2006)</a:t>
            </a:r>
          </a:p>
        </p:txBody>
      </p:sp>
      <p:sp>
        <p:nvSpPr>
          <p:cNvPr id="10" name="內容版面配置區 2"/>
          <p:cNvSpPr txBox="1">
            <a:spLocks/>
          </p:cNvSpPr>
          <p:nvPr/>
        </p:nvSpPr>
        <p:spPr bwMode="auto">
          <a:xfrm>
            <a:off x="5453064" y="4786313"/>
            <a:ext cx="41433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ts val="300"/>
              </a:spcBef>
              <a:buClr>
                <a:srgbClr val="A04DA3"/>
              </a:buClr>
              <a:buFont typeface="Georgia" panose="02040502050405020303" pitchFamily="18" charset="0"/>
              <a:buChar char="•"/>
            </a:pPr>
            <a:r>
              <a:rPr kumimoji="0" lang="zh-TW" altLang="en-US" sz="2800">
                <a:latin typeface="Times New Roman" panose="02020603050405020304" pitchFamily="18" charset="0"/>
                <a:ea typeface="標楷體" panose="03000509000000000000" pitchFamily="65" charset="-120"/>
                <a:cs typeface="Times New Roman" panose="02020603050405020304" pitchFamily="18" charset="0"/>
              </a:rPr>
              <a:t>負向情緒有助於增進創造力的表現</a:t>
            </a:r>
            <a:endParaRPr kumimoji="0" lang="en-US" altLang="zh-TW" sz="280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ts val="300"/>
              </a:spcBef>
              <a:buClr>
                <a:srgbClr val="A04DA3"/>
              </a:buClr>
            </a:pPr>
            <a:r>
              <a:rPr lang="en-US" altLang="zh-TW" sz="2000">
                <a:latin typeface="Times New Roman" panose="02020603050405020304" pitchFamily="18" charset="0"/>
                <a:ea typeface="標楷體" panose="03000509000000000000" pitchFamily="65" charset="-120"/>
                <a:cs typeface="Times New Roman" panose="02020603050405020304" pitchFamily="18" charset="0"/>
              </a:rPr>
              <a:t>	(Tighe,1992; George &amp; Zhou, 2002)</a:t>
            </a:r>
          </a:p>
        </p:txBody>
      </p:sp>
      <p:grpSp>
        <p:nvGrpSpPr>
          <p:cNvPr id="2" name="群組 6"/>
          <p:cNvGrpSpPr>
            <a:grpSpLocks/>
          </p:cNvGrpSpPr>
          <p:nvPr/>
        </p:nvGrpSpPr>
        <p:grpSpPr bwMode="auto">
          <a:xfrm>
            <a:off x="4572000" y="2428875"/>
            <a:ext cx="2952750" cy="2946400"/>
            <a:chOff x="3144838" y="1627188"/>
            <a:chExt cx="2952750" cy="2946400"/>
          </a:xfrm>
        </p:grpSpPr>
        <p:sp>
          <p:nvSpPr>
            <p:cNvPr id="14344" name="AutoShape 37"/>
            <p:cNvSpPr>
              <a:spLocks noChangeArrowheads="1"/>
            </p:cNvSpPr>
            <p:nvPr/>
          </p:nvSpPr>
          <p:spPr bwMode="auto">
            <a:xfrm rot="1800000">
              <a:off x="3144838" y="1627188"/>
              <a:ext cx="2952750" cy="2946400"/>
            </a:xfrm>
            <a:prstGeom prst="irregularSeal2">
              <a:avLst/>
            </a:prstGeom>
            <a:gradFill rotWithShape="1">
              <a:gsLst>
                <a:gs pos="0">
                  <a:srgbClr val="FF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latinLnBrk="1" hangingPunct="1"/>
              <a:endParaRPr lang="zh-TW" altLang="en-US" b="1">
                <a:latin typeface="Times New Roman" panose="02020603050405020304" pitchFamily="18" charset="0"/>
                <a:ea typeface="標楷體" panose="03000509000000000000" pitchFamily="65" charset="-120"/>
              </a:endParaRPr>
            </a:p>
          </p:txBody>
        </p:sp>
        <p:sp>
          <p:nvSpPr>
            <p:cNvPr id="9" name="Rectangle 38"/>
            <p:cNvSpPr>
              <a:spLocks noChangeArrowheads="1"/>
            </p:cNvSpPr>
            <p:nvPr/>
          </p:nvSpPr>
          <p:spPr bwMode="auto">
            <a:xfrm>
              <a:off x="3563938" y="2852738"/>
              <a:ext cx="2005013" cy="369888"/>
            </a:xfrm>
            <a:prstGeom prst="rect">
              <a:avLst/>
            </a:prstGeom>
            <a:noFill/>
            <a:ln w="9525">
              <a:noFill/>
              <a:miter lim="800000"/>
              <a:headEnd/>
              <a:tailEnd/>
            </a:ln>
            <a:effectLst>
              <a:outerShdw dist="35921" dir="2700000" algn="ctr" rotWithShape="0">
                <a:srgbClr val="FF0000">
                  <a:alpha val="50000"/>
                </a:srgbClr>
              </a:outerShdw>
            </a:effectLst>
          </p:spPr>
          <p:txBody>
            <a:bodyPr>
              <a:spAutoFit/>
            </a:bodyPr>
            <a:lstStyle/>
            <a:p>
              <a:pPr algn="ctr" latinLnBrk="1">
                <a:lnSpc>
                  <a:spcPct val="90000"/>
                </a:lnSpc>
                <a:defRPr/>
              </a:pPr>
              <a:r>
                <a:rPr lang="en-US" altLang="ko-KR" sz="2000" b="1" dirty="0">
                  <a:solidFill>
                    <a:srgbClr val="FFFFFF"/>
                  </a:solidFill>
                  <a:latin typeface="Times New Roman" pitchFamily="18" charset="0"/>
                  <a:ea typeface="標楷體" pitchFamily="65" charset="-120"/>
                </a:rPr>
                <a:t>Debate Opinions</a:t>
              </a:r>
            </a:p>
          </p:txBody>
        </p:sp>
      </p:grpSp>
    </p:spTree>
    <p:extLst>
      <p:ext uri="{BB962C8B-B14F-4D97-AF65-F5344CB8AC3E}">
        <p14:creationId xmlns:p14="http://schemas.microsoft.com/office/powerpoint/2010/main" val="3861763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wedge">
                                      <p:cBhvr>
                                        <p:cTn id="12" dur="1000"/>
                                        <p:tgtEl>
                                          <p:spTgt spid="614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1000"/>
                                        <p:tgtEl>
                                          <p:spTgt spid="6147">
                                            <p:txEl>
                                              <p:pRg st="1" end="1"/>
                                            </p:txEl>
                                          </p:spTgt>
                                        </p:tgtEl>
                                      </p:cBhvr>
                                    </p:animEffect>
                                  </p:childTnLst>
                                </p:cTn>
                              </p:par>
                            </p:childTnLst>
                          </p:cTn>
                        </p:par>
                        <p:par>
                          <p:cTn id="16" fill="hold" nodeType="afterGroup">
                            <p:stCondLst>
                              <p:cond delay="1000"/>
                            </p:stCondLst>
                            <p:childTnLst>
                              <p:par>
                                <p:cTn id="17" presetID="20"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1000"/>
                                        <p:tgtEl>
                                          <p:spTgt spid="6"/>
                                        </p:tgtEl>
                                      </p:cBhvr>
                                    </p:animEffect>
                                  </p:childTnLst>
                                </p:cTn>
                              </p:par>
                            </p:childTnLst>
                          </p:cTn>
                        </p:par>
                        <p:par>
                          <p:cTn id="20" fill="hold" nodeType="afterGroup">
                            <p:stCondLst>
                              <p:cond delay="3000"/>
                            </p:stCondLst>
                            <p:childTnLst>
                              <p:par>
                                <p:cTn id="21" presetID="20" presetClass="entr" presetSubtype="0" fill="hold" grpId="0" nodeType="afterEffect">
                                  <p:stCondLst>
                                    <p:cond delay="90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1000"/>
                                        <p:tgtEl>
                                          <p:spTgt spid="10"/>
                                        </p:tgtEl>
                                      </p:cBhvr>
                                    </p:animEffect>
                                  </p:childTnLst>
                                </p:cTn>
                              </p:par>
                            </p:childTnLst>
                          </p:cTn>
                        </p:par>
                        <p:par>
                          <p:cTn id="24" fill="hold" nodeType="afterGroup">
                            <p:stCondLst>
                              <p:cond delay="4900"/>
                            </p:stCondLst>
                            <p:childTnLst>
                              <p:par>
                                <p:cTn id="25" presetID="6" presetClass="emph" presetSubtype="0" fill="hold" nodeType="afterEffect">
                                  <p:stCondLst>
                                    <p:cond delay="400"/>
                                  </p:stCondLst>
                                  <p:childTnLst>
                                    <p:animScale>
                                      <p:cBhvr>
                                        <p:cTn id="26"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7A3C5B1-0E61-4E3D-8CBF-3363AB75E60B}" type="slidenum">
              <a:rPr lang="zh-TW" altLang="en-US" smtClean="0"/>
              <a:t>2</a:t>
            </a:fld>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477" y="219654"/>
            <a:ext cx="3779912" cy="5373216"/>
          </a:xfrm>
          <a:prstGeom prst="rect">
            <a:avLst/>
          </a:prstGeom>
        </p:spPr>
      </p:pic>
      <p:sp>
        <p:nvSpPr>
          <p:cNvPr id="4" name="內容版面配置區 2"/>
          <p:cNvSpPr txBox="1">
            <a:spLocks/>
          </p:cNvSpPr>
          <p:nvPr/>
        </p:nvSpPr>
        <p:spPr>
          <a:xfrm>
            <a:off x="3986389" y="530491"/>
            <a:ext cx="6338414" cy="680974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300"/>
              </a:spcBef>
            </a:pPr>
            <a:r>
              <a:rPr lang="zh-TW" altLang="en-US" sz="2400" dirty="0">
                <a:latin typeface="Times New Roman" pitchFamily="18" charset="0"/>
                <a:ea typeface="標楷體" pitchFamily="65" charset="-120"/>
                <a:cs typeface="Times New Roman" pitchFamily="18" charset="0"/>
              </a:rPr>
              <a:t>臺</a:t>
            </a:r>
            <a:r>
              <a:rPr lang="zh-TW" altLang="zh-TW" sz="2400" dirty="0">
                <a:latin typeface="Times New Roman" pitchFamily="18" charset="0"/>
                <a:ea typeface="標楷體" pitchFamily="65" charset="-120"/>
                <a:cs typeface="Times New Roman" pitchFamily="18" charset="0"/>
              </a:rPr>
              <a:t>灣環境管理學會副秘書長</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zh-TW" sz="2400" dirty="0">
                <a:latin typeface="Times New Roman" pitchFamily="18" charset="0"/>
                <a:ea typeface="標楷體" pitchFamily="65" charset="-120"/>
                <a:cs typeface="Times New Roman" pitchFamily="18" charset="0"/>
              </a:rPr>
              <a:t>全球華人創造力學會理事</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教育部環境教育中央政策及輔導團計畫共同主持人</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教育部臺</a:t>
            </a:r>
            <a:r>
              <a:rPr lang="zh-TW" altLang="en-US" sz="2400" dirty="0">
                <a:latin typeface="Times New Roman" pitchFamily="18" charset="0"/>
                <a:ea typeface="標楷體" pitchFamily="65" charset="-120"/>
                <a:cs typeface="Times New Roman" pitchFamily="18" charset="0"/>
              </a:rPr>
              <a:t>美交流青年環境領袖營計畫主持人</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營建署國家土地規劃局全臺濕地顧問 </a:t>
            </a: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國家教育研究院戶外教育實踐園區計畫共同主持人</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臺灣</a:t>
            </a:r>
            <a:r>
              <a:rPr lang="zh-TW" altLang="en-US" sz="2400" dirty="0">
                <a:latin typeface="Times New Roman" pitchFamily="18" charset="0"/>
                <a:ea typeface="標楷體" pitchFamily="65" charset="-120"/>
                <a:cs typeface="Times New Roman" pitchFamily="18" charset="0"/>
              </a:rPr>
              <a:t>空軍第一後勤指揮部環境教育輔導教授  </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國家運動國手訓練中心環境教育專職講師</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環保署「低碳社區環境教育推廣」審查委員 </a:t>
            </a:r>
          </a:p>
          <a:p>
            <a:pPr>
              <a:lnSpc>
                <a:spcPct val="120000"/>
              </a:lnSpc>
              <a:spcBef>
                <a:spcPts val="300"/>
              </a:spcBef>
            </a:pPr>
            <a:r>
              <a:rPr lang="zh-TW" altLang="zh-TW" sz="2400" dirty="0">
                <a:latin typeface="Times New Roman" pitchFamily="18" charset="0"/>
                <a:ea typeface="標楷體" pitchFamily="65" charset="-120"/>
                <a:cs typeface="Times New Roman" pitchFamily="18" charset="0"/>
              </a:rPr>
              <a:t>嘉義縣環境教育審議會暨環境教育基金管理委員會委員</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endParaRPr lang="en-US" altLang="zh-TW" sz="2400" dirty="0">
              <a:latin typeface="Times New Roman" pitchFamily="18" charset="0"/>
              <a:ea typeface="標楷體" pitchFamily="65" charset="-120"/>
              <a:cs typeface="Times New Roman" pitchFamily="18" charset="0"/>
            </a:endParaRPr>
          </a:p>
        </p:txBody>
      </p:sp>
      <p:sp>
        <p:nvSpPr>
          <p:cNvPr id="5" name="矩形 4"/>
          <p:cNvSpPr/>
          <p:nvPr/>
        </p:nvSpPr>
        <p:spPr>
          <a:xfrm>
            <a:off x="149730" y="5728434"/>
            <a:ext cx="3744416" cy="81047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ts val="2800"/>
              </a:lnSpc>
            </a:pPr>
            <a:r>
              <a:rPr lang="zh-TW" altLang="en-US" sz="2200" dirty="0">
                <a:latin typeface="Times New Roman" pitchFamily="18" charset="0"/>
                <a:ea typeface="標楷體" pitchFamily="65" charset="-120"/>
                <a:cs typeface="Times New Roman" pitchFamily="18" charset="0"/>
              </a:rPr>
              <a:t>國立</a:t>
            </a:r>
            <a:r>
              <a:rPr lang="zh-TW" altLang="zh-TW" sz="2200" dirty="0">
                <a:latin typeface="Times New Roman" pitchFamily="18" charset="0"/>
                <a:ea typeface="標楷體" pitchFamily="65" charset="-120"/>
                <a:cs typeface="Times New Roman" pitchFamily="18" charset="0"/>
              </a:rPr>
              <a:t>高雄師範大學</a:t>
            </a:r>
            <a:endParaRPr lang="en-US" altLang="zh-TW" sz="2200" dirty="0">
              <a:latin typeface="Times New Roman" pitchFamily="18" charset="0"/>
              <a:ea typeface="標楷體" pitchFamily="65" charset="-120"/>
              <a:cs typeface="Times New Roman" pitchFamily="18" charset="0"/>
            </a:endParaRPr>
          </a:p>
          <a:p>
            <a:pPr algn="ctr">
              <a:lnSpc>
                <a:spcPts val="2800"/>
              </a:lnSpc>
            </a:pPr>
            <a:r>
              <a:rPr lang="zh-TW" altLang="zh-TW" sz="2200" dirty="0">
                <a:latin typeface="Times New Roman" pitchFamily="18" charset="0"/>
                <a:ea typeface="標楷體" pitchFamily="65" charset="-120"/>
                <a:cs typeface="Times New Roman" pitchFamily="18" charset="0"/>
              </a:rPr>
              <a:t>科學教育暨環境教育研究所</a:t>
            </a:r>
            <a:endParaRPr lang="en-US" altLang="zh-TW" sz="2200" dirty="0">
              <a:latin typeface="Times New Roman" pitchFamily="18" charset="0"/>
              <a:ea typeface="標楷體" pitchFamily="65" charset="-120"/>
              <a:cs typeface="Times New Roman" pitchFamily="18" charset="0"/>
            </a:endParaRPr>
          </a:p>
        </p:txBody>
      </p:sp>
      <p:sp>
        <p:nvSpPr>
          <p:cNvPr id="6" name="文字方塊 5"/>
          <p:cNvSpPr txBox="1"/>
          <p:nvPr/>
        </p:nvSpPr>
        <p:spPr>
          <a:xfrm>
            <a:off x="5220930" y="68826"/>
            <a:ext cx="2031325" cy="461665"/>
          </a:xfrm>
          <a:prstGeom prst="rect">
            <a:avLst/>
          </a:prstGeom>
          <a:noFill/>
        </p:spPr>
        <p:txBody>
          <a:bodyPr wrap="none" rtlCol="0">
            <a:spAutoFit/>
          </a:bodyPr>
          <a:lstStyle/>
          <a:p>
            <a:r>
              <a:rPr lang="zh-TW" altLang="en-US" sz="2400" b="1" u="sng" dirty="0" smtClean="0">
                <a:latin typeface="標楷體" panose="03000509000000000000" pitchFamily="65" charset="-120"/>
                <a:ea typeface="標楷體" panose="03000509000000000000" pitchFamily="65" charset="-120"/>
              </a:rPr>
              <a:t>國內學術服務</a:t>
            </a:r>
            <a:endParaRPr lang="zh-TW" altLang="en-US" sz="2400" b="1" u="sng" dirty="0">
              <a:latin typeface="標楷體" panose="03000509000000000000" pitchFamily="65" charset="-120"/>
              <a:ea typeface="標楷體" panose="03000509000000000000" pitchFamily="65" charset="-120"/>
            </a:endParaRPr>
          </a:p>
        </p:txBody>
      </p:sp>
      <p:pic>
        <p:nvPicPr>
          <p:cNvPr id="7" name="Picture 2" descr="D:\照片檔\20180808美國環教青年照片\IMG20180814022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568" y="68826"/>
            <a:ext cx="1834183" cy="1375637"/>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4"/>
          <a:stretch>
            <a:fillRect/>
          </a:stretch>
        </p:blipFill>
        <p:spPr>
          <a:xfrm>
            <a:off x="10293490" y="1906128"/>
            <a:ext cx="1840261" cy="1380196"/>
          </a:xfrm>
          <a:prstGeom prst="rect">
            <a:avLst/>
          </a:prstGeom>
        </p:spPr>
      </p:pic>
    </p:spTree>
    <p:extLst>
      <p:ext uri="{BB962C8B-B14F-4D97-AF65-F5344CB8AC3E}">
        <p14:creationId xmlns:p14="http://schemas.microsoft.com/office/powerpoint/2010/main" val="818652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內容版面配置區 2"/>
          <p:cNvSpPr>
            <a:spLocks noGrp="1"/>
          </p:cNvSpPr>
          <p:nvPr>
            <p:ph sz="quarter" idx="1"/>
          </p:nvPr>
        </p:nvSpPr>
        <p:spPr>
          <a:xfrm>
            <a:off x="1703388" y="1052514"/>
            <a:ext cx="4392612" cy="4873625"/>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為了解情緒對創造力的影響，我們先進行紙本的施測研究。</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對象：國小高年級</a:t>
            </a:r>
            <a:r>
              <a:rPr lang="en-US" altLang="zh-TW">
                <a:latin typeface="Times New Roman" panose="02020603050405020304" pitchFamily="18" charset="0"/>
                <a:ea typeface="標楷體" panose="03000509000000000000" pitchFamily="65" charset="-120"/>
                <a:cs typeface="Times New Roman" panose="02020603050405020304" pitchFamily="18" charset="0"/>
              </a:rPr>
              <a:t>(102</a:t>
            </a:r>
            <a:r>
              <a:rPr lang="zh-TW" altLang="en-US">
                <a:latin typeface="Times New Roman" panose="02020603050405020304" pitchFamily="18" charset="0"/>
                <a:ea typeface="標楷體" panose="03000509000000000000" pitchFamily="65" charset="-120"/>
                <a:cs typeface="Times New Roman" panose="02020603050405020304" pitchFamily="18" charset="0"/>
              </a:rPr>
              <a:t>位</a:t>
            </a:r>
            <a:r>
              <a:rPr lang="en-US" altLang="zh-TW">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buFont typeface="Arial" panose="020B0604020202020204" pitchFamily="34" charset="0"/>
              <a:buNone/>
            </a:pPr>
            <a:r>
              <a:rPr lang="en-US" altLang="zh-TW">
                <a:latin typeface="Times New Roman" panose="02020603050405020304" pitchFamily="18" charset="0"/>
                <a:ea typeface="標楷體" panose="03000509000000000000" pitchFamily="65" charset="-120"/>
                <a:cs typeface="Times New Roman" panose="02020603050405020304" pitchFamily="18" charset="0"/>
              </a:rPr>
              <a:t>    A</a:t>
            </a:r>
            <a:r>
              <a:rPr lang="zh-TW" altLang="en-US">
                <a:latin typeface="Times New Roman" panose="02020603050405020304" pitchFamily="18" charset="0"/>
                <a:ea typeface="標楷體" panose="03000509000000000000" pitchFamily="65" charset="-120"/>
                <a:cs typeface="Times New Roman" panose="02020603050405020304" pitchFamily="18" charset="0"/>
              </a:rPr>
              <a:t>組：</a:t>
            </a:r>
            <a:r>
              <a:rPr lang="en-US" altLang="zh-TW">
                <a:latin typeface="Times New Roman" panose="02020603050405020304" pitchFamily="18" charset="0"/>
                <a:ea typeface="標楷體" panose="03000509000000000000" pitchFamily="65" charset="-120"/>
                <a:cs typeface="Times New Roman" panose="02020603050405020304" pitchFamily="18" charset="0"/>
              </a:rPr>
              <a:t>34</a:t>
            </a:r>
            <a:r>
              <a:rPr lang="zh-TW" altLang="en-US">
                <a:latin typeface="Times New Roman" panose="02020603050405020304" pitchFamily="18" charset="0"/>
                <a:ea typeface="標楷體" panose="03000509000000000000" pitchFamily="65" charset="-120"/>
                <a:cs typeface="Times New Roman" panose="02020603050405020304" pitchFamily="18" charset="0"/>
              </a:rPr>
              <a:t>人；</a:t>
            </a:r>
            <a:r>
              <a:rPr lang="en-US" altLang="zh-TW">
                <a:latin typeface="Times New Roman" panose="02020603050405020304" pitchFamily="18" charset="0"/>
                <a:ea typeface="標楷體" panose="03000509000000000000" pitchFamily="65" charset="-120"/>
                <a:cs typeface="Times New Roman" panose="02020603050405020304" pitchFamily="18" charset="0"/>
              </a:rPr>
              <a:t>B</a:t>
            </a:r>
            <a:r>
              <a:rPr lang="zh-TW" altLang="en-US">
                <a:latin typeface="Times New Roman" panose="02020603050405020304" pitchFamily="18" charset="0"/>
                <a:ea typeface="標楷體" panose="03000509000000000000" pitchFamily="65" charset="-120"/>
                <a:cs typeface="Times New Roman" panose="02020603050405020304" pitchFamily="18" charset="0"/>
              </a:rPr>
              <a:t>組</a:t>
            </a:r>
            <a:r>
              <a:rPr lang="en-US" altLang="zh-TW">
                <a:latin typeface="Times New Roman" panose="02020603050405020304" pitchFamily="18" charset="0"/>
                <a:ea typeface="標楷體" panose="03000509000000000000" pitchFamily="65" charset="-120"/>
                <a:cs typeface="Times New Roman" panose="02020603050405020304" pitchFamily="18" charset="0"/>
              </a:rPr>
              <a:t>:33</a:t>
            </a:r>
            <a:r>
              <a:rPr lang="zh-TW" altLang="en-US">
                <a:latin typeface="Times New Roman" panose="02020603050405020304" pitchFamily="18" charset="0"/>
                <a:ea typeface="標楷體" panose="03000509000000000000" pitchFamily="65" charset="-120"/>
                <a:cs typeface="Times New Roman" panose="02020603050405020304" pitchFamily="18" charset="0"/>
              </a:rPr>
              <a:t>人；</a:t>
            </a:r>
            <a:r>
              <a:rPr lang="en-US" altLang="zh-TW">
                <a:latin typeface="Times New Roman" panose="02020603050405020304" pitchFamily="18" charset="0"/>
                <a:ea typeface="標楷體" panose="03000509000000000000" pitchFamily="65" charset="-120"/>
                <a:cs typeface="Times New Roman" panose="02020603050405020304" pitchFamily="18" charset="0"/>
              </a:rPr>
              <a:t>C</a:t>
            </a:r>
            <a:r>
              <a:rPr lang="zh-TW" altLang="en-US">
                <a:latin typeface="Times New Roman" panose="02020603050405020304" pitchFamily="18" charset="0"/>
                <a:ea typeface="標楷體" panose="03000509000000000000" pitchFamily="65" charset="-120"/>
                <a:cs typeface="Times New Roman" panose="02020603050405020304" pitchFamily="18" charset="0"/>
              </a:rPr>
              <a:t>組</a:t>
            </a:r>
            <a:r>
              <a:rPr lang="en-US" altLang="zh-TW">
                <a:latin typeface="Times New Roman" panose="02020603050405020304" pitchFamily="18" charset="0"/>
                <a:ea typeface="標楷體" panose="03000509000000000000" pitchFamily="65" charset="-120"/>
                <a:cs typeface="Times New Roman" panose="02020603050405020304" pitchFamily="18" charset="0"/>
              </a:rPr>
              <a:t>:35</a:t>
            </a:r>
            <a:r>
              <a:rPr lang="zh-TW" altLang="en-US">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情緒誘發材料：</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 typeface="Wingdings" panose="05000000000000000000" pitchFamily="2" charset="2"/>
              <a:buNone/>
            </a:pPr>
            <a:r>
              <a:rPr lang="zh-TW" altLang="en-US">
                <a:latin typeface="Times New Roman" panose="02020603050405020304" pitchFamily="18" charset="0"/>
                <a:ea typeface="標楷體" panose="03000509000000000000" pitchFamily="65" charset="-120"/>
                <a:cs typeface="Times New Roman" panose="02020603050405020304" pitchFamily="18" charset="0"/>
              </a:rPr>
              <a:t>    </a:t>
            </a:r>
            <a:r>
              <a:rPr lang="en-US" altLang="zh-TW">
                <a:latin typeface="Times New Roman" panose="02020603050405020304" pitchFamily="18" charset="0"/>
                <a:ea typeface="標楷體" panose="03000509000000000000" pitchFamily="65" charset="-120"/>
                <a:cs typeface="Times New Roman" panose="02020603050405020304" pitchFamily="18" charset="0"/>
              </a:rPr>
              <a:t>IAPS</a:t>
            </a:r>
            <a:r>
              <a:rPr lang="zh-TW" altLang="en-US">
                <a:latin typeface="Times New Roman" panose="02020603050405020304" pitchFamily="18" charset="0"/>
                <a:ea typeface="標楷體" panose="03000509000000000000" pitchFamily="65" charset="-120"/>
                <a:cs typeface="Times New Roman" panose="02020603050405020304" pitchFamily="18" charset="0"/>
              </a:rPr>
              <a:t>國際情緒圖片</a:t>
            </a:r>
          </a:p>
          <a:p>
            <a:pPr eaLnBrk="1" hangingPunct="1"/>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5084763"/>
            <a:ext cx="37131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207962" y="6334780"/>
            <a:ext cx="5819211" cy="30777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zh-TW" altLang="zh-TW" sz="1400" dirty="0">
                <a:latin typeface="標楷體" pitchFamily="65" charset="-120"/>
                <a:ea typeface="標楷體" pitchFamily="65" charset="-120"/>
              </a:rPr>
              <a:t>探討情緒對國小五年級學生科學創造力之影響</a:t>
            </a:r>
            <a:r>
              <a:rPr lang="en-US" altLang="zh-TW" sz="1400" b="1" dirty="0" smtClean="0">
                <a:latin typeface="標楷體" pitchFamily="65" charset="-120"/>
                <a:ea typeface="標楷體" pitchFamily="65" charset="-120"/>
              </a:rPr>
              <a:t>(</a:t>
            </a:r>
            <a:r>
              <a:rPr lang="en-US" altLang="zh-TW" sz="1400" dirty="0" smtClean="0">
                <a:latin typeface="標楷體" pitchFamily="65" charset="-120"/>
                <a:ea typeface="標楷體" pitchFamily="65" charset="-120"/>
              </a:rPr>
              <a:t>2010</a:t>
            </a:r>
            <a:r>
              <a:rPr lang="zh-TW" altLang="en-US" sz="1400" dirty="0">
                <a:latin typeface="標楷體" pitchFamily="65" charset="-120"/>
                <a:ea typeface="標楷體" pitchFamily="65" charset="-120"/>
              </a:rPr>
              <a:t>，科學教育半年刊</a:t>
            </a:r>
            <a:r>
              <a:rPr lang="en-US" altLang="zh-TW" sz="1400" b="1" dirty="0">
                <a:latin typeface="標楷體" pitchFamily="65" charset="-120"/>
                <a:ea typeface="標楷體" pitchFamily="65" charset="-120"/>
              </a:rPr>
              <a:t>)</a:t>
            </a:r>
            <a:endParaRPr lang="zh-TW" altLang="en-US" sz="1400" dirty="0">
              <a:latin typeface="標楷體" pitchFamily="65" charset="-120"/>
              <a:ea typeface="標楷體" pitchFamily="65" charset="-120"/>
            </a:endParaRPr>
          </a:p>
        </p:txBody>
      </p:sp>
      <p:pic>
        <p:nvPicPr>
          <p:cNvPr id="153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88914"/>
            <a:ext cx="39909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6"/>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802C2F4-FD97-46FF-92A8-D41A77D74C26}" type="slidenum">
              <a:rPr kumimoji="0" lang="zh-TW" altLang="en-US">
                <a:solidFill>
                  <a:srgbClr val="898989"/>
                </a:solidFill>
                <a:latin typeface="Calibri" panose="020F0502020204030204" pitchFamily="34" charset="0"/>
              </a:rPr>
              <a:pPr eaLnBrk="1" hangingPunct="1"/>
              <a:t>20</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825417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eaLnBrk="1" hangingPunct="1"/>
            <a:r>
              <a:rPr lang="zh-TW" altLang="en-US" b="1" smtClean="0">
                <a:latin typeface="標楷體" panose="03000509000000000000" pitchFamily="65" charset="-120"/>
                <a:ea typeface="標楷體" panose="03000509000000000000" pitchFamily="65" charset="-120"/>
              </a:rPr>
              <a:t>研究方法</a:t>
            </a:r>
          </a:p>
        </p:txBody>
      </p:sp>
      <p:sp>
        <p:nvSpPr>
          <p:cNvPr id="16387" name="內容版面配置區 2"/>
          <p:cNvSpPr>
            <a:spLocks noGrp="1"/>
          </p:cNvSpPr>
          <p:nvPr>
            <p:ph idx="1"/>
          </p:nvPr>
        </p:nvSpPr>
        <p:spPr>
          <a:xfrm>
            <a:off x="2063750" y="1268413"/>
            <a:ext cx="8229600" cy="4525962"/>
          </a:xfrm>
        </p:spPr>
        <p:txBody>
          <a:bodyPr/>
          <a:lstStyle/>
          <a:p>
            <a:pPr eaLnBrk="1" hangingPunct="1">
              <a:buFont typeface="Georgia" panose="02040502050405020303" pitchFamily="18" charse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科學創造力問卷</a:t>
            </a:r>
          </a:p>
          <a:p>
            <a:pPr eaLnBrk="1" hangingPunct="1">
              <a:lnSpc>
                <a:spcPct val="150000"/>
              </a:lnSpc>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科學</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創造力問卷</a:t>
            </a:r>
            <a:r>
              <a:rPr lang="de-DE" altLang="zh-TW" sz="24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有四題的題目，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Cronbach‘s 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值為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0.92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5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科學創造力問卷</a:t>
            </a:r>
            <a:r>
              <a:rPr lang="de-DE" altLang="zh-TW" sz="2400"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的題目亦為四題，</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Cronbach‘s 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值為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0.88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5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科學創造力問卷</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的題目亦為四題，</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Cronbach‘s 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值為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0.92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5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三份問卷的各題之間，相關係數達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0.77-0.97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，屬高度相關。</a:t>
            </a:r>
          </a:p>
        </p:txBody>
      </p:sp>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DD57BE9-FCB9-4813-BF6C-BDC5B0837F09}" type="slidenum">
              <a:rPr kumimoji="0" lang="zh-TW" altLang="en-US">
                <a:solidFill>
                  <a:srgbClr val="898989"/>
                </a:solidFill>
                <a:latin typeface="Calibri" panose="020F0502020204030204" pitchFamily="34" charset="0"/>
              </a:rPr>
              <a:pPr eaLnBrk="1" hangingPunct="1"/>
              <a:t>21</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877353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992314" y="765175"/>
          <a:ext cx="8137525" cy="5888736"/>
        </p:xfrm>
        <a:graphic>
          <a:graphicData uri="http://schemas.openxmlformats.org/drawingml/2006/table">
            <a:tbl>
              <a:tblPr/>
              <a:tblGrid>
                <a:gridCol w="782637">
                  <a:extLst>
                    <a:ext uri="{9D8B030D-6E8A-4147-A177-3AD203B41FA5}">
                      <a16:colId xmlns:a16="http://schemas.microsoft.com/office/drawing/2014/main" val="1922772296"/>
                    </a:ext>
                  </a:extLst>
                </a:gridCol>
                <a:gridCol w="3471863">
                  <a:extLst>
                    <a:ext uri="{9D8B030D-6E8A-4147-A177-3AD203B41FA5}">
                      <a16:colId xmlns:a16="http://schemas.microsoft.com/office/drawing/2014/main" val="4131484163"/>
                    </a:ext>
                  </a:extLst>
                </a:gridCol>
                <a:gridCol w="3883025">
                  <a:extLst>
                    <a:ext uri="{9D8B030D-6E8A-4147-A177-3AD203B41FA5}">
                      <a16:colId xmlns:a16="http://schemas.microsoft.com/office/drawing/2014/main" val="424749506"/>
                    </a:ext>
                  </a:extLst>
                </a:gridCol>
              </a:tblGrid>
              <a:tr h="3286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題號</a:t>
                      </a:r>
                    </a:p>
                  </a:txBody>
                  <a:tcPr marL="68580" marR="68580" marT="0" marB="0" horzOverflow="overflow">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題目</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(A)</a:t>
                      </a:r>
                      <a:endPar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marL="68580" marR="68580" marT="0" marB="0" horzOverflow="overflow">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題目</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(B)</a:t>
                      </a:r>
                      <a:endPar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marL="68580" marR="68580" marT="0" marB="0" horzOverflow="overflow">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12565629"/>
                  </a:ext>
                </a:extLst>
              </a:tr>
              <a:tr h="26241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1</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2</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3</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4</a:t>
                      </a:r>
                    </a:p>
                  </a:txBody>
                  <a:tcPr marL="68580" marR="68580" marT="0" marB="0" horzOverflow="overflow">
                    <a:lnL>
                      <a:noFill/>
                    </a:lnL>
                    <a:lnR>
                      <a:noFill/>
                    </a:lnR>
                    <a:lnT w="1270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請盡可能的寫下一片玻璃的科學用途，越多越好。</a:t>
                      </a:r>
                    </a:p>
                    <a:p>
                      <a:pPr marL="0" marR="0" lvl="0" indent="0" algn="just" defTabSz="914400" rtl="0" eaLnBrk="1" fontAlgn="base" latinLnBrk="0" hangingPunct="1">
                        <a:lnSpc>
                          <a:spcPct val="115000"/>
                        </a:lnSpc>
                        <a:spcBef>
                          <a:spcPct val="0"/>
                        </a:spcBef>
                        <a:spcAft>
                          <a:spcPct val="0"/>
                        </a:spcAft>
                        <a:buClrTx/>
                        <a:buSzTx/>
                        <a:buFontTx/>
                        <a:buNone/>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如果你能夠搭太空船到外太空的行星去，你會想研究什麼樣的科學問題？</a:t>
                      </a: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假如沒有重力，你想像世界會變成什麼樣子</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a:t>
                      </a:r>
                    </a:p>
                    <a:p>
                      <a:pPr marL="0" marR="0" lvl="0" indent="0" algn="just" defTabSz="914400" rtl="0" eaLnBrk="1" fontAlgn="base" latinLnBrk="0" hangingPunct="1">
                        <a:lnSpc>
                          <a:spcPct val="115000"/>
                        </a:lnSpc>
                        <a:spcBef>
                          <a:spcPct val="0"/>
                        </a:spcBef>
                        <a:spcAft>
                          <a:spcPct val="0"/>
                        </a:spcAft>
                        <a:buClrTx/>
                        <a:buSzTx/>
                        <a:buFontTx/>
                        <a:buNone/>
                        <a:tabLst/>
                      </a:pP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如果世界上真的有糖果屋，你覺得糖果屋需要注意什麼</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marL="68580" marR="68580" marT="0" marB="0" horzOverflow="overflow">
                    <a:lnL>
                      <a:noFill/>
                    </a:lnL>
                    <a:lnR>
                      <a:noFill/>
                    </a:lnR>
                    <a:lnT w="1270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請盡可能的寫下一片</a:t>
                      </a: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鐵片</a:t>
                      </a: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的科學用途，越多越好。</a:t>
                      </a: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如果你能夠搭</a:t>
                      </a: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潛水艇</a:t>
                      </a: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到</a:t>
                      </a: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深海</a:t>
                      </a:r>
                      <a:r>
                        <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去，你會想研究什麼樣的科學問題？</a:t>
                      </a: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endPar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假如沒有摩擦力，你想像世界會變成什麼樣子</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a:t>
                      </a:r>
                    </a:p>
                    <a:p>
                      <a:pPr marL="342900" marR="0" lvl="0" indent="-342900" algn="just" defTabSz="914400" rtl="0" eaLnBrk="1" fontAlgn="base" latinLnBrk="0" hangingPunct="1">
                        <a:lnSpc>
                          <a:spcPct val="115000"/>
                        </a:lnSpc>
                        <a:spcBef>
                          <a:spcPct val="0"/>
                        </a:spcBef>
                        <a:spcAft>
                          <a:spcPct val="0"/>
                        </a:spcAft>
                        <a:buClrTx/>
                        <a:buSzTx/>
                        <a:buFont typeface="Calibri" panose="020F0502020204030204" pitchFamily="34" charset="0"/>
                        <a:buAutoNum type="arabicPeriod"/>
                        <a:tabLst/>
                      </a:pPr>
                      <a:r>
                        <a:rPr kumimoji="0"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如果世界上真的有可以爬上雲端的豌豆，你覺得從豌豆爬上雲端需要注意什麼</a:t>
                      </a:r>
                      <a:r>
                        <a:rPr kumimoji="0" lang="en-US"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a:t>
                      </a:r>
                      <a:endParaRPr kumimoji="0" lang="zh-TW" altLang="zh-TW"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marL="68580" marR="68580" marT="0" marB="0" horzOverflow="overflow">
                    <a:lnL>
                      <a:noFill/>
                    </a:lnL>
                    <a:lnR>
                      <a:noFill/>
                    </a:lnR>
                    <a:lnT w="1270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124933"/>
                  </a:ext>
                </a:extLst>
              </a:tr>
            </a:tbl>
          </a:graphicData>
        </a:graphic>
      </p:graphicFrame>
      <p:sp>
        <p:nvSpPr>
          <p:cNvPr id="17420" name="標題 1"/>
          <p:cNvSpPr txBox="1">
            <a:spLocks/>
          </p:cNvSpPr>
          <p:nvPr/>
        </p:nvSpPr>
        <p:spPr bwMode="auto">
          <a:xfrm>
            <a:off x="1992313" y="0"/>
            <a:ext cx="8229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600">
                <a:latin typeface="標楷體" panose="03000509000000000000" pitchFamily="65" charset="-120"/>
                <a:ea typeface="標楷體" panose="03000509000000000000" pitchFamily="65" charset="-120"/>
                <a:cs typeface="Arial" panose="020B0604020202020204" pitchFamily="34" charset="0"/>
              </a:rPr>
              <a:t>題目列舉</a:t>
            </a:r>
          </a:p>
        </p:txBody>
      </p:sp>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0B8924BE-4222-4931-A1A4-15ABFCCC8BEE}" type="slidenum">
              <a:rPr kumimoji="0" lang="zh-TW" altLang="en-US">
                <a:solidFill>
                  <a:srgbClr val="898989"/>
                </a:solidFill>
                <a:latin typeface="Calibri" panose="020F0502020204030204" pitchFamily="34" charset="0"/>
              </a:rPr>
              <a:pPr eaLnBrk="1" hangingPunct="1"/>
              <a:t>22</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2381118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zh-TW" altLang="en-US" sz="3600">
                <a:latin typeface="標楷體" panose="03000509000000000000" pitchFamily="65" charset="-120"/>
                <a:ea typeface="標楷體" panose="03000509000000000000" pitchFamily="65" charset="-120"/>
              </a:rPr>
              <a:t>評分機制</a:t>
            </a:r>
          </a:p>
        </p:txBody>
      </p:sp>
      <p:sp>
        <p:nvSpPr>
          <p:cNvPr id="18435" name="內容版面配置區 2"/>
          <p:cNvSpPr>
            <a:spLocks noGrp="1"/>
          </p:cNvSpPr>
          <p:nvPr>
            <p:ph idx="1"/>
          </p:nvPr>
        </p:nvSpPr>
        <p:spPr/>
        <p:txBody>
          <a:bodyPr/>
          <a:lstStyle/>
          <a:p>
            <a:pPr>
              <a:lnSpc>
                <a:spcPct val="150000"/>
              </a:lnSpc>
            </a:pPr>
            <a:r>
              <a:rPr lang="zh-TW" altLang="en-US">
                <a:latin typeface="Times New Roman" panose="02020603050405020304" pitchFamily="18" charset="0"/>
                <a:ea typeface="標楷體" panose="03000509000000000000" pitchFamily="65" charset="-120"/>
                <a:cs typeface="Times New Roman" panose="02020603050405020304" pitchFamily="18" charset="0"/>
              </a:rPr>
              <a:t>三位科學教育專家分別評分，有疑慮再行討論，取得共識後給予總分。</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zh-TW" altLang="en-US">
                <a:latin typeface="Times New Roman" panose="02020603050405020304" pitchFamily="18" charset="0"/>
                <a:ea typeface="標楷體" panose="03000509000000000000" pitchFamily="65" charset="-120"/>
                <a:cs typeface="Times New Roman" panose="02020603050405020304" pitchFamily="18" charset="0"/>
              </a:rPr>
              <a:t>流暢性：</a:t>
            </a:r>
            <a:r>
              <a:rPr lang="en-US" altLang="zh-TW">
                <a:latin typeface="Times New Roman" panose="02020603050405020304" pitchFamily="18" charset="0"/>
                <a:ea typeface="標楷體" panose="03000509000000000000" pitchFamily="65" charset="-120"/>
                <a:cs typeface="Times New Roman" panose="02020603050405020304" pitchFamily="18" charset="0"/>
              </a:rPr>
              <a:t>1</a:t>
            </a:r>
            <a:r>
              <a:rPr lang="zh-TW" altLang="en-US">
                <a:latin typeface="Times New Roman" panose="02020603050405020304" pitchFamily="18" charset="0"/>
                <a:ea typeface="標楷體" panose="03000509000000000000" pitchFamily="65" charset="-120"/>
                <a:cs typeface="Times New Roman" panose="02020603050405020304" pitchFamily="18" charset="0"/>
              </a:rPr>
              <a:t>個答案給</a:t>
            </a:r>
            <a:r>
              <a:rPr lang="en-US" altLang="zh-TW">
                <a:latin typeface="Times New Roman" panose="02020603050405020304" pitchFamily="18" charset="0"/>
                <a:ea typeface="標楷體" panose="03000509000000000000" pitchFamily="65" charset="-120"/>
                <a:cs typeface="Times New Roman" panose="02020603050405020304" pitchFamily="18" charset="0"/>
              </a:rPr>
              <a:t>1</a:t>
            </a:r>
            <a:r>
              <a:rPr lang="zh-TW" altLang="en-US">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zh-TW" altLang="en-US">
                <a:latin typeface="Times New Roman" panose="02020603050405020304" pitchFamily="18" charset="0"/>
                <a:ea typeface="標楷體" panose="03000509000000000000" pitchFamily="65" charset="-120"/>
                <a:cs typeface="Times New Roman" panose="02020603050405020304" pitchFamily="18" charset="0"/>
              </a:rPr>
              <a:t>變通性：</a:t>
            </a:r>
            <a:r>
              <a:rPr lang="en-US" altLang="zh-TW">
                <a:latin typeface="Times New Roman" panose="02020603050405020304" pitchFamily="18" charset="0"/>
                <a:ea typeface="標楷體" panose="03000509000000000000" pitchFamily="65" charset="-120"/>
                <a:cs typeface="Times New Roman" panose="02020603050405020304" pitchFamily="18" charset="0"/>
              </a:rPr>
              <a:t>1</a:t>
            </a:r>
            <a:r>
              <a:rPr lang="zh-TW" altLang="en-US">
                <a:latin typeface="Times New Roman" panose="02020603050405020304" pitchFamily="18" charset="0"/>
                <a:ea typeface="標楷體" panose="03000509000000000000" pitchFamily="65" charset="-120"/>
                <a:cs typeface="Times New Roman" panose="02020603050405020304" pitchFamily="18" charset="0"/>
              </a:rPr>
              <a:t>個類別給</a:t>
            </a:r>
            <a:r>
              <a:rPr lang="en-US" altLang="zh-TW">
                <a:latin typeface="Times New Roman" panose="02020603050405020304" pitchFamily="18" charset="0"/>
                <a:ea typeface="標楷體" panose="03000509000000000000" pitchFamily="65" charset="-120"/>
                <a:cs typeface="Times New Roman" panose="02020603050405020304" pitchFamily="18" charset="0"/>
              </a:rPr>
              <a:t>1</a:t>
            </a:r>
            <a:r>
              <a:rPr lang="zh-TW" altLang="en-US">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zh-TW" altLang="en-US">
                <a:latin typeface="Times New Roman" panose="02020603050405020304" pitchFamily="18" charset="0"/>
                <a:ea typeface="標楷體" panose="03000509000000000000" pitchFamily="65" charset="-120"/>
                <a:cs typeface="Times New Roman" panose="02020603050405020304" pitchFamily="18" charset="0"/>
              </a:rPr>
              <a:t>獨創性：以所有受試者為標準，答案出現率</a:t>
            </a:r>
            <a:r>
              <a:rPr lang="en-US" altLang="zh-TW">
                <a:latin typeface="Times New Roman" panose="02020603050405020304" pitchFamily="18" charset="0"/>
                <a:ea typeface="標楷體" panose="03000509000000000000" pitchFamily="65" charset="-120"/>
                <a:cs typeface="Times New Roman" panose="02020603050405020304" pitchFamily="18" charset="0"/>
              </a:rPr>
              <a:t>2﹪</a:t>
            </a:r>
            <a:r>
              <a:rPr lang="zh-TW" altLang="en-US">
                <a:latin typeface="Times New Roman" panose="02020603050405020304" pitchFamily="18" charset="0"/>
                <a:ea typeface="標楷體" panose="03000509000000000000" pitchFamily="65" charset="-120"/>
                <a:cs typeface="Times New Roman" panose="02020603050405020304" pitchFamily="18" charset="0"/>
              </a:rPr>
              <a:t>以下定為</a:t>
            </a:r>
            <a:r>
              <a:rPr lang="en-US" altLang="zh-TW">
                <a:latin typeface="Times New Roman" panose="02020603050405020304" pitchFamily="18" charset="0"/>
                <a:ea typeface="標楷體" panose="03000509000000000000" pitchFamily="65" charset="-120"/>
                <a:cs typeface="Times New Roman" panose="02020603050405020304" pitchFamily="18" charset="0"/>
              </a:rPr>
              <a:t>2</a:t>
            </a:r>
            <a:r>
              <a:rPr lang="zh-TW" altLang="en-US">
                <a:latin typeface="Times New Roman" panose="02020603050405020304" pitchFamily="18" charset="0"/>
                <a:ea typeface="標楷體" panose="03000509000000000000" pitchFamily="65" charset="-120"/>
                <a:cs typeface="Times New Roman" panose="02020603050405020304" pitchFamily="18" charset="0"/>
              </a:rPr>
              <a:t>分，</a:t>
            </a:r>
            <a:r>
              <a:rPr lang="en-US" altLang="zh-TW">
                <a:latin typeface="Times New Roman" panose="02020603050405020304" pitchFamily="18" charset="0"/>
                <a:ea typeface="標楷體" panose="03000509000000000000" pitchFamily="65" charset="-120"/>
                <a:cs typeface="Times New Roman" panose="02020603050405020304" pitchFamily="18" charset="0"/>
              </a:rPr>
              <a:t>2﹪~5﹪</a:t>
            </a:r>
            <a:r>
              <a:rPr lang="zh-TW" altLang="en-US">
                <a:latin typeface="Times New Roman" panose="02020603050405020304" pitchFamily="18" charset="0"/>
                <a:ea typeface="標楷體" panose="03000509000000000000" pitchFamily="65" charset="-120"/>
                <a:cs typeface="Times New Roman" panose="02020603050405020304" pitchFamily="18" charset="0"/>
              </a:rPr>
              <a:t>定為</a:t>
            </a:r>
            <a:r>
              <a:rPr lang="en-US" altLang="zh-TW">
                <a:latin typeface="Times New Roman" panose="02020603050405020304" pitchFamily="18" charset="0"/>
                <a:ea typeface="標楷體" panose="03000509000000000000" pitchFamily="65" charset="-120"/>
                <a:cs typeface="Times New Roman" panose="02020603050405020304" pitchFamily="18" charset="0"/>
              </a:rPr>
              <a:t>1</a:t>
            </a:r>
            <a:r>
              <a:rPr lang="zh-TW" altLang="en-US">
                <a:latin typeface="Times New Roman" panose="02020603050405020304" pitchFamily="18" charset="0"/>
                <a:ea typeface="標楷體" panose="03000509000000000000" pitchFamily="65" charset="-120"/>
                <a:cs typeface="Times New Roman" panose="02020603050405020304" pitchFamily="18" charset="0"/>
              </a:rPr>
              <a:t>分，</a:t>
            </a:r>
            <a:r>
              <a:rPr lang="en-US" altLang="zh-TW">
                <a:latin typeface="Times New Roman" panose="02020603050405020304" pitchFamily="18" charset="0"/>
                <a:ea typeface="標楷體" panose="03000509000000000000" pitchFamily="65" charset="-120"/>
                <a:cs typeface="Times New Roman" panose="02020603050405020304" pitchFamily="18" charset="0"/>
              </a:rPr>
              <a:t>5﹪</a:t>
            </a:r>
            <a:r>
              <a:rPr lang="zh-TW" altLang="en-US">
                <a:latin typeface="Times New Roman" panose="02020603050405020304" pitchFamily="18" charset="0"/>
                <a:ea typeface="標楷體" panose="03000509000000000000" pitchFamily="65" charset="-120"/>
                <a:cs typeface="Times New Roman" panose="02020603050405020304" pitchFamily="18" charset="0"/>
              </a:rPr>
              <a:t>以上定為</a:t>
            </a:r>
            <a:r>
              <a:rPr lang="en-US" altLang="zh-TW">
                <a:latin typeface="Times New Roman" panose="02020603050405020304" pitchFamily="18" charset="0"/>
                <a:ea typeface="標楷體" panose="03000509000000000000" pitchFamily="65" charset="-120"/>
                <a:cs typeface="Times New Roman" panose="02020603050405020304" pitchFamily="18" charset="0"/>
              </a:rPr>
              <a:t>0</a:t>
            </a:r>
            <a:r>
              <a:rPr lang="zh-TW" altLang="en-US">
                <a:latin typeface="Times New Roman" panose="02020603050405020304" pitchFamily="18" charset="0"/>
                <a:ea typeface="標楷體" panose="03000509000000000000" pitchFamily="65" charset="-120"/>
                <a:cs typeface="Times New Roman" panose="02020603050405020304" pitchFamily="18" charset="0"/>
              </a:rPr>
              <a:t>分。</a:t>
            </a:r>
          </a:p>
        </p:txBody>
      </p:sp>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7E1E92AF-2643-41CD-99EF-B78FF64CDF81}" type="slidenum">
              <a:rPr kumimoji="0" lang="zh-TW" altLang="en-US">
                <a:solidFill>
                  <a:srgbClr val="898989"/>
                </a:solidFill>
                <a:latin typeface="Calibri" panose="020F0502020204030204" pitchFamily="34" charset="0"/>
              </a:rPr>
              <a:pPr eaLnBrk="1" hangingPunct="1"/>
              <a:t>23</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246245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9"/>
            <a:ext cx="7467600" cy="561975"/>
          </a:xfrm>
        </p:spPr>
        <p:txBody>
          <a:bodyPr rtlCol="0">
            <a:normAutofit fontScale="90000"/>
          </a:bodyPr>
          <a:lstStyle/>
          <a:p>
            <a:pPr>
              <a:defRPr/>
            </a:pPr>
            <a:r>
              <a:rPr lang="zh-TW" altLang="en-US" dirty="0" smtClean="0">
                <a:latin typeface="標楷體" pitchFamily="65" charset="-120"/>
                <a:ea typeface="標楷體" pitchFamily="65" charset="-120"/>
              </a:rPr>
              <a:t>研究結果</a:t>
            </a:r>
            <a:endParaRPr lang="zh-TW" altLang="en-US" dirty="0">
              <a:latin typeface="標楷體" pitchFamily="65" charset="-120"/>
              <a:ea typeface="標楷體" pitchFamily="65" charset="-120"/>
            </a:endParaRPr>
          </a:p>
        </p:txBody>
      </p:sp>
      <p:pic>
        <p:nvPicPr>
          <p:cNvPr id="1945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6" y="188914"/>
            <a:ext cx="4443413"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文字方塊 6"/>
          <p:cNvSpPr txBox="1">
            <a:spLocks noChangeArrowheads="1"/>
          </p:cNvSpPr>
          <p:nvPr/>
        </p:nvSpPr>
        <p:spPr bwMode="auto">
          <a:xfrm>
            <a:off x="1992313" y="3573463"/>
            <a:ext cx="8280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buFontTx/>
              <a:buAutoNum type="arabicPeriod"/>
            </a:pPr>
            <a:r>
              <a:rPr kumimoji="0" lang="zh-TW" altLang="en-US" sz="2400">
                <a:latin typeface="Calibri" panose="020F0502020204030204" pitchFamily="34" charset="0"/>
                <a:ea typeface="標楷體" panose="03000509000000000000" pitchFamily="65" charset="-120"/>
                <a:cs typeface="Arial" panose="020B0604020202020204" pitchFamily="34" charset="0"/>
              </a:rPr>
              <a:t>第二階段，三組均為中性情緒誘發，顯示三組創造力總分差異不大。</a:t>
            </a:r>
            <a:endParaRPr kumimoji="0" lang="en-US" altLang="zh-TW" sz="2400">
              <a:latin typeface="Calibri" panose="020F0502020204030204" pitchFamily="34" charset="0"/>
              <a:ea typeface="標楷體" panose="03000509000000000000" pitchFamily="65" charset="-120"/>
              <a:cs typeface="Arial" panose="020B0604020202020204" pitchFamily="34" charset="0"/>
            </a:endParaRPr>
          </a:p>
          <a:p>
            <a:pPr eaLnBrk="1" hangingPunct="1">
              <a:buFontTx/>
              <a:buAutoNum type="arabicPeriod"/>
            </a:pPr>
            <a:r>
              <a:rPr kumimoji="0" lang="zh-TW" altLang="en-US" sz="2400">
                <a:latin typeface="Calibri" panose="020F0502020204030204" pitchFamily="34" charset="0"/>
                <a:ea typeface="標楷體" panose="03000509000000000000" pitchFamily="65" charset="-120"/>
                <a:cs typeface="Arial" panose="020B0604020202020204" pitchFamily="34" charset="0"/>
              </a:rPr>
              <a:t>第一階段，</a:t>
            </a:r>
            <a:r>
              <a:rPr kumimoji="0" lang="en-US" altLang="zh-TW" sz="2400">
                <a:latin typeface="Calibri" panose="020F0502020204030204" pitchFamily="34" charset="0"/>
                <a:ea typeface="標楷體" panose="03000509000000000000" pitchFamily="65" charset="-120"/>
                <a:cs typeface="Arial" panose="020B0604020202020204" pitchFamily="34" charset="0"/>
              </a:rPr>
              <a:t>A</a:t>
            </a:r>
            <a:r>
              <a:rPr kumimoji="0" lang="zh-TW" altLang="en-US" sz="2400">
                <a:latin typeface="Calibri" panose="020F0502020204030204" pitchFamily="34" charset="0"/>
                <a:ea typeface="標楷體" panose="03000509000000000000" pitchFamily="65" charset="-120"/>
                <a:cs typeface="Arial" panose="020B0604020202020204" pitchFamily="34" charset="0"/>
              </a:rPr>
              <a:t>組誘發正向情緒、</a:t>
            </a:r>
            <a:r>
              <a:rPr kumimoji="0" lang="en-US" altLang="zh-TW" sz="2400">
                <a:latin typeface="Calibri" panose="020F0502020204030204" pitchFamily="34" charset="0"/>
                <a:ea typeface="標楷體" panose="03000509000000000000" pitchFamily="65" charset="-120"/>
                <a:cs typeface="Arial" panose="020B0604020202020204" pitchFamily="34" charset="0"/>
              </a:rPr>
              <a:t>B</a:t>
            </a:r>
            <a:r>
              <a:rPr kumimoji="0" lang="zh-TW" altLang="en-US" sz="2400">
                <a:latin typeface="Calibri" panose="020F0502020204030204" pitchFamily="34" charset="0"/>
                <a:ea typeface="標楷體" panose="03000509000000000000" pitchFamily="65" charset="-120"/>
                <a:cs typeface="Arial" panose="020B0604020202020204" pitchFamily="34" charset="0"/>
              </a:rPr>
              <a:t>組誘發負向情緒、</a:t>
            </a:r>
            <a:r>
              <a:rPr kumimoji="0" lang="en-US" altLang="zh-TW" sz="2400">
                <a:latin typeface="Calibri" panose="020F0502020204030204" pitchFamily="34" charset="0"/>
                <a:ea typeface="標楷體" panose="03000509000000000000" pitchFamily="65" charset="-120"/>
                <a:cs typeface="Arial" panose="020B0604020202020204" pitchFamily="34" charset="0"/>
              </a:rPr>
              <a:t>C</a:t>
            </a:r>
            <a:r>
              <a:rPr kumimoji="0" lang="zh-TW" altLang="en-US" sz="2400">
                <a:latin typeface="Calibri" panose="020F0502020204030204" pitchFamily="34" charset="0"/>
                <a:ea typeface="標楷體" panose="03000509000000000000" pitchFamily="65" charset="-120"/>
                <a:cs typeface="Arial" panose="020B0604020202020204" pitchFamily="34" charset="0"/>
              </a:rPr>
              <a:t>組誘發中性情緒，顯示正向或負向情緒誘發後，創造力表現都比中性情緒好。</a:t>
            </a:r>
            <a:endParaRPr kumimoji="0" lang="en-US" altLang="zh-TW" sz="2400">
              <a:latin typeface="Calibri" panose="020F0502020204030204" pitchFamily="34" charset="0"/>
              <a:ea typeface="標楷體" panose="03000509000000000000" pitchFamily="65" charset="-120"/>
              <a:cs typeface="Arial" panose="020B0604020202020204" pitchFamily="34" charset="0"/>
            </a:endParaRPr>
          </a:p>
          <a:p>
            <a:pPr eaLnBrk="1" hangingPunct="1">
              <a:buFontTx/>
              <a:buAutoNum type="arabicPeriod"/>
            </a:pPr>
            <a:r>
              <a:rPr kumimoji="0" lang="zh-TW" altLang="en-US" sz="2400">
                <a:latin typeface="Calibri" panose="020F0502020204030204" pitchFamily="34" charset="0"/>
                <a:ea typeface="標楷體" panose="03000509000000000000" pitchFamily="65" charset="-120"/>
                <a:cs typeface="Arial" panose="020B0604020202020204" pitchFamily="34" charset="0"/>
              </a:rPr>
              <a:t>從三階段比較，發現不論誘發正向或負向情緒時，創造力表現都比誘發中性情緒好，但正向、負向差異不明。</a:t>
            </a:r>
          </a:p>
        </p:txBody>
      </p:sp>
      <p:cxnSp>
        <p:nvCxnSpPr>
          <p:cNvPr id="6" name="直線單箭頭接點 5"/>
          <p:cNvCxnSpPr/>
          <p:nvPr/>
        </p:nvCxnSpPr>
        <p:spPr>
          <a:xfrm flipH="1">
            <a:off x="4151314" y="1052513"/>
            <a:ext cx="1152525" cy="1444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2" name="文字方塊 6"/>
          <p:cNvSpPr txBox="1">
            <a:spLocks noChangeArrowheads="1"/>
          </p:cNvSpPr>
          <p:nvPr/>
        </p:nvSpPr>
        <p:spPr bwMode="auto">
          <a:xfrm>
            <a:off x="3503614" y="981075"/>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a:latin typeface="標楷體" panose="03000509000000000000" pitchFamily="65" charset="-120"/>
                <a:ea typeface="標楷體" panose="03000509000000000000" pitchFamily="65" charset="-120"/>
              </a:rPr>
              <a:t>正向</a:t>
            </a:r>
          </a:p>
        </p:txBody>
      </p:sp>
      <p:cxnSp>
        <p:nvCxnSpPr>
          <p:cNvPr id="9" name="直線單箭頭接點 8"/>
          <p:cNvCxnSpPr>
            <a:endCxn id="17411" idx="1"/>
          </p:cNvCxnSpPr>
          <p:nvPr/>
        </p:nvCxnSpPr>
        <p:spPr>
          <a:xfrm flipH="1">
            <a:off x="4295776" y="1628775"/>
            <a:ext cx="1223963"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64" name="文字方塊 10"/>
          <p:cNvSpPr txBox="1">
            <a:spLocks noChangeArrowheads="1"/>
          </p:cNvSpPr>
          <p:nvPr/>
        </p:nvSpPr>
        <p:spPr bwMode="auto">
          <a:xfrm>
            <a:off x="3648075" y="1700214"/>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a:latin typeface="標楷體" panose="03000509000000000000" pitchFamily="65" charset="-120"/>
                <a:ea typeface="標楷體" panose="03000509000000000000" pitchFamily="65" charset="-120"/>
              </a:rPr>
              <a:t>負向</a:t>
            </a:r>
          </a:p>
        </p:txBody>
      </p:sp>
      <p:cxnSp>
        <p:nvCxnSpPr>
          <p:cNvPr id="12" name="直線單箭頭接點 11"/>
          <p:cNvCxnSpPr/>
          <p:nvPr/>
        </p:nvCxnSpPr>
        <p:spPr>
          <a:xfrm flipV="1">
            <a:off x="7319963" y="908051"/>
            <a:ext cx="1223962" cy="36036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9466" name="文字方塊 13"/>
          <p:cNvSpPr txBox="1">
            <a:spLocks noChangeArrowheads="1"/>
          </p:cNvSpPr>
          <p:nvPr/>
        </p:nvSpPr>
        <p:spPr bwMode="auto">
          <a:xfrm>
            <a:off x="8543926" y="69215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a:latin typeface="標楷體" panose="03000509000000000000" pitchFamily="65" charset="-120"/>
                <a:ea typeface="標楷體" panose="03000509000000000000" pitchFamily="65" charset="-120"/>
              </a:rPr>
              <a:t>負向</a:t>
            </a:r>
          </a:p>
        </p:txBody>
      </p:sp>
      <p:cxnSp>
        <p:nvCxnSpPr>
          <p:cNvPr id="15" name="直線單箭頭接點 14"/>
          <p:cNvCxnSpPr/>
          <p:nvPr/>
        </p:nvCxnSpPr>
        <p:spPr>
          <a:xfrm flipV="1">
            <a:off x="7535863" y="1484313"/>
            <a:ext cx="1223962"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68" name="文字方塊 15"/>
          <p:cNvSpPr txBox="1">
            <a:spLocks noChangeArrowheads="1"/>
          </p:cNvSpPr>
          <p:nvPr/>
        </p:nvSpPr>
        <p:spPr bwMode="auto">
          <a:xfrm>
            <a:off x="8759826" y="1268414"/>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a:latin typeface="標楷體" panose="03000509000000000000" pitchFamily="65" charset="-120"/>
                <a:ea typeface="標楷體" panose="03000509000000000000" pitchFamily="65" charset="-120"/>
              </a:rPr>
              <a:t>正向</a:t>
            </a:r>
          </a:p>
        </p:txBody>
      </p:sp>
      <p:sp>
        <p:nvSpPr>
          <p:cNvPr id="13" name="投影片編號版面配置區 12"/>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F85730B6-9253-4911-A8C2-DBB54A7C1257}" type="slidenum">
              <a:rPr kumimoji="0" lang="zh-TW" altLang="en-US">
                <a:solidFill>
                  <a:srgbClr val="898989"/>
                </a:solidFill>
                <a:latin typeface="Calibri" panose="020F0502020204030204" pitchFamily="34" charset="0"/>
              </a:rPr>
              <a:pPr eaLnBrk="1" hangingPunct="1"/>
              <a:t>24</a:t>
            </a:fld>
            <a:endParaRPr kumimoji="0" lang="zh-TW" altLang="en-US">
              <a:solidFill>
                <a:srgbClr val="898989"/>
              </a:solidFill>
              <a:latin typeface="Calibri" panose="020F0502020204030204" pitchFamily="34" charset="0"/>
            </a:endParaRPr>
          </a:p>
        </p:txBody>
      </p:sp>
      <p:sp>
        <p:nvSpPr>
          <p:cNvPr id="3" name="矩形 2"/>
          <p:cNvSpPr/>
          <p:nvPr/>
        </p:nvSpPr>
        <p:spPr>
          <a:xfrm>
            <a:off x="5153798" y="668473"/>
            <a:ext cx="300082" cy="369332"/>
          </a:xfrm>
          <a:prstGeom prst="rect">
            <a:avLst/>
          </a:prstGeom>
        </p:spPr>
        <p:txBody>
          <a:bodyPr wrap="none">
            <a:spAutoFit/>
          </a:bodyPr>
          <a:lstStyle/>
          <a:p>
            <a:r>
              <a:rPr lang="en-US" altLang="zh-TW"/>
              <a:t>*</a:t>
            </a:r>
            <a:endParaRPr lang="zh-TW" altLang="en-US" dirty="0"/>
          </a:p>
        </p:txBody>
      </p:sp>
      <p:sp>
        <p:nvSpPr>
          <p:cNvPr id="16" name="矩形 15"/>
          <p:cNvSpPr/>
          <p:nvPr/>
        </p:nvSpPr>
        <p:spPr>
          <a:xfrm>
            <a:off x="5408381" y="528068"/>
            <a:ext cx="300082" cy="369332"/>
          </a:xfrm>
          <a:prstGeom prst="rect">
            <a:avLst/>
          </a:prstGeom>
        </p:spPr>
        <p:txBody>
          <a:bodyPr wrap="none">
            <a:spAutoFit/>
          </a:bodyPr>
          <a:lstStyle/>
          <a:p>
            <a:r>
              <a:rPr lang="en-US" altLang="zh-TW"/>
              <a:t>*</a:t>
            </a:r>
            <a:endParaRPr lang="zh-TW" altLang="en-US" dirty="0"/>
          </a:p>
        </p:txBody>
      </p:sp>
      <p:sp>
        <p:nvSpPr>
          <p:cNvPr id="17" name="矩形 16"/>
          <p:cNvSpPr/>
          <p:nvPr/>
        </p:nvSpPr>
        <p:spPr>
          <a:xfrm>
            <a:off x="7319963" y="519670"/>
            <a:ext cx="300082" cy="369332"/>
          </a:xfrm>
          <a:prstGeom prst="rect">
            <a:avLst/>
          </a:prstGeom>
        </p:spPr>
        <p:txBody>
          <a:bodyPr wrap="none">
            <a:spAutoFit/>
          </a:bodyPr>
          <a:lstStyle/>
          <a:p>
            <a:r>
              <a:rPr lang="en-US" altLang="zh-TW"/>
              <a:t>*</a:t>
            </a:r>
            <a:endParaRPr lang="zh-TW" altLang="en-US" dirty="0"/>
          </a:p>
        </p:txBody>
      </p:sp>
      <p:sp>
        <p:nvSpPr>
          <p:cNvPr id="18" name="矩形 17"/>
          <p:cNvSpPr/>
          <p:nvPr/>
        </p:nvSpPr>
        <p:spPr>
          <a:xfrm>
            <a:off x="7125661" y="677641"/>
            <a:ext cx="300082" cy="369332"/>
          </a:xfrm>
          <a:prstGeom prst="rect">
            <a:avLst/>
          </a:prstGeom>
        </p:spPr>
        <p:txBody>
          <a:bodyPr wrap="none">
            <a:spAutoFit/>
          </a:bodyPr>
          <a:lstStyle/>
          <a:p>
            <a:r>
              <a:rPr lang="en-US" altLang="zh-TW"/>
              <a:t>*</a:t>
            </a:r>
            <a:endParaRPr lang="zh-TW" altLang="en-US" dirty="0"/>
          </a:p>
        </p:txBody>
      </p:sp>
      <p:sp>
        <p:nvSpPr>
          <p:cNvPr id="19" name="文字方塊 18"/>
          <p:cNvSpPr txBox="1"/>
          <p:nvPr/>
        </p:nvSpPr>
        <p:spPr>
          <a:xfrm>
            <a:off x="207963" y="6334780"/>
            <a:ext cx="4859338" cy="52322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zh-TW" altLang="zh-TW" sz="1400" dirty="0">
                <a:latin typeface="標楷體" pitchFamily="65" charset="-120"/>
                <a:ea typeface="標楷體" pitchFamily="65" charset="-120"/>
              </a:rPr>
              <a:t>探討情緒對國小五年級學生科學創造力之影響</a:t>
            </a:r>
            <a:r>
              <a:rPr lang="en-US" altLang="zh-TW" sz="1400" b="1" dirty="0" smtClean="0">
                <a:latin typeface="標楷體" pitchFamily="65" charset="-120"/>
                <a:ea typeface="標楷體" pitchFamily="65" charset="-120"/>
              </a:rPr>
              <a:t>(</a:t>
            </a:r>
            <a:r>
              <a:rPr lang="en-US" altLang="zh-TW" sz="1400" dirty="0" smtClean="0">
                <a:latin typeface="標楷體" pitchFamily="65" charset="-120"/>
                <a:ea typeface="標楷體" pitchFamily="65" charset="-120"/>
              </a:rPr>
              <a:t>2010</a:t>
            </a:r>
            <a:r>
              <a:rPr lang="zh-TW" altLang="en-US" sz="1400" dirty="0">
                <a:latin typeface="標楷體" pitchFamily="65" charset="-120"/>
                <a:ea typeface="標楷體" pitchFamily="65" charset="-120"/>
              </a:rPr>
              <a:t>，科學教育半年刊</a:t>
            </a:r>
            <a:r>
              <a:rPr lang="en-US" altLang="zh-TW" sz="1400" b="1" dirty="0">
                <a:latin typeface="標楷體" pitchFamily="65" charset="-120"/>
                <a:ea typeface="標楷體" pitchFamily="65" charset="-120"/>
              </a:rPr>
              <a:t>)</a:t>
            </a:r>
            <a:endParaRPr lang="zh-TW" altLang="en-US" sz="1400" dirty="0">
              <a:latin typeface="標楷體" pitchFamily="65" charset="-120"/>
              <a:ea typeface="標楷體" pitchFamily="65" charset="-120"/>
            </a:endParaRPr>
          </a:p>
        </p:txBody>
      </p:sp>
    </p:spTree>
    <p:extLst>
      <p:ext uri="{BB962C8B-B14F-4D97-AF65-F5344CB8AC3E}">
        <p14:creationId xmlns:p14="http://schemas.microsoft.com/office/powerpoint/2010/main" val="1633627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box(in)">
                                      <p:cBhvr>
                                        <p:cTn id="7" dur="500"/>
                                        <p:tgtEl>
                                          <p:spTgt spid="9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Effect transition="in" filter="box(in)">
                                      <p:cBhvr>
                                        <p:cTn id="12" dur="500"/>
                                        <p:tgtEl>
                                          <p:spTgt spid="9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Effect transition="in" filter="box(in)">
                                      <p:cBhvr>
                                        <p:cTn id="17" dur="5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723543" y="222788"/>
            <a:ext cx="8229600" cy="692150"/>
          </a:xfrm>
        </p:spPr>
        <p:txBody>
          <a:bodyPr>
            <a:normAutofit fontScale="90000"/>
          </a:bodyPr>
          <a:lstStyle/>
          <a:p>
            <a:pPr eaLnBrk="1" hangingPunct="1"/>
            <a:r>
              <a:rPr lang="en-US" altLang="zh-TW" dirty="0" smtClean="0">
                <a:latin typeface="Arial" panose="020B0604020202020204" pitchFamily="34" charset="0"/>
                <a:cs typeface="Arial" panose="020B0604020202020204" pitchFamily="34" charset="0"/>
              </a:rPr>
              <a:t>But…</a:t>
            </a:r>
            <a:endParaRPr lang="zh-TW" altLang="en-US" dirty="0" smtClean="0">
              <a:latin typeface="Arial" panose="020B0604020202020204" pitchFamily="34" charset="0"/>
              <a:cs typeface="Arial" panose="020B0604020202020204" pitchFamily="34" charset="0"/>
            </a:endParaRPr>
          </a:p>
        </p:txBody>
      </p:sp>
      <p:sp>
        <p:nvSpPr>
          <p:cNvPr id="10243" name="內容版面配置區 2"/>
          <p:cNvSpPr>
            <a:spLocks noGrp="1"/>
          </p:cNvSpPr>
          <p:nvPr>
            <p:ph sz="quarter" idx="1"/>
          </p:nvPr>
        </p:nvSpPr>
        <p:spPr>
          <a:xfrm>
            <a:off x="662243" y="1292226"/>
            <a:ext cx="7931150" cy="4873625"/>
          </a:xfrm>
        </p:spPr>
        <p:txBody>
          <a:bodyPr/>
          <a:lstStyle/>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根據晤談，</a:t>
            </a:r>
            <a:r>
              <a:rPr lang="en-US" altLang="zh-TW" dirty="0">
                <a:latin typeface="Arial" panose="020B0604020202020204" pitchFamily="34" charset="0"/>
                <a:ea typeface="標楷體" panose="03000509000000000000" pitchFamily="65" charset="-120"/>
                <a:cs typeface="Arial" panose="020B0604020202020204" pitchFamily="34" charset="0"/>
              </a:rPr>
              <a:t>IAPS</a:t>
            </a:r>
            <a:r>
              <a:rPr lang="zh-TW" altLang="en-US" dirty="0">
                <a:latin typeface="Arial" panose="020B0604020202020204" pitchFamily="34" charset="0"/>
                <a:ea typeface="標楷體" panose="03000509000000000000" pitchFamily="65" charset="-120"/>
                <a:cs typeface="Arial" panose="020B0604020202020204" pitchFamily="34" charset="0"/>
              </a:rPr>
              <a:t>對不同學生情緒誘發狀況不同。</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僅用量表與問卷，無法確認學生情緒的誘發狀態。</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r>
              <a:rPr lang="zh-TW" altLang="en-US" dirty="0">
                <a:latin typeface="Arial" panose="020B0604020202020204" pitchFamily="34" charset="0"/>
                <a:ea typeface="標楷體" panose="03000509000000000000" pitchFamily="65" charset="-120"/>
                <a:cs typeface="Arial" panose="020B0604020202020204" pitchFamily="34" charset="0"/>
              </a:rPr>
              <a:t>問卷的評分好像有問題</a:t>
            </a:r>
            <a:r>
              <a:rPr lang="en-US" altLang="zh-TW" dirty="0" smtClean="0">
                <a:latin typeface="Arial" panose="020B0604020202020204" pitchFamily="34" charset="0"/>
                <a:ea typeface="標楷體" panose="03000509000000000000" pitchFamily="65" charset="-120"/>
                <a:cs typeface="Arial" panose="020B0604020202020204" pitchFamily="34" charset="0"/>
              </a:rPr>
              <a:t>!</a:t>
            </a:r>
            <a:r>
              <a:rPr lang="zh-TW" altLang="en-US" dirty="0" smtClean="0">
                <a:latin typeface="Arial" panose="020B0604020202020204" pitchFamily="34" charset="0"/>
                <a:ea typeface="標楷體" panose="03000509000000000000" pitchFamily="65" charset="-120"/>
                <a:cs typeface="Arial" panose="020B0604020202020204" pitchFamily="34" charset="0"/>
              </a:rPr>
              <a:t> 男女生得分有明顯差異</a:t>
            </a:r>
            <a:r>
              <a:rPr lang="en-US" altLang="zh-TW" dirty="0" smtClean="0">
                <a:latin typeface="Arial" panose="020B0604020202020204" pitchFamily="34" charset="0"/>
                <a:ea typeface="標楷體" panose="03000509000000000000" pitchFamily="65" charset="-120"/>
                <a:cs typeface="Arial" panose="020B0604020202020204" pitchFamily="34" charset="0"/>
              </a:rPr>
              <a:t>!</a:t>
            </a: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zh-TW" altLang="en-US" dirty="0">
              <a:ea typeface="標楷體" panose="03000509000000000000" pitchFamily="65" charset="-120"/>
              <a:cs typeface="Arial" panose="020B0604020202020204" pitchFamily="34" charset="0"/>
            </a:endParaRPr>
          </a:p>
        </p:txBody>
      </p:sp>
      <p:grpSp>
        <p:nvGrpSpPr>
          <p:cNvPr id="2" name="群組 5"/>
          <p:cNvGrpSpPr>
            <a:grpSpLocks/>
          </p:cNvGrpSpPr>
          <p:nvPr/>
        </p:nvGrpSpPr>
        <p:grpSpPr bwMode="auto">
          <a:xfrm>
            <a:off x="2208214" y="5445126"/>
            <a:ext cx="6116637" cy="720725"/>
            <a:chOff x="683568" y="5445224"/>
            <a:chExt cx="6117203" cy="720080"/>
          </a:xfrm>
        </p:grpSpPr>
        <p:sp>
          <p:nvSpPr>
            <p:cNvPr id="4" name="向右箭號 3"/>
            <p:cNvSpPr/>
            <p:nvPr/>
          </p:nvSpPr>
          <p:spPr>
            <a:xfrm>
              <a:off x="683568" y="5445224"/>
              <a:ext cx="93671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1691723" y="5516598"/>
              <a:ext cx="5109048" cy="58526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zh-TW" altLang="en-US" sz="3200" dirty="0">
                  <a:latin typeface="標楷體" pitchFamily="65" charset="-120"/>
                  <a:ea typeface="標楷體" pitchFamily="65" charset="-120"/>
                </a:rPr>
                <a:t>搭配腦波進行施測有其優勢</a:t>
              </a:r>
              <a:endParaRPr lang="zh-TW" altLang="en-US" sz="3200" dirty="0"/>
            </a:p>
          </p:txBody>
        </p:sp>
      </p:grpSp>
      <p:sp>
        <p:nvSpPr>
          <p:cNvPr id="7" name="投影片編號版面配置區 6"/>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A13719B9-4B11-496D-94C7-3C9505470C91}" type="slidenum">
              <a:rPr kumimoji="0" lang="zh-TW" altLang="en-US">
                <a:solidFill>
                  <a:srgbClr val="898989"/>
                </a:solidFill>
                <a:latin typeface="Calibri" panose="020F0502020204030204" pitchFamily="34" charset="0"/>
              </a:rPr>
              <a:pPr eaLnBrk="1" hangingPunct="1"/>
              <a:t>25</a:t>
            </a:fld>
            <a:endParaRPr kumimoji="0" lang="zh-TW" altLang="en-US">
              <a:solidFill>
                <a:srgbClr val="898989"/>
              </a:solidFill>
              <a:latin typeface="Calibri" panose="020F0502020204030204" pitchFamily="34" charset="0"/>
            </a:endParaRPr>
          </a:p>
        </p:txBody>
      </p:sp>
      <p:pic>
        <p:nvPicPr>
          <p:cNvPr id="9" name="圖片 8"/>
          <p:cNvPicPr>
            <a:picLocks noChangeAspect="1"/>
          </p:cNvPicPr>
          <p:nvPr/>
        </p:nvPicPr>
        <p:blipFill>
          <a:blip r:embed="rId2"/>
          <a:stretch>
            <a:fillRect/>
          </a:stretch>
        </p:blipFill>
        <p:spPr>
          <a:xfrm>
            <a:off x="8514735" y="2739462"/>
            <a:ext cx="2965297" cy="2394825"/>
          </a:xfrm>
          <a:prstGeom prst="rect">
            <a:avLst/>
          </a:prstGeom>
        </p:spPr>
      </p:pic>
      <p:sp>
        <p:nvSpPr>
          <p:cNvPr id="10" name="文字方塊 9"/>
          <p:cNvSpPr txBox="1"/>
          <p:nvPr/>
        </p:nvSpPr>
        <p:spPr>
          <a:xfrm>
            <a:off x="8501831" y="4385188"/>
            <a:ext cx="4994787"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誰的創造力比較好</a:t>
            </a:r>
            <a:r>
              <a:rPr lang="en-US" altLang="zh-TW" sz="2400" dirty="0" smtClean="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1547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7" dur="500"/>
                                        <p:tgtEl>
                                          <p:spTgt spid="1024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標題 1"/>
          <p:cNvSpPr>
            <a:spLocks noGrp="1"/>
          </p:cNvSpPr>
          <p:nvPr>
            <p:ph type="title"/>
          </p:nvPr>
        </p:nvSpPr>
        <p:spPr/>
        <p:txBody>
          <a:bodyPr/>
          <a:lstStyle/>
          <a:p>
            <a:pPr eaLnBrk="1" hangingPunct="1">
              <a:defRPr/>
            </a:pPr>
            <a:r>
              <a:rPr lang="zh-TW" altLang="en-US" dirty="0" smtClean="0">
                <a:latin typeface="標楷體" panose="03000509000000000000" pitchFamily="65" charset="-120"/>
                <a:ea typeface="標楷體" panose="03000509000000000000" pitchFamily="65" charset="-120"/>
              </a:rPr>
              <a:t>情緒誘發方式</a:t>
            </a:r>
          </a:p>
        </p:txBody>
      </p:sp>
      <p:sp>
        <p:nvSpPr>
          <p:cNvPr id="16387" name="內容版面配置區 2"/>
          <p:cNvSpPr>
            <a:spLocks noGrp="1"/>
          </p:cNvSpPr>
          <p:nvPr>
            <p:ph sz="quarter" idx="1"/>
          </p:nvPr>
        </p:nvSpPr>
        <p:spPr>
          <a:xfrm>
            <a:off x="1981200" y="1600201"/>
            <a:ext cx="9787128" cy="4873625"/>
          </a:xfrm>
        </p:spPr>
        <p:txBody>
          <a:bodyPr/>
          <a:lstStyle/>
          <a:p>
            <a:pPr eaLnBrk="1" hangingPunct="1"/>
            <a:r>
              <a:rPr lang="zh-TW" altLang="en-US" dirty="0" smtClean="0">
                <a:latin typeface="標楷體" panose="03000509000000000000" pitchFamily="65" charset="-120"/>
                <a:ea typeface="標楷體" panose="03000509000000000000" pitchFamily="65" charset="-120"/>
              </a:rPr>
              <a:t>透過腦波，收集</a:t>
            </a:r>
            <a:r>
              <a:rPr lang="en-US" altLang="zh-TW" dirty="0" smtClean="0">
                <a:latin typeface="標楷體" panose="03000509000000000000" pitchFamily="65" charset="-120"/>
                <a:ea typeface="標楷體" panose="03000509000000000000" pitchFamily="65" charset="-120"/>
              </a:rPr>
              <a:t>18-35</a:t>
            </a:r>
            <a:r>
              <a:rPr lang="zh-TW" altLang="en-US" dirty="0" smtClean="0">
                <a:latin typeface="標楷體" panose="03000509000000000000" pitchFamily="65" charset="-120"/>
                <a:ea typeface="標楷體" panose="03000509000000000000" pitchFamily="65" charset="-120"/>
              </a:rPr>
              <a:t>歲受試者</a:t>
            </a:r>
            <a:r>
              <a:rPr lang="en-US" altLang="zh-TW" dirty="0" smtClean="0">
                <a:latin typeface="標楷體" panose="03000509000000000000" pitchFamily="65" charset="-120"/>
                <a:ea typeface="標楷體" panose="03000509000000000000" pitchFamily="65" charset="-120"/>
              </a:rPr>
              <a:t>(40</a:t>
            </a:r>
            <a:r>
              <a:rPr lang="zh-TW" altLang="en-US" dirty="0" smtClean="0">
                <a:latin typeface="標楷體" panose="03000509000000000000" pitchFamily="65" charset="-120"/>
                <a:ea typeface="標楷體" panose="03000509000000000000" pitchFamily="65" charset="-120"/>
              </a:rPr>
              <a:t>位</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觀看</a:t>
            </a:r>
            <a:r>
              <a:rPr lang="en-US" altLang="zh-TW" dirty="0" smtClean="0">
                <a:latin typeface="標楷體" panose="03000509000000000000" pitchFamily="65" charset="-120"/>
                <a:ea typeface="標楷體" panose="03000509000000000000" pitchFamily="65" charset="-120"/>
              </a:rPr>
              <a:t>IAPS</a:t>
            </a:r>
            <a:r>
              <a:rPr lang="zh-TW" altLang="en-US" dirty="0" smtClean="0">
                <a:latin typeface="標楷體" panose="03000509000000000000" pitchFamily="65" charset="-120"/>
                <a:ea typeface="標楷體" panose="03000509000000000000" pitchFamily="65" charset="-120"/>
              </a:rPr>
              <a:t>國際情緒圖片的情緒反應，以確認受試者的情緒反應與情緒圖片相符。</a:t>
            </a:r>
          </a:p>
          <a:p>
            <a:pPr eaLnBrk="1" hangingPunct="1"/>
            <a:endParaRPr lang="zh-TW" altLang="en-US" dirty="0" smtClean="0"/>
          </a:p>
        </p:txBody>
      </p:sp>
      <p:grpSp>
        <p:nvGrpSpPr>
          <p:cNvPr id="16388" name="Group 2"/>
          <p:cNvGrpSpPr>
            <a:grpSpLocks/>
          </p:cNvGrpSpPr>
          <p:nvPr/>
        </p:nvGrpSpPr>
        <p:grpSpPr bwMode="auto">
          <a:xfrm>
            <a:off x="1992313" y="3429000"/>
            <a:ext cx="8362950" cy="2997200"/>
            <a:chOff x="639" y="358"/>
            <a:chExt cx="5462" cy="2013"/>
          </a:xfrm>
        </p:grpSpPr>
        <p:grpSp>
          <p:nvGrpSpPr>
            <p:cNvPr id="16393" name="Group 3"/>
            <p:cNvGrpSpPr>
              <a:grpSpLocks/>
            </p:cNvGrpSpPr>
            <p:nvPr/>
          </p:nvGrpSpPr>
          <p:grpSpPr bwMode="auto">
            <a:xfrm>
              <a:off x="639" y="358"/>
              <a:ext cx="5462" cy="1560"/>
              <a:chOff x="158" y="754"/>
              <a:chExt cx="5663" cy="1645"/>
            </a:xfrm>
          </p:grpSpPr>
          <p:grpSp>
            <p:nvGrpSpPr>
              <p:cNvPr id="16399" name="Group 4"/>
              <p:cNvGrpSpPr>
                <a:grpSpLocks/>
              </p:cNvGrpSpPr>
              <p:nvPr/>
            </p:nvGrpSpPr>
            <p:grpSpPr bwMode="auto">
              <a:xfrm>
                <a:off x="710" y="754"/>
                <a:ext cx="5111" cy="1645"/>
                <a:chOff x="-266" y="1344"/>
                <a:chExt cx="6562" cy="1838"/>
              </a:xfrm>
            </p:grpSpPr>
            <p:graphicFrame>
              <p:nvGraphicFramePr>
                <p:cNvPr id="16403" name="Object 5"/>
                <p:cNvGraphicFramePr>
                  <a:graphicFrameLocks noChangeAspect="1"/>
                </p:cNvGraphicFramePr>
                <p:nvPr/>
              </p:nvGraphicFramePr>
              <p:xfrm>
                <a:off x="3407" y="1389"/>
                <a:ext cx="1016" cy="918"/>
              </p:xfrm>
              <a:graphic>
                <a:graphicData uri="http://schemas.openxmlformats.org/presentationml/2006/ole">
                  <mc:AlternateContent xmlns:mc="http://schemas.openxmlformats.org/markup-compatibility/2006">
                    <mc:Choice xmlns:v="urn:schemas-microsoft-com:vml" Requires="v">
                      <p:oleObj spid="_x0000_s14906" name="點陣圖影像" r:id="rId4" imgW="6857143" imgH="5144218" progId="PBrush">
                        <p:embed/>
                      </p:oleObj>
                    </mc:Choice>
                    <mc:Fallback>
                      <p:oleObj name="點陣圖影像" r:id="rId4" imgW="6857143" imgH="5144218" progId="PBrush">
                        <p:embed/>
                        <p:pic>
                          <p:nvPicPr>
                            <p:cNvPr id="1640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1389"/>
                              <a:ext cx="1016"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4" name="Object 6"/>
                <p:cNvGraphicFramePr>
                  <a:graphicFrameLocks noChangeAspect="1"/>
                </p:cNvGraphicFramePr>
                <p:nvPr/>
              </p:nvGraphicFramePr>
              <p:xfrm>
                <a:off x="1791" y="1389"/>
                <a:ext cx="1224" cy="918"/>
              </p:xfrm>
              <a:graphic>
                <a:graphicData uri="http://schemas.openxmlformats.org/presentationml/2006/ole">
                  <mc:AlternateContent xmlns:mc="http://schemas.openxmlformats.org/markup-compatibility/2006">
                    <mc:Choice xmlns:v="urn:schemas-microsoft-com:vml" Requires="v">
                      <p:oleObj spid="_x0000_s14907" name="點陣圖影像" r:id="rId6" imgW="6857143" imgH="5144218" progId="PBrush">
                        <p:embed/>
                      </p:oleObj>
                    </mc:Choice>
                    <mc:Fallback>
                      <p:oleObj name="點陣圖影像" r:id="rId6" imgW="6857143" imgH="5144218" progId="PBrush">
                        <p:embed/>
                        <p:pic>
                          <p:nvPicPr>
                            <p:cNvPr id="1640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1" y="1389"/>
                              <a:ext cx="1224"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5" name="Object 7"/>
                <p:cNvGraphicFramePr>
                  <a:graphicFrameLocks noChangeAspect="1"/>
                </p:cNvGraphicFramePr>
                <p:nvPr/>
              </p:nvGraphicFramePr>
              <p:xfrm>
                <a:off x="385" y="1344"/>
                <a:ext cx="1266" cy="950"/>
              </p:xfrm>
              <a:graphic>
                <a:graphicData uri="http://schemas.openxmlformats.org/presentationml/2006/ole">
                  <mc:AlternateContent xmlns:mc="http://schemas.openxmlformats.org/markup-compatibility/2006">
                    <mc:Choice xmlns:v="urn:schemas-microsoft-com:vml" Requires="v">
                      <p:oleObj spid="_x0000_s14908" name="點陣圖影像" r:id="rId8" imgW="9752381" imgH="7314286" progId="PBrush">
                        <p:embed/>
                      </p:oleObj>
                    </mc:Choice>
                    <mc:Fallback>
                      <p:oleObj name="點陣圖影像" r:id="rId8" imgW="9752381" imgH="7314286" progId="PBrush">
                        <p:embed/>
                        <p:pic>
                          <p:nvPicPr>
                            <p:cNvPr id="16405"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 y="1344"/>
                              <a:ext cx="1266" cy="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Line 8"/>
                <p:cNvSpPr>
                  <a:spLocks noChangeShapeType="1"/>
                </p:cNvSpPr>
                <p:nvPr/>
              </p:nvSpPr>
              <p:spPr bwMode="auto">
                <a:xfrm>
                  <a:off x="247" y="2476"/>
                  <a:ext cx="0" cy="36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sz="2400"/>
                </a:p>
              </p:txBody>
            </p:sp>
            <p:sp>
              <p:nvSpPr>
                <p:cNvPr id="20" name="Line 9"/>
                <p:cNvSpPr>
                  <a:spLocks noChangeShapeType="1"/>
                </p:cNvSpPr>
                <p:nvPr/>
              </p:nvSpPr>
              <p:spPr bwMode="auto">
                <a:xfrm>
                  <a:off x="247" y="2657"/>
                  <a:ext cx="5014" cy="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sz="2400"/>
                </a:p>
              </p:txBody>
            </p:sp>
            <p:sp>
              <p:nvSpPr>
                <p:cNvPr id="21" name="Line 10"/>
                <p:cNvSpPr>
                  <a:spLocks noChangeShapeType="1"/>
                </p:cNvSpPr>
                <p:nvPr/>
              </p:nvSpPr>
              <p:spPr bwMode="auto">
                <a:xfrm>
                  <a:off x="1743" y="2524"/>
                  <a:ext cx="0" cy="36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sz="2400"/>
                </a:p>
              </p:txBody>
            </p:sp>
            <p:sp>
              <p:nvSpPr>
                <p:cNvPr id="22" name="Line 11"/>
                <p:cNvSpPr>
                  <a:spLocks noChangeShapeType="1"/>
                </p:cNvSpPr>
                <p:nvPr/>
              </p:nvSpPr>
              <p:spPr bwMode="auto">
                <a:xfrm>
                  <a:off x="3199" y="2476"/>
                  <a:ext cx="0" cy="36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sz="2400"/>
                </a:p>
              </p:txBody>
            </p:sp>
            <p:sp>
              <p:nvSpPr>
                <p:cNvPr id="23" name="Line 12"/>
                <p:cNvSpPr>
                  <a:spLocks noChangeShapeType="1"/>
                </p:cNvSpPr>
                <p:nvPr/>
              </p:nvSpPr>
              <p:spPr bwMode="auto">
                <a:xfrm>
                  <a:off x="4422" y="2476"/>
                  <a:ext cx="0" cy="36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sz="2400"/>
                </a:p>
              </p:txBody>
            </p:sp>
            <p:sp>
              <p:nvSpPr>
                <p:cNvPr id="16411" name="Text Box 13"/>
                <p:cNvSpPr txBox="1">
                  <a:spLocks noChangeArrowheads="1"/>
                </p:cNvSpPr>
                <p:nvPr/>
              </p:nvSpPr>
              <p:spPr bwMode="auto">
                <a:xfrm>
                  <a:off x="-266" y="2597"/>
                  <a:ext cx="24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endParaRPr lang="zh-CN" altLang="zh-CN" sz="1800">
                    <a:solidFill>
                      <a:srgbClr val="000099"/>
                    </a:solidFill>
                    <a:ea typeface="SimSun" panose="02010600030101010101" pitchFamily="2" charset="-122"/>
                  </a:endParaRPr>
                </a:p>
              </p:txBody>
            </p:sp>
            <p:sp>
              <p:nvSpPr>
                <p:cNvPr id="16412" name="Text Box 14"/>
                <p:cNvSpPr txBox="1">
                  <a:spLocks noChangeArrowheads="1"/>
                </p:cNvSpPr>
                <p:nvPr/>
              </p:nvSpPr>
              <p:spPr bwMode="auto">
                <a:xfrm>
                  <a:off x="3808" y="2763"/>
                  <a:ext cx="248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endParaRPr lang="zh-CN" altLang="zh-CN" sz="1800">
                    <a:solidFill>
                      <a:srgbClr val="000099"/>
                    </a:solidFill>
                    <a:ea typeface="SimSun" panose="02010600030101010101" pitchFamily="2" charset="-122"/>
                  </a:endParaRPr>
                </a:p>
              </p:txBody>
            </p:sp>
            <p:sp>
              <p:nvSpPr>
                <p:cNvPr id="16413" name="Text Box 15"/>
                <p:cNvSpPr txBox="1">
                  <a:spLocks noChangeArrowheads="1"/>
                </p:cNvSpPr>
                <p:nvPr/>
              </p:nvSpPr>
              <p:spPr bwMode="auto">
                <a:xfrm>
                  <a:off x="1169" y="2890"/>
                  <a:ext cx="249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endParaRPr lang="zh-CN" altLang="zh-CN" sz="1800">
                    <a:solidFill>
                      <a:srgbClr val="000099"/>
                    </a:solidFill>
                    <a:ea typeface="SimSun" panose="02010600030101010101" pitchFamily="2" charset="-122"/>
                  </a:endParaRPr>
                </a:p>
              </p:txBody>
            </p:sp>
            <p:sp>
              <p:nvSpPr>
                <p:cNvPr id="16414" name="Text Box 16"/>
                <p:cNvSpPr txBox="1">
                  <a:spLocks noChangeArrowheads="1"/>
                </p:cNvSpPr>
                <p:nvPr/>
              </p:nvSpPr>
              <p:spPr bwMode="auto">
                <a:xfrm>
                  <a:off x="2541" y="2888"/>
                  <a:ext cx="24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endParaRPr lang="zh-CN" altLang="zh-CN" sz="1800">
                    <a:solidFill>
                      <a:srgbClr val="000099"/>
                    </a:solidFill>
                    <a:ea typeface="SimSun" panose="02010600030101010101" pitchFamily="2" charset="-122"/>
                  </a:endParaRPr>
                </a:p>
              </p:txBody>
            </p:sp>
          </p:grpSp>
          <p:graphicFrame>
            <p:nvGraphicFramePr>
              <p:cNvPr id="16400" name="Object 17"/>
              <p:cNvGraphicFramePr>
                <a:graphicFrameLocks noChangeAspect="1"/>
              </p:cNvGraphicFramePr>
              <p:nvPr/>
            </p:nvGraphicFramePr>
            <p:xfrm>
              <a:off x="158" y="799"/>
              <a:ext cx="907" cy="779"/>
            </p:xfrm>
            <a:graphic>
              <a:graphicData uri="http://schemas.openxmlformats.org/presentationml/2006/ole">
                <mc:AlternateContent xmlns:mc="http://schemas.openxmlformats.org/markup-compatibility/2006">
                  <mc:Choice xmlns:v="urn:schemas-microsoft-com:vml" Requires="v">
                    <p:oleObj spid="_x0000_s14909" name="點陣圖影像" r:id="rId10" imgW="6857143" imgH="5144218" progId="PBrush">
                      <p:embed/>
                    </p:oleObj>
                  </mc:Choice>
                  <mc:Fallback>
                    <p:oleObj name="點陣圖影像" r:id="rId10" imgW="6857143" imgH="5144218" progId="PBrush">
                      <p:embed/>
                      <p:pic>
                        <p:nvPicPr>
                          <p:cNvPr id="1640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 y="799"/>
                            <a:ext cx="907" cy="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18"/>
              <p:cNvSpPr>
                <a:spLocks noChangeShapeType="1"/>
              </p:cNvSpPr>
              <p:nvPr/>
            </p:nvSpPr>
            <p:spPr bwMode="auto">
              <a:xfrm>
                <a:off x="158" y="1796"/>
                <a:ext cx="0" cy="3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sz="2400"/>
              </a:p>
            </p:txBody>
          </p:sp>
          <p:sp>
            <p:nvSpPr>
              <p:cNvPr id="15" name="Line 19"/>
              <p:cNvSpPr>
                <a:spLocks noChangeShapeType="1"/>
              </p:cNvSpPr>
              <p:nvPr/>
            </p:nvSpPr>
            <p:spPr bwMode="auto">
              <a:xfrm flipH="1">
                <a:off x="158" y="1931"/>
                <a:ext cx="954"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sz="2400"/>
              </a:p>
            </p:txBody>
          </p:sp>
        </p:grpSp>
        <p:sp>
          <p:nvSpPr>
            <p:cNvPr id="16394" name="Text Box 21"/>
            <p:cNvSpPr txBox="1">
              <a:spLocks noChangeArrowheads="1"/>
            </p:cNvSpPr>
            <p:nvPr/>
          </p:nvSpPr>
          <p:spPr bwMode="auto">
            <a:xfrm>
              <a:off x="793" y="1570"/>
              <a:ext cx="680"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r>
                <a:rPr lang="en-US" altLang="zh-TW" sz="1800"/>
                <a:t>100ms</a:t>
              </a:r>
            </a:p>
            <a:p>
              <a:pPr eaLnBrk="1" hangingPunct="1">
                <a:spcBef>
                  <a:spcPct val="50000"/>
                </a:spcBef>
                <a:buClrTx/>
                <a:buSzTx/>
                <a:buFontTx/>
                <a:buNone/>
              </a:pPr>
              <a:r>
                <a:rPr lang="en-US" altLang="zh-TW" sz="1800"/>
                <a:t>Hint</a:t>
              </a:r>
            </a:p>
            <a:p>
              <a:pPr eaLnBrk="1" hangingPunct="1">
                <a:spcBef>
                  <a:spcPct val="50000"/>
                </a:spcBef>
                <a:buClrTx/>
                <a:buSzTx/>
                <a:buFontTx/>
                <a:buNone/>
              </a:pPr>
              <a:endParaRPr lang="en-US" altLang="zh-TW" sz="1800">
                <a:solidFill>
                  <a:schemeClr val="bg2"/>
                </a:solidFill>
              </a:endParaRPr>
            </a:p>
          </p:txBody>
        </p:sp>
        <p:sp>
          <p:nvSpPr>
            <p:cNvPr id="16395" name="Text Box 22"/>
            <p:cNvSpPr txBox="1">
              <a:spLocks noChangeArrowheads="1"/>
            </p:cNvSpPr>
            <p:nvPr/>
          </p:nvSpPr>
          <p:spPr bwMode="auto">
            <a:xfrm>
              <a:off x="1701" y="1570"/>
              <a:ext cx="898"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r>
                <a:rPr lang="en-US" altLang="zh-TW" sz="1800"/>
                <a:t>6s</a:t>
              </a:r>
            </a:p>
            <a:p>
              <a:pPr eaLnBrk="1" hangingPunct="1">
                <a:spcBef>
                  <a:spcPct val="50000"/>
                </a:spcBef>
                <a:buClrTx/>
                <a:buSzTx/>
                <a:buFontTx/>
                <a:buNone/>
              </a:pPr>
              <a:r>
                <a:rPr lang="en-US" altLang="zh-TW" sz="1800"/>
                <a:t>Positive  Emotion</a:t>
              </a:r>
              <a:endParaRPr lang="zh-TW" altLang="en-US" sz="1800"/>
            </a:p>
          </p:txBody>
        </p:sp>
        <p:sp>
          <p:nvSpPr>
            <p:cNvPr id="16396" name="Text Box 23"/>
            <p:cNvSpPr txBox="1">
              <a:spLocks noChangeArrowheads="1"/>
            </p:cNvSpPr>
            <p:nvPr/>
          </p:nvSpPr>
          <p:spPr bwMode="auto">
            <a:xfrm>
              <a:off x="2880" y="1480"/>
              <a:ext cx="99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0"/>
                </a:spcBef>
                <a:buClrTx/>
                <a:buSzTx/>
                <a:buFontTx/>
                <a:buNone/>
              </a:pPr>
              <a:endParaRPr lang="zh-TW" altLang="zh-TW" sz="1800">
                <a:solidFill>
                  <a:schemeClr val="bg2"/>
                </a:solidFill>
              </a:endParaRPr>
            </a:p>
          </p:txBody>
        </p:sp>
        <p:sp>
          <p:nvSpPr>
            <p:cNvPr id="16397" name="Text Box 24"/>
            <p:cNvSpPr txBox="1">
              <a:spLocks noChangeArrowheads="1"/>
            </p:cNvSpPr>
            <p:nvPr/>
          </p:nvSpPr>
          <p:spPr bwMode="auto">
            <a:xfrm>
              <a:off x="3952" y="1506"/>
              <a:ext cx="998"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0"/>
                </a:spcBef>
                <a:buClrTx/>
                <a:buSzTx/>
                <a:buFontTx/>
                <a:buNone/>
              </a:pPr>
              <a:r>
                <a:rPr lang="en-US" altLang="zh-TW" sz="1800"/>
                <a:t>6s</a:t>
              </a:r>
            </a:p>
            <a:p>
              <a:pPr eaLnBrk="1" hangingPunct="1">
                <a:spcBef>
                  <a:spcPct val="0"/>
                </a:spcBef>
                <a:buClrTx/>
                <a:buSzTx/>
                <a:buFontTx/>
                <a:buNone/>
              </a:pPr>
              <a:endParaRPr lang="en-US" altLang="zh-TW" sz="1200"/>
            </a:p>
            <a:p>
              <a:pPr eaLnBrk="1" hangingPunct="1">
                <a:spcBef>
                  <a:spcPct val="0"/>
                </a:spcBef>
                <a:buClrTx/>
                <a:buSzTx/>
                <a:buFontTx/>
                <a:buNone/>
              </a:pPr>
              <a:r>
                <a:rPr lang="en-US" altLang="zh-TW" sz="1800"/>
                <a:t>Negative Emotion</a:t>
              </a:r>
              <a:endParaRPr lang="zh-TW" altLang="en-US" sz="1800"/>
            </a:p>
          </p:txBody>
        </p:sp>
        <p:sp>
          <p:nvSpPr>
            <p:cNvPr id="16398" name="Text Box 25"/>
            <p:cNvSpPr txBox="1">
              <a:spLocks noChangeArrowheads="1"/>
            </p:cNvSpPr>
            <p:nvPr/>
          </p:nvSpPr>
          <p:spPr bwMode="auto">
            <a:xfrm>
              <a:off x="4785" y="1497"/>
              <a:ext cx="72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endParaRPr lang="zh-TW" altLang="zh-TW" sz="1800">
                <a:solidFill>
                  <a:schemeClr val="bg2"/>
                </a:solidFill>
              </a:endParaRPr>
            </a:p>
          </p:txBody>
        </p:sp>
      </p:grpSp>
      <p:sp>
        <p:nvSpPr>
          <p:cNvPr id="16389" name="Text Box 65"/>
          <p:cNvSpPr txBox="1">
            <a:spLocks noChangeArrowheads="1"/>
          </p:cNvSpPr>
          <p:nvPr/>
        </p:nvSpPr>
        <p:spPr bwMode="auto">
          <a:xfrm>
            <a:off x="5232400" y="5229226"/>
            <a:ext cx="1219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ea typeface="新細明體" panose="02020500000000000000" pitchFamily="18" charset="-12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ea typeface="新細明體" panose="02020500000000000000" pitchFamily="18" charset="-12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ea typeface="新細明體" panose="02020500000000000000" pitchFamily="18" charset="-12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ea typeface="新細明體" panose="02020500000000000000" pitchFamily="18" charset="-120"/>
              </a:defRPr>
            </a:lvl9pPr>
          </a:lstStyle>
          <a:p>
            <a:pPr eaLnBrk="1" hangingPunct="1">
              <a:spcBef>
                <a:spcPct val="50000"/>
              </a:spcBef>
              <a:buClrTx/>
              <a:buSzTx/>
              <a:buFontTx/>
              <a:buNone/>
            </a:pPr>
            <a:r>
              <a:rPr lang="en-US" altLang="zh-TW" sz="1800"/>
              <a:t>100ms</a:t>
            </a:r>
          </a:p>
          <a:p>
            <a:pPr eaLnBrk="1" hangingPunct="1">
              <a:spcBef>
                <a:spcPct val="50000"/>
              </a:spcBef>
              <a:buClrTx/>
              <a:buSzTx/>
              <a:buFontTx/>
              <a:buNone/>
            </a:pPr>
            <a:r>
              <a:rPr lang="en-US" altLang="zh-TW" sz="1800"/>
              <a:t>Hint</a:t>
            </a:r>
          </a:p>
        </p:txBody>
      </p:sp>
      <p:pic>
        <p:nvPicPr>
          <p:cNvPr id="16390" name="Picture 7" descr="https://sp.yimg.com/xj/th?id=OIP.M63ba21db1017c6c0fd176824047769a7o0&amp;pid=15.1&amp;P=0&amp;w=201&amp;h=1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8164" y="3429001"/>
            <a:ext cx="162718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4825" y="3429000"/>
            <a:ext cx="16637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7938" y="3429000"/>
            <a:ext cx="16637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90288" y="6375696"/>
            <a:ext cx="7601711" cy="523220"/>
          </a:xfrm>
          <a:prstGeom prst="rect">
            <a:avLst/>
          </a:prstGeom>
        </p:spPr>
        <p:txBody>
          <a:bodyPr wrap="square">
            <a:spAutoFit/>
          </a:bodyPr>
          <a:lstStyle/>
          <a:p>
            <a:r>
              <a:rPr lang="en-US" altLang="zh-TW" sz="1400" dirty="0">
                <a:latin typeface="Times New Roman" panose="02020603050405020304" pitchFamily="18" charset="0"/>
              </a:rPr>
              <a:t>Liu, C. J.</a:t>
            </a:r>
            <a:r>
              <a:rPr lang="en-US" altLang="zh-TW" sz="1400" dirty="0">
                <a:latin typeface="Times New Roman" panose="02020603050405020304" pitchFamily="18" charset="0"/>
                <a:ea typeface="標楷體" panose="03000509000000000000" pitchFamily="65" charset="-120"/>
              </a:rPr>
              <a:t>,</a:t>
            </a:r>
            <a:r>
              <a:rPr lang="en-US" altLang="zh-TW" sz="1400" dirty="0">
                <a:latin typeface="Times New Roman" panose="02020603050405020304" pitchFamily="18" charset="0"/>
                <a:ea typeface="Times New Roman" panose="02020603050405020304" pitchFamily="18" charset="0"/>
              </a:rPr>
              <a:t> Wang,</a:t>
            </a:r>
            <a:r>
              <a:rPr lang="en-US" altLang="zh-TW" sz="1400" dirty="0">
                <a:latin typeface="Times New Roman" panose="02020603050405020304" pitchFamily="18" charset="0"/>
              </a:rPr>
              <a:t> C. J., </a:t>
            </a:r>
            <a:r>
              <a:rPr lang="en-US" altLang="zh-TW" sz="1400" dirty="0">
                <a:latin typeface="Times New Roman" panose="02020603050405020304" pitchFamily="18" charset="0"/>
                <a:ea typeface="Times New Roman" panose="02020603050405020304" pitchFamily="18" charset="0"/>
              </a:rPr>
              <a:t>Huang,</a:t>
            </a:r>
            <a:r>
              <a:rPr lang="en-US" altLang="zh-TW" sz="1400" dirty="0">
                <a:latin typeface="Times New Roman" panose="02020603050405020304" pitchFamily="18" charset="0"/>
              </a:rPr>
              <a:t> C. F.,</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Lu, M. C., &amp;</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Ho, M. C. (2014, accepted). Applying  EEG Power Value Analysis to Detect Creativity. Advanced Materials in Electronic and Optical </a:t>
            </a:r>
            <a:r>
              <a:rPr lang="en-US" altLang="zh-TW" sz="1400" dirty="0" smtClean="0">
                <a:latin typeface="Times New Roman" panose="02020603050405020304" pitchFamily="18" charset="0"/>
              </a:rPr>
              <a:t>Devices. (SCIE)</a:t>
            </a:r>
            <a:endParaRPr lang="zh-TW" altLang="en-US" sz="1400" dirty="0"/>
          </a:p>
        </p:txBody>
      </p:sp>
    </p:spTree>
    <p:extLst>
      <p:ext uri="{BB962C8B-B14F-4D97-AF65-F5344CB8AC3E}">
        <p14:creationId xmlns:p14="http://schemas.microsoft.com/office/powerpoint/2010/main" val="3954856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編號版面配置區 3"/>
          <p:cNvSpPr>
            <a:spLocks noGrp="1"/>
          </p:cNvSpPr>
          <p:nvPr>
            <p:ph type="sldNum" sz="quarter" idx="12"/>
          </p:nvPr>
        </p:nvSpPr>
        <p:spPr>
          <a:xfrm>
            <a:off x="10058400" y="6375305"/>
            <a:ext cx="2133600" cy="476250"/>
          </a:xfrm>
          <a:ln>
            <a:miter lim="800000"/>
            <a:headEnd/>
            <a:tailEnd/>
          </a:ln>
        </p:spPr>
        <p:txBody>
          <a:bodyPr/>
          <a:lstStyle/>
          <a:p>
            <a:pPr>
              <a:defRPr/>
            </a:pPr>
            <a:fld id="{09FAC71D-52EE-44EA-BD87-73DFC97343A6}" type="slidenum">
              <a:rPr kumimoji="1" lang="en-US" altLang="zh-TW" smtClean="0">
                <a:latin typeface="Arial" charset="0"/>
              </a:rPr>
              <a:pPr>
                <a:defRPr/>
              </a:pPr>
              <a:t>27</a:t>
            </a:fld>
            <a:endParaRPr kumimoji="1" lang="en-US" altLang="zh-TW" smtClean="0">
              <a:latin typeface="Arial" charset="0"/>
            </a:endParaRPr>
          </a:p>
        </p:txBody>
      </p:sp>
      <p:sp>
        <p:nvSpPr>
          <p:cNvPr id="1028" name="Rectangle 2"/>
          <p:cNvSpPr txBox="1">
            <a:spLocks noChangeArrowheads="1"/>
          </p:cNvSpPr>
          <p:nvPr/>
        </p:nvSpPr>
        <p:spPr bwMode="auto">
          <a:xfrm>
            <a:off x="1992313" y="333375"/>
            <a:ext cx="8229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r>
              <a:rPr lang="en-US" altLang="zh-TW" sz="3600">
                <a:solidFill>
                  <a:schemeClr val="tx2"/>
                </a:solidFill>
                <a:latin typeface="Garamond" pitchFamily="18" charset="0"/>
                <a:ea typeface="新細明體" pitchFamily="18" charset="-120"/>
              </a:rPr>
              <a:t>Procedure</a:t>
            </a:r>
            <a:endParaRPr lang="zh-TW" altLang="en-US" sz="3600">
              <a:solidFill>
                <a:schemeClr val="tx2"/>
              </a:solidFill>
              <a:latin typeface="Garamond" pitchFamily="18" charset="0"/>
              <a:ea typeface="新細明體" pitchFamily="18" charset="-120"/>
            </a:endParaRPr>
          </a:p>
        </p:txBody>
      </p:sp>
      <p:sp>
        <p:nvSpPr>
          <p:cNvPr id="1029" name="文字方塊 9"/>
          <p:cNvSpPr txBox="1">
            <a:spLocks noChangeArrowheads="1"/>
          </p:cNvSpPr>
          <p:nvPr/>
        </p:nvSpPr>
        <p:spPr bwMode="auto">
          <a:xfrm>
            <a:off x="1612901" y="1860550"/>
            <a:ext cx="1165225" cy="4000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2000"/>
              <a:t>Group A</a:t>
            </a:r>
            <a:endParaRPr lang="zh-TW" altLang="en-US" sz="2000"/>
          </a:p>
        </p:txBody>
      </p:sp>
      <p:sp>
        <p:nvSpPr>
          <p:cNvPr id="1030" name="文字方塊 63"/>
          <p:cNvSpPr txBox="1">
            <a:spLocks noChangeArrowheads="1"/>
          </p:cNvSpPr>
          <p:nvPr/>
        </p:nvSpPr>
        <p:spPr bwMode="auto">
          <a:xfrm>
            <a:off x="1608138" y="4864100"/>
            <a:ext cx="1166812" cy="4000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2000"/>
              <a:t>Group B</a:t>
            </a:r>
            <a:endParaRPr lang="zh-TW" altLang="en-US" sz="2000"/>
          </a:p>
        </p:txBody>
      </p:sp>
      <p:grpSp>
        <p:nvGrpSpPr>
          <p:cNvPr id="1031" name="群組 64"/>
          <p:cNvGrpSpPr>
            <a:grpSpLocks/>
          </p:cNvGrpSpPr>
          <p:nvPr/>
        </p:nvGrpSpPr>
        <p:grpSpPr bwMode="auto">
          <a:xfrm>
            <a:off x="2571750" y="3860801"/>
            <a:ext cx="7843838" cy="2339973"/>
            <a:chOff x="203848" y="1127337"/>
            <a:chExt cx="8107529" cy="2642481"/>
          </a:xfrm>
        </p:grpSpPr>
        <p:grpSp>
          <p:nvGrpSpPr>
            <p:cNvPr id="1062" name="群組 65"/>
            <p:cNvGrpSpPr>
              <a:grpSpLocks/>
            </p:cNvGrpSpPr>
            <p:nvPr/>
          </p:nvGrpSpPr>
          <p:grpSpPr bwMode="auto">
            <a:xfrm>
              <a:off x="2523763" y="1283871"/>
              <a:ext cx="3398269" cy="2396054"/>
              <a:chOff x="2739406" y="1283871"/>
              <a:chExt cx="3398269" cy="2396054"/>
            </a:xfrm>
          </p:grpSpPr>
          <p:sp>
            <p:nvSpPr>
              <p:cNvPr id="73" name="Line 9"/>
              <p:cNvSpPr>
                <a:spLocks noChangeShapeType="1"/>
              </p:cNvSpPr>
              <p:nvPr/>
            </p:nvSpPr>
            <p:spPr bwMode="auto">
              <a:xfrm>
                <a:off x="4144261" y="2941579"/>
                <a:ext cx="1721271" cy="358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grpSp>
            <p:nvGrpSpPr>
              <p:cNvPr id="1070" name="群組 73"/>
              <p:cNvGrpSpPr>
                <a:grpSpLocks/>
              </p:cNvGrpSpPr>
              <p:nvPr/>
            </p:nvGrpSpPr>
            <p:grpSpPr bwMode="auto">
              <a:xfrm>
                <a:off x="2739406" y="1283871"/>
                <a:ext cx="3398269" cy="2396054"/>
                <a:chOff x="1142998" y="1052116"/>
                <a:chExt cx="3398269" cy="2396054"/>
              </a:xfrm>
            </p:grpSpPr>
            <p:sp>
              <p:nvSpPr>
                <p:cNvPr id="1071" name="Text Box 21"/>
                <p:cNvSpPr txBox="1">
                  <a:spLocks noChangeArrowheads="1"/>
                </p:cNvSpPr>
                <p:nvPr/>
              </p:nvSpPr>
              <p:spPr bwMode="auto">
                <a:xfrm>
                  <a:off x="1142998" y="2857309"/>
                  <a:ext cx="1626045" cy="34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spcBef>
                      <a:spcPct val="50000"/>
                    </a:spcBef>
                  </a:pPr>
                  <a:r>
                    <a:rPr lang="en-US" altLang="zh-TW" sz="1400">
                      <a:latin typeface="Times New Roman" pitchFamily="18" charset="0"/>
                      <a:ea typeface="新細明體" pitchFamily="18" charset="-120"/>
                      <a:cs typeface="Times New Roman" pitchFamily="18" charset="0"/>
                    </a:rPr>
                    <a:t>Hint (100 ms)</a:t>
                  </a:r>
                </a:p>
              </p:txBody>
            </p:sp>
            <p:sp>
              <p:nvSpPr>
                <p:cNvPr id="1072" name="Text Box 22"/>
                <p:cNvSpPr txBox="1">
                  <a:spLocks noChangeArrowheads="1"/>
                </p:cNvSpPr>
                <p:nvPr/>
              </p:nvSpPr>
              <p:spPr bwMode="auto">
                <a:xfrm>
                  <a:off x="2563516" y="2857309"/>
                  <a:ext cx="1787651" cy="59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spcBef>
                      <a:spcPct val="50000"/>
                    </a:spcBef>
                  </a:pPr>
                  <a:r>
                    <a:rPr lang="en-US" altLang="zh-TW" sz="1400" dirty="0">
                      <a:latin typeface="Times New Roman" pitchFamily="18" charset="0"/>
                      <a:ea typeface="新細明體" pitchFamily="18" charset="-120"/>
                      <a:cs typeface="Times New Roman" pitchFamily="18" charset="0"/>
                    </a:rPr>
                    <a:t>Negative Affective (2s)</a:t>
                  </a:r>
                  <a:endParaRPr lang="zh-TW" altLang="en-US" sz="1400" dirty="0">
                    <a:latin typeface="Times New Roman" pitchFamily="18" charset="0"/>
                    <a:ea typeface="新細明體" pitchFamily="18" charset="-120"/>
                    <a:cs typeface="Times New Roman" pitchFamily="18" charset="0"/>
                  </a:endParaRPr>
                </a:p>
              </p:txBody>
            </p:sp>
            <p:grpSp>
              <p:nvGrpSpPr>
                <p:cNvPr id="1073" name="群組 76"/>
                <p:cNvGrpSpPr>
                  <a:grpSpLocks/>
                </p:cNvGrpSpPr>
                <p:nvPr/>
              </p:nvGrpSpPr>
              <p:grpSpPr bwMode="auto">
                <a:xfrm>
                  <a:off x="1143270" y="1052116"/>
                  <a:ext cx="3397997" cy="2104950"/>
                  <a:chOff x="1143270" y="1052116"/>
                  <a:chExt cx="3397997" cy="2104950"/>
                </a:xfrm>
              </p:grpSpPr>
              <p:sp>
                <p:nvSpPr>
                  <p:cNvPr id="79" name="Line 8"/>
                  <p:cNvSpPr>
                    <a:spLocks noChangeShapeType="1"/>
                  </p:cNvSpPr>
                  <p:nvPr/>
                </p:nvSpPr>
                <p:spPr bwMode="auto">
                  <a:xfrm>
                    <a:off x="2547853" y="2482148"/>
                    <a:ext cx="0" cy="458939"/>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sp>
                <p:nvSpPr>
                  <p:cNvPr id="1075" name="Text Box 13"/>
                  <p:cNvSpPr txBox="1">
                    <a:spLocks noChangeArrowheads="1"/>
                  </p:cNvSpPr>
                  <p:nvPr/>
                </p:nvSpPr>
                <p:spPr bwMode="auto">
                  <a:xfrm>
                    <a:off x="1679509" y="2635718"/>
                    <a:ext cx="2861758" cy="52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spcBef>
                        <a:spcPct val="50000"/>
                      </a:spcBef>
                    </a:pPr>
                    <a:endParaRPr lang="zh-CN" altLang="zh-CN">
                      <a:solidFill>
                        <a:srgbClr val="000099"/>
                      </a:solidFill>
                      <a:ea typeface="新細明體" pitchFamily="18" charset="-120"/>
                    </a:endParaRPr>
                  </a:p>
                </p:txBody>
              </p:sp>
              <p:sp>
                <p:nvSpPr>
                  <p:cNvPr id="81" name="Line 18"/>
                  <p:cNvSpPr>
                    <a:spLocks noChangeShapeType="1"/>
                  </p:cNvSpPr>
                  <p:nvPr/>
                </p:nvSpPr>
                <p:spPr bwMode="auto">
                  <a:xfrm>
                    <a:off x="1143270" y="2523380"/>
                    <a:ext cx="0" cy="509135"/>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sp>
                <p:nvSpPr>
                  <p:cNvPr id="82" name="Line 19"/>
                  <p:cNvSpPr>
                    <a:spLocks noChangeShapeType="1"/>
                  </p:cNvSpPr>
                  <p:nvPr/>
                </p:nvSpPr>
                <p:spPr bwMode="auto">
                  <a:xfrm flipH="1">
                    <a:off x="1143270" y="2715203"/>
                    <a:ext cx="1409506"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grpSp>
                <p:nvGrpSpPr>
                  <p:cNvPr id="1078" name="群組 82"/>
                  <p:cNvGrpSpPr>
                    <a:grpSpLocks/>
                  </p:cNvGrpSpPr>
                  <p:nvPr/>
                </p:nvGrpSpPr>
                <p:grpSpPr bwMode="auto">
                  <a:xfrm>
                    <a:off x="1259913" y="1052116"/>
                    <a:ext cx="1295400" cy="1143000"/>
                    <a:chOff x="1158077" y="2348880"/>
                    <a:chExt cx="1295400" cy="1143000"/>
                  </a:xfrm>
                </p:grpSpPr>
                <p:sp>
                  <p:nvSpPr>
                    <p:cNvPr id="1079" name="Rectangle 28"/>
                    <p:cNvSpPr>
                      <a:spLocks noChangeArrowheads="1"/>
                    </p:cNvSpPr>
                    <p:nvPr/>
                  </p:nvSpPr>
                  <p:spPr bwMode="auto">
                    <a:xfrm>
                      <a:off x="1158077" y="2348880"/>
                      <a:ext cx="1295400" cy="1143000"/>
                    </a:xfrm>
                    <a:prstGeom prst="rect">
                      <a:avLst/>
                    </a:prstGeom>
                    <a:solidFill>
                      <a:schemeClr val="tx1"/>
                    </a:solidFill>
                    <a:ln w="9525">
                      <a:solidFill>
                        <a:schemeClr val="tx1"/>
                      </a:solidFill>
                      <a:miter lim="800000"/>
                      <a:headEnd/>
                      <a:tailEnd/>
                    </a:ln>
                  </p:spPr>
                  <p:txBody>
                    <a:bodyPr wrap="none" anchor="ct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endParaRPr lang="zh-TW" altLang="en-US"/>
                    </a:p>
                  </p:txBody>
                </p:sp>
                <p:grpSp>
                  <p:nvGrpSpPr>
                    <p:cNvPr id="1080" name="Group 34"/>
                    <p:cNvGrpSpPr>
                      <a:grpSpLocks/>
                    </p:cNvGrpSpPr>
                    <p:nvPr/>
                  </p:nvGrpSpPr>
                  <p:grpSpPr bwMode="auto">
                    <a:xfrm>
                      <a:off x="1577177" y="2767980"/>
                      <a:ext cx="381000" cy="304800"/>
                      <a:chOff x="432" y="3648"/>
                      <a:chExt cx="240" cy="192"/>
                    </a:xfrm>
                  </p:grpSpPr>
                  <p:sp>
                    <p:nvSpPr>
                      <p:cNvPr id="1081" name="Line 32"/>
                      <p:cNvSpPr>
                        <a:spLocks noChangeShapeType="1"/>
                      </p:cNvSpPr>
                      <p:nvPr/>
                    </p:nvSpPr>
                    <p:spPr bwMode="auto">
                      <a:xfrm>
                        <a:off x="432" y="3744"/>
                        <a:ext cx="24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82" name="Line 33"/>
                      <p:cNvSpPr>
                        <a:spLocks noChangeShapeType="1"/>
                      </p:cNvSpPr>
                      <p:nvPr/>
                    </p:nvSpPr>
                    <p:spPr bwMode="auto">
                      <a:xfrm flipV="1">
                        <a:off x="576" y="3648"/>
                        <a:ext cx="0" cy="19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grpSp>
          </p:grpSp>
        </p:grpSp>
        <p:pic>
          <p:nvPicPr>
            <p:cNvPr id="1063" name="Picture 2" descr="http://ts3.mm.bing.net/th?id=I.5026667256283366&amp;pid=15.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53517"/>
              <a:ext cx="1428750"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文字方塊 67"/>
            <p:cNvSpPr txBox="1">
              <a:spLocks noChangeArrowheads="1"/>
            </p:cNvSpPr>
            <p:nvPr/>
          </p:nvSpPr>
          <p:spPr bwMode="auto">
            <a:xfrm>
              <a:off x="203848" y="2935661"/>
              <a:ext cx="1991888" cy="83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r>
                <a:rPr lang="en-US" altLang="zh-TW" sz="1400">
                  <a:latin typeface="Times New Roman" pitchFamily="18" charset="0"/>
                  <a:cs typeface="Times New Roman" pitchFamily="18" charset="0"/>
                </a:rPr>
                <a:t>Creativity Questionnaire </a:t>
              </a:r>
            </a:p>
            <a:p>
              <a:pPr algn="ctr" eaLnBrk="1" hangingPunct="1"/>
              <a:r>
                <a:rPr lang="en-US" altLang="zh-TW" sz="1400">
                  <a:latin typeface="Times New Roman" pitchFamily="18" charset="0"/>
                  <a:cs typeface="Times New Roman" pitchFamily="18" charset="0"/>
                </a:rPr>
                <a:t>(Pre-test)</a:t>
              </a:r>
              <a:endParaRPr lang="zh-TW" altLang="en-US" sz="1400">
                <a:latin typeface="Times New Roman" pitchFamily="18" charset="0"/>
                <a:cs typeface="Times New Roman" pitchFamily="18" charset="0"/>
              </a:endParaRPr>
            </a:p>
          </p:txBody>
        </p:sp>
        <p:sp>
          <p:nvSpPr>
            <p:cNvPr id="69" name="向右箭號 68"/>
            <p:cNvSpPr/>
            <p:nvPr/>
          </p:nvSpPr>
          <p:spPr>
            <a:xfrm>
              <a:off x="1895583" y="1855185"/>
              <a:ext cx="628452" cy="277874"/>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向右箭號 69"/>
            <p:cNvSpPr/>
            <p:nvPr/>
          </p:nvSpPr>
          <p:spPr>
            <a:xfrm>
              <a:off x="5723728" y="1742244"/>
              <a:ext cx="628453" cy="277873"/>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067" name="Picture 2" descr="http://ts3.mm.bing.net/th?id=I.5026667256283366&amp;pid=15.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185" y="1127337"/>
              <a:ext cx="1428750"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8" name="文字方塊 71"/>
            <p:cNvSpPr txBox="1">
              <a:spLocks noChangeArrowheads="1"/>
            </p:cNvSpPr>
            <p:nvPr/>
          </p:nvSpPr>
          <p:spPr bwMode="auto">
            <a:xfrm>
              <a:off x="6319489" y="2909479"/>
              <a:ext cx="1991888" cy="83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r>
                <a:rPr lang="en-US" altLang="zh-TW" sz="1400">
                  <a:latin typeface="Times New Roman" pitchFamily="18" charset="0"/>
                  <a:cs typeface="Times New Roman" pitchFamily="18" charset="0"/>
                </a:rPr>
                <a:t>Creativity Questionnaire </a:t>
              </a:r>
            </a:p>
            <a:p>
              <a:pPr algn="ctr" eaLnBrk="1" hangingPunct="1"/>
              <a:r>
                <a:rPr lang="en-US" altLang="zh-TW" sz="1400">
                  <a:latin typeface="Times New Roman" pitchFamily="18" charset="0"/>
                  <a:cs typeface="Times New Roman" pitchFamily="18" charset="0"/>
                </a:rPr>
                <a:t>(Post-test)</a:t>
              </a:r>
              <a:endParaRPr lang="zh-TW" altLang="en-US" sz="1400">
                <a:latin typeface="Times New Roman" pitchFamily="18" charset="0"/>
                <a:cs typeface="Times New Roman" pitchFamily="18" charset="0"/>
              </a:endParaRPr>
            </a:p>
          </p:txBody>
        </p:sp>
      </p:grpSp>
      <p:grpSp>
        <p:nvGrpSpPr>
          <p:cNvPr id="1032" name="群組 14"/>
          <p:cNvGrpSpPr>
            <a:grpSpLocks/>
          </p:cNvGrpSpPr>
          <p:nvPr/>
        </p:nvGrpSpPr>
        <p:grpSpPr bwMode="auto">
          <a:xfrm>
            <a:off x="2579689" y="542926"/>
            <a:ext cx="7843837" cy="2876867"/>
            <a:chOff x="999306" y="777255"/>
            <a:chExt cx="7843833" cy="2877006"/>
          </a:xfrm>
        </p:grpSpPr>
        <p:grpSp>
          <p:nvGrpSpPr>
            <p:cNvPr id="1037" name="群組 8"/>
            <p:cNvGrpSpPr>
              <a:grpSpLocks/>
            </p:cNvGrpSpPr>
            <p:nvPr/>
          </p:nvGrpSpPr>
          <p:grpSpPr bwMode="auto">
            <a:xfrm>
              <a:off x="999306" y="1314956"/>
              <a:ext cx="7843833" cy="2339305"/>
              <a:chOff x="203848" y="1127337"/>
              <a:chExt cx="8107529" cy="2642886"/>
            </a:xfrm>
          </p:grpSpPr>
          <p:grpSp>
            <p:nvGrpSpPr>
              <p:cNvPr id="1041" name="群組 5"/>
              <p:cNvGrpSpPr>
                <a:grpSpLocks/>
              </p:cNvGrpSpPr>
              <p:nvPr/>
            </p:nvGrpSpPr>
            <p:grpSpPr bwMode="auto">
              <a:xfrm>
                <a:off x="2523763" y="1283871"/>
                <a:ext cx="3398269" cy="2396313"/>
                <a:chOff x="2739406" y="1283871"/>
                <a:chExt cx="3398269" cy="2396313"/>
              </a:xfrm>
            </p:grpSpPr>
            <p:sp>
              <p:nvSpPr>
                <p:cNvPr id="11285" name="Line 9"/>
                <p:cNvSpPr>
                  <a:spLocks noChangeShapeType="1"/>
                </p:cNvSpPr>
                <p:nvPr/>
              </p:nvSpPr>
              <p:spPr bwMode="auto">
                <a:xfrm>
                  <a:off x="4144262" y="2941220"/>
                  <a:ext cx="1721270" cy="3587"/>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grpSp>
              <p:nvGrpSpPr>
                <p:cNvPr id="1049" name="群組 4"/>
                <p:cNvGrpSpPr>
                  <a:grpSpLocks/>
                </p:cNvGrpSpPr>
                <p:nvPr/>
              </p:nvGrpSpPr>
              <p:grpSpPr bwMode="auto">
                <a:xfrm>
                  <a:off x="2739406" y="1283871"/>
                  <a:ext cx="3398269" cy="2396313"/>
                  <a:chOff x="1142998" y="1052116"/>
                  <a:chExt cx="3398269" cy="2396313"/>
                </a:xfrm>
              </p:grpSpPr>
              <p:sp>
                <p:nvSpPr>
                  <p:cNvPr id="1050" name="Text Box 21"/>
                  <p:cNvSpPr txBox="1">
                    <a:spLocks noChangeArrowheads="1"/>
                  </p:cNvSpPr>
                  <p:nvPr/>
                </p:nvSpPr>
                <p:spPr bwMode="auto">
                  <a:xfrm>
                    <a:off x="1142998" y="2857310"/>
                    <a:ext cx="1626045" cy="34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spcBef>
                        <a:spcPct val="50000"/>
                      </a:spcBef>
                    </a:pPr>
                    <a:r>
                      <a:rPr lang="en-US" altLang="zh-TW" sz="1400">
                        <a:latin typeface="Times New Roman" pitchFamily="18" charset="0"/>
                        <a:ea typeface="新細明體" pitchFamily="18" charset="-120"/>
                        <a:cs typeface="Times New Roman" pitchFamily="18" charset="0"/>
                      </a:rPr>
                      <a:t>Hint (100 ms)</a:t>
                    </a:r>
                  </a:p>
                </p:txBody>
              </p:sp>
              <p:sp>
                <p:nvSpPr>
                  <p:cNvPr id="1051" name="Text Box 22"/>
                  <p:cNvSpPr txBox="1">
                    <a:spLocks noChangeArrowheads="1"/>
                  </p:cNvSpPr>
                  <p:nvPr/>
                </p:nvSpPr>
                <p:spPr bwMode="auto">
                  <a:xfrm>
                    <a:off x="2769044" y="2857309"/>
                    <a:ext cx="1624039" cy="59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spcBef>
                        <a:spcPct val="50000"/>
                      </a:spcBef>
                    </a:pPr>
                    <a:r>
                      <a:rPr lang="en-US" altLang="zh-TW" sz="1400">
                        <a:latin typeface="Times New Roman" pitchFamily="18" charset="0"/>
                        <a:ea typeface="新細明體" pitchFamily="18" charset="-120"/>
                        <a:cs typeface="Times New Roman" pitchFamily="18" charset="0"/>
                      </a:rPr>
                      <a:t>Positive Affective (2s)</a:t>
                    </a:r>
                    <a:endParaRPr lang="zh-TW" altLang="en-US" sz="1400">
                      <a:latin typeface="Times New Roman" pitchFamily="18" charset="0"/>
                      <a:ea typeface="新細明體" pitchFamily="18" charset="-120"/>
                      <a:cs typeface="Times New Roman" pitchFamily="18" charset="0"/>
                    </a:endParaRPr>
                  </a:p>
                </p:txBody>
              </p:sp>
              <p:grpSp>
                <p:nvGrpSpPr>
                  <p:cNvPr id="1052" name="群組 3"/>
                  <p:cNvGrpSpPr>
                    <a:grpSpLocks/>
                  </p:cNvGrpSpPr>
                  <p:nvPr/>
                </p:nvGrpSpPr>
                <p:grpSpPr bwMode="auto">
                  <a:xfrm>
                    <a:off x="1143271" y="1052116"/>
                    <a:ext cx="3397996" cy="2105204"/>
                    <a:chOff x="1143271" y="1052116"/>
                    <a:chExt cx="3397996" cy="2105204"/>
                  </a:xfrm>
                </p:grpSpPr>
                <p:graphicFrame>
                  <p:nvGraphicFramePr>
                    <p:cNvPr id="1026" name="Object 7"/>
                    <p:cNvGraphicFramePr>
                      <a:graphicFrameLocks noChangeAspect="1"/>
                    </p:cNvGraphicFramePr>
                    <p:nvPr/>
                  </p:nvGraphicFramePr>
                  <p:xfrm>
                    <a:off x="2706973" y="1052736"/>
                    <a:ext cx="1456184" cy="1200185"/>
                  </p:xfrm>
                  <a:graphic>
                    <a:graphicData uri="http://schemas.openxmlformats.org/presentationml/2006/ole">
                      <mc:AlternateContent xmlns:mc="http://schemas.openxmlformats.org/markup-compatibility/2006">
                        <mc:Choice xmlns:v="urn:schemas-microsoft-com:vml" Requires="v">
                          <p:oleObj spid="_x0000_s15504" name="點陣圖影像" r:id="rId5" imgW="9752381" imgH="7314286" progId="PBrush">
                            <p:embed/>
                          </p:oleObj>
                        </mc:Choice>
                        <mc:Fallback>
                          <p:oleObj name="點陣圖影像" r:id="rId5" imgW="9752381" imgH="7314286" progId="PBrush">
                            <p:embed/>
                            <p:pic>
                              <p:nvPicPr>
                                <p:cNvPr id="102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973" y="1052736"/>
                                  <a:ext cx="1456184" cy="120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84" name="Line 8"/>
                    <p:cNvSpPr>
                      <a:spLocks noChangeShapeType="1"/>
                    </p:cNvSpPr>
                    <p:nvPr/>
                  </p:nvSpPr>
                  <p:spPr bwMode="auto">
                    <a:xfrm>
                      <a:off x="2547854" y="2483471"/>
                      <a:ext cx="0" cy="457369"/>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sp>
                  <p:nvSpPr>
                    <p:cNvPr id="1054" name="Text Box 13"/>
                    <p:cNvSpPr txBox="1">
                      <a:spLocks noChangeArrowheads="1"/>
                    </p:cNvSpPr>
                    <p:nvPr/>
                  </p:nvSpPr>
                  <p:spPr bwMode="auto">
                    <a:xfrm>
                      <a:off x="1679509" y="2635718"/>
                      <a:ext cx="2861758" cy="5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spcBef>
                          <a:spcPct val="50000"/>
                        </a:spcBef>
                      </a:pPr>
                      <a:endParaRPr lang="zh-CN" altLang="zh-CN">
                        <a:solidFill>
                          <a:srgbClr val="000099"/>
                        </a:solidFill>
                        <a:ea typeface="新細明體" pitchFamily="18" charset="-120"/>
                      </a:endParaRPr>
                    </a:p>
                  </p:txBody>
                </p:sp>
                <p:sp>
                  <p:nvSpPr>
                    <p:cNvPr id="11281" name="Line 18"/>
                    <p:cNvSpPr>
                      <a:spLocks noChangeShapeType="1"/>
                    </p:cNvSpPr>
                    <p:nvPr/>
                  </p:nvSpPr>
                  <p:spPr bwMode="auto">
                    <a:xfrm>
                      <a:off x="1143271" y="2524724"/>
                      <a:ext cx="0" cy="507589"/>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sp>
                  <p:nvSpPr>
                    <p:cNvPr id="11282" name="Line 19"/>
                    <p:cNvSpPr>
                      <a:spLocks noChangeShapeType="1"/>
                    </p:cNvSpPr>
                    <p:nvPr/>
                  </p:nvSpPr>
                  <p:spPr bwMode="auto">
                    <a:xfrm flipH="1">
                      <a:off x="1143271" y="2714846"/>
                      <a:ext cx="1409505"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zh-CN" altLang="en-US"/>
                    </a:p>
                  </p:txBody>
                </p:sp>
                <p:grpSp>
                  <p:nvGrpSpPr>
                    <p:cNvPr id="1057" name="群組 1"/>
                    <p:cNvGrpSpPr>
                      <a:grpSpLocks/>
                    </p:cNvGrpSpPr>
                    <p:nvPr/>
                  </p:nvGrpSpPr>
                  <p:grpSpPr bwMode="auto">
                    <a:xfrm>
                      <a:off x="1259913" y="1052116"/>
                      <a:ext cx="1295400" cy="1143000"/>
                      <a:chOff x="1158077" y="2348880"/>
                      <a:chExt cx="1295400" cy="1143000"/>
                    </a:xfrm>
                  </p:grpSpPr>
                  <p:sp>
                    <p:nvSpPr>
                      <p:cNvPr id="1058" name="Rectangle 28"/>
                      <p:cNvSpPr>
                        <a:spLocks noChangeArrowheads="1"/>
                      </p:cNvSpPr>
                      <p:nvPr/>
                    </p:nvSpPr>
                    <p:spPr bwMode="auto">
                      <a:xfrm>
                        <a:off x="1158077" y="2348880"/>
                        <a:ext cx="1295400" cy="1143000"/>
                      </a:xfrm>
                      <a:prstGeom prst="rect">
                        <a:avLst/>
                      </a:prstGeom>
                      <a:solidFill>
                        <a:schemeClr val="tx1"/>
                      </a:solidFill>
                      <a:ln w="9525">
                        <a:solidFill>
                          <a:schemeClr val="tx1"/>
                        </a:solidFill>
                        <a:miter lim="800000"/>
                        <a:headEnd/>
                        <a:tailEnd/>
                      </a:ln>
                    </p:spPr>
                    <p:txBody>
                      <a:bodyPr wrap="none" anchor="ct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endParaRPr lang="zh-TW" altLang="en-US"/>
                      </a:p>
                    </p:txBody>
                  </p:sp>
                  <p:grpSp>
                    <p:nvGrpSpPr>
                      <p:cNvPr id="1059" name="Group 34"/>
                      <p:cNvGrpSpPr>
                        <a:grpSpLocks/>
                      </p:cNvGrpSpPr>
                      <p:nvPr/>
                    </p:nvGrpSpPr>
                    <p:grpSpPr bwMode="auto">
                      <a:xfrm>
                        <a:off x="1577177" y="2767980"/>
                        <a:ext cx="381000" cy="304800"/>
                        <a:chOff x="432" y="3648"/>
                        <a:chExt cx="240" cy="192"/>
                      </a:xfrm>
                    </p:grpSpPr>
                    <p:sp>
                      <p:nvSpPr>
                        <p:cNvPr id="1060" name="Line 32"/>
                        <p:cNvSpPr>
                          <a:spLocks noChangeShapeType="1"/>
                        </p:cNvSpPr>
                        <p:nvPr/>
                      </p:nvSpPr>
                      <p:spPr bwMode="auto">
                        <a:xfrm>
                          <a:off x="432" y="3744"/>
                          <a:ext cx="24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61" name="Line 33"/>
                        <p:cNvSpPr>
                          <a:spLocks noChangeShapeType="1"/>
                        </p:cNvSpPr>
                        <p:nvPr/>
                      </p:nvSpPr>
                      <p:spPr bwMode="auto">
                        <a:xfrm flipV="1">
                          <a:off x="576" y="3648"/>
                          <a:ext cx="0" cy="19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grpSp>
            </p:grpSp>
          </p:grpSp>
          <p:pic>
            <p:nvPicPr>
              <p:cNvPr id="1042" name="Picture 2" descr="http://ts3.mm.bing.net/th?id=I.5026667256283366&amp;pid=15.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53517"/>
                <a:ext cx="1428750"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文字方塊 6"/>
              <p:cNvSpPr txBox="1">
                <a:spLocks noChangeArrowheads="1"/>
              </p:cNvSpPr>
              <p:nvPr/>
            </p:nvSpPr>
            <p:spPr bwMode="auto">
              <a:xfrm>
                <a:off x="203848" y="2935660"/>
                <a:ext cx="1991888" cy="83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r>
                  <a:rPr lang="en-US" altLang="zh-TW" sz="1400">
                    <a:latin typeface="Times New Roman" pitchFamily="18" charset="0"/>
                    <a:cs typeface="Times New Roman" pitchFamily="18" charset="0"/>
                  </a:rPr>
                  <a:t>Creativity Questionnaire </a:t>
                </a:r>
              </a:p>
              <a:p>
                <a:pPr algn="ctr" eaLnBrk="1" hangingPunct="1"/>
                <a:r>
                  <a:rPr lang="en-US" altLang="zh-TW" sz="1400">
                    <a:latin typeface="Times New Roman" pitchFamily="18" charset="0"/>
                    <a:cs typeface="Times New Roman" pitchFamily="18" charset="0"/>
                  </a:rPr>
                  <a:t>(Pre-test)</a:t>
                </a:r>
                <a:endParaRPr lang="zh-TW" altLang="en-US" sz="1400">
                  <a:latin typeface="Times New Roman" pitchFamily="18" charset="0"/>
                  <a:cs typeface="Times New Roman" pitchFamily="18" charset="0"/>
                </a:endParaRPr>
              </a:p>
            </p:txBody>
          </p:sp>
          <p:sp>
            <p:nvSpPr>
              <p:cNvPr id="8" name="向右箭號 7"/>
              <p:cNvSpPr/>
              <p:nvPr/>
            </p:nvSpPr>
            <p:spPr>
              <a:xfrm>
                <a:off x="1895583" y="1856091"/>
                <a:ext cx="628453" cy="276215"/>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向右箭號 58"/>
              <p:cNvSpPr/>
              <p:nvPr/>
            </p:nvSpPr>
            <p:spPr>
              <a:xfrm>
                <a:off x="5723728" y="1743093"/>
                <a:ext cx="628452" cy="278009"/>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046" name="Picture 2" descr="http://ts3.mm.bing.net/th?id=I.5026667256283366&amp;pid=15.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185" y="1127337"/>
                <a:ext cx="1428750"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文字方塊 60"/>
              <p:cNvSpPr txBox="1">
                <a:spLocks noChangeArrowheads="1"/>
              </p:cNvSpPr>
              <p:nvPr/>
            </p:nvSpPr>
            <p:spPr bwMode="auto">
              <a:xfrm>
                <a:off x="6319489" y="2909480"/>
                <a:ext cx="1991888" cy="83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r>
                  <a:rPr lang="en-US" altLang="zh-TW" sz="1400">
                    <a:latin typeface="Times New Roman" pitchFamily="18" charset="0"/>
                    <a:cs typeface="Times New Roman" pitchFamily="18" charset="0"/>
                  </a:rPr>
                  <a:t>Creativity Questionnaire </a:t>
                </a:r>
              </a:p>
              <a:p>
                <a:pPr algn="ctr" eaLnBrk="1" hangingPunct="1"/>
                <a:r>
                  <a:rPr lang="en-US" altLang="zh-TW" sz="1400">
                    <a:latin typeface="Times New Roman" pitchFamily="18" charset="0"/>
                    <a:cs typeface="Times New Roman" pitchFamily="18" charset="0"/>
                  </a:rPr>
                  <a:t>(Post-test)</a:t>
                </a:r>
                <a:endParaRPr lang="zh-TW" altLang="en-US" sz="1400">
                  <a:latin typeface="Times New Roman" pitchFamily="18" charset="0"/>
                  <a:cs typeface="Times New Roman" pitchFamily="18" charset="0"/>
                </a:endParaRPr>
              </a:p>
            </p:txBody>
          </p:sp>
        </p:grpSp>
        <p:grpSp>
          <p:nvGrpSpPr>
            <p:cNvPr id="1038" name="群組 13"/>
            <p:cNvGrpSpPr>
              <a:grpSpLocks/>
            </p:cNvGrpSpPr>
            <p:nvPr/>
          </p:nvGrpSpPr>
          <p:grpSpPr bwMode="auto">
            <a:xfrm>
              <a:off x="3270142" y="777255"/>
              <a:ext cx="3165069" cy="676254"/>
              <a:chOff x="3270142" y="777255"/>
              <a:chExt cx="3165069" cy="676254"/>
            </a:xfrm>
          </p:grpSpPr>
          <p:sp>
            <p:nvSpPr>
              <p:cNvPr id="12" name="右大括弧 11"/>
              <p:cNvSpPr/>
              <p:nvPr/>
            </p:nvSpPr>
            <p:spPr>
              <a:xfrm rot="16200000">
                <a:off x="4544977" y="-182364"/>
                <a:ext cx="360380" cy="291147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1040" name="文字方塊 12"/>
              <p:cNvSpPr txBox="1">
                <a:spLocks noChangeArrowheads="1"/>
              </p:cNvSpPr>
              <p:nvPr/>
            </p:nvSpPr>
            <p:spPr bwMode="auto">
              <a:xfrm>
                <a:off x="4130955" y="777255"/>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400"/>
                  <a:t>Repeat 80 times</a:t>
                </a:r>
                <a:endParaRPr lang="zh-TW" altLang="en-US" sz="1400"/>
              </a:p>
            </p:txBody>
          </p:sp>
        </p:grpSp>
      </p:grpSp>
      <p:grpSp>
        <p:nvGrpSpPr>
          <p:cNvPr id="1033" name="群組 91"/>
          <p:cNvGrpSpPr>
            <a:grpSpLocks/>
          </p:cNvGrpSpPr>
          <p:nvPr/>
        </p:nvGrpSpPr>
        <p:grpSpPr bwMode="auto">
          <a:xfrm>
            <a:off x="4819651" y="3381376"/>
            <a:ext cx="3165475" cy="676275"/>
            <a:chOff x="3270142" y="777255"/>
            <a:chExt cx="3165069" cy="676254"/>
          </a:xfrm>
        </p:grpSpPr>
        <p:sp>
          <p:nvSpPr>
            <p:cNvPr id="93" name="右大括弧 92"/>
            <p:cNvSpPr/>
            <p:nvPr/>
          </p:nvSpPr>
          <p:spPr>
            <a:xfrm rot="16200000">
              <a:off x="4545518" y="-182218"/>
              <a:ext cx="360351" cy="291110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1036" name="文字方塊 93"/>
            <p:cNvSpPr txBox="1">
              <a:spLocks noChangeArrowheads="1"/>
            </p:cNvSpPr>
            <p:nvPr/>
          </p:nvSpPr>
          <p:spPr bwMode="auto">
            <a:xfrm>
              <a:off x="4130955" y="777255"/>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400"/>
                <a:t>Repeat 80 times</a:t>
              </a:r>
              <a:endParaRPr lang="zh-TW" altLang="en-US" sz="1400"/>
            </a:p>
          </p:txBody>
        </p:sp>
      </p:grpSp>
      <p:pic>
        <p:nvPicPr>
          <p:cNvPr id="60" name="Picture 41" descr="View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9371" y="4041923"/>
            <a:ext cx="1360466" cy="102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p:cNvSpPr/>
          <p:nvPr/>
        </p:nvSpPr>
        <p:spPr>
          <a:xfrm>
            <a:off x="4047745" y="6382860"/>
            <a:ext cx="7601711" cy="523220"/>
          </a:xfrm>
          <a:prstGeom prst="rect">
            <a:avLst/>
          </a:prstGeom>
        </p:spPr>
        <p:txBody>
          <a:bodyPr wrap="square">
            <a:spAutoFit/>
          </a:bodyPr>
          <a:lstStyle/>
          <a:p>
            <a:r>
              <a:rPr lang="en-US" altLang="zh-TW" sz="1400" dirty="0">
                <a:latin typeface="Times New Roman" panose="02020603050405020304" pitchFamily="18" charset="0"/>
              </a:rPr>
              <a:t>Liu, C. J.</a:t>
            </a:r>
            <a:r>
              <a:rPr lang="en-US" altLang="zh-TW" sz="1400" dirty="0">
                <a:latin typeface="Times New Roman" panose="02020603050405020304" pitchFamily="18" charset="0"/>
                <a:ea typeface="標楷體" panose="03000509000000000000" pitchFamily="65" charset="-120"/>
              </a:rPr>
              <a:t>,</a:t>
            </a:r>
            <a:r>
              <a:rPr lang="en-US" altLang="zh-TW" sz="1400" dirty="0">
                <a:latin typeface="Times New Roman" panose="02020603050405020304" pitchFamily="18" charset="0"/>
                <a:ea typeface="Times New Roman" panose="02020603050405020304" pitchFamily="18" charset="0"/>
              </a:rPr>
              <a:t> Wang,</a:t>
            </a:r>
            <a:r>
              <a:rPr lang="en-US" altLang="zh-TW" sz="1400" dirty="0">
                <a:latin typeface="Times New Roman" panose="02020603050405020304" pitchFamily="18" charset="0"/>
              </a:rPr>
              <a:t> C. J., </a:t>
            </a:r>
            <a:r>
              <a:rPr lang="en-US" altLang="zh-TW" sz="1400" dirty="0">
                <a:latin typeface="Times New Roman" panose="02020603050405020304" pitchFamily="18" charset="0"/>
                <a:ea typeface="Times New Roman" panose="02020603050405020304" pitchFamily="18" charset="0"/>
              </a:rPr>
              <a:t>Huang,</a:t>
            </a:r>
            <a:r>
              <a:rPr lang="en-US" altLang="zh-TW" sz="1400" dirty="0">
                <a:latin typeface="Times New Roman" panose="02020603050405020304" pitchFamily="18" charset="0"/>
              </a:rPr>
              <a:t> C. F.,</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Lu, M. C., &amp;</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Ho, M. C. (</a:t>
            </a:r>
            <a:r>
              <a:rPr lang="en-US" altLang="zh-TW" sz="1400" dirty="0" smtClean="0">
                <a:latin typeface="Times New Roman" panose="02020603050405020304" pitchFamily="18" charset="0"/>
              </a:rPr>
              <a:t>2014). </a:t>
            </a:r>
            <a:r>
              <a:rPr lang="en-US" altLang="zh-TW" sz="1400" dirty="0">
                <a:latin typeface="Times New Roman" panose="02020603050405020304" pitchFamily="18" charset="0"/>
              </a:rPr>
              <a:t>Applying  EEG Power Value Analysis to Detect Creativity. Advanced Materials in Electronic and Optical </a:t>
            </a:r>
            <a:r>
              <a:rPr lang="en-US" altLang="zh-TW" sz="1400" dirty="0" smtClean="0">
                <a:latin typeface="Times New Roman" panose="02020603050405020304" pitchFamily="18" charset="0"/>
              </a:rPr>
              <a:t>Devices. (SCIE)</a:t>
            </a:r>
            <a:endParaRPr lang="zh-TW" altLang="en-US" sz="1400" dirty="0"/>
          </a:p>
        </p:txBody>
      </p:sp>
    </p:spTree>
    <p:extLst>
      <p:ext uri="{BB962C8B-B14F-4D97-AF65-F5344CB8AC3E}">
        <p14:creationId xmlns:p14="http://schemas.microsoft.com/office/powerpoint/2010/main" val="71302298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524000" y="1"/>
            <a:ext cx="8229600" cy="796925"/>
          </a:xfrm>
        </p:spPr>
        <p:txBody>
          <a:bodyPr/>
          <a:lstStyle/>
          <a:p>
            <a:pPr eaLnBrk="1" hangingPunct="1"/>
            <a:r>
              <a:rPr lang="en-US" altLang="zh-TW" smtClean="0">
                <a:latin typeface="Arial" panose="020B0604020202020204" pitchFamily="34" charset="0"/>
                <a:ea typeface="標楷體" panose="03000509000000000000" pitchFamily="65" charset="-120"/>
                <a:cs typeface="Arial" panose="020B0604020202020204" pitchFamily="34" charset="0"/>
              </a:rPr>
              <a:t>EEG </a:t>
            </a:r>
            <a:r>
              <a:rPr lang="zh-TW" altLang="en-US" smtClean="0">
                <a:latin typeface="Arial" panose="020B0604020202020204" pitchFamily="34" charset="0"/>
                <a:ea typeface="標楷體" panose="03000509000000000000" pitchFamily="65" charset="-120"/>
                <a:cs typeface="Arial" panose="020B0604020202020204" pitchFamily="34" charset="0"/>
              </a:rPr>
              <a:t>相關研究</a:t>
            </a:r>
          </a:p>
        </p:txBody>
      </p:sp>
      <p:grpSp>
        <p:nvGrpSpPr>
          <p:cNvPr id="47107" name="群組 24"/>
          <p:cNvGrpSpPr>
            <a:grpSpLocks/>
          </p:cNvGrpSpPr>
          <p:nvPr/>
        </p:nvGrpSpPr>
        <p:grpSpPr bwMode="auto">
          <a:xfrm>
            <a:off x="1809751" y="1383232"/>
            <a:ext cx="2073275" cy="1499501"/>
            <a:chOff x="285720" y="1383215"/>
            <a:chExt cx="2073278" cy="1499503"/>
          </a:xfrm>
        </p:grpSpPr>
        <p:grpSp>
          <p:nvGrpSpPr>
            <p:cNvPr id="47118" name="Group 114"/>
            <p:cNvGrpSpPr>
              <a:grpSpLocks/>
            </p:cNvGrpSpPr>
            <p:nvPr/>
          </p:nvGrpSpPr>
          <p:grpSpPr bwMode="auto">
            <a:xfrm>
              <a:off x="285720" y="1383215"/>
              <a:ext cx="2073278" cy="1499503"/>
              <a:chOff x="975" y="1422"/>
              <a:chExt cx="1036" cy="774"/>
            </a:xfrm>
          </p:grpSpPr>
          <p:grpSp>
            <p:nvGrpSpPr>
              <p:cNvPr id="47120" name="Group 103"/>
              <p:cNvGrpSpPr>
                <a:grpSpLocks/>
              </p:cNvGrpSpPr>
              <p:nvPr/>
            </p:nvGrpSpPr>
            <p:grpSpPr bwMode="auto">
              <a:xfrm>
                <a:off x="975" y="1422"/>
                <a:ext cx="1036" cy="774"/>
                <a:chOff x="941" y="1177"/>
                <a:chExt cx="1036" cy="774"/>
              </a:xfrm>
            </p:grpSpPr>
            <p:sp>
              <p:nvSpPr>
                <p:cNvPr id="7" name="Oval 104"/>
                <p:cNvSpPr>
                  <a:spLocks noChangeArrowheads="1"/>
                </p:cNvSpPr>
                <p:nvPr/>
              </p:nvSpPr>
              <p:spPr bwMode="gray">
                <a:xfrm>
                  <a:off x="941" y="1429"/>
                  <a:ext cx="130" cy="268"/>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8" name="Oval 105"/>
                <p:cNvSpPr>
                  <a:spLocks noChangeArrowheads="1"/>
                </p:cNvSpPr>
                <p:nvPr/>
              </p:nvSpPr>
              <p:spPr bwMode="gray">
                <a:xfrm>
                  <a:off x="945" y="1429"/>
                  <a:ext cx="1032" cy="268"/>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anchor="ctr">
                  <a:spAutoFit/>
                </a:bodyPr>
                <a:lstStyle/>
                <a:p>
                  <a:pPr>
                    <a:defRPr/>
                  </a:pPr>
                  <a:endParaRPr lang="zh-TW" altLang="en-US"/>
                </a:p>
              </p:txBody>
            </p:sp>
            <p:sp>
              <p:nvSpPr>
                <p:cNvPr id="9" name="Oval 106"/>
                <p:cNvSpPr>
                  <a:spLocks noChangeArrowheads="1"/>
                </p:cNvSpPr>
                <p:nvPr/>
              </p:nvSpPr>
              <p:spPr bwMode="gray">
                <a:xfrm>
                  <a:off x="1008" y="1428"/>
                  <a:ext cx="898" cy="268"/>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TW" altLang="en-US"/>
                </a:p>
              </p:txBody>
            </p:sp>
            <p:sp>
              <p:nvSpPr>
                <p:cNvPr id="10" name="Oval 107"/>
                <p:cNvSpPr>
                  <a:spLocks noChangeArrowheads="1"/>
                </p:cNvSpPr>
                <p:nvPr/>
              </p:nvSpPr>
              <p:spPr bwMode="gray">
                <a:xfrm>
                  <a:off x="1008" y="1428"/>
                  <a:ext cx="897" cy="268"/>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TW" altLang="en-US"/>
                </a:p>
              </p:txBody>
            </p:sp>
            <p:sp>
              <p:nvSpPr>
                <p:cNvPr id="47126" name="Oval 108"/>
                <p:cNvSpPr>
                  <a:spLocks noChangeArrowheads="1"/>
                </p:cNvSpPr>
                <p:nvPr/>
              </p:nvSpPr>
              <p:spPr bwMode="gray">
                <a:xfrm>
                  <a:off x="1057" y="1429"/>
                  <a:ext cx="807" cy="2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Century Schoolbook" panose="02040604050505020304" pitchFamily="18" charset="0"/>
                  </a:endParaRPr>
                </a:p>
              </p:txBody>
            </p:sp>
            <p:sp>
              <p:nvSpPr>
                <p:cNvPr id="47127" name="Oval 109"/>
                <p:cNvSpPr>
                  <a:spLocks noChangeArrowheads="1"/>
                </p:cNvSpPr>
                <p:nvPr/>
              </p:nvSpPr>
              <p:spPr bwMode="gray">
                <a:xfrm>
                  <a:off x="1070" y="1177"/>
                  <a:ext cx="782" cy="77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Century Schoolbook" panose="02040604050505020304" pitchFamily="18" charset="0"/>
                  </a:endParaRPr>
                </a:p>
              </p:txBody>
            </p:sp>
            <p:sp>
              <p:nvSpPr>
                <p:cNvPr id="47128" name="Oval 110"/>
                <p:cNvSpPr>
                  <a:spLocks noChangeArrowheads="1"/>
                </p:cNvSpPr>
                <p:nvPr/>
              </p:nvSpPr>
              <p:spPr bwMode="gray">
                <a:xfrm>
                  <a:off x="1080" y="1182"/>
                  <a:ext cx="763" cy="75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Century Schoolbook" panose="02040604050505020304" pitchFamily="18" charset="0"/>
                  </a:endParaRPr>
                </a:p>
              </p:txBody>
            </p:sp>
            <p:sp>
              <p:nvSpPr>
                <p:cNvPr id="47129" name="Oval 111"/>
                <p:cNvSpPr>
                  <a:spLocks noChangeArrowheads="1"/>
                </p:cNvSpPr>
                <p:nvPr/>
              </p:nvSpPr>
              <p:spPr bwMode="gray">
                <a:xfrm>
                  <a:off x="1088" y="1189"/>
                  <a:ext cx="726" cy="70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Century Schoolbook" panose="02040604050505020304" pitchFamily="18" charset="0"/>
                  </a:endParaRPr>
                </a:p>
              </p:txBody>
            </p:sp>
            <p:sp>
              <p:nvSpPr>
                <p:cNvPr id="47130" name="Oval 112"/>
                <p:cNvSpPr>
                  <a:spLocks noChangeArrowheads="1"/>
                </p:cNvSpPr>
                <p:nvPr/>
              </p:nvSpPr>
              <p:spPr bwMode="gray">
                <a:xfrm>
                  <a:off x="1130" y="1209"/>
                  <a:ext cx="645" cy="572"/>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Century Schoolbook" panose="02040604050505020304" pitchFamily="18" charset="0"/>
                  </a:endParaRPr>
                </a:p>
              </p:txBody>
            </p:sp>
          </p:grpSp>
          <p:sp>
            <p:nvSpPr>
              <p:cNvPr id="6" name="Text Box 113"/>
              <p:cNvSpPr txBox="1">
                <a:spLocks noChangeArrowheads="1"/>
              </p:cNvSpPr>
              <p:nvPr/>
            </p:nvSpPr>
            <p:spPr bwMode="auto">
              <a:xfrm>
                <a:off x="1332" y="1519"/>
                <a:ext cx="628" cy="238"/>
              </a:xfrm>
              <a:prstGeom prst="rect">
                <a:avLst/>
              </a:prstGeom>
              <a:noFill/>
              <a:ln w="9525">
                <a:noFill/>
                <a:miter lim="800000"/>
                <a:headEnd/>
                <a:tailEnd/>
              </a:ln>
              <a:effectLst>
                <a:outerShdw dist="17961" dir="2700000" algn="ctr" rotWithShape="0">
                  <a:srgbClr val="FFFFFF">
                    <a:alpha val="50000"/>
                  </a:srgbClr>
                </a:outerShdw>
              </a:effectLst>
            </p:spPr>
            <p:txBody>
              <a:bodyPr>
                <a:spAutoFit/>
              </a:bodyPr>
              <a:lstStyle/>
              <a:p>
                <a:pPr>
                  <a:defRPr/>
                </a:pPr>
                <a:r>
                  <a:rPr lang="en-US" altLang="zh-TW" sz="2400" dirty="0">
                    <a:solidFill>
                      <a:srgbClr val="FF3300"/>
                    </a:solidFill>
                    <a:latin typeface="Times New Roman" pitchFamily="18" charset="0"/>
                    <a:cs typeface="Times New Roman" pitchFamily="18" charset="0"/>
                  </a:rPr>
                  <a:t> </a:t>
                </a:r>
                <a:r>
                  <a:rPr lang="en-US" altLang="zh-TW" sz="2400" dirty="0">
                    <a:solidFill>
                      <a:srgbClr val="FF3300"/>
                    </a:solidFill>
                    <a:cs typeface="Arial" pitchFamily="34" charset="0"/>
                  </a:rPr>
                  <a:t>Wave</a:t>
                </a:r>
                <a:endParaRPr lang="zh-TW" altLang="en-US" sz="2400" b="1" dirty="0">
                  <a:solidFill>
                    <a:srgbClr val="FF3300"/>
                  </a:solidFill>
                  <a:ea typeface="標楷體" pitchFamily="65" charset="-120"/>
                  <a:cs typeface="Arial" pitchFamily="34" charset="0"/>
                </a:endParaRPr>
              </a:p>
            </p:txBody>
          </p:sp>
        </p:grpSp>
        <p:sp>
          <p:nvSpPr>
            <p:cNvPr id="47119" name="矩形 15"/>
            <p:cNvSpPr>
              <a:spLocks noChangeArrowheads="1"/>
            </p:cNvSpPr>
            <p:nvPr/>
          </p:nvSpPr>
          <p:spPr bwMode="auto">
            <a:xfrm>
              <a:off x="785786" y="157161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2800">
                  <a:solidFill>
                    <a:srgbClr val="FF3300"/>
                  </a:solidFill>
                  <a:latin typeface="Century Schoolbook" panose="02040604050505020304" pitchFamily="18" charset="0"/>
                </a:rPr>
                <a:t>θ</a:t>
              </a:r>
              <a:endParaRPr kumimoji="0" lang="zh-TW" altLang="en-US" sz="2800">
                <a:solidFill>
                  <a:srgbClr val="FF3300"/>
                </a:solidFill>
                <a:latin typeface="Century Schoolbook" panose="02040604050505020304" pitchFamily="18" charset="0"/>
              </a:endParaRPr>
            </a:p>
          </p:txBody>
        </p:sp>
      </p:grpSp>
      <p:sp>
        <p:nvSpPr>
          <p:cNvPr id="17" name="向右箭號 16"/>
          <p:cNvSpPr/>
          <p:nvPr/>
        </p:nvSpPr>
        <p:spPr>
          <a:xfrm>
            <a:off x="3881439" y="2071688"/>
            <a:ext cx="1500187"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流程圖: 替代處理程序 17"/>
          <p:cNvSpPr/>
          <p:nvPr/>
        </p:nvSpPr>
        <p:spPr>
          <a:xfrm>
            <a:off x="5381626" y="1643063"/>
            <a:ext cx="5072063" cy="1143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itchFamily="65" charset="-120"/>
                <a:ea typeface="標楷體" pitchFamily="65" charset="-120"/>
              </a:rPr>
              <a:t>與創造力有關的波</a:t>
            </a:r>
            <a:endParaRPr lang="en-US" altLang="zh-TW" sz="2400" dirty="0">
              <a:solidFill>
                <a:schemeClr val="tx1"/>
              </a:solidFill>
              <a:latin typeface="標楷體" pitchFamily="65" charset="-120"/>
              <a:ea typeface="標楷體" pitchFamily="65" charset="-120"/>
            </a:endParaRPr>
          </a:p>
          <a:p>
            <a:pPr algn="ctr">
              <a:defRPr/>
            </a:pPr>
            <a:r>
              <a:rPr lang="en-US" altLang="zh-TW" sz="2400" dirty="0">
                <a:solidFill>
                  <a:schemeClr val="tx1"/>
                </a:solidFill>
                <a:latin typeface="Arial" pitchFamily="34" charset="0"/>
                <a:cs typeface="Arial" pitchFamily="34" charset="0"/>
              </a:rPr>
              <a:t>(</a:t>
            </a:r>
            <a:r>
              <a:rPr lang="en-US" altLang="zh-TW" sz="2400" dirty="0" err="1">
                <a:solidFill>
                  <a:schemeClr val="tx1"/>
                </a:solidFill>
                <a:latin typeface="Arial" pitchFamily="34" charset="0"/>
                <a:cs typeface="Arial" pitchFamily="34" charset="0"/>
              </a:rPr>
              <a:t>Hudspith</a:t>
            </a:r>
            <a:r>
              <a:rPr lang="en-US" altLang="zh-TW" sz="2400" dirty="0">
                <a:solidFill>
                  <a:schemeClr val="tx1"/>
                </a:solidFill>
                <a:latin typeface="Arial" pitchFamily="34" charset="0"/>
                <a:cs typeface="Arial" pitchFamily="34" charset="0"/>
              </a:rPr>
              <a:t>, 1985)</a:t>
            </a:r>
            <a:endParaRPr lang="zh-TW" altLang="en-US" sz="2400" dirty="0">
              <a:solidFill>
                <a:schemeClr val="tx1"/>
              </a:solidFill>
              <a:latin typeface="Arial" pitchFamily="34" charset="0"/>
              <a:cs typeface="Arial" pitchFamily="34" charset="0"/>
            </a:endParaRPr>
          </a:p>
        </p:txBody>
      </p:sp>
      <p:sp>
        <p:nvSpPr>
          <p:cNvPr id="47110" name="文字方塊 23"/>
          <p:cNvSpPr txBox="1">
            <a:spLocks noChangeArrowheads="1"/>
          </p:cNvSpPr>
          <p:nvPr/>
        </p:nvSpPr>
        <p:spPr bwMode="auto">
          <a:xfrm>
            <a:off x="2309813" y="2143126"/>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2400">
                <a:solidFill>
                  <a:srgbClr val="FF3300"/>
                </a:solidFill>
                <a:latin typeface="Calibri" panose="020F0502020204030204" pitchFamily="34" charset="0"/>
                <a:cs typeface="Arial" panose="020B0604020202020204" pitchFamily="34" charset="0"/>
              </a:rPr>
              <a:t>4-8 Hz</a:t>
            </a:r>
            <a:endParaRPr kumimoji="0" lang="zh-TW" altLang="en-US" sz="2400">
              <a:solidFill>
                <a:srgbClr val="FF3300"/>
              </a:solidFill>
              <a:latin typeface="Calibri" panose="020F0502020204030204" pitchFamily="34" charset="0"/>
              <a:cs typeface="Arial" panose="020B0604020202020204" pitchFamily="34" charset="0"/>
            </a:endParaRPr>
          </a:p>
        </p:txBody>
      </p:sp>
      <p:pic>
        <p:nvPicPr>
          <p:cNvPr id="471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150" y="3716338"/>
            <a:ext cx="52768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5159375" y="3357563"/>
            <a:ext cx="2357438" cy="85725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5" name="群組 32"/>
          <p:cNvGrpSpPr>
            <a:grpSpLocks/>
          </p:cNvGrpSpPr>
          <p:nvPr/>
        </p:nvGrpSpPr>
        <p:grpSpPr bwMode="auto">
          <a:xfrm>
            <a:off x="2351088" y="3500438"/>
            <a:ext cx="2849562" cy="677862"/>
            <a:chOff x="787497" y="3500435"/>
            <a:chExt cx="2848391" cy="676883"/>
          </a:xfrm>
        </p:grpSpPr>
        <p:cxnSp>
          <p:nvCxnSpPr>
            <p:cNvPr id="29" name="直線單箭頭接點 28"/>
            <p:cNvCxnSpPr>
              <a:endCxn id="27" idx="2"/>
            </p:cNvCxnSpPr>
            <p:nvPr/>
          </p:nvCxnSpPr>
          <p:spPr>
            <a:xfrm>
              <a:off x="3136031" y="3785772"/>
              <a:ext cx="499857" cy="1585"/>
            </a:xfrm>
            <a:prstGeom prst="straightConnector1">
              <a:avLst/>
            </a:prstGeom>
            <a:ln w="22225" cmpd="thickThin">
              <a:headEnd type="arrow"/>
              <a:tailEnd type="arrow"/>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787497" y="3500435"/>
              <a:ext cx="2358056" cy="67688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TW" altLang="en-US" b="1" dirty="0">
                  <a:solidFill>
                    <a:srgbClr val="7030A0"/>
                  </a:solidFill>
                  <a:latin typeface="Arial" pitchFamily="34" charset="0"/>
                  <a:ea typeface="標楷體" pitchFamily="65" charset="-120"/>
                  <a:cs typeface="Arial" pitchFamily="34" charset="0"/>
                </a:rPr>
                <a:t>主要可在前額葉發現</a:t>
              </a:r>
              <a:endParaRPr lang="en-US" altLang="zh-TW" b="1" dirty="0">
                <a:solidFill>
                  <a:srgbClr val="7030A0"/>
                </a:solidFill>
                <a:latin typeface="Arial" pitchFamily="34" charset="0"/>
                <a:ea typeface="標楷體" pitchFamily="65" charset="-120"/>
                <a:cs typeface="Arial" pitchFamily="34" charset="0"/>
              </a:endParaRPr>
            </a:p>
            <a:p>
              <a:pPr>
                <a:defRPr/>
              </a:pPr>
              <a:r>
                <a:rPr lang="en-US" altLang="zh-TW" b="1" dirty="0">
                  <a:solidFill>
                    <a:srgbClr val="7030A0"/>
                  </a:solidFill>
                  <a:latin typeface="Arial" pitchFamily="34" charset="0"/>
                  <a:ea typeface="標楷體" pitchFamily="65" charset="-120"/>
                  <a:cs typeface="Arial" pitchFamily="34" charset="0"/>
                </a:rPr>
                <a:t>(</a:t>
              </a:r>
              <a:r>
                <a:rPr lang="en-US" altLang="zh-TW" sz="2000" b="1" dirty="0" err="1">
                  <a:solidFill>
                    <a:srgbClr val="7030A0"/>
                  </a:solidFill>
                  <a:latin typeface="Arial" pitchFamily="34" charset="0"/>
                  <a:ea typeface="標楷體" pitchFamily="65" charset="-120"/>
                  <a:cs typeface="Arial" pitchFamily="34" charset="0"/>
                </a:rPr>
                <a:t>Srinivasan</a:t>
              </a:r>
              <a:r>
                <a:rPr lang="en-US" altLang="zh-TW" sz="2000" b="1" dirty="0">
                  <a:solidFill>
                    <a:srgbClr val="7030A0"/>
                  </a:solidFill>
                  <a:latin typeface="Arial" pitchFamily="34" charset="0"/>
                  <a:ea typeface="標楷體" pitchFamily="65" charset="-120"/>
                  <a:cs typeface="Arial" pitchFamily="34" charset="0"/>
                </a:rPr>
                <a:t>, 2007</a:t>
              </a:r>
              <a:r>
                <a:rPr lang="en-US" altLang="zh-TW" b="1" dirty="0">
                  <a:solidFill>
                    <a:srgbClr val="7030A0"/>
                  </a:solidFill>
                  <a:latin typeface="Arial" pitchFamily="34" charset="0"/>
                  <a:ea typeface="標楷體" pitchFamily="65" charset="-120"/>
                  <a:cs typeface="Arial" pitchFamily="34" charset="0"/>
                </a:rPr>
                <a:t>)</a:t>
              </a:r>
              <a:endParaRPr lang="zh-TW" altLang="en-US" b="1" dirty="0">
                <a:solidFill>
                  <a:srgbClr val="7030A0"/>
                </a:solidFill>
                <a:latin typeface="Arial" pitchFamily="34" charset="0"/>
                <a:ea typeface="標楷體" pitchFamily="65" charset="-120"/>
                <a:cs typeface="Arial" pitchFamily="34" charset="0"/>
              </a:endParaRPr>
            </a:p>
          </p:txBody>
        </p:sp>
      </p:grpSp>
      <p:sp>
        <p:nvSpPr>
          <p:cNvPr id="47114" name="矩形 24"/>
          <p:cNvSpPr>
            <a:spLocks noChangeArrowheads="1"/>
          </p:cNvSpPr>
          <p:nvPr/>
        </p:nvSpPr>
        <p:spPr bwMode="auto">
          <a:xfrm>
            <a:off x="4872038" y="765176"/>
            <a:ext cx="5472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a:latin typeface="標楷體" panose="03000509000000000000" pitchFamily="65" charset="-120"/>
                <a:ea typeface="標楷體" panose="03000509000000000000" pitchFamily="65" charset="-120"/>
              </a:rPr>
              <a:t>透過腦波，確認受試者運用了創造力，而非記憶的提取。</a:t>
            </a:r>
            <a:endParaRPr kumimoji="0" lang="zh-TW" altLang="en-US" sz="2400">
              <a:latin typeface="Century Schoolbook" panose="02040604050505020304" pitchFamily="18" charset="0"/>
            </a:endParaRPr>
          </a:p>
        </p:txBody>
      </p:sp>
      <p:sp>
        <p:nvSpPr>
          <p:cNvPr id="26" name="投影片編號版面配置區 2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44DA3AC-58B6-43CE-82CD-0DDB228B40E7}" type="slidenum">
              <a:rPr kumimoji="0" lang="zh-TW" altLang="en-US">
                <a:solidFill>
                  <a:srgbClr val="898989"/>
                </a:solidFill>
                <a:latin typeface="Calibri" panose="020F0502020204030204" pitchFamily="34" charset="0"/>
              </a:rPr>
              <a:pPr eaLnBrk="1" hangingPunct="1"/>
              <a:t>28</a:t>
            </a:fld>
            <a:endParaRPr kumimoji="0"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498127460"/>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2255138" y="685800"/>
            <a:ext cx="7300341" cy="4799740"/>
          </a:xfrm>
          <a:prstGeom prst="rect">
            <a:avLst/>
          </a:prstGeom>
        </p:spPr>
      </p:pic>
    </p:spTree>
    <p:extLst>
      <p:ext uri="{BB962C8B-B14F-4D97-AF65-F5344CB8AC3E}">
        <p14:creationId xmlns:p14="http://schemas.microsoft.com/office/powerpoint/2010/main" val="3594292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7A3C5B1-0E61-4E3D-8CBF-3363AB75E60B}" type="slidenum">
              <a:rPr lang="zh-TW" altLang="en-US" smtClean="0"/>
              <a:t>3</a:t>
            </a:fld>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68" y="161487"/>
            <a:ext cx="3779912" cy="5373216"/>
          </a:xfrm>
          <a:prstGeom prst="rect">
            <a:avLst/>
          </a:prstGeom>
        </p:spPr>
      </p:pic>
      <p:sp>
        <p:nvSpPr>
          <p:cNvPr id="4" name="內容版面配置區 2"/>
          <p:cNvSpPr txBox="1">
            <a:spLocks/>
          </p:cNvSpPr>
          <p:nvPr/>
        </p:nvSpPr>
        <p:spPr>
          <a:xfrm>
            <a:off x="4074881" y="551340"/>
            <a:ext cx="6219494" cy="607068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臺灣與英國鄧迪大學跨國合作</a:t>
            </a:r>
            <a:r>
              <a:rPr lang="en-US" altLang="zh-TW" sz="2400" dirty="0" smtClean="0">
                <a:latin typeface="Times New Roman" pitchFamily="18" charset="0"/>
                <a:ea typeface="標楷體" pitchFamily="65" charset="-120"/>
                <a:cs typeface="Times New Roman" pitchFamily="18" charset="0"/>
              </a:rPr>
              <a:t>STEAM</a:t>
            </a:r>
            <a:r>
              <a:rPr lang="zh-TW" altLang="en-US" sz="2400" dirty="0" smtClean="0">
                <a:latin typeface="Times New Roman" pitchFamily="18" charset="0"/>
                <a:ea typeface="標楷體" pitchFamily="65" charset="-120"/>
                <a:cs typeface="Times New Roman" pitchFamily="18" charset="0"/>
              </a:rPr>
              <a:t>與科學創造力研究，臺灣計畫主持人。</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臺灣</a:t>
            </a:r>
            <a:r>
              <a:rPr lang="zh-TW" altLang="en-US" sz="2400" dirty="0">
                <a:latin typeface="Times New Roman" pitchFamily="18" charset="0"/>
                <a:ea typeface="標楷體" pitchFamily="65" charset="-120"/>
                <a:cs typeface="Times New Roman" pitchFamily="18" charset="0"/>
              </a:rPr>
              <a:t>與西班牙跨國合作進行親環境行為</a:t>
            </a:r>
            <a:r>
              <a:rPr lang="zh-TW" altLang="en-US" sz="2400" dirty="0" smtClean="0">
                <a:latin typeface="Times New Roman" pitchFamily="18" charset="0"/>
                <a:ea typeface="標楷體" pitchFamily="65" charset="-120"/>
                <a:cs typeface="Times New Roman" pitchFamily="18" charset="0"/>
              </a:rPr>
              <a:t>研究，</a:t>
            </a:r>
            <a:r>
              <a:rPr lang="zh-TW" altLang="en-US" sz="2400" dirty="0">
                <a:latin typeface="Times New Roman" pitchFamily="18" charset="0"/>
                <a:ea typeface="標楷體" pitchFamily="65" charset="-120"/>
                <a:cs typeface="Times New Roman" pitchFamily="18" charset="0"/>
              </a:rPr>
              <a:t>臺灣計畫</a:t>
            </a:r>
            <a:r>
              <a:rPr lang="zh-TW" altLang="en-US" sz="2400" dirty="0" smtClean="0">
                <a:latin typeface="Times New Roman" pitchFamily="18" charset="0"/>
                <a:ea typeface="標楷體" pitchFamily="65" charset="-120"/>
                <a:cs typeface="Times New Roman" pitchFamily="18" charset="0"/>
              </a:rPr>
              <a:t>主持人</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zh-TW" sz="2400" dirty="0">
                <a:latin typeface="Times New Roman" pitchFamily="18" charset="0"/>
                <a:ea typeface="標楷體" pitchFamily="65" charset="-120"/>
                <a:cs typeface="Times New Roman" pitchFamily="18" charset="0"/>
              </a:rPr>
              <a:t>「全球環境教育夥伴計畫」</a:t>
            </a:r>
            <a:r>
              <a:rPr lang="en-US" altLang="zh-TW" sz="2400" dirty="0">
                <a:latin typeface="Times New Roman" pitchFamily="18" charset="0"/>
                <a:ea typeface="標楷體" pitchFamily="65" charset="-120"/>
                <a:cs typeface="Times New Roman" pitchFamily="18" charset="0"/>
              </a:rPr>
              <a:t>(GEEP)(</a:t>
            </a:r>
            <a:r>
              <a:rPr lang="zh-TW" altLang="zh-TW" sz="2400" dirty="0">
                <a:latin typeface="Times New Roman" pitchFamily="18" charset="0"/>
                <a:ea typeface="標楷體" pitchFamily="65" charset="-120"/>
                <a:cs typeface="Times New Roman" pitchFamily="18" charset="0"/>
              </a:rPr>
              <a:t>臺美雙方環保署推動的「 國際環境夥伴計畫」</a:t>
            </a:r>
            <a:r>
              <a:rPr lang="en-US" altLang="zh-TW" sz="2400" dirty="0">
                <a:latin typeface="Times New Roman" pitchFamily="18" charset="0"/>
                <a:ea typeface="標楷體" pitchFamily="65" charset="-120"/>
                <a:cs typeface="Times New Roman" pitchFamily="18" charset="0"/>
              </a:rPr>
              <a:t>(international environmental partnership, IEP)</a:t>
            </a:r>
            <a:r>
              <a:rPr lang="zh-TW" altLang="zh-TW" sz="2400" dirty="0">
                <a:latin typeface="Times New Roman" pitchFamily="18" charset="0"/>
                <a:ea typeface="標楷體" pitchFamily="65" charset="-120"/>
                <a:cs typeface="Times New Roman" pitchFamily="18" charset="0"/>
              </a:rPr>
              <a:t> 專案</a:t>
            </a:r>
            <a:r>
              <a:rPr lang="en-US" altLang="zh-TW" sz="2400" dirty="0" smtClean="0">
                <a:latin typeface="Times New Roman" pitchFamily="18" charset="0"/>
                <a:ea typeface="標楷體" pitchFamily="65" charset="-120"/>
                <a:cs typeface="Times New Roman" pitchFamily="18" charset="0"/>
              </a:rPr>
              <a:t>)</a:t>
            </a:r>
            <a:r>
              <a:rPr lang="zh-TW" altLang="zh-TW" sz="2400" dirty="0" smtClean="0">
                <a:latin typeface="Times New Roman" pitchFamily="18" charset="0"/>
                <a:ea typeface="標楷體" pitchFamily="65" charset="-120"/>
                <a:cs typeface="Times New Roman" pitchFamily="18" charset="0"/>
              </a:rPr>
              <a:t> </a:t>
            </a:r>
            <a:r>
              <a:rPr lang="zh-TW" altLang="en-US" sz="2400" dirty="0" smtClean="0">
                <a:latin typeface="Times New Roman" pitchFamily="18" charset="0"/>
                <a:ea typeface="標楷體" pitchFamily="65" charset="-120"/>
                <a:cs typeface="Times New Roman" pitchFamily="18" charset="0"/>
              </a:rPr>
              <a:t>參與學者</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韓國亞洲環境教育交流會臺灣代表之</a:t>
            </a:r>
            <a:r>
              <a:rPr lang="zh-TW" altLang="en-US" sz="2400" dirty="0" smtClean="0">
                <a:latin typeface="Times New Roman" pitchFamily="18" charset="0"/>
                <a:ea typeface="標楷體" pitchFamily="65" charset="-120"/>
                <a:cs typeface="Times New Roman" pitchFamily="18" charset="0"/>
              </a:rPr>
              <a:t>一</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臺灣與福建農林大學合作進行腦波及森林療癒研究，臺灣計畫</a:t>
            </a:r>
            <a:r>
              <a:rPr lang="zh-TW" altLang="en-US" sz="2400" dirty="0" smtClean="0">
                <a:latin typeface="Times New Roman" pitchFamily="18" charset="0"/>
                <a:ea typeface="標楷體" pitchFamily="65" charset="-120"/>
                <a:cs typeface="Times New Roman" pitchFamily="18" charset="0"/>
              </a:rPr>
              <a:t>主持人</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a:latin typeface="Times New Roman" pitchFamily="18" charset="0"/>
                <a:ea typeface="標楷體" pitchFamily="65" charset="-120"/>
                <a:cs typeface="Times New Roman" pitchFamily="18" charset="0"/>
              </a:rPr>
              <a:t>福建省綠色科技文化促進會台灣</a:t>
            </a:r>
            <a:r>
              <a:rPr lang="zh-TW" altLang="en-US" sz="2400" dirty="0" smtClean="0">
                <a:latin typeface="Times New Roman" pitchFamily="18" charset="0"/>
                <a:ea typeface="標楷體" pitchFamily="65" charset="-120"/>
                <a:cs typeface="Times New Roman" pitchFamily="18" charset="0"/>
              </a:rPr>
              <a:t>委員</a:t>
            </a:r>
            <a:r>
              <a:rPr lang="zh-TW" altLang="en-US" sz="2400" dirty="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lnSpc>
                <a:spcPct val="120000"/>
              </a:lnSpc>
              <a:spcBef>
                <a:spcPts val="300"/>
              </a:spcBef>
            </a:pPr>
            <a:r>
              <a:rPr lang="zh-TW" altLang="en-US" sz="2400" dirty="0" smtClean="0">
                <a:latin typeface="Times New Roman" pitchFamily="18" charset="0"/>
                <a:ea typeface="標楷體" pitchFamily="65" charset="-120"/>
                <a:cs typeface="Times New Roman" pitchFamily="18" charset="0"/>
              </a:rPr>
              <a:t>青島環保部環境</a:t>
            </a:r>
            <a:r>
              <a:rPr lang="zh-TW" altLang="en-US" sz="2400" dirty="0">
                <a:latin typeface="Times New Roman" pitchFamily="18" charset="0"/>
                <a:ea typeface="標楷體" pitchFamily="65" charset="-120"/>
                <a:cs typeface="Times New Roman" pitchFamily="18" charset="0"/>
              </a:rPr>
              <a:t>教育輔導</a:t>
            </a:r>
            <a:r>
              <a:rPr lang="zh-TW" altLang="en-US" sz="2400" dirty="0" smtClean="0">
                <a:latin typeface="Times New Roman" pitchFamily="18" charset="0"/>
                <a:ea typeface="標楷體" pitchFamily="65" charset="-120"/>
                <a:cs typeface="Times New Roman" pitchFamily="18" charset="0"/>
              </a:rPr>
              <a:t>顧問</a:t>
            </a: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endParaRPr lang="en-US" altLang="zh-TW" sz="2400" dirty="0">
              <a:latin typeface="Times New Roman" pitchFamily="18" charset="0"/>
              <a:ea typeface="標楷體" pitchFamily="65" charset="-120"/>
              <a:cs typeface="Times New Roman" pitchFamily="18" charset="0"/>
            </a:endParaRPr>
          </a:p>
          <a:p>
            <a:pPr>
              <a:lnSpc>
                <a:spcPct val="120000"/>
              </a:lnSpc>
              <a:spcBef>
                <a:spcPts val="300"/>
              </a:spcBef>
            </a:pPr>
            <a:endParaRPr lang="en-US" altLang="zh-TW" sz="2400" dirty="0">
              <a:latin typeface="Times New Roman" pitchFamily="18" charset="0"/>
              <a:ea typeface="標楷體" pitchFamily="65" charset="-120"/>
              <a:cs typeface="Times New Roman" pitchFamily="18" charset="0"/>
            </a:endParaRPr>
          </a:p>
        </p:txBody>
      </p:sp>
      <p:sp>
        <p:nvSpPr>
          <p:cNvPr id="5" name="矩形 4"/>
          <p:cNvSpPr/>
          <p:nvPr/>
        </p:nvSpPr>
        <p:spPr>
          <a:xfrm>
            <a:off x="222308" y="5695093"/>
            <a:ext cx="3744416" cy="81047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ts val="2800"/>
              </a:lnSpc>
            </a:pPr>
            <a:r>
              <a:rPr lang="zh-TW" altLang="en-US" sz="2200" dirty="0">
                <a:latin typeface="Times New Roman" pitchFamily="18" charset="0"/>
                <a:ea typeface="標楷體" pitchFamily="65" charset="-120"/>
                <a:cs typeface="Times New Roman" pitchFamily="18" charset="0"/>
              </a:rPr>
              <a:t>國立</a:t>
            </a:r>
            <a:r>
              <a:rPr lang="zh-TW" altLang="zh-TW" sz="2200" dirty="0">
                <a:latin typeface="Times New Roman" pitchFamily="18" charset="0"/>
                <a:ea typeface="標楷體" pitchFamily="65" charset="-120"/>
                <a:cs typeface="Times New Roman" pitchFamily="18" charset="0"/>
              </a:rPr>
              <a:t>高雄師範大學</a:t>
            </a:r>
            <a:endParaRPr lang="en-US" altLang="zh-TW" sz="2200" dirty="0">
              <a:latin typeface="Times New Roman" pitchFamily="18" charset="0"/>
              <a:ea typeface="標楷體" pitchFamily="65" charset="-120"/>
              <a:cs typeface="Times New Roman" pitchFamily="18" charset="0"/>
            </a:endParaRPr>
          </a:p>
          <a:p>
            <a:pPr algn="ctr">
              <a:lnSpc>
                <a:spcPts val="2800"/>
              </a:lnSpc>
            </a:pPr>
            <a:r>
              <a:rPr lang="zh-TW" altLang="zh-TW" sz="2200" dirty="0">
                <a:latin typeface="Times New Roman" pitchFamily="18" charset="0"/>
                <a:ea typeface="標楷體" pitchFamily="65" charset="-120"/>
                <a:cs typeface="Times New Roman" pitchFamily="18" charset="0"/>
              </a:rPr>
              <a:t>科學教育暨環境教育研究所</a:t>
            </a:r>
            <a:endParaRPr lang="en-US" altLang="zh-TW" sz="2200" dirty="0">
              <a:latin typeface="Times New Roman" pitchFamily="18" charset="0"/>
              <a:ea typeface="標楷體" pitchFamily="65" charset="-120"/>
              <a:cs typeface="Times New Roman" pitchFamily="18" charset="0"/>
            </a:endParaRPr>
          </a:p>
        </p:txBody>
      </p:sp>
      <p:sp>
        <p:nvSpPr>
          <p:cNvPr id="6" name="文字方塊 5"/>
          <p:cNvSpPr txBox="1"/>
          <p:nvPr/>
        </p:nvSpPr>
        <p:spPr>
          <a:xfrm>
            <a:off x="5574892" y="89675"/>
            <a:ext cx="2031325" cy="461665"/>
          </a:xfrm>
          <a:prstGeom prst="rect">
            <a:avLst/>
          </a:prstGeom>
          <a:noFill/>
        </p:spPr>
        <p:txBody>
          <a:bodyPr wrap="none" rtlCol="0">
            <a:spAutoFit/>
          </a:bodyPr>
          <a:lstStyle/>
          <a:p>
            <a:r>
              <a:rPr lang="zh-TW" altLang="en-US" sz="2400" b="1" u="sng" dirty="0" smtClean="0">
                <a:latin typeface="標楷體" panose="03000509000000000000" pitchFamily="65" charset="-120"/>
                <a:ea typeface="標楷體" panose="03000509000000000000" pitchFamily="65" charset="-120"/>
              </a:rPr>
              <a:t>國外學術交流</a:t>
            </a:r>
            <a:endParaRPr lang="zh-TW" altLang="en-US" sz="2400" b="1" u="sng" dirty="0">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3"/>
          <a:stretch>
            <a:fillRect/>
          </a:stretch>
        </p:blipFill>
        <p:spPr>
          <a:xfrm>
            <a:off x="10402532" y="551340"/>
            <a:ext cx="1640230" cy="1227756"/>
          </a:xfrm>
          <a:prstGeom prst="rect">
            <a:avLst/>
          </a:prstGeom>
        </p:spPr>
      </p:pic>
      <p:pic>
        <p:nvPicPr>
          <p:cNvPr id="8" name="圖片 7"/>
          <p:cNvPicPr>
            <a:picLocks noChangeAspect="1"/>
          </p:cNvPicPr>
          <p:nvPr/>
        </p:nvPicPr>
        <p:blipFill>
          <a:blip r:embed="rId4"/>
          <a:stretch>
            <a:fillRect/>
          </a:stretch>
        </p:blipFill>
        <p:spPr>
          <a:xfrm>
            <a:off x="10402532" y="2139874"/>
            <a:ext cx="1747316" cy="1416441"/>
          </a:xfrm>
          <a:prstGeom prst="rect">
            <a:avLst/>
          </a:prstGeom>
        </p:spPr>
      </p:pic>
      <p:pic>
        <p:nvPicPr>
          <p:cNvPr id="9" name="圖片 8"/>
          <p:cNvPicPr>
            <a:picLocks noChangeAspect="1"/>
          </p:cNvPicPr>
          <p:nvPr/>
        </p:nvPicPr>
        <p:blipFill>
          <a:blip r:embed="rId5"/>
          <a:stretch>
            <a:fillRect/>
          </a:stretch>
        </p:blipFill>
        <p:spPr>
          <a:xfrm>
            <a:off x="10402532" y="3726426"/>
            <a:ext cx="1747316" cy="1413433"/>
          </a:xfrm>
          <a:prstGeom prst="rect">
            <a:avLst/>
          </a:prstGeom>
        </p:spPr>
      </p:pic>
      <p:pic>
        <p:nvPicPr>
          <p:cNvPr id="10" name="圖片 9"/>
          <p:cNvPicPr>
            <a:picLocks noChangeAspect="1"/>
          </p:cNvPicPr>
          <p:nvPr/>
        </p:nvPicPr>
        <p:blipFill>
          <a:blip r:embed="rId6"/>
          <a:stretch>
            <a:fillRect/>
          </a:stretch>
        </p:blipFill>
        <p:spPr>
          <a:xfrm>
            <a:off x="10411581" y="5284070"/>
            <a:ext cx="1780419" cy="1221501"/>
          </a:xfrm>
          <a:prstGeom prst="rect">
            <a:avLst/>
          </a:prstGeom>
        </p:spPr>
      </p:pic>
    </p:spTree>
    <p:extLst>
      <p:ext uri="{BB962C8B-B14F-4D97-AF65-F5344CB8AC3E}">
        <p14:creationId xmlns:p14="http://schemas.microsoft.com/office/powerpoint/2010/main" val="1038364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35C2283-38FB-4F92-BE19-9CBBF5B5C6C2}" type="slidenum">
              <a:rPr kumimoji="0" lang="en-US" altLang="zh-TW">
                <a:solidFill>
                  <a:srgbClr val="898989"/>
                </a:solidFill>
                <a:latin typeface="Calibri" panose="020F0502020204030204" pitchFamily="34" charset="0"/>
              </a:rPr>
              <a:pPr eaLnBrk="1" hangingPunct="1"/>
              <a:t>30</a:t>
            </a:fld>
            <a:endParaRPr kumimoji="0" lang="en-US" altLang="zh-TW">
              <a:solidFill>
                <a:srgbClr val="898989"/>
              </a:solidFill>
              <a:latin typeface="Calibri" panose="020F0502020204030204" pitchFamily="34" charset="0"/>
            </a:endParaRPr>
          </a:p>
        </p:txBody>
      </p:sp>
      <p:sp>
        <p:nvSpPr>
          <p:cNvPr id="38915" name="Rectangle 2"/>
          <p:cNvSpPr>
            <a:spLocks noGrp="1" noChangeArrowheads="1"/>
          </p:cNvSpPr>
          <p:nvPr>
            <p:ph type="title"/>
          </p:nvPr>
        </p:nvSpPr>
        <p:spPr/>
        <p:txBody>
          <a:bodyPr/>
          <a:lstStyle/>
          <a:p>
            <a:r>
              <a:rPr lang="zh-TW" altLang="en-US" sz="3600">
                <a:latin typeface="Times New Roman" panose="02020603050405020304" pitchFamily="18" charset="0"/>
                <a:ea typeface="標楷體" panose="03000509000000000000" pitchFamily="65" charset="-120"/>
              </a:rPr>
              <a:t>相位同步分析 </a:t>
            </a:r>
            <a:r>
              <a:rPr lang="en-US" altLang="zh-TW" sz="3200">
                <a:latin typeface="Times New Roman" panose="02020603050405020304" pitchFamily="18" charset="0"/>
                <a:ea typeface="標楷體" panose="03000509000000000000" pitchFamily="65" charset="-120"/>
              </a:rPr>
              <a:t>(</a:t>
            </a:r>
            <a:r>
              <a:rPr lang="zh-TW" altLang="en-US" sz="3200">
                <a:latin typeface="Times New Roman" panose="02020603050405020304" pitchFamily="18" charset="0"/>
                <a:ea typeface="標楷體" panose="03000509000000000000" pitchFamily="65" charset="-120"/>
              </a:rPr>
              <a:t>正向情緒誘發</a:t>
            </a:r>
            <a:r>
              <a:rPr lang="en-US" altLang="zh-TW" sz="3200">
                <a:latin typeface="Times New Roman" panose="02020603050405020304" pitchFamily="18" charset="0"/>
                <a:ea typeface="標楷體" panose="03000509000000000000" pitchFamily="65" charset="-120"/>
              </a:rPr>
              <a:t>)</a:t>
            </a:r>
          </a:p>
        </p:txBody>
      </p:sp>
      <p:sp>
        <p:nvSpPr>
          <p:cNvPr id="38916" name="Text Box 12"/>
          <p:cNvSpPr txBox="1">
            <a:spLocks noChangeArrowheads="1"/>
          </p:cNvSpPr>
          <p:nvPr/>
        </p:nvSpPr>
        <p:spPr bwMode="auto">
          <a:xfrm>
            <a:off x="2135189" y="5084763"/>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400">
                <a:ea typeface="標楷體" panose="03000509000000000000" pitchFamily="65" charset="-120"/>
              </a:rPr>
              <a:t>正向情緒誘發前</a:t>
            </a:r>
          </a:p>
        </p:txBody>
      </p:sp>
      <p:sp>
        <p:nvSpPr>
          <p:cNvPr id="38917" name="Text Box 13"/>
          <p:cNvSpPr txBox="1">
            <a:spLocks noChangeArrowheads="1"/>
          </p:cNvSpPr>
          <p:nvPr/>
        </p:nvSpPr>
        <p:spPr bwMode="auto">
          <a:xfrm>
            <a:off x="7391401" y="5013325"/>
            <a:ext cx="244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400">
                <a:ea typeface="標楷體" panose="03000509000000000000" pitchFamily="65" charset="-120"/>
              </a:rPr>
              <a:t>正向情緒誘發後</a:t>
            </a:r>
          </a:p>
        </p:txBody>
      </p:sp>
      <p:grpSp>
        <p:nvGrpSpPr>
          <p:cNvPr id="2" name="Group 17"/>
          <p:cNvGrpSpPr>
            <a:grpSpLocks/>
          </p:cNvGrpSpPr>
          <p:nvPr/>
        </p:nvGrpSpPr>
        <p:grpSpPr bwMode="auto">
          <a:xfrm>
            <a:off x="3432176" y="5516564"/>
            <a:ext cx="5256213" cy="358775"/>
            <a:chOff x="1202" y="3612"/>
            <a:chExt cx="3311" cy="226"/>
          </a:xfrm>
        </p:grpSpPr>
        <p:sp>
          <p:nvSpPr>
            <p:cNvPr id="38925" name="Line 14"/>
            <p:cNvSpPr>
              <a:spLocks noChangeShapeType="1"/>
            </p:cNvSpPr>
            <p:nvPr/>
          </p:nvSpPr>
          <p:spPr bwMode="auto">
            <a:xfrm>
              <a:off x="1202" y="3612"/>
              <a:ext cx="0" cy="226"/>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926" name="Line 15"/>
            <p:cNvSpPr>
              <a:spLocks noChangeShapeType="1"/>
            </p:cNvSpPr>
            <p:nvPr/>
          </p:nvSpPr>
          <p:spPr bwMode="auto">
            <a:xfrm>
              <a:off x="1202" y="3838"/>
              <a:ext cx="3311"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927" name="Line 16"/>
            <p:cNvSpPr>
              <a:spLocks noChangeShapeType="1"/>
            </p:cNvSpPr>
            <p:nvPr/>
          </p:nvSpPr>
          <p:spPr bwMode="auto">
            <a:xfrm flipV="1">
              <a:off x="4513" y="3612"/>
              <a:ext cx="0" cy="226"/>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21202" name="Text Box 18"/>
          <p:cNvSpPr txBox="1">
            <a:spLocks noChangeArrowheads="1"/>
          </p:cNvSpPr>
          <p:nvPr/>
        </p:nvSpPr>
        <p:spPr bwMode="auto">
          <a:xfrm>
            <a:off x="3186749" y="5973764"/>
            <a:ext cx="6021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dirty="0">
                <a:latin typeface="Times New Roman" panose="02020603050405020304" pitchFamily="18" charset="0"/>
                <a:ea typeface="標楷體" panose="03000509000000000000" pitchFamily="65" charset="-120"/>
              </a:rPr>
              <a:t>正向情緒誘發後</a:t>
            </a:r>
            <a:r>
              <a:rPr lang="zh-TW" altLang="en-US" sz="2800" dirty="0" smtClean="0">
                <a:latin typeface="Times New Roman" panose="02020603050405020304" pitchFamily="18" charset="0"/>
                <a:ea typeface="標楷體" panose="03000509000000000000" pitchFamily="65" charset="-120"/>
              </a:rPr>
              <a:t>，波</a:t>
            </a:r>
            <a:r>
              <a:rPr lang="zh-TW" altLang="en-US" sz="2800" dirty="0">
                <a:latin typeface="Times New Roman" panose="02020603050405020304" pitchFamily="18" charset="0"/>
                <a:ea typeface="標楷體" panose="03000509000000000000" pitchFamily="65" charset="-120"/>
              </a:rPr>
              <a:t>幅</a:t>
            </a:r>
            <a:r>
              <a:rPr lang="zh-TW" altLang="en-US" sz="2800" dirty="0" smtClean="0">
                <a:latin typeface="Times New Roman" panose="02020603050405020304" pitchFamily="18" charset="0"/>
                <a:ea typeface="標楷體" panose="03000509000000000000" pitchFamily="65" charset="-120"/>
              </a:rPr>
              <a:t>提升</a:t>
            </a:r>
            <a:r>
              <a:rPr lang="en-US" altLang="zh-TW" sz="2800" dirty="0" smtClean="0">
                <a:latin typeface="Times New Roman" panose="02020603050405020304" pitchFamily="18" charset="0"/>
                <a:ea typeface="標楷體" panose="03000509000000000000" pitchFamily="65" charset="-120"/>
              </a:rPr>
              <a:t>(</a:t>
            </a:r>
            <a:r>
              <a:rPr lang="zh-TW" altLang="en-US" sz="2800" dirty="0" smtClean="0">
                <a:latin typeface="Times New Roman" panose="02020603050405020304" pitchFamily="18" charset="0"/>
                <a:ea typeface="標楷體" panose="03000509000000000000" pitchFamily="65" charset="-120"/>
              </a:rPr>
              <a:t>達顯著</a:t>
            </a:r>
            <a:r>
              <a:rPr lang="en-US" altLang="zh-TW" sz="2800" dirty="0" smtClean="0">
                <a:latin typeface="Times New Roman" panose="02020603050405020304" pitchFamily="18" charset="0"/>
                <a:ea typeface="標楷體" panose="03000509000000000000" pitchFamily="65" charset="-120"/>
              </a:rPr>
              <a:t>)</a:t>
            </a:r>
            <a:endParaRPr lang="zh-TW" altLang="en-US" sz="2800" dirty="0">
              <a:latin typeface="Times New Roman" panose="02020603050405020304" pitchFamily="18" charset="0"/>
              <a:ea typeface="標楷體" panose="03000509000000000000" pitchFamily="65" charset="-120"/>
            </a:endParaRPr>
          </a:p>
        </p:txBody>
      </p:sp>
      <p:sp>
        <p:nvSpPr>
          <p:cNvPr id="221203" name="Line 19"/>
          <p:cNvSpPr>
            <a:spLocks noChangeShapeType="1"/>
          </p:cNvSpPr>
          <p:nvPr/>
        </p:nvSpPr>
        <p:spPr bwMode="auto">
          <a:xfrm flipV="1">
            <a:off x="5880100" y="2205038"/>
            <a:ext cx="503238" cy="144462"/>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38921" name="Picture 20" descr="Creativity_6_2_MPSLR_PLI(LR)30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557338"/>
            <a:ext cx="437673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21" descr="Creativity_6_6_MPSLR_PLI(LR)301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338" y="1557338"/>
            <a:ext cx="42846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206" name="Line 22"/>
          <p:cNvSpPr>
            <a:spLocks noChangeShapeType="1"/>
          </p:cNvSpPr>
          <p:nvPr/>
        </p:nvSpPr>
        <p:spPr bwMode="auto">
          <a:xfrm>
            <a:off x="1847851" y="2320925"/>
            <a:ext cx="3960813"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1207" name="Line 23"/>
          <p:cNvSpPr>
            <a:spLocks noChangeShapeType="1"/>
          </p:cNvSpPr>
          <p:nvPr/>
        </p:nvSpPr>
        <p:spPr bwMode="auto">
          <a:xfrm>
            <a:off x="6383338" y="2205038"/>
            <a:ext cx="3960812"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865819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1206"/>
                                        </p:tgtEl>
                                        <p:attrNameLst>
                                          <p:attrName>style.visibility</p:attrName>
                                        </p:attrNameLst>
                                      </p:cBhvr>
                                      <p:to>
                                        <p:strVal val="visible"/>
                                      </p:to>
                                    </p:set>
                                    <p:anim calcmode="lin" valueType="num">
                                      <p:cBhvr additive="base">
                                        <p:cTn id="7" dur="1000" fill="hold"/>
                                        <p:tgtEl>
                                          <p:spTgt spid="221206"/>
                                        </p:tgtEl>
                                        <p:attrNameLst>
                                          <p:attrName>ppt_x</p:attrName>
                                        </p:attrNameLst>
                                      </p:cBhvr>
                                      <p:tavLst>
                                        <p:tav tm="0">
                                          <p:val>
                                            <p:strVal val="0-#ppt_w/2"/>
                                          </p:val>
                                        </p:tav>
                                        <p:tav tm="100000">
                                          <p:val>
                                            <p:strVal val="#ppt_x"/>
                                          </p:val>
                                        </p:tav>
                                      </p:tavLst>
                                    </p:anim>
                                    <p:anim calcmode="lin" valueType="num">
                                      <p:cBhvr additive="base">
                                        <p:cTn id="8" dur="1000" fill="hold"/>
                                        <p:tgtEl>
                                          <p:spTgt spid="2212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nodeType="afterEffect">
                                  <p:stCondLst>
                                    <p:cond delay="0"/>
                                  </p:stCondLst>
                                  <p:childTnLst>
                                    <p:set>
                                      <p:cBhvr>
                                        <p:cTn id="11" dur="1" fill="hold">
                                          <p:stCondLst>
                                            <p:cond delay="0"/>
                                          </p:stCondLst>
                                        </p:cTn>
                                        <p:tgtEl>
                                          <p:spTgt spid="221207"/>
                                        </p:tgtEl>
                                        <p:attrNameLst>
                                          <p:attrName>style.visibility</p:attrName>
                                        </p:attrNameLst>
                                      </p:cBhvr>
                                      <p:to>
                                        <p:strVal val="visible"/>
                                      </p:to>
                                    </p:set>
                                    <p:anim calcmode="lin" valueType="num">
                                      <p:cBhvr additive="base">
                                        <p:cTn id="12" dur="1000" fill="hold"/>
                                        <p:tgtEl>
                                          <p:spTgt spid="221207"/>
                                        </p:tgtEl>
                                        <p:attrNameLst>
                                          <p:attrName>ppt_x</p:attrName>
                                        </p:attrNameLst>
                                      </p:cBhvr>
                                      <p:tavLst>
                                        <p:tav tm="0">
                                          <p:val>
                                            <p:strVal val="1+#ppt_w/2"/>
                                          </p:val>
                                        </p:tav>
                                        <p:tav tm="100000">
                                          <p:val>
                                            <p:strVal val="#ppt_x"/>
                                          </p:val>
                                        </p:tav>
                                      </p:tavLst>
                                    </p:anim>
                                    <p:anim calcmode="lin" valueType="num">
                                      <p:cBhvr additive="base">
                                        <p:cTn id="13" dur="1000" fill="hold"/>
                                        <p:tgtEl>
                                          <p:spTgt spid="22120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4" presetClass="entr" presetSubtype="16" fill="hold" nodeType="afterEffect">
                                  <p:stCondLst>
                                    <p:cond delay="0"/>
                                  </p:stCondLst>
                                  <p:childTnLst>
                                    <p:set>
                                      <p:cBhvr>
                                        <p:cTn id="16" dur="1" fill="hold">
                                          <p:stCondLst>
                                            <p:cond delay="0"/>
                                          </p:stCondLst>
                                        </p:cTn>
                                        <p:tgtEl>
                                          <p:spTgt spid="221203"/>
                                        </p:tgtEl>
                                        <p:attrNameLst>
                                          <p:attrName>style.visibility</p:attrName>
                                        </p:attrNameLst>
                                      </p:cBhvr>
                                      <p:to>
                                        <p:strVal val="visible"/>
                                      </p:to>
                                    </p:set>
                                    <p:animEffect transition="in" filter="box(in)">
                                      <p:cBhvr>
                                        <p:cTn id="17" dur="500"/>
                                        <p:tgtEl>
                                          <p:spTgt spid="221203"/>
                                        </p:tgtEl>
                                      </p:cBhvr>
                                    </p:animEffect>
                                  </p:childTnLst>
                                </p:cTn>
                              </p:par>
                              <p:par>
                                <p:cTn id="18" presetID="4"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in)">
                                      <p:cBhvr>
                                        <p:cTn id="20" dur="1000"/>
                                        <p:tgtEl>
                                          <p:spTgt spid="2"/>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21202"/>
                                        </p:tgtEl>
                                        <p:attrNameLst>
                                          <p:attrName>style.visibility</p:attrName>
                                        </p:attrNameLst>
                                      </p:cBhvr>
                                      <p:to>
                                        <p:strVal val="visible"/>
                                      </p:to>
                                    </p:set>
                                    <p:animEffect transition="in" filter="box(in)">
                                      <p:cBhvr>
                                        <p:cTn id="23" dur="500"/>
                                        <p:tgtEl>
                                          <p:spTgt spid="22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2095501" y="928689"/>
            <a:ext cx="2843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kumimoji="0" lang="en-US" altLang="zh-TW" sz="2800">
                <a:ea typeface="標楷體" pitchFamily="65" charset="-120"/>
                <a:cs typeface="Arial" charset="0"/>
              </a:rPr>
              <a:t>Pre-test</a:t>
            </a:r>
            <a:endParaRPr kumimoji="0" lang="zh-TW" altLang="en-US" sz="2800">
              <a:ea typeface="標楷體" pitchFamily="65" charset="-120"/>
              <a:cs typeface="Arial" charset="0"/>
            </a:endParaRPr>
          </a:p>
        </p:txBody>
      </p:sp>
      <p:sp>
        <p:nvSpPr>
          <p:cNvPr id="27651" name="Text Box 4"/>
          <p:cNvSpPr txBox="1">
            <a:spLocks noChangeArrowheads="1"/>
          </p:cNvSpPr>
          <p:nvPr/>
        </p:nvSpPr>
        <p:spPr bwMode="auto">
          <a:xfrm>
            <a:off x="6024563" y="928689"/>
            <a:ext cx="284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kumimoji="0" lang="en-US" altLang="zh-TW" sz="2800">
                <a:ea typeface="標楷體" pitchFamily="65" charset="-120"/>
                <a:cs typeface="Arial" charset="0"/>
              </a:rPr>
              <a:t>Post-test</a:t>
            </a:r>
            <a:endParaRPr kumimoji="0" lang="zh-TW" altLang="en-US" sz="2800">
              <a:ea typeface="標楷體" pitchFamily="65" charset="-120"/>
              <a:cs typeface="Arial" charset="0"/>
            </a:endParaRPr>
          </a:p>
        </p:txBody>
      </p:sp>
      <p:grpSp>
        <p:nvGrpSpPr>
          <p:cNvPr id="27652" name="Group 11"/>
          <p:cNvGrpSpPr>
            <a:grpSpLocks/>
          </p:cNvGrpSpPr>
          <p:nvPr/>
        </p:nvGrpSpPr>
        <p:grpSpPr bwMode="auto">
          <a:xfrm>
            <a:off x="4583114" y="1700214"/>
            <a:ext cx="1730375" cy="498475"/>
            <a:chOff x="2382" y="1619"/>
            <a:chExt cx="1090" cy="314"/>
          </a:xfrm>
        </p:grpSpPr>
        <p:sp>
          <p:nvSpPr>
            <p:cNvPr id="27688" name="Line 12"/>
            <p:cNvSpPr>
              <a:spLocks noChangeShapeType="1"/>
            </p:cNvSpPr>
            <p:nvPr/>
          </p:nvSpPr>
          <p:spPr bwMode="auto">
            <a:xfrm>
              <a:off x="2608" y="1933"/>
              <a:ext cx="5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7689" name="Text Box 13"/>
            <p:cNvSpPr txBox="1">
              <a:spLocks noChangeArrowheads="1"/>
            </p:cNvSpPr>
            <p:nvPr/>
          </p:nvSpPr>
          <p:spPr bwMode="auto">
            <a:xfrm>
              <a:off x="2382" y="1619"/>
              <a:ext cx="10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a:latin typeface="Times New Roman" pitchFamily="18" charset="0"/>
                  <a:ea typeface="標楷體" pitchFamily="65" charset="-120"/>
                  <a:cs typeface="Times New Roman" pitchFamily="18" charset="0"/>
                </a:rPr>
                <a:t>Negtive emotion</a:t>
              </a:r>
              <a:endParaRPr kumimoji="0" lang="zh-TW" altLang="en-US">
                <a:latin typeface="Times New Roman" pitchFamily="18" charset="0"/>
                <a:ea typeface="標楷體" pitchFamily="65" charset="-120"/>
                <a:cs typeface="Times New Roman" pitchFamily="18" charset="0"/>
              </a:endParaRPr>
            </a:p>
          </p:txBody>
        </p:sp>
      </p:grpSp>
      <p:sp>
        <p:nvSpPr>
          <p:cNvPr id="27653" name="Text Box 18"/>
          <p:cNvSpPr txBox="1">
            <a:spLocks noChangeArrowheads="1"/>
          </p:cNvSpPr>
          <p:nvPr/>
        </p:nvSpPr>
        <p:spPr bwMode="auto">
          <a:xfrm>
            <a:off x="2524126" y="5643564"/>
            <a:ext cx="180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kumimoji="0" lang="el-GR" altLang="zh-TW" sz="2800">
                <a:solidFill>
                  <a:srgbClr val="FF9900"/>
                </a:solidFill>
                <a:ea typeface="標楷體" pitchFamily="65" charset="-120"/>
                <a:cs typeface="Arial" charset="0"/>
              </a:rPr>
              <a:t>θ</a:t>
            </a:r>
            <a:r>
              <a:rPr kumimoji="0" lang="zh-TW" altLang="en-US" sz="2800">
                <a:solidFill>
                  <a:srgbClr val="FF9900"/>
                </a:solidFill>
                <a:ea typeface="標楷體" pitchFamily="65" charset="-120"/>
                <a:cs typeface="Arial" charset="0"/>
              </a:rPr>
              <a:t> </a:t>
            </a:r>
            <a:r>
              <a:rPr kumimoji="0" lang="en-US" altLang="zh-TW" sz="2800">
                <a:solidFill>
                  <a:srgbClr val="FF9900"/>
                </a:solidFill>
                <a:ea typeface="標楷體" pitchFamily="65" charset="-120"/>
                <a:cs typeface="Arial" charset="0"/>
              </a:rPr>
              <a:t>Wave: 4-7 Hz</a:t>
            </a:r>
            <a:endParaRPr kumimoji="0" lang="zh-TW" altLang="en-US" sz="2800">
              <a:solidFill>
                <a:srgbClr val="FF9900"/>
              </a:solidFill>
              <a:ea typeface="標楷體" pitchFamily="65" charset="-120"/>
              <a:cs typeface="Arial" charset="0"/>
            </a:endParaRPr>
          </a:p>
        </p:txBody>
      </p:sp>
      <p:sp>
        <p:nvSpPr>
          <p:cNvPr id="27687" name="Text Box 12"/>
          <p:cNvSpPr txBox="1">
            <a:spLocks noChangeArrowheads="1"/>
          </p:cNvSpPr>
          <p:nvPr/>
        </p:nvSpPr>
        <p:spPr bwMode="auto">
          <a:xfrm>
            <a:off x="4511676" y="3141663"/>
            <a:ext cx="169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a:latin typeface="Times New Roman" pitchFamily="18" charset="0"/>
                <a:ea typeface="標楷體" pitchFamily="65" charset="-120"/>
                <a:cs typeface="Times New Roman" pitchFamily="18" charset="0"/>
              </a:rPr>
              <a:t>Neutral emotion</a:t>
            </a:r>
            <a:endParaRPr kumimoji="0" lang="zh-TW" altLang="en-US">
              <a:latin typeface="Times New Roman" pitchFamily="18" charset="0"/>
              <a:ea typeface="標楷體" pitchFamily="65" charset="-120"/>
              <a:cs typeface="Times New Roman" pitchFamily="18" charset="0"/>
            </a:endParaRPr>
          </a:p>
        </p:txBody>
      </p:sp>
      <p:sp>
        <p:nvSpPr>
          <p:cNvPr id="27685" name="Text Box 9"/>
          <p:cNvSpPr txBox="1">
            <a:spLocks noChangeArrowheads="1"/>
          </p:cNvSpPr>
          <p:nvPr/>
        </p:nvSpPr>
        <p:spPr bwMode="auto">
          <a:xfrm>
            <a:off x="4511676" y="4652966"/>
            <a:ext cx="174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a:latin typeface="Times New Roman" pitchFamily="18" charset="0"/>
                <a:ea typeface="標楷體" pitchFamily="65" charset="-120"/>
                <a:cs typeface="Times New Roman" pitchFamily="18" charset="0"/>
              </a:rPr>
              <a:t>Positive emotion</a:t>
            </a:r>
            <a:endParaRPr kumimoji="0" lang="zh-TW" altLang="en-US">
              <a:latin typeface="Times New Roman" pitchFamily="18" charset="0"/>
              <a:ea typeface="標楷體" pitchFamily="65" charset="-120"/>
              <a:cs typeface="Times New Roman" pitchFamily="18" charset="0"/>
            </a:endParaRPr>
          </a:p>
        </p:txBody>
      </p:sp>
      <p:sp>
        <p:nvSpPr>
          <p:cNvPr id="38" name="向右箭號 37"/>
          <p:cNvSpPr/>
          <p:nvPr/>
        </p:nvSpPr>
        <p:spPr>
          <a:xfrm>
            <a:off x="4595813" y="2071689"/>
            <a:ext cx="1643062" cy="142875"/>
          </a:xfrm>
          <a:prstGeom prs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39" name="向右箭號 38"/>
          <p:cNvSpPr/>
          <p:nvPr/>
        </p:nvSpPr>
        <p:spPr>
          <a:xfrm>
            <a:off x="4595813" y="3571876"/>
            <a:ext cx="1643062" cy="142875"/>
          </a:xfrm>
          <a:prstGeom prs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40" name="向右箭號 39"/>
          <p:cNvSpPr/>
          <p:nvPr/>
        </p:nvSpPr>
        <p:spPr>
          <a:xfrm>
            <a:off x="4595813" y="5072064"/>
            <a:ext cx="1643062" cy="142875"/>
          </a:xfrm>
          <a:prstGeom prs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pic>
        <p:nvPicPr>
          <p:cNvPr id="27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9" y="1500188"/>
            <a:ext cx="23717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Oval 17"/>
          <p:cNvSpPr>
            <a:spLocks noChangeArrowheads="1"/>
          </p:cNvSpPr>
          <p:nvPr/>
        </p:nvSpPr>
        <p:spPr bwMode="auto">
          <a:xfrm>
            <a:off x="3024188" y="1428751"/>
            <a:ext cx="481012" cy="557213"/>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pic>
        <p:nvPicPr>
          <p:cNvPr id="276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1500188"/>
            <a:ext cx="2381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Oval 19"/>
          <p:cNvSpPr>
            <a:spLocks noChangeArrowheads="1"/>
          </p:cNvSpPr>
          <p:nvPr/>
        </p:nvSpPr>
        <p:spPr bwMode="auto">
          <a:xfrm>
            <a:off x="7167564" y="1428751"/>
            <a:ext cx="504825" cy="576263"/>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pic>
        <p:nvPicPr>
          <p:cNvPr id="2766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3071813"/>
            <a:ext cx="23574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Oval 19"/>
          <p:cNvSpPr>
            <a:spLocks noChangeArrowheads="1"/>
          </p:cNvSpPr>
          <p:nvPr/>
        </p:nvSpPr>
        <p:spPr bwMode="auto">
          <a:xfrm>
            <a:off x="3095626" y="2928938"/>
            <a:ext cx="481013" cy="647700"/>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pic>
        <p:nvPicPr>
          <p:cNvPr id="276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314" y="3000376"/>
            <a:ext cx="24479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Oval 21"/>
          <p:cNvSpPr>
            <a:spLocks noChangeArrowheads="1"/>
          </p:cNvSpPr>
          <p:nvPr/>
        </p:nvSpPr>
        <p:spPr bwMode="auto">
          <a:xfrm>
            <a:off x="7239001" y="3000376"/>
            <a:ext cx="504825" cy="576263"/>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pic>
        <p:nvPicPr>
          <p:cNvPr id="276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338" y="4437064"/>
            <a:ext cx="23812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213" y="4437063"/>
            <a:ext cx="24003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Oval 17"/>
          <p:cNvSpPr>
            <a:spLocks noChangeArrowheads="1"/>
          </p:cNvSpPr>
          <p:nvPr/>
        </p:nvSpPr>
        <p:spPr bwMode="auto">
          <a:xfrm>
            <a:off x="7239001" y="4500563"/>
            <a:ext cx="504825" cy="576262"/>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sp>
        <p:nvSpPr>
          <p:cNvPr id="27670" name="Oval 15"/>
          <p:cNvSpPr>
            <a:spLocks noChangeArrowheads="1"/>
          </p:cNvSpPr>
          <p:nvPr/>
        </p:nvSpPr>
        <p:spPr bwMode="auto">
          <a:xfrm>
            <a:off x="3095625" y="4500563"/>
            <a:ext cx="509588" cy="577850"/>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sp>
        <p:nvSpPr>
          <p:cNvPr id="27671" name="Text Box 18"/>
          <p:cNvSpPr txBox="1">
            <a:spLocks noChangeArrowheads="1"/>
          </p:cNvSpPr>
          <p:nvPr/>
        </p:nvSpPr>
        <p:spPr bwMode="auto">
          <a:xfrm>
            <a:off x="6667501" y="5643564"/>
            <a:ext cx="180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kumimoji="0" lang="el-GR" altLang="zh-TW" sz="2800">
                <a:solidFill>
                  <a:srgbClr val="FF9900"/>
                </a:solidFill>
                <a:ea typeface="標楷體" pitchFamily="65" charset="-120"/>
                <a:cs typeface="Arial" charset="0"/>
              </a:rPr>
              <a:t>θ</a:t>
            </a:r>
            <a:r>
              <a:rPr kumimoji="0" lang="zh-TW" altLang="en-US" sz="2800">
                <a:solidFill>
                  <a:srgbClr val="FF9900"/>
                </a:solidFill>
                <a:ea typeface="標楷體" pitchFamily="65" charset="-120"/>
                <a:cs typeface="Arial" charset="0"/>
              </a:rPr>
              <a:t> </a:t>
            </a:r>
            <a:r>
              <a:rPr kumimoji="0" lang="en-US" altLang="zh-TW" sz="2800">
                <a:solidFill>
                  <a:srgbClr val="FF9900"/>
                </a:solidFill>
                <a:ea typeface="標楷體" pitchFamily="65" charset="-120"/>
                <a:cs typeface="Arial" charset="0"/>
              </a:rPr>
              <a:t>Wave: 4-7 Hz</a:t>
            </a:r>
            <a:endParaRPr kumimoji="0" lang="zh-TW" altLang="en-US" sz="2800">
              <a:solidFill>
                <a:srgbClr val="FF9900"/>
              </a:solidFill>
              <a:ea typeface="標楷體" pitchFamily="65" charset="-120"/>
              <a:cs typeface="Arial" charset="0"/>
            </a:endParaRPr>
          </a:p>
        </p:txBody>
      </p:sp>
      <p:sp>
        <p:nvSpPr>
          <p:cNvPr id="57" name="橢圓 56"/>
          <p:cNvSpPr/>
          <p:nvPr/>
        </p:nvSpPr>
        <p:spPr>
          <a:xfrm>
            <a:off x="8810644" y="1643050"/>
            <a:ext cx="1643042" cy="92869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59" name="橢圓 58"/>
          <p:cNvSpPr/>
          <p:nvPr/>
        </p:nvSpPr>
        <p:spPr>
          <a:xfrm>
            <a:off x="8953552" y="3000372"/>
            <a:ext cx="1643042" cy="928694"/>
          </a:xfrm>
          <a:prstGeom prst="ellipse">
            <a:avLst/>
          </a:prstGeom>
          <a:effectLst>
            <a:glow rad="63500">
              <a:schemeClr val="accent5">
                <a:satMod val="175000"/>
                <a:alpha val="40000"/>
              </a:schemeClr>
            </a:glow>
            <a:outerShdw blurRad="50800" dist="25000" dir="5400000" rotWithShape="0">
              <a:schemeClr val="accent5">
                <a:shade val="30000"/>
                <a:satMod val="150000"/>
                <a:alpha val="38000"/>
              </a:schemeClr>
            </a:outerShdw>
          </a:effectLst>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a:p>
        </p:txBody>
      </p:sp>
      <p:sp>
        <p:nvSpPr>
          <p:cNvPr id="27678" name="文字方塊 59"/>
          <p:cNvSpPr txBox="1">
            <a:spLocks noChangeArrowheads="1"/>
          </p:cNvSpPr>
          <p:nvPr/>
        </p:nvSpPr>
        <p:spPr bwMode="auto">
          <a:xfrm>
            <a:off x="9167814" y="3143251"/>
            <a:ext cx="150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sz="2400">
                <a:solidFill>
                  <a:srgbClr val="C00000"/>
                </a:solidFill>
                <a:latin typeface="標楷體" pitchFamily="65" charset="-120"/>
                <a:ea typeface="標楷體" pitchFamily="65" charset="-120"/>
                <a:cs typeface="Times New Roman" pitchFamily="18" charset="0"/>
              </a:rPr>
              <a:t>  Ns.</a:t>
            </a:r>
            <a:endParaRPr kumimoji="0" lang="zh-TW" altLang="en-US" sz="2400">
              <a:solidFill>
                <a:srgbClr val="C00000"/>
              </a:solidFill>
              <a:latin typeface="標楷體" pitchFamily="65" charset="-120"/>
              <a:ea typeface="標楷體" pitchFamily="65" charset="-120"/>
              <a:cs typeface="Times New Roman" pitchFamily="18" charset="0"/>
            </a:endParaRPr>
          </a:p>
        </p:txBody>
      </p:sp>
      <p:sp>
        <p:nvSpPr>
          <p:cNvPr id="61" name="橢圓 60"/>
          <p:cNvSpPr/>
          <p:nvPr/>
        </p:nvSpPr>
        <p:spPr>
          <a:xfrm>
            <a:off x="9024958" y="4572008"/>
            <a:ext cx="1643042" cy="92869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27682" name="文字方塊 61"/>
          <p:cNvSpPr txBox="1">
            <a:spLocks noChangeArrowheads="1"/>
          </p:cNvSpPr>
          <p:nvPr/>
        </p:nvSpPr>
        <p:spPr bwMode="auto">
          <a:xfrm>
            <a:off x="8616950" y="1844676"/>
            <a:ext cx="1785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sz="2400">
                <a:solidFill>
                  <a:srgbClr val="C00000"/>
                </a:solidFill>
                <a:latin typeface="Times New Roman" pitchFamily="18" charset="0"/>
                <a:cs typeface="Times New Roman" pitchFamily="18" charset="0"/>
              </a:rPr>
              <a:t>    </a:t>
            </a:r>
            <a:r>
              <a:rPr kumimoji="0" lang="en-US" altLang="zh-TW" sz="2400">
                <a:solidFill>
                  <a:srgbClr val="C00000"/>
                </a:solidFill>
                <a:latin typeface="標楷體" pitchFamily="65" charset="-120"/>
                <a:ea typeface="標楷體" pitchFamily="65" charset="-120"/>
                <a:cs typeface="Times New Roman" pitchFamily="18" charset="0"/>
              </a:rPr>
              <a:t>Promoted</a:t>
            </a:r>
            <a:endParaRPr kumimoji="0" lang="zh-TW" altLang="en-US" sz="2400">
              <a:solidFill>
                <a:srgbClr val="C00000"/>
              </a:solidFill>
              <a:latin typeface="標楷體" pitchFamily="65" charset="-120"/>
              <a:ea typeface="標楷體" pitchFamily="65" charset="-120"/>
              <a:cs typeface="Times New Roman" pitchFamily="18" charset="0"/>
            </a:endParaRPr>
          </a:p>
        </p:txBody>
      </p:sp>
      <p:sp>
        <p:nvSpPr>
          <p:cNvPr id="27683" name="文字方塊 36"/>
          <p:cNvSpPr txBox="1">
            <a:spLocks noChangeArrowheads="1"/>
          </p:cNvSpPr>
          <p:nvPr/>
        </p:nvSpPr>
        <p:spPr bwMode="auto">
          <a:xfrm>
            <a:off x="9024938" y="4786313"/>
            <a:ext cx="164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sz="2400">
                <a:solidFill>
                  <a:srgbClr val="C00000"/>
                </a:solidFill>
                <a:latin typeface="標楷體" pitchFamily="65" charset="-120"/>
                <a:ea typeface="標楷體" pitchFamily="65" charset="-120"/>
                <a:cs typeface="Times New Roman" pitchFamily="18" charset="0"/>
              </a:rPr>
              <a:t>Promoted</a:t>
            </a:r>
            <a:endParaRPr kumimoji="0" lang="zh-TW" altLang="en-US" sz="2400">
              <a:solidFill>
                <a:srgbClr val="C00000"/>
              </a:solidFill>
              <a:latin typeface="標楷體" pitchFamily="65" charset="-120"/>
              <a:ea typeface="標楷體" pitchFamily="65" charset="-120"/>
              <a:cs typeface="Times New Roman" pitchFamily="18" charset="0"/>
            </a:endParaRPr>
          </a:p>
        </p:txBody>
      </p:sp>
      <p:sp>
        <p:nvSpPr>
          <p:cNvPr id="3" name="投影片編號版面配置區 2"/>
          <p:cNvSpPr>
            <a:spLocks noGrp="1"/>
          </p:cNvSpPr>
          <p:nvPr>
            <p:ph type="sldNum" sz="quarter" idx="12"/>
          </p:nvPr>
        </p:nvSpPr>
        <p:spPr>
          <a:xfrm>
            <a:off x="9296400" y="6053467"/>
            <a:ext cx="2743200" cy="365125"/>
          </a:xfrm>
        </p:spPr>
        <p:txBody>
          <a:bodyPr/>
          <a:lstStyle/>
          <a:p>
            <a:fld id="{2FCEA053-EC5F-4B87-81EB-DED01BC53005}" type="slidenum">
              <a:rPr lang="zh-TW" altLang="en-US" smtClean="0"/>
              <a:t>31</a:t>
            </a:fld>
            <a:endParaRPr lang="zh-TW" altLang="en-US" dirty="0"/>
          </a:p>
        </p:txBody>
      </p:sp>
      <p:sp>
        <p:nvSpPr>
          <p:cNvPr id="41" name="矩形 40"/>
          <p:cNvSpPr/>
          <p:nvPr/>
        </p:nvSpPr>
        <p:spPr>
          <a:xfrm>
            <a:off x="4816094" y="6393193"/>
            <a:ext cx="7601711" cy="523220"/>
          </a:xfrm>
          <a:prstGeom prst="rect">
            <a:avLst/>
          </a:prstGeom>
        </p:spPr>
        <p:txBody>
          <a:bodyPr wrap="square">
            <a:spAutoFit/>
          </a:bodyPr>
          <a:lstStyle/>
          <a:p>
            <a:r>
              <a:rPr lang="en-US" altLang="zh-TW" sz="1400" dirty="0">
                <a:latin typeface="Times New Roman" panose="02020603050405020304" pitchFamily="18" charset="0"/>
              </a:rPr>
              <a:t>Liu, C. J.</a:t>
            </a:r>
            <a:r>
              <a:rPr lang="en-US" altLang="zh-TW" sz="1400" dirty="0">
                <a:latin typeface="Times New Roman" panose="02020603050405020304" pitchFamily="18" charset="0"/>
                <a:ea typeface="標楷體" panose="03000509000000000000" pitchFamily="65" charset="-120"/>
              </a:rPr>
              <a:t>,</a:t>
            </a:r>
            <a:r>
              <a:rPr lang="en-US" altLang="zh-TW" sz="1400" dirty="0">
                <a:latin typeface="Times New Roman" panose="02020603050405020304" pitchFamily="18" charset="0"/>
                <a:ea typeface="Times New Roman" panose="02020603050405020304" pitchFamily="18" charset="0"/>
              </a:rPr>
              <a:t> Wang,</a:t>
            </a:r>
            <a:r>
              <a:rPr lang="en-US" altLang="zh-TW" sz="1400" dirty="0">
                <a:latin typeface="Times New Roman" panose="02020603050405020304" pitchFamily="18" charset="0"/>
              </a:rPr>
              <a:t> C. J., </a:t>
            </a:r>
            <a:r>
              <a:rPr lang="en-US" altLang="zh-TW" sz="1400" dirty="0">
                <a:latin typeface="Times New Roman" panose="02020603050405020304" pitchFamily="18" charset="0"/>
                <a:ea typeface="Times New Roman" panose="02020603050405020304" pitchFamily="18" charset="0"/>
              </a:rPr>
              <a:t>Huang,</a:t>
            </a:r>
            <a:r>
              <a:rPr lang="en-US" altLang="zh-TW" sz="1400" dirty="0">
                <a:latin typeface="Times New Roman" panose="02020603050405020304" pitchFamily="18" charset="0"/>
              </a:rPr>
              <a:t> C. F.,</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Lu, M. C., &amp;</a:t>
            </a:r>
            <a:r>
              <a:rPr lang="en-US" altLang="zh-TW" sz="1400" kern="100" dirty="0">
                <a:latin typeface="Times New Roman" panose="02020603050405020304" pitchFamily="18" charset="0"/>
              </a:rPr>
              <a:t> </a:t>
            </a:r>
            <a:r>
              <a:rPr lang="en-US" altLang="zh-TW" sz="1400" dirty="0">
                <a:latin typeface="Times New Roman" panose="02020603050405020304" pitchFamily="18" charset="0"/>
              </a:rPr>
              <a:t>Ho, M. C. (</a:t>
            </a:r>
            <a:r>
              <a:rPr lang="en-US" altLang="zh-TW" sz="1400" dirty="0" smtClean="0">
                <a:latin typeface="Times New Roman" panose="02020603050405020304" pitchFamily="18" charset="0"/>
              </a:rPr>
              <a:t>2014). </a:t>
            </a:r>
            <a:r>
              <a:rPr lang="en-US" altLang="zh-TW" sz="1400" dirty="0">
                <a:latin typeface="Times New Roman" panose="02020603050405020304" pitchFamily="18" charset="0"/>
              </a:rPr>
              <a:t>Applying  EEG Power Value Analysis to Detect Creativity. Advanced Materials in Electronic and Optical </a:t>
            </a:r>
            <a:r>
              <a:rPr lang="en-US" altLang="zh-TW" sz="1400" dirty="0" smtClean="0">
                <a:latin typeface="Times New Roman" panose="02020603050405020304" pitchFamily="18" charset="0"/>
              </a:rPr>
              <a:t>Devices. (SCIE)</a:t>
            </a:r>
            <a:endParaRPr lang="zh-TW" altLang="en-US" sz="1400" dirty="0"/>
          </a:p>
        </p:txBody>
      </p:sp>
      <p:sp>
        <p:nvSpPr>
          <p:cNvPr id="34" name="Oval 19"/>
          <p:cNvSpPr>
            <a:spLocks noChangeArrowheads="1"/>
          </p:cNvSpPr>
          <p:nvPr/>
        </p:nvSpPr>
        <p:spPr bwMode="auto">
          <a:xfrm>
            <a:off x="7978317" y="1419225"/>
            <a:ext cx="504825" cy="576263"/>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sp>
        <p:nvSpPr>
          <p:cNvPr id="35" name="Oval 19"/>
          <p:cNvSpPr>
            <a:spLocks noChangeArrowheads="1"/>
          </p:cNvSpPr>
          <p:nvPr/>
        </p:nvSpPr>
        <p:spPr bwMode="auto">
          <a:xfrm>
            <a:off x="8040768" y="4391949"/>
            <a:ext cx="504825" cy="576263"/>
          </a:xfrm>
          <a:prstGeom prst="ellipse">
            <a:avLst/>
          </a:prstGeom>
          <a:noFill/>
          <a:ln w="5715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Century Schoolbook" pitchFamily="18" charset="0"/>
            </a:endParaRPr>
          </a:p>
        </p:txBody>
      </p:sp>
    </p:spTree>
    <p:extLst>
      <p:ext uri="{BB962C8B-B14F-4D97-AF65-F5344CB8AC3E}">
        <p14:creationId xmlns:p14="http://schemas.microsoft.com/office/powerpoint/2010/main" val="2441784033"/>
      </p:ext>
    </p:extLst>
  </p:cSld>
  <p:clrMapOvr>
    <a:masterClrMapping/>
  </p:clrMapOvr>
  <p:transition>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723543" y="222788"/>
            <a:ext cx="8229600" cy="692150"/>
          </a:xfrm>
        </p:spPr>
        <p:txBody>
          <a:bodyPr>
            <a:normAutofit fontScale="90000"/>
          </a:bodyPr>
          <a:lstStyle/>
          <a:p>
            <a:pPr eaLnBrk="1" hangingPunct="1"/>
            <a:r>
              <a:rPr lang="en-US" altLang="zh-TW" dirty="0" smtClean="0">
                <a:latin typeface="Arial" panose="020B0604020202020204" pitchFamily="34" charset="0"/>
                <a:cs typeface="Arial" panose="020B0604020202020204" pitchFamily="34" charset="0"/>
              </a:rPr>
              <a:t>But…</a:t>
            </a:r>
            <a:endParaRPr lang="zh-TW" altLang="en-US" dirty="0" smtClean="0">
              <a:latin typeface="Arial" panose="020B0604020202020204" pitchFamily="34" charset="0"/>
              <a:cs typeface="Arial" panose="020B0604020202020204" pitchFamily="34" charset="0"/>
            </a:endParaRPr>
          </a:p>
        </p:txBody>
      </p:sp>
      <p:sp>
        <p:nvSpPr>
          <p:cNvPr id="10243" name="內容版面配置區 2"/>
          <p:cNvSpPr>
            <a:spLocks noGrp="1"/>
          </p:cNvSpPr>
          <p:nvPr>
            <p:ph sz="quarter" idx="1"/>
          </p:nvPr>
        </p:nvSpPr>
        <p:spPr>
          <a:xfrm>
            <a:off x="550606" y="1292226"/>
            <a:ext cx="8042787" cy="4873625"/>
          </a:xfrm>
        </p:spPr>
        <p:txBody>
          <a:bodyPr/>
          <a:lstStyle/>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根據晤談，</a:t>
            </a:r>
            <a:r>
              <a:rPr lang="en-US" altLang="zh-TW" dirty="0">
                <a:latin typeface="Arial" panose="020B0604020202020204" pitchFamily="34" charset="0"/>
                <a:ea typeface="標楷體" panose="03000509000000000000" pitchFamily="65" charset="-120"/>
                <a:cs typeface="Arial" panose="020B0604020202020204" pitchFamily="34" charset="0"/>
              </a:rPr>
              <a:t>IAPS</a:t>
            </a:r>
            <a:r>
              <a:rPr lang="zh-TW" altLang="en-US" dirty="0">
                <a:latin typeface="Arial" panose="020B0604020202020204" pitchFamily="34" charset="0"/>
                <a:ea typeface="標楷體" panose="03000509000000000000" pitchFamily="65" charset="-120"/>
                <a:cs typeface="Arial" panose="020B0604020202020204" pitchFamily="34" charset="0"/>
              </a:rPr>
              <a:t>對不同學生情緒誘發狀況不同。</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僅用量表與問卷，無法確認學生情緒的誘發狀態。</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r>
              <a:rPr lang="zh-TW" altLang="en-US" dirty="0">
                <a:solidFill>
                  <a:srgbClr val="FF0000"/>
                </a:solidFill>
                <a:latin typeface="Arial" panose="020B0604020202020204" pitchFamily="34" charset="0"/>
                <a:ea typeface="標楷體" panose="03000509000000000000" pitchFamily="65" charset="-120"/>
                <a:cs typeface="Arial" panose="020B0604020202020204" pitchFamily="34" charset="0"/>
              </a:rPr>
              <a:t>問卷的評分好像有問題</a:t>
            </a: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zh-TW" altLang="en-US"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zh-TW" altLang="en-US" dirty="0" smtClean="0">
                <a:latin typeface="Arial" panose="020B0604020202020204" pitchFamily="34" charset="0"/>
                <a:ea typeface="標楷體" panose="03000509000000000000" pitchFamily="65" charset="-120"/>
                <a:cs typeface="Arial" panose="020B0604020202020204" pitchFamily="34" charset="0"/>
              </a:rPr>
              <a:t>男女生得分有明顯差異</a:t>
            </a:r>
            <a:r>
              <a:rPr lang="en-US" altLang="zh-TW" dirty="0" smtClean="0">
                <a:latin typeface="Arial" panose="020B0604020202020204" pitchFamily="34" charset="0"/>
                <a:ea typeface="標楷體" panose="03000509000000000000" pitchFamily="65" charset="-120"/>
                <a:cs typeface="Arial" panose="020B0604020202020204" pitchFamily="34" charset="0"/>
              </a:rPr>
              <a:t>!</a:t>
            </a: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zh-TW" altLang="en-US" dirty="0">
              <a:ea typeface="標楷體" panose="03000509000000000000" pitchFamily="65" charset="-120"/>
              <a:cs typeface="Arial" panose="020B0604020202020204" pitchFamily="34" charset="0"/>
            </a:endParaRPr>
          </a:p>
        </p:txBody>
      </p:sp>
      <p:grpSp>
        <p:nvGrpSpPr>
          <p:cNvPr id="2" name="群組 5"/>
          <p:cNvGrpSpPr>
            <a:grpSpLocks/>
          </p:cNvGrpSpPr>
          <p:nvPr/>
        </p:nvGrpSpPr>
        <p:grpSpPr bwMode="auto">
          <a:xfrm>
            <a:off x="2208214" y="5445126"/>
            <a:ext cx="6116637" cy="720725"/>
            <a:chOff x="683568" y="5445224"/>
            <a:chExt cx="6117203" cy="720080"/>
          </a:xfrm>
        </p:grpSpPr>
        <p:sp>
          <p:nvSpPr>
            <p:cNvPr id="4" name="向右箭號 3"/>
            <p:cNvSpPr/>
            <p:nvPr/>
          </p:nvSpPr>
          <p:spPr>
            <a:xfrm>
              <a:off x="683568" y="5445224"/>
              <a:ext cx="93671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1691723" y="5516598"/>
              <a:ext cx="5109048" cy="58526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zh-TW" altLang="en-US" sz="3200" dirty="0">
                  <a:latin typeface="標楷體" pitchFamily="65" charset="-120"/>
                  <a:ea typeface="標楷體" pitchFamily="65" charset="-120"/>
                </a:rPr>
                <a:t>搭配腦波進行施測有其優勢</a:t>
              </a:r>
              <a:endParaRPr lang="zh-TW" altLang="en-US" sz="3200" dirty="0"/>
            </a:p>
          </p:txBody>
        </p:sp>
      </p:grpSp>
      <p:sp>
        <p:nvSpPr>
          <p:cNvPr id="7" name="投影片編號版面配置區 6"/>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A13719B9-4B11-496D-94C7-3C9505470C91}" type="slidenum">
              <a:rPr kumimoji="0" lang="zh-TW" altLang="en-US">
                <a:solidFill>
                  <a:srgbClr val="898989"/>
                </a:solidFill>
                <a:latin typeface="Calibri" panose="020F0502020204030204" pitchFamily="34" charset="0"/>
              </a:rPr>
              <a:pPr eaLnBrk="1" hangingPunct="1"/>
              <a:t>32</a:t>
            </a:fld>
            <a:endParaRPr kumimoji="0" lang="zh-TW" altLang="en-US">
              <a:solidFill>
                <a:srgbClr val="898989"/>
              </a:solidFill>
              <a:latin typeface="Calibri" panose="020F0502020204030204" pitchFamily="34" charset="0"/>
            </a:endParaRPr>
          </a:p>
        </p:txBody>
      </p:sp>
      <p:pic>
        <p:nvPicPr>
          <p:cNvPr id="9" name="圖片 8"/>
          <p:cNvPicPr>
            <a:picLocks noChangeAspect="1"/>
          </p:cNvPicPr>
          <p:nvPr/>
        </p:nvPicPr>
        <p:blipFill>
          <a:blip r:embed="rId2"/>
          <a:stretch>
            <a:fillRect/>
          </a:stretch>
        </p:blipFill>
        <p:spPr>
          <a:xfrm>
            <a:off x="8514735" y="2739462"/>
            <a:ext cx="2965297" cy="2394825"/>
          </a:xfrm>
          <a:prstGeom prst="rect">
            <a:avLst/>
          </a:prstGeom>
        </p:spPr>
      </p:pic>
      <p:sp>
        <p:nvSpPr>
          <p:cNvPr id="10" name="文字方塊 9"/>
          <p:cNvSpPr txBox="1"/>
          <p:nvPr/>
        </p:nvSpPr>
        <p:spPr>
          <a:xfrm>
            <a:off x="8501831" y="4385188"/>
            <a:ext cx="4994787"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誰的創造力比較好</a:t>
            </a:r>
            <a:r>
              <a:rPr lang="en-US" altLang="zh-TW" sz="2400" dirty="0" smtClean="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1824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7" dur="500"/>
                                        <p:tgtEl>
                                          <p:spTgt spid="1024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779639" y="1042219"/>
            <a:ext cx="8622891" cy="5347125"/>
          </a:xfrm>
          <a:prstGeom prst="rect">
            <a:avLst/>
          </a:prstGeom>
        </p:spPr>
      </p:pic>
      <p:pic>
        <p:nvPicPr>
          <p:cNvPr id="3" name="圖片 2"/>
          <p:cNvPicPr>
            <a:picLocks noChangeAspect="1"/>
          </p:cNvPicPr>
          <p:nvPr/>
        </p:nvPicPr>
        <p:blipFill>
          <a:blip r:embed="rId3"/>
          <a:stretch>
            <a:fillRect/>
          </a:stretch>
        </p:blipFill>
        <p:spPr>
          <a:xfrm>
            <a:off x="385609" y="0"/>
            <a:ext cx="11410950" cy="1886718"/>
          </a:xfrm>
          <a:prstGeom prst="rect">
            <a:avLst/>
          </a:prstGeom>
        </p:spPr>
      </p:pic>
      <p:sp>
        <p:nvSpPr>
          <p:cNvPr id="4" name="矩形 3"/>
          <p:cNvSpPr/>
          <p:nvPr/>
        </p:nvSpPr>
        <p:spPr>
          <a:xfrm>
            <a:off x="4758813" y="0"/>
            <a:ext cx="7123471" cy="923330"/>
          </a:xfrm>
          <a:prstGeom prst="rect">
            <a:avLst/>
          </a:prstGeom>
        </p:spPr>
        <p:txBody>
          <a:bodyPr wrap="square">
            <a:spAutoFit/>
          </a:bodyPr>
          <a:lstStyle/>
          <a:p>
            <a:r>
              <a:rPr lang="en-US" altLang="zh-TW" kern="100" dirty="0">
                <a:solidFill>
                  <a:srgbClr val="000000"/>
                </a:solidFill>
                <a:latin typeface="Times New Roman" panose="02020603050405020304" pitchFamily="18" charset="0"/>
                <a:ea typeface="標楷體" panose="03000509000000000000" pitchFamily="65" charset="-120"/>
              </a:rPr>
              <a:t>Huang, C.-F. &amp; </a:t>
            </a:r>
            <a:r>
              <a:rPr lang="en-US" altLang="zh-TW" sz="1600" kern="100" dirty="0">
                <a:latin typeface="Times New Roman" panose="02020603050405020304" pitchFamily="18" charset="0"/>
                <a:ea typeface="標楷體" panose="03000509000000000000" pitchFamily="65" charset="-120"/>
              </a:rPr>
              <a:t>Wang, K. -C.</a:t>
            </a:r>
            <a:r>
              <a:rPr lang="en-US" altLang="zh-TW" kern="100" dirty="0">
                <a:solidFill>
                  <a:srgbClr val="000000"/>
                </a:solidFill>
                <a:latin typeface="Times New Roman" panose="02020603050405020304" pitchFamily="18" charset="0"/>
                <a:ea typeface="標楷體" panose="03000509000000000000" pitchFamily="65" charset="-120"/>
              </a:rPr>
              <a:t> (2019). Comparative Analysis of Different Creativity Tests for the Prediction of Students</a:t>
            </a:r>
            <a:r>
              <a:rPr lang="zh-TW" altLang="zh-TW"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kern="100" dirty="0">
                <a:solidFill>
                  <a:srgbClr val="000000"/>
                </a:solidFill>
                <a:latin typeface="Times New Roman" panose="02020603050405020304" pitchFamily="18" charset="0"/>
                <a:ea typeface="標楷體" panose="03000509000000000000" pitchFamily="65" charset="-120"/>
              </a:rPr>
              <a:t> Scientific Creativity.</a:t>
            </a:r>
            <a:r>
              <a:rPr lang="en-US" altLang="zh-TW" i="1" dirty="0">
                <a:latin typeface="Times New Roman" panose="02020603050405020304" pitchFamily="18" charset="0"/>
              </a:rPr>
              <a:t> Creativity Research Journal </a:t>
            </a:r>
            <a:r>
              <a:rPr lang="en-US" altLang="zh-TW" i="1" dirty="0" smtClean="0">
                <a:latin typeface="Times New Roman" panose="02020603050405020304" pitchFamily="18" charset="0"/>
              </a:rPr>
              <a:t>(</a:t>
            </a:r>
            <a:r>
              <a:rPr lang="en-US" altLang="zh-TW" dirty="0" smtClean="0">
                <a:latin typeface="Times New Roman" panose="02020603050405020304" pitchFamily="18" charset="0"/>
              </a:rPr>
              <a:t>in press, SSCI</a:t>
            </a:r>
            <a:r>
              <a:rPr lang="en-US" altLang="zh-TW" i="1" dirty="0" smtClean="0">
                <a:latin typeface="Times New Roman" panose="02020603050405020304" pitchFamily="18" charset="0"/>
              </a:rPr>
              <a:t>)</a:t>
            </a:r>
            <a:r>
              <a:rPr lang="en-US" altLang="zh-TW" kern="100" dirty="0" smtClean="0">
                <a:latin typeface="Times New Roman" panose="02020603050405020304" pitchFamily="18" charset="0"/>
                <a:ea typeface="標楷體" panose="03000509000000000000" pitchFamily="65" charset="-120"/>
              </a:rPr>
              <a:t>. </a:t>
            </a:r>
            <a:endParaRPr lang="zh-TW" altLang="en-US" dirty="0"/>
          </a:p>
        </p:txBody>
      </p:sp>
    </p:spTree>
    <p:extLst>
      <p:ext uri="{BB962C8B-B14F-4D97-AF65-F5344CB8AC3E}">
        <p14:creationId xmlns:p14="http://schemas.microsoft.com/office/powerpoint/2010/main" val="62831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821523" y="119790"/>
            <a:ext cx="8177883" cy="5317449"/>
          </a:xfrm>
          <a:prstGeom prst="rect">
            <a:avLst/>
          </a:prstGeom>
        </p:spPr>
      </p:pic>
      <p:pic>
        <p:nvPicPr>
          <p:cNvPr id="3" name="圖片 2"/>
          <p:cNvPicPr>
            <a:picLocks noChangeAspect="1"/>
          </p:cNvPicPr>
          <p:nvPr/>
        </p:nvPicPr>
        <p:blipFill>
          <a:blip r:embed="rId3"/>
          <a:stretch>
            <a:fillRect/>
          </a:stretch>
        </p:blipFill>
        <p:spPr>
          <a:xfrm>
            <a:off x="2328590" y="5437239"/>
            <a:ext cx="7931358" cy="1219200"/>
          </a:xfrm>
          <a:prstGeom prst="rect">
            <a:avLst/>
          </a:prstGeom>
        </p:spPr>
      </p:pic>
    </p:spTree>
    <p:extLst>
      <p:ext uri="{BB962C8B-B14F-4D97-AF65-F5344CB8AC3E}">
        <p14:creationId xmlns:p14="http://schemas.microsoft.com/office/powerpoint/2010/main" val="249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723543" y="222788"/>
            <a:ext cx="8229600" cy="692150"/>
          </a:xfrm>
        </p:spPr>
        <p:txBody>
          <a:bodyPr>
            <a:normAutofit fontScale="90000"/>
          </a:bodyPr>
          <a:lstStyle/>
          <a:p>
            <a:pPr eaLnBrk="1" hangingPunct="1"/>
            <a:r>
              <a:rPr lang="en-US" altLang="zh-TW" dirty="0" smtClean="0">
                <a:latin typeface="Arial" panose="020B0604020202020204" pitchFamily="34" charset="0"/>
                <a:cs typeface="Arial" panose="020B0604020202020204" pitchFamily="34" charset="0"/>
              </a:rPr>
              <a:t>But…</a:t>
            </a:r>
            <a:endParaRPr lang="zh-TW" altLang="en-US" dirty="0" smtClean="0">
              <a:latin typeface="Arial" panose="020B0604020202020204" pitchFamily="34" charset="0"/>
              <a:cs typeface="Arial" panose="020B0604020202020204" pitchFamily="34" charset="0"/>
            </a:endParaRPr>
          </a:p>
        </p:txBody>
      </p:sp>
      <p:sp>
        <p:nvSpPr>
          <p:cNvPr id="10243" name="內容版面配置區 2"/>
          <p:cNvSpPr>
            <a:spLocks noGrp="1"/>
          </p:cNvSpPr>
          <p:nvPr>
            <p:ph sz="quarter" idx="1"/>
          </p:nvPr>
        </p:nvSpPr>
        <p:spPr>
          <a:xfrm>
            <a:off x="550606" y="1292226"/>
            <a:ext cx="8042787" cy="4873625"/>
          </a:xfrm>
        </p:spPr>
        <p:txBody>
          <a:bodyPr/>
          <a:lstStyle/>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根據晤談，</a:t>
            </a:r>
            <a:r>
              <a:rPr lang="en-US" altLang="zh-TW" dirty="0">
                <a:latin typeface="Arial" panose="020B0604020202020204" pitchFamily="34" charset="0"/>
                <a:ea typeface="標楷體" panose="03000509000000000000" pitchFamily="65" charset="-120"/>
                <a:cs typeface="Arial" panose="020B0604020202020204" pitchFamily="34" charset="0"/>
              </a:rPr>
              <a:t>IAPS</a:t>
            </a:r>
            <a:r>
              <a:rPr lang="zh-TW" altLang="en-US" dirty="0">
                <a:latin typeface="Arial" panose="020B0604020202020204" pitchFamily="34" charset="0"/>
                <a:ea typeface="標楷體" panose="03000509000000000000" pitchFamily="65" charset="-120"/>
                <a:cs typeface="Arial" panose="020B0604020202020204" pitchFamily="34" charset="0"/>
              </a:rPr>
              <a:t>對不同學生情緒誘發狀況不同。</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r>
              <a:rPr lang="zh-TW" altLang="en-US" dirty="0">
                <a:latin typeface="Arial" panose="020B0604020202020204" pitchFamily="34" charset="0"/>
                <a:ea typeface="標楷體" panose="03000509000000000000" pitchFamily="65" charset="-120"/>
                <a:cs typeface="Arial" panose="020B0604020202020204" pitchFamily="34" charset="0"/>
              </a:rPr>
              <a:t>僅用量表與問卷，無法確認學生情緒的誘發狀態。</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r>
              <a:rPr lang="zh-TW" altLang="en-US" dirty="0">
                <a:latin typeface="Arial" panose="020B0604020202020204" pitchFamily="34" charset="0"/>
                <a:ea typeface="標楷體" panose="03000509000000000000" pitchFamily="65" charset="-120"/>
                <a:cs typeface="Arial" panose="020B0604020202020204" pitchFamily="34" charset="0"/>
              </a:rPr>
              <a:t>問卷的評分好像有問題</a:t>
            </a:r>
            <a:r>
              <a:rPr lang="en-US" altLang="zh-TW" dirty="0" smtClean="0">
                <a:latin typeface="Arial" panose="020B0604020202020204" pitchFamily="34" charset="0"/>
                <a:ea typeface="標楷體" panose="03000509000000000000" pitchFamily="65" charset="-120"/>
                <a:cs typeface="Arial" panose="020B0604020202020204" pitchFamily="34" charset="0"/>
              </a:rPr>
              <a:t>!</a:t>
            </a:r>
            <a:r>
              <a:rPr lang="zh-TW" altLang="en-US" dirty="0" smtClean="0">
                <a:latin typeface="Arial" panose="020B0604020202020204" pitchFamily="34" charset="0"/>
                <a:ea typeface="標楷體" panose="03000509000000000000" pitchFamily="65" charset="-120"/>
                <a:cs typeface="Arial" panose="020B0604020202020204" pitchFamily="34" charset="0"/>
              </a:rPr>
              <a:t> </a:t>
            </a:r>
            <a:r>
              <a:rPr lang="zh-TW" altLang="en-US" dirty="0" smtClean="0">
                <a:solidFill>
                  <a:srgbClr val="FF0000"/>
                </a:solidFill>
                <a:latin typeface="Arial" panose="020B0604020202020204" pitchFamily="34" charset="0"/>
                <a:ea typeface="標楷體" panose="03000509000000000000" pitchFamily="65" charset="-120"/>
                <a:cs typeface="Arial" panose="020B0604020202020204" pitchFamily="34" charset="0"/>
              </a:rPr>
              <a:t>男女生得分有明顯差異</a:t>
            </a: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t>
            </a:r>
          </a:p>
          <a:p>
            <a:pPr eaLnBrk="1" hangingPunct="1"/>
            <a:endParaRPr lang="en-US" altLang="zh-TW" dirty="0">
              <a:latin typeface="Arial" panose="020B0604020202020204" pitchFamily="34" charset="0"/>
              <a:ea typeface="標楷體" panose="03000509000000000000" pitchFamily="65" charset="-120"/>
              <a:cs typeface="Arial" panose="020B0604020202020204" pitchFamily="34" charset="0"/>
            </a:endParaRPr>
          </a:p>
          <a:p>
            <a:pPr eaLnBrk="1" hangingPunct="1"/>
            <a:endParaRPr lang="zh-TW" altLang="en-US" dirty="0">
              <a:ea typeface="標楷體" panose="03000509000000000000" pitchFamily="65" charset="-120"/>
              <a:cs typeface="Arial" panose="020B0604020202020204" pitchFamily="34" charset="0"/>
            </a:endParaRPr>
          </a:p>
        </p:txBody>
      </p:sp>
      <p:grpSp>
        <p:nvGrpSpPr>
          <p:cNvPr id="2" name="群組 5"/>
          <p:cNvGrpSpPr>
            <a:grpSpLocks/>
          </p:cNvGrpSpPr>
          <p:nvPr/>
        </p:nvGrpSpPr>
        <p:grpSpPr bwMode="auto">
          <a:xfrm>
            <a:off x="2208214" y="5445126"/>
            <a:ext cx="6116637" cy="720725"/>
            <a:chOff x="683568" y="5445224"/>
            <a:chExt cx="6117203" cy="720080"/>
          </a:xfrm>
        </p:grpSpPr>
        <p:sp>
          <p:nvSpPr>
            <p:cNvPr id="4" name="向右箭號 3"/>
            <p:cNvSpPr/>
            <p:nvPr/>
          </p:nvSpPr>
          <p:spPr>
            <a:xfrm>
              <a:off x="683568" y="5445224"/>
              <a:ext cx="93671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1691723" y="5516598"/>
              <a:ext cx="5109048" cy="58526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zh-TW" altLang="en-US" sz="3200" dirty="0">
                  <a:latin typeface="標楷體" pitchFamily="65" charset="-120"/>
                  <a:ea typeface="標楷體" pitchFamily="65" charset="-120"/>
                </a:rPr>
                <a:t>搭配腦波進行施測有其優勢</a:t>
              </a:r>
              <a:endParaRPr lang="zh-TW" altLang="en-US" sz="3200" dirty="0"/>
            </a:p>
          </p:txBody>
        </p:sp>
      </p:grpSp>
      <p:sp>
        <p:nvSpPr>
          <p:cNvPr id="7" name="投影片編號版面配置區 6"/>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A13719B9-4B11-496D-94C7-3C9505470C91}" type="slidenum">
              <a:rPr kumimoji="0" lang="zh-TW" altLang="en-US">
                <a:solidFill>
                  <a:srgbClr val="898989"/>
                </a:solidFill>
                <a:latin typeface="Calibri" panose="020F0502020204030204" pitchFamily="34" charset="0"/>
              </a:rPr>
              <a:pPr eaLnBrk="1" hangingPunct="1"/>
              <a:t>35</a:t>
            </a:fld>
            <a:endParaRPr kumimoji="0" lang="zh-TW" altLang="en-US">
              <a:solidFill>
                <a:srgbClr val="898989"/>
              </a:solidFill>
              <a:latin typeface="Calibri" panose="020F0502020204030204" pitchFamily="34" charset="0"/>
            </a:endParaRPr>
          </a:p>
        </p:txBody>
      </p:sp>
      <p:pic>
        <p:nvPicPr>
          <p:cNvPr id="9" name="圖片 8"/>
          <p:cNvPicPr>
            <a:picLocks noChangeAspect="1"/>
          </p:cNvPicPr>
          <p:nvPr/>
        </p:nvPicPr>
        <p:blipFill>
          <a:blip r:embed="rId2"/>
          <a:stretch>
            <a:fillRect/>
          </a:stretch>
        </p:blipFill>
        <p:spPr>
          <a:xfrm>
            <a:off x="8514735" y="2739462"/>
            <a:ext cx="2965297" cy="2394825"/>
          </a:xfrm>
          <a:prstGeom prst="rect">
            <a:avLst/>
          </a:prstGeom>
        </p:spPr>
      </p:pic>
      <p:sp>
        <p:nvSpPr>
          <p:cNvPr id="10" name="文字方塊 9"/>
          <p:cNvSpPr txBox="1"/>
          <p:nvPr/>
        </p:nvSpPr>
        <p:spPr>
          <a:xfrm>
            <a:off x="8501831" y="4385188"/>
            <a:ext cx="4994787"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誰的創造力比較好</a:t>
            </a:r>
            <a:r>
              <a:rPr lang="en-US" altLang="zh-TW" sz="2400" dirty="0" smtClean="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98378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7" dur="500"/>
                                        <p:tgtEl>
                                          <p:spTgt spid="1024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版面配置區 3"/>
          <p:cNvSpPr>
            <a:spLocks noGrp="1"/>
          </p:cNvSpPr>
          <p:nvPr>
            <p:ph type="dt" sz="quarter" idx="10"/>
          </p:nvPr>
        </p:nvSpPr>
        <p:spPr/>
        <p:txBody>
          <a:bodyPr/>
          <a:lstStyle/>
          <a:p>
            <a:pPr>
              <a:defRPr/>
            </a:pPr>
            <a:fld id="{5BF836B0-91D8-4F16-8246-94D7CD04C809}" type="datetime1">
              <a:rPr lang="zh-TW" altLang="en-US"/>
              <a:pPr>
                <a:defRPr/>
              </a:pPr>
              <a:t>2019/10/31</a:t>
            </a:fld>
            <a:endParaRPr lang="en-US" altLang="zh-TW"/>
          </a:p>
        </p:txBody>
      </p:sp>
      <p:sp>
        <p:nvSpPr>
          <p:cNvPr id="7"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3DFB95F-E3A5-4860-B715-FEE0A08A8AAA}" type="slidenum">
              <a:rPr kumimoji="0" lang="en-US" altLang="zh-TW">
                <a:solidFill>
                  <a:srgbClr val="898989"/>
                </a:solidFill>
                <a:latin typeface="Calibri" panose="020F0502020204030204" pitchFamily="34" charset="0"/>
              </a:rPr>
              <a:pPr eaLnBrk="1" hangingPunct="1"/>
              <a:t>36</a:t>
            </a:fld>
            <a:endParaRPr kumimoji="0" lang="en-US" altLang="zh-TW">
              <a:solidFill>
                <a:srgbClr val="898989"/>
              </a:solidFill>
              <a:latin typeface="Calibri" panose="020F0502020204030204" pitchFamily="34" charset="0"/>
            </a:endParaRPr>
          </a:p>
        </p:txBody>
      </p:sp>
      <p:sp>
        <p:nvSpPr>
          <p:cNvPr id="46084" name="Rectangle 2"/>
          <p:cNvSpPr>
            <a:spLocks noGrp="1" noChangeArrowheads="1"/>
          </p:cNvSpPr>
          <p:nvPr>
            <p:ph type="title"/>
          </p:nvPr>
        </p:nvSpPr>
        <p:spPr/>
        <p:txBody>
          <a:bodyPr/>
          <a:lstStyle/>
          <a:p>
            <a:r>
              <a:rPr lang="en-US" altLang="zh-TW" sz="4000"/>
              <a:t>case study-boy-scientific creativity</a:t>
            </a:r>
          </a:p>
        </p:txBody>
      </p:sp>
      <p:pic>
        <p:nvPicPr>
          <p:cNvPr id="46086" name="Picture 4" descr="cre-03-theta-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557339"/>
            <a:ext cx="5976938"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324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版面配置區 3"/>
          <p:cNvSpPr>
            <a:spLocks noGrp="1"/>
          </p:cNvSpPr>
          <p:nvPr>
            <p:ph type="dt" sz="quarter" idx="10"/>
          </p:nvPr>
        </p:nvSpPr>
        <p:spPr/>
        <p:txBody>
          <a:bodyPr/>
          <a:lstStyle/>
          <a:p>
            <a:pPr>
              <a:defRPr/>
            </a:pPr>
            <a:fld id="{3145DD17-5D43-4BDD-A5F7-C6BA18446AC3}" type="datetime1">
              <a:rPr lang="zh-TW" altLang="en-US"/>
              <a:pPr>
                <a:defRPr/>
              </a:pPr>
              <a:t>2019/10/31</a:t>
            </a:fld>
            <a:endParaRPr lang="en-US" altLang="zh-TW"/>
          </a:p>
        </p:txBody>
      </p:sp>
      <p:sp>
        <p:nvSpPr>
          <p:cNvPr id="7"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1CDEF8CC-6CBE-4779-A4B6-694FDEE8D613}" type="slidenum">
              <a:rPr kumimoji="0" lang="en-US" altLang="zh-TW">
                <a:solidFill>
                  <a:srgbClr val="898989"/>
                </a:solidFill>
                <a:latin typeface="Calibri" panose="020F0502020204030204" pitchFamily="34" charset="0"/>
              </a:rPr>
              <a:pPr eaLnBrk="1" hangingPunct="1"/>
              <a:t>37</a:t>
            </a:fld>
            <a:endParaRPr kumimoji="0" lang="en-US" altLang="zh-TW">
              <a:solidFill>
                <a:srgbClr val="898989"/>
              </a:solidFill>
              <a:latin typeface="Calibri" panose="020F0502020204030204" pitchFamily="34" charset="0"/>
            </a:endParaRPr>
          </a:p>
        </p:txBody>
      </p:sp>
      <p:sp>
        <p:nvSpPr>
          <p:cNvPr id="48132" name="Rectangle 2"/>
          <p:cNvSpPr>
            <a:spLocks noGrp="1" noChangeArrowheads="1"/>
          </p:cNvSpPr>
          <p:nvPr>
            <p:ph type="title"/>
          </p:nvPr>
        </p:nvSpPr>
        <p:spPr/>
        <p:txBody>
          <a:bodyPr/>
          <a:lstStyle/>
          <a:p>
            <a:r>
              <a:rPr lang="en-US" altLang="zh-TW" sz="4000"/>
              <a:t>case study-girl-scientific creativity</a:t>
            </a:r>
          </a:p>
        </p:txBody>
      </p:sp>
      <p:pic>
        <p:nvPicPr>
          <p:cNvPr id="48134" name="Picture 4" descr="cre-05-theta-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265239"/>
            <a:ext cx="6335712"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877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編號版面配置區 3"/>
          <p:cNvSpPr>
            <a:spLocks noGrp="1"/>
          </p:cNvSpPr>
          <p:nvPr>
            <p:ph type="sldNum" sz="quarter" idx="12"/>
          </p:nvPr>
        </p:nvSpPr>
        <p:spPr>
          <a:xfrm>
            <a:off x="8278368" y="5788025"/>
            <a:ext cx="2133600" cy="476250"/>
          </a:xfrm>
          <a:ln>
            <a:miter lim="800000"/>
            <a:headEnd/>
            <a:tailEnd/>
          </a:ln>
        </p:spPr>
        <p:txBody>
          <a:bodyPr/>
          <a:lstStyle/>
          <a:p>
            <a:pPr>
              <a:defRPr/>
            </a:pPr>
            <a:fld id="{DCB685E8-F618-4D4F-8354-1E50017A2EB6}" type="slidenum">
              <a:rPr kumimoji="1" lang="en-US" altLang="zh-TW" smtClean="0">
                <a:latin typeface="Arial" charset="0"/>
              </a:rPr>
              <a:pPr>
                <a:defRPr/>
              </a:pPr>
              <a:t>38</a:t>
            </a:fld>
            <a:endParaRPr kumimoji="1" lang="en-US" altLang="zh-TW" smtClean="0">
              <a:latin typeface="Arial" charset="0"/>
            </a:endParaRPr>
          </a:p>
        </p:txBody>
      </p:sp>
      <p:sp>
        <p:nvSpPr>
          <p:cNvPr id="32771" name="Rectangle 2"/>
          <p:cNvSpPr txBox="1">
            <a:spLocks noChangeArrowheads="1"/>
          </p:cNvSpPr>
          <p:nvPr/>
        </p:nvSpPr>
        <p:spPr bwMode="auto">
          <a:xfrm>
            <a:off x="180366" y="69849"/>
            <a:ext cx="2059914"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r>
              <a:rPr lang="zh-TW" altLang="en-US" sz="3600" dirty="0">
                <a:solidFill>
                  <a:schemeClr val="tx2"/>
                </a:solidFill>
                <a:latin typeface="標楷體" pitchFamily="65" charset="-120"/>
                <a:cs typeface="Times New Roman" pitchFamily="18" charset="0"/>
              </a:rPr>
              <a:t>性別差異</a:t>
            </a:r>
          </a:p>
        </p:txBody>
      </p:sp>
      <p:sp>
        <p:nvSpPr>
          <p:cNvPr id="32772" name="文字方塊 63"/>
          <p:cNvSpPr txBox="1">
            <a:spLocks noChangeArrowheads="1"/>
          </p:cNvSpPr>
          <p:nvPr/>
        </p:nvSpPr>
        <p:spPr bwMode="auto">
          <a:xfrm>
            <a:off x="1368552" y="3368675"/>
            <a:ext cx="2051050" cy="10160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zh-TW" altLang="en-US" sz="2000"/>
              <a:t>受試者</a:t>
            </a:r>
            <a:r>
              <a:rPr lang="en-US" altLang="zh-TW" sz="2000"/>
              <a:t>(n=40</a:t>
            </a:r>
            <a:r>
              <a:rPr lang="zh-TW" altLang="en-US" sz="2000"/>
              <a:t>；男女各半</a:t>
            </a:r>
            <a:r>
              <a:rPr lang="en-US" altLang="zh-TW" sz="2000"/>
              <a:t>)</a:t>
            </a:r>
          </a:p>
          <a:p>
            <a:pPr eaLnBrk="1" hangingPunct="1"/>
            <a:r>
              <a:rPr lang="en-US" altLang="zh-TW" sz="2000"/>
              <a:t>(collected ERPs)</a:t>
            </a:r>
            <a:endParaRPr lang="zh-TW" altLang="en-US" sz="2000"/>
          </a:p>
        </p:txBody>
      </p:sp>
      <p:pic>
        <p:nvPicPr>
          <p:cNvPr id="32773"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865" y="2052638"/>
            <a:ext cx="24574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向右箭號 2"/>
          <p:cNvSpPr/>
          <p:nvPr/>
        </p:nvSpPr>
        <p:spPr bwMode="auto">
          <a:xfrm rot="18836841">
            <a:off x="3276728" y="3505201"/>
            <a:ext cx="358775" cy="20002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向右箭號 61"/>
          <p:cNvSpPr/>
          <p:nvPr/>
        </p:nvSpPr>
        <p:spPr bwMode="auto">
          <a:xfrm>
            <a:off x="6188203" y="2982913"/>
            <a:ext cx="358775" cy="20002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2776" name="圖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215" y="1990726"/>
            <a:ext cx="251936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向右箭號 62"/>
          <p:cNvSpPr/>
          <p:nvPr/>
        </p:nvSpPr>
        <p:spPr bwMode="auto">
          <a:xfrm rot="3729918">
            <a:off x="3246566" y="4059238"/>
            <a:ext cx="358775" cy="20002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8" name="向右箭號 87"/>
          <p:cNvSpPr/>
          <p:nvPr/>
        </p:nvSpPr>
        <p:spPr bwMode="auto">
          <a:xfrm>
            <a:off x="6227890" y="4879976"/>
            <a:ext cx="360362" cy="20002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2779"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215" y="4159251"/>
            <a:ext cx="24574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文字方塊 10"/>
          <p:cNvSpPr txBox="1">
            <a:spLocks noChangeArrowheads="1"/>
          </p:cNvSpPr>
          <p:nvPr/>
        </p:nvSpPr>
        <p:spPr bwMode="auto">
          <a:xfrm>
            <a:off x="3211640" y="3660776"/>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endParaRPr lang="zh-TW" altLang="en-US" sz="1800">
              <a:latin typeface="Times New Roman" pitchFamily="18" charset="0"/>
              <a:cs typeface="Times New Roman" pitchFamily="18" charset="0"/>
            </a:endParaRPr>
          </a:p>
        </p:txBody>
      </p:sp>
      <p:pic>
        <p:nvPicPr>
          <p:cNvPr id="32781" name="Picture 7" descr="http://ts4.mm.bing.net/th?id=I.4894425243123951&amp;pid=15.1">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363" y="1029430"/>
            <a:ext cx="7143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2240" y="788987"/>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128" y="840517"/>
            <a:ext cx="11668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090" y="4160837"/>
            <a:ext cx="24574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6858" y="4050716"/>
            <a:ext cx="1296987"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86928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8304213" y="6344246"/>
            <a:ext cx="2133600" cy="365125"/>
          </a:xfrm>
        </p:spPr>
        <p:txBody>
          <a:bodyPr/>
          <a:lstStyle/>
          <a:p>
            <a:pPr>
              <a:defRPr/>
            </a:pPr>
            <a:fld id="{3211D835-CC53-441C-B25B-2FFB13EF8B5B}" type="slidenum">
              <a:rPr lang="en-US" altLang="zh-TW" smtClean="0"/>
              <a:pPr>
                <a:defRPr/>
              </a:pPr>
              <a:t>39</a:t>
            </a:fld>
            <a:endParaRPr lang="en-US" altLang="zh-TW" dirty="0"/>
          </a:p>
        </p:txBody>
      </p:sp>
      <p:sp>
        <p:nvSpPr>
          <p:cNvPr id="33795" name="Rectangle 10"/>
          <p:cNvSpPr>
            <a:spLocks noChangeArrowheads="1"/>
          </p:cNvSpPr>
          <p:nvPr/>
        </p:nvSpPr>
        <p:spPr bwMode="auto">
          <a:xfrm>
            <a:off x="1524001" y="-22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endParaRPr lang="zh-TW" altLang="en-US"/>
          </a:p>
        </p:txBody>
      </p:sp>
      <p:sp>
        <p:nvSpPr>
          <p:cNvPr id="33796" name="矩形 15"/>
          <p:cNvSpPr>
            <a:spLocks noChangeArrowheads="1"/>
          </p:cNvSpPr>
          <p:nvPr/>
        </p:nvSpPr>
        <p:spPr bwMode="auto">
          <a:xfrm>
            <a:off x="2525309" y="90541"/>
            <a:ext cx="1743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dirty="0">
                <a:latin typeface="Times New Roman" pitchFamily="18" charset="0"/>
                <a:cs typeface="Times New Roman" pitchFamily="18" charset="0"/>
              </a:rPr>
              <a:t>Power Value</a:t>
            </a:r>
            <a:endParaRPr lang="zh-TW" altLang="en-US" dirty="0">
              <a:latin typeface="Times New Roman" pitchFamily="18" charset="0"/>
              <a:cs typeface="Times New Roman" pitchFamily="18" charset="0"/>
            </a:endParaRPr>
          </a:p>
        </p:txBody>
      </p:sp>
      <p:grpSp>
        <p:nvGrpSpPr>
          <p:cNvPr id="33797" name="群組 14"/>
          <p:cNvGrpSpPr>
            <a:grpSpLocks/>
          </p:cNvGrpSpPr>
          <p:nvPr/>
        </p:nvGrpSpPr>
        <p:grpSpPr bwMode="auto">
          <a:xfrm>
            <a:off x="1081148" y="758159"/>
            <a:ext cx="5068126" cy="3865309"/>
            <a:chOff x="289655" y="1183582"/>
            <a:chExt cx="5267300" cy="4088521"/>
          </a:xfrm>
        </p:grpSpPr>
        <p:grpSp>
          <p:nvGrpSpPr>
            <p:cNvPr id="33807" name="群組 13"/>
            <p:cNvGrpSpPr>
              <a:grpSpLocks/>
            </p:cNvGrpSpPr>
            <p:nvPr/>
          </p:nvGrpSpPr>
          <p:grpSpPr bwMode="auto">
            <a:xfrm>
              <a:off x="289655" y="1183582"/>
              <a:ext cx="5267300" cy="4088521"/>
              <a:chOff x="323528" y="1098640"/>
              <a:chExt cx="5267300" cy="4088521"/>
            </a:xfrm>
          </p:grpSpPr>
          <p:pic>
            <p:nvPicPr>
              <p:cNvPr id="33809" name="Picture 5" descr="ㇽ畾ᰶἕ팴組眈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60" y="1139712"/>
                <a:ext cx="5112568" cy="404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文字方塊 7"/>
              <p:cNvSpPr txBox="1">
                <a:spLocks noChangeArrowheads="1"/>
              </p:cNvSpPr>
              <p:nvPr/>
            </p:nvSpPr>
            <p:spPr bwMode="auto">
              <a:xfrm>
                <a:off x="323528" y="1098640"/>
                <a:ext cx="381642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800">
                    <a:latin typeface="Times New Roman" pitchFamily="18" charset="0"/>
                    <a:cs typeface="Times New Roman" pitchFamily="18" charset="0"/>
                  </a:rPr>
                  <a:t>Amplitude of Power value</a:t>
                </a:r>
                <a:endParaRPr lang="zh-TW" altLang="en-US" sz="1800">
                  <a:latin typeface="Times New Roman" pitchFamily="18" charset="0"/>
                  <a:cs typeface="Times New Roman" pitchFamily="18" charset="0"/>
                </a:endParaRPr>
              </a:p>
            </p:txBody>
          </p:sp>
          <p:sp>
            <p:nvSpPr>
              <p:cNvPr id="33811" name="Text Box 8"/>
              <p:cNvSpPr txBox="1">
                <a:spLocks noChangeArrowheads="1"/>
              </p:cNvSpPr>
              <p:nvPr/>
            </p:nvSpPr>
            <p:spPr bwMode="auto">
              <a:xfrm>
                <a:off x="2483768" y="1602696"/>
                <a:ext cx="2779263" cy="1178232"/>
              </a:xfrm>
              <a:prstGeom prst="rect">
                <a:avLst/>
              </a:prstGeom>
              <a:solidFill>
                <a:srgbClr val="FFFFFF"/>
              </a:solidFill>
              <a:ln w="9525">
                <a:solidFill>
                  <a:srgbClr val="000000"/>
                </a:solidFill>
                <a:miter lim="800000"/>
                <a:headEnd/>
                <a:tailEnd/>
              </a:ln>
            </p:spPr>
            <p:txBody>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800" dirty="0">
                    <a:solidFill>
                      <a:srgbClr val="FF00FF"/>
                    </a:solidFill>
                    <a:latin typeface="Times New Roman" pitchFamily="18" charset="0"/>
                  </a:rPr>
                  <a:t>No applause_ Male</a:t>
                </a:r>
              </a:p>
              <a:p>
                <a:pPr eaLnBrk="1" hangingPunct="1"/>
                <a:r>
                  <a:rPr lang="en-US" altLang="zh-TW" sz="1800" b="1" dirty="0">
                    <a:solidFill>
                      <a:srgbClr val="CCCC00"/>
                    </a:solidFill>
                    <a:latin typeface="Times New Roman" pitchFamily="18" charset="0"/>
                  </a:rPr>
                  <a:t>No </a:t>
                </a:r>
                <a:r>
                  <a:rPr lang="en-US" altLang="zh-TW" sz="1800" b="1" dirty="0" err="1">
                    <a:solidFill>
                      <a:srgbClr val="CCCC00"/>
                    </a:solidFill>
                    <a:latin typeface="Times New Roman" pitchFamily="18" charset="0"/>
                  </a:rPr>
                  <a:t>applause_Female</a:t>
                </a:r>
                <a:endParaRPr lang="en-US" altLang="zh-TW" sz="1800" b="1" dirty="0">
                  <a:solidFill>
                    <a:srgbClr val="CCCC00"/>
                  </a:solidFill>
                  <a:latin typeface="Times New Roman" pitchFamily="18" charset="0"/>
                </a:endParaRPr>
              </a:p>
              <a:p>
                <a:pPr eaLnBrk="1" hangingPunct="1"/>
                <a:r>
                  <a:rPr lang="en-US" altLang="zh-TW" sz="1800" dirty="0" err="1">
                    <a:solidFill>
                      <a:srgbClr val="0000FF"/>
                    </a:solidFill>
                    <a:latin typeface="Times New Roman" pitchFamily="18" charset="0"/>
                  </a:rPr>
                  <a:t>Applause_Male</a:t>
                </a:r>
                <a:endParaRPr lang="en-US" altLang="zh-TW" sz="1800" dirty="0">
                  <a:solidFill>
                    <a:srgbClr val="0000FF"/>
                  </a:solidFill>
                  <a:latin typeface="Times New Roman" pitchFamily="18" charset="0"/>
                </a:endParaRPr>
              </a:p>
              <a:p>
                <a:pPr eaLnBrk="1" hangingPunct="1"/>
                <a:r>
                  <a:rPr lang="en-US" altLang="zh-TW" sz="1800" dirty="0" err="1">
                    <a:solidFill>
                      <a:srgbClr val="FF0000"/>
                    </a:solidFill>
                    <a:latin typeface="Times New Roman" pitchFamily="18" charset="0"/>
                  </a:rPr>
                  <a:t>Applause_Female</a:t>
                </a:r>
                <a:endParaRPr lang="en-US" altLang="zh-TW" sz="1800" dirty="0">
                  <a:solidFill>
                    <a:srgbClr val="FF0000"/>
                  </a:solidFill>
                  <a:latin typeface="Times New Roman" pitchFamily="18" charset="0"/>
                </a:endParaRPr>
              </a:p>
            </p:txBody>
          </p:sp>
        </p:grpSp>
        <p:sp>
          <p:nvSpPr>
            <p:cNvPr id="33808" name="文字方塊 17"/>
            <p:cNvSpPr txBox="1">
              <a:spLocks noChangeArrowheads="1"/>
            </p:cNvSpPr>
            <p:nvPr/>
          </p:nvSpPr>
          <p:spPr bwMode="auto">
            <a:xfrm>
              <a:off x="3740075" y="4902771"/>
              <a:ext cx="172819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800">
                  <a:latin typeface="Times New Roman" pitchFamily="18" charset="0"/>
                  <a:cs typeface="Times New Roman" pitchFamily="18" charset="0"/>
                </a:rPr>
                <a:t>Frequency</a:t>
              </a:r>
              <a:endParaRPr lang="zh-TW" altLang="en-US" sz="1800">
                <a:latin typeface="Times New Roman" pitchFamily="18" charset="0"/>
                <a:cs typeface="Times New Roman" pitchFamily="18" charset="0"/>
              </a:endParaRPr>
            </a:p>
          </p:txBody>
        </p:sp>
      </p:grpSp>
      <p:pic>
        <p:nvPicPr>
          <p:cNvPr id="3379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7736" y="1065874"/>
            <a:ext cx="38369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6276975" y="5013325"/>
            <a:ext cx="598488"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801" name="文字方塊 20"/>
          <p:cNvSpPr txBox="1">
            <a:spLocks noChangeArrowheads="1"/>
          </p:cNvSpPr>
          <p:nvPr/>
        </p:nvSpPr>
        <p:spPr bwMode="auto">
          <a:xfrm>
            <a:off x="1081148" y="5788144"/>
            <a:ext cx="10735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eaLnBrk="1" hangingPunct="1"/>
            <a:r>
              <a:rPr lang="en-US" altLang="zh-TW" sz="1400" dirty="0"/>
              <a:t>Liu, C. J., Huang, C. F., Liu, M. C., </a:t>
            </a:r>
            <a:r>
              <a:rPr lang="en-US" altLang="zh-TW" sz="1400" dirty="0" err="1"/>
              <a:t>Chien</a:t>
            </a:r>
            <a:r>
              <a:rPr lang="en-US" altLang="zh-TW" sz="1400" dirty="0"/>
              <a:t>, Y. C., Lai, C. H., &amp; Huang, Y. M. (January, 2015). Does gender influence emotions resulting from positive applause feedback in self-assessment testing? Evidence from neuroscience. </a:t>
            </a:r>
            <a:r>
              <a:rPr lang="en-US" altLang="zh-TW" sz="1400" i="1" dirty="0"/>
              <a:t>Educational Technology &amp; Society, 18</a:t>
            </a:r>
            <a:r>
              <a:rPr lang="en-US" altLang="zh-TW" sz="1400" dirty="0"/>
              <a:t>(1), 337-350</a:t>
            </a:r>
            <a:r>
              <a:rPr lang="en-US" altLang="zh-TW" sz="1400" dirty="0" smtClean="0"/>
              <a:t>. (SSCI)</a:t>
            </a:r>
            <a:endParaRPr lang="zh-TW" altLang="en-US" sz="1400" dirty="0"/>
          </a:p>
        </p:txBody>
      </p:sp>
      <p:sp>
        <p:nvSpPr>
          <p:cNvPr id="33802" name="矩形 12"/>
          <p:cNvSpPr>
            <a:spLocks noChangeArrowheads="1"/>
          </p:cNvSpPr>
          <p:nvPr/>
        </p:nvSpPr>
        <p:spPr bwMode="auto">
          <a:xfrm>
            <a:off x="6576219" y="90541"/>
            <a:ext cx="4321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標楷體" pitchFamily="65" charset="-120"/>
              </a:defRPr>
            </a:lvl1pPr>
            <a:lvl2pPr marL="742950" indent="-285750" eaLnBrk="0" hangingPunct="0">
              <a:defRPr kumimoji="1" sz="2400">
                <a:solidFill>
                  <a:schemeClr val="tx1"/>
                </a:solidFill>
                <a:latin typeface="Arial" pitchFamily="34" charset="0"/>
                <a:ea typeface="標楷體" pitchFamily="65" charset="-120"/>
              </a:defRPr>
            </a:lvl2pPr>
            <a:lvl3pPr marL="1143000" indent="-228600" eaLnBrk="0" hangingPunct="0">
              <a:defRPr kumimoji="1" sz="2400">
                <a:solidFill>
                  <a:schemeClr val="tx1"/>
                </a:solidFill>
                <a:latin typeface="Arial" pitchFamily="34" charset="0"/>
                <a:ea typeface="標楷體" pitchFamily="65" charset="-120"/>
              </a:defRPr>
            </a:lvl3pPr>
            <a:lvl4pPr marL="1600200" indent="-228600" eaLnBrk="0" hangingPunct="0">
              <a:defRPr kumimoji="1" sz="2400">
                <a:solidFill>
                  <a:schemeClr val="tx1"/>
                </a:solidFill>
                <a:latin typeface="Arial" pitchFamily="34" charset="0"/>
                <a:ea typeface="標楷體" pitchFamily="65" charset="-120"/>
              </a:defRPr>
            </a:lvl4pPr>
            <a:lvl5pPr marL="2057400" indent="-228600" eaLnBrk="0" hangingPunct="0">
              <a:defRPr kumimoji="1" sz="24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pitchFamily="34" charset="0"/>
                <a:ea typeface="標楷體" pitchFamily="65" charset="-120"/>
              </a:defRPr>
            </a:lvl9pPr>
          </a:lstStyle>
          <a:p>
            <a:pPr algn="ctr" eaLnBrk="1" hangingPunct="1"/>
            <a:r>
              <a:rPr lang="zh-TW" altLang="en-US" dirty="0">
                <a:latin typeface="Times New Roman" pitchFamily="18" charset="0"/>
                <a:cs typeface="Times New Roman" pitchFamily="18" charset="0"/>
              </a:rPr>
              <a:t>腦地形圖</a:t>
            </a:r>
            <a:endParaRPr lang="en-US" altLang="zh-TW" dirty="0">
              <a:latin typeface="Times New Roman" pitchFamily="18" charset="0"/>
              <a:cs typeface="Times New Roman" pitchFamily="18" charset="0"/>
            </a:endParaRPr>
          </a:p>
          <a:p>
            <a:pPr eaLnBrk="1" hangingPunct="1"/>
            <a:r>
              <a:rPr lang="en-US" altLang="zh-TW" dirty="0">
                <a:latin typeface="Times New Roman" pitchFamily="18" charset="0"/>
                <a:cs typeface="Times New Roman" pitchFamily="18" charset="0"/>
              </a:rPr>
              <a:t>Topographic EEG Mapping</a:t>
            </a:r>
            <a:endParaRPr lang="zh-TW" alt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332" y="2415249"/>
            <a:ext cx="1120613" cy="316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114" y="2415249"/>
            <a:ext cx="1057782" cy="29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21681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7A3C5B1-0E61-4E3D-8CBF-3363AB75E60B}" type="slidenum">
              <a:rPr lang="zh-TW" altLang="en-US" smtClean="0"/>
              <a:t>4</a:t>
            </a:fld>
            <a:endParaRPr lang="zh-TW" altLang="en-US"/>
          </a:p>
        </p:txBody>
      </p:sp>
      <p:sp>
        <p:nvSpPr>
          <p:cNvPr id="5" name="內容版面配置區 2"/>
          <p:cNvSpPr txBox="1">
            <a:spLocks/>
          </p:cNvSpPr>
          <p:nvPr/>
        </p:nvSpPr>
        <p:spPr>
          <a:xfrm>
            <a:off x="658762" y="260648"/>
            <a:ext cx="9624892" cy="453650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zh-TW" altLang="en-US" sz="2400" dirty="0">
                <a:latin typeface="Times New Roman" pitchFamily="18" charset="0"/>
                <a:ea typeface="標楷體" pitchFamily="65" charset="-120"/>
                <a:cs typeface="Times New Roman" pitchFamily="18" charset="0"/>
              </a:rPr>
              <a:t>科學教育學刊</a:t>
            </a:r>
            <a:r>
              <a:rPr lang="en-US" altLang="zh-TW" sz="2400" dirty="0">
                <a:latin typeface="Times New Roman" pitchFamily="18" charset="0"/>
                <a:ea typeface="標楷體" pitchFamily="65" charset="-120"/>
                <a:cs typeface="Times New Roman" pitchFamily="18" charset="0"/>
              </a:rPr>
              <a:t>(TSSCI)</a:t>
            </a:r>
            <a:r>
              <a:rPr lang="zh-TW" altLang="en-US" sz="2400" b="1" dirty="0">
                <a:latin typeface="Times New Roman" pitchFamily="18" charset="0"/>
                <a:ea typeface="標楷體" pitchFamily="65" charset="-120"/>
                <a:cs typeface="Times New Roman" pitchFamily="18" charset="0"/>
              </a:rPr>
              <a:t>執行編輯</a:t>
            </a:r>
            <a:endParaRPr lang="en-US" altLang="zh-TW" sz="2400" b="1" dirty="0">
              <a:latin typeface="Times New Roman" pitchFamily="18" charset="0"/>
              <a:ea typeface="標楷體" pitchFamily="65" charset="-120"/>
              <a:cs typeface="Times New Roman" pitchFamily="18" charset="0"/>
            </a:endParaRPr>
          </a:p>
          <a:p>
            <a:pPr>
              <a:spcBef>
                <a:spcPts val="600"/>
              </a:spcBef>
            </a:pPr>
            <a:r>
              <a:rPr lang="zh-TW" altLang="en-US" sz="2400" dirty="0">
                <a:latin typeface="Times New Roman" pitchFamily="18" charset="0"/>
                <a:ea typeface="標楷體" pitchFamily="65" charset="-120"/>
                <a:cs typeface="Times New Roman" pitchFamily="18" charset="0"/>
              </a:rPr>
              <a:t>休憩管理研究期刊</a:t>
            </a:r>
            <a:r>
              <a:rPr lang="en-US" altLang="zh-TW" sz="2400" dirty="0">
                <a:latin typeface="Times New Roman" pitchFamily="18" charset="0"/>
                <a:ea typeface="標楷體" pitchFamily="65" charset="-120"/>
                <a:cs typeface="Times New Roman" pitchFamily="18" charset="0"/>
              </a:rPr>
              <a:t>(</a:t>
            </a:r>
            <a:r>
              <a:rPr lang="zh-TW" altLang="en-US" sz="2400" dirty="0">
                <a:latin typeface="Times New Roman" pitchFamily="18" charset="0"/>
                <a:ea typeface="標楷體" pitchFamily="65" charset="-120"/>
                <a:cs typeface="Times New Roman" pitchFamily="18" charset="0"/>
              </a:rPr>
              <a:t>華藝收錄</a:t>
            </a:r>
            <a:r>
              <a:rPr lang="en-US" altLang="zh-TW" sz="2400" dirty="0">
                <a:latin typeface="Times New Roman" pitchFamily="18" charset="0"/>
                <a:ea typeface="標楷體" pitchFamily="65" charset="-120"/>
                <a:cs typeface="Times New Roman" pitchFamily="18" charset="0"/>
              </a:rPr>
              <a:t>)</a:t>
            </a:r>
            <a:r>
              <a:rPr lang="zh-TW" altLang="en-US" sz="2400" dirty="0">
                <a:latin typeface="Times New Roman" pitchFamily="18" charset="0"/>
                <a:ea typeface="標楷體" pitchFamily="65" charset="-120"/>
                <a:cs typeface="Times New Roman" pitchFamily="18" charset="0"/>
              </a:rPr>
              <a:t>戶外教育專刊</a:t>
            </a:r>
            <a:r>
              <a:rPr lang="zh-TW" altLang="en-US" sz="2400" b="1" dirty="0">
                <a:latin typeface="Times New Roman" pitchFamily="18" charset="0"/>
                <a:ea typeface="標楷體" pitchFamily="65" charset="-120"/>
                <a:cs typeface="Times New Roman" pitchFamily="18" charset="0"/>
              </a:rPr>
              <a:t>主編</a:t>
            </a:r>
            <a:endParaRPr lang="en-US" altLang="zh-TW" sz="2400" b="1" dirty="0">
              <a:latin typeface="Times New Roman" pitchFamily="18" charset="0"/>
              <a:ea typeface="標楷體" pitchFamily="65" charset="-120"/>
              <a:cs typeface="Times New Roman" pitchFamily="18" charset="0"/>
            </a:endParaRPr>
          </a:p>
          <a:p>
            <a:pPr algn="just">
              <a:spcBef>
                <a:spcPts val="600"/>
              </a:spcBef>
            </a:pPr>
            <a:r>
              <a:rPr lang="en-US" altLang="zh-TW" sz="2400" dirty="0">
                <a:latin typeface="Times New Roman" pitchFamily="18" charset="0"/>
                <a:ea typeface="標楷體" pitchFamily="65" charset="-120"/>
                <a:cs typeface="Times New Roman" pitchFamily="18" charset="0"/>
              </a:rPr>
              <a:t>Project Proposal for the Czech Science Foundation, Reviewer</a:t>
            </a:r>
          </a:p>
          <a:p>
            <a:pPr marL="0" indent="0" algn="just">
              <a:spcBef>
                <a:spcPts val="600"/>
              </a:spcBef>
              <a:buNone/>
            </a:pPr>
            <a:r>
              <a:rPr lang="en-US" altLang="zh-TW" sz="2400" dirty="0">
                <a:latin typeface="Times New Roman" pitchFamily="18" charset="0"/>
                <a:ea typeface="標楷體" pitchFamily="65" charset="-120"/>
                <a:cs typeface="Times New Roman" pitchFamily="18" charset="0"/>
              </a:rPr>
              <a:t>      (</a:t>
            </a:r>
            <a:r>
              <a:rPr lang="zh-TW" altLang="zh-TW" sz="2400" b="1" dirty="0">
                <a:latin typeface="Times New Roman" pitchFamily="18" charset="0"/>
                <a:ea typeface="標楷體" pitchFamily="65" charset="-120"/>
                <a:cs typeface="Times New Roman" pitchFamily="18" charset="0"/>
              </a:rPr>
              <a:t>捷克國家科學基金會專題計畫審查委員</a:t>
            </a:r>
            <a:r>
              <a:rPr lang="en-US" altLang="zh-TW" sz="2400" dirty="0">
                <a:latin typeface="Times New Roman" pitchFamily="18" charset="0"/>
                <a:ea typeface="標楷體" pitchFamily="65" charset="-120"/>
                <a:cs typeface="Times New Roman" pitchFamily="18" charset="0"/>
              </a:rPr>
              <a:t>)</a:t>
            </a:r>
          </a:p>
          <a:p>
            <a:pPr algn="just">
              <a:spcBef>
                <a:spcPts val="600"/>
              </a:spcBef>
            </a:pPr>
            <a:r>
              <a:rPr lang="en-US" altLang="zh-TW" sz="2400" dirty="0">
                <a:latin typeface="Times New Roman" pitchFamily="18" charset="0"/>
                <a:ea typeface="標楷體" pitchFamily="65" charset="-120"/>
                <a:cs typeface="Times New Roman" pitchFamily="18" charset="0"/>
              </a:rPr>
              <a:t>Creative Research Journal </a:t>
            </a:r>
            <a:r>
              <a:rPr lang="zh-TW" altLang="en-US" sz="2400" dirty="0">
                <a:latin typeface="Times New Roman" pitchFamily="18" charset="0"/>
                <a:ea typeface="標楷體" pitchFamily="65" charset="-120"/>
                <a:cs typeface="Times New Roman" pitchFamily="18" charset="0"/>
              </a:rPr>
              <a:t>期刊審查委員</a:t>
            </a:r>
            <a:r>
              <a:rPr lang="en-US" altLang="zh-TW" sz="2400" dirty="0">
                <a:latin typeface="Times New Roman" pitchFamily="18" charset="0"/>
                <a:ea typeface="標楷體" pitchFamily="65" charset="-120"/>
                <a:cs typeface="Times New Roman" pitchFamily="18" charset="0"/>
              </a:rPr>
              <a:t>(2014-2018</a:t>
            </a:r>
            <a:r>
              <a:rPr lang="zh-TW" altLang="en-US" sz="2400" dirty="0">
                <a:latin typeface="Times New Roman" pitchFamily="18" charset="0"/>
                <a:ea typeface="標楷體" pitchFamily="65" charset="-120"/>
                <a:cs typeface="Times New Roman" pitchFamily="18" charset="0"/>
              </a:rPr>
              <a:t>年列表</a:t>
            </a:r>
            <a:r>
              <a:rPr lang="en-US" altLang="zh-TW" sz="2400" dirty="0">
                <a:latin typeface="Times New Roman" pitchFamily="18" charset="0"/>
                <a:ea typeface="標楷體" pitchFamily="65" charset="-120"/>
                <a:cs typeface="Times New Roman" pitchFamily="18" charset="0"/>
              </a:rPr>
              <a:t>SSCI SSCI)</a:t>
            </a:r>
          </a:p>
          <a:p>
            <a:pPr algn="just">
              <a:spcBef>
                <a:spcPts val="600"/>
              </a:spcBef>
            </a:pPr>
            <a:r>
              <a:rPr lang="en-US" altLang="zh-TW" sz="2400" dirty="0">
                <a:latin typeface="Times New Roman" pitchFamily="18" charset="0"/>
                <a:ea typeface="標楷體" pitchFamily="65" charset="-120"/>
                <a:cs typeface="Times New Roman" pitchFamily="18" charset="0"/>
              </a:rPr>
              <a:t>EURASIA Journal of Mathematics, Science and Technology Education </a:t>
            </a:r>
            <a:r>
              <a:rPr lang="zh-TW" altLang="zh-TW" sz="2400" dirty="0">
                <a:latin typeface="Times New Roman" pitchFamily="18" charset="0"/>
                <a:ea typeface="標楷體" pitchFamily="65" charset="-120"/>
                <a:cs typeface="Times New Roman" pitchFamily="18" charset="0"/>
              </a:rPr>
              <a:t>期刊審查委員</a:t>
            </a:r>
            <a:r>
              <a:rPr lang="en-US" altLang="zh-TW" sz="2400" dirty="0">
                <a:latin typeface="Times New Roman" pitchFamily="18" charset="0"/>
                <a:ea typeface="標楷體" pitchFamily="65" charset="-120"/>
                <a:cs typeface="Times New Roman" pitchFamily="18" charset="0"/>
              </a:rPr>
              <a:t>(2014-2018</a:t>
            </a:r>
            <a:r>
              <a:rPr lang="zh-TW" altLang="en-US" sz="2400" dirty="0">
                <a:latin typeface="Times New Roman" pitchFamily="18" charset="0"/>
                <a:ea typeface="標楷體" pitchFamily="65" charset="-120"/>
                <a:cs typeface="Times New Roman" pitchFamily="18" charset="0"/>
              </a:rPr>
              <a:t>年列表</a:t>
            </a:r>
            <a:r>
              <a:rPr lang="en-US" altLang="zh-TW" sz="2400" dirty="0">
                <a:latin typeface="Times New Roman" pitchFamily="18" charset="0"/>
                <a:ea typeface="標楷體" pitchFamily="65" charset="-120"/>
                <a:cs typeface="Times New Roman" pitchFamily="18" charset="0"/>
              </a:rPr>
              <a:t>SSCI)</a:t>
            </a:r>
          </a:p>
          <a:p>
            <a:pPr algn="just">
              <a:spcBef>
                <a:spcPts val="600"/>
              </a:spcBef>
            </a:pPr>
            <a:r>
              <a:rPr lang="en-US" altLang="zh-TW" sz="2400" dirty="0">
                <a:latin typeface="Times New Roman" pitchFamily="18" charset="0"/>
                <a:ea typeface="標楷體" pitchFamily="65" charset="-120"/>
                <a:cs typeface="Times New Roman" pitchFamily="18" charset="0"/>
              </a:rPr>
              <a:t>International Journal of Educational Policy Research and Review</a:t>
            </a:r>
            <a:r>
              <a:rPr lang="zh-TW" altLang="zh-TW" sz="2400" dirty="0">
                <a:latin typeface="Times New Roman" pitchFamily="18" charset="0"/>
                <a:ea typeface="標楷體" pitchFamily="65" charset="-120"/>
                <a:cs typeface="Times New Roman" pitchFamily="18" charset="0"/>
              </a:rPr>
              <a:t>期刊審查委員</a:t>
            </a:r>
            <a:endParaRPr lang="en-US" altLang="zh-TW" sz="2400" dirty="0">
              <a:latin typeface="Times New Roman" pitchFamily="18" charset="0"/>
              <a:ea typeface="標楷體" pitchFamily="65" charset="-120"/>
              <a:cs typeface="Times New Roman" pitchFamily="18" charset="0"/>
            </a:endParaRPr>
          </a:p>
          <a:p>
            <a:pPr algn="just">
              <a:spcBef>
                <a:spcPts val="600"/>
              </a:spcBef>
            </a:pPr>
            <a:r>
              <a:rPr lang="zh-TW" altLang="zh-TW" sz="2400" dirty="0">
                <a:latin typeface="Times New Roman" pitchFamily="18" charset="0"/>
                <a:ea typeface="標楷體" pitchFamily="65" charset="-120"/>
                <a:cs typeface="Times New Roman" pitchFamily="18" charset="0"/>
              </a:rPr>
              <a:t>數位學習科技期刊</a:t>
            </a:r>
            <a:r>
              <a:rPr lang="en-US" altLang="zh-TW" sz="2400" dirty="0">
                <a:latin typeface="Times New Roman" pitchFamily="18" charset="0"/>
                <a:ea typeface="標楷體" pitchFamily="65" charset="-120"/>
                <a:cs typeface="Times New Roman" pitchFamily="18" charset="0"/>
              </a:rPr>
              <a:t>(TSSCI)</a:t>
            </a:r>
            <a:r>
              <a:rPr lang="zh-TW" altLang="zh-TW" sz="2400" dirty="0">
                <a:latin typeface="Times New Roman" pitchFamily="18" charset="0"/>
                <a:ea typeface="標楷體" pitchFamily="65" charset="-120"/>
                <a:cs typeface="Times New Roman" pitchFamily="18" charset="0"/>
              </a:rPr>
              <a:t>審查委員</a:t>
            </a:r>
            <a:endParaRPr lang="en-US" altLang="zh-TW" sz="2400" dirty="0">
              <a:latin typeface="Times New Roman" pitchFamily="18" charset="0"/>
              <a:ea typeface="標楷體" pitchFamily="65" charset="-120"/>
              <a:cs typeface="Times New Roman" pitchFamily="18" charset="0"/>
            </a:endParaRPr>
          </a:p>
          <a:p>
            <a:pPr algn="just">
              <a:spcBef>
                <a:spcPts val="600"/>
              </a:spcBef>
            </a:pPr>
            <a:r>
              <a:rPr lang="en-US" altLang="zh-TW" sz="2400" dirty="0">
                <a:latin typeface="Times New Roman" pitchFamily="18" charset="0"/>
                <a:ea typeface="標楷體" pitchFamily="65" charset="-120"/>
                <a:cs typeface="Times New Roman" pitchFamily="18" charset="0"/>
              </a:rPr>
              <a:t>ICWPT 2017, 2018</a:t>
            </a:r>
            <a:r>
              <a:rPr lang="zh-TW" altLang="en-US" sz="2400" dirty="0">
                <a:latin typeface="Times New Roman" pitchFamily="18" charset="0"/>
                <a:ea typeface="標楷體" pitchFamily="65" charset="-120"/>
                <a:cs typeface="Times New Roman" pitchFamily="18" charset="0"/>
              </a:rPr>
              <a:t>兩屆</a:t>
            </a:r>
            <a:r>
              <a:rPr lang="en-US" altLang="zh-TW" sz="2400" dirty="0">
                <a:latin typeface="Times New Roman" pitchFamily="18" charset="0"/>
                <a:ea typeface="標楷體" pitchFamily="65" charset="-120"/>
                <a:cs typeface="Times New Roman" pitchFamily="18" charset="0"/>
              </a:rPr>
              <a:t> conference technical committee</a:t>
            </a:r>
          </a:p>
          <a:p>
            <a:pPr>
              <a:spcBef>
                <a:spcPts val="600"/>
              </a:spcBef>
            </a:pPr>
            <a:endParaRPr lang="en-US" altLang="zh-TW" sz="2400" dirty="0">
              <a:latin typeface="Times New Roman" pitchFamily="18" charset="0"/>
              <a:ea typeface="標楷體" pitchFamily="65" charset="-120"/>
              <a:cs typeface="Times New Roman" pitchFamily="18" charset="0"/>
            </a:endParaRPr>
          </a:p>
          <a:p>
            <a:pPr algn="just">
              <a:lnSpc>
                <a:spcPts val="2800"/>
              </a:lnSpc>
              <a:spcBef>
                <a:spcPts val="600"/>
              </a:spcBef>
            </a:pPr>
            <a:endParaRPr lang="en-US" altLang="zh-TW" sz="2400" dirty="0">
              <a:latin typeface="Times New Roman" pitchFamily="18" charset="0"/>
              <a:ea typeface="標楷體" pitchFamily="65" charset="-120"/>
              <a:cs typeface="Times New Roman" pitchFamily="18" charset="0"/>
            </a:endParaRPr>
          </a:p>
        </p:txBody>
      </p:sp>
      <p:pic>
        <p:nvPicPr>
          <p:cNvPr id="6" name="Picture 5" descr="C:\Users\chinfei\Desktop\2018工作檔案\升等規定\20181106新升等資料表\升等額外資料\專書\affective dimensions in chemistry edu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784" y="4797153"/>
            <a:ext cx="1466452" cy="2016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chinfei\Desktop\2018工作檔案\升等規定\20181106新升等資料表\升等額外資料\專書\science education research practice in Taiw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4797152"/>
            <a:ext cx="1345126" cy="1949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chinfei\Desktop\2018工作檔案\升等規定\20181106新升等資料表\升等額外資料\專書\台灣科學教育研究與實踐.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515" y="4725285"/>
            <a:ext cx="1322047" cy="2016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chinfei\Desktop\2018工作檔案\升等規定\20181106新升等資料表\升等額外資料\專書\環境教育創新教案.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089" y="4725286"/>
            <a:ext cx="1448111" cy="20001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8288" y="4725285"/>
            <a:ext cx="1312434" cy="184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文字方塊 9"/>
          <p:cNvSpPr txBox="1"/>
          <p:nvPr/>
        </p:nvSpPr>
        <p:spPr>
          <a:xfrm>
            <a:off x="8139485" y="29814"/>
            <a:ext cx="3877985" cy="461665"/>
          </a:xfrm>
          <a:prstGeom prst="rect">
            <a:avLst/>
          </a:prstGeom>
          <a:noFill/>
        </p:spPr>
        <p:txBody>
          <a:bodyPr wrap="none" rtlCol="0">
            <a:spAutoFit/>
          </a:bodyPr>
          <a:lstStyle/>
          <a:p>
            <a:r>
              <a:rPr lang="zh-TW" altLang="en-US" sz="2400" b="1" u="sng" dirty="0" smtClean="0">
                <a:latin typeface="標楷體" panose="03000509000000000000" pitchFamily="65" charset="-120"/>
                <a:ea typeface="標楷體" panose="03000509000000000000" pitchFamily="65" charset="-120"/>
              </a:rPr>
              <a:t>中英文書籍出版與期刊服務</a:t>
            </a:r>
            <a:endParaRPr lang="zh-TW" altLang="en-US" sz="2400" b="1" u="sng"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65769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690799" y="1052052"/>
            <a:ext cx="6284202" cy="5602675"/>
          </a:xfrm>
          <a:prstGeom prst="rect">
            <a:avLst/>
          </a:prstGeom>
        </p:spPr>
      </p:pic>
      <p:pic>
        <p:nvPicPr>
          <p:cNvPr id="4" name="圖片 3"/>
          <p:cNvPicPr>
            <a:picLocks noChangeAspect="1"/>
          </p:cNvPicPr>
          <p:nvPr/>
        </p:nvPicPr>
        <p:blipFill>
          <a:blip r:embed="rId3"/>
          <a:stretch>
            <a:fillRect/>
          </a:stretch>
        </p:blipFill>
        <p:spPr>
          <a:xfrm>
            <a:off x="808455" y="247310"/>
            <a:ext cx="10260457" cy="804742"/>
          </a:xfrm>
          <a:prstGeom prst="rect">
            <a:avLst/>
          </a:prstGeom>
        </p:spPr>
      </p:pic>
    </p:spTree>
    <p:extLst>
      <p:ext uri="{BB962C8B-B14F-4D97-AF65-F5344CB8AC3E}">
        <p14:creationId xmlns:p14="http://schemas.microsoft.com/office/powerpoint/2010/main" val="4483493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4648200" y="6356351"/>
            <a:ext cx="2895600" cy="365125"/>
          </a:xfrm>
        </p:spPr>
        <p:txBody>
          <a:bodyPr/>
          <a:lstStyle/>
          <a:p>
            <a:pPr algn="ctr">
              <a:defRPr/>
            </a:pPr>
            <a:fld id="{BFEB530B-93F8-4CB7-A817-653EA8DF2CCC}" type="slidenum">
              <a:rPr lang="zh-TW" altLang="en-US" smtClean="0"/>
              <a:pPr algn="ctr">
                <a:defRPr/>
              </a:pPr>
              <a:t>41</a:t>
            </a:fld>
            <a:endParaRPr lang="zh-TW" altLang="en-US"/>
          </a:p>
        </p:txBody>
      </p:sp>
      <p:pic>
        <p:nvPicPr>
          <p:cNvPr id="30723" name="Picture 8" descr="https://sp.yimg.com/ib/th?id=JN.3elB0Pe3rPR6PVqC%2bRWUKg&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572" y="0"/>
            <a:ext cx="462121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https://sp.yimg.com/ib/th?id=JN.SdrwWTvIPlmPmQg3gWGa1g&amp;pid=15.1&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236" y="3013870"/>
            <a:ext cx="4681538"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4-a1SpecMa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9613" y="1574956"/>
            <a:ext cx="19446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4-b1SpecMa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410" y="38043"/>
            <a:ext cx="19335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904288" y="592873"/>
            <a:ext cx="1416050"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zh-TW" altLang="en-US" sz="2400" dirty="0">
                <a:latin typeface="標楷體" panose="03000509000000000000" pitchFamily="65" charset="-120"/>
                <a:ea typeface="標楷體" panose="03000509000000000000" pitchFamily="65" charset="-120"/>
              </a:rPr>
              <a:t>正向情緒</a:t>
            </a:r>
          </a:p>
        </p:txBody>
      </p:sp>
      <p:sp>
        <p:nvSpPr>
          <p:cNvPr id="12" name="文字方塊 11"/>
          <p:cNvSpPr txBox="1"/>
          <p:nvPr/>
        </p:nvSpPr>
        <p:spPr>
          <a:xfrm>
            <a:off x="8964674" y="2147039"/>
            <a:ext cx="1476375"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zh-TW" altLang="en-US" sz="2400" dirty="0">
                <a:latin typeface="標楷體" panose="03000509000000000000" pitchFamily="65" charset="-120"/>
                <a:ea typeface="標楷體" panose="03000509000000000000" pitchFamily="65" charset="-120"/>
              </a:rPr>
              <a:t>低行動力</a:t>
            </a:r>
          </a:p>
        </p:txBody>
      </p:sp>
      <p:pic>
        <p:nvPicPr>
          <p:cNvPr id="30729" name="Picture 95" descr="4-b2SpecMa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084" y="3169047"/>
            <a:ext cx="18002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1" descr="4-a2SpecMa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7596" y="4673969"/>
            <a:ext cx="17272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934451" y="3617227"/>
            <a:ext cx="1416050"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zh-TW" altLang="en-US" sz="2400" dirty="0">
                <a:latin typeface="標楷體" panose="03000509000000000000" pitchFamily="65" charset="-120"/>
                <a:ea typeface="標楷體" panose="03000509000000000000" pitchFamily="65" charset="-120"/>
              </a:rPr>
              <a:t>負向情緒</a:t>
            </a:r>
          </a:p>
        </p:txBody>
      </p:sp>
      <p:sp>
        <p:nvSpPr>
          <p:cNvPr id="16" name="文字方塊 15"/>
          <p:cNvSpPr txBox="1"/>
          <p:nvPr/>
        </p:nvSpPr>
        <p:spPr>
          <a:xfrm>
            <a:off x="8863012" y="5138721"/>
            <a:ext cx="1476375"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zh-TW" altLang="en-US" sz="2400" dirty="0">
                <a:latin typeface="標楷體" panose="03000509000000000000" pitchFamily="65" charset="-120"/>
                <a:ea typeface="標楷體" panose="03000509000000000000" pitchFamily="65" charset="-120"/>
              </a:rPr>
              <a:t>高行動力</a:t>
            </a:r>
          </a:p>
        </p:txBody>
      </p:sp>
      <p:sp>
        <p:nvSpPr>
          <p:cNvPr id="20" name="投影片編號版面配置區 11"/>
          <p:cNvSpPr txBox="1">
            <a:spLocks noGrp="1"/>
          </p:cNvSpPr>
          <p:nvPr/>
        </p:nvSpPr>
        <p:spPr>
          <a:xfrm>
            <a:off x="8534400" y="6492876"/>
            <a:ext cx="2133600" cy="365125"/>
          </a:xfrm>
          <a:prstGeom prst="rect">
            <a:avLst/>
          </a:prstGeom>
          <a:noFill/>
        </p:spPr>
        <p:txBody>
          <a:bodyPr anchor="ctr"/>
          <a:lstStyle/>
          <a:p>
            <a:pPr algn="r">
              <a:defRPr/>
            </a:pPr>
            <a:fld id="{B8E3FDA0-02C6-489C-8E2B-BEAB9FEED1ED}" type="slidenum">
              <a:rPr lang="zh-TW" altLang="en-US" sz="1600" b="1"/>
              <a:pPr algn="r">
                <a:defRPr/>
              </a:pPr>
              <a:t>41</a:t>
            </a:fld>
            <a:endParaRPr lang="zh-TW" altLang="en-US" sz="1600" b="1" dirty="0"/>
          </a:p>
        </p:txBody>
      </p:sp>
      <p:sp>
        <p:nvSpPr>
          <p:cNvPr id="3" name="矩形 2"/>
          <p:cNvSpPr/>
          <p:nvPr/>
        </p:nvSpPr>
        <p:spPr>
          <a:xfrm>
            <a:off x="1651819" y="6334781"/>
            <a:ext cx="8469392" cy="523220"/>
          </a:xfrm>
          <a:prstGeom prst="rect">
            <a:avLst/>
          </a:prstGeom>
        </p:spPr>
        <p:txBody>
          <a:bodyPr wrap="square">
            <a:spAutoFit/>
          </a:bodyPr>
          <a:lstStyle/>
          <a:p>
            <a:r>
              <a:rPr lang="en-US" altLang="zh-TW" sz="1400" kern="100" dirty="0">
                <a:latin typeface="Times New Roman" panose="02020603050405020304" pitchFamily="18" charset="0"/>
              </a:rPr>
              <a:t>Chang, W.-Y., Lo, M.-T., &amp; Huang, C.-F. (2019, </a:t>
            </a:r>
            <a:r>
              <a:rPr lang="en-US" altLang="zh-TW" sz="1400" kern="100" dirty="0" smtClean="0">
                <a:latin typeface="Times New Roman" panose="02020603050405020304" pitchFamily="18" charset="0"/>
              </a:rPr>
              <a:t>Revised). </a:t>
            </a:r>
            <a:r>
              <a:rPr lang="en-US" altLang="zh-TW" sz="1400" kern="100" dirty="0">
                <a:latin typeface="Times New Roman" panose="02020603050405020304" pitchFamily="18" charset="0"/>
              </a:rPr>
              <a:t>The influences of the emotions on environmental pictures- Evidence from </a:t>
            </a:r>
            <a:r>
              <a:rPr lang="en-US" altLang="zh-TW" sz="1400" kern="100" dirty="0" smtClean="0">
                <a:latin typeface="Times New Roman" panose="02020603050405020304" pitchFamily="18" charset="0"/>
                <a:cs typeface="Times New Roman" panose="02020603050405020304" pitchFamily="18" charset="0"/>
              </a:rPr>
              <a:t>neuroscience</a:t>
            </a:r>
            <a:r>
              <a:rPr lang="en-US" altLang="zh-TW" sz="1400" kern="100" dirty="0" smtClean="0">
                <a:solidFill>
                  <a:srgbClr val="0000FF"/>
                </a:solidFill>
                <a:latin typeface="Times New Roman" panose="02020603050405020304" pitchFamily="18" charset="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Ethiopian Journal of Health </a:t>
            </a:r>
            <a:r>
              <a:rPr lang="en-US" altLang="zh-TW" sz="1400" dirty="0" smtClean="0">
                <a:latin typeface="Times New Roman" panose="02020603050405020304" pitchFamily="18" charset="0"/>
                <a:cs typeface="Times New Roman" panose="02020603050405020304" pitchFamily="18" charset="0"/>
              </a:rPr>
              <a:t>Development(SCI, revised).</a:t>
            </a:r>
            <a:endParaRPr lang="zh-TW"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5399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06090"/>
          </a:xfrm>
        </p:spPr>
        <p:txBody>
          <a:bodyPr>
            <a:normAutofit/>
          </a:bodyPr>
          <a:lstStyle/>
          <a:p>
            <a:r>
              <a:rPr lang="zh-TW" altLang="en-US" sz="3600" dirty="0">
                <a:solidFill>
                  <a:schemeClr val="bg1"/>
                </a:solidFill>
                <a:latin typeface="標楷體" panose="03000509000000000000" pitchFamily="65" charset="-120"/>
                <a:ea typeface="標楷體" panose="03000509000000000000" pitchFamily="65" charset="-120"/>
              </a:rPr>
              <a:t>腦波數據分析結果</a:t>
            </a:r>
          </a:p>
        </p:txBody>
      </p:sp>
      <p:sp>
        <p:nvSpPr>
          <p:cNvPr id="4" name="投影片編號版面配置區 3"/>
          <p:cNvSpPr>
            <a:spLocks noGrp="1"/>
          </p:cNvSpPr>
          <p:nvPr>
            <p:ph type="sldNum" sz="quarter" idx="12"/>
          </p:nvPr>
        </p:nvSpPr>
        <p:spPr/>
        <p:txBody>
          <a:bodyPr/>
          <a:lstStyle/>
          <a:p>
            <a:fld id="{37A3C5B1-0E61-4E3D-8CBF-3363AB75E60B}" type="slidenum">
              <a:rPr lang="zh-TW" altLang="en-US" smtClean="0"/>
              <a:t>42</a:t>
            </a:fld>
            <a:endParaRPr lang="zh-TW" altLang="en-US"/>
          </a:p>
        </p:txBody>
      </p:sp>
      <p:graphicFrame>
        <p:nvGraphicFramePr>
          <p:cNvPr id="5" name="表格 4"/>
          <p:cNvGraphicFramePr>
            <a:graphicFrameLocks noGrp="1"/>
          </p:cNvGraphicFramePr>
          <p:nvPr>
            <p:extLst/>
          </p:nvPr>
        </p:nvGraphicFramePr>
        <p:xfrm>
          <a:off x="1703512" y="1412776"/>
          <a:ext cx="8640960" cy="3600398"/>
        </p:xfrm>
        <a:graphic>
          <a:graphicData uri="http://schemas.openxmlformats.org/drawingml/2006/table">
            <a:tbl>
              <a:tblPr firstRow="1" firstCol="1" bandRow="1">
                <a:tableStyleId>{5FD0F851-EC5A-4D38-B0AD-8093EC10F338}</a:tableStyleId>
              </a:tblPr>
              <a:tblGrid>
                <a:gridCol w="3627095">
                  <a:extLst>
                    <a:ext uri="{9D8B030D-6E8A-4147-A177-3AD203B41FA5}">
                      <a16:colId xmlns:a16="http://schemas.microsoft.com/office/drawing/2014/main" val="20000"/>
                    </a:ext>
                  </a:extLst>
                </a:gridCol>
                <a:gridCol w="3076315">
                  <a:extLst>
                    <a:ext uri="{9D8B030D-6E8A-4147-A177-3AD203B41FA5}">
                      <a16:colId xmlns:a16="http://schemas.microsoft.com/office/drawing/2014/main" val="20001"/>
                    </a:ext>
                  </a:extLst>
                </a:gridCol>
                <a:gridCol w="1025094">
                  <a:extLst>
                    <a:ext uri="{9D8B030D-6E8A-4147-A177-3AD203B41FA5}">
                      <a16:colId xmlns:a16="http://schemas.microsoft.com/office/drawing/2014/main" val="20002"/>
                    </a:ext>
                  </a:extLst>
                </a:gridCol>
                <a:gridCol w="912456">
                  <a:extLst>
                    <a:ext uri="{9D8B030D-6E8A-4147-A177-3AD203B41FA5}">
                      <a16:colId xmlns:a16="http://schemas.microsoft.com/office/drawing/2014/main" val="20003"/>
                    </a:ext>
                  </a:extLst>
                </a:gridCol>
              </a:tblGrid>
              <a:tr h="512504">
                <a:tc>
                  <a:txBody>
                    <a:bodyPr/>
                    <a:lstStyle/>
                    <a:p>
                      <a:pPr algn="ctr">
                        <a:lnSpc>
                          <a:spcPct val="1150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檢定變項</a:t>
                      </a:r>
                    </a:p>
                  </a:txBody>
                  <a:tcPr marL="68580" marR="68580" marT="0" marB="0"/>
                </a:tc>
                <a:tc>
                  <a:txBody>
                    <a:bodyPr/>
                    <a:lstStyle/>
                    <a:p>
                      <a:pPr algn="ctr">
                        <a:lnSpc>
                          <a:spcPct val="115000"/>
                        </a:lnSpc>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腦波數據平均數±標準差</a:t>
                      </a:r>
                    </a:p>
                  </a:txBody>
                  <a:tcPr marL="68580" marR="68580" marT="0" marB="0"/>
                </a:tc>
                <a:tc>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T</a:t>
                      </a: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值</a:t>
                      </a:r>
                    </a:p>
                  </a:txBody>
                  <a:tcPr marL="68580" marR="68580" marT="0" marB="0"/>
                </a:tc>
                <a:tc>
                  <a:txBody>
                    <a:bodyPr/>
                    <a:lstStyle/>
                    <a:p>
                      <a:pPr algn="ctr">
                        <a:lnSpc>
                          <a:spcPct val="115000"/>
                        </a:lnSpc>
                        <a:spcAft>
                          <a:spcPts val="0"/>
                        </a:spcAft>
                      </a:pPr>
                      <a:r>
                        <a:rPr lang="en-US" sz="2000" i="1" kern="100" dirty="0">
                          <a:effectLst/>
                          <a:latin typeface="Times New Roman" panose="02020603050405020304" pitchFamily="18" charset="0"/>
                          <a:ea typeface="標楷體" panose="03000509000000000000" pitchFamily="65" charset="-120"/>
                          <a:cs typeface="Times New Roman" panose="02020603050405020304" pitchFamily="18" charset="0"/>
                        </a:rPr>
                        <a:t>p</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值</a:t>
                      </a:r>
                    </a:p>
                  </a:txBody>
                  <a:tcPr marL="68580" marR="68580" marT="0" marB="0"/>
                </a:tc>
                <a:extLst>
                  <a:ext uri="{0D108BD9-81ED-4DB2-BD59-A6C34878D82A}">
                    <a16:rowId xmlns:a16="http://schemas.microsoft.com/office/drawing/2014/main" val="10000"/>
                  </a:ext>
                </a:extLst>
              </a:tr>
              <a:tr h="514649">
                <a:tc>
                  <a:txBody>
                    <a:bodyPr/>
                    <a:lstStyle/>
                    <a:p>
                      <a:pPr algn="ctr">
                        <a:lnSpc>
                          <a:spcPct val="1150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放鬆情緒</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觀看環境優美圖片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89.9 ± 3.2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.032</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14649">
                <a:tc>
                  <a:txBody>
                    <a:bodyPr/>
                    <a:lstStyle/>
                    <a:p>
                      <a:pPr algn="ctr">
                        <a:lnSpc>
                          <a:spcPct val="1150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放鬆情緒</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觀看環境遭破壞圖片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4.7 ± 3.0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14649">
                <a:tc>
                  <a:txBody>
                    <a:bodyPr/>
                    <a:lstStyle/>
                    <a:p>
                      <a:pPr algn="ctr">
                        <a:lnSpc>
                          <a:spcPct val="115000"/>
                        </a:lnSpc>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注意力</a:t>
                      </a: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觀看環境優美圖片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55.2 ± 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-15.5*</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.041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14649">
                <a:tc>
                  <a:txBody>
                    <a:bodyPr/>
                    <a:lstStyle/>
                    <a:p>
                      <a:pPr algn="ctr">
                        <a:lnSpc>
                          <a:spcPct val="115000"/>
                        </a:lnSpc>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注意力</a:t>
                      </a: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觀看環境遭破壞圖片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87.0 ± 0.6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514649">
                <a:tc>
                  <a:txBody>
                    <a:bodyPr/>
                    <a:lstStyle/>
                    <a:p>
                      <a:pPr algn="ctr">
                        <a:lnSpc>
                          <a:spcPct val="115000"/>
                        </a:lnSpc>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行動意願</a:t>
                      </a: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觀看環境優美圖片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4.0 ± 0.9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.004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14649">
                <a:tc>
                  <a:txBody>
                    <a:bodyPr/>
                    <a:lstStyle/>
                    <a:p>
                      <a:pPr algn="ctr">
                        <a:lnSpc>
                          <a:spcPct val="115000"/>
                        </a:lnSpc>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行動意願</a:t>
                      </a: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觀看環境遭破壞圖片</a:t>
                      </a:r>
                    </a:p>
                  </a:txBody>
                  <a:tcPr marL="68580" marR="68580" marT="0" marB="0"/>
                </a:tc>
                <a:tc>
                  <a:txBody>
                    <a:bodyPr/>
                    <a:lstStyle/>
                    <a:p>
                      <a:pPr algn="ctr">
                        <a:lnSpc>
                          <a:spcPct val="1150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4.5 ± 0.8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bl>
          </a:graphicData>
        </a:graphic>
      </p:graphicFrame>
      <p:sp>
        <p:nvSpPr>
          <p:cNvPr id="6" name="矩形 5"/>
          <p:cNvSpPr/>
          <p:nvPr/>
        </p:nvSpPr>
        <p:spPr>
          <a:xfrm>
            <a:off x="1532453" y="5085185"/>
            <a:ext cx="9180512" cy="132343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457200" indent="-457200">
              <a:buAutoNum type="arabicPeriod"/>
            </a:pPr>
            <a:r>
              <a:rPr lang="zh-TW" altLang="zh-TW" sz="2000" dirty="0">
                <a:latin typeface="標楷體" panose="03000509000000000000" pitchFamily="65" charset="-120"/>
                <a:ea typeface="標楷體" panose="03000509000000000000" pitchFamily="65" charset="-120"/>
              </a:rPr>
              <a:t>戶外教師培育上，上述研究成果可提供教師篩選戶外教學的場域與活動鋪陳</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戶外教學不僅著重環境保育，更該透過優美、破壞等不同面向的真實呈</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現，形塑學生的批判力、思考力，協助學生細微觀察生活周遭的變化，</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養成具備高思考性的人格特質</a:t>
            </a:r>
            <a:r>
              <a:rPr lang="zh-TW" altLang="en-US" sz="2000" dirty="0">
                <a:latin typeface="標楷體" panose="03000509000000000000" pitchFamily="65" charset="-120"/>
                <a:ea typeface="標楷體" panose="03000509000000000000" pitchFamily="65" charset="-120"/>
              </a:rPr>
              <a:t>。</a:t>
            </a:r>
          </a:p>
        </p:txBody>
      </p:sp>
      <p:sp>
        <p:nvSpPr>
          <p:cNvPr id="3" name="圓角矩形 2"/>
          <p:cNvSpPr/>
          <p:nvPr/>
        </p:nvSpPr>
        <p:spPr>
          <a:xfrm>
            <a:off x="1532453" y="2944368"/>
            <a:ext cx="8812019" cy="2068806"/>
          </a:xfrm>
          <a:prstGeom prst="roundRect">
            <a:avLst/>
          </a:prstGeom>
          <a:noFill/>
          <a:ln w="635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43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524602" y="88593"/>
            <a:ext cx="4980301" cy="7012016"/>
          </a:xfrm>
          <a:prstGeom prst="rect">
            <a:avLst/>
          </a:prstGeom>
        </p:spPr>
      </p:pic>
    </p:spTree>
    <p:extLst>
      <p:ext uri="{BB962C8B-B14F-4D97-AF65-F5344CB8AC3E}">
        <p14:creationId xmlns:p14="http://schemas.microsoft.com/office/powerpoint/2010/main" val="3084188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53496" y="1771292"/>
            <a:ext cx="9144000" cy="2387600"/>
          </a:xfrm>
        </p:spPr>
        <p:txBody>
          <a:bodyPr>
            <a:normAutofit/>
          </a:bodyPr>
          <a:lstStyle/>
          <a:p>
            <a:r>
              <a:rPr lang="zh-TW" altLang="en-US" sz="4800" dirty="0" smtClean="0"/>
              <a:t>如果大腦老化或生病了呢</a:t>
            </a:r>
            <a:r>
              <a:rPr lang="en-US" altLang="zh-TW" sz="4800" dirty="0" smtClean="0"/>
              <a:t>?</a:t>
            </a:r>
            <a:br>
              <a:rPr lang="en-US" altLang="zh-TW" sz="4800" dirty="0" smtClean="0"/>
            </a:br>
            <a:r>
              <a:rPr lang="en-US" altLang="zh-TW" sz="4800" dirty="0"/>
              <a:t/>
            </a:r>
            <a:br>
              <a:rPr lang="en-US" altLang="zh-TW" sz="4800" dirty="0"/>
            </a:br>
            <a:r>
              <a:rPr lang="zh-TW" altLang="en-US" sz="4800" dirty="0" smtClean="0"/>
              <a:t>淺談阿茲海默氏症</a:t>
            </a:r>
            <a:endParaRPr lang="zh-TW" altLang="en-US" sz="4800" dirty="0"/>
          </a:p>
        </p:txBody>
      </p:sp>
    </p:spTree>
    <p:extLst>
      <p:ext uri="{BB962C8B-B14F-4D97-AF65-F5344CB8AC3E}">
        <p14:creationId xmlns:p14="http://schemas.microsoft.com/office/powerpoint/2010/main" val="1578575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這是什麼</a:t>
            </a:r>
            <a:r>
              <a:rPr lang="en-US" altLang="zh-TW" dirty="0" smtClean="0"/>
              <a:t>?</a:t>
            </a:r>
            <a:r>
              <a:rPr lang="zh-TW" altLang="en-US" dirty="0" smtClean="0"/>
              <a:t> 有什麼功用</a:t>
            </a:r>
            <a:r>
              <a:rPr lang="en-US" altLang="zh-TW" dirty="0" smtClean="0"/>
              <a:t>?</a:t>
            </a:r>
            <a:endParaRPr lang="zh-TW" altLang="en-US" dirty="0"/>
          </a:p>
        </p:txBody>
      </p:sp>
      <p:pic>
        <p:nvPicPr>
          <p:cNvPr id="3" name="圖片 2"/>
          <p:cNvPicPr>
            <a:picLocks noChangeAspect="1"/>
          </p:cNvPicPr>
          <p:nvPr/>
        </p:nvPicPr>
        <p:blipFill>
          <a:blip r:embed="rId2"/>
          <a:stretch>
            <a:fillRect/>
          </a:stretch>
        </p:blipFill>
        <p:spPr>
          <a:xfrm>
            <a:off x="1956619" y="1596108"/>
            <a:ext cx="7374194" cy="4918530"/>
          </a:xfrm>
          <a:prstGeom prst="rect">
            <a:avLst/>
          </a:prstGeom>
        </p:spPr>
      </p:pic>
    </p:spTree>
    <p:extLst>
      <p:ext uri="{BB962C8B-B14F-4D97-AF65-F5344CB8AC3E}">
        <p14:creationId xmlns:p14="http://schemas.microsoft.com/office/powerpoint/2010/main" val="36545221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318702" y="141128"/>
            <a:ext cx="7344774" cy="5945039"/>
          </a:xfrm>
          <a:prstGeom prst="rect">
            <a:avLst/>
          </a:prstGeom>
        </p:spPr>
      </p:pic>
      <p:sp>
        <p:nvSpPr>
          <p:cNvPr id="3" name="矩形 2"/>
          <p:cNvSpPr/>
          <p:nvPr/>
        </p:nvSpPr>
        <p:spPr>
          <a:xfrm>
            <a:off x="757084" y="5948967"/>
            <a:ext cx="10884309" cy="923330"/>
          </a:xfrm>
          <a:prstGeom prst="rect">
            <a:avLst/>
          </a:prstGeom>
        </p:spPr>
        <p:txBody>
          <a:bodyPr wrap="square">
            <a:spAutoFit/>
          </a:bodyPr>
          <a:lstStyle/>
          <a:p>
            <a:r>
              <a:rPr lang="en-US" altLang="zh-TW" dirty="0"/>
              <a:t>Ho, M.-C., Chou, C.-Y., Huang, C.-F., Lin, Y.-T., Shih, C.-S., Han, S.-Y., Shen, M.-H., Chen, T.-C., Liang, C.-L., Lu, M.-C., &amp; Liu, C.-J. (2012). Age-related changes of task-specific brain activity in normal aging. Neuroscience Letters, 507, 78-83 (</a:t>
            </a:r>
            <a:r>
              <a:rPr lang="en-US" altLang="zh-TW" dirty="0" smtClean="0"/>
              <a:t>SCI).</a:t>
            </a:r>
            <a:endParaRPr lang="zh-TW" altLang="en-US" dirty="0"/>
          </a:p>
        </p:txBody>
      </p:sp>
    </p:spTree>
    <p:extLst>
      <p:ext uri="{BB962C8B-B14F-4D97-AF65-F5344CB8AC3E}">
        <p14:creationId xmlns:p14="http://schemas.microsoft.com/office/powerpoint/2010/main" val="2264250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7A3C5B1-0E61-4E3D-8CBF-3363AB75E60B}" type="slidenum">
              <a:rPr lang="zh-TW" altLang="en-US" smtClean="0"/>
              <a:t>47</a:t>
            </a:fld>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347" y="1312476"/>
            <a:ext cx="5702374" cy="44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19536" y="332657"/>
            <a:ext cx="7848872" cy="523220"/>
          </a:xfrm>
          <a:prstGeom prst="rect">
            <a:avLst/>
          </a:prstGeom>
        </p:spPr>
        <p:txBody>
          <a:bodyPr wrap="square">
            <a:spAutoFit/>
          </a:bodyPr>
          <a:lstStyle/>
          <a:p>
            <a:r>
              <a:rPr lang="zh-TW" altLang="en-US" sz="2800" dirty="0" smtClean="0">
                <a:latin typeface="Times New Roman" pitchFamily="18" charset="0"/>
                <a:ea typeface="標楷體" pitchFamily="65" charset="-120"/>
                <a:cs typeface="Times New Roman" pitchFamily="18" charset="0"/>
              </a:rPr>
              <a:t>阿茲海默氏症</a:t>
            </a:r>
            <a:endParaRPr lang="zh-TW" altLang="en-US" sz="2800" dirty="0">
              <a:latin typeface="Times New Roman" pitchFamily="18" charset="0"/>
              <a:ea typeface="標楷體" pitchFamily="65" charset="-120"/>
              <a:cs typeface="Times New Roman" pitchFamily="18" charset="0"/>
            </a:endParaRPr>
          </a:p>
        </p:txBody>
      </p:sp>
      <p:sp>
        <p:nvSpPr>
          <p:cNvPr id="13" name="橢圓 12"/>
          <p:cNvSpPr/>
          <p:nvPr/>
        </p:nvSpPr>
        <p:spPr>
          <a:xfrm>
            <a:off x="4491446" y="5009435"/>
            <a:ext cx="1584176" cy="118042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26967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602268" y="117977"/>
            <a:ext cx="4952957" cy="6652085"/>
          </a:xfrm>
          <a:prstGeom prst="rect">
            <a:avLst/>
          </a:prstGeom>
        </p:spPr>
      </p:pic>
      <p:sp>
        <p:nvSpPr>
          <p:cNvPr id="3" name="矩形 2"/>
          <p:cNvSpPr/>
          <p:nvPr/>
        </p:nvSpPr>
        <p:spPr>
          <a:xfrm>
            <a:off x="5555225" y="656493"/>
            <a:ext cx="6449962" cy="5632311"/>
          </a:xfrm>
          <a:prstGeom prst="rect">
            <a:avLst/>
          </a:prstGeom>
        </p:spPr>
        <p:txBody>
          <a:bodyPr wrap="square">
            <a:spAutoFit/>
          </a:bodyPr>
          <a:lstStyle/>
          <a:p>
            <a:pPr algn="just">
              <a:lnSpc>
                <a:spcPct val="150000"/>
              </a:lnSpc>
            </a:pPr>
            <a:r>
              <a:rPr lang="en-US" altLang="zh-TW" sz="2400" dirty="0"/>
              <a:t>An oddball task was conducted in two experimental groups, namely young participants (N = 15; mean age 23.7 ± 2.8 years) and older participants (N = 15; mean age 70.1 ± 7.9 years). Two types of stimuli were used: the target (1 kHz frequency) and standard (2 kHz frequency). We scrutinized three ERP indices: event-related spectral power (ERPSP), inter-trial phase-locking (ITPL), and event-related cross-phase coherence (ERPCOH). </a:t>
            </a:r>
            <a:endParaRPr lang="zh-TW" altLang="en-US" sz="2400" dirty="0"/>
          </a:p>
        </p:txBody>
      </p:sp>
    </p:spTree>
    <p:extLst>
      <p:ext uri="{BB962C8B-B14F-4D97-AF65-F5344CB8AC3E}">
        <p14:creationId xmlns:p14="http://schemas.microsoft.com/office/powerpoint/2010/main" val="11509535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819640" y="1019018"/>
            <a:ext cx="8163287" cy="5568595"/>
          </a:xfrm>
          <a:prstGeom prst="rect">
            <a:avLst/>
          </a:prstGeom>
        </p:spPr>
      </p:pic>
      <p:sp>
        <p:nvSpPr>
          <p:cNvPr id="3" name="矩形 2"/>
          <p:cNvSpPr/>
          <p:nvPr/>
        </p:nvSpPr>
        <p:spPr>
          <a:xfrm>
            <a:off x="1700980" y="272449"/>
            <a:ext cx="8750709" cy="923330"/>
          </a:xfrm>
          <a:prstGeom prst="rect">
            <a:avLst/>
          </a:prstGeom>
        </p:spPr>
        <p:txBody>
          <a:bodyPr wrap="square">
            <a:spAutoFit/>
          </a:bodyPr>
          <a:lstStyle/>
          <a:p>
            <a:r>
              <a:rPr lang="en-US" altLang="zh-TW" dirty="0"/>
              <a:t>Liu, C.-J., Huang, C.-F., Chou, C.-Y., </a:t>
            </a:r>
            <a:r>
              <a:rPr lang="en-US" altLang="zh-TW" dirty="0" err="1"/>
              <a:t>Kuo</a:t>
            </a:r>
            <a:r>
              <a:rPr lang="en-US" altLang="zh-TW" dirty="0"/>
              <a:t>, W.-J., Lin, Y.-T., Hung, C.-M., Chen, T.-C., &amp; Ho, M.-C. (2012). Age- and disease-related features of task-related brain oscillations by using mutual information. Brain &amp; Behavior, 2(6), 754-762. </a:t>
            </a:r>
            <a:endParaRPr lang="zh-TW" altLang="en-US" dirty="0"/>
          </a:p>
        </p:txBody>
      </p:sp>
    </p:spTree>
    <p:extLst>
      <p:ext uri="{BB962C8B-B14F-4D97-AF65-F5344CB8AC3E}">
        <p14:creationId xmlns:p14="http://schemas.microsoft.com/office/powerpoint/2010/main" val="1365486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smtClean="0">
                <a:latin typeface="標楷體" panose="03000509000000000000" pitchFamily="65" charset="-120"/>
                <a:ea typeface="標楷體" panose="03000509000000000000" pitchFamily="65" charset="-120"/>
              </a:rPr>
              <a:t>常見的重要指標</a:t>
            </a:r>
            <a:r>
              <a:rPr lang="zh-TW" altLang="en-US" sz="3600" dirty="0">
                <a:latin typeface="標楷體" panose="03000509000000000000" pitchFamily="65" charset="-120"/>
                <a:ea typeface="標楷體" panose="03000509000000000000" pitchFamily="65" charset="-120"/>
              </a:rPr>
              <a:t>期刊</a:t>
            </a:r>
          </a:p>
        </p:txBody>
      </p:sp>
      <p:sp>
        <p:nvSpPr>
          <p:cNvPr id="3" name="內容版面配置區 2"/>
          <p:cNvSpPr>
            <a:spLocks noGrp="1"/>
          </p:cNvSpPr>
          <p:nvPr>
            <p:ph idx="1"/>
          </p:nvPr>
        </p:nvSpPr>
        <p:spPr/>
        <p:txBody>
          <a:bodyPr>
            <a:normAutofit lnSpcReduction="10000"/>
          </a:bodyPr>
          <a:lstStyle/>
          <a:p>
            <a:pPr>
              <a:lnSpc>
                <a:spcPct val="150000"/>
              </a:lnSpc>
            </a:pPr>
            <a:r>
              <a:rPr lang="en-US" altLang="zh-TW" dirty="0" smtClean="0"/>
              <a:t>SCI (SCIE)</a:t>
            </a:r>
            <a:r>
              <a:rPr lang="zh-TW" altLang="en-US" dirty="0" smtClean="0"/>
              <a:t>：</a:t>
            </a:r>
            <a:r>
              <a:rPr lang="en-US" altLang="zh-TW" dirty="0" smtClean="0"/>
              <a:t>Science Citation Index</a:t>
            </a:r>
          </a:p>
          <a:p>
            <a:pPr>
              <a:lnSpc>
                <a:spcPct val="150000"/>
              </a:lnSpc>
            </a:pPr>
            <a:r>
              <a:rPr lang="en-US" altLang="zh-TW" dirty="0" smtClean="0"/>
              <a:t>SSCI</a:t>
            </a:r>
            <a:r>
              <a:rPr lang="zh-TW" altLang="en-US" dirty="0" smtClean="0"/>
              <a:t>：</a:t>
            </a:r>
            <a:r>
              <a:rPr lang="en-US" altLang="zh-TW" dirty="0" smtClean="0"/>
              <a:t>Social Science Citation Index</a:t>
            </a:r>
          </a:p>
          <a:p>
            <a:pPr>
              <a:lnSpc>
                <a:spcPct val="150000"/>
              </a:lnSpc>
            </a:pPr>
            <a:r>
              <a:rPr lang="en-US" altLang="zh-TW" dirty="0" smtClean="0"/>
              <a:t>EI</a:t>
            </a:r>
            <a:r>
              <a:rPr lang="zh-TW" altLang="en-US" dirty="0" smtClean="0"/>
              <a:t>：</a:t>
            </a:r>
            <a:r>
              <a:rPr lang="en-US" altLang="zh-TW" dirty="0"/>
              <a:t> </a:t>
            </a:r>
            <a:r>
              <a:rPr lang="en-US" altLang="zh-TW" dirty="0" err="1"/>
              <a:t>Ei</a:t>
            </a:r>
            <a:r>
              <a:rPr lang="en-US" altLang="zh-TW" dirty="0"/>
              <a:t> </a:t>
            </a:r>
            <a:r>
              <a:rPr lang="en-US" altLang="zh-TW" dirty="0" err="1"/>
              <a:t>Compendex</a:t>
            </a:r>
            <a:r>
              <a:rPr lang="en-US" altLang="zh-TW" dirty="0"/>
              <a:t> </a:t>
            </a:r>
            <a:r>
              <a:rPr lang="en-US" altLang="zh-TW" dirty="0" smtClean="0"/>
              <a:t>(Engineering Index)</a:t>
            </a:r>
          </a:p>
          <a:p>
            <a:pPr>
              <a:lnSpc>
                <a:spcPct val="150000"/>
              </a:lnSpc>
            </a:pPr>
            <a:r>
              <a:rPr lang="en-US" altLang="zh-TW" dirty="0"/>
              <a:t>A&amp;HCI – Arts &amp; Humanities Citation </a:t>
            </a:r>
            <a:r>
              <a:rPr lang="en-US" altLang="zh-TW" dirty="0" smtClean="0"/>
              <a:t>Index</a:t>
            </a:r>
          </a:p>
          <a:p>
            <a:pPr>
              <a:lnSpc>
                <a:spcPct val="150000"/>
              </a:lnSpc>
            </a:pPr>
            <a:r>
              <a:rPr lang="en-US" altLang="zh-TW" dirty="0" smtClean="0"/>
              <a:t>TSSCI</a:t>
            </a:r>
            <a:r>
              <a:rPr lang="zh-TW" altLang="en-US" dirty="0" smtClean="0"/>
              <a:t>：</a:t>
            </a:r>
            <a:r>
              <a:rPr lang="en-US" altLang="zh-TW" dirty="0" smtClean="0"/>
              <a:t>Taiwan </a:t>
            </a:r>
            <a:r>
              <a:rPr lang="en-US" altLang="zh-TW" dirty="0"/>
              <a:t>Social Science Citation </a:t>
            </a:r>
            <a:r>
              <a:rPr lang="en-US" altLang="zh-TW" dirty="0" smtClean="0"/>
              <a:t>Index</a:t>
            </a:r>
          </a:p>
          <a:p>
            <a:pPr>
              <a:lnSpc>
                <a:spcPct val="150000"/>
              </a:lnSpc>
            </a:pPr>
            <a:r>
              <a:rPr lang="en-US" altLang="zh-TW" dirty="0" smtClean="0"/>
              <a:t>THCI</a:t>
            </a:r>
            <a:r>
              <a:rPr lang="zh-TW" altLang="en-US" dirty="0" smtClean="0"/>
              <a:t>：</a:t>
            </a:r>
            <a:r>
              <a:rPr lang="en-US" altLang="zh-TW" dirty="0" smtClean="0"/>
              <a:t>Taiwan </a:t>
            </a:r>
            <a:r>
              <a:rPr lang="en-US" altLang="zh-TW" dirty="0"/>
              <a:t>Humanities Citation Index</a:t>
            </a:r>
            <a:endParaRPr lang="zh-TW" altLang="en-US" dirty="0"/>
          </a:p>
        </p:txBody>
      </p:sp>
    </p:spTree>
    <p:extLst>
      <p:ext uri="{BB962C8B-B14F-4D97-AF65-F5344CB8AC3E}">
        <p14:creationId xmlns:p14="http://schemas.microsoft.com/office/powerpoint/2010/main" val="404540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675139" y="583637"/>
            <a:ext cx="8816157" cy="5984311"/>
          </a:xfrm>
          <a:prstGeom prst="rect">
            <a:avLst/>
          </a:prstGeom>
        </p:spPr>
      </p:pic>
    </p:spTree>
    <p:extLst>
      <p:ext uri="{BB962C8B-B14F-4D97-AF65-F5344CB8AC3E}">
        <p14:creationId xmlns:p14="http://schemas.microsoft.com/office/powerpoint/2010/main" val="263528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47019" y="302142"/>
            <a:ext cx="9144000" cy="654679"/>
          </a:xfrm>
        </p:spPr>
        <p:txBody>
          <a:bodyPr>
            <a:normAutofit/>
          </a:bodyPr>
          <a:lstStyle/>
          <a:p>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文章想發表，一起到</a:t>
            </a:r>
            <a:r>
              <a:rPr lang="en-US" altLang="zh-TW" sz="4000" dirty="0" err="1" smtClean="0">
                <a:latin typeface="標楷體" panose="03000509000000000000" pitchFamily="65" charset="-120"/>
                <a:ea typeface="標楷體" panose="03000509000000000000" pitchFamily="65" charset="-120"/>
                <a:cs typeface="Times New Roman" panose="02020603050405020304" pitchFamily="18" charset="0"/>
              </a:rPr>
              <a:t>WoS</a:t>
            </a:r>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資料庫淘寶</a:t>
            </a:r>
            <a:endParaRPr lang="zh-TW"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a:xfrm>
            <a:off x="1486897" y="5576977"/>
            <a:ext cx="9144000" cy="1281023"/>
          </a:xfrm>
        </p:spPr>
        <p:txBody>
          <a:bodyPr>
            <a:normAutofit lnSpcReduction="10000"/>
          </a:bodyPr>
          <a:lstStyle/>
          <a:p>
            <a:r>
              <a:rPr lang="zh-TW" altLang="en-US" dirty="0" smtClean="0">
                <a:latin typeface="標楷體" panose="03000509000000000000" pitchFamily="65" charset="-120"/>
                <a:ea typeface="標楷體" panose="03000509000000000000" pitchFamily="65" charset="-120"/>
              </a:rPr>
              <a:t>國立高雄師範大學</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科學教育暨環境教育研究所</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黃</a:t>
            </a:r>
            <a:r>
              <a:rPr lang="zh-TW" altLang="en-US" dirty="0">
                <a:latin typeface="標楷體" panose="03000509000000000000" pitchFamily="65" charset="-120"/>
                <a:ea typeface="標楷體" panose="03000509000000000000" pitchFamily="65" charset="-120"/>
              </a:rPr>
              <a:t>琴</a:t>
            </a:r>
            <a:r>
              <a:rPr lang="zh-TW" altLang="en-US" dirty="0" smtClean="0">
                <a:latin typeface="標楷體" panose="03000509000000000000" pitchFamily="65" charset="-120"/>
                <a:ea typeface="標楷體" panose="03000509000000000000" pitchFamily="65" charset="-120"/>
              </a:rPr>
              <a:t>扉 助理教授</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2763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我的辛酸血淚史</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無止盡的跨領域：化學</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科學教育</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師培</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創造力</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腦波</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環境教育</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醉</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不成只好讀</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paper</a:t>
            </a:r>
          </a:p>
          <a:p>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TSSCI</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期刊的九年磨一劍</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SCI</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期刊的發表磨難</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EI</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期刊的挑戰</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SSCI</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期刊的再次轉折</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stretch>
            <a:fillRect/>
          </a:stretch>
        </p:blipFill>
        <p:spPr>
          <a:xfrm>
            <a:off x="5638800" y="2536568"/>
            <a:ext cx="5715000" cy="3495675"/>
          </a:xfrm>
          <a:prstGeom prst="rect">
            <a:avLst/>
          </a:prstGeom>
        </p:spPr>
      </p:pic>
    </p:spTree>
    <p:extLst>
      <p:ext uri="{BB962C8B-B14F-4D97-AF65-F5344CB8AC3E}">
        <p14:creationId xmlns:p14="http://schemas.microsoft.com/office/powerpoint/2010/main" val="2749848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673144" y="447803"/>
            <a:ext cx="5861255" cy="6143046"/>
          </a:xfrm>
          <a:prstGeom prst="rect">
            <a:avLst/>
          </a:prstGeom>
        </p:spPr>
      </p:pic>
    </p:spTree>
    <p:extLst>
      <p:ext uri="{BB962C8B-B14F-4D97-AF65-F5344CB8AC3E}">
        <p14:creationId xmlns:p14="http://schemas.microsoft.com/office/powerpoint/2010/main" val="3458467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0515600" cy="5427406"/>
          </a:xfrm>
        </p:spPr>
        <p:txBody>
          <a:bodyPr>
            <a:normAutofit lnSpcReduction="10000"/>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找出有價值的文獻、找到對的作者</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彙整出有價值的題目</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研究方法的嚴謹度</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結果要有</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80% echo</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創新</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文章必須寫到巷子外的人都看得懂</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找出適合發表的期刊</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21093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0380" y="0"/>
            <a:ext cx="10515600" cy="1022555"/>
          </a:xfrm>
        </p:spPr>
        <p:txBody>
          <a:bodyPr/>
          <a:lstStyle/>
          <a:p>
            <a:r>
              <a:rPr lang="zh-TW" altLang="en-US" dirty="0" smtClean="0">
                <a:latin typeface="標楷體" panose="03000509000000000000" pitchFamily="65" charset="-120"/>
                <a:ea typeface="標楷體" panose="03000509000000000000" pitchFamily="65" charset="-120"/>
              </a:rPr>
              <a:t>論文或期刊發表，萬法歸一</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1170039"/>
            <a:ext cx="11186652" cy="5427406"/>
          </a:xfrm>
        </p:spPr>
        <p:txBody>
          <a:bodyPr>
            <a:normAutofit/>
          </a:bodyPr>
          <a:lstStyle/>
          <a:p>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找出有價值的文獻、找到對的作者</a:t>
            </a:r>
            <a:endParaRPr lang="en-US" altLang="zh-TW" b="1"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引用網路搜尋引擎搜尋期刊，或採用碩</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博士論文要小心</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2.WoS(Web of Science)</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已經初步篩選好的期刊，一定要到裡面淘寶</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輸入關鍵字後，先找一篇你看得懂的摘要，你可以接受的頁數</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4.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找到對的作者、從</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Reference</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回到</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WoS</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838200" y="5358580"/>
            <a:ext cx="10795819" cy="15696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r>
              <a:rPr lang="zh-TW" altLang="en-US" sz="2400" kern="100" dirty="0" smtClean="0">
                <a:solidFill>
                  <a:srgbClr val="000000"/>
                </a:solidFill>
                <a:latin typeface="Times New Roman" panose="02020603050405020304" pitchFamily="18" charset="0"/>
                <a:ea typeface="標楷體" panose="03000509000000000000" pitchFamily="65" charset="-120"/>
              </a:rPr>
              <a:t>範例：</a:t>
            </a:r>
            <a:endParaRPr lang="en-US" altLang="zh-TW" sz="2400" kern="100" dirty="0" smtClean="0">
              <a:solidFill>
                <a:srgbClr val="000000"/>
              </a:solidFill>
              <a:latin typeface="Times New Roman" panose="02020603050405020304" pitchFamily="18" charset="0"/>
              <a:ea typeface="標楷體" panose="03000509000000000000" pitchFamily="65" charset="-120"/>
            </a:endParaRPr>
          </a:p>
          <a:p>
            <a:r>
              <a:rPr lang="en-US" altLang="zh-TW" sz="2400" kern="100" dirty="0" smtClean="0">
                <a:solidFill>
                  <a:srgbClr val="000000"/>
                </a:solidFill>
                <a:latin typeface="Times New Roman" panose="02020603050405020304" pitchFamily="18" charset="0"/>
                <a:ea typeface="標楷體" panose="03000509000000000000" pitchFamily="65" charset="-120"/>
              </a:rPr>
              <a:t>Huang</a:t>
            </a:r>
            <a:r>
              <a:rPr lang="en-US" altLang="zh-TW" sz="2400" kern="100" dirty="0">
                <a:solidFill>
                  <a:srgbClr val="000000"/>
                </a:solidFill>
                <a:latin typeface="Times New Roman" panose="02020603050405020304" pitchFamily="18" charset="0"/>
                <a:ea typeface="標楷體" panose="03000509000000000000" pitchFamily="65" charset="-120"/>
              </a:rPr>
              <a:t>, C.-F. &amp; </a:t>
            </a:r>
            <a:r>
              <a:rPr lang="en-US" altLang="zh-TW" sz="2400" kern="100" dirty="0">
                <a:latin typeface="Times New Roman" panose="02020603050405020304" pitchFamily="18" charset="0"/>
                <a:ea typeface="標楷體" panose="03000509000000000000" pitchFamily="65" charset="-120"/>
              </a:rPr>
              <a:t>Wang, K. -C.</a:t>
            </a:r>
            <a:r>
              <a:rPr lang="en-US" altLang="zh-TW" sz="2400" kern="100" dirty="0">
                <a:solidFill>
                  <a:srgbClr val="000000"/>
                </a:solidFill>
                <a:latin typeface="Times New Roman" panose="02020603050405020304" pitchFamily="18" charset="0"/>
                <a:ea typeface="標楷體" panose="03000509000000000000" pitchFamily="65" charset="-120"/>
              </a:rPr>
              <a:t> (2019). Comparative Analysis of Different Creativity Tests for the Prediction of Students</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solidFill>
                  <a:srgbClr val="000000"/>
                </a:solidFill>
                <a:latin typeface="Times New Roman" panose="02020603050405020304" pitchFamily="18" charset="0"/>
                <a:ea typeface="標楷體" panose="03000509000000000000" pitchFamily="65" charset="-120"/>
              </a:rPr>
              <a:t> Scientific Creativity.</a:t>
            </a:r>
            <a:r>
              <a:rPr lang="en-US" altLang="zh-TW" sz="2400" i="1" dirty="0">
                <a:latin typeface="Times New Roman" panose="02020603050405020304" pitchFamily="18" charset="0"/>
              </a:rPr>
              <a:t> Creativity Research Journal </a:t>
            </a:r>
            <a:r>
              <a:rPr lang="en-US" altLang="zh-TW" sz="2400" i="1" dirty="0" smtClean="0">
                <a:latin typeface="Times New Roman" panose="02020603050405020304" pitchFamily="18" charset="0"/>
              </a:rPr>
              <a:t>(</a:t>
            </a:r>
            <a:r>
              <a:rPr lang="en-US" altLang="zh-TW" sz="2400" dirty="0" smtClean="0">
                <a:latin typeface="Times New Roman" panose="02020603050405020304" pitchFamily="18" charset="0"/>
              </a:rPr>
              <a:t>in press, SSCI</a:t>
            </a:r>
            <a:r>
              <a:rPr lang="en-US" altLang="zh-TW" sz="2400" i="1" dirty="0" smtClean="0">
                <a:latin typeface="Times New Roman" panose="02020603050405020304" pitchFamily="18" charset="0"/>
              </a:rPr>
              <a:t>)</a:t>
            </a:r>
            <a:r>
              <a:rPr lang="en-US" altLang="zh-TW" sz="2400" kern="100" dirty="0" smtClean="0">
                <a:latin typeface="Times New Roman" panose="02020603050405020304" pitchFamily="18" charset="0"/>
                <a:ea typeface="標楷體" panose="03000509000000000000" pitchFamily="65" charset="-120"/>
              </a:rPr>
              <a:t>. </a:t>
            </a:r>
            <a:endParaRPr lang="zh-TW" altLang="en-US" sz="2400" dirty="0"/>
          </a:p>
        </p:txBody>
      </p:sp>
    </p:spTree>
    <p:extLst>
      <p:ext uri="{BB962C8B-B14F-4D97-AF65-F5344CB8AC3E}">
        <p14:creationId xmlns:p14="http://schemas.microsoft.com/office/powerpoint/2010/main" val="2846195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3162</Words>
  <Application>Microsoft Office PowerPoint</Application>
  <PresentationFormat>寬螢幕</PresentationFormat>
  <Paragraphs>367</Paragraphs>
  <Slides>51</Slides>
  <Notes>5</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65" baseType="lpstr">
      <vt:lpstr>等线</vt:lpstr>
      <vt:lpstr>SimSun</vt:lpstr>
      <vt:lpstr>新細明體</vt:lpstr>
      <vt:lpstr>標楷體</vt:lpstr>
      <vt:lpstr>Arial</vt:lpstr>
      <vt:lpstr>Calibri</vt:lpstr>
      <vt:lpstr>Calibri Light</vt:lpstr>
      <vt:lpstr>Century Schoolbook</vt:lpstr>
      <vt:lpstr>Garamond</vt:lpstr>
      <vt:lpstr>Georgia</vt:lpstr>
      <vt:lpstr>Times New Roman</vt:lpstr>
      <vt:lpstr>Wingdings</vt:lpstr>
      <vt:lpstr>Office 佈景主題</vt:lpstr>
      <vt:lpstr>點陣圖影像</vt:lpstr>
      <vt:lpstr>文章想發表，一起到WoS資料庫淘寶</vt:lpstr>
      <vt:lpstr>PowerPoint 簡報</vt:lpstr>
      <vt:lpstr>PowerPoint 簡報</vt:lpstr>
      <vt:lpstr>PowerPoint 簡報</vt:lpstr>
      <vt:lpstr>常見的重要指標期刊</vt:lpstr>
      <vt:lpstr>我的辛酸血淚史</vt:lpstr>
      <vt:lpstr>PowerPoint 簡報</vt:lpstr>
      <vt:lpstr>論文或期刊發表，萬法歸一</vt:lpstr>
      <vt:lpstr>論文或期刊發表，萬法歸一</vt:lpstr>
      <vt:lpstr>PowerPoint 簡報</vt:lpstr>
      <vt:lpstr>找到對的作者、從Reference回到WoS</vt:lpstr>
      <vt:lpstr>論文或期刊發表，萬法歸一</vt:lpstr>
      <vt:lpstr>論文或期刊發表，萬法歸一</vt:lpstr>
      <vt:lpstr>論文或期刊發表，萬法歸一</vt:lpstr>
      <vt:lpstr>論文或期刊發表，萬法歸一</vt:lpstr>
      <vt:lpstr>研究思維分享</vt:lpstr>
      <vt:lpstr>一切都從一個疑惑開始</vt:lpstr>
      <vt:lpstr>情緒對生活、學習、注意力影響極大</vt:lpstr>
      <vt:lpstr>研究背景</vt:lpstr>
      <vt:lpstr>PowerPoint 簡報</vt:lpstr>
      <vt:lpstr>研究方法</vt:lpstr>
      <vt:lpstr>PowerPoint 簡報</vt:lpstr>
      <vt:lpstr>評分機制</vt:lpstr>
      <vt:lpstr>研究結果</vt:lpstr>
      <vt:lpstr>But…</vt:lpstr>
      <vt:lpstr>情緒誘發方式</vt:lpstr>
      <vt:lpstr>PowerPoint 簡報</vt:lpstr>
      <vt:lpstr>EEG 相關研究</vt:lpstr>
      <vt:lpstr>PowerPoint 簡報</vt:lpstr>
      <vt:lpstr>相位同步分析 (正向情緒誘發)</vt:lpstr>
      <vt:lpstr>PowerPoint 簡報</vt:lpstr>
      <vt:lpstr>But…</vt:lpstr>
      <vt:lpstr>PowerPoint 簡報</vt:lpstr>
      <vt:lpstr>PowerPoint 簡報</vt:lpstr>
      <vt:lpstr>But…</vt:lpstr>
      <vt:lpstr>case study-boy-scientific creativity</vt:lpstr>
      <vt:lpstr>case study-girl-scientific creativity</vt:lpstr>
      <vt:lpstr>PowerPoint 簡報</vt:lpstr>
      <vt:lpstr>PowerPoint 簡報</vt:lpstr>
      <vt:lpstr>PowerPoint 簡報</vt:lpstr>
      <vt:lpstr>PowerPoint 簡報</vt:lpstr>
      <vt:lpstr>腦波數據分析結果</vt:lpstr>
      <vt:lpstr>PowerPoint 簡報</vt:lpstr>
      <vt:lpstr>如果大腦老化或生病了呢?  淺談阿茲海默氏症</vt:lpstr>
      <vt:lpstr>這是什麼? 有什麼功用?</vt:lpstr>
      <vt:lpstr>PowerPoint 簡報</vt:lpstr>
      <vt:lpstr>PowerPoint 簡報</vt:lpstr>
      <vt:lpstr>PowerPoint 簡報</vt:lpstr>
      <vt:lpstr>PowerPoint 簡報</vt:lpstr>
      <vt:lpstr>PowerPoint 簡報</vt:lpstr>
      <vt:lpstr>文章想發表，一起到WoS資料庫淘寶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腦神經科學在科普傳播研究之應用</dc:title>
  <dc:creator>Windows 使用者</dc:creator>
  <cp:lastModifiedBy>ACER</cp:lastModifiedBy>
  <cp:revision>188</cp:revision>
  <dcterms:created xsi:type="dcterms:W3CDTF">2018-12-06T02:01:00Z</dcterms:created>
  <dcterms:modified xsi:type="dcterms:W3CDTF">2019-10-30T16:14:31Z</dcterms:modified>
</cp:coreProperties>
</file>