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4"/>
  </p:notesMasterIdLst>
  <p:sldIdLst>
    <p:sldId id="447" r:id="rId11"/>
    <p:sldId id="353" r:id="rId12"/>
    <p:sldId id="300" r:id="rId13"/>
    <p:sldId id="448" r:id="rId14"/>
    <p:sldId id="472" r:id="rId15"/>
    <p:sldId id="473" r:id="rId16"/>
    <p:sldId id="468" r:id="rId17"/>
    <p:sldId id="491" r:id="rId18"/>
    <p:sldId id="477" r:id="rId19"/>
    <p:sldId id="480" r:id="rId20"/>
    <p:sldId id="454" r:id="rId21"/>
    <p:sldId id="456" r:id="rId22"/>
    <p:sldId id="483" r:id="rId23"/>
    <p:sldId id="485" r:id="rId24"/>
    <p:sldId id="487" r:id="rId25"/>
    <p:sldId id="489" r:id="rId26"/>
    <p:sldId id="486" r:id="rId27"/>
    <p:sldId id="494" r:id="rId28"/>
    <p:sldId id="488" r:id="rId29"/>
    <p:sldId id="490" r:id="rId30"/>
    <p:sldId id="492" r:id="rId31"/>
    <p:sldId id="495" r:id="rId32"/>
    <p:sldId id="481" r:id="rId33"/>
  </p:sldIdLst>
  <p:sldSz cx="12190413" cy="6859588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6C5F"/>
    <a:srgbClr val="77A3C1"/>
    <a:srgbClr val="000000"/>
    <a:srgbClr val="D5493A"/>
    <a:srgbClr val="5AD6BE"/>
    <a:srgbClr val="F7F7F7"/>
    <a:srgbClr val="F5F5F5"/>
    <a:srgbClr val="F9F9F9"/>
    <a:srgbClr val="31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5360" autoAdjust="0"/>
  </p:normalViewPr>
  <p:slideViewPr>
    <p:cSldViewPr snapToGrid="0" showGuides="1">
      <p:cViewPr>
        <p:scale>
          <a:sx n="80" d="100"/>
          <a:sy n="80" d="100"/>
        </p:scale>
        <p:origin x="-888" y="-1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JP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riel\Desktop\未命名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1" b="14842"/>
          <a:stretch/>
        </p:blipFill>
        <p:spPr bwMode="auto">
          <a:xfrm>
            <a:off x="-1338" y="3004084"/>
            <a:ext cx="12191751" cy="31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2431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7255106" y="1490919"/>
            <a:ext cx="9391078" cy="1287997"/>
            <a:chOff x="7255106" y="1490919"/>
            <a:chExt cx="9391078" cy="1287997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255106" y="1490919"/>
              <a:ext cx="505497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數位化論文典藏聯盟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469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Digital Dissertation Consortium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083560" y="2501917"/>
              <a:ext cx="12032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b="0" dirty="0" smtClean="0">
                  <a:solidFill>
                    <a:schemeClr val="bg1">
                      <a:lumMod val="65000"/>
                    </a:schemeClr>
                  </a:solidFill>
                </a:rPr>
                <a:t>Apr</a:t>
              </a:r>
              <a:r>
                <a:rPr lang="en-US" altLang="zh-TW" sz="1800" b="0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r>
                <a:rPr lang="zh-TW" altLang="en-US" sz="1800" b="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zh-TW" sz="1800" b="0" dirty="0" smtClean="0">
                  <a:solidFill>
                    <a:schemeClr val="bg1">
                      <a:lumMod val="65000"/>
                    </a:schemeClr>
                  </a:solidFill>
                </a:rPr>
                <a:t>2021</a:t>
              </a:r>
              <a:endParaRPr lang="zh-TW" altLang="en-US" sz="18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4298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14400"/>
            <a:ext cx="1800000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30361"/>
          <a:stretch/>
        </p:blipFill>
        <p:spPr bwMode="auto">
          <a:xfrm>
            <a:off x="5046132" y="97299"/>
            <a:ext cx="6658725" cy="666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347657" y="375729"/>
            <a:ext cx="2730500" cy="2616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60000" y="1440000"/>
            <a:ext cx="4322823" cy="725833"/>
            <a:chOff x="429855" y="1519058"/>
            <a:chExt cx="4322823" cy="72583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599406" y="1787556"/>
              <a:ext cx="3153272" cy="2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工具列選擇不同檢索方式</a:t>
              </a:r>
            </a:p>
          </p:txBody>
        </p:sp>
        <p:sp>
          <p:nvSpPr>
            <p:cNvPr id="15" name="椭圆 6"/>
            <p:cNvSpPr/>
            <p:nvPr/>
          </p:nvSpPr>
          <p:spPr>
            <a:xfrm>
              <a:off x="429855" y="1519058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60000" y="2520000"/>
            <a:ext cx="4345344" cy="725833"/>
            <a:chOff x="429855" y="2749905"/>
            <a:chExt cx="4345344" cy="725833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621927" y="2781339"/>
              <a:ext cx="3153272" cy="6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基本搜尋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輸入關鍵字，可針對檢索框搜尋題名、摘要、作者、指導教授、論文編號，或選所有欄位。新平台提供熱門查詢字。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椭圆 9"/>
            <p:cNvSpPr/>
            <p:nvPr/>
          </p:nvSpPr>
          <p:spPr>
            <a:xfrm>
              <a:off x="429855" y="2749905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680000"/>
            <a:ext cx="4336877" cy="725833"/>
            <a:chOff x="429855" y="5202063"/>
            <a:chExt cx="4336877" cy="725833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4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最新活動消息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6902445" y="1706547"/>
            <a:ext cx="3019425" cy="1226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299595" y="3953936"/>
            <a:ext cx="3929072" cy="2700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360000" y="3600000"/>
            <a:ext cx="4345344" cy="725833"/>
            <a:chOff x="429855" y="5202063"/>
            <a:chExt cx="4345344" cy="725833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621927" y="5233494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最新論文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可直接查看最新上架論文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9338732" y="3964251"/>
            <a:ext cx="2218268" cy="22164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921869" y="159650"/>
            <a:ext cx="771531" cy="175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360000" y="5760000"/>
            <a:ext cx="4336877" cy="725833"/>
            <a:chOff x="429855" y="5202063"/>
            <a:chExt cx="4336877" cy="72583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字型、語系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可更改字型大小或選擇資料庫以中英文呈現</a:t>
              </a:r>
              <a:endParaRPr lang="en-US" altLang="zh-TW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10718800" y="159650"/>
            <a:ext cx="635000" cy="17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 r="17570" b="97318"/>
          <a:stretch/>
        </p:blipFill>
        <p:spPr bwMode="auto">
          <a:xfrm>
            <a:off x="9080500" y="96960"/>
            <a:ext cx="2273300" cy="256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矩形 4"/>
          <p:cNvSpPr/>
          <p:nvPr/>
        </p:nvSpPr>
        <p:spPr>
          <a:xfrm>
            <a:off x="8553450" y="159650"/>
            <a:ext cx="596900" cy="17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0563230" y="137849"/>
            <a:ext cx="771520" cy="215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4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23" grpId="0" animBg="1"/>
      <p:bldP spid="23" grpId="1" animBg="1"/>
      <p:bldP spid="31" grpId="0" animBg="1"/>
      <p:bldP spid="31" grpId="1" animBg="1"/>
      <p:bldP spid="36" grpId="0" animBg="1"/>
      <p:bldP spid="36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2854" y="1255432"/>
            <a:ext cx="519244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可於首頁進行基本搜尋，或是進入基本搜尋查找論文</a:t>
            </a:r>
          </a:p>
        </p:txBody>
      </p:sp>
      <p:pic>
        <p:nvPicPr>
          <p:cNvPr id="37" name="Picture 8" descr="C:\Users\Ariel\Downloads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10850754" y="2496116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61900"/>
          <a:stretch/>
        </p:blipFill>
        <p:spPr bwMode="auto">
          <a:xfrm>
            <a:off x="1557257" y="1703296"/>
            <a:ext cx="9075899" cy="497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17772" y="2102358"/>
            <a:ext cx="531906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046247" y="3900206"/>
            <a:ext cx="4208556" cy="1643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8702142" y="3145457"/>
            <a:ext cx="2610876" cy="8894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自動產生關鍵字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使用者僅需鍵入幾個字母，系統將自動產生建議關鍵字，節省輸入關鍵字的時間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65EC146-F4B6-48B5-8980-3A675F1A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2" y="4238235"/>
            <a:ext cx="5718544" cy="11461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6381750" y="1822450"/>
            <a:ext cx="781050" cy="21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24" y="1768875"/>
            <a:ext cx="3101425" cy="2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69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363548" y="1723864"/>
            <a:ext cx="9724572" cy="4304554"/>
            <a:chOff x="1363548" y="1723864"/>
            <a:chExt cx="9724572" cy="43045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2" t="19496" r="15318" b="36224"/>
            <a:stretch/>
          </p:blipFill>
          <p:spPr bwMode="auto">
            <a:xfrm>
              <a:off x="1363548" y="1723864"/>
              <a:ext cx="9724572" cy="4304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7915709" y="5469731"/>
              <a:ext cx="804958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03768" y="2203959"/>
            <a:ext cx="591437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113742" y="4394200"/>
            <a:ext cx="3801967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66668" y="5751045"/>
            <a:ext cx="34205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更多專為資料庫設計的欄位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可限制日期範圍並尋找指導教授、學校、學科、學門、典藏</a:t>
            </a:r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75368" y="4983868"/>
            <a:ext cx="27728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搜尋論文年代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利用卷軸式滾輪可限制年代範圍，以及可選擇是否內含補充檔案之論文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997056" y="3463766"/>
            <a:ext cx="2363788" cy="682625"/>
            <a:chOff x="104" y="936"/>
            <a:chExt cx="1489" cy="43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4" y="936"/>
              <a:ext cx="1248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結合布林邏輯的進階檢索功能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AutoShape 19"/>
            <p:cNvCxnSpPr>
              <a:cxnSpLocks noChangeShapeType="1"/>
              <a:stCxn id="25" idx="3"/>
            </p:cNvCxnSpPr>
            <p:nvPr/>
          </p:nvCxnSpPr>
          <p:spPr bwMode="auto">
            <a:xfrm>
              <a:off x="1352" y="1151"/>
              <a:ext cx="241" cy="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矩形 27"/>
          <p:cNvSpPr/>
          <p:nvPr/>
        </p:nvSpPr>
        <p:spPr>
          <a:xfrm>
            <a:off x="3398984" y="3654266"/>
            <a:ext cx="4487716" cy="643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31" name="Picture 8" descr="C:\Users\Ariel\Downloads\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3464400" y="4665150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925234" y="3716868"/>
            <a:ext cx="795433" cy="1771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7" t="20553" r="22466" b="76317"/>
          <a:stretch/>
        </p:blipFill>
        <p:spPr bwMode="auto">
          <a:xfrm>
            <a:off x="6813761" y="1826895"/>
            <a:ext cx="3905251" cy="30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1" animBg="1"/>
      <p:bldP spid="2" grpId="0" animBg="1"/>
      <p:bldP spid="2" grpId="1" animBg="1"/>
      <p:bldP spid="23" grpId="0" animBg="1"/>
      <p:bldP spid="28" grpId="0" animBg="1"/>
      <p:bldP spid="28" grpId="1" animBg="1"/>
      <p:bldP spid="20" grpId="1" animBg="1"/>
      <p:bldP spid="2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70" y="1587732"/>
            <a:ext cx="9966450" cy="47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890944" y="5242560"/>
            <a:ext cx="795433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12" y="2240910"/>
            <a:ext cx="4524984" cy="39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017088" y="5751045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搜尋典藏單位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可直接於搜尋欄，輸入典藏單位關鍵字，中英文皆可。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110252" y="2651760"/>
            <a:ext cx="1342108" cy="205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8" descr="C:\Users\Ariel\Downloads\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8742696" y="4677039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208866" y="3117426"/>
            <a:ext cx="254001" cy="220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083574" y="3623312"/>
            <a:ext cx="2085975" cy="682626"/>
            <a:chOff x="279" y="936"/>
            <a:chExt cx="1314" cy="43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9" y="936"/>
              <a:ext cx="1073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可同時選擇多個典藏單位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3"/>
            </p:cNvCxnSpPr>
            <p:nvPr/>
          </p:nvCxnSpPr>
          <p:spPr bwMode="auto">
            <a:xfrm>
              <a:off x="1352" y="1151"/>
              <a:ext cx="241" cy="2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 t="6254" r="15345" b="87493"/>
          <a:stretch/>
        </p:blipFill>
        <p:spPr bwMode="auto">
          <a:xfrm>
            <a:off x="6934200" y="1881040"/>
            <a:ext cx="3677074" cy="2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91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2683855" y="292653"/>
            <a:ext cx="680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臺灣大學</a:t>
            </a:r>
            <a:r>
              <a:rPr lang="zh-TW" altLang="en-US" sz="2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</a:t>
            </a:r>
            <a:r>
              <a:rPr lang="zh-TW" altLang="en-US" sz="2800" b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809" y="1129224"/>
            <a:ext cx="9666493" cy="527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群組 52"/>
          <p:cNvGrpSpPr/>
          <p:nvPr/>
        </p:nvGrpSpPr>
        <p:grpSpPr>
          <a:xfrm>
            <a:off x="3460184" y="2099702"/>
            <a:ext cx="5167355" cy="776926"/>
            <a:chOff x="3815784" y="1888097"/>
            <a:chExt cx="5167355" cy="776926"/>
          </a:xfrm>
        </p:grpSpPr>
        <p:sp>
          <p:nvSpPr>
            <p:cNvPr id="35" name="矩形 34"/>
            <p:cNvSpPr/>
            <p:nvPr/>
          </p:nvSpPr>
          <p:spPr>
            <a:xfrm>
              <a:off x="3815784" y="2325220"/>
              <a:ext cx="2626205" cy="33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460073" y="1888097"/>
              <a:ext cx="2523066" cy="683264"/>
              <a:chOff x="6460073" y="1888097"/>
              <a:chExt cx="2523066" cy="683264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6923015" y="1888097"/>
                <a:ext cx="2060124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搜尋結果，臺灣大學典藏</a:t>
                </a:r>
                <a:r>
                  <a:rPr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11,981</a:t>
                </a:r>
                <a:r>
                  <a:rPr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論文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6460073" y="2313479"/>
                <a:ext cx="462942" cy="17468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0" name="矩形 39"/>
          <p:cNvSpPr/>
          <p:nvPr/>
        </p:nvSpPr>
        <p:spPr>
          <a:xfrm>
            <a:off x="1354131" y="3207101"/>
            <a:ext cx="1755861" cy="2423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111047" y="5428442"/>
            <a:ext cx="2032001" cy="1276355"/>
            <a:chOff x="422" y="918"/>
            <a:chExt cx="1280" cy="804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422" y="918"/>
              <a:ext cx="912" cy="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於左方可縮小檢索範圍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可篩選論文出版學校、指導教授、作者、學門、學科、發布年份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AutoShape 19"/>
            <p:cNvCxnSpPr>
              <a:cxnSpLocks noChangeShapeType="1"/>
            </p:cNvCxnSpPr>
            <p:nvPr/>
          </p:nvCxnSpPr>
          <p:spPr bwMode="auto">
            <a:xfrm rot="5400000" flipH="1" flipV="1">
              <a:off x="1303" y="1068"/>
              <a:ext cx="422" cy="376"/>
            </a:xfrm>
            <a:prstGeom prst="bentConnector3">
              <a:avLst>
                <a:gd name="adj1" fmla="val 1975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矩形 53"/>
          <p:cNvSpPr/>
          <p:nvPr/>
        </p:nvSpPr>
        <p:spPr>
          <a:xfrm>
            <a:off x="5316608" y="4403532"/>
            <a:ext cx="559260" cy="192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821738" y="2114606"/>
            <a:ext cx="6780297" cy="4608222"/>
            <a:chOff x="1821738" y="2114606"/>
            <a:chExt cx="6780297" cy="4608222"/>
          </a:xfrm>
        </p:grpSpPr>
        <p:grpSp>
          <p:nvGrpSpPr>
            <p:cNvPr id="4" name="群組 3"/>
            <p:cNvGrpSpPr/>
            <p:nvPr/>
          </p:nvGrpSpPr>
          <p:grpSpPr>
            <a:xfrm>
              <a:off x="1821738" y="2114606"/>
              <a:ext cx="6780297" cy="4608222"/>
              <a:chOff x="1830308" y="2114606"/>
              <a:chExt cx="6780297" cy="4608222"/>
            </a:xfrm>
          </p:grpSpPr>
          <p:grpSp>
            <p:nvGrpSpPr>
              <p:cNvPr id="61" name="群組 60"/>
              <p:cNvGrpSpPr/>
              <p:nvPr/>
            </p:nvGrpSpPr>
            <p:grpSpPr>
              <a:xfrm>
                <a:off x="2863948" y="2114606"/>
                <a:ext cx="5746657" cy="4608222"/>
                <a:chOff x="3293533" y="1592304"/>
                <a:chExt cx="5746657" cy="4608222"/>
              </a:xfrm>
            </p:grpSpPr>
            <p:grpSp>
              <p:nvGrpSpPr>
                <p:cNvPr id="56" name="群組 55"/>
                <p:cNvGrpSpPr/>
                <p:nvPr/>
              </p:nvGrpSpPr>
              <p:grpSpPr>
                <a:xfrm>
                  <a:off x="3293533" y="1592304"/>
                  <a:ext cx="5746657" cy="4608222"/>
                  <a:chOff x="2717270" y="1592303"/>
                  <a:chExt cx="5746657" cy="4608222"/>
                </a:xfrm>
              </p:grpSpPr>
              <p:pic>
                <p:nvPicPr>
                  <p:cNvPr id="409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88" b="1807"/>
                  <a:stretch/>
                </p:blipFill>
                <p:spPr bwMode="auto">
                  <a:xfrm>
                    <a:off x="3324699" y="1592303"/>
                    <a:ext cx="5139228" cy="460822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57" name="矩形 56"/>
                  <p:cNvSpPr/>
                  <p:nvPr/>
                </p:nvSpPr>
                <p:spPr>
                  <a:xfrm>
                    <a:off x="8009452" y="2517080"/>
                    <a:ext cx="364067" cy="2749187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2717270" y="3896414"/>
                    <a:ext cx="203200" cy="88985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60" name="AutoShape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96733" y="3767663"/>
                  <a:ext cx="2598473" cy="466471"/>
                </a:xfrm>
                <a:prstGeom prst="bent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CC092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16" t="42082" r="69553" b="45619"/>
              <a:stretch/>
            </p:blipFill>
            <p:spPr bwMode="auto">
              <a:xfrm>
                <a:off x="1830308" y="3469358"/>
                <a:ext cx="1817765" cy="88369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63" name="矩形 62"/>
            <p:cNvSpPr/>
            <p:nvPr/>
          </p:nvSpPr>
          <p:spPr>
            <a:xfrm>
              <a:off x="5665621" y="4072344"/>
              <a:ext cx="2323252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篩選欄位點選</a:t>
              </a:r>
              <a:r>
                <a:rPr lang="zh-TW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r>
                <a:rPr lang="zh-TW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提供各項條件筆數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2355" r="11040" b="93674"/>
          <a:stretch/>
        </p:blipFill>
        <p:spPr bwMode="auto">
          <a:xfrm>
            <a:off x="7080679" y="1257300"/>
            <a:ext cx="3489960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2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3410818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搜尋結果頁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輸出、引用、分享功能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005" y="1131570"/>
            <a:ext cx="10113122" cy="552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473450" y="2465032"/>
            <a:ext cx="7666095" cy="1608917"/>
            <a:chOff x="3473450" y="2465032"/>
            <a:chExt cx="7666095" cy="1608917"/>
          </a:xfrm>
        </p:grpSpPr>
        <p:sp>
          <p:nvSpPr>
            <p:cNvPr id="22" name="矩形 21"/>
            <p:cNvSpPr/>
            <p:nvPr/>
          </p:nvSpPr>
          <p:spPr>
            <a:xfrm>
              <a:off x="9875520" y="2991893"/>
              <a:ext cx="1264025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720928" y="2465032"/>
              <a:ext cx="2042607" cy="610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輸出、分享功能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可將所選擇的論文輸出及分享。</a:t>
              </a:r>
              <a:endPara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3450" y="3709881"/>
              <a:ext cx="234950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085716" y="1755167"/>
            <a:ext cx="5781667" cy="3683434"/>
            <a:chOff x="2967930" y="1810640"/>
            <a:chExt cx="5781667" cy="368343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7930" y="1810640"/>
              <a:ext cx="5781667" cy="36834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4815047" y="2856755"/>
              <a:ext cx="293852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全文輸出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批次下載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勾選出</a:t>
              </a:r>
              <a:r>
                <a:rPr lang="zh-TW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需要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輸出論文</a:t>
              </a:r>
              <a:r>
                <a:rPr lang="zh-TW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，點選「輸出」即可下載所選取的論文全文</a:t>
              </a:r>
              <a:r>
                <a:rPr lang="en-US" altLang="zh-TW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檔。</a:t>
              </a:r>
              <a:endPara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8" name="Picture 8" descr="C:\Users\Ariel\Downloads\new.png">
            <a:extLst>
              <a:ext uri="{FF2B5EF4-FFF2-40B4-BE49-F238E27FC236}">
                <a16:creationId xmlns:a16="http://schemas.microsoft.com/office/drawing/2014/main" xmlns="" id="{4DBF6D3D-B316-4525-A431-E8E67B53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7530569" y="2426628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058799" y="2313927"/>
            <a:ext cx="5785407" cy="3841557"/>
            <a:chOff x="3323263" y="2157352"/>
            <a:chExt cx="5785407" cy="38415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63" y="2157352"/>
              <a:ext cx="5785407" cy="38415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051613" y="2661423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書目資料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</a:t>
              </a:r>
              <a:r>
                <a:rPr lang="zh-TW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所選擇論文的基本概要，可選擇下載、電子信箱或將資料列印。</a:t>
              </a:r>
              <a:endPara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91917" y="2181206"/>
            <a:ext cx="5719298" cy="3604370"/>
            <a:chOff x="3002763" y="3475137"/>
            <a:chExt cx="5719298" cy="360437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2763" y="3475137"/>
              <a:ext cx="5385036" cy="36043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6398809" y="3927146"/>
              <a:ext cx="2323252" cy="980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引用格式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(APA6)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可使用列印、信箱、儲存、</a:t>
              </a:r>
              <a:r>
                <a:rPr lang="en-US" altLang="zh-TW" sz="1000" dirty="0" err="1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RefWorks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EndNote(RIS)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多種方式，匯出所選論文引述。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085716" y="3173927"/>
            <a:ext cx="5855060" cy="2106411"/>
            <a:chOff x="2949141" y="2512629"/>
            <a:chExt cx="5855060" cy="210641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141" y="2512629"/>
              <a:ext cx="5855060" cy="15361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456343" y="3823438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、複製連結，可分享搜尋頁面結果給他人。</a:t>
              </a:r>
            </a:p>
          </p:txBody>
        </p:sp>
      </p:grpSp>
      <p:pic>
        <p:nvPicPr>
          <p:cNvPr id="20" name="Picture 8" descr="C:\Users\Ariel\Downloads\new.png">
            <a:extLst>
              <a:ext uri="{FF2B5EF4-FFF2-40B4-BE49-F238E27FC236}">
                <a16:creationId xmlns:a16="http://schemas.microsoft.com/office/drawing/2014/main" xmlns="" id="{27666B6E-6EEB-4289-A540-618DDA2C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8147671" y="4178700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riel\Downloads\new.png">
            <a:extLst>
              <a:ext uri="{FF2B5EF4-FFF2-40B4-BE49-F238E27FC236}">
                <a16:creationId xmlns:a16="http://schemas.microsoft.com/office/drawing/2014/main" xmlns="" id="{27666B6E-6EEB-4289-A540-618DDA2C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8370917" y="2397553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1" t="2355" r="11040" b="93674"/>
          <a:stretch/>
        </p:blipFill>
        <p:spPr bwMode="auto">
          <a:xfrm>
            <a:off x="7078980" y="1257300"/>
            <a:ext cx="3804668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76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資料內容頁面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2"/>
          <a:stretch/>
        </p:blipFill>
        <p:spPr bwMode="auto">
          <a:xfrm>
            <a:off x="1659368" y="1155469"/>
            <a:ext cx="8504879" cy="550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023533" y="2533417"/>
            <a:ext cx="6087534" cy="4125078"/>
            <a:chOff x="2362200" y="2327083"/>
            <a:chExt cx="6631516" cy="4283268"/>
          </a:xfrm>
        </p:grpSpPr>
        <p:sp>
          <p:nvSpPr>
            <p:cNvPr id="21" name="矩形 20"/>
            <p:cNvSpPr/>
            <p:nvPr/>
          </p:nvSpPr>
          <p:spPr>
            <a:xfrm>
              <a:off x="2362200" y="2760762"/>
              <a:ext cx="6631516" cy="38495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671099" y="2327083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可直接瀏覽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332134" y="1741592"/>
            <a:ext cx="3210979" cy="1789531"/>
            <a:chOff x="7332134" y="1741592"/>
            <a:chExt cx="3210979" cy="1789531"/>
          </a:xfrm>
        </p:grpSpPr>
        <p:grpSp>
          <p:nvGrpSpPr>
            <p:cNvPr id="5" name="群組 4"/>
            <p:cNvGrpSpPr/>
            <p:nvPr/>
          </p:nvGrpSpPr>
          <p:grpSpPr>
            <a:xfrm>
              <a:off x="8213723" y="1741592"/>
              <a:ext cx="2329390" cy="1026258"/>
              <a:chOff x="9052983" y="1972629"/>
              <a:chExt cx="2329390" cy="102625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9052983" y="2476500"/>
                <a:ext cx="1557867" cy="5223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820274" y="1972629"/>
                <a:ext cx="1562099" cy="360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多種輸出格式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332134" y="3269930"/>
              <a:ext cx="478366" cy="2611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471340" y="2235765"/>
            <a:ext cx="5742383" cy="4064157"/>
            <a:chOff x="711412" y="2641607"/>
            <a:chExt cx="5742383" cy="40641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0387" y="3190834"/>
              <a:ext cx="4813408" cy="35149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11412" y="3430546"/>
              <a:ext cx="601133" cy="2102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37996" y="2641607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詳細資料提供論文相關資訊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2355" r="11040" b="93674"/>
          <a:stretch/>
        </p:blipFill>
        <p:spPr bwMode="auto">
          <a:xfrm>
            <a:off x="5994214" y="1217295"/>
            <a:ext cx="3489960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8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187" y="1490964"/>
            <a:ext cx="8992038" cy="49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2355" r="11040" b="93674"/>
          <a:stretch/>
        </p:blipFill>
        <p:spPr bwMode="auto">
          <a:xfrm>
            <a:off x="6753225" y="1577340"/>
            <a:ext cx="3489960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3590354" y="292653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學門分類、瀏覽排行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3224" y="2700757"/>
            <a:ext cx="1838589" cy="3377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590354" y="2813894"/>
            <a:ext cx="607912" cy="25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606376" y="2204307"/>
            <a:ext cx="2280199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各種學門所有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0E53E17-EBA4-4781-9D28-6708DBD73481}"/>
              </a:ext>
            </a:extLst>
          </p:cNvPr>
          <p:cNvSpPr/>
          <p:nvPr/>
        </p:nvSpPr>
        <p:spPr>
          <a:xfrm>
            <a:off x="6753225" y="1866900"/>
            <a:ext cx="657225" cy="2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F0BD2C5-181C-49F3-8594-EC7253820E51}"/>
              </a:ext>
            </a:extLst>
          </p:cNvPr>
          <p:cNvSpPr/>
          <p:nvPr/>
        </p:nvSpPr>
        <p:spPr>
          <a:xfrm>
            <a:off x="1463039" y="5578226"/>
            <a:ext cx="1687483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提供資料庫前五名熱門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瀏覽排行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076205" y="1427172"/>
            <a:ext cx="4668489" cy="3885383"/>
            <a:chOff x="5094636" y="1364325"/>
            <a:chExt cx="4668489" cy="388538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488" y="1364325"/>
              <a:ext cx="4211637" cy="388538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5094636" y="3067396"/>
              <a:ext cx="224123" cy="3061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4389862" y="3731587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欲查看學門的「更多」符號，</a:t>
            </a: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有更詳細的學科分類。</a:t>
            </a:r>
          </a:p>
        </p:txBody>
      </p:sp>
      <p:pic>
        <p:nvPicPr>
          <p:cNvPr id="29" name="Picture 8" descr="C:\Users\Ariel\Downloads\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5809773" y="3340588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742754" y="2054889"/>
            <a:ext cx="7682152" cy="4355213"/>
            <a:chOff x="3752814" y="2128107"/>
            <a:chExt cx="7682152" cy="4355213"/>
          </a:xfrm>
        </p:grpSpPr>
        <p:grpSp>
          <p:nvGrpSpPr>
            <p:cNvPr id="4" name="群組 3"/>
            <p:cNvGrpSpPr/>
            <p:nvPr/>
          </p:nvGrpSpPr>
          <p:grpSpPr>
            <a:xfrm>
              <a:off x="3752814" y="2128107"/>
              <a:ext cx="6633246" cy="4355213"/>
              <a:chOff x="3752814" y="2128107"/>
              <a:chExt cx="6633246" cy="435521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659918" y="5668857"/>
                <a:ext cx="1726142" cy="4004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14" y="2128107"/>
                <a:ext cx="4725987" cy="435521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8F0BD2C5-181C-49F3-8594-EC7253820E51}"/>
                </a:ext>
              </a:extLst>
            </p:cNvPr>
            <p:cNvSpPr/>
            <p:nvPr/>
          </p:nvSpPr>
          <p:spPr>
            <a:xfrm>
              <a:off x="9747483" y="4908076"/>
              <a:ext cx="1687483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更多</a:t>
              </a:r>
              <a:endPara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點選更多及會出現所有學門的詳細學科可供挑選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Picture 8" descr="C:\Users\Ariel\Downloads\new.png">
            <a:extLst>
              <a:ext uri="{FF2B5EF4-FFF2-40B4-BE49-F238E27FC236}">
                <a16:creationId xmlns:a16="http://schemas.microsoft.com/office/drawing/2014/main" xmlns="" id="{27666B6E-6EEB-4289-A540-618DDA2C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10674759" y="4564459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30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3" grpId="0" animBg="1"/>
      <p:bldP spid="15" grpId="0" animBg="1"/>
      <p:bldP spid="28" grpId="1" animBg="1"/>
      <p:bldP spid="2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226010" y="1248341"/>
            <a:ext cx="8194672" cy="4782343"/>
            <a:chOff x="2226010" y="1248341"/>
            <a:chExt cx="8194672" cy="4782343"/>
          </a:xfrm>
        </p:grpSpPr>
        <p:grpSp>
          <p:nvGrpSpPr>
            <p:cNvPr id="13" name="群組 12"/>
            <p:cNvGrpSpPr/>
            <p:nvPr/>
          </p:nvGrpSpPr>
          <p:grpSpPr>
            <a:xfrm>
              <a:off x="2226010" y="1248341"/>
              <a:ext cx="8194672" cy="4782343"/>
              <a:chOff x="1997870" y="1466055"/>
              <a:chExt cx="8194672" cy="4782343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1997870" y="1466055"/>
                <a:ext cx="8194672" cy="4782343"/>
                <a:chOff x="1599187" y="1490964"/>
                <a:chExt cx="8992038" cy="4919138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599187" y="1490964"/>
                  <a:ext cx="8992038" cy="491913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矩形 5"/>
                <p:cNvSpPr/>
                <p:nvPr/>
              </p:nvSpPr>
              <p:spPr>
                <a:xfrm>
                  <a:off x="3707476" y="3133898"/>
                  <a:ext cx="1612669" cy="41563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5529103" y="3125748"/>
                <a:ext cx="3129121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點選學門「農業」，可查看所有「農業學」相關論文</a:t>
                </a:r>
                <a:endParaRPr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7" t="2355" r="11040" b="93674"/>
            <a:stretch/>
          </p:blipFill>
          <p:spPr bwMode="auto">
            <a:xfrm>
              <a:off x="6594567" y="1351363"/>
              <a:ext cx="3489960" cy="209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>
            <a:off x="3231281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結果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農業學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之論文為例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51" y="1207435"/>
            <a:ext cx="9807910" cy="52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3592287" y="1798967"/>
            <a:ext cx="5974400" cy="1017592"/>
            <a:chOff x="3505200" y="1855148"/>
            <a:chExt cx="5974400" cy="1017592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928360" y="1855148"/>
              <a:ext cx="3551240" cy="876303"/>
              <a:chOff x="-144" y="1081"/>
              <a:chExt cx="2237" cy="55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422" y="1081"/>
                <a:ext cx="1671" cy="4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搜尋結果，「農業學」相關論文為</a:t>
                </a:r>
                <a:r>
                  <a:rPr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5,311</a:t>
                </a:r>
                <a:r>
                  <a:rPr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endParaRPr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-144" y="1305"/>
                <a:ext cx="566" cy="328"/>
              </a:xfrm>
              <a:prstGeom prst="bentConnector3">
                <a:avLst>
                  <a:gd name="adj1" fmla="val 48304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矩形 8"/>
            <p:cNvSpPr/>
            <p:nvPr/>
          </p:nvSpPr>
          <p:spPr>
            <a:xfrm>
              <a:off x="3505200" y="2560320"/>
              <a:ext cx="2423160" cy="3124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708947" y="3446271"/>
            <a:ext cx="7203255" cy="2081804"/>
            <a:chOff x="1708947" y="3446271"/>
            <a:chExt cx="7203255" cy="208180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7" t="63457" r="69861" b="22840"/>
            <a:stretch/>
          </p:blipFill>
          <p:spPr bwMode="auto">
            <a:xfrm>
              <a:off x="3592287" y="4637005"/>
              <a:ext cx="1998888" cy="89107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8" name="群組 37"/>
            <p:cNvGrpSpPr/>
            <p:nvPr/>
          </p:nvGrpSpPr>
          <p:grpSpPr>
            <a:xfrm>
              <a:off x="1708947" y="3446271"/>
              <a:ext cx="7203255" cy="1400049"/>
              <a:chOff x="1708947" y="3446271"/>
              <a:chExt cx="7203255" cy="1400049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5" t="58750" r="74722" b="27423"/>
              <a:stretch/>
            </p:blipFill>
            <p:spPr bwMode="auto">
              <a:xfrm>
                <a:off x="3592336" y="3639512"/>
                <a:ext cx="1289844" cy="8255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5617013" y="3446271"/>
                <a:ext cx="3295189" cy="101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縮小檢索範圍</a:t>
                </a:r>
                <a:endParaRPr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點選學門，可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查詢跨學門論文，如點選「環境科學」，即可篩選出「農業」相關及「環境科學」相關之</a:t>
                </a:r>
                <a:r>
                  <a:rPr lang="zh-TW" alt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論文。</a:t>
                </a:r>
                <a:endParaRPr lang="en-US" altLang="zh-TW" sz="10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點選學科，則可篩選出「農業」相關，更詳細的學科。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724187" y="4026560"/>
                <a:ext cx="1453353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708947" y="4334367"/>
                <a:ext cx="1453353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/>
              <p:cNvCxnSpPr>
                <a:stCxn id="39" idx="3"/>
                <a:endCxn id="5124" idx="1"/>
              </p:cNvCxnSpPr>
              <p:nvPr/>
            </p:nvCxnSpPr>
            <p:spPr>
              <a:xfrm flipV="1">
                <a:off x="3177540" y="4052262"/>
                <a:ext cx="414796" cy="10494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>
                <a:stCxn id="40" idx="3"/>
              </p:cNvCxnSpPr>
              <p:nvPr/>
            </p:nvCxnSpPr>
            <p:spPr>
              <a:xfrm>
                <a:off x="3162300" y="4465012"/>
                <a:ext cx="429987" cy="3813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2355" r="11040" b="93674"/>
          <a:stretch/>
        </p:blipFill>
        <p:spPr bwMode="auto">
          <a:xfrm>
            <a:off x="6913973" y="1344461"/>
            <a:ext cx="3489960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17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畢業學校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074" y="1265919"/>
            <a:ext cx="10456265" cy="497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125950" y="2203700"/>
            <a:ext cx="2556424" cy="877163"/>
            <a:chOff x="2434676" y="2294661"/>
            <a:chExt cx="2556424" cy="87716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34676" y="2294661"/>
              <a:ext cx="2323252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瀏覽所有論文發表學校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751221" y="1738964"/>
            <a:ext cx="7273924" cy="4287893"/>
            <a:chOff x="4594649" y="1853279"/>
            <a:chExt cx="7273924" cy="428789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49" y="1853279"/>
              <a:ext cx="5021262" cy="42878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9773074" y="4818905"/>
              <a:ext cx="2095499" cy="420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951108" y="3997226"/>
              <a:ext cx="195634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可搜尋及勾選特定的學校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2" t="2355" r="11040" b="93674"/>
          <a:stretch/>
        </p:blipFill>
        <p:spPr bwMode="auto">
          <a:xfrm>
            <a:off x="7117080" y="1379220"/>
            <a:ext cx="3778525" cy="2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2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756186" y="1959808"/>
            <a:ext cx="2713630" cy="2850166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2700000">
            <a:off x="1680822" y="1299176"/>
            <a:ext cx="3799246" cy="3990406"/>
            <a:chOff x="0" y="986971"/>
            <a:chExt cx="4615543" cy="4847774"/>
          </a:xfrm>
        </p:grpSpPr>
        <p:sp>
          <p:nvSpPr>
            <p:cNvPr id="34" name="矩形 3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00000">
            <a:off x="4445388" y="1323797"/>
            <a:ext cx="1409610" cy="1480534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526822" y="5309795"/>
            <a:ext cx="712090" cy="74791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842710" y="2142916"/>
            <a:ext cx="830997" cy="21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目錄</a:t>
            </a:r>
            <a:endParaRPr lang="en-US" altLang="zh-CN" sz="5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793826" y="2450259"/>
            <a:ext cx="184666" cy="17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宋体" pitchFamily="2" charset="-122"/>
              </a:rPr>
              <a:t>CONTENTS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673706" y="2406718"/>
            <a:ext cx="0" cy="174817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521170" y="2645946"/>
            <a:ext cx="4432320" cy="1567696"/>
            <a:chOff x="6429563" y="2186763"/>
            <a:chExt cx="3551068" cy="1256001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關於數位化論文典藏聯盟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(DDC)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、關於</a:t>
              </a: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PQDT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、資料庫特色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新功能、新舊平台比較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1" name="椭圆 7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61900"/>
          <a:stretch/>
        </p:blipFill>
        <p:spPr bwMode="auto">
          <a:xfrm>
            <a:off x="1557257" y="1398496"/>
            <a:ext cx="9075899" cy="497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523367" y="1802810"/>
            <a:ext cx="8915909" cy="4505681"/>
            <a:chOff x="523367" y="2107610"/>
            <a:chExt cx="8915909" cy="4505681"/>
          </a:xfrm>
        </p:grpSpPr>
        <p:sp>
          <p:nvSpPr>
            <p:cNvPr id="2" name="矩形 1"/>
            <p:cNvSpPr/>
            <p:nvPr/>
          </p:nvSpPr>
          <p:spPr>
            <a:xfrm>
              <a:off x="7227597" y="2107610"/>
              <a:ext cx="1027206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67" y="2107610"/>
              <a:ext cx="6447055" cy="45056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6501160" y="2732420"/>
              <a:ext cx="2938116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可直接連結進入論文收錄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美加博碩士論文索引資料庫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2355" r="11040" b="93674"/>
          <a:stretch/>
        </p:blipFill>
        <p:spPr bwMode="auto">
          <a:xfrm>
            <a:off x="5917465" y="1498700"/>
            <a:ext cx="4196946" cy="2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9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79" y="1136060"/>
            <a:ext cx="8753475" cy="55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 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885121" y="4148435"/>
            <a:ext cx="4567504" cy="886397"/>
            <a:chOff x="5713121" y="3867635"/>
            <a:chExt cx="4567504" cy="886397"/>
          </a:xfrm>
        </p:grpSpPr>
        <p:sp>
          <p:nvSpPr>
            <p:cNvPr id="10" name="矩形 9"/>
            <p:cNvSpPr/>
            <p:nvPr/>
          </p:nvSpPr>
          <p:spPr>
            <a:xfrm>
              <a:off x="5713121" y="4107860"/>
              <a:ext cx="513603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782717" y="3867635"/>
              <a:ext cx="34979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資料庫索引論文，可查看聯盟是否有典藏此論文，如無典藏可點選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 Link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前往推薦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88260" y="1754404"/>
            <a:ext cx="7515225" cy="4788062"/>
            <a:chOff x="1532869" y="1778873"/>
            <a:chExt cx="7515225" cy="4788062"/>
          </a:xfrm>
        </p:grpSpPr>
        <p:grpSp>
          <p:nvGrpSpPr>
            <p:cNvPr id="5" name="群組 4"/>
            <p:cNvGrpSpPr/>
            <p:nvPr/>
          </p:nvGrpSpPr>
          <p:grpSpPr>
            <a:xfrm>
              <a:off x="1532869" y="1778873"/>
              <a:ext cx="7515225" cy="4788062"/>
              <a:chOff x="461960" y="1467387"/>
              <a:chExt cx="7515226" cy="478806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60" y="1467387"/>
                <a:ext cx="7515226" cy="478806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5611821" y="3512668"/>
                <a:ext cx="2012008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進入畫面後，就能推薦圖書館收錄本論文全文囉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7" t="2355" r="11040" b="93674"/>
            <a:stretch/>
          </p:blipFill>
          <p:spPr bwMode="auto">
            <a:xfrm>
              <a:off x="5297938" y="1848768"/>
              <a:ext cx="3489960" cy="209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80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1198788"/>
            <a:ext cx="8309292" cy="46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 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532697" y="3209809"/>
            <a:ext cx="3020378" cy="11818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也可點選論文進入論文頁面，點選「摘要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詳細資料」並利用「數位化論文典藏聯盟」連結進入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DDC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查看是否收錄全文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3672" y="3909765"/>
            <a:ext cx="580176" cy="42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2472" y="3283200"/>
            <a:ext cx="680328" cy="294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3" y="3020395"/>
            <a:ext cx="5098617" cy="26199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0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3193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1988" y="2252919"/>
            <a:ext cx="10516296" cy="3171935"/>
            <a:chOff x="6421988" y="1490919"/>
            <a:chExt cx="10516296" cy="3171935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04280" y="1490919"/>
              <a:ext cx="22190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謝謝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1390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Thanks for your attention.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21988" y="2693084"/>
              <a:ext cx="621451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台北總公司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】110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台北市和平東路三段</a:t>
              </a:r>
              <a:r>
                <a:rPr lang="en-US" altLang="zh-TW" sz="1600" dirty="0">
                  <a:solidFill>
                    <a:schemeClr val="tx1"/>
                  </a:solidFill>
                </a:rPr>
                <a:t>315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7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      </a:t>
              </a:r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(02)2736-1058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(02)2736-3001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南部辦事處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】710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台南市永康區中華路</a:t>
              </a:r>
              <a:r>
                <a:rPr lang="en-US" altLang="zh-TW" sz="1600" dirty="0">
                  <a:solidFill>
                    <a:schemeClr val="tx1"/>
                  </a:solidFill>
                </a:rPr>
                <a:t>425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9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樓之</a:t>
              </a:r>
              <a:r>
                <a:rPr lang="en-US" altLang="zh-TW" sz="1600" dirty="0">
                  <a:solidFill>
                    <a:schemeClr val="tx1"/>
                  </a:solidFill>
                </a:rPr>
                <a:t>3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(06)302-5369 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(06)302-5427  </a:t>
              </a: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網址：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www.tbmc.com.tw 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E-mail</a:t>
              </a:r>
              <a:r>
                <a:rPr lang="zh-TW" altLang="en-US" sz="1600" dirty="0">
                  <a:solidFill>
                    <a:schemeClr val="tx1"/>
                  </a:solidFill>
                </a:rPr>
                <a:t>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info@tbmc.com.tw</a:t>
              </a:r>
            </a:p>
            <a:p>
              <a:pPr algn="ctr"/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3812" y="6143171"/>
            <a:ext cx="8153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5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資料庫介紹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1540438" y="5140462"/>
            <a:ext cx="9109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關於數位化論文典藏聯盟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(DDC)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資料收錄、資料庫特色、新舊平台比較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3483754" y="292653"/>
            <a:ext cx="522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關於數位化論文典藏聯盟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(DDC)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865915" y="4989599"/>
            <a:ext cx="4155148" cy="1438855"/>
            <a:chOff x="865915" y="3770399"/>
            <a:chExt cx="4155148" cy="1438855"/>
          </a:xfrm>
        </p:grpSpPr>
        <p:grpSp>
          <p:nvGrpSpPr>
            <p:cNvPr id="13" name="组合 12"/>
            <p:cNvGrpSpPr/>
            <p:nvPr/>
          </p:nvGrpSpPr>
          <p:grpSpPr>
            <a:xfrm>
              <a:off x="865915" y="3878039"/>
              <a:ext cx="660348" cy="660348"/>
              <a:chOff x="641132" y="4608589"/>
              <a:chExt cx="708547" cy="708547"/>
            </a:xfrm>
            <a:solidFill>
              <a:srgbClr val="266C5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641132" y="4608589"/>
                <a:ext cx="708547" cy="708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750137" y="4793025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596266" y="3770399"/>
              <a:ext cx="342479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>
                <a:lnSpc>
                  <a:spcPct val="125000"/>
                </a:lnSpc>
                <a:spcBef>
                  <a:spcPct val="0"/>
                </a:spcBef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共建共享模式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：會員於參加年度期間，可使用聯盟內所有論文；若退出聯盟後，僅能使用其「參加年度期間」聯盟所訂購之論文，不得使用其「未參加年度」聯盟所購置之論文。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87581" y="1458286"/>
            <a:ext cx="4003519" cy="1708160"/>
            <a:chOff x="987581" y="1639261"/>
            <a:chExt cx="4003519" cy="1708160"/>
          </a:xfrm>
        </p:grpSpPr>
        <p:sp>
          <p:nvSpPr>
            <p:cNvPr id="7" name="TextBox 14"/>
            <p:cNvSpPr txBox="1"/>
            <p:nvPr/>
          </p:nvSpPr>
          <p:spPr>
            <a:xfrm>
              <a:off x="1596266" y="1639261"/>
              <a:ext cx="339483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數位化論文典藏聯盟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(DDC)2001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年成立迄今，已超過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個年頭，累積之全文論文篇數已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達</a:t>
              </a:r>
              <a:r>
                <a:rPr lang="en-US" altLang="zh-TW" sz="140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25</a:t>
              </a:r>
              <a:r>
                <a:rPr lang="zh-TW" altLang="en-US" sz="140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萬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篇以上，每年新增約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10,000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篇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論文，涵蓋各學科領域，對於學位論文的撰寫，及研究文獻資料的蒐集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，極有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助益。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87581" y="1720364"/>
              <a:ext cx="321008" cy="321008"/>
              <a:chOff x="987581" y="1653689"/>
              <a:chExt cx="321008" cy="321008"/>
            </a:xfrm>
          </p:grpSpPr>
          <p:sp>
            <p:nvSpPr>
              <p:cNvPr id="20" name="椭圆 72"/>
              <p:cNvSpPr/>
              <p:nvPr/>
            </p:nvSpPr>
            <p:spPr>
              <a:xfrm>
                <a:off x="987581" y="1653689"/>
                <a:ext cx="321008" cy="321008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73"/>
              <p:cNvSpPr/>
              <p:nvPr/>
            </p:nvSpPr>
            <p:spPr>
              <a:xfrm>
                <a:off x="1076693" y="1742801"/>
                <a:ext cx="142784" cy="142784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980227" y="3198274"/>
            <a:ext cx="4014395" cy="630942"/>
            <a:chOff x="1145193" y="3017299"/>
            <a:chExt cx="3849417" cy="630942"/>
          </a:xfrm>
        </p:grpSpPr>
        <p:sp>
          <p:nvSpPr>
            <p:cNvPr id="19" name="TextBox 14"/>
            <p:cNvSpPr txBox="1"/>
            <p:nvPr/>
          </p:nvSpPr>
          <p:spPr>
            <a:xfrm>
              <a:off x="1733550" y="3017299"/>
              <a:ext cx="326106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截至目前為止已有超過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港、台高等教育單位成為會員</a:t>
              </a:r>
            </a:p>
          </p:txBody>
        </p:sp>
        <p:sp>
          <p:nvSpPr>
            <p:cNvPr id="22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87618" y="4053711"/>
            <a:ext cx="4014395" cy="900246"/>
            <a:chOff x="1145193" y="3017299"/>
            <a:chExt cx="3849417" cy="900246"/>
          </a:xfrm>
        </p:grpSpPr>
        <p:sp>
          <p:nvSpPr>
            <p:cNvPr id="28" name="TextBox 14"/>
            <p:cNvSpPr txBox="1"/>
            <p:nvPr/>
          </p:nvSpPr>
          <p:spPr>
            <a:xfrm>
              <a:off x="1733550" y="3017299"/>
              <a:ext cx="326106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2021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會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員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購置基本數量</a:t>
              </a:r>
              <a:endPara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會員：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170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  <a:endPara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舊會員：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155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  <a:endParaRPr lang="zh-TW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448300" y="1974827"/>
            <a:ext cx="6372226" cy="3579069"/>
            <a:chOff x="5448300" y="1974827"/>
            <a:chExt cx="6372226" cy="357906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" r="2984"/>
            <a:stretch/>
          </p:blipFill>
          <p:spPr bwMode="auto">
            <a:xfrm>
              <a:off x="5448300" y="1974827"/>
              <a:ext cx="6372226" cy="3579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8" r="15091" b="93579"/>
            <a:stretch/>
          </p:blipFill>
          <p:spPr bwMode="auto">
            <a:xfrm>
              <a:off x="9272589" y="1974827"/>
              <a:ext cx="2209800" cy="2298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03277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"/>
          <p:cNvSpPr txBox="1"/>
          <p:nvPr/>
        </p:nvSpPr>
        <p:spPr>
          <a:xfrm>
            <a:off x="4773177" y="292653"/>
            <a:ext cx="26440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521" y="1600573"/>
            <a:ext cx="10971372" cy="199987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1,000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多所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國際知名大專院校之博碩士論文索引及摘要，以美國和加拿大之論文為最大宗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506+</a:t>
            </a:r>
            <a:r>
              <a:rPr lang="zh-TW" altLang="en-US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筆論文索摘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，每年持續</a:t>
            </a:r>
            <a:r>
              <a:rPr lang="zh-TW" altLang="en-US" sz="2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TW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筆索摘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多數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年後發表之論文，提供前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頁預覽，方便讀者過濾所需內容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涵蓋主題：理、工、農、文、法、商等各類學科，特別有助於跨領域的研究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於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ProQuest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平台，可與期刊資料庫整合檢索，更容易掌握研究趨勢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Open Access 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論文全文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，現已經有</a:t>
            </a:r>
            <a:r>
              <a:rPr lang="en-US" altLang="zh-TW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篇全文可以直接連結開啟閱讀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特色資源：中國大陸高校學位論文英文檢索摘要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3100"/>
              </a:lnSpc>
              <a:buNone/>
              <a:defRPr/>
            </a:pP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94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681" y="1162297"/>
            <a:ext cx="10763369" cy="176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於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月起與中國高等教育文獻保障系統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(China Academic Library &amp; Information System, CALIS)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合作，收錄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中國大陸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所高校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學位論文英文索引摘要，目前已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上線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萬多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，並將每年新增新出版之中國博碩士論文摘要。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52507"/>
              </p:ext>
            </p:extLst>
          </p:nvPr>
        </p:nvGraphicFramePr>
        <p:xfrm>
          <a:off x="3189565" y="4803282"/>
          <a:ext cx="7220982" cy="1495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32,371)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b="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10,557)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華中科技大學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(13,845)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(29,442)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浙江大學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(6,094)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大連理工大學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(14,916)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四川大學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(14,435)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復旦大學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武漢理工大學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(12,289)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(21,061)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(4,638)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北京師範大學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(5,573)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2872817" y="292653"/>
            <a:ext cx="644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特色資源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中國大陸高校論文索摘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4"/>
          <p:cNvSpPr>
            <a:spLocks noChangeArrowheads="1"/>
          </p:cNvSpPr>
          <p:nvPr/>
        </p:nvSpPr>
        <p:spPr bwMode="auto">
          <a:xfrm>
            <a:off x="2827338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管理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944938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5059545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機械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7" name="椭圆 4"/>
          <p:cNvSpPr>
            <a:spLocks noChangeArrowheads="1"/>
          </p:cNvSpPr>
          <p:nvPr/>
        </p:nvSpPr>
        <p:spPr bwMode="auto">
          <a:xfrm>
            <a:off x="6167620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電腦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7282227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經濟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9" name="椭圆 4"/>
          <p:cNvSpPr>
            <a:spLocks noChangeArrowheads="1"/>
          </p:cNvSpPr>
          <p:nvPr/>
        </p:nvSpPr>
        <p:spPr bwMode="auto">
          <a:xfrm>
            <a:off x="8396834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工程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>
            <a:off x="9495384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材料科學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556" y="4107363"/>
            <a:ext cx="9510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大陸重點高校論文收錄篇數 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之統計數字，依收錄數量排序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939" y="24293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收錄主題</a:t>
            </a:r>
          </a:p>
        </p:txBody>
      </p:sp>
      <p:sp>
        <p:nvSpPr>
          <p:cNvPr id="25" name="椭圆 73"/>
          <p:cNvSpPr/>
          <p:nvPr/>
        </p:nvSpPr>
        <p:spPr>
          <a:xfrm>
            <a:off x="733793" y="1333226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73"/>
          <p:cNvSpPr/>
          <p:nvPr/>
        </p:nvSpPr>
        <p:spPr>
          <a:xfrm>
            <a:off x="733793" y="2591083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73"/>
          <p:cNvSpPr/>
          <p:nvPr/>
        </p:nvSpPr>
        <p:spPr>
          <a:xfrm>
            <a:off x="737457" y="4225050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4933950" y="3851624"/>
            <a:ext cx="2552699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資料分門別類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介面簡約清爽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精簡繁複功能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633913" y="1669771"/>
            <a:ext cx="3021012" cy="3826154"/>
            <a:chOff x="4633913" y="1669771"/>
            <a:chExt cx="3021012" cy="3826154"/>
          </a:xfrm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463391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圆角矩形 24"/>
            <p:cNvSpPr>
              <a:spLocks noChangeArrowheads="1"/>
            </p:cNvSpPr>
            <p:nvPr/>
          </p:nvSpPr>
          <p:spPr bwMode="auto">
            <a:xfrm>
              <a:off x="5509703" y="1669771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20"/>
            <p:cNvSpPr txBox="1">
              <a:spLocks noChangeArrowheads="1"/>
            </p:cNvSpPr>
            <p:nvPr/>
          </p:nvSpPr>
          <p:spPr bwMode="auto">
            <a:xfrm>
              <a:off x="500896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平台介面改版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8363" y="2039564"/>
              <a:ext cx="392110" cy="466569"/>
            </a:xfrm>
            <a:custGeom>
              <a:avLst/>
              <a:gdLst>
                <a:gd name="T0" fmla="*/ 2147483647 w 671"/>
                <a:gd name="T1" fmla="*/ 2147483647 h 798"/>
                <a:gd name="T2" fmla="*/ 2147483647 w 671"/>
                <a:gd name="T3" fmla="*/ 2147483647 h 798"/>
                <a:gd name="T4" fmla="*/ 2147483647 w 671"/>
                <a:gd name="T5" fmla="*/ 2147483647 h 798"/>
                <a:gd name="T6" fmla="*/ 2147483647 w 671"/>
                <a:gd name="T7" fmla="*/ 2147483647 h 798"/>
                <a:gd name="T8" fmla="*/ 2147483647 w 671"/>
                <a:gd name="T9" fmla="*/ 2147483647 h 798"/>
                <a:gd name="T10" fmla="*/ 2147483647 w 671"/>
                <a:gd name="T11" fmla="*/ 2147483647 h 798"/>
                <a:gd name="T12" fmla="*/ 2147483647 w 671"/>
                <a:gd name="T13" fmla="*/ 2147483647 h 798"/>
                <a:gd name="T14" fmla="*/ 2147483647 w 671"/>
                <a:gd name="T15" fmla="*/ 2147483647 h 798"/>
                <a:gd name="T16" fmla="*/ 2147483647 w 671"/>
                <a:gd name="T17" fmla="*/ 2147483647 h 798"/>
                <a:gd name="T18" fmla="*/ 2147483647 w 671"/>
                <a:gd name="T19" fmla="*/ 2147483647 h 798"/>
                <a:gd name="T20" fmla="*/ 2147483647 w 671"/>
                <a:gd name="T21" fmla="*/ 2147483647 h 798"/>
                <a:gd name="T22" fmla="*/ 2147483647 w 671"/>
                <a:gd name="T23" fmla="*/ 2147483647 h 798"/>
                <a:gd name="T24" fmla="*/ 2147483647 w 671"/>
                <a:gd name="T25" fmla="*/ 2147483647 h 798"/>
                <a:gd name="T26" fmla="*/ 2147483647 w 671"/>
                <a:gd name="T27" fmla="*/ 2147483647 h 798"/>
                <a:gd name="T28" fmla="*/ 2147483647 w 671"/>
                <a:gd name="T29" fmla="*/ 2147483647 h 798"/>
                <a:gd name="T30" fmla="*/ 2147483647 w 671"/>
                <a:gd name="T31" fmla="*/ 2147483647 h 798"/>
                <a:gd name="T32" fmla="*/ 2147483647 w 671"/>
                <a:gd name="T33" fmla="*/ 2147483647 h 798"/>
                <a:gd name="T34" fmla="*/ 2147483647 w 671"/>
                <a:gd name="T35" fmla="*/ 2147483647 h 798"/>
                <a:gd name="T36" fmla="*/ 2147483647 w 671"/>
                <a:gd name="T37" fmla="*/ 2147483647 h 798"/>
                <a:gd name="T38" fmla="*/ 2147483647 w 671"/>
                <a:gd name="T39" fmla="*/ 2147483647 h 798"/>
                <a:gd name="T40" fmla="*/ 2147483647 w 671"/>
                <a:gd name="T41" fmla="*/ 2147483647 h 798"/>
                <a:gd name="T42" fmla="*/ 2147483647 w 671"/>
                <a:gd name="T43" fmla="*/ 2147483647 h 798"/>
                <a:gd name="T44" fmla="*/ 2147483647 w 671"/>
                <a:gd name="T45" fmla="*/ 2147483647 h 798"/>
                <a:gd name="T46" fmla="*/ 2147483647 w 671"/>
                <a:gd name="T47" fmla="*/ 2147483647 h 798"/>
                <a:gd name="T48" fmla="*/ 2147483647 w 671"/>
                <a:gd name="T49" fmla="*/ 2147483647 h 798"/>
                <a:gd name="T50" fmla="*/ 2147483647 w 671"/>
                <a:gd name="T51" fmla="*/ 2147483647 h 798"/>
                <a:gd name="T52" fmla="*/ 2147483647 w 671"/>
                <a:gd name="T53" fmla="*/ 2147483647 h 798"/>
                <a:gd name="T54" fmla="*/ 2147483647 w 671"/>
                <a:gd name="T55" fmla="*/ 2147483647 h 798"/>
                <a:gd name="T56" fmla="*/ 2147483647 w 671"/>
                <a:gd name="T57" fmla="*/ 2147483647 h 798"/>
                <a:gd name="T58" fmla="*/ 0 w 671"/>
                <a:gd name="T59" fmla="*/ 2147483647 h 798"/>
                <a:gd name="T60" fmla="*/ 0 w 671"/>
                <a:gd name="T61" fmla="*/ 2147483647 h 798"/>
                <a:gd name="T62" fmla="*/ 2147483647 w 671"/>
                <a:gd name="T63" fmla="*/ 2147483647 h 798"/>
                <a:gd name="T64" fmla="*/ 2147483647 w 671"/>
                <a:gd name="T65" fmla="*/ 2147483647 h 798"/>
                <a:gd name="T66" fmla="*/ 2147483647 w 671"/>
                <a:gd name="T67" fmla="*/ 2147483647 h 798"/>
                <a:gd name="T68" fmla="*/ 2147483647 w 671"/>
                <a:gd name="T69" fmla="*/ 2147483647 h 798"/>
                <a:gd name="T70" fmla="*/ 2147483647 w 671"/>
                <a:gd name="T71" fmla="*/ 2147483647 h 798"/>
                <a:gd name="T72" fmla="*/ 2147483647 w 671"/>
                <a:gd name="T73" fmla="*/ 2147483647 h 798"/>
                <a:gd name="T74" fmla="*/ 2147483647 w 671"/>
                <a:gd name="T75" fmla="*/ 2147483647 h 798"/>
                <a:gd name="T76" fmla="*/ 2147483647 w 671"/>
                <a:gd name="T77" fmla="*/ 2147483647 h 798"/>
                <a:gd name="T78" fmla="*/ 2147483647 w 671"/>
                <a:gd name="T79" fmla="*/ 2147483647 h 798"/>
                <a:gd name="T80" fmla="*/ 2147483647 w 671"/>
                <a:gd name="T81" fmla="*/ 2147483647 h 798"/>
                <a:gd name="T82" fmla="*/ 2147483647 w 671"/>
                <a:gd name="T83" fmla="*/ 2147483647 h 798"/>
                <a:gd name="T84" fmla="*/ 2147483647 w 671"/>
                <a:gd name="T85" fmla="*/ 2147483647 h 798"/>
                <a:gd name="T86" fmla="*/ 2147483647 w 671"/>
                <a:gd name="T87" fmla="*/ 2147483647 h 798"/>
                <a:gd name="T88" fmla="*/ 2147483647 w 671"/>
                <a:gd name="T89" fmla="*/ 2147483647 h 798"/>
                <a:gd name="T90" fmla="*/ 2147483647 w 671"/>
                <a:gd name="T91" fmla="*/ 2147483647 h 798"/>
                <a:gd name="T92" fmla="*/ 2147483647 w 671"/>
                <a:gd name="T93" fmla="*/ 2147483647 h 798"/>
                <a:gd name="T94" fmla="*/ 2147483647 w 671"/>
                <a:gd name="T95" fmla="*/ 2147483647 h 798"/>
                <a:gd name="T96" fmla="*/ 2147483647 w 671"/>
                <a:gd name="T97" fmla="*/ 2147483647 h 798"/>
                <a:gd name="T98" fmla="*/ 2147483647 w 671"/>
                <a:gd name="T99" fmla="*/ 2147483647 h 798"/>
                <a:gd name="T100" fmla="*/ 2147483647 w 671"/>
                <a:gd name="T101" fmla="*/ 2147483647 h 798"/>
                <a:gd name="T102" fmla="*/ 2147483647 w 671"/>
                <a:gd name="T103" fmla="*/ 2147483647 h 798"/>
                <a:gd name="T104" fmla="*/ 2147483647 w 671"/>
                <a:gd name="T105" fmla="*/ 2147483647 h 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8607823" y="3791789"/>
            <a:ext cx="24625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dirty="0"/>
              <a:t>後臺介面清楚明瞭</a:t>
            </a:r>
            <a:endParaRPr lang="en-US" altLang="zh-TW" dirty="0"/>
          </a:p>
          <a:p>
            <a:r>
              <a:rPr lang="zh-TW" altLang="en-US" dirty="0"/>
              <a:t>可查詢已購論文總數及類型</a:t>
            </a:r>
            <a:endParaRPr lang="en-US" altLang="zh-TW" dirty="0"/>
          </a:p>
          <a:p>
            <a:r>
              <a:rPr lang="zh-TW" altLang="en-US" dirty="0"/>
              <a:t>提供使用者推薦需求</a:t>
            </a:r>
            <a:endParaRPr lang="zh-CN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8232775" y="1622473"/>
            <a:ext cx="3021013" cy="3873452"/>
            <a:chOff x="8232775" y="1622473"/>
            <a:chExt cx="3021013" cy="3873452"/>
          </a:xfrm>
        </p:grpSpPr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8232775" y="3041997"/>
              <a:ext cx="3021013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圆角矩形 27"/>
            <p:cNvSpPr>
              <a:spLocks noChangeArrowheads="1"/>
            </p:cNvSpPr>
            <p:nvPr/>
          </p:nvSpPr>
          <p:spPr bwMode="auto">
            <a:xfrm>
              <a:off x="9108566" y="1622473"/>
              <a:ext cx="1269433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8607823" y="3331885"/>
              <a:ext cx="2270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新增館員後台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390" y="2022816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/>
          <p:nvPr/>
        </p:nvSpPr>
        <p:spPr>
          <a:xfrm>
            <a:off x="5105192" y="2926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資料庫特色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033463" y="1685537"/>
            <a:ext cx="3021012" cy="3810388"/>
            <a:chOff x="1033463" y="1685537"/>
            <a:chExt cx="3021012" cy="3810388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103346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17"/>
            <p:cNvSpPr>
              <a:spLocks noChangeArrowheads="1"/>
            </p:cNvSpPr>
            <p:nvPr/>
          </p:nvSpPr>
          <p:spPr bwMode="auto">
            <a:xfrm>
              <a:off x="1909253" y="1685537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140851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支援跨載具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3" name="图片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80" y="2083858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1247775" y="3980084"/>
            <a:ext cx="667828" cy="1159012"/>
            <a:chOff x="1247775" y="3980084"/>
            <a:chExt cx="667828" cy="1159012"/>
          </a:xfrm>
        </p:grpSpPr>
        <p:pic>
          <p:nvPicPr>
            <p:cNvPr id="3077" name="Picture 5" descr="C:\Users\Ariel\Downloads\monit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398008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303526" y="4766686"/>
              <a:ext cx="612077" cy="372410"/>
              <a:chOff x="1340547" y="4688191"/>
              <a:chExt cx="612077" cy="372410"/>
            </a:xfrm>
          </p:grpSpPr>
          <p:sp>
            <p:nvSpPr>
              <p:cNvPr id="44" name="文本框 29"/>
              <p:cNvSpPr txBox="1">
                <a:spLocks noChangeArrowheads="1"/>
              </p:cNvSpPr>
              <p:nvPr/>
            </p:nvSpPr>
            <p:spPr bwMode="auto">
              <a:xfrm>
                <a:off x="1340547" y="4688191"/>
                <a:ext cx="612077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電腦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427560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219969" y="3908961"/>
            <a:ext cx="648000" cy="1231146"/>
            <a:chOff x="2219969" y="3908961"/>
            <a:chExt cx="648000" cy="1231146"/>
          </a:xfrm>
        </p:grpSpPr>
        <p:pic>
          <p:nvPicPr>
            <p:cNvPr id="3076" name="Picture 4" descr="C:\Users\Ariel\Downloads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69" y="390896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群組 42"/>
            <p:cNvGrpSpPr/>
            <p:nvPr/>
          </p:nvGrpSpPr>
          <p:grpSpPr>
            <a:xfrm>
              <a:off x="2271118" y="4767697"/>
              <a:ext cx="587326" cy="372410"/>
              <a:chOff x="2271118" y="4697847"/>
              <a:chExt cx="587326" cy="372410"/>
            </a:xfrm>
          </p:grpSpPr>
          <p:sp>
            <p:nvSpPr>
              <p:cNvPr id="45" name="文本框 29"/>
              <p:cNvSpPr txBox="1">
                <a:spLocks noChangeArrowheads="1"/>
              </p:cNvSpPr>
              <p:nvPr/>
            </p:nvSpPr>
            <p:spPr bwMode="auto">
              <a:xfrm>
                <a:off x="2271118" y="4697847"/>
                <a:ext cx="587326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手機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2362397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群組 51"/>
          <p:cNvGrpSpPr/>
          <p:nvPr/>
        </p:nvGrpSpPr>
        <p:grpSpPr>
          <a:xfrm>
            <a:off x="3126261" y="3974570"/>
            <a:ext cx="648000" cy="1131871"/>
            <a:chOff x="3126261" y="3974570"/>
            <a:chExt cx="648000" cy="1131871"/>
          </a:xfrm>
        </p:grpSpPr>
        <p:pic>
          <p:nvPicPr>
            <p:cNvPr id="3075" name="Picture 3" descr="C:\Users\Ariel\Downloads\ipa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6261" y="397457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群組 46"/>
            <p:cNvGrpSpPr/>
            <p:nvPr/>
          </p:nvGrpSpPr>
          <p:grpSpPr>
            <a:xfrm>
              <a:off x="3178685" y="4761347"/>
              <a:ext cx="587326" cy="345094"/>
              <a:chOff x="3178685" y="4697847"/>
              <a:chExt cx="587326" cy="345094"/>
            </a:xfrm>
          </p:grpSpPr>
          <p:sp>
            <p:nvSpPr>
              <p:cNvPr id="46" name="文本框 29"/>
              <p:cNvSpPr txBox="1">
                <a:spLocks noChangeArrowheads="1"/>
              </p:cNvSpPr>
              <p:nvPr/>
            </p:nvSpPr>
            <p:spPr bwMode="auto">
              <a:xfrm>
                <a:off x="3178685" y="4697847"/>
                <a:ext cx="587326" cy="3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平板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3268691" y="5009057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9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66782" y="2003006"/>
            <a:ext cx="3962400" cy="4310063"/>
          </a:xfrm>
          <a:prstGeom prst="rect">
            <a:avLst/>
          </a:prstGeom>
          <a:solidFill>
            <a:srgbClr val="266C5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介面設計簡約清爽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功能簡單明瞭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針對載具不同，而有不同編排方式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精簡繁複功能，簡單操作又快速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論文分類更詳細、精確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管理方可直接使用後台查看使用統計及推薦論文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9700" y="1985962"/>
            <a:ext cx="3962400" cy="4310063"/>
          </a:xfrm>
          <a:prstGeom prst="rect">
            <a:avLst/>
          </a:prstGeom>
          <a:solidFill>
            <a:srgbClr val="77A3C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傳統型資料庫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平台排版繁雜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各載具畫面一致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所有功能全部嶄露於同個畫面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管理方只能透過廠商索取使用統計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新舊平台比較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 descr="C:\Users\Ari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6368" r="23786" b="36855"/>
          <a:stretch/>
        </p:blipFill>
        <p:spPr bwMode="auto">
          <a:xfrm>
            <a:off x="1870700" y="1501161"/>
            <a:ext cx="30404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641"/>
          <a:stretch/>
        </p:blipFill>
        <p:spPr bwMode="auto">
          <a:xfrm>
            <a:off x="6812407" y="1507818"/>
            <a:ext cx="3071150" cy="9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平台操作說明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2504007" y="5140462"/>
            <a:ext cx="721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新版平台首頁、新功能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4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1354</Words>
  <Application>Microsoft Office PowerPoint</Application>
  <PresentationFormat>自訂</PresentationFormat>
  <Paragraphs>180</Paragraphs>
  <Slides>23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Richard</cp:lastModifiedBy>
  <cp:revision>2877</cp:revision>
  <dcterms:created xsi:type="dcterms:W3CDTF">2015-12-01T09:06:39Z</dcterms:created>
  <dcterms:modified xsi:type="dcterms:W3CDTF">2021-04-20T06:49:05Z</dcterms:modified>
</cp:coreProperties>
</file>