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 id="2147490938" r:id="rId2"/>
    <p:sldMasterId id="2147490951" r:id="rId3"/>
    <p:sldMasterId id="2147490955" r:id="rId4"/>
  </p:sldMasterIdLst>
  <p:notesMasterIdLst>
    <p:notesMasterId r:id="rId49"/>
  </p:notesMasterIdLst>
  <p:handoutMasterIdLst>
    <p:handoutMasterId r:id="rId50"/>
  </p:handoutMasterIdLst>
  <p:sldIdLst>
    <p:sldId id="389" r:id="rId5"/>
    <p:sldId id="469" r:id="rId6"/>
    <p:sldId id="471" r:id="rId7"/>
    <p:sldId id="527" r:id="rId8"/>
    <p:sldId id="476" r:id="rId9"/>
    <p:sldId id="475" r:id="rId10"/>
    <p:sldId id="528" r:id="rId11"/>
    <p:sldId id="529" r:id="rId12"/>
    <p:sldId id="530" r:id="rId13"/>
    <p:sldId id="531" r:id="rId14"/>
    <p:sldId id="532" r:id="rId15"/>
    <p:sldId id="470" r:id="rId16"/>
    <p:sldId id="477" r:id="rId17"/>
    <p:sldId id="479" r:id="rId18"/>
    <p:sldId id="480" r:id="rId19"/>
    <p:sldId id="481" r:id="rId20"/>
    <p:sldId id="482" r:id="rId21"/>
    <p:sldId id="483" r:id="rId22"/>
    <p:sldId id="495" r:id="rId23"/>
    <p:sldId id="485" r:id="rId24"/>
    <p:sldId id="541" r:id="rId25"/>
    <p:sldId id="487" r:id="rId26"/>
    <p:sldId id="498" r:id="rId27"/>
    <p:sldId id="488" r:id="rId28"/>
    <p:sldId id="500" r:id="rId29"/>
    <p:sldId id="519" r:id="rId30"/>
    <p:sldId id="512" r:id="rId31"/>
    <p:sldId id="491" r:id="rId32"/>
    <p:sldId id="492" r:id="rId33"/>
    <p:sldId id="520" r:id="rId34"/>
    <p:sldId id="501" r:id="rId35"/>
    <p:sldId id="490" r:id="rId36"/>
    <p:sldId id="526" r:id="rId37"/>
    <p:sldId id="521" r:id="rId38"/>
    <p:sldId id="522" r:id="rId39"/>
    <p:sldId id="534" r:id="rId40"/>
    <p:sldId id="533" r:id="rId41"/>
    <p:sldId id="535" r:id="rId42"/>
    <p:sldId id="536" r:id="rId43"/>
    <p:sldId id="537" r:id="rId44"/>
    <p:sldId id="538" r:id="rId45"/>
    <p:sldId id="539" r:id="rId46"/>
    <p:sldId id="540" r:id="rId47"/>
    <p:sldId id="435" r:id="rId48"/>
  </p:sldIdLst>
  <p:sldSz cx="9144000" cy="6858000" type="screen4x3"/>
  <p:notesSz cx="6985000" cy="9283700"/>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 xmlns:p15="http://schemas.microsoft.com/office/powerpoint/2012/main">
        <p15:guide id="1" orient="horz" pos="816">
          <p15:clr>
            <a:srgbClr val="A4A3A4"/>
          </p15:clr>
        </p15:guide>
        <p15:guide id="2" orient="horz" pos="1296">
          <p15:clr>
            <a:srgbClr val="A4A3A4"/>
          </p15:clr>
        </p15:guide>
        <p15:guide id="3" pos="24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8" autoAdjust="0"/>
    <p:restoredTop sz="78189" autoAdjust="0"/>
  </p:normalViewPr>
  <p:slideViewPr>
    <p:cSldViewPr snapToGrid="0">
      <p:cViewPr>
        <p:scale>
          <a:sx n="90" d="100"/>
          <a:sy n="90" d="100"/>
        </p:scale>
        <p:origin x="-540" y="-72"/>
      </p:cViewPr>
      <p:guideLst>
        <p:guide orient="horz" pos="816"/>
        <p:guide orient="horz" pos="129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04"/>
    </p:cViewPr>
  </p:sorterViewPr>
  <p:notesViewPr>
    <p:cSldViewPr snapToGrid="0">
      <p:cViewPr varScale="1">
        <p:scale>
          <a:sx n="60" d="100"/>
          <a:sy n="60" d="100"/>
        </p:scale>
        <p:origin x="-2490"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ACS Symposium Series </a:t>
            </a:r>
            <a:r>
              <a:rPr lang="zh-TW"/>
              <a:t>電子書</a:t>
            </a:r>
            <a:r>
              <a:rPr lang="zh-CN"/>
              <a:t>（</a:t>
            </a:r>
            <a:r>
              <a:rPr lang="en-US"/>
              <a:t>2010~2013</a:t>
            </a:r>
            <a:r>
              <a:rPr lang="zh-CN"/>
              <a:t>）</a:t>
            </a:r>
            <a:r>
              <a:rPr lang="zh-TW"/>
              <a:t>學科</a:t>
            </a:r>
            <a:r>
              <a:rPr lang="zh-CN"/>
              <a:t>比例</a:t>
            </a:r>
          </a:p>
        </c:rich>
      </c:tx>
      <c:overlay val="0"/>
    </c:title>
    <c:autoTitleDeleted val="0"/>
    <c:plotArea>
      <c:layout>
        <c:manualLayout>
          <c:layoutTarget val="inner"/>
          <c:xMode val="edge"/>
          <c:yMode val="edge"/>
          <c:x val="0.15868970329824408"/>
          <c:y val="0.22319169199885192"/>
          <c:w val="0.29232347203685738"/>
          <c:h val="0.65954143049869596"/>
        </c:manualLayout>
      </c:layout>
      <c:doughnutChart>
        <c:varyColors val="1"/>
        <c:ser>
          <c:idx val="0"/>
          <c:order val="0"/>
          <c:tx>
            <c:strRef>
              <c:f>Sheet1!$B$2</c:f>
              <c:strCache>
                <c:ptCount val="1"/>
                <c:pt idx="0">
                  <c:v>数量</c:v>
                </c:pt>
              </c:strCache>
            </c:strRef>
          </c:tx>
          <c:explosion val="3"/>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Sheet1!$A$3:$A$9</c:f>
              <c:strCache>
                <c:ptCount val="7"/>
                <c:pt idx="0">
                  <c:v>生物化学/医药化学</c:v>
                </c:pt>
                <c:pt idx="1">
                  <c:v>环境工程</c:v>
                </c:pt>
                <c:pt idx="2">
                  <c:v>能源与燃料/化工</c:v>
                </c:pt>
                <c:pt idx="3">
                  <c:v>高分子化学</c:v>
                </c:pt>
                <c:pt idx="4">
                  <c:v>农业学/食品科学</c:v>
                </c:pt>
                <c:pt idx="5">
                  <c:v>化学教育/化学历史</c:v>
                </c:pt>
                <c:pt idx="6">
                  <c:v>材料科学</c:v>
                </c:pt>
              </c:strCache>
            </c:strRef>
          </c:cat>
          <c:val>
            <c:numRef>
              <c:f>Sheet1!$B$3:$B$9</c:f>
              <c:numCache>
                <c:formatCode>General</c:formatCode>
                <c:ptCount val="7"/>
                <c:pt idx="0">
                  <c:v>23</c:v>
                </c:pt>
                <c:pt idx="1">
                  <c:v>11</c:v>
                </c:pt>
                <c:pt idx="2">
                  <c:v>21</c:v>
                </c:pt>
                <c:pt idx="3">
                  <c:v>14</c:v>
                </c:pt>
                <c:pt idx="4">
                  <c:v>24</c:v>
                </c:pt>
                <c:pt idx="5">
                  <c:v>23</c:v>
                </c:pt>
                <c:pt idx="6">
                  <c:v>12</c:v>
                </c:pt>
              </c:numCache>
            </c:numRef>
          </c:val>
        </c:ser>
        <c:dLbls>
          <c:showLegendKey val="0"/>
          <c:showVal val="0"/>
          <c:showCatName val="0"/>
          <c:showSerName val="0"/>
          <c:showPercent val="1"/>
          <c:showBubbleSize val="0"/>
          <c:showLeaderLines val="0"/>
        </c:dLbls>
        <c:firstSliceAng val="0"/>
        <c:holeSize val="50"/>
      </c:doughnutChart>
    </c:plotArea>
    <c:plotVisOnly val="1"/>
    <c:dispBlanksAs val="zero"/>
    <c:showDLblsOverMax val="0"/>
  </c:chart>
  <c:txPr>
    <a:bodyPr/>
    <a:lstStyle/>
    <a:p>
      <a:pPr>
        <a:defRPr>
          <a:latin typeface="微軟正黑體" panose="020B0604030504040204" pitchFamily="34" charset="-120"/>
          <a:ea typeface="微軟正黑體" panose="020B0604030504040204" pitchFamily="34" charset="-120"/>
        </a:defRPr>
      </a:pPr>
      <a:endParaRPr lang="zh-TW"/>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31AAB-3094-4A2A-8BA1-8F3571921D30}" type="doc">
      <dgm:prSet loTypeId="urn:microsoft.com/office/officeart/2005/8/layout/hierarchy3" loCatId="list" qsTypeId="urn:microsoft.com/office/officeart/2005/8/quickstyle/simple4" qsCatId="simple" csTypeId="urn:microsoft.com/office/officeart/2005/8/colors/accent1_2#1" csCatId="accent1" phldr="1"/>
      <dgm:spPr/>
      <dgm:t>
        <a:bodyPr/>
        <a:lstStyle/>
        <a:p>
          <a:endParaRPr lang="zh-CN" altLang="en-US"/>
        </a:p>
      </dgm:t>
    </dgm:pt>
    <dgm:pt modelId="{2EDDBC60-8245-415F-A0F5-CD8FA6DC63BD}">
      <dgm:prSet phldrT="[文本]" custT="1">
        <dgm:style>
          <a:lnRef idx="2">
            <a:schemeClr val="accent2"/>
          </a:lnRef>
          <a:fillRef idx="1">
            <a:schemeClr val="lt1"/>
          </a:fillRef>
          <a:effectRef idx="0">
            <a:schemeClr val="accent2"/>
          </a:effectRef>
          <a:fontRef idx="minor">
            <a:schemeClr val="dk1"/>
          </a:fontRef>
        </dgm:style>
      </dgm:prSet>
      <dgm:spPr/>
      <dgm:t>
        <a:bodyPr/>
        <a:lstStyle/>
        <a:p>
          <a:r>
            <a:rPr lang="zh-TW" altLang="en-US" sz="2000" dirty="0" smtClean="0">
              <a:latin typeface="微軟正黑體" panose="020B0604030504040204" pitchFamily="34" charset="-120"/>
              <a:ea typeface="微軟正黑體" panose="020B0604030504040204" pitchFamily="34" charset="-120"/>
            </a:rPr>
            <a:t>會員</a:t>
          </a:r>
          <a:endParaRPr lang="zh-CN" altLang="en-US" sz="2000" dirty="0">
            <a:latin typeface="微軟正黑體" panose="020B0604030504040204" pitchFamily="34" charset="-120"/>
            <a:ea typeface="微軟正黑體" panose="020B0604030504040204" pitchFamily="34" charset="-120"/>
          </a:endParaRPr>
        </a:p>
      </dgm:t>
    </dgm:pt>
    <dgm:pt modelId="{D81060CE-2D4D-42B1-980A-DDD7C2D226DA}" type="parTrans" cxnId="{AE07CD5D-EC85-4760-B0E2-8DE9406FB381}">
      <dgm:prSet>
        <dgm:style>
          <a:lnRef idx="1">
            <a:schemeClr val="accent2"/>
          </a:lnRef>
          <a:fillRef idx="0">
            <a:schemeClr val="accent2"/>
          </a:fillRef>
          <a:effectRef idx="0">
            <a:schemeClr val="accent2"/>
          </a:effectRef>
          <a:fontRef idx="minor">
            <a:schemeClr val="tx1"/>
          </a:fontRef>
        </dgm:style>
      </dgm:prSet>
      <dgm:spPr/>
      <dgm:t>
        <a:bodyPr/>
        <a:lstStyle/>
        <a:p>
          <a:endParaRPr lang="zh-CN" altLang="en-US">
            <a:latin typeface="微軟正黑體" panose="020B0604030504040204" pitchFamily="34" charset="-120"/>
            <a:ea typeface="微軟正黑體" panose="020B0604030504040204" pitchFamily="34" charset="-120"/>
          </a:endParaRPr>
        </a:p>
      </dgm:t>
    </dgm:pt>
    <dgm:pt modelId="{0A1D5FF1-0288-4B87-9B2F-E880FC000677}" type="sibTrans" cxnId="{AE07CD5D-EC85-4760-B0E2-8DE9406FB381}">
      <dgm:prSet/>
      <dgm:spPr/>
      <dgm:t>
        <a:bodyPr/>
        <a:lstStyle/>
        <a:p>
          <a:endParaRPr lang="zh-CN" altLang="en-US">
            <a:latin typeface="微軟正黑體" panose="020B0604030504040204" pitchFamily="34" charset="-120"/>
            <a:ea typeface="微軟正黑體" panose="020B0604030504040204" pitchFamily="34" charset="-120"/>
          </a:endParaRPr>
        </a:p>
      </dgm:t>
    </dgm:pt>
    <dgm:pt modelId="{3DE0E638-B1EA-4C4F-8EE8-E928CAF93265}">
      <dgm:prSet phldrT="[文本]" custT="1">
        <dgm:style>
          <a:lnRef idx="2">
            <a:schemeClr val="accent2"/>
          </a:lnRef>
          <a:fillRef idx="1">
            <a:schemeClr val="lt1"/>
          </a:fillRef>
          <a:effectRef idx="0">
            <a:schemeClr val="accent2"/>
          </a:effectRef>
          <a:fontRef idx="minor">
            <a:schemeClr val="dk1"/>
          </a:fontRef>
        </dgm:style>
      </dgm:prSet>
      <dgm:spPr/>
      <dgm:t>
        <a:bodyPr/>
        <a:lstStyle/>
        <a:p>
          <a:pPr>
            <a:lnSpc>
              <a:spcPct val="100000"/>
            </a:lnSpc>
            <a:spcAft>
              <a:spcPts val="0"/>
            </a:spcAft>
          </a:pPr>
          <a:r>
            <a:rPr lang="en-US" altLang="zh-CN" sz="2000" dirty="0" smtClean="0">
              <a:latin typeface="微軟正黑體" panose="020B0604030504040204" pitchFamily="34" charset="-120"/>
              <a:ea typeface="微軟正黑體" panose="020B0604030504040204" pitchFamily="34" charset="-120"/>
            </a:rPr>
            <a:t>ACS</a:t>
          </a:r>
        </a:p>
        <a:p>
          <a:pPr>
            <a:lnSpc>
              <a:spcPct val="100000"/>
            </a:lnSpc>
            <a:spcAft>
              <a:spcPts val="0"/>
            </a:spcAft>
          </a:pPr>
          <a:r>
            <a:rPr lang="zh-CN" altLang="en-US" sz="2000" dirty="0" smtClean="0">
              <a:latin typeface="微軟正黑體" panose="020B0604030504040204" pitchFamily="34" charset="-120"/>
              <a:ea typeface="微軟正黑體" panose="020B0604030504040204" pitchFamily="34" charset="-120"/>
            </a:rPr>
            <a:t>出版物</a:t>
          </a:r>
        </a:p>
      </dgm:t>
    </dgm:pt>
    <dgm:pt modelId="{1E7F76A9-5FA7-4B3F-87B6-A97F30183A6F}" type="parTrans" cxnId="{42D816CE-7E58-4D37-8D0D-EEAB5EA4C84D}">
      <dgm:prSet>
        <dgm:style>
          <a:lnRef idx="1">
            <a:schemeClr val="accent2"/>
          </a:lnRef>
          <a:fillRef idx="0">
            <a:schemeClr val="accent2"/>
          </a:fillRef>
          <a:effectRef idx="0">
            <a:schemeClr val="accent2"/>
          </a:effectRef>
          <a:fontRef idx="minor">
            <a:schemeClr val="tx1"/>
          </a:fontRef>
        </dgm:style>
      </dgm:prSet>
      <dgm:spPr/>
      <dgm:t>
        <a:bodyPr/>
        <a:lstStyle/>
        <a:p>
          <a:endParaRPr lang="zh-CN" altLang="en-US">
            <a:latin typeface="微軟正黑體" panose="020B0604030504040204" pitchFamily="34" charset="-120"/>
            <a:ea typeface="微軟正黑體" panose="020B0604030504040204" pitchFamily="34" charset="-120"/>
          </a:endParaRPr>
        </a:p>
      </dgm:t>
    </dgm:pt>
    <dgm:pt modelId="{B5FE307D-C064-4F86-B423-C2DE240CB40D}" type="sibTrans" cxnId="{42D816CE-7E58-4D37-8D0D-EEAB5EA4C84D}">
      <dgm:prSet/>
      <dgm:spPr/>
      <dgm:t>
        <a:bodyPr/>
        <a:lstStyle/>
        <a:p>
          <a:endParaRPr lang="zh-CN" altLang="en-US">
            <a:latin typeface="微軟正黑體" panose="020B0604030504040204" pitchFamily="34" charset="-120"/>
            <a:ea typeface="微軟正黑體" panose="020B0604030504040204" pitchFamily="34" charset="-120"/>
          </a:endParaRPr>
        </a:p>
      </dgm:t>
    </dgm:pt>
    <dgm:pt modelId="{50AA3734-2D7E-45F7-9591-FF465B9A8076}">
      <dgm:prSet custT="1">
        <dgm:style>
          <a:lnRef idx="2">
            <a:schemeClr val="accent2"/>
          </a:lnRef>
          <a:fillRef idx="1">
            <a:schemeClr val="lt1"/>
          </a:fillRef>
          <a:effectRef idx="0">
            <a:schemeClr val="accent2"/>
          </a:effectRef>
          <a:fontRef idx="minor">
            <a:schemeClr val="dk1"/>
          </a:fontRef>
        </dgm:style>
      </dgm:prSet>
      <dgm:spPr/>
      <dgm:t>
        <a:bodyPr/>
        <a:lstStyle/>
        <a:p>
          <a:pPr>
            <a:lnSpc>
              <a:spcPct val="100000"/>
            </a:lnSpc>
            <a:spcAft>
              <a:spcPts val="0"/>
            </a:spcAft>
          </a:pPr>
          <a:r>
            <a:rPr lang="en-US" altLang="zh-CN" sz="2000" dirty="0" smtClean="0">
              <a:latin typeface="微軟正黑體" panose="020B0604030504040204" pitchFamily="34" charset="-120"/>
              <a:ea typeface="微軟正黑體" panose="020B0604030504040204" pitchFamily="34" charset="-120"/>
            </a:rPr>
            <a:t>CAS</a:t>
          </a:r>
        </a:p>
      </dgm:t>
    </dgm:pt>
    <dgm:pt modelId="{65DB89C1-6CEF-401B-9CF1-64F089BFB346}" type="parTrans" cxnId="{26994CC9-BF6C-4BB4-B9A3-485A116441D7}">
      <dgm:prSet>
        <dgm:style>
          <a:lnRef idx="1">
            <a:schemeClr val="accent2"/>
          </a:lnRef>
          <a:fillRef idx="0">
            <a:schemeClr val="accent2"/>
          </a:fillRef>
          <a:effectRef idx="0">
            <a:schemeClr val="accent2"/>
          </a:effectRef>
          <a:fontRef idx="minor">
            <a:schemeClr val="tx1"/>
          </a:fontRef>
        </dgm:style>
      </dgm:prSet>
      <dgm:spPr>
        <a:ln w="12700"/>
      </dgm:spPr>
      <dgm:t>
        <a:bodyPr/>
        <a:lstStyle/>
        <a:p>
          <a:endParaRPr lang="zh-CN" altLang="en-US">
            <a:latin typeface="微軟正黑體" panose="020B0604030504040204" pitchFamily="34" charset="-120"/>
            <a:ea typeface="微軟正黑體" panose="020B0604030504040204" pitchFamily="34" charset="-120"/>
          </a:endParaRPr>
        </a:p>
      </dgm:t>
    </dgm:pt>
    <dgm:pt modelId="{D053B063-0F3D-4A56-9709-54D88B4D354D}" type="sibTrans" cxnId="{26994CC9-BF6C-4BB4-B9A3-485A116441D7}">
      <dgm:prSet/>
      <dgm:spPr/>
      <dgm:t>
        <a:bodyPr/>
        <a:lstStyle/>
        <a:p>
          <a:endParaRPr lang="zh-CN" altLang="en-US">
            <a:latin typeface="微軟正黑體" panose="020B0604030504040204" pitchFamily="34" charset="-120"/>
            <a:ea typeface="微軟正黑體" panose="020B0604030504040204" pitchFamily="34" charset="-120"/>
          </a:endParaRPr>
        </a:p>
      </dgm:t>
    </dgm:pt>
    <dgm:pt modelId="{79B67B38-A208-4E2C-BD2B-7DBDDC387D19}">
      <dgm:prSet phldrT="[文本]" phldr="1"/>
      <dgm:spPr>
        <a:blipFill rotWithShape="0">
          <a:blip xmlns:r="http://schemas.openxmlformats.org/officeDocument/2006/relationships" r:embed="rId1">
            <a:lum bright="35000" contrast="21000"/>
          </a:blip>
          <a:stretch>
            <a:fillRect/>
          </a:stretch>
        </a:blipFill>
      </dgm:spPr>
      <dgm:t>
        <a:bodyPr/>
        <a:lstStyle/>
        <a:p>
          <a:endParaRPr lang="zh-CN" altLang="en-US" dirty="0">
            <a:latin typeface="微軟正黑體" panose="020B0604030504040204" pitchFamily="34" charset="-120"/>
            <a:ea typeface="微軟正黑體" panose="020B0604030504040204" pitchFamily="34" charset="-120"/>
          </a:endParaRPr>
        </a:p>
      </dgm:t>
    </dgm:pt>
    <dgm:pt modelId="{CB521892-D005-45DF-B9E5-18300EDD8E9F}" type="sibTrans" cxnId="{3D8522D8-67F9-4C3D-836E-B9B56410F5AC}">
      <dgm:prSet/>
      <dgm:spPr/>
      <dgm:t>
        <a:bodyPr/>
        <a:lstStyle/>
        <a:p>
          <a:endParaRPr lang="zh-CN" altLang="en-US">
            <a:latin typeface="微軟正黑體" panose="020B0604030504040204" pitchFamily="34" charset="-120"/>
            <a:ea typeface="微軟正黑體" panose="020B0604030504040204" pitchFamily="34" charset="-120"/>
          </a:endParaRPr>
        </a:p>
      </dgm:t>
    </dgm:pt>
    <dgm:pt modelId="{60E119A7-FD82-47F1-8539-8EE245C7EBCF}" type="parTrans" cxnId="{3D8522D8-67F9-4C3D-836E-B9B56410F5AC}">
      <dgm:prSet/>
      <dgm:spPr/>
      <dgm:t>
        <a:bodyPr/>
        <a:lstStyle/>
        <a:p>
          <a:endParaRPr lang="zh-CN" altLang="en-US">
            <a:latin typeface="微軟正黑體" panose="020B0604030504040204" pitchFamily="34" charset="-120"/>
            <a:ea typeface="微軟正黑體" panose="020B0604030504040204" pitchFamily="34" charset="-120"/>
          </a:endParaRPr>
        </a:p>
      </dgm:t>
    </dgm:pt>
    <dgm:pt modelId="{BB185DF9-9431-43A5-B8A0-5894B53A9BE0}" type="pres">
      <dgm:prSet presAssocID="{09831AAB-3094-4A2A-8BA1-8F3571921D30}" presName="diagram" presStyleCnt="0">
        <dgm:presLayoutVars>
          <dgm:chPref val="1"/>
          <dgm:dir/>
          <dgm:animOne val="branch"/>
          <dgm:animLvl val="lvl"/>
          <dgm:resizeHandles/>
        </dgm:presLayoutVars>
      </dgm:prSet>
      <dgm:spPr/>
      <dgm:t>
        <a:bodyPr/>
        <a:lstStyle/>
        <a:p>
          <a:endParaRPr lang="zh-CN" altLang="en-US"/>
        </a:p>
      </dgm:t>
    </dgm:pt>
    <dgm:pt modelId="{DB9EA078-D99B-42D8-973E-9CCC597000F5}" type="pres">
      <dgm:prSet presAssocID="{79B67B38-A208-4E2C-BD2B-7DBDDC387D19}" presName="root" presStyleCnt="0"/>
      <dgm:spPr/>
    </dgm:pt>
    <dgm:pt modelId="{4E157F72-43B5-4049-B036-3FD0EC4328EB}" type="pres">
      <dgm:prSet presAssocID="{79B67B38-A208-4E2C-BD2B-7DBDDC387D19}" presName="rootComposite" presStyleCnt="0"/>
      <dgm:spPr/>
    </dgm:pt>
    <dgm:pt modelId="{AE82FE15-28CE-4DC6-B1BD-952A81D4CBA2}" type="pres">
      <dgm:prSet presAssocID="{79B67B38-A208-4E2C-BD2B-7DBDDC387D19}" presName="rootText" presStyleLbl="node1" presStyleIdx="0" presStyleCnt="1" custScaleX="83691" custScaleY="153971"/>
      <dgm:spPr/>
      <dgm:t>
        <a:bodyPr/>
        <a:lstStyle/>
        <a:p>
          <a:endParaRPr lang="zh-CN" altLang="en-US"/>
        </a:p>
      </dgm:t>
    </dgm:pt>
    <dgm:pt modelId="{BA75D948-54A4-455F-A0BF-6E509745040A}" type="pres">
      <dgm:prSet presAssocID="{79B67B38-A208-4E2C-BD2B-7DBDDC387D19}" presName="rootConnector" presStyleLbl="node1" presStyleIdx="0" presStyleCnt="1"/>
      <dgm:spPr/>
      <dgm:t>
        <a:bodyPr/>
        <a:lstStyle/>
        <a:p>
          <a:endParaRPr lang="zh-CN" altLang="en-US"/>
        </a:p>
      </dgm:t>
    </dgm:pt>
    <dgm:pt modelId="{E9C77C1C-9C5B-4C6F-AAAA-17FDE046E869}" type="pres">
      <dgm:prSet presAssocID="{79B67B38-A208-4E2C-BD2B-7DBDDC387D19}" presName="childShape" presStyleCnt="0"/>
      <dgm:spPr/>
    </dgm:pt>
    <dgm:pt modelId="{1FDEA07B-EB38-4FFD-BBF0-8A45BA3B7DBD}" type="pres">
      <dgm:prSet presAssocID="{D81060CE-2D4D-42B1-980A-DDD7C2D226DA}" presName="Name13" presStyleLbl="parChTrans1D2" presStyleIdx="0" presStyleCnt="3"/>
      <dgm:spPr/>
      <dgm:t>
        <a:bodyPr/>
        <a:lstStyle/>
        <a:p>
          <a:endParaRPr lang="zh-CN" altLang="en-US"/>
        </a:p>
      </dgm:t>
    </dgm:pt>
    <dgm:pt modelId="{1960F797-1B99-4C3C-83BF-78E3001B2B74}" type="pres">
      <dgm:prSet presAssocID="{2EDDBC60-8245-415F-A0F5-CD8FA6DC63BD}" presName="childText" presStyleLbl="bgAcc1" presStyleIdx="0" presStyleCnt="3" custScaleX="92247" custScaleY="43761">
        <dgm:presLayoutVars>
          <dgm:bulletEnabled val="1"/>
        </dgm:presLayoutVars>
      </dgm:prSet>
      <dgm:spPr/>
      <dgm:t>
        <a:bodyPr/>
        <a:lstStyle/>
        <a:p>
          <a:endParaRPr lang="zh-CN" altLang="en-US"/>
        </a:p>
      </dgm:t>
    </dgm:pt>
    <dgm:pt modelId="{704A2EE2-952C-4547-AC8B-C2451B4B86CC}" type="pres">
      <dgm:prSet presAssocID="{1E7F76A9-5FA7-4B3F-87B6-A97F30183A6F}" presName="Name13" presStyleLbl="parChTrans1D2" presStyleIdx="1" presStyleCnt="3"/>
      <dgm:spPr/>
      <dgm:t>
        <a:bodyPr/>
        <a:lstStyle/>
        <a:p>
          <a:endParaRPr lang="zh-CN" altLang="en-US"/>
        </a:p>
      </dgm:t>
    </dgm:pt>
    <dgm:pt modelId="{D3CC9620-1D0D-4144-BB53-EEAEAEF08B6B}" type="pres">
      <dgm:prSet presAssocID="{3DE0E638-B1EA-4C4F-8EE8-E928CAF93265}" presName="childText" presStyleLbl="bgAcc1" presStyleIdx="1" presStyleCnt="3" custScaleX="92246">
        <dgm:presLayoutVars>
          <dgm:bulletEnabled val="1"/>
        </dgm:presLayoutVars>
      </dgm:prSet>
      <dgm:spPr/>
      <dgm:t>
        <a:bodyPr/>
        <a:lstStyle/>
        <a:p>
          <a:endParaRPr lang="zh-CN" altLang="en-US"/>
        </a:p>
      </dgm:t>
    </dgm:pt>
    <dgm:pt modelId="{3D22A980-AF2D-4EC8-9EE2-B69DA63C66D5}" type="pres">
      <dgm:prSet presAssocID="{65DB89C1-6CEF-401B-9CF1-64F089BFB346}" presName="Name13" presStyleLbl="parChTrans1D2" presStyleIdx="2" presStyleCnt="3"/>
      <dgm:spPr/>
      <dgm:t>
        <a:bodyPr/>
        <a:lstStyle/>
        <a:p>
          <a:endParaRPr lang="zh-CN" altLang="en-US"/>
        </a:p>
      </dgm:t>
    </dgm:pt>
    <dgm:pt modelId="{D11FD5F8-3CDF-43DB-ABE4-61A7D0076314}" type="pres">
      <dgm:prSet presAssocID="{50AA3734-2D7E-45F7-9591-FF465B9A8076}" presName="childText" presStyleLbl="bgAcc1" presStyleIdx="2" presStyleCnt="3" custScaleX="92247" custScaleY="48595">
        <dgm:presLayoutVars>
          <dgm:bulletEnabled val="1"/>
        </dgm:presLayoutVars>
      </dgm:prSet>
      <dgm:spPr/>
      <dgm:t>
        <a:bodyPr/>
        <a:lstStyle/>
        <a:p>
          <a:endParaRPr lang="zh-CN" altLang="en-US"/>
        </a:p>
      </dgm:t>
    </dgm:pt>
  </dgm:ptLst>
  <dgm:cxnLst>
    <dgm:cxn modelId="{E96CC3C0-9983-4CAC-B2A2-4B433935CB5F}" type="presOf" srcId="{2EDDBC60-8245-415F-A0F5-CD8FA6DC63BD}" destId="{1960F797-1B99-4C3C-83BF-78E3001B2B74}" srcOrd="0" destOrd="0" presId="urn:microsoft.com/office/officeart/2005/8/layout/hierarchy3"/>
    <dgm:cxn modelId="{97E62CFD-7BAA-483C-88A8-E7B1E0FEC336}" type="presOf" srcId="{D81060CE-2D4D-42B1-980A-DDD7C2D226DA}" destId="{1FDEA07B-EB38-4FFD-BBF0-8A45BA3B7DBD}" srcOrd="0" destOrd="0" presId="urn:microsoft.com/office/officeart/2005/8/layout/hierarchy3"/>
    <dgm:cxn modelId="{49D2B6CA-6026-4E0A-A7F6-96F4A1055AF6}" type="presOf" srcId="{09831AAB-3094-4A2A-8BA1-8F3571921D30}" destId="{BB185DF9-9431-43A5-B8A0-5894B53A9BE0}" srcOrd="0" destOrd="0" presId="urn:microsoft.com/office/officeart/2005/8/layout/hierarchy3"/>
    <dgm:cxn modelId="{26994CC9-BF6C-4BB4-B9A3-485A116441D7}" srcId="{79B67B38-A208-4E2C-BD2B-7DBDDC387D19}" destId="{50AA3734-2D7E-45F7-9591-FF465B9A8076}" srcOrd="2" destOrd="0" parTransId="{65DB89C1-6CEF-401B-9CF1-64F089BFB346}" sibTransId="{D053B063-0F3D-4A56-9709-54D88B4D354D}"/>
    <dgm:cxn modelId="{C8B8E9E2-CC54-4BFA-AE73-A007E6C41C00}" type="presOf" srcId="{3DE0E638-B1EA-4C4F-8EE8-E928CAF93265}" destId="{D3CC9620-1D0D-4144-BB53-EEAEAEF08B6B}" srcOrd="0" destOrd="0" presId="urn:microsoft.com/office/officeart/2005/8/layout/hierarchy3"/>
    <dgm:cxn modelId="{9A889338-71ED-45D5-A032-33EB7AB08922}" type="presOf" srcId="{79B67B38-A208-4E2C-BD2B-7DBDDC387D19}" destId="{AE82FE15-28CE-4DC6-B1BD-952A81D4CBA2}" srcOrd="0" destOrd="0" presId="urn:microsoft.com/office/officeart/2005/8/layout/hierarchy3"/>
    <dgm:cxn modelId="{F33BE880-0795-4960-802A-F4B10AAF0293}" type="presOf" srcId="{1E7F76A9-5FA7-4B3F-87B6-A97F30183A6F}" destId="{704A2EE2-952C-4547-AC8B-C2451B4B86CC}" srcOrd="0" destOrd="0" presId="urn:microsoft.com/office/officeart/2005/8/layout/hierarchy3"/>
    <dgm:cxn modelId="{3D8522D8-67F9-4C3D-836E-B9B56410F5AC}" srcId="{09831AAB-3094-4A2A-8BA1-8F3571921D30}" destId="{79B67B38-A208-4E2C-BD2B-7DBDDC387D19}" srcOrd="0" destOrd="0" parTransId="{60E119A7-FD82-47F1-8539-8EE245C7EBCF}" sibTransId="{CB521892-D005-45DF-B9E5-18300EDD8E9F}"/>
    <dgm:cxn modelId="{42D816CE-7E58-4D37-8D0D-EEAB5EA4C84D}" srcId="{79B67B38-A208-4E2C-BD2B-7DBDDC387D19}" destId="{3DE0E638-B1EA-4C4F-8EE8-E928CAF93265}" srcOrd="1" destOrd="0" parTransId="{1E7F76A9-5FA7-4B3F-87B6-A97F30183A6F}" sibTransId="{B5FE307D-C064-4F86-B423-C2DE240CB40D}"/>
    <dgm:cxn modelId="{C5606D43-1386-4508-AC2D-026941B84C2B}" type="presOf" srcId="{79B67B38-A208-4E2C-BD2B-7DBDDC387D19}" destId="{BA75D948-54A4-455F-A0BF-6E509745040A}" srcOrd="1" destOrd="0" presId="urn:microsoft.com/office/officeart/2005/8/layout/hierarchy3"/>
    <dgm:cxn modelId="{9A15CE2D-EDD1-4853-ADAB-FEE8F7814BC2}" type="presOf" srcId="{65DB89C1-6CEF-401B-9CF1-64F089BFB346}" destId="{3D22A980-AF2D-4EC8-9EE2-B69DA63C66D5}" srcOrd="0" destOrd="0" presId="urn:microsoft.com/office/officeart/2005/8/layout/hierarchy3"/>
    <dgm:cxn modelId="{44C41DC4-AC48-476B-8E73-BBCE3246A2BE}" type="presOf" srcId="{50AA3734-2D7E-45F7-9591-FF465B9A8076}" destId="{D11FD5F8-3CDF-43DB-ABE4-61A7D0076314}" srcOrd="0" destOrd="0" presId="urn:microsoft.com/office/officeart/2005/8/layout/hierarchy3"/>
    <dgm:cxn modelId="{AE07CD5D-EC85-4760-B0E2-8DE9406FB381}" srcId="{79B67B38-A208-4E2C-BD2B-7DBDDC387D19}" destId="{2EDDBC60-8245-415F-A0F5-CD8FA6DC63BD}" srcOrd="0" destOrd="0" parTransId="{D81060CE-2D4D-42B1-980A-DDD7C2D226DA}" sibTransId="{0A1D5FF1-0288-4B87-9B2F-E880FC000677}"/>
    <dgm:cxn modelId="{B9211030-9617-41F6-A7F0-9AA98B1D49AA}" type="presParOf" srcId="{BB185DF9-9431-43A5-B8A0-5894B53A9BE0}" destId="{DB9EA078-D99B-42D8-973E-9CCC597000F5}" srcOrd="0" destOrd="0" presId="urn:microsoft.com/office/officeart/2005/8/layout/hierarchy3"/>
    <dgm:cxn modelId="{E0EE2B4A-F15A-434E-BD59-70E11E0C3BD8}" type="presParOf" srcId="{DB9EA078-D99B-42D8-973E-9CCC597000F5}" destId="{4E157F72-43B5-4049-B036-3FD0EC4328EB}" srcOrd="0" destOrd="0" presId="urn:microsoft.com/office/officeart/2005/8/layout/hierarchy3"/>
    <dgm:cxn modelId="{9F5DF888-1D5F-4787-8D91-F1C2D3062D32}" type="presParOf" srcId="{4E157F72-43B5-4049-B036-3FD0EC4328EB}" destId="{AE82FE15-28CE-4DC6-B1BD-952A81D4CBA2}" srcOrd="0" destOrd="0" presId="urn:microsoft.com/office/officeart/2005/8/layout/hierarchy3"/>
    <dgm:cxn modelId="{4E301737-B55A-43A0-8FFE-E963DC05AA2D}" type="presParOf" srcId="{4E157F72-43B5-4049-B036-3FD0EC4328EB}" destId="{BA75D948-54A4-455F-A0BF-6E509745040A}" srcOrd="1" destOrd="0" presId="urn:microsoft.com/office/officeart/2005/8/layout/hierarchy3"/>
    <dgm:cxn modelId="{029D93E8-D35B-4AEB-87D2-9170EFC50509}" type="presParOf" srcId="{DB9EA078-D99B-42D8-973E-9CCC597000F5}" destId="{E9C77C1C-9C5B-4C6F-AAAA-17FDE046E869}" srcOrd="1" destOrd="0" presId="urn:microsoft.com/office/officeart/2005/8/layout/hierarchy3"/>
    <dgm:cxn modelId="{1080BB77-A306-4A3D-95CA-8B281D0A5D6F}" type="presParOf" srcId="{E9C77C1C-9C5B-4C6F-AAAA-17FDE046E869}" destId="{1FDEA07B-EB38-4FFD-BBF0-8A45BA3B7DBD}" srcOrd="0" destOrd="0" presId="urn:microsoft.com/office/officeart/2005/8/layout/hierarchy3"/>
    <dgm:cxn modelId="{3EDDADAE-F03F-428F-BE3A-74807E8F3EC2}" type="presParOf" srcId="{E9C77C1C-9C5B-4C6F-AAAA-17FDE046E869}" destId="{1960F797-1B99-4C3C-83BF-78E3001B2B74}" srcOrd="1" destOrd="0" presId="urn:microsoft.com/office/officeart/2005/8/layout/hierarchy3"/>
    <dgm:cxn modelId="{3198F919-0FA2-4639-99D6-DDC1A5929C80}" type="presParOf" srcId="{E9C77C1C-9C5B-4C6F-AAAA-17FDE046E869}" destId="{704A2EE2-952C-4547-AC8B-C2451B4B86CC}" srcOrd="2" destOrd="0" presId="urn:microsoft.com/office/officeart/2005/8/layout/hierarchy3"/>
    <dgm:cxn modelId="{7F0E0295-C9FA-4730-9D60-8847855A09FA}" type="presParOf" srcId="{E9C77C1C-9C5B-4C6F-AAAA-17FDE046E869}" destId="{D3CC9620-1D0D-4144-BB53-EEAEAEF08B6B}" srcOrd="3" destOrd="0" presId="urn:microsoft.com/office/officeart/2005/8/layout/hierarchy3"/>
    <dgm:cxn modelId="{7D658B06-B565-46D6-8CFF-947E4AC5FE31}" type="presParOf" srcId="{E9C77C1C-9C5B-4C6F-AAAA-17FDE046E869}" destId="{3D22A980-AF2D-4EC8-9EE2-B69DA63C66D5}" srcOrd="4" destOrd="0" presId="urn:microsoft.com/office/officeart/2005/8/layout/hierarchy3"/>
    <dgm:cxn modelId="{03B01ACF-5247-47E4-98E6-08C9759C15C3}" type="presParOf" srcId="{E9C77C1C-9C5B-4C6F-AAAA-17FDE046E869}" destId="{D11FD5F8-3CDF-43DB-ABE4-61A7D007631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2FE15-28CE-4DC6-B1BD-952A81D4CBA2}">
      <dsp:nvSpPr>
        <dsp:cNvPr id="0" name=""/>
        <dsp:cNvSpPr/>
      </dsp:nvSpPr>
      <dsp:spPr>
        <a:xfrm>
          <a:off x="1277028" y="1523"/>
          <a:ext cx="1794941" cy="1651127"/>
        </a:xfrm>
        <a:prstGeom prst="roundRect">
          <a:avLst>
            <a:gd name="adj" fmla="val 10000"/>
          </a:avLst>
        </a:prstGeom>
        <a:blipFill rotWithShape="0">
          <a:blip xmlns:r="http://schemas.openxmlformats.org/officeDocument/2006/relationships" r:embed="rId1">
            <a:lum bright="35000" contrast="21000"/>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endParaRPr lang="zh-CN" altLang="en-US" sz="5100" kern="1200" dirty="0">
            <a:latin typeface="微軟正黑體" panose="020B0604030504040204" pitchFamily="34" charset="-120"/>
            <a:ea typeface="微軟正黑體" panose="020B0604030504040204" pitchFamily="34" charset="-120"/>
          </a:endParaRPr>
        </a:p>
      </dsp:txBody>
      <dsp:txXfrm>
        <a:off x="1325388" y="49883"/>
        <a:ext cx="1698221" cy="1554407"/>
      </dsp:txXfrm>
    </dsp:sp>
    <dsp:sp modelId="{1FDEA07B-EB38-4FFD-BBF0-8A45BA3B7DBD}">
      <dsp:nvSpPr>
        <dsp:cNvPr id="0" name=""/>
        <dsp:cNvSpPr/>
      </dsp:nvSpPr>
      <dsp:spPr>
        <a:xfrm>
          <a:off x="1456522" y="1652650"/>
          <a:ext cx="179494" cy="502728"/>
        </a:xfrm>
        <a:custGeom>
          <a:avLst/>
          <a:gdLst/>
          <a:ahLst/>
          <a:cxnLst/>
          <a:rect l="0" t="0" r="0" b="0"/>
          <a:pathLst>
            <a:path>
              <a:moveTo>
                <a:pt x="0" y="0"/>
              </a:moveTo>
              <a:lnTo>
                <a:pt x="0" y="502728"/>
              </a:lnTo>
              <a:lnTo>
                <a:pt x="179494" y="502728"/>
              </a:lnTo>
            </a:path>
          </a:pathLst>
        </a:custGeom>
        <a:noFill/>
        <a:ln w="952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sp>
    <dsp:sp modelId="{1960F797-1B99-4C3C-83BF-78E3001B2B74}">
      <dsp:nvSpPr>
        <dsp:cNvPr id="0" name=""/>
        <dsp:cNvSpPr/>
      </dsp:nvSpPr>
      <dsp:spPr>
        <a:xfrm>
          <a:off x="1636016" y="1920741"/>
          <a:ext cx="1582755" cy="469276"/>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會員</a:t>
          </a:r>
          <a:endParaRPr lang="zh-CN" altLang="en-US" sz="2000" kern="1200" dirty="0">
            <a:latin typeface="微軟正黑體" panose="020B0604030504040204" pitchFamily="34" charset="-120"/>
            <a:ea typeface="微軟正黑體" panose="020B0604030504040204" pitchFamily="34" charset="-120"/>
          </a:endParaRPr>
        </a:p>
      </dsp:txBody>
      <dsp:txXfrm>
        <a:off x="1649761" y="1934486"/>
        <a:ext cx="1555265" cy="441786"/>
      </dsp:txXfrm>
    </dsp:sp>
    <dsp:sp modelId="{704A2EE2-952C-4547-AC8B-C2451B4B86CC}">
      <dsp:nvSpPr>
        <dsp:cNvPr id="0" name=""/>
        <dsp:cNvSpPr/>
      </dsp:nvSpPr>
      <dsp:spPr>
        <a:xfrm>
          <a:off x="1456522" y="1652650"/>
          <a:ext cx="179494" cy="1541638"/>
        </a:xfrm>
        <a:custGeom>
          <a:avLst/>
          <a:gdLst/>
          <a:ahLst/>
          <a:cxnLst/>
          <a:rect l="0" t="0" r="0" b="0"/>
          <a:pathLst>
            <a:path>
              <a:moveTo>
                <a:pt x="0" y="0"/>
              </a:moveTo>
              <a:lnTo>
                <a:pt x="0" y="1541638"/>
              </a:lnTo>
              <a:lnTo>
                <a:pt x="179494" y="1541638"/>
              </a:lnTo>
            </a:path>
          </a:pathLst>
        </a:custGeom>
        <a:noFill/>
        <a:ln w="952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sp>
    <dsp:sp modelId="{D3CC9620-1D0D-4144-BB53-EEAEAEF08B6B}">
      <dsp:nvSpPr>
        <dsp:cNvPr id="0" name=""/>
        <dsp:cNvSpPr/>
      </dsp:nvSpPr>
      <dsp:spPr>
        <a:xfrm>
          <a:off x="1636016" y="2658108"/>
          <a:ext cx="1582738" cy="1072362"/>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100000"/>
            </a:lnSpc>
            <a:spcBef>
              <a:spcPct val="0"/>
            </a:spcBef>
            <a:spcAft>
              <a:spcPts val="0"/>
            </a:spcAft>
          </a:pPr>
          <a:r>
            <a:rPr lang="en-US" altLang="zh-CN" sz="2000" kern="1200" dirty="0" smtClean="0">
              <a:latin typeface="微軟正黑體" panose="020B0604030504040204" pitchFamily="34" charset="-120"/>
              <a:ea typeface="微軟正黑體" panose="020B0604030504040204" pitchFamily="34" charset="-120"/>
            </a:rPr>
            <a:t>ACS</a:t>
          </a:r>
        </a:p>
        <a:p>
          <a:pPr lvl="0" algn="ctr" defTabSz="889000">
            <a:lnSpc>
              <a:spcPct val="100000"/>
            </a:lnSpc>
            <a:spcBef>
              <a:spcPct val="0"/>
            </a:spcBef>
            <a:spcAft>
              <a:spcPts val="0"/>
            </a:spcAft>
          </a:pPr>
          <a:r>
            <a:rPr lang="zh-CN" altLang="en-US" sz="2000" kern="1200" dirty="0" smtClean="0">
              <a:latin typeface="微軟正黑體" panose="020B0604030504040204" pitchFamily="34" charset="-120"/>
              <a:ea typeface="微軟正黑體" panose="020B0604030504040204" pitchFamily="34" charset="-120"/>
            </a:rPr>
            <a:t>出版物</a:t>
          </a:r>
        </a:p>
      </dsp:txBody>
      <dsp:txXfrm>
        <a:off x="1667424" y="2689516"/>
        <a:ext cx="1519922" cy="1009546"/>
      </dsp:txXfrm>
    </dsp:sp>
    <dsp:sp modelId="{3D22A980-AF2D-4EC8-9EE2-B69DA63C66D5}">
      <dsp:nvSpPr>
        <dsp:cNvPr id="0" name=""/>
        <dsp:cNvSpPr/>
      </dsp:nvSpPr>
      <dsp:spPr>
        <a:xfrm>
          <a:off x="1456522" y="1652650"/>
          <a:ext cx="179494" cy="2606468"/>
        </a:xfrm>
        <a:custGeom>
          <a:avLst/>
          <a:gdLst/>
          <a:ahLst/>
          <a:cxnLst/>
          <a:rect l="0" t="0" r="0" b="0"/>
          <a:pathLst>
            <a:path>
              <a:moveTo>
                <a:pt x="0" y="0"/>
              </a:moveTo>
              <a:lnTo>
                <a:pt x="0" y="2606468"/>
              </a:lnTo>
              <a:lnTo>
                <a:pt x="179494" y="2606468"/>
              </a:lnTo>
            </a:path>
          </a:pathLst>
        </a:custGeom>
        <a:noFill/>
        <a:ln w="12700"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sp>
    <dsp:sp modelId="{D11FD5F8-3CDF-43DB-ABE4-61A7D0076314}">
      <dsp:nvSpPr>
        <dsp:cNvPr id="0" name=""/>
        <dsp:cNvSpPr/>
      </dsp:nvSpPr>
      <dsp:spPr>
        <a:xfrm>
          <a:off x="1636016" y="3998561"/>
          <a:ext cx="1582755" cy="521114"/>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100000"/>
            </a:lnSpc>
            <a:spcBef>
              <a:spcPct val="0"/>
            </a:spcBef>
            <a:spcAft>
              <a:spcPts val="0"/>
            </a:spcAft>
          </a:pPr>
          <a:r>
            <a:rPr lang="en-US" altLang="zh-CN" sz="2000" kern="1200" dirty="0" smtClean="0">
              <a:latin typeface="微軟正黑體" panose="020B0604030504040204" pitchFamily="34" charset="-120"/>
              <a:ea typeface="微軟正黑體" panose="020B0604030504040204" pitchFamily="34" charset="-120"/>
            </a:rPr>
            <a:t>CAS</a:t>
          </a:r>
        </a:p>
      </dsp:txBody>
      <dsp:txXfrm>
        <a:off x="1651279" y="4013824"/>
        <a:ext cx="1552229" cy="4905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0.52833</cdr:x>
      <cdr:y>0.18286</cdr:y>
    </cdr:from>
    <cdr:to>
      <cdr:x>0.91995</cdr:x>
      <cdr:y>0.94684</cdr:y>
    </cdr:to>
    <cdr:sp macro="" textlink="">
      <cdr:nvSpPr>
        <cdr:cNvPr id="2" name="文字方塊 1"/>
        <cdr:cNvSpPr txBox="1"/>
      </cdr:nvSpPr>
      <cdr:spPr>
        <a:xfrm xmlns:a="http://schemas.openxmlformats.org/drawingml/2006/main">
          <a:off x="3575810" y="576113"/>
          <a:ext cx="2650603" cy="24070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nSpc>
              <a:spcPct val="150000"/>
            </a:lnSpc>
          </a:pPr>
          <a:r>
            <a:rPr lang="en-US" altLang="zh-TW" sz="1400" dirty="0" smtClean="0"/>
            <a:t>18% </a:t>
          </a:r>
          <a:r>
            <a:rPr lang="zh-TW" altLang="en-US" sz="1400" dirty="0" smtClean="0"/>
            <a:t>生物化學</a:t>
          </a:r>
          <a:r>
            <a:rPr lang="en-US" altLang="zh-TW" sz="1400" dirty="0" smtClean="0"/>
            <a:t>/</a:t>
          </a:r>
          <a:r>
            <a:rPr lang="zh-TW" altLang="en-US" sz="1400" dirty="0" smtClean="0"/>
            <a:t>醫藥化學</a:t>
          </a:r>
          <a:endParaRPr lang="en-US" altLang="zh-TW" sz="1400" dirty="0" smtClean="0"/>
        </a:p>
        <a:p xmlns:a="http://schemas.openxmlformats.org/drawingml/2006/main">
          <a:pPr>
            <a:lnSpc>
              <a:spcPct val="150000"/>
            </a:lnSpc>
          </a:pPr>
          <a:r>
            <a:rPr lang="en-US" altLang="zh-TW" sz="1400" dirty="0" smtClean="0"/>
            <a:t>9% </a:t>
          </a:r>
          <a:r>
            <a:rPr lang="zh-TW" altLang="en-US" sz="1400" dirty="0" smtClean="0"/>
            <a:t>環境工程</a:t>
          </a:r>
          <a:endParaRPr lang="en-US" altLang="zh-TW" sz="1400" dirty="0" smtClean="0"/>
        </a:p>
        <a:p xmlns:a="http://schemas.openxmlformats.org/drawingml/2006/main">
          <a:pPr>
            <a:lnSpc>
              <a:spcPct val="150000"/>
            </a:lnSpc>
          </a:pPr>
          <a:r>
            <a:rPr lang="en-US" altLang="zh-TW" sz="1400" dirty="0" smtClean="0"/>
            <a:t>16% </a:t>
          </a:r>
          <a:r>
            <a:rPr lang="zh-TW" altLang="en-US" sz="1400" dirty="0" smtClean="0"/>
            <a:t>能源與燃料</a:t>
          </a:r>
          <a:r>
            <a:rPr lang="en-US" altLang="zh-TW" sz="1400" dirty="0" smtClean="0"/>
            <a:t>/</a:t>
          </a:r>
          <a:r>
            <a:rPr lang="zh-TW" altLang="en-US" sz="1400" dirty="0" smtClean="0"/>
            <a:t>化工</a:t>
          </a:r>
          <a:endParaRPr lang="en-US" altLang="zh-TW" sz="1400" dirty="0" smtClean="0"/>
        </a:p>
        <a:p xmlns:a="http://schemas.openxmlformats.org/drawingml/2006/main">
          <a:pPr>
            <a:lnSpc>
              <a:spcPct val="150000"/>
            </a:lnSpc>
          </a:pPr>
          <a:r>
            <a:rPr lang="en-US" altLang="zh-TW" sz="1400" dirty="0" smtClean="0"/>
            <a:t>11%</a:t>
          </a:r>
          <a:r>
            <a:rPr lang="zh-TW" altLang="en-US" sz="1400" dirty="0" smtClean="0"/>
            <a:t>高分子化學</a:t>
          </a:r>
          <a:endParaRPr lang="en-US" altLang="zh-TW" sz="1400" dirty="0" smtClean="0"/>
        </a:p>
        <a:p xmlns:a="http://schemas.openxmlformats.org/drawingml/2006/main">
          <a:pPr>
            <a:lnSpc>
              <a:spcPct val="150000"/>
            </a:lnSpc>
          </a:pPr>
          <a:r>
            <a:rPr lang="en-US" altLang="zh-TW" sz="1400" dirty="0" smtClean="0"/>
            <a:t>19% </a:t>
          </a:r>
          <a:r>
            <a:rPr lang="zh-TW" altLang="en-US" sz="1400" dirty="0" smtClean="0"/>
            <a:t>農業學</a:t>
          </a:r>
          <a:r>
            <a:rPr lang="en-US" altLang="zh-TW" sz="1400" dirty="0" smtClean="0"/>
            <a:t>/ </a:t>
          </a:r>
          <a:r>
            <a:rPr lang="zh-TW" altLang="en-US" sz="1400" dirty="0" smtClean="0"/>
            <a:t>食品科學</a:t>
          </a:r>
          <a:endParaRPr lang="en-US" altLang="zh-TW" sz="1400" dirty="0" smtClean="0"/>
        </a:p>
        <a:p xmlns:a="http://schemas.openxmlformats.org/drawingml/2006/main">
          <a:pPr>
            <a:lnSpc>
              <a:spcPct val="150000"/>
            </a:lnSpc>
          </a:pPr>
          <a:r>
            <a:rPr lang="en-US" altLang="zh-TW" sz="1400" dirty="0" smtClean="0"/>
            <a:t>18% </a:t>
          </a:r>
          <a:r>
            <a:rPr lang="zh-TW" altLang="en-US" sz="1400" dirty="0" smtClean="0"/>
            <a:t>化學教育</a:t>
          </a:r>
          <a:r>
            <a:rPr lang="en-US" altLang="zh-TW" sz="1400" dirty="0" smtClean="0"/>
            <a:t>/</a:t>
          </a:r>
          <a:r>
            <a:rPr lang="zh-TW" altLang="en-US" sz="1400" dirty="0" smtClean="0"/>
            <a:t>化學歷史</a:t>
          </a:r>
          <a:endParaRPr lang="en-US" altLang="zh-TW" sz="1400" dirty="0" smtClean="0"/>
        </a:p>
        <a:p xmlns:a="http://schemas.openxmlformats.org/drawingml/2006/main">
          <a:pPr>
            <a:lnSpc>
              <a:spcPct val="150000"/>
            </a:lnSpc>
          </a:pPr>
          <a:r>
            <a:rPr lang="en-US" altLang="zh-TW" sz="1400" dirty="0" smtClean="0"/>
            <a:t>9% </a:t>
          </a:r>
          <a:r>
            <a:rPr lang="zh-TW" altLang="en-US" sz="1400" dirty="0" smtClean="0"/>
            <a:t>材料科學</a:t>
          </a:r>
          <a:endParaRPr lang="en-US" altLang="zh-TW" sz="1400" dirty="0" smtClean="0"/>
        </a:p>
        <a:p xmlns:a="http://schemas.openxmlformats.org/drawingml/2006/main">
          <a:endParaRPr lang="zh-TW"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wrap="square" lIns="92958" tIns="46479" rIns="92958" bIns="46479" numCol="1" anchor="t" anchorCtr="0" compatLnSpc="1">
            <a:prstTxWarp prst="textNoShape">
              <a:avLst/>
            </a:prstTxWarp>
          </a:bodyPr>
          <a:lstStyle>
            <a:lvl1pPr>
              <a:defRPr kumimoji="0" sz="1200">
                <a:ea typeface="ＭＳ Ｐゴシック" pitchFamily="34" charset="-128"/>
              </a:defRPr>
            </a:lvl1pPr>
          </a:lstStyle>
          <a:p>
            <a:pPr>
              <a:defRPr/>
            </a:pPr>
            <a:endParaRPr lang="zh-CN" altLang="zh-CN"/>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kumimoji="0" sz="1200">
                <a:ea typeface="ＭＳ Ｐゴシック" pitchFamily="34" charset="-128"/>
              </a:defRPr>
            </a:lvl1pPr>
          </a:lstStyle>
          <a:p>
            <a:pPr>
              <a:defRPr/>
            </a:pPr>
            <a:fld id="{41C34BAE-BA4E-4DD1-A982-6270337F4B6B}" type="datetime1">
              <a:rPr lang="en-US" altLang="zh-CN"/>
              <a:pPr>
                <a:defRPr/>
              </a:pPr>
              <a:t>10/25/2016</a:t>
            </a:fld>
            <a:endParaRPr lang="en-US" altLang="zh-CN"/>
          </a:p>
        </p:txBody>
      </p:sp>
      <p:sp>
        <p:nvSpPr>
          <p:cNvPr id="4" name="Footer Placeholder 3"/>
          <p:cNvSpPr>
            <a:spLocks noGrp="1"/>
          </p:cNvSpPr>
          <p:nvPr>
            <p:ph type="ftr" sz="quarter" idx="2"/>
          </p:nvPr>
        </p:nvSpPr>
        <p:spPr>
          <a:xfrm>
            <a:off x="0" y="8818563"/>
            <a:ext cx="3027363" cy="463550"/>
          </a:xfrm>
          <a:prstGeom prst="rect">
            <a:avLst/>
          </a:prstGeom>
        </p:spPr>
        <p:txBody>
          <a:bodyPr vert="horz" wrap="square" lIns="92958" tIns="46479" rIns="92958" bIns="46479" numCol="1" anchor="b" anchorCtr="0" compatLnSpc="1">
            <a:prstTxWarp prst="textNoShape">
              <a:avLst/>
            </a:prstTxWarp>
          </a:bodyPr>
          <a:lstStyle>
            <a:lvl1pPr>
              <a:defRPr kumimoji="0" sz="1200">
                <a:ea typeface="ＭＳ Ｐゴシック" pitchFamily="34" charset="-128"/>
              </a:defRPr>
            </a:lvl1pPr>
          </a:lstStyle>
          <a:p>
            <a:pPr>
              <a:defRPr/>
            </a:pPr>
            <a:endParaRPr lang="zh-CN" altLang="zh-CN"/>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kumimoji="0" sz="1200">
                <a:ea typeface="ＭＳ Ｐゴシック" pitchFamily="34" charset="-128"/>
              </a:defRPr>
            </a:lvl1pPr>
          </a:lstStyle>
          <a:p>
            <a:pPr>
              <a:defRPr/>
            </a:pPr>
            <a:fld id="{B81FF6F9-D353-44EC-873D-16A6881AF3F1}" type="slidenum">
              <a:rPr lang="en-US" altLang="zh-CN"/>
              <a:pPr>
                <a:defRPr/>
              </a:pPr>
              <a:t>‹#›</a:t>
            </a:fld>
            <a:endParaRPr lang="en-US" altLang="zh-CN"/>
          </a:p>
        </p:txBody>
      </p:sp>
    </p:spTree>
    <p:extLst>
      <p:ext uri="{BB962C8B-B14F-4D97-AF65-F5344CB8AC3E}">
        <p14:creationId xmlns:p14="http://schemas.microsoft.com/office/powerpoint/2010/main" val="1591507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wrap="square" lIns="92958" tIns="46479" rIns="92958" bIns="46479" numCol="1" anchor="t" anchorCtr="0" compatLnSpc="1">
            <a:prstTxWarp prst="textNoShape">
              <a:avLst/>
            </a:prstTxWarp>
          </a:bodyPr>
          <a:lstStyle>
            <a:lvl1pPr>
              <a:defRPr kumimoji="0" sz="1200">
                <a:ea typeface="ＭＳ Ｐゴシック" pitchFamily="34" charset="-128"/>
              </a:defRPr>
            </a:lvl1pPr>
          </a:lstStyle>
          <a:p>
            <a:pPr>
              <a:defRPr/>
            </a:pPr>
            <a:endParaRPr lang="zh-CN" altLang="zh-CN"/>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kumimoji="0" sz="1200">
                <a:ea typeface="ＭＳ Ｐゴシック" pitchFamily="34" charset="-128"/>
              </a:defRPr>
            </a:lvl1pPr>
          </a:lstStyle>
          <a:p>
            <a:pPr>
              <a:defRPr/>
            </a:pPr>
            <a:fld id="{C0197189-1C9A-4649-84D4-52E1CD81C8E5}" type="datetime1">
              <a:rPr lang="en-US" altLang="zh-CN"/>
              <a:pPr>
                <a:defRPr/>
              </a:pPr>
              <a:t>10/25/2016</a:t>
            </a:fld>
            <a:endParaRPr lang="en-US" altLang="zh-CN"/>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wrap="square" lIns="92958" tIns="46479" rIns="92958" bIns="46479"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wrap="square" lIns="92958" tIns="46479" rIns="92958" bIns="4647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wrap="square" lIns="92958" tIns="46479" rIns="92958" bIns="46479" numCol="1" anchor="b" anchorCtr="0" compatLnSpc="1">
            <a:prstTxWarp prst="textNoShape">
              <a:avLst/>
            </a:prstTxWarp>
          </a:bodyPr>
          <a:lstStyle>
            <a:lvl1pPr>
              <a:defRPr kumimoji="0" sz="1200">
                <a:ea typeface="ＭＳ Ｐゴシック" pitchFamily="34" charset="-128"/>
              </a:defRPr>
            </a:lvl1pPr>
          </a:lstStyle>
          <a:p>
            <a:pPr>
              <a:defRPr/>
            </a:pPr>
            <a:endParaRPr lang="zh-CN" altLang="zh-CN"/>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kumimoji="0" sz="1200">
                <a:ea typeface="ＭＳ Ｐゴシック" pitchFamily="34" charset="-128"/>
              </a:defRPr>
            </a:lvl1pPr>
          </a:lstStyle>
          <a:p>
            <a:pPr>
              <a:defRPr/>
            </a:pPr>
            <a:fld id="{6411C276-1C35-4C7E-98E9-C6EAF102597A}" type="slidenum">
              <a:rPr lang="en-US" altLang="zh-CN"/>
              <a:pPr>
                <a:defRPr/>
              </a:pPr>
              <a:t>‹#›</a:t>
            </a:fld>
            <a:endParaRPr lang="en-US" altLang="zh-CN"/>
          </a:p>
        </p:txBody>
      </p:sp>
    </p:spTree>
    <p:extLst>
      <p:ext uri="{BB962C8B-B14F-4D97-AF65-F5344CB8AC3E}">
        <p14:creationId xmlns:p14="http://schemas.microsoft.com/office/powerpoint/2010/main" val="35708272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pubs.acs.org/page/jacsat/spotlights/index.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4" name="备注占位符 2"/>
          <p:cNvSpPr>
            <a:spLocks noGrp="1"/>
          </p:cNvSpPr>
          <p:nvPr>
            <p:ph type="body" idx="1"/>
          </p:nvPr>
        </p:nvSpPr>
        <p:spPr bwMode="auto">
          <a:noFill/>
        </p:spPr>
        <p:txBody>
          <a:bodyPr/>
          <a:lstStyle/>
          <a:p>
            <a:endParaRPr lang="zh-CN" altLang="en-US" smtClean="0">
              <a:ea typeface="ＭＳ Ｐゴシック" pitchFamily="34" charset="-128"/>
            </a:endParaRPr>
          </a:p>
        </p:txBody>
      </p:sp>
      <p:sp>
        <p:nvSpPr>
          <p:cNvPr id="49155" name="灯片编号占位符 3"/>
          <p:cNvSpPr>
            <a:spLocks noGrp="1"/>
          </p:cNvSpPr>
          <p:nvPr>
            <p:ph type="sldNum" sz="quarter" idx="5"/>
          </p:nvPr>
        </p:nvSpPr>
        <p:spPr bwMode="auto">
          <a:noFill/>
          <a:ln>
            <a:miter lim="800000"/>
            <a:headEnd/>
            <a:tailEnd/>
          </a:ln>
        </p:spPr>
        <p:txBody>
          <a:bodyPr/>
          <a:lstStyle/>
          <a:p>
            <a:fld id="{EB166358-0628-447B-8A97-1406031596EC}" type="slidenum">
              <a:rPr lang="en-US" altLang="zh-CN" smtClean="0"/>
              <a:pPr/>
              <a:t>1</a:t>
            </a:fld>
            <a:endParaRPr lang="en-US" altLang="zh-CN" smtClean="0"/>
          </a:p>
        </p:txBody>
      </p:sp>
    </p:spTree>
    <p:extLst>
      <p:ext uri="{BB962C8B-B14F-4D97-AF65-F5344CB8AC3E}">
        <p14:creationId xmlns:p14="http://schemas.microsoft.com/office/powerpoint/2010/main" val="333903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投影片圖像版面配置區 1"/>
          <p:cNvSpPr>
            <a:spLocks noGrp="1" noRot="1" noChangeAspect="1"/>
          </p:cNvSpPr>
          <p:nvPr>
            <p:ph type="sldImg"/>
          </p:nvPr>
        </p:nvSpPr>
        <p:spPr bwMode="auto">
          <a:noFill/>
          <a:ln>
            <a:solidFill>
              <a:srgbClr val="000000"/>
            </a:solidFill>
            <a:miter lim="800000"/>
            <a:headEnd/>
            <a:tailEnd/>
          </a:ln>
        </p:spPr>
      </p:sp>
      <p:sp>
        <p:nvSpPr>
          <p:cNvPr id="69634" name="備忘稿版面配置區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69635" name="投影片編號版面配置區 3"/>
          <p:cNvSpPr>
            <a:spLocks noGrp="1"/>
          </p:cNvSpPr>
          <p:nvPr>
            <p:ph type="sldNum" sz="quarter" idx="5"/>
          </p:nvPr>
        </p:nvSpPr>
        <p:spPr bwMode="auto">
          <a:noFill/>
          <a:ln>
            <a:miter lim="800000"/>
            <a:headEnd/>
            <a:tailEnd/>
          </a:ln>
        </p:spPr>
        <p:txBody>
          <a:bodyPr/>
          <a:lstStyle/>
          <a:p>
            <a:fld id="{121030C1-51E6-4EDD-83C3-D67B61998C7C}" type="slidenum">
              <a:rPr lang="en-US" altLang="zh-CN" smtClean="0"/>
              <a:pPr/>
              <a:t>10</a:t>
            </a:fld>
            <a:endParaRPr lang="en-US" altLang="zh-CN" smtClean="0"/>
          </a:p>
        </p:txBody>
      </p:sp>
    </p:spTree>
    <p:extLst>
      <p:ext uri="{BB962C8B-B14F-4D97-AF65-F5344CB8AC3E}">
        <p14:creationId xmlns:p14="http://schemas.microsoft.com/office/powerpoint/2010/main" val="223467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投影片圖像版面配置區 1"/>
          <p:cNvSpPr>
            <a:spLocks noGrp="1" noRot="1" noChangeAspect="1"/>
          </p:cNvSpPr>
          <p:nvPr>
            <p:ph type="sldImg"/>
          </p:nvPr>
        </p:nvSpPr>
        <p:spPr bwMode="auto">
          <a:noFill/>
          <a:ln>
            <a:solidFill>
              <a:srgbClr val="000000"/>
            </a:solidFill>
            <a:miter lim="800000"/>
            <a:headEnd/>
            <a:tailEnd/>
          </a:ln>
        </p:spPr>
      </p:sp>
      <p:sp>
        <p:nvSpPr>
          <p:cNvPr id="71682" name="備忘稿版面配置區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71683" name="投影片編號版面配置區 3"/>
          <p:cNvSpPr>
            <a:spLocks noGrp="1"/>
          </p:cNvSpPr>
          <p:nvPr>
            <p:ph type="sldNum" sz="quarter" idx="5"/>
          </p:nvPr>
        </p:nvSpPr>
        <p:spPr bwMode="auto">
          <a:noFill/>
          <a:ln>
            <a:miter lim="800000"/>
            <a:headEnd/>
            <a:tailEnd/>
          </a:ln>
        </p:spPr>
        <p:txBody>
          <a:bodyPr/>
          <a:lstStyle/>
          <a:p>
            <a:fld id="{3B88C135-B538-4D10-BA98-72FBFF473857}" type="slidenum">
              <a:rPr lang="en-US" altLang="zh-CN" smtClean="0"/>
              <a:pPr/>
              <a:t>11</a:t>
            </a:fld>
            <a:endParaRPr lang="en-US" altLang="zh-CN" smtClean="0"/>
          </a:p>
        </p:txBody>
      </p:sp>
    </p:spTree>
    <p:extLst>
      <p:ext uri="{BB962C8B-B14F-4D97-AF65-F5344CB8AC3E}">
        <p14:creationId xmlns:p14="http://schemas.microsoft.com/office/powerpoint/2010/main" val="180234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0" name="备注占位符 2"/>
          <p:cNvSpPr>
            <a:spLocks noGrp="1"/>
          </p:cNvSpPr>
          <p:nvPr>
            <p:ph type="body" idx="1"/>
          </p:nvPr>
        </p:nvSpPr>
        <p:spPr bwMode="auto">
          <a:noFill/>
        </p:spPr>
        <p:txBody>
          <a:bodyPr/>
          <a:lstStyle/>
          <a:p>
            <a:endParaRPr lang="zh-CN" altLang="en-US" smtClean="0">
              <a:ea typeface="ＭＳ Ｐゴシック" pitchFamily="34" charset="-128"/>
            </a:endParaRPr>
          </a:p>
        </p:txBody>
      </p:sp>
      <p:sp>
        <p:nvSpPr>
          <p:cNvPr id="73731" name="灯片编号占位符 3"/>
          <p:cNvSpPr>
            <a:spLocks noGrp="1"/>
          </p:cNvSpPr>
          <p:nvPr>
            <p:ph type="sldNum" sz="quarter" idx="5"/>
          </p:nvPr>
        </p:nvSpPr>
        <p:spPr bwMode="auto">
          <a:noFill/>
          <a:ln>
            <a:miter lim="800000"/>
            <a:headEnd/>
            <a:tailEnd/>
          </a:ln>
        </p:spPr>
        <p:txBody>
          <a:bodyPr/>
          <a:lstStyle/>
          <a:p>
            <a:fld id="{8411F559-63EB-4237-B8C5-1B98FB1F3F65}" type="slidenum">
              <a:rPr lang="en-US" altLang="zh-CN" smtClean="0"/>
              <a:pPr/>
              <a:t>12</a:t>
            </a:fld>
            <a:endParaRPr lang="en-US" altLang="zh-CN" smtClean="0"/>
          </a:p>
        </p:txBody>
      </p:sp>
    </p:spTree>
    <p:extLst>
      <p:ext uri="{BB962C8B-B14F-4D97-AF65-F5344CB8AC3E}">
        <p14:creationId xmlns:p14="http://schemas.microsoft.com/office/powerpoint/2010/main" val="116349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8" name="备注占位符 2"/>
          <p:cNvSpPr>
            <a:spLocks noGrp="1"/>
          </p:cNvSpPr>
          <p:nvPr>
            <p:ph type="body" idx="1"/>
          </p:nvPr>
        </p:nvSpPr>
        <p:spPr bwMode="auto">
          <a:noFill/>
        </p:spPr>
        <p:txBody>
          <a:bodyPr/>
          <a:lstStyle/>
          <a:p>
            <a:endParaRPr lang="zh-CN" altLang="en-US" smtClean="0">
              <a:ea typeface="ＭＳ Ｐゴシック" pitchFamily="34" charset="-128"/>
            </a:endParaRPr>
          </a:p>
        </p:txBody>
      </p:sp>
      <p:sp>
        <p:nvSpPr>
          <p:cNvPr id="75779" name="灯片编号占位符 3"/>
          <p:cNvSpPr>
            <a:spLocks noGrp="1"/>
          </p:cNvSpPr>
          <p:nvPr>
            <p:ph type="sldNum" sz="quarter" idx="5"/>
          </p:nvPr>
        </p:nvSpPr>
        <p:spPr bwMode="auto">
          <a:noFill/>
          <a:ln>
            <a:miter lim="800000"/>
            <a:headEnd/>
            <a:tailEnd/>
          </a:ln>
        </p:spPr>
        <p:txBody>
          <a:bodyPr/>
          <a:lstStyle/>
          <a:p>
            <a:fld id="{66F630D7-3D98-440B-B760-D9E4544DF708}" type="slidenum">
              <a:rPr lang="en-US" altLang="zh-CN" smtClean="0"/>
              <a:pPr/>
              <a:t>13</a:t>
            </a:fld>
            <a:endParaRPr lang="en-US" altLang="zh-CN" smtClean="0"/>
          </a:p>
        </p:txBody>
      </p:sp>
    </p:spTree>
    <p:extLst>
      <p:ext uri="{BB962C8B-B14F-4D97-AF65-F5344CB8AC3E}">
        <p14:creationId xmlns:p14="http://schemas.microsoft.com/office/powerpoint/2010/main" val="309957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2"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99556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0" name="Rectangle 3"/>
          <p:cNvSpPr>
            <a:spLocks noGrp="1" noChangeArrowheads="1"/>
          </p:cNvSpPr>
          <p:nvPr>
            <p:ph type="body" idx="1"/>
          </p:nvPr>
        </p:nvSpPr>
        <p:spPr bwMode="auto">
          <a:noFill/>
        </p:spPr>
        <p:txBody>
          <a:bodyPr/>
          <a:lstStyle/>
          <a:p>
            <a:pPr eaLnBrk="1" hangingPunct="1"/>
            <a:r>
              <a:rPr lang="en-US" altLang="zh-CN" smtClean="0">
                <a:ea typeface="ＭＳ Ｐゴシック" pitchFamily="34" charset="-128"/>
              </a:rPr>
              <a:t>DOI</a:t>
            </a:r>
            <a:r>
              <a:rPr lang="zh-CN" altLang="en-US" smtClean="0">
                <a:ea typeface="ＭＳ Ｐゴシック" pitchFamily="34" charset="-128"/>
              </a:rPr>
              <a:t>编号也即</a:t>
            </a:r>
            <a:r>
              <a:rPr lang="en-US" altLang="zh-CN" smtClean="0">
                <a:ea typeface="ＭＳ Ｐゴシック" pitchFamily="34" charset="-128"/>
              </a:rPr>
              <a:t>PDF</a:t>
            </a:r>
            <a:r>
              <a:rPr lang="zh-CN" altLang="en-US" smtClean="0">
                <a:ea typeface="ＭＳ Ｐゴシック" pitchFamily="34" charset="-128"/>
              </a:rPr>
              <a:t>全文地址后半部分</a:t>
            </a:r>
          </a:p>
        </p:txBody>
      </p:sp>
    </p:spTree>
    <p:extLst>
      <p:ext uri="{BB962C8B-B14F-4D97-AF65-F5344CB8AC3E}">
        <p14:creationId xmlns:p14="http://schemas.microsoft.com/office/powerpoint/2010/main" val="342158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8"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508531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6"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4103329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4"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3300906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2"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173585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圖像版面配置區 1"/>
          <p:cNvSpPr>
            <a:spLocks noGrp="1" noRot="1" noChangeAspect="1"/>
          </p:cNvSpPr>
          <p:nvPr>
            <p:ph type="sldImg"/>
          </p:nvPr>
        </p:nvSpPr>
        <p:spPr bwMode="auto">
          <a:noFill/>
          <a:ln>
            <a:solidFill>
              <a:srgbClr val="000000"/>
            </a:solidFill>
            <a:miter lim="800000"/>
            <a:headEnd/>
            <a:tailEnd/>
          </a:ln>
        </p:spPr>
      </p:sp>
      <p:sp>
        <p:nvSpPr>
          <p:cNvPr id="53250" name="備忘稿版面配置區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53251" name="投影片編號版面配置區 3"/>
          <p:cNvSpPr>
            <a:spLocks noGrp="1"/>
          </p:cNvSpPr>
          <p:nvPr>
            <p:ph type="sldNum" sz="quarter" idx="5"/>
          </p:nvPr>
        </p:nvSpPr>
        <p:spPr bwMode="auto">
          <a:noFill/>
          <a:ln>
            <a:miter lim="800000"/>
            <a:headEnd/>
            <a:tailEnd/>
          </a:ln>
        </p:spPr>
        <p:txBody>
          <a:bodyPr/>
          <a:lstStyle/>
          <a:p>
            <a:fld id="{FE85E693-213F-4687-A4CE-D68DEC797689}" type="slidenum">
              <a:rPr lang="en-US" altLang="zh-CN" smtClean="0"/>
              <a:pPr/>
              <a:t>2</a:t>
            </a:fld>
            <a:endParaRPr lang="en-US" altLang="zh-CN" smtClean="0"/>
          </a:p>
        </p:txBody>
      </p:sp>
    </p:spTree>
    <p:extLst>
      <p:ext uri="{BB962C8B-B14F-4D97-AF65-F5344CB8AC3E}">
        <p14:creationId xmlns:p14="http://schemas.microsoft.com/office/powerpoint/2010/main" val="2585607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0"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3557329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8" name="Rectangle 3"/>
          <p:cNvSpPr>
            <a:spLocks noGrp="1" noChangeArrowheads="1"/>
          </p:cNvSpPr>
          <p:nvPr>
            <p:ph type="body" idx="1"/>
          </p:nvPr>
        </p:nvSpPr>
        <p:spPr bwMode="auto">
          <a:noFill/>
        </p:spPr>
        <p:txBody>
          <a:bodyPr/>
          <a:lstStyle/>
          <a:p>
            <a:pPr eaLnBrk="1" hangingPunct="1"/>
            <a:endParaRPr lang="en-US" altLang="zh-CN" b="1" smtClean="0">
              <a:ea typeface="ＭＳ Ｐゴシック" pitchFamily="34" charset="-128"/>
            </a:endParaRPr>
          </a:p>
        </p:txBody>
      </p:sp>
    </p:spTree>
    <p:extLst>
      <p:ext uri="{BB962C8B-B14F-4D97-AF65-F5344CB8AC3E}">
        <p14:creationId xmlns:p14="http://schemas.microsoft.com/office/powerpoint/2010/main" val="3305928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6" name="Rectangle 3"/>
          <p:cNvSpPr>
            <a:spLocks noGrp="1" noChangeArrowheads="1"/>
          </p:cNvSpPr>
          <p:nvPr>
            <p:ph type="body" idx="1"/>
          </p:nvPr>
        </p:nvSpPr>
        <p:spPr bwMode="auto">
          <a:noFill/>
        </p:spPr>
        <p:txBody>
          <a:bodyPr/>
          <a:lstStyle/>
          <a:p>
            <a:pPr eaLnBrk="1" hangingPunct="1"/>
            <a:endParaRPr lang="en-US" altLang="zh-CN" b="1" smtClean="0">
              <a:ea typeface="ＭＳ Ｐゴシック" pitchFamily="34" charset="-128"/>
            </a:endParaRPr>
          </a:p>
        </p:txBody>
      </p:sp>
    </p:spTree>
    <p:extLst>
      <p:ext uri="{BB962C8B-B14F-4D97-AF65-F5344CB8AC3E}">
        <p14:creationId xmlns:p14="http://schemas.microsoft.com/office/powerpoint/2010/main" val="929480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4"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2349778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0"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3767838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8"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3361552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6" name="Rectangle 3"/>
          <p:cNvSpPr>
            <a:spLocks noGrp="1" noChangeArrowheads="1"/>
          </p:cNvSpPr>
          <p:nvPr>
            <p:ph type="body" idx="1"/>
          </p:nvPr>
        </p:nvSpPr>
        <p:spPr bwMode="auto">
          <a:noFill/>
        </p:spPr>
        <p:txBody>
          <a:bodyPr/>
          <a:lstStyle/>
          <a:p>
            <a:pPr eaLnBrk="1" hangingPunct="1"/>
            <a:endParaRPr lang="zh-CN" altLang="zh-CN" dirty="0" smtClean="0">
              <a:ea typeface="ＭＳ Ｐゴシック" pitchFamily="34" charset="-128"/>
            </a:endParaRPr>
          </a:p>
        </p:txBody>
      </p:sp>
    </p:spTree>
    <p:extLst>
      <p:ext uri="{BB962C8B-B14F-4D97-AF65-F5344CB8AC3E}">
        <p14:creationId xmlns:p14="http://schemas.microsoft.com/office/powerpoint/2010/main" val="2330945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4"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3036391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2"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3383092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0"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368093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8" name="Rectangle 3"/>
          <p:cNvSpPr>
            <a:spLocks noGrp="1" noChangeArrowheads="1"/>
          </p:cNvSpPr>
          <p:nvPr>
            <p:ph type="body" idx="1"/>
          </p:nvPr>
        </p:nvSpPr>
        <p:spPr bwMode="auto">
          <a:noFill/>
        </p:spPr>
        <p:txBody>
          <a:bodyPr/>
          <a:lstStyle/>
          <a:p>
            <a:pPr eaLnBrk="1" hangingPunct="1"/>
            <a:endParaRPr lang="zh-CN" altLang="zh-CN" smtClean="0">
              <a:solidFill>
                <a:srgbClr val="C00000"/>
              </a:solidFill>
              <a:ea typeface="SimSun" pitchFamily="2" charset="-122"/>
            </a:endParaRPr>
          </a:p>
        </p:txBody>
      </p:sp>
    </p:spTree>
    <p:extLst>
      <p:ext uri="{BB962C8B-B14F-4D97-AF65-F5344CB8AC3E}">
        <p14:creationId xmlns:p14="http://schemas.microsoft.com/office/powerpoint/2010/main" val="202942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8" name="Rectangle 3"/>
          <p:cNvSpPr>
            <a:spLocks noGrp="1" noChangeArrowheads="1"/>
          </p:cNvSpPr>
          <p:nvPr>
            <p:ph type="body" idx="1"/>
          </p:nvPr>
        </p:nvSpPr>
        <p:spPr bwMode="auto">
          <a:noFill/>
        </p:spPr>
        <p:txBody>
          <a:bodyPr/>
          <a:lstStyle/>
          <a:p>
            <a:pPr eaLnBrk="1" hangingPunct="1"/>
            <a:endParaRPr lang="zh-CN" altLang="zh-CN" smtClean="0">
              <a:ea typeface="ＭＳ Ｐゴシック" pitchFamily="34" charset="-128"/>
            </a:endParaRPr>
          </a:p>
        </p:txBody>
      </p:sp>
    </p:spTree>
    <p:extLst>
      <p:ext uri="{BB962C8B-B14F-4D97-AF65-F5344CB8AC3E}">
        <p14:creationId xmlns:p14="http://schemas.microsoft.com/office/powerpoint/2010/main" val="2707024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投影片圖像版面配置區 1"/>
          <p:cNvSpPr>
            <a:spLocks noGrp="1" noRot="1" noChangeAspect="1"/>
          </p:cNvSpPr>
          <p:nvPr>
            <p:ph type="sldImg"/>
          </p:nvPr>
        </p:nvSpPr>
        <p:spPr bwMode="auto">
          <a:noFill/>
          <a:ln>
            <a:solidFill>
              <a:srgbClr val="000000"/>
            </a:solidFill>
            <a:miter lim="800000"/>
            <a:headEnd/>
            <a:tailEnd/>
          </a:ln>
        </p:spPr>
      </p:sp>
      <p:sp>
        <p:nvSpPr>
          <p:cNvPr id="118786" name="備忘稿版面配置區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118787" name="投影片編號版面配置區 3"/>
          <p:cNvSpPr>
            <a:spLocks noGrp="1"/>
          </p:cNvSpPr>
          <p:nvPr>
            <p:ph type="sldNum" sz="quarter" idx="5"/>
          </p:nvPr>
        </p:nvSpPr>
        <p:spPr bwMode="auto">
          <a:noFill/>
          <a:ln>
            <a:miter lim="800000"/>
            <a:headEnd/>
            <a:tailEnd/>
          </a:ln>
        </p:spPr>
        <p:txBody>
          <a:bodyPr/>
          <a:lstStyle/>
          <a:p>
            <a:fld id="{2A7DF0C6-D587-4C76-8E12-83E305DB637A}" type="slidenum">
              <a:rPr lang="en-US" altLang="zh-CN" smtClean="0"/>
              <a:pPr/>
              <a:t>32</a:t>
            </a:fld>
            <a:endParaRPr lang="en-US" altLang="zh-CN" smtClean="0"/>
          </a:p>
        </p:txBody>
      </p:sp>
    </p:spTree>
    <p:extLst>
      <p:ext uri="{BB962C8B-B14F-4D97-AF65-F5344CB8AC3E}">
        <p14:creationId xmlns:p14="http://schemas.microsoft.com/office/powerpoint/2010/main" val="2498160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投影片圖像版面配置區 1"/>
          <p:cNvSpPr>
            <a:spLocks noGrp="1" noRot="1" noChangeAspect="1"/>
          </p:cNvSpPr>
          <p:nvPr>
            <p:ph type="sldImg"/>
          </p:nvPr>
        </p:nvSpPr>
        <p:spPr bwMode="auto">
          <a:noFill/>
          <a:ln>
            <a:solidFill>
              <a:srgbClr val="000000"/>
            </a:solidFill>
            <a:miter lim="800000"/>
            <a:headEnd/>
            <a:tailEnd/>
          </a:ln>
        </p:spPr>
      </p:sp>
      <p:sp>
        <p:nvSpPr>
          <p:cNvPr id="120834" name="備忘稿版面配置區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120835" name="投影片編號版面配置區 3"/>
          <p:cNvSpPr>
            <a:spLocks noGrp="1"/>
          </p:cNvSpPr>
          <p:nvPr>
            <p:ph type="sldNum" sz="quarter" idx="5"/>
          </p:nvPr>
        </p:nvSpPr>
        <p:spPr bwMode="auto">
          <a:noFill/>
          <a:ln>
            <a:miter lim="800000"/>
            <a:headEnd/>
            <a:tailEnd/>
          </a:ln>
        </p:spPr>
        <p:txBody>
          <a:bodyPr/>
          <a:lstStyle/>
          <a:p>
            <a:fld id="{C5787B02-2C04-405F-A282-6B1ACAA0F63E}" type="slidenum">
              <a:rPr lang="en-US" altLang="zh-CN" smtClean="0"/>
              <a:pPr/>
              <a:t>33</a:t>
            </a:fld>
            <a:endParaRPr lang="en-US" altLang="zh-CN" smtClean="0"/>
          </a:p>
        </p:txBody>
      </p:sp>
    </p:spTree>
    <p:extLst>
      <p:ext uri="{BB962C8B-B14F-4D97-AF65-F5344CB8AC3E}">
        <p14:creationId xmlns:p14="http://schemas.microsoft.com/office/powerpoint/2010/main" val="1840109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p:cNvSpPr>
          <p:nvPr>
            <p:ph type="sldImg"/>
          </p:nvPr>
        </p:nvSpPr>
        <p:spPr bwMode="auto">
          <a:noFill/>
          <a:ln>
            <a:solidFill>
              <a:srgbClr val="000000"/>
            </a:solidFill>
            <a:miter lim="800000"/>
            <a:headEnd/>
            <a:tailEnd/>
          </a:ln>
        </p:spPr>
      </p:sp>
      <p:sp>
        <p:nvSpPr>
          <p:cNvPr id="122882" name="备注占位符 2"/>
          <p:cNvSpPr>
            <a:spLocks noGrp="1"/>
          </p:cNvSpPr>
          <p:nvPr>
            <p:ph type="body" idx="1"/>
          </p:nvPr>
        </p:nvSpPr>
        <p:spPr bwMode="auto">
          <a:noFill/>
        </p:spPr>
        <p:txBody>
          <a:bodyPr/>
          <a:lstStyle/>
          <a:p>
            <a:r>
              <a:rPr lang="zh-CN" altLang="en-US" smtClean="0">
                <a:latin typeface="Arial Unicode MS"/>
                <a:ea typeface="Arial Unicode MS"/>
                <a:cs typeface="Arial Unicode MS"/>
              </a:rPr>
              <a:t>请点击 </a:t>
            </a:r>
            <a:r>
              <a:rPr lang="en-US" altLang="zh-CN" smtClean="0">
                <a:latin typeface="Arial Unicode MS"/>
                <a:ea typeface="Arial Unicode MS"/>
                <a:cs typeface="Arial Unicode MS"/>
              </a:rPr>
              <a:t>http://pubs.acs.org/page/vi/2011/nano-video.html</a:t>
            </a:r>
          </a:p>
        </p:txBody>
      </p:sp>
      <p:sp>
        <p:nvSpPr>
          <p:cNvPr id="122883" name="灯片编号占位符 3"/>
          <p:cNvSpPr>
            <a:spLocks noGrp="1"/>
          </p:cNvSpPr>
          <p:nvPr>
            <p:ph type="sldNum" sz="quarter" idx="5"/>
          </p:nvPr>
        </p:nvSpPr>
        <p:spPr bwMode="auto">
          <a:noFill/>
          <a:ln>
            <a:miter lim="800000"/>
            <a:headEnd/>
            <a:tailEnd/>
          </a:ln>
        </p:spPr>
        <p:txBody>
          <a:bodyPr/>
          <a:lstStyle/>
          <a:p>
            <a:fld id="{A5E11151-AE92-40AE-A321-1CA1A9F03770}" type="slidenum">
              <a:rPr lang="en-US" altLang="zh-CN" smtClean="0"/>
              <a:pPr/>
              <a:t>34</a:t>
            </a:fld>
            <a:endParaRPr lang="en-US" altLang="zh-CN" smtClean="0"/>
          </a:p>
        </p:txBody>
      </p:sp>
    </p:spTree>
    <p:extLst>
      <p:ext uri="{BB962C8B-B14F-4D97-AF65-F5344CB8AC3E}">
        <p14:creationId xmlns:p14="http://schemas.microsoft.com/office/powerpoint/2010/main" val="3652318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p:cNvSpPr>
          <p:nvPr>
            <p:ph type="sldImg"/>
          </p:nvPr>
        </p:nvSpPr>
        <p:spPr bwMode="auto">
          <a:noFill/>
          <a:ln>
            <a:solidFill>
              <a:srgbClr val="000000"/>
            </a:solidFill>
            <a:miter lim="800000"/>
            <a:headEnd/>
            <a:tailEnd/>
          </a:ln>
        </p:spPr>
      </p:sp>
      <p:sp>
        <p:nvSpPr>
          <p:cNvPr id="124930" name="备注占位符 2"/>
          <p:cNvSpPr>
            <a:spLocks noGrp="1"/>
          </p:cNvSpPr>
          <p:nvPr>
            <p:ph type="body" idx="1"/>
          </p:nvPr>
        </p:nvSpPr>
        <p:spPr bwMode="auto">
          <a:noFill/>
        </p:spPr>
        <p:txBody>
          <a:bodyPr/>
          <a:lstStyle/>
          <a:p>
            <a:r>
              <a:rPr lang="en-US" altLang="zh-TW" smtClean="0">
                <a:ea typeface="ＭＳ Ｐゴシック" pitchFamily="34" charset="-128"/>
                <a:hlinkClick r:id="rId3"/>
              </a:rPr>
              <a:t>http://pubs.acs.org/page/jacsat/spotlights/index.html</a:t>
            </a:r>
            <a:endParaRPr lang="en-US" altLang="zh-CN" smtClean="0">
              <a:latin typeface="Arial Unicode MS"/>
              <a:ea typeface="Arial Unicode MS"/>
              <a:cs typeface="Arial Unicode MS"/>
            </a:endParaRPr>
          </a:p>
        </p:txBody>
      </p:sp>
      <p:sp>
        <p:nvSpPr>
          <p:cNvPr id="124931" name="灯片编号占位符 3"/>
          <p:cNvSpPr>
            <a:spLocks noGrp="1"/>
          </p:cNvSpPr>
          <p:nvPr>
            <p:ph type="sldNum" sz="quarter" idx="5"/>
          </p:nvPr>
        </p:nvSpPr>
        <p:spPr bwMode="auto">
          <a:noFill/>
          <a:ln>
            <a:miter lim="800000"/>
            <a:headEnd/>
            <a:tailEnd/>
          </a:ln>
        </p:spPr>
        <p:txBody>
          <a:bodyPr/>
          <a:lstStyle/>
          <a:p>
            <a:fld id="{245172F6-980C-4CBA-B558-E8225BD30281}" type="slidenum">
              <a:rPr lang="en-US" altLang="zh-CN" smtClean="0"/>
              <a:pPr/>
              <a:t>35</a:t>
            </a:fld>
            <a:endParaRPr lang="en-US" altLang="zh-CN" smtClean="0"/>
          </a:p>
        </p:txBody>
      </p:sp>
    </p:spTree>
    <p:extLst>
      <p:ext uri="{BB962C8B-B14F-4D97-AF65-F5344CB8AC3E}">
        <p14:creationId xmlns:p14="http://schemas.microsoft.com/office/powerpoint/2010/main" val="995845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投影片圖像版面配置區 1"/>
          <p:cNvSpPr>
            <a:spLocks noGrp="1" noRot="1" noChangeAspect="1"/>
          </p:cNvSpPr>
          <p:nvPr>
            <p:ph type="sldImg"/>
          </p:nvPr>
        </p:nvSpPr>
        <p:spPr bwMode="auto">
          <a:noFill/>
          <a:ln>
            <a:solidFill>
              <a:srgbClr val="000000"/>
            </a:solidFill>
            <a:miter lim="800000"/>
            <a:headEnd/>
            <a:tailEnd/>
          </a:ln>
        </p:spPr>
      </p:sp>
      <p:sp>
        <p:nvSpPr>
          <p:cNvPr id="135170" name="備忘稿版面配置區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135171" name="投影片編號版面配置區 3"/>
          <p:cNvSpPr>
            <a:spLocks noGrp="1"/>
          </p:cNvSpPr>
          <p:nvPr>
            <p:ph type="sldNum" sz="quarter" idx="5"/>
          </p:nvPr>
        </p:nvSpPr>
        <p:spPr bwMode="auto">
          <a:noFill/>
          <a:ln>
            <a:miter lim="800000"/>
            <a:headEnd/>
            <a:tailEnd/>
          </a:ln>
        </p:spPr>
        <p:txBody>
          <a:bodyPr/>
          <a:lstStyle/>
          <a:p>
            <a:fld id="{60A1D4FF-2072-4773-A808-7BA8C2C93E6F}" type="slidenum">
              <a:rPr lang="en-GB" altLang="zh-TW" smtClean="0"/>
              <a:pPr/>
              <a:t>36</a:t>
            </a:fld>
            <a:endParaRPr lang="en-GB" altLang="zh-TW" smtClean="0"/>
          </a:p>
        </p:txBody>
      </p:sp>
    </p:spTree>
    <p:extLst>
      <p:ext uri="{BB962C8B-B14F-4D97-AF65-F5344CB8AC3E}">
        <p14:creationId xmlns:p14="http://schemas.microsoft.com/office/powerpoint/2010/main" val="1177949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a:lstStyle/>
          <a:p>
            <a:r>
              <a:rPr lang="zh-TW" altLang="en-US" smtClean="0">
                <a:ea typeface="ＭＳ Ｐゴシック" pitchFamily="34" charset="-128"/>
              </a:rPr>
              <a:t>他是免費的，不受限於會員或訂戶</a:t>
            </a:r>
            <a:r>
              <a:rPr lang="en-US" altLang="zh-TW" smtClean="0">
                <a:ea typeface="ＭＳ Ｐゴシック" pitchFamily="34" charset="-128"/>
              </a:rPr>
              <a:t>, </a:t>
            </a:r>
            <a:r>
              <a:rPr lang="zh-TW" altLang="en-US" smtClean="0">
                <a:ea typeface="ＭＳ Ｐゴシック" pitchFamily="34" charset="-128"/>
              </a:rPr>
              <a:t>所有使用者只需要建立一個</a:t>
            </a:r>
            <a:r>
              <a:rPr lang="en-US" altLang="zh-TW" smtClean="0">
                <a:ea typeface="ＭＳ Ｐゴシック" pitchFamily="34" charset="-128"/>
              </a:rPr>
              <a:t>ACS ID </a:t>
            </a:r>
            <a:r>
              <a:rPr lang="zh-TW" altLang="en-US" smtClean="0">
                <a:ea typeface="ＭＳ Ｐゴシック" pitchFamily="34" charset="-128"/>
              </a:rPr>
              <a:t>和密碼即可馬上使用。 </a:t>
            </a:r>
          </a:p>
          <a:p>
            <a:r>
              <a:rPr lang="en-US" altLang="zh-TW" smtClean="0">
                <a:ea typeface="ＭＳ Ｐゴシック" pitchFamily="34" charset="-128"/>
              </a:rPr>
              <a:t>With ACS ChemWorx you can organize, store share your references with who you want and access your references online, offline and via your iOS or Android device. You can also annotate articles.</a:t>
            </a:r>
          </a:p>
          <a:p>
            <a:endParaRPr lang="en-US" altLang="zh-TW" smtClean="0">
              <a:ea typeface="ＭＳ Ｐゴシック" pitchFamily="34" charset="-128"/>
            </a:endParaRPr>
          </a:p>
          <a:p>
            <a:r>
              <a:rPr lang="zh-TW" altLang="en-US" smtClean="0">
                <a:ea typeface="ＭＳ Ｐゴシック" pitchFamily="34" charset="-128"/>
              </a:rPr>
              <a:t>透過</a:t>
            </a:r>
            <a:r>
              <a:rPr lang="en-US" altLang="zh-TW" smtClean="0">
                <a:ea typeface="ＭＳ Ｐゴシック" pitchFamily="34" charset="-128"/>
              </a:rPr>
              <a:t>ACS</a:t>
            </a:r>
            <a:r>
              <a:rPr lang="zh-TW" altLang="en-US" smtClean="0">
                <a:ea typeface="ＭＳ Ｐゴシック" pitchFamily="34" charset="-128"/>
              </a:rPr>
              <a:t> </a:t>
            </a:r>
            <a:r>
              <a:rPr lang="en-US" altLang="zh-TW" smtClean="0">
                <a:ea typeface="ＭＳ Ｐゴシック" pitchFamily="34" charset="-128"/>
              </a:rPr>
              <a:t>ChemWorx, </a:t>
            </a:r>
            <a:r>
              <a:rPr lang="zh-TW" altLang="en-US" smtClean="0">
                <a:ea typeface="ＭＳ Ｐゴシック" pitchFamily="34" charset="-128"/>
              </a:rPr>
              <a:t>使用者間可互相組織</a:t>
            </a:r>
            <a:r>
              <a:rPr lang="en-US" altLang="zh-TW" smtClean="0">
                <a:ea typeface="ＭＳ Ｐゴシック" pitchFamily="34" charset="-128"/>
              </a:rPr>
              <a:t>, </a:t>
            </a:r>
            <a:r>
              <a:rPr lang="zh-TW" altLang="en-US" smtClean="0">
                <a:ea typeface="ＭＳ Ｐゴシック" pitchFamily="34" charset="-128"/>
              </a:rPr>
              <a:t>儲存與共享資源</a:t>
            </a:r>
            <a:r>
              <a:rPr lang="en-US" altLang="zh-TW" smtClean="0">
                <a:ea typeface="ＭＳ Ｐゴシック" pitchFamily="34" charset="-128"/>
              </a:rPr>
              <a:t>.</a:t>
            </a:r>
          </a:p>
          <a:p>
            <a:r>
              <a:rPr lang="zh-TW" altLang="en-US" smtClean="0">
                <a:ea typeface="ＭＳ Ｐゴシック" pitchFamily="34" charset="-128"/>
              </a:rPr>
              <a:t>彼此可透過線上</a:t>
            </a:r>
            <a:r>
              <a:rPr lang="en-US" altLang="zh-TW" smtClean="0">
                <a:ea typeface="ＭＳ Ｐゴシック" pitchFamily="34" charset="-128"/>
              </a:rPr>
              <a:t>, </a:t>
            </a:r>
            <a:r>
              <a:rPr lang="zh-TW" altLang="en-US" smtClean="0">
                <a:ea typeface="ＭＳ Ｐゴシック" pitchFamily="34" charset="-128"/>
              </a:rPr>
              <a:t>離線</a:t>
            </a:r>
            <a:r>
              <a:rPr lang="en-US" altLang="zh-TW" smtClean="0">
                <a:ea typeface="ＭＳ Ｐゴシック" pitchFamily="34" charset="-128"/>
              </a:rPr>
              <a:t>, iOS, Android</a:t>
            </a:r>
            <a:r>
              <a:rPr lang="zh-TW" altLang="en-US" smtClean="0">
                <a:ea typeface="ＭＳ Ｐゴシック" pitchFamily="34" charset="-128"/>
              </a:rPr>
              <a:t>裝置取用</a:t>
            </a:r>
            <a:r>
              <a:rPr lang="en-US" altLang="zh-TW" smtClean="0">
                <a:ea typeface="ＭＳ Ｐゴシック" pitchFamily="34" charset="-128"/>
              </a:rPr>
              <a:t>, </a:t>
            </a:r>
            <a:r>
              <a:rPr lang="zh-TW" altLang="en-US" smtClean="0">
                <a:ea typeface="ＭＳ Ｐゴシック" pitchFamily="34" charset="-128"/>
              </a:rPr>
              <a:t>更者</a:t>
            </a:r>
            <a:r>
              <a:rPr lang="en-US" altLang="zh-TW" smtClean="0">
                <a:ea typeface="ＭＳ Ｐゴシック" pitchFamily="34" charset="-128"/>
              </a:rPr>
              <a:t>, </a:t>
            </a:r>
            <a:r>
              <a:rPr lang="zh-TW" altLang="en-US" smtClean="0">
                <a:ea typeface="ＭＳ Ｐゴシック" pitchFamily="34" charset="-128"/>
              </a:rPr>
              <a:t>你也可以直接將註釋增加於文章中。</a:t>
            </a:r>
          </a:p>
          <a:p>
            <a:endParaRPr lang="zh-TW" altLang="en-US" smtClean="0">
              <a:ea typeface="ＭＳ Ｐゴシック" pitchFamily="34" charset="-128"/>
            </a:endParaRPr>
          </a:p>
          <a:p>
            <a:r>
              <a:rPr lang="zh-TW" altLang="en-US" smtClean="0">
                <a:ea typeface="ＭＳ Ｐゴシック" pitchFamily="34" charset="-128"/>
              </a:rPr>
              <a:t>雖然</a:t>
            </a:r>
            <a:r>
              <a:rPr lang="en-US" altLang="zh-TW" smtClean="0">
                <a:ea typeface="ＭＳ Ｐゴシック" pitchFamily="34" charset="-128"/>
              </a:rPr>
              <a:t>ACS ChemWorx</a:t>
            </a:r>
            <a:r>
              <a:rPr lang="zh-TW" altLang="en-US" smtClean="0">
                <a:ea typeface="ＭＳ Ｐゴシック" pitchFamily="34" charset="-128"/>
              </a:rPr>
              <a:t>的核心作用是管理書目資源，但使用後</a:t>
            </a:r>
            <a:r>
              <a:rPr lang="en-US" altLang="zh-TW" smtClean="0">
                <a:ea typeface="ＭＳ Ｐゴシック" pitchFamily="34" charset="-128"/>
              </a:rPr>
              <a:t>, </a:t>
            </a:r>
            <a:r>
              <a:rPr lang="zh-TW" altLang="en-US" smtClean="0">
                <a:ea typeface="ＭＳ Ｐゴシック" pitchFamily="34" charset="-128"/>
              </a:rPr>
              <a:t>你可發現他能做到的不只這樣</a:t>
            </a:r>
            <a:r>
              <a:rPr lang="en-US" altLang="zh-TW" smtClean="0">
                <a:ea typeface="ＭＳ Ｐゴシック" pitchFamily="34" charset="-128"/>
              </a:rPr>
              <a:t>…</a:t>
            </a:r>
            <a:r>
              <a:rPr lang="zh-TW" altLang="en-US" smtClean="0">
                <a:ea typeface="ＭＳ Ｐゴシック" pitchFamily="34" charset="-128"/>
              </a:rPr>
              <a:t> </a:t>
            </a:r>
          </a:p>
          <a:p>
            <a:pPr>
              <a:spcBef>
                <a:spcPct val="0"/>
              </a:spcBef>
            </a:pPr>
            <a:endParaRPr lang="en-US" altLang="zh-TW" smtClean="0">
              <a:latin typeface="Tahoma" pitchFamily="34" charset="0"/>
              <a:ea typeface="ＭＳ Ｐゴシック" pitchFamily="34" charset="-128"/>
            </a:endParaRPr>
          </a:p>
        </p:txBody>
      </p:sp>
      <p:sp>
        <p:nvSpPr>
          <p:cNvPr id="143363" name="Slide Number Placeholder 3"/>
          <p:cNvSpPr>
            <a:spLocks noGrp="1"/>
          </p:cNvSpPr>
          <p:nvPr>
            <p:ph type="sldNum" sz="quarter" idx="5"/>
          </p:nvPr>
        </p:nvSpPr>
        <p:spPr bwMode="auto">
          <a:noFill/>
          <a:ln>
            <a:miter lim="800000"/>
            <a:headEnd/>
            <a:tailEnd/>
          </a:ln>
        </p:spPr>
        <p:txBody>
          <a:bodyPr/>
          <a:lstStyle/>
          <a:p>
            <a:fld id="{005B65A0-7195-44EB-949B-98EA97EA2A2C}" type="slidenum">
              <a:rPr lang="en-US" altLang="zh-TW" smtClean="0"/>
              <a:pPr/>
              <a:t>37</a:t>
            </a:fld>
            <a:endParaRPr lang="en-US" altLang="zh-TW" smtClean="0"/>
          </a:p>
        </p:txBody>
      </p:sp>
    </p:spTree>
    <p:extLst>
      <p:ext uri="{BB962C8B-B14F-4D97-AF65-F5344CB8AC3E}">
        <p14:creationId xmlns:p14="http://schemas.microsoft.com/office/powerpoint/2010/main" val="24829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a:lstStyle/>
          <a:p>
            <a:pPr eaLnBrk="1" hangingPunct="1">
              <a:spcBef>
                <a:spcPct val="0"/>
              </a:spcBef>
            </a:pPr>
            <a:r>
              <a:rPr lang="en-US" altLang="zh-TW" sz="800" smtClean="0">
                <a:latin typeface="Arial" charset="0"/>
                <a:ea typeface="ＭＳ Ｐゴシック" pitchFamily="34" charset="-128"/>
              </a:rPr>
              <a:t>ACS</a:t>
            </a:r>
            <a:r>
              <a:rPr lang="zh-TW" altLang="en-US" sz="800" smtClean="0">
                <a:latin typeface="Arial" charset="0"/>
                <a:ea typeface="ＭＳ Ｐゴシック" pitchFamily="34" charset="-128"/>
              </a:rPr>
              <a:t>發現研究人員做研究時</a:t>
            </a:r>
            <a:r>
              <a:rPr lang="en-US" altLang="zh-TW" sz="800" smtClean="0">
                <a:latin typeface="Arial" charset="0"/>
                <a:ea typeface="ＭＳ Ｐゴシック" pitchFamily="34" charset="-128"/>
              </a:rPr>
              <a:t>, </a:t>
            </a:r>
            <a:r>
              <a:rPr lang="zh-TW" altLang="en-US" sz="800" smtClean="0">
                <a:latin typeface="Arial" charset="0"/>
                <a:ea typeface="ＭＳ Ｐゴシック" pitchFamily="34" charset="-128"/>
              </a:rPr>
              <a:t>需要使用各式各樣的搜尋引擎</a:t>
            </a:r>
          </a:p>
          <a:p>
            <a:r>
              <a:rPr lang="zh-TW" altLang="en-US" smtClean="0">
                <a:ea typeface="ＭＳ Ｐゴシック" pitchFamily="34" charset="-128"/>
              </a:rPr>
              <a:t>同時必須使用</a:t>
            </a:r>
            <a:r>
              <a:rPr lang="en-US" altLang="zh-TW" smtClean="0">
                <a:ea typeface="ＭＳ Ｐゴシック" pitchFamily="34" charset="-128"/>
              </a:rPr>
              <a:t>Mendeley</a:t>
            </a:r>
            <a:r>
              <a:rPr lang="zh-TW" altLang="en-US" smtClean="0">
                <a:ea typeface="ＭＳ Ｐゴシック" pitchFamily="34" charset="-128"/>
              </a:rPr>
              <a:t>或</a:t>
            </a:r>
            <a:r>
              <a:rPr lang="en-US" altLang="zh-TW" smtClean="0">
                <a:ea typeface="ＭＳ Ｐゴシック" pitchFamily="34" charset="-128"/>
              </a:rPr>
              <a:t>Endnote</a:t>
            </a:r>
            <a:r>
              <a:rPr lang="zh-TW" altLang="en-US" smtClean="0">
                <a:ea typeface="ＭＳ Ｐゴシック" pitchFamily="34" charset="-128"/>
              </a:rPr>
              <a:t>等書目管理工具管理所有需要的參考資源</a:t>
            </a:r>
          </a:p>
          <a:p>
            <a:r>
              <a:rPr lang="zh-TW" altLang="en-US" smtClean="0">
                <a:ea typeface="ＭＳ Ｐゴシック" pitchFamily="34" charset="-128"/>
              </a:rPr>
              <a:t>針對找到的參考資源</a:t>
            </a:r>
            <a:r>
              <a:rPr lang="en-US" altLang="zh-TW" smtClean="0">
                <a:ea typeface="ＭＳ Ｐゴシック" pitchFamily="34" charset="-128"/>
              </a:rPr>
              <a:t>, </a:t>
            </a:r>
            <a:r>
              <a:rPr lang="zh-TW" altLang="en-US" smtClean="0">
                <a:ea typeface="ＭＳ Ｐゴシック" pitchFamily="34" charset="-128"/>
              </a:rPr>
              <a:t>會需要列印或增加註釋以便未來參考</a:t>
            </a:r>
            <a:endParaRPr lang="en-US" altLang="zh-TW" smtClean="0">
              <a:ea typeface="ＭＳ Ｐゴシック" pitchFamily="34" charset="-128"/>
            </a:endParaRPr>
          </a:p>
          <a:p>
            <a:r>
              <a:rPr lang="zh-TW" altLang="en-US" smtClean="0">
                <a:ea typeface="ＭＳ Ｐゴシック" pitchFamily="34" charset="-128"/>
              </a:rPr>
              <a:t>又時常需要透過電子郵件分享訊息與討論想法</a:t>
            </a:r>
            <a:endParaRPr lang="en-US" altLang="zh-TW" smtClean="0">
              <a:ea typeface="ＭＳ Ｐゴシック" pitchFamily="34" charset="-128"/>
            </a:endParaRPr>
          </a:p>
          <a:p>
            <a:r>
              <a:rPr lang="zh-TW" altLang="en-US" smtClean="0">
                <a:ea typeface="ＭＳ Ｐゴシック" pitchFamily="34" charset="-128"/>
              </a:rPr>
              <a:t>最後</a:t>
            </a:r>
            <a:r>
              <a:rPr lang="en-US" altLang="zh-TW" smtClean="0">
                <a:ea typeface="ＭＳ Ｐゴシック" pitchFamily="34" charset="-128"/>
              </a:rPr>
              <a:t>, </a:t>
            </a:r>
            <a:r>
              <a:rPr lang="zh-TW" altLang="en-US" smtClean="0">
                <a:ea typeface="ＭＳ Ｐゴシック" pitchFamily="34" charset="-128"/>
              </a:rPr>
              <a:t>我們還發現研究人員因為有隨時存取雲端資料的需求</a:t>
            </a:r>
            <a:endParaRPr lang="en-US" altLang="zh-TW" smtClean="0">
              <a:ea typeface="ＭＳ Ｐゴシック" pitchFamily="34" charset="-128"/>
            </a:endParaRPr>
          </a:p>
          <a:p>
            <a:r>
              <a:rPr lang="zh-TW" altLang="en-US" smtClean="0">
                <a:ea typeface="ＭＳ Ｐゴシック" pitchFamily="34" charset="-128"/>
              </a:rPr>
              <a:t>常常將文件存於</a:t>
            </a:r>
            <a:r>
              <a:rPr lang="en-US" altLang="zh-TW" smtClean="0">
                <a:ea typeface="ＭＳ Ｐゴシック" pitchFamily="34" charset="-128"/>
              </a:rPr>
              <a:t>Dropbox</a:t>
            </a:r>
            <a:r>
              <a:rPr lang="zh-TW" altLang="en-US" smtClean="0">
                <a:ea typeface="ＭＳ Ｐゴシック" pitchFamily="34" charset="-128"/>
              </a:rPr>
              <a:t>或</a:t>
            </a:r>
            <a:r>
              <a:rPr lang="en-US" altLang="zh-TW" smtClean="0">
                <a:ea typeface="ＭＳ Ｐゴシック" pitchFamily="34" charset="-128"/>
              </a:rPr>
              <a:t>Google Drive</a:t>
            </a:r>
            <a:endParaRPr lang="zh-TW" altLang="en-US" smtClean="0">
              <a:ea typeface="ＭＳ Ｐゴシック" pitchFamily="34" charset="-128"/>
            </a:endParaRPr>
          </a:p>
          <a:p>
            <a:endParaRPr lang="zh-TW" altLang="en-US" smtClean="0">
              <a:ea typeface="ＭＳ Ｐゴシック" pitchFamily="34" charset="-128"/>
            </a:endParaRPr>
          </a:p>
          <a:p>
            <a:r>
              <a:rPr lang="zh-TW" altLang="en-US" smtClean="0">
                <a:ea typeface="ＭＳ Ｐゴシック" pitchFamily="34" charset="-128"/>
              </a:rPr>
              <a:t>長期觀察研究人員的研究習慣後</a:t>
            </a:r>
            <a:r>
              <a:rPr lang="en-US" altLang="zh-TW" smtClean="0">
                <a:ea typeface="ＭＳ Ｐゴシック" pitchFamily="34" charset="-128"/>
              </a:rPr>
              <a:t>, </a:t>
            </a:r>
          </a:p>
          <a:p>
            <a:r>
              <a:rPr lang="zh-TW" altLang="en-US" smtClean="0">
                <a:ea typeface="ＭＳ Ｐゴシック" pitchFamily="34" charset="-128"/>
              </a:rPr>
              <a:t>我們發現研究人員為了使用上述這些工具</a:t>
            </a:r>
            <a:r>
              <a:rPr lang="en-US" altLang="zh-TW" smtClean="0">
                <a:ea typeface="ＭＳ Ｐゴシック" pitchFamily="34" charset="-128"/>
              </a:rPr>
              <a:t>,</a:t>
            </a:r>
            <a:r>
              <a:rPr lang="zh-TW" altLang="en-US" smtClean="0">
                <a:ea typeface="ＭＳ Ｐゴシック" pitchFamily="34" charset="-128"/>
              </a:rPr>
              <a:t>每天必須被迫登錄好幾次不同的帳號及密碼</a:t>
            </a:r>
            <a:endParaRPr lang="en-US" altLang="zh-TW" smtClean="0">
              <a:ea typeface="ＭＳ Ｐゴシック" pitchFamily="34" charset="-128"/>
            </a:endParaRPr>
          </a:p>
          <a:p>
            <a:r>
              <a:rPr lang="zh-TW" altLang="en-US" smtClean="0">
                <a:ea typeface="ＭＳ Ｐゴシック" pitchFamily="34" charset="-128"/>
              </a:rPr>
              <a:t>造成許多不便與麻煩</a:t>
            </a:r>
            <a:endParaRPr lang="en-US" altLang="zh-TW" smtClean="0">
              <a:ea typeface="ＭＳ Ｐゴシック" pitchFamily="34" charset="-128"/>
            </a:endParaRPr>
          </a:p>
          <a:p>
            <a:endParaRPr lang="en-US" altLang="zh-TW" smtClean="0">
              <a:ea typeface="ＭＳ Ｐゴシック" pitchFamily="34" charset="-128"/>
            </a:endParaRPr>
          </a:p>
          <a:p>
            <a:r>
              <a:rPr lang="zh-TW" altLang="en-US" smtClean="0">
                <a:ea typeface="ＭＳ Ｐゴシック" pitchFamily="34" charset="-128"/>
              </a:rPr>
              <a:t>發現到這點後</a:t>
            </a:r>
            <a:r>
              <a:rPr lang="en-US" altLang="zh-TW" smtClean="0">
                <a:ea typeface="ＭＳ Ｐゴシック" pitchFamily="34" charset="-128"/>
              </a:rPr>
              <a:t>, ACS</a:t>
            </a:r>
            <a:r>
              <a:rPr lang="zh-TW" altLang="en-US" smtClean="0">
                <a:ea typeface="ＭＳ Ｐゴシック" pitchFamily="34" charset="-128"/>
              </a:rPr>
              <a:t>開發了</a:t>
            </a:r>
            <a:r>
              <a:rPr lang="en-US" altLang="zh-TW" smtClean="0">
                <a:ea typeface="ＭＳ Ｐゴシック" pitchFamily="34" charset="-128"/>
              </a:rPr>
              <a:t>Chemworx,</a:t>
            </a:r>
            <a:r>
              <a:rPr lang="zh-TW" altLang="en-US" smtClean="0">
                <a:ea typeface="ＭＳ Ｐゴシック" pitchFamily="34" charset="-128"/>
              </a:rPr>
              <a:t> 就是為了結合研究人員需要的所有功能</a:t>
            </a:r>
            <a:r>
              <a:rPr lang="en-US" altLang="zh-TW" smtClean="0">
                <a:ea typeface="ＭＳ Ｐゴシック" pitchFamily="34" charset="-128"/>
              </a:rPr>
              <a:t>:</a:t>
            </a:r>
          </a:p>
          <a:p>
            <a:r>
              <a:rPr lang="en-US" altLang="zh-TW" smtClean="0">
                <a:ea typeface="ＭＳ Ｐゴシック" pitchFamily="34" charset="-128"/>
              </a:rPr>
              <a:t>search(</a:t>
            </a:r>
            <a:r>
              <a:rPr lang="zh-TW" altLang="en-US" smtClean="0">
                <a:ea typeface="ＭＳ Ｐゴシック" pitchFamily="34" charset="-128"/>
              </a:rPr>
              <a:t>檢索</a:t>
            </a:r>
            <a:r>
              <a:rPr lang="en-US" altLang="zh-TW" smtClean="0">
                <a:ea typeface="ＭＳ Ｐゴシック" pitchFamily="34" charset="-128"/>
              </a:rPr>
              <a:t>), import (</a:t>
            </a:r>
            <a:r>
              <a:rPr lang="zh-TW" altLang="en-US" smtClean="0">
                <a:ea typeface="ＭＳ Ｐゴシック" pitchFamily="34" charset="-128"/>
              </a:rPr>
              <a:t>書目管理</a:t>
            </a:r>
            <a:r>
              <a:rPr lang="en-US" altLang="zh-TW" smtClean="0">
                <a:ea typeface="ＭＳ Ｐゴシック" pitchFamily="34" charset="-128"/>
              </a:rPr>
              <a:t>), Annotate (PDF</a:t>
            </a:r>
            <a:r>
              <a:rPr lang="zh-TW" altLang="en-US" smtClean="0">
                <a:ea typeface="ＭＳ Ｐゴシック" pitchFamily="34" charset="-128"/>
              </a:rPr>
              <a:t>加註</a:t>
            </a:r>
            <a:r>
              <a:rPr lang="en-US" altLang="zh-TW" smtClean="0">
                <a:ea typeface="ＭＳ Ｐゴシック" pitchFamily="34" charset="-128"/>
              </a:rPr>
              <a:t>), Collaborate (</a:t>
            </a:r>
            <a:r>
              <a:rPr lang="zh-TW" altLang="en-US" smtClean="0">
                <a:ea typeface="ＭＳ Ｐゴシック" pitchFamily="34" charset="-128"/>
              </a:rPr>
              <a:t>研究資源共享</a:t>
            </a:r>
            <a:r>
              <a:rPr lang="en-US" altLang="zh-TW" smtClean="0">
                <a:ea typeface="ＭＳ Ｐゴシック" pitchFamily="34" charset="-128"/>
              </a:rPr>
              <a:t>), </a:t>
            </a:r>
            <a:r>
              <a:rPr lang="zh-TW" altLang="en-US" smtClean="0">
                <a:ea typeface="ＭＳ Ｐゴシック" pitchFamily="34" charset="-128"/>
              </a:rPr>
              <a:t>與</a:t>
            </a:r>
            <a:r>
              <a:rPr lang="en-US" altLang="zh-TW" smtClean="0">
                <a:ea typeface="ＭＳ Ｐゴシック" pitchFamily="34" charset="-128"/>
              </a:rPr>
              <a:t>Store (</a:t>
            </a:r>
            <a:r>
              <a:rPr lang="zh-TW" altLang="en-US" smtClean="0">
                <a:ea typeface="ＭＳ Ｐゴシック" pitchFamily="34" charset="-128"/>
              </a:rPr>
              <a:t>資源儲存</a:t>
            </a:r>
            <a:r>
              <a:rPr lang="en-US" altLang="zh-TW" smtClean="0">
                <a:ea typeface="ＭＳ Ｐゴシック" pitchFamily="34" charset="-128"/>
              </a:rPr>
              <a:t>)</a:t>
            </a:r>
          </a:p>
          <a:p>
            <a:endParaRPr lang="zh-TW" altLang="en-US" smtClean="0">
              <a:ea typeface="ＭＳ Ｐゴシック" pitchFamily="34" charset="-128"/>
            </a:endParaRPr>
          </a:p>
        </p:txBody>
      </p:sp>
      <p:sp>
        <p:nvSpPr>
          <p:cNvPr id="145411" name="Slide Number Placeholder 3"/>
          <p:cNvSpPr>
            <a:spLocks noGrp="1"/>
          </p:cNvSpPr>
          <p:nvPr>
            <p:ph type="sldNum" sz="quarter" idx="5"/>
          </p:nvPr>
        </p:nvSpPr>
        <p:spPr bwMode="auto">
          <a:noFill/>
          <a:ln>
            <a:miter lim="800000"/>
            <a:headEnd/>
            <a:tailEnd/>
          </a:ln>
        </p:spPr>
        <p:txBody>
          <a:bodyPr/>
          <a:lstStyle/>
          <a:p>
            <a:fld id="{CD7049C7-FCC4-4E74-AA7E-8D849B597B6F}" type="slidenum">
              <a:rPr lang="en-US" altLang="zh-TW" smtClean="0"/>
              <a:pPr/>
              <a:t>38</a:t>
            </a:fld>
            <a:endParaRPr lang="en-US" altLang="zh-TW" smtClean="0"/>
          </a:p>
        </p:txBody>
      </p:sp>
    </p:spTree>
    <p:extLst>
      <p:ext uri="{BB962C8B-B14F-4D97-AF65-F5344CB8AC3E}">
        <p14:creationId xmlns:p14="http://schemas.microsoft.com/office/powerpoint/2010/main" val="3537084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a:normAutofit lnSpcReduction="10000"/>
          </a:bodyPr>
          <a:lstStyle/>
          <a:p>
            <a:pPr defTabSz="927100">
              <a:spcBef>
                <a:spcPct val="0"/>
              </a:spcBef>
            </a:pPr>
            <a:r>
              <a:rPr lang="en-US" altLang="ja-JP" sz="800" smtClean="0">
                <a:ea typeface="ＭＳ Ｐゴシック" pitchFamily="34" charset="-128"/>
              </a:rPr>
              <a:t>So what makes ACS ChemWorx different? </a:t>
            </a:r>
          </a:p>
          <a:p>
            <a:pPr defTabSz="927100"/>
            <a:endParaRPr lang="en-US" altLang="zh-TW" smtClean="0">
              <a:ea typeface="ＭＳ Ｐゴシック" pitchFamily="34" charset="-128"/>
            </a:endParaRPr>
          </a:p>
          <a:p>
            <a:pPr defTabSz="927100"/>
            <a:r>
              <a:rPr lang="zh-TW" altLang="en-US" smtClean="0">
                <a:ea typeface="ＭＳ Ｐゴシック" pitchFamily="34" charset="-128"/>
              </a:rPr>
              <a:t>用戶能開放特定的資料夾給需要共享的對象</a:t>
            </a:r>
            <a:r>
              <a:rPr lang="en-US" altLang="zh-TW" smtClean="0">
                <a:ea typeface="ＭＳ Ｐゴシック" pitchFamily="34" charset="-128"/>
              </a:rPr>
              <a:t>, </a:t>
            </a:r>
            <a:r>
              <a:rPr lang="zh-TW" altLang="en-US" smtClean="0">
                <a:ea typeface="ＭＳ Ｐゴシック" pitchFamily="34" charset="-128"/>
              </a:rPr>
              <a:t>可幫助作者節省跟他人協作文章的討論時間</a:t>
            </a:r>
            <a:endParaRPr lang="en-US" altLang="zh-TW" smtClean="0">
              <a:ea typeface="ＭＳ Ｐゴシック" pitchFamily="34" charset="-128"/>
            </a:endParaRPr>
          </a:p>
          <a:p>
            <a:pPr defTabSz="927100"/>
            <a:endParaRPr lang="zh-TW" altLang="en-US" smtClean="0">
              <a:ea typeface="ＭＳ Ｐゴシック" pitchFamily="34" charset="-128"/>
            </a:endParaRPr>
          </a:p>
          <a:p>
            <a:pPr defTabSz="927100"/>
            <a:r>
              <a:rPr lang="zh-TW" altLang="en-US" smtClean="0">
                <a:ea typeface="ＭＳ Ｐゴシック" pitchFamily="34" charset="-128"/>
              </a:rPr>
              <a:t>透過文獻版本控制</a:t>
            </a:r>
            <a:r>
              <a:rPr lang="en-US" altLang="zh-TW" smtClean="0">
                <a:ea typeface="ＭＳ Ｐゴシック" pitchFamily="34" charset="-128"/>
              </a:rPr>
              <a:t>, </a:t>
            </a:r>
            <a:r>
              <a:rPr lang="zh-TW" altLang="en-US" smtClean="0">
                <a:ea typeface="ＭＳ Ｐゴシック" pitchFamily="34" charset="-128"/>
              </a:rPr>
              <a:t>他們能互享檔案，圖像和數據</a:t>
            </a:r>
            <a:r>
              <a:rPr lang="en-US" altLang="zh-TW" smtClean="0">
                <a:ea typeface="ＭＳ Ｐゴシック" pitchFamily="34" charset="-128"/>
              </a:rPr>
              <a:t>, </a:t>
            </a:r>
            <a:r>
              <a:rPr lang="zh-TW" altLang="en-US" smtClean="0">
                <a:ea typeface="ＭＳ Ｐゴシック" pitchFamily="34" charset="-128"/>
              </a:rPr>
              <a:t>同時能保有最原始的版本。</a:t>
            </a:r>
            <a:endParaRPr lang="en-US" altLang="zh-TW" smtClean="0">
              <a:ea typeface="ＭＳ Ｐゴシック" pitchFamily="34" charset="-128"/>
            </a:endParaRPr>
          </a:p>
          <a:p>
            <a:pPr defTabSz="927100"/>
            <a:endParaRPr lang="zh-TW" altLang="en-US" smtClean="0">
              <a:ea typeface="ＭＳ Ｐゴシック" pitchFamily="34" charset="-128"/>
            </a:endParaRPr>
          </a:p>
          <a:p>
            <a:pPr defTabSz="927100"/>
            <a:r>
              <a:rPr lang="zh-TW" altLang="en-US" smtClean="0">
                <a:ea typeface="ＭＳ Ｐゴシック" pitchFamily="34" charset="-128"/>
              </a:rPr>
              <a:t>可建立一個單獨的資料夾存放實驗室新進人員必須了解的資料文件</a:t>
            </a:r>
            <a:endParaRPr lang="en-US" altLang="zh-TW" smtClean="0">
              <a:ea typeface="ＭＳ Ｐゴシック" pitchFamily="34" charset="-128"/>
            </a:endParaRPr>
          </a:p>
          <a:p>
            <a:pPr defTabSz="927100"/>
            <a:r>
              <a:rPr lang="zh-TW" altLang="en-US" smtClean="0">
                <a:ea typeface="ＭＳ Ｐゴシック" pitchFamily="34" charset="-128"/>
              </a:rPr>
              <a:t>簡化</a:t>
            </a:r>
            <a:r>
              <a:rPr lang="en-US" altLang="zh-TW" smtClean="0">
                <a:ea typeface="ＭＳ Ｐゴシック" pitchFamily="34" charset="-128"/>
              </a:rPr>
              <a:t>t</a:t>
            </a:r>
            <a:r>
              <a:rPr lang="zh-TW" altLang="en-US" smtClean="0">
                <a:ea typeface="ＭＳ Ｐゴシック" pitchFamily="34" charset="-128"/>
              </a:rPr>
              <a:t>新進人員的教育訓練流程</a:t>
            </a:r>
            <a:r>
              <a:rPr lang="en-US" altLang="zh-TW" smtClean="0">
                <a:ea typeface="ＭＳ Ｐゴシック" pitchFamily="34" charset="-128"/>
              </a:rPr>
              <a:t>,</a:t>
            </a:r>
            <a:r>
              <a:rPr lang="zh-TW" altLang="en-US" smtClean="0">
                <a:ea typeface="ＭＳ Ｐゴシック" pitchFamily="34" charset="-128"/>
              </a:rPr>
              <a:t> 幫助新進人員能快速適應實驗室流程</a:t>
            </a:r>
            <a:r>
              <a:rPr lang="en-US" altLang="zh-TW" smtClean="0">
                <a:ea typeface="ＭＳ Ｐゴシック" pitchFamily="34" charset="-128"/>
              </a:rPr>
              <a:t>, </a:t>
            </a:r>
            <a:r>
              <a:rPr lang="zh-TW" altLang="en-US" smtClean="0">
                <a:ea typeface="ＭＳ Ｐゴシック" pitchFamily="34" charset="-128"/>
              </a:rPr>
              <a:t>同時節省現有人員的時間</a:t>
            </a:r>
            <a:endParaRPr lang="en-US" altLang="zh-TW" smtClean="0">
              <a:ea typeface="ＭＳ Ｐゴシック" pitchFamily="34" charset="-128"/>
            </a:endParaRPr>
          </a:p>
          <a:p>
            <a:pPr defTabSz="927100"/>
            <a:endParaRPr lang="zh-TW" altLang="en-US" smtClean="0">
              <a:ea typeface="ＭＳ Ｐゴシック" pitchFamily="34" charset="-128"/>
            </a:endParaRPr>
          </a:p>
          <a:p>
            <a:pPr defTabSz="927100"/>
            <a:r>
              <a:rPr lang="zh-TW" altLang="en-US" smtClean="0">
                <a:ea typeface="ＭＳ Ｐゴシック" pitchFamily="34" charset="-128"/>
              </a:rPr>
              <a:t>在</a:t>
            </a:r>
            <a:r>
              <a:rPr lang="en-US" altLang="zh-TW" smtClean="0">
                <a:ea typeface="ＭＳ Ｐゴシック" pitchFamily="34" charset="-128"/>
              </a:rPr>
              <a:t>Publish center</a:t>
            </a:r>
            <a:r>
              <a:rPr lang="zh-TW" altLang="en-US" smtClean="0">
                <a:ea typeface="ＭＳ Ｐゴシック" pitchFamily="34" charset="-128"/>
              </a:rPr>
              <a:t>的</a:t>
            </a:r>
            <a:r>
              <a:rPr lang="en-US" altLang="zh-TW" smtClean="0">
                <a:ea typeface="ＭＳ Ｐゴシック" pitchFamily="34" charset="-128"/>
              </a:rPr>
              <a:t>RSS</a:t>
            </a:r>
            <a:r>
              <a:rPr lang="zh-TW" altLang="en-US" smtClean="0">
                <a:ea typeface="ＭＳ Ｐゴシック" pitchFamily="34" charset="-128"/>
              </a:rPr>
              <a:t>功能</a:t>
            </a:r>
            <a:r>
              <a:rPr lang="en-US" altLang="zh-TW" smtClean="0">
                <a:ea typeface="ＭＳ Ｐゴシック" pitchFamily="34" charset="-128"/>
              </a:rPr>
              <a:t>, </a:t>
            </a:r>
            <a:r>
              <a:rPr lang="zh-TW" altLang="en-US" smtClean="0">
                <a:ea typeface="ＭＳ Ｐゴシック" pitchFamily="34" charset="-128"/>
              </a:rPr>
              <a:t>能為研究人員持續獲得與收集他們有興趣的主題文章在同一路徑下。方便研究人員讀取與使用</a:t>
            </a:r>
            <a:endParaRPr lang="en-US" altLang="zh-TW" smtClean="0">
              <a:ea typeface="ＭＳ Ｐゴシック" pitchFamily="34" charset="-128"/>
            </a:endParaRPr>
          </a:p>
          <a:p>
            <a:pPr defTabSz="927100"/>
            <a:endParaRPr lang="zh-TW" altLang="en-US" smtClean="0">
              <a:ea typeface="ＭＳ Ｐゴシック" pitchFamily="34" charset="-128"/>
            </a:endParaRPr>
          </a:p>
          <a:p>
            <a:pPr defTabSz="927100"/>
            <a:r>
              <a:rPr lang="zh-TW" altLang="en-US" smtClean="0">
                <a:ea typeface="ＭＳ Ｐゴシック" pitchFamily="34" charset="-128"/>
              </a:rPr>
              <a:t>此外</a:t>
            </a:r>
            <a:r>
              <a:rPr lang="en-US" altLang="zh-TW" smtClean="0">
                <a:ea typeface="ＭＳ Ｐゴシック" pitchFamily="34" charset="-128"/>
              </a:rPr>
              <a:t>, </a:t>
            </a:r>
            <a:r>
              <a:rPr lang="zh-TW" altLang="en-US" smtClean="0">
                <a:ea typeface="ＭＳ Ｐゴシック" pitchFamily="34" charset="-128"/>
              </a:rPr>
              <a:t>用戶也能利用此工具優勢</a:t>
            </a:r>
            <a:r>
              <a:rPr lang="en-US" altLang="zh-TW" smtClean="0">
                <a:ea typeface="ＭＳ Ｐゴシック" pitchFamily="34" charset="-128"/>
              </a:rPr>
              <a:t>, </a:t>
            </a:r>
            <a:r>
              <a:rPr lang="zh-TW" altLang="en-US" smtClean="0">
                <a:ea typeface="ＭＳ Ｐゴシック" pitchFamily="34" charset="-128"/>
              </a:rPr>
              <a:t>來追蹤</a:t>
            </a:r>
            <a:r>
              <a:rPr lang="en-US" altLang="zh-TW" smtClean="0">
                <a:ea typeface="ＭＳ Ｐゴシック" pitchFamily="34" charset="-128"/>
              </a:rPr>
              <a:t>ACS</a:t>
            </a:r>
            <a:r>
              <a:rPr lang="zh-TW" altLang="en-US" smtClean="0">
                <a:ea typeface="ＭＳ Ｐゴシック" pitchFamily="34" charset="-128"/>
              </a:rPr>
              <a:t>文章的被引用與被下載次數。</a:t>
            </a:r>
            <a:endParaRPr lang="en-US" altLang="zh-TW" smtClean="0">
              <a:ea typeface="ＭＳ Ｐゴシック" pitchFamily="34" charset="-128"/>
            </a:endParaRPr>
          </a:p>
          <a:p>
            <a:pPr defTabSz="927100"/>
            <a:r>
              <a:rPr lang="zh-TW" altLang="en-US" smtClean="0">
                <a:ea typeface="ＭＳ Ｐゴシック" pitchFamily="34" charset="-128"/>
              </a:rPr>
              <a:t>換言之</a:t>
            </a:r>
            <a:r>
              <a:rPr lang="en-US" altLang="zh-TW" smtClean="0">
                <a:ea typeface="ＭＳ Ｐゴシック" pitchFamily="34" charset="-128"/>
              </a:rPr>
              <a:t>, </a:t>
            </a:r>
            <a:r>
              <a:rPr lang="zh-TW" altLang="en-US" smtClean="0">
                <a:ea typeface="ＭＳ Ｐゴシック" pitchFamily="34" charset="-128"/>
              </a:rPr>
              <a:t>如果你發布了一篇論文於</a:t>
            </a:r>
            <a:r>
              <a:rPr lang="en-US" altLang="zh-TW" smtClean="0">
                <a:ea typeface="ＭＳ Ｐゴシック" pitchFamily="34" charset="-128"/>
              </a:rPr>
              <a:t>ACS</a:t>
            </a:r>
            <a:r>
              <a:rPr lang="zh-TW" altLang="en-US" smtClean="0">
                <a:ea typeface="ＭＳ Ｐゴシック" pitchFamily="34" charset="-128"/>
              </a:rPr>
              <a:t>中</a:t>
            </a:r>
            <a:r>
              <a:rPr lang="en-US" altLang="zh-TW" smtClean="0">
                <a:ea typeface="ＭＳ Ｐゴシック" pitchFamily="34" charset="-128"/>
              </a:rPr>
              <a:t>, </a:t>
            </a:r>
            <a:r>
              <a:rPr lang="zh-TW" altLang="en-US" smtClean="0">
                <a:ea typeface="ＭＳ Ｐゴシック" pitchFamily="34" charset="-128"/>
              </a:rPr>
              <a:t>並擁有</a:t>
            </a:r>
            <a:r>
              <a:rPr lang="en-US" altLang="zh-TW" smtClean="0">
                <a:ea typeface="ＭＳ Ｐゴシック" pitchFamily="34" charset="-128"/>
              </a:rPr>
              <a:t>ChemWorx</a:t>
            </a:r>
            <a:r>
              <a:rPr lang="zh-TW" altLang="en-US" smtClean="0">
                <a:ea typeface="ＭＳ Ｐゴシック" pitchFamily="34" charset="-128"/>
              </a:rPr>
              <a:t>帳密</a:t>
            </a:r>
            <a:r>
              <a:rPr lang="en-US" altLang="zh-TW" smtClean="0">
                <a:ea typeface="ＭＳ Ｐゴシック" pitchFamily="34" charset="-128"/>
              </a:rPr>
              <a:t>, </a:t>
            </a:r>
            <a:r>
              <a:rPr lang="zh-TW" altLang="en-US" smtClean="0">
                <a:ea typeface="ＭＳ Ｐゴシック" pitchFamily="34" charset="-128"/>
              </a:rPr>
              <a:t>您就可隨時透過文章被引用及被下載的次數</a:t>
            </a:r>
            <a:r>
              <a:rPr lang="en-US" altLang="zh-TW" smtClean="0">
                <a:ea typeface="ＭＳ Ｐゴシック" pitchFamily="34" charset="-128"/>
              </a:rPr>
              <a:t>, </a:t>
            </a:r>
            <a:r>
              <a:rPr lang="zh-TW" altLang="en-US" smtClean="0">
                <a:ea typeface="ＭＳ Ｐゴシック" pitchFamily="34" charset="-128"/>
              </a:rPr>
              <a:t>了解自己的文獻影響力如何</a:t>
            </a:r>
            <a:r>
              <a:rPr lang="en-US" altLang="zh-TW" smtClean="0">
                <a:ea typeface="ＭＳ Ｐゴシック" pitchFamily="34" charset="-128"/>
              </a:rPr>
              <a:t>~</a:t>
            </a:r>
          </a:p>
          <a:p>
            <a:pPr defTabSz="927100"/>
            <a:endParaRPr lang="zh-TW" altLang="en-US" smtClean="0">
              <a:ea typeface="ＭＳ Ｐゴシック" pitchFamily="34" charset="-128"/>
            </a:endParaRPr>
          </a:p>
          <a:p>
            <a:pPr defTabSz="927100"/>
            <a:r>
              <a:rPr lang="zh-TW" altLang="en-US" smtClean="0">
                <a:ea typeface="ＭＳ Ｐゴシック" pitchFamily="34" charset="-128"/>
              </a:rPr>
              <a:t>最重要的是，</a:t>
            </a:r>
            <a:r>
              <a:rPr lang="en-US" altLang="zh-TW" smtClean="0">
                <a:ea typeface="ＭＳ Ｐゴシック" pitchFamily="34" charset="-128"/>
              </a:rPr>
              <a:t>ACS ChemWorx </a:t>
            </a:r>
            <a:r>
              <a:rPr lang="zh-TW" altLang="en-US" smtClean="0">
                <a:ea typeface="ＭＳ Ｐゴシック" pitchFamily="34" charset="-128"/>
              </a:rPr>
              <a:t>是免費的，用戶無論從何處登入</a:t>
            </a:r>
            <a:r>
              <a:rPr lang="en-US" altLang="zh-TW" smtClean="0">
                <a:ea typeface="ＭＳ Ｐゴシック" pitchFamily="34" charset="-128"/>
              </a:rPr>
              <a:t>Chemworx, </a:t>
            </a:r>
            <a:r>
              <a:rPr lang="zh-TW" altLang="en-US" smtClean="0">
                <a:ea typeface="ＭＳ Ｐゴシック" pitchFamily="34" charset="-128"/>
              </a:rPr>
              <a:t>都可使用相同功能</a:t>
            </a:r>
            <a:r>
              <a:rPr lang="en-US" altLang="zh-TW" smtClean="0">
                <a:ea typeface="ＭＳ Ｐゴシック" pitchFamily="34" charset="-128"/>
              </a:rPr>
              <a:t>, </a:t>
            </a:r>
            <a:r>
              <a:rPr lang="zh-TW" altLang="en-US" smtClean="0">
                <a:ea typeface="ＭＳ Ｐゴシック" pitchFamily="34" charset="-128"/>
              </a:rPr>
              <a:t>且只需要登入一次帳密</a:t>
            </a:r>
            <a:r>
              <a:rPr lang="en-US" altLang="zh-TW" smtClean="0">
                <a:ea typeface="ＭＳ Ｐゴシック" pitchFamily="34" charset="-128"/>
              </a:rPr>
              <a:t>!</a:t>
            </a:r>
            <a:endParaRPr lang="en-US" altLang="ja-JP" sz="800" smtClean="0">
              <a:ea typeface="ＭＳ Ｐゴシック" pitchFamily="34" charset="-128"/>
            </a:endParaRPr>
          </a:p>
        </p:txBody>
      </p:sp>
      <p:sp>
        <p:nvSpPr>
          <p:cNvPr id="147459" name="Slide Number Placeholder 3"/>
          <p:cNvSpPr>
            <a:spLocks noGrp="1"/>
          </p:cNvSpPr>
          <p:nvPr>
            <p:ph type="sldNum" sz="quarter" idx="5"/>
          </p:nvPr>
        </p:nvSpPr>
        <p:spPr bwMode="auto">
          <a:noFill/>
          <a:ln>
            <a:miter lim="800000"/>
            <a:headEnd/>
            <a:tailEnd/>
          </a:ln>
        </p:spPr>
        <p:txBody>
          <a:bodyPr/>
          <a:lstStyle/>
          <a:p>
            <a:fld id="{B64AA790-11A3-414F-884F-BBF164836721}" type="slidenum">
              <a:rPr lang="en-US" altLang="zh-TW" smtClean="0"/>
              <a:pPr/>
              <a:t>39</a:t>
            </a:fld>
            <a:endParaRPr lang="en-US" altLang="zh-TW" smtClean="0"/>
          </a:p>
        </p:txBody>
      </p:sp>
    </p:spTree>
    <p:extLst>
      <p:ext uri="{BB962C8B-B14F-4D97-AF65-F5344CB8AC3E}">
        <p14:creationId xmlns:p14="http://schemas.microsoft.com/office/powerpoint/2010/main" val="3981822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a:lstStyle/>
          <a:p>
            <a:pPr eaLnBrk="1" hangingPunct="1">
              <a:spcBef>
                <a:spcPct val="0"/>
              </a:spcBef>
            </a:pPr>
            <a:endParaRPr lang="en-US" altLang="zh-TW" smtClean="0">
              <a:latin typeface="Tahoma" pitchFamily="34" charset="0"/>
              <a:ea typeface="ＭＳ Ｐゴシック" pitchFamily="34" charset="-128"/>
            </a:endParaRPr>
          </a:p>
        </p:txBody>
      </p:sp>
      <p:sp>
        <p:nvSpPr>
          <p:cNvPr id="149507" name="Slide Number Placeholder 3"/>
          <p:cNvSpPr>
            <a:spLocks noGrp="1"/>
          </p:cNvSpPr>
          <p:nvPr>
            <p:ph type="sldNum" sz="quarter" idx="5"/>
          </p:nvPr>
        </p:nvSpPr>
        <p:spPr bwMode="auto">
          <a:noFill/>
          <a:ln>
            <a:miter lim="800000"/>
            <a:headEnd/>
            <a:tailEnd/>
          </a:ln>
        </p:spPr>
        <p:txBody>
          <a:bodyPr/>
          <a:lstStyle/>
          <a:p>
            <a:fld id="{A02380DE-2ABB-4132-91B6-978123A8E248}" type="slidenum">
              <a:rPr lang="en-US" altLang="zh-TW" smtClean="0"/>
              <a:pPr/>
              <a:t>40</a:t>
            </a:fld>
            <a:endParaRPr lang="en-US" altLang="zh-TW" smtClean="0"/>
          </a:p>
        </p:txBody>
      </p:sp>
    </p:spTree>
    <p:extLst>
      <p:ext uri="{BB962C8B-B14F-4D97-AF65-F5344CB8AC3E}">
        <p14:creationId xmlns:p14="http://schemas.microsoft.com/office/powerpoint/2010/main" val="399779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6" name="备注占位符 2"/>
          <p:cNvSpPr>
            <a:spLocks noGrp="1"/>
          </p:cNvSpPr>
          <p:nvPr>
            <p:ph type="body" idx="1"/>
          </p:nvPr>
        </p:nvSpPr>
        <p:spPr bwMode="auto">
          <a:noFill/>
        </p:spPr>
        <p:txBody>
          <a:bodyPr/>
          <a:lstStyle/>
          <a:p>
            <a:r>
              <a:rPr lang="zh-TW" altLang="en-US" smtClean="0">
                <a:latin typeface="新細明體" charset="-120"/>
                <a:ea typeface="ＭＳ Ｐゴシック" pitchFamily="34" charset="-128"/>
              </a:rPr>
              <a:t>根據湯森路透</a:t>
            </a:r>
            <a:r>
              <a:rPr lang="en-US" altLang="zh-TW" smtClean="0">
                <a:latin typeface="新細明體" charset="-120"/>
                <a:ea typeface="ＭＳ Ｐゴシック" pitchFamily="34" charset="-128"/>
              </a:rPr>
              <a:t>web of knowledge</a:t>
            </a:r>
            <a:r>
              <a:rPr lang="zh-TW" altLang="en-US" smtClean="0">
                <a:latin typeface="新細明體" charset="-120"/>
                <a:ea typeface="ＭＳ Ｐゴシック" pitchFamily="34" charset="-128"/>
              </a:rPr>
              <a:t>的統計，</a:t>
            </a:r>
            <a:r>
              <a:rPr lang="en-US" altLang="zh-TW" smtClean="0">
                <a:latin typeface="新細明體" charset="-120"/>
                <a:ea typeface="ＭＳ Ｐゴシック" pitchFamily="34" charset="-128"/>
              </a:rPr>
              <a:t>1991</a:t>
            </a:r>
            <a:r>
              <a:rPr lang="zh-TW" altLang="en-US" smtClean="0">
                <a:latin typeface="新細明體" charset="-120"/>
                <a:ea typeface="ＭＳ Ｐゴシック" pitchFamily="34" charset="-128"/>
              </a:rPr>
              <a:t>至</a:t>
            </a:r>
            <a:r>
              <a:rPr lang="en-US" altLang="zh-TW" smtClean="0">
                <a:latin typeface="新細明體" charset="-120"/>
                <a:ea typeface="ＭＳ Ｐゴシック" pitchFamily="34" charset="-128"/>
              </a:rPr>
              <a:t>2011</a:t>
            </a:r>
            <a:r>
              <a:rPr lang="zh-TW" altLang="en-US" smtClean="0">
                <a:latin typeface="新細明體" charset="-120"/>
                <a:ea typeface="ＭＳ Ｐゴシック" pitchFamily="34" charset="-128"/>
              </a:rPr>
              <a:t>年，在美國發表的化學類文章數量少於歐盟十五國和亞洲，但影響指數則高於這兩個地區。這說明，對於化學研究，美國的文章品質相對來的高。</a:t>
            </a:r>
            <a:endParaRPr lang="zh-CN" altLang="en-US" smtClean="0">
              <a:latin typeface="新細明體" charset="-120"/>
              <a:ea typeface="ＭＳ Ｐゴシック" pitchFamily="34" charset="-128"/>
            </a:endParaRPr>
          </a:p>
        </p:txBody>
      </p:sp>
      <p:sp>
        <p:nvSpPr>
          <p:cNvPr id="57347" name="灯片编号占位符 3"/>
          <p:cNvSpPr>
            <a:spLocks noGrp="1"/>
          </p:cNvSpPr>
          <p:nvPr>
            <p:ph type="sldNum" sz="quarter" idx="5"/>
          </p:nvPr>
        </p:nvSpPr>
        <p:spPr bwMode="auto">
          <a:noFill/>
          <a:ln>
            <a:miter lim="800000"/>
            <a:headEnd/>
            <a:tailEnd/>
          </a:ln>
        </p:spPr>
        <p:txBody>
          <a:bodyPr/>
          <a:lstStyle/>
          <a:p>
            <a:fld id="{71CCF9ED-E242-4447-9F8A-523AE5B47972}" type="slidenum">
              <a:rPr lang="en-US" altLang="zh-CN" smtClean="0"/>
              <a:pPr/>
              <a:t>4</a:t>
            </a:fld>
            <a:endParaRPr lang="en-US" altLang="zh-CN" smtClean="0"/>
          </a:p>
        </p:txBody>
      </p:sp>
    </p:spTree>
    <p:extLst>
      <p:ext uri="{BB962C8B-B14F-4D97-AF65-F5344CB8AC3E}">
        <p14:creationId xmlns:p14="http://schemas.microsoft.com/office/powerpoint/2010/main" val="895469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a:lstStyle/>
          <a:p>
            <a:pPr defTabSz="927100">
              <a:spcBef>
                <a:spcPct val="0"/>
              </a:spcBef>
            </a:pPr>
            <a:r>
              <a:rPr lang="zh-TW" altLang="en-US" smtClean="0">
                <a:latin typeface="Tahoma" pitchFamily="34" charset="0"/>
                <a:ea typeface="ＭＳ Ｐゴシック" pitchFamily="34" charset="-128"/>
              </a:rPr>
              <a:t>所有版本的內容會同步更新</a:t>
            </a:r>
            <a:r>
              <a:rPr lang="en-US" altLang="zh-TW" smtClean="0">
                <a:latin typeface="Tahoma" pitchFamily="34" charset="0"/>
                <a:ea typeface="ＭＳ Ｐゴシック" pitchFamily="34" charset="-128"/>
              </a:rPr>
              <a:t>, </a:t>
            </a:r>
            <a:r>
              <a:rPr lang="zh-TW" altLang="en-US" smtClean="0">
                <a:latin typeface="Tahoma" pitchFamily="34" charset="0"/>
                <a:ea typeface="ＭＳ Ｐゴシック" pitchFamily="34" charset="-128"/>
              </a:rPr>
              <a:t>方便使用者使用</a:t>
            </a:r>
          </a:p>
        </p:txBody>
      </p:sp>
      <p:sp>
        <p:nvSpPr>
          <p:cNvPr id="151555" name="Slide Number Placeholder 3"/>
          <p:cNvSpPr>
            <a:spLocks noGrp="1"/>
          </p:cNvSpPr>
          <p:nvPr>
            <p:ph type="sldNum" sz="quarter" idx="5"/>
          </p:nvPr>
        </p:nvSpPr>
        <p:spPr bwMode="auto">
          <a:noFill/>
          <a:ln>
            <a:miter lim="800000"/>
            <a:headEnd/>
            <a:tailEnd/>
          </a:ln>
        </p:spPr>
        <p:txBody>
          <a:bodyPr/>
          <a:lstStyle/>
          <a:p>
            <a:fld id="{B47AFD80-483C-469D-9FB2-CB16711CE795}" type="slidenum">
              <a:rPr lang="en-US" altLang="zh-TW" smtClean="0"/>
              <a:pPr/>
              <a:t>41</a:t>
            </a:fld>
            <a:endParaRPr lang="en-US" altLang="zh-TW" smtClean="0"/>
          </a:p>
        </p:txBody>
      </p:sp>
    </p:spTree>
    <p:extLst>
      <p:ext uri="{BB962C8B-B14F-4D97-AF65-F5344CB8AC3E}">
        <p14:creationId xmlns:p14="http://schemas.microsoft.com/office/powerpoint/2010/main" val="1094663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a:lstStyle/>
          <a:p>
            <a:pPr eaLnBrk="1" hangingPunct="1">
              <a:spcBef>
                <a:spcPct val="0"/>
              </a:spcBef>
            </a:pPr>
            <a:endParaRPr lang="en-US" altLang="zh-TW" smtClean="0">
              <a:latin typeface="Tahoma" pitchFamily="34" charset="0"/>
              <a:ea typeface="ＭＳ Ｐゴシック" pitchFamily="34" charset="-128"/>
            </a:endParaRPr>
          </a:p>
        </p:txBody>
      </p:sp>
      <p:sp>
        <p:nvSpPr>
          <p:cNvPr id="159747" name="Slide Number Placeholder 3"/>
          <p:cNvSpPr>
            <a:spLocks noGrp="1"/>
          </p:cNvSpPr>
          <p:nvPr>
            <p:ph type="sldNum" sz="quarter" idx="5"/>
          </p:nvPr>
        </p:nvSpPr>
        <p:spPr bwMode="auto">
          <a:noFill/>
          <a:ln>
            <a:miter lim="800000"/>
            <a:headEnd/>
            <a:tailEnd/>
          </a:ln>
        </p:spPr>
        <p:txBody>
          <a:bodyPr/>
          <a:lstStyle/>
          <a:p>
            <a:fld id="{5644E153-ECA8-4347-BFBB-F559A34D7021}" type="slidenum">
              <a:rPr lang="en-US" altLang="zh-TW" smtClean="0"/>
              <a:pPr/>
              <a:t>42</a:t>
            </a:fld>
            <a:endParaRPr lang="en-US" altLang="zh-TW" smtClean="0"/>
          </a:p>
        </p:txBody>
      </p:sp>
    </p:spTree>
    <p:extLst>
      <p:ext uri="{BB962C8B-B14F-4D97-AF65-F5344CB8AC3E}">
        <p14:creationId xmlns:p14="http://schemas.microsoft.com/office/powerpoint/2010/main" val="2821379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4" name="Notes Placeholder 2"/>
          <p:cNvSpPr>
            <a:spLocks noGrp="1"/>
          </p:cNvSpPr>
          <p:nvPr>
            <p:ph type="body" idx="1"/>
          </p:nvPr>
        </p:nvSpPr>
        <p:spPr bwMode="auto">
          <a:noFill/>
        </p:spPr>
        <p:txBody>
          <a:bodyPr/>
          <a:lstStyle/>
          <a:p>
            <a:pPr defTabSz="927100">
              <a:spcBef>
                <a:spcPct val="0"/>
              </a:spcBef>
            </a:pPr>
            <a:r>
              <a:rPr lang="zh-TW" altLang="en-US" dirty="0" smtClean="0">
                <a:ea typeface="ＭＳ Ｐゴシック" pitchFamily="34" charset="-128"/>
              </a:rPr>
              <a:t>想學更多功能</a:t>
            </a:r>
            <a:r>
              <a:rPr lang="en-US" altLang="zh-TW" dirty="0" smtClean="0">
                <a:ea typeface="ＭＳ Ｐゴシック" pitchFamily="34" charset="-128"/>
              </a:rPr>
              <a:t>, ACS</a:t>
            </a:r>
            <a:r>
              <a:rPr lang="zh-TW" altLang="en-US" dirty="0" smtClean="0">
                <a:ea typeface="ＭＳ Ｐゴシック" pitchFamily="34" charset="-128"/>
              </a:rPr>
              <a:t>有提供線上導覽</a:t>
            </a:r>
            <a:r>
              <a:rPr lang="en-US" altLang="zh-TW" dirty="0" smtClean="0">
                <a:ea typeface="ＭＳ Ｐゴシック" pitchFamily="34" charset="-128"/>
              </a:rPr>
              <a:t>, </a:t>
            </a:r>
            <a:r>
              <a:rPr lang="zh-TW" altLang="en-US" dirty="0" smtClean="0">
                <a:ea typeface="ＭＳ Ｐゴシック" pitchFamily="34" charset="-128"/>
              </a:rPr>
              <a:t>您可在</a:t>
            </a:r>
            <a:r>
              <a:rPr lang="en-US" altLang="zh-TW" dirty="0" err="1" smtClean="0">
                <a:ea typeface="ＭＳ Ｐゴシック" pitchFamily="34" charset="-128"/>
              </a:rPr>
              <a:t>ChemWorx</a:t>
            </a:r>
            <a:r>
              <a:rPr lang="zh-TW" altLang="en-US" dirty="0" smtClean="0">
                <a:ea typeface="ＭＳ Ｐゴシック" pitchFamily="34" charset="-128"/>
              </a:rPr>
              <a:t>登入頁面上方或是頁尾處找到</a:t>
            </a:r>
          </a:p>
        </p:txBody>
      </p:sp>
      <p:sp>
        <p:nvSpPr>
          <p:cNvPr id="172035" name="Slide Number Placeholder 3"/>
          <p:cNvSpPr>
            <a:spLocks noGrp="1"/>
          </p:cNvSpPr>
          <p:nvPr>
            <p:ph type="sldNum" sz="quarter" idx="5"/>
          </p:nvPr>
        </p:nvSpPr>
        <p:spPr bwMode="auto">
          <a:noFill/>
          <a:ln>
            <a:miter lim="800000"/>
            <a:headEnd/>
            <a:tailEnd/>
          </a:ln>
        </p:spPr>
        <p:txBody>
          <a:bodyPr/>
          <a:lstStyle/>
          <a:p>
            <a:fld id="{DABA1807-971D-4F91-BF41-9F81B7422E86}" type="slidenum">
              <a:rPr lang="en-US" altLang="zh-TW" smtClean="0"/>
              <a:pPr/>
              <a:t>43</a:t>
            </a:fld>
            <a:endParaRPr lang="en-US" altLang="zh-TW" smtClean="0"/>
          </a:p>
        </p:txBody>
      </p:sp>
    </p:spTree>
    <p:extLst>
      <p:ext uri="{BB962C8B-B14F-4D97-AF65-F5344CB8AC3E}">
        <p14:creationId xmlns:p14="http://schemas.microsoft.com/office/powerpoint/2010/main" val="975372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幻灯片图像占位符 1"/>
          <p:cNvSpPr>
            <a:spLocks noGrp="1" noRot="1" noChangeAspect="1" noTextEdit="1"/>
          </p:cNvSpPr>
          <p:nvPr>
            <p:ph type="sldImg"/>
          </p:nvPr>
        </p:nvSpPr>
        <p:spPr bwMode="auto">
          <a:noFill/>
          <a:ln>
            <a:solidFill>
              <a:srgbClr val="000000"/>
            </a:solidFill>
            <a:miter lim="800000"/>
            <a:headEnd/>
            <a:tailEnd/>
          </a:ln>
        </p:spPr>
      </p:sp>
      <p:sp>
        <p:nvSpPr>
          <p:cNvPr id="176130" name="备注占位符 2"/>
          <p:cNvSpPr>
            <a:spLocks noGrp="1"/>
          </p:cNvSpPr>
          <p:nvPr>
            <p:ph type="body" idx="1"/>
          </p:nvPr>
        </p:nvSpPr>
        <p:spPr bwMode="auto">
          <a:noFill/>
        </p:spPr>
        <p:txBody>
          <a:bodyPr/>
          <a:lstStyle/>
          <a:p>
            <a:endParaRPr lang="zh-CN" altLang="en-US" smtClean="0">
              <a:ea typeface="ＭＳ Ｐゴシック" pitchFamily="34" charset="-128"/>
            </a:endParaRPr>
          </a:p>
        </p:txBody>
      </p:sp>
      <p:sp>
        <p:nvSpPr>
          <p:cNvPr id="176131" name="灯片编号占位符 3"/>
          <p:cNvSpPr>
            <a:spLocks noGrp="1"/>
          </p:cNvSpPr>
          <p:nvPr>
            <p:ph type="sldNum" sz="quarter" idx="5"/>
          </p:nvPr>
        </p:nvSpPr>
        <p:spPr bwMode="auto">
          <a:noFill/>
          <a:ln>
            <a:miter lim="800000"/>
            <a:headEnd/>
            <a:tailEnd/>
          </a:ln>
        </p:spPr>
        <p:txBody>
          <a:bodyPr/>
          <a:lstStyle/>
          <a:p>
            <a:fld id="{FC96299C-06F8-4E58-8503-A709F25DB907}" type="slidenum">
              <a:rPr lang="en-US" altLang="zh-CN" smtClean="0"/>
              <a:pPr/>
              <a:t>44</a:t>
            </a:fld>
            <a:endParaRPr lang="en-US" altLang="zh-CN" smtClean="0"/>
          </a:p>
        </p:txBody>
      </p:sp>
    </p:spTree>
    <p:extLst>
      <p:ext uri="{BB962C8B-B14F-4D97-AF65-F5344CB8AC3E}">
        <p14:creationId xmlns:p14="http://schemas.microsoft.com/office/powerpoint/2010/main" val="32128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4" name="备注占位符 2"/>
          <p:cNvSpPr>
            <a:spLocks noGrp="1"/>
          </p:cNvSpPr>
          <p:nvPr>
            <p:ph type="body" idx="1"/>
          </p:nvPr>
        </p:nvSpPr>
        <p:spPr bwMode="auto">
          <a:noFill/>
        </p:spPr>
        <p:txBody>
          <a:bodyPr/>
          <a:lstStyle/>
          <a:p>
            <a:endParaRPr lang="zh-CN" altLang="en-US" smtClean="0">
              <a:ea typeface="ＭＳ Ｐゴシック" pitchFamily="34" charset="-128"/>
            </a:endParaRPr>
          </a:p>
        </p:txBody>
      </p:sp>
      <p:sp>
        <p:nvSpPr>
          <p:cNvPr id="59395" name="灯片编号占位符 3"/>
          <p:cNvSpPr>
            <a:spLocks noGrp="1"/>
          </p:cNvSpPr>
          <p:nvPr>
            <p:ph type="sldNum" sz="quarter" idx="5"/>
          </p:nvPr>
        </p:nvSpPr>
        <p:spPr bwMode="auto">
          <a:noFill/>
          <a:ln>
            <a:miter lim="800000"/>
            <a:headEnd/>
            <a:tailEnd/>
          </a:ln>
        </p:spPr>
        <p:txBody>
          <a:bodyPr/>
          <a:lstStyle/>
          <a:p>
            <a:fld id="{148E7F8E-A564-45B5-A031-C2709E5DEBBD}" type="slidenum">
              <a:rPr lang="en-US" altLang="zh-CN" smtClean="0"/>
              <a:pPr/>
              <a:t>5</a:t>
            </a:fld>
            <a:endParaRPr lang="en-US" altLang="zh-CN" smtClean="0"/>
          </a:p>
        </p:txBody>
      </p:sp>
    </p:spTree>
    <p:extLst>
      <p:ext uri="{BB962C8B-B14F-4D97-AF65-F5344CB8AC3E}">
        <p14:creationId xmlns:p14="http://schemas.microsoft.com/office/powerpoint/2010/main" val="243410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2" name="备注占位符 2"/>
          <p:cNvSpPr>
            <a:spLocks noGrp="1"/>
          </p:cNvSpPr>
          <p:nvPr>
            <p:ph type="body" idx="1"/>
          </p:nvPr>
        </p:nvSpPr>
        <p:spPr bwMode="auto">
          <a:noFill/>
        </p:spPr>
        <p:txBody>
          <a:bodyPr/>
          <a:lstStyle/>
          <a:p>
            <a:endParaRPr lang="zh-CN" altLang="en-US" smtClean="0">
              <a:latin typeface="新細明體" charset="-120"/>
              <a:ea typeface="ＭＳ Ｐゴシック" pitchFamily="34" charset="-128"/>
            </a:endParaRPr>
          </a:p>
        </p:txBody>
      </p:sp>
      <p:sp>
        <p:nvSpPr>
          <p:cNvPr id="61443" name="灯片编号占位符 3"/>
          <p:cNvSpPr>
            <a:spLocks noGrp="1"/>
          </p:cNvSpPr>
          <p:nvPr>
            <p:ph type="sldNum" sz="quarter" idx="5"/>
          </p:nvPr>
        </p:nvSpPr>
        <p:spPr bwMode="auto">
          <a:noFill/>
          <a:ln>
            <a:miter lim="800000"/>
            <a:headEnd/>
            <a:tailEnd/>
          </a:ln>
        </p:spPr>
        <p:txBody>
          <a:bodyPr/>
          <a:lstStyle/>
          <a:p>
            <a:fld id="{710001A1-6CDE-4C46-B590-1A97F72AB6E4}" type="slidenum">
              <a:rPr lang="en-US" altLang="zh-CN" smtClean="0"/>
              <a:pPr/>
              <a:t>6</a:t>
            </a:fld>
            <a:endParaRPr lang="en-US" altLang="zh-CN" smtClean="0"/>
          </a:p>
        </p:txBody>
      </p:sp>
    </p:spTree>
    <p:extLst>
      <p:ext uri="{BB962C8B-B14F-4D97-AF65-F5344CB8AC3E}">
        <p14:creationId xmlns:p14="http://schemas.microsoft.com/office/powerpoint/2010/main" val="155782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圖像版面配置區 1"/>
          <p:cNvSpPr>
            <a:spLocks noGrp="1" noRot="1" noChangeAspect="1"/>
          </p:cNvSpPr>
          <p:nvPr>
            <p:ph type="sldImg"/>
          </p:nvPr>
        </p:nvSpPr>
        <p:spPr bwMode="auto">
          <a:noFill/>
          <a:ln>
            <a:solidFill>
              <a:srgbClr val="000000"/>
            </a:solidFill>
            <a:miter lim="800000"/>
            <a:headEnd/>
            <a:tailEnd/>
          </a:ln>
        </p:spPr>
      </p:sp>
      <p:sp>
        <p:nvSpPr>
          <p:cNvPr id="63490" name="備忘稿版面配置區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63491" name="投影片編號版面配置區 3"/>
          <p:cNvSpPr>
            <a:spLocks noGrp="1"/>
          </p:cNvSpPr>
          <p:nvPr>
            <p:ph type="sldNum" sz="quarter" idx="5"/>
          </p:nvPr>
        </p:nvSpPr>
        <p:spPr bwMode="auto">
          <a:noFill/>
          <a:ln>
            <a:miter lim="800000"/>
            <a:headEnd/>
            <a:tailEnd/>
          </a:ln>
        </p:spPr>
        <p:txBody>
          <a:bodyPr/>
          <a:lstStyle/>
          <a:p>
            <a:fld id="{D0461171-E6E0-4C8F-BAAD-535A5AB6539C}" type="slidenum">
              <a:rPr lang="en-US" altLang="zh-CN" smtClean="0"/>
              <a:pPr/>
              <a:t>7</a:t>
            </a:fld>
            <a:endParaRPr lang="en-US" altLang="zh-CN" smtClean="0"/>
          </a:p>
        </p:txBody>
      </p:sp>
    </p:spTree>
    <p:extLst>
      <p:ext uri="{BB962C8B-B14F-4D97-AF65-F5344CB8AC3E}">
        <p14:creationId xmlns:p14="http://schemas.microsoft.com/office/powerpoint/2010/main" val="7079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圖像版面配置區 1"/>
          <p:cNvSpPr>
            <a:spLocks noGrp="1" noRot="1" noChangeAspect="1"/>
          </p:cNvSpPr>
          <p:nvPr>
            <p:ph type="sldImg"/>
          </p:nvPr>
        </p:nvSpPr>
        <p:spPr bwMode="auto">
          <a:noFill/>
          <a:ln>
            <a:solidFill>
              <a:srgbClr val="000000"/>
            </a:solidFill>
            <a:miter lim="800000"/>
            <a:headEnd/>
            <a:tailEnd/>
          </a:ln>
        </p:spPr>
      </p:sp>
      <p:sp>
        <p:nvSpPr>
          <p:cNvPr id="65538" name="備忘稿版面配置區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65539" name="投影片編號版面配置區 3"/>
          <p:cNvSpPr>
            <a:spLocks noGrp="1"/>
          </p:cNvSpPr>
          <p:nvPr>
            <p:ph type="sldNum" sz="quarter" idx="5"/>
          </p:nvPr>
        </p:nvSpPr>
        <p:spPr bwMode="auto">
          <a:noFill/>
          <a:ln>
            <a:miter lim="800000"/>
            <a:headEnd/>
            <a:tailEnd/>
          </a:ln>
        </p:spPr>
        <p:txBody>
          <a:bodyPr/>
          <a:lstStyle/>
          <a:p>
            <a:fld id="{7E022A42-DE9B-47D2-A238-516C2775E128}" type="slidenum">
              <a:rPr lang="en-US" altLang="zh-CN" smtClean="0"/>
              <a:pPr/>
              <a:t>8</a:t>
            </a:fld>
            <a:endParaRPr lang="en-US" altLang="zh-CN" smtClean="0"/>
          </a:p>
        </p:txBody>
      </p:sp>
    </p:spTree>
    <p:extLst>
      <p:ext uri="{BB962C8B-B14F-4D97-AF65-F5344CB8AC3E}">
        <p14:creationId xmlns:p14="http://schemas.microsoft.com/office/powerpoint/2010/main" val="399059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圖像版面配置區 1"/>
          <p:cNvSpPr>
            <a:spLocks noGrp="1" noRot="1" noChangeAspect="1"/>
          </p:cNvSpPr>
          <p:nvPr>
            <p:ph type="sldImg"/>
          </p:nvPr>
        </p:nvSpPr>
        <p:spPr bwMode="auto">
          <a:noFill/>
          <a:ln>
            <a:solidFill>
              <a:srgbClr val="000000"/>
            </a:solidFill>
            <a:miter lim="800000"/>
            <a:headEnd/>
            <a:tailEnd/>
          </a:ln>
        </p:spPr>
      </p:sp>
      <p:sp>
        <p:nvSpPr>
          <p:cNvPr id="67586" name="備忘稿版面配置區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67587" name="投影片編號版面配置區 3"/>
          <p:cNvSpPr>
            <a:spLocks noGrp="1"/>
          </p:cNvSpPr>
          <p:nvPr>
            <p:ph type="sldNum" sz="quarter" idx="5"/>
          </p:nvPr>
        </p:nvSpPr>
        <p:spPr bwMode="auto">
          <a:noFill/>
          <a:ln>
            <a:miter lim="800000"/>
            <a:headEnd/>
            <a:tailEnd/>
          </a:ln>
        </p:spPr>
        <p:txBody>
          <a:bodyPr/>
          <a:lstStyle/>
          <a:p>
            <a:fld id="{0F7C294A-4748-4273-937B-2E9D394BB860}" type="slidenum">
              <a:rPr lang="en-US" altLang="zh-CN" smtClean="0"/>
              <a:pPr/>
              <a:t>9</a:t>
            </a:fld>
            <a:endParaRPr lang="en-US" altLang="zh-CN" smtClean="0"/>
          </a:p>
        </p:txBody>
      </p:sp>
    </p:spTree>
    <p:extLst>
      <p:ext uri="{BB962C8B-B14F-4D97-AF65-F5344CB8AC3E}">
        <p14:creationId xmlns:p14="http://schemas.microsoft.com/office/powerpoint/2010/main" val="136653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p:txBody>
          <a:bodyPr/>
          <a:lstStyle>
            <a:lvl1pPr>
              <a:defRPr/>
            </a:lvl1pPr>
          </a:lstStyle>
          <a:p>
            <a:pPr>
              <a:defRPr/>
            </a:pPr>
            <a:fld id="{32576B69-1482-4A0C-9349-7E274685E5BE}"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p:txBody>
          <a:bodyPr/>
          <a:lstStyle>
            <a:lvl1pPr>
              <a:defRPr/>
            </a:lvl1pPr>
          </a:lstStyle>
          <a:p>
            <a:pPr>
              <a:defRPr/>
            </a:pPr>
            <a:fld id="{59E32044-0ED1-4E55-BB12-4368C0EDE895}"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p:txBody>
          <a:bodyPr/>
          <a:lstStyle>
            <a:lvl1pPr>
              <a:defRPr/>
            </a:lvl1pPr>
          </a:lstStyle>
          <a:p>
            <a:pPr>
              <a:defRPr/>
            </a:pPr>
            <a:fld id="{EFF48F23-79B0-414F-BC7B-78EAC395676B}"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0327C6D-8F5B-41EC-8EAB-9AEC6DD3DAC8}" type="datetimeFigureOut">
              <a:rPr lang="en-US" altLang="zh-CN"/>
              <a:pPr>
                <a:defRPr/>
              </a:pPr>
              <a:t>10/25/2016</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02010A2F-56CB-4199-8D3E-27EB077F08BC}" type="slidenum">
              <a:rPr lang="en-US" altLang="zh-CN"/>
              <a:pPr>
                <a:defRPr/>
              </a:pPr>
              <a:t>‹#›</a:t>
            </a:fld>
            <a:endParaRPr lang="en-US" altLang="zh-CN"/>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7938" y="7938"/>
            <a:ext cx="9144001" cy="6848475"/>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4DD13413-5A80-4927-ADE4-1106A9FDB2E0}" type="datetimeFigureOut">
              <a:rPr lang="en-US" altLang="zh-CN"/>
              <a:pPr>
                <a:defRPr/>
              </a:pPr>
              <a:t>10/25/2016</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pPr>
              <a:defRPr/>
            </a:pPr>
            <a:fld id="{8D8A58E2-DC24-4A64-A61D-869A270E56C1}"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a:stretch>
            <a:fillRect/>
          </a:stretch>
        </p:blipFill>
        <p:spPr bwMode="auto">
          <a:xfrm>
            <a:off x="-7938" y="7938"/>
            <a:ext cx="9144001" cy="6848475"/>
          </a:xfrm>
          <a:prstGeom prst="rect">
            <a:avLst/>
          </a:prstGeom>
          <a:noFill/>
          <a:ln w="9525">
            <a:noFill/>
            <a:miter lim="800000"/>
            <a:headEnd/>
            <a:tailEnd/>
          </a:ln>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3EC5173-E74D-4748-9B04-B2BB4D8CD01D}" type="datetimeFigureOut">
              <a:rPr lang="en-US" altLang="zh-CN"/>
              <a:pPr>
                <a:defRPr/>
              </a:pPr>
              <a:t>10/25/2016</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pPr>
              <a:defRPr/>
            </a:pPr>
            <a:fld id="{58BF118F-3448-48F3-8A9E-C7E90ACFF6D7}"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62956A55-09B9-4FD9-ABB4-C42C4D83111E}" type="datetimeFigureOut">
              <a:rPr lang="en-US" altLang="zh-CN"/>
              <a:pPr>
                <a:defRPr/>
              </a:pPr>
              <a:t>10/25/2016</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C8D5B278-2E5C-4104-96F8-F2973B5A3159}"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17B56905-21D7-4B0A-A708-9B3D0DAFEFA1}" type="datetimeFigureOut">
              <a:rPr lang="en-US" altLang="zh-CN"/>
              <a:pPr>
                <a:defRPr/>
              </a:pPr>
              <a:t>10/25/2016</a:t>
            </a:fld>
            <a:endParaRPr lang="en-US" altLang="zh-CN"/>
          </a:p>
        </p:txBody>
      </p:sp>
      <p:sp>
        <p:nvSpPr>
          <p:cNvPr id="8" name="页脚占位符 7"/>
          <p:cNvSpPr>
            <a:spLocks noGrp="1"/>
          </p:cNvSpPr>
          <p:nvPr>
            <p:ph type="ftr" sz="quarter" idx="11"/>
          </p:nvPr>
        </p:nvSpPr>
        <p:spPr/>
        <p:txBody>
          <a:bodyPr/>
          <a:lstStyle>
            <a:lvl1pPr>
              <a:defRPr/>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pPr>
              <a:defRPr/>
            </a:pPr>
            <a:fld id="{0DA79F61-1751-4B9E-8392-D20545729030}"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23B76E22-63D6-4350-9C2A-441A03BE1027}" type="datetimeFigureOut">
              <a:rPr lang="en-US" altLang="zh-CN"/>
              <a:pPr>
                <a:defRPr/>
              </a:pPr>
              <a:t>10/25/2016</a:t>
            </a:fld>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14CFA0B9-B833-4181-9A3D-2229785A3A59}"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66DE1448-6F44-4913-ACE0-2AD1D92E4883}" type="datetimeFigureOut">
              <a:rPr lang="en-US" altLang="zh-CN"/>
              <a:pPr>
                <a:defRPr/>
              </a:pPr>
              <a:t>10/25/2016</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pPr>
              <a:defRPr/>
            </a:pPr>
            <a:fld id="{2CC14507-4C5A-4067-9581-DF544D001E6A}"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F97EBC9E-864F-4797-A51D-85B7A4932CB8}" type="datetimeFigureOut">
              <a:rPr lang="en-US" altLang="zh-CN"/>
              <a:pPr>
                <a:defRPr/>
              </a:pPr>
              <a:t>10/25/2016</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E154A029-F0D2-4E61-86D6-3A911D674DC8}"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p:txBody>
          <a:bodyPr/>
          <a:lstStyle>
            <a:lvl1pPr>
              <a:defRPr/>
            </a:lvl1pPr>
          </a:lstStyle>
          <a:p>
            <a:pPr>
              <a:defRPr/>
            </a:pPr>
            <a:fld id="{F6F91E29-BA2D-4D8B-B4A7-96B81892F035}"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FBD55DCD-D35B-4EB3-9B71-418A5BD4D52C}" type="datetimeFigureOut">
              <a:rPr lang="en-US" altLang="zh-CN"/>
              <a:pPr>
                <a:defRPr/>
              </a:pPr>
              <a:t>10/25/2016</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C9481C0A-BDC8-4925-B00B-FB92FE41ABBB}"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B2C8A5C-D966-4ADD-A411-A69E5AF208E6}" type="datetimeFigureOut">
              <a:rPr lang="en-US" altLang="zh-CN"/>
              <a:pPr>
                <a:defRPr/>
              </a:pPr>
              <a:t>10/25/2016</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3CD8E292-A20E-493E-A1D8-539D9B09E9E4}"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0BB06F9-279F-4CDB-8843-DF10BF690C76}" type="datetimeFigureOut">
              <a:rPr lang="en-US" altLang="zh-CN"/>
              <a:pPr>
                <a:defRPr/>
              </a:pPr>
              <a:t>10/25/2016</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D822C522-8A6E-408C-BE75-F62BE4C29EEB}"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76238" y="0"/>
            <a:ext cx="6253162" cy="6858000"/>
          </a:xfrm>
          <a:prstGeom prst="rect">
            <a:avLst/>
          </a:prstGeom>
          <a:solidFill>
            <a:srgbClr val="0039A6"/>
          </a:solidFill>
          <a:ln w="9525">
            <a:noFill/>
            <a:miter lim="800000"/>
            <a:headEnd/>
            <a:tailEnd/>
          </a:ln>
        </p:spPr>
        <p:txBody>
          <a:bodyPr wrap="none" anchor="ctr"/>
          <a:lstStyle/>
          <a:p>
            <a:pPr>
              <a:defRPr/>
            </a:pPr>
            <a:endParaRPr kumimoji="0" lang="zh-CN" altLang="zh-CN">
              <a:ea typeface="ＭＳ Ｐゴシック" pitchFamily="34" charset="-128"/>
              <a:cs typeface="Arial" charset="0"/>
            </a:endParaRPr>
          </a:p>
        </p:txBody>
      </p:sp>
      <p:sp>
        <p:nvSpPr>
          <p:cNvPr id="5" name="Rectangle 10"/>
          <p:cNvSpPr/>
          <p:nvPr userDrawn="1"/>
        </p:nvSpPr>
        <p:spPr>
          <a:xfrm>
            <a:off x="6629400" y="0"/>
            <a:ext cx="2514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zh-CN">
              <a:solidFill>
                <a:srgbClr val="FFFFFF"/>
              </a:solidFill>
              <a:ea typeface="ＭＳ Ｐゴシック" pitchFamily="34" charset="-128"/>
            </a:endParaRPr>
          </a:p>
        </p:txBody>
      </p:sp>
      <p:pic>
        <p:nvPicPr>
          <p:cNvPr id="6" name="Picture 11" descr="title-texture-A-1.jpg"/>
          <p:cNvPicPr>
            <a:picLocks noChangeAspect="1"/>
          </p:cNvPicPr>
          <p:nvPr userDrawn="1"/>
        </p:nvPicPr>
        <p:blipFill>
          <a:blip r:embed="rId2"/>
          <a:srcRect/>
          <a:stretch>
            <a:fillRect/>
          </a:stretch>
        </p:blipFill>
        <p:spPr bwMode="auto">
          <a:xfrm>
            <a:off x="371475" y="1262063"/>
            <a:ext cx="6248400" cy="5595937"/>
          </a:xfrm>
          <a:prstGeom prst="rect">
            <a:avLst/>
          </a:prstGeom>
          <a:noFill/>
          <a:ln w="9525">
            <a:noFill/>
            <a:miter lim="800000"/>
            <a:headEnd/>
            <a:tailEnd/>
          </a:ln>
        </p:spPr>
      </p:pic>
      <p:sp>
        <p:nvSpPr>
          <p:cNvPr id="7" name="Rectangle 12"/>
          <p:cNvSpPr>
            <a:spLocks noChangeArrowheads="1"/>
          </p:cNvSpPr>
          <p:nvPr userDrawn="1"/>
        </p:nvSpPr>
        <p:spPr bwMode="auto">
          <a:xfrm>
            <a:off x="376238" y="0"/>
            <a:ext cx="6253162" cy="1255713"/>
          </a:xfrm>
          <a:prstGeom prst="rect">
            <a:avLst/>
          </a:prstGeom>
          <a:solidFill>
            <a:srgbClr val="FDC82F"/>
          </a:solidFill>
          <a:ln w="9525">
            <a:noFill/>
            <a:miter lim="800000"/>
            <a:headEnd/>
            <a:tailEnd/>
          </a:ln>
        </p:spPr>
        <p:txBody>
          <a:bodyPr wrap="none" anchor="ctr"/>
          <a:lstStyle/>
          <a:p>
            <a:pPr>
              <a:defRPr/>
            </a:pPr>
            <a:endParaRPr kumimoji="0" lang="zh-CN" altLang="zh-CN">
              <a:ea typeface="ＭＳ Ｐゴシック" pitchFamily="34" charset="-128"/>
              <a:cs typeface="Arial" charset="0"/>
            </a:endParaRPr>
          </a:p>
        </p:txBody>
      </p:sp>
      <p:sp>
        <p:nvSpPr>
          <p:cNvPr id="8" name="TextBox 7"/>
          <p:cNvSpPr txBox="1">
            <a:spLocks noChangeArrowheads="1"/>
          </p:cNvSpPr>
          <p:nvPr userDrawn="1"/>
        </p:nvSpPr>
        <p:spPr bwMode="auto">
          <a:xfrm>
            <a:off x="795338" y="1031875"/>
            <a:ext cx="3090862" cy="13970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kumimoji="0" lang="en-US" sz="900" b="1" dirty="0" smtClean="0">
                <a:solidFill>
                  <a:srgbClr val="0039A6"/>
                </a:solidFill>
                <a:latin typeface="Calibri" charset="0"/>
              </a:rPr>
              <a:t>American Chemical Society</a:t>
            </a:r>
          </a:p>
        </p:txBody>
      </p:sp>
      <p:pic>
        <p:nvPicPr>
          <p:cNvPr id="9" name="Picture 15" descr="ACS-MOST logo.gif"/>
          <p:cNvPicPr>
            <a:picLocks noChangeAspect="1"/>
          </p:cNvPicPr>
          <p:nvPr userDrawn="1"/>
        </p:nvPicPr>
        <p:blipFill>
          <a:blip r:embed="rId3"/>
          <a:srcRect/>
          <a:stretch>
            <a:fillRect/>
          </a:stretch>
        </p:blipFill>
        <p:spPr bwMode="auto">
          <a:xfrm>
            <a:off x="6788150" y="1066800"/>
            <a:ext cx="2263775" cy="427038"/>
          </a:xfrm>
          <a:prstGeom prst="rect">
            <a:avLst/>
          </a:prstGeom>
          <a:noFill/>
          <a:ln w="9525">
            <a:noFill/>
            <a:miter lim="800000"/>
            <a:headEnd/>
            <a:tailEnd/>
          </a:ln>
        </p:spPr>
      </p:pic>
      <p:sp>
        <p:nvSpPr>
          <p:cNvPr id="20" name="Title 1"/>
          <p:cNvSpPr>
            <a:spLocks noGrp="1"/>
          </p:cNvSpPr>
          <p:nvPr>
            <p:ph type="ctrTitle"/>
          </p:nvPr>
        </p:nvSpPr>
        <p:spPr>
          <a:xfrm>
            <a:off x="795338" y="2743200"/>
            <a:ext cx="5715000" cy="1463040"/>
          </a:xfrm>
          <a:prstGeom prst="rect">
            <a:avLst/>
          </a:prstGeom>
        </p:spPr>
        <p:txBody>
          <a:bodyPr lIns="0" tIns="0" rIns="0" bIns="0">
            <a:normAutofit/>
          </a:bodyPr>
          <a:lstStyle>
            <a:lvl1pPr algn="l">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21" name="Subtitle 2"/>
          <p:cNvSpPr>
            <a:spLocks noGrp="1"/>
          </p:cNvSpPr>
          <p:nvPr>
            <p:ph type="subTitle" idx="1"/>
          </p:nvPr>
        </p:nvSpPr>
        <p:spPr>
          <a:xfrm>
            <a:off x="795338" y="4953000"/>
            <a:ext cx="4706471" cy="1143000"/>
          </a:xfrm>
          <a:prstGeom prst="rect">
            <a:avLst/>
          </a:prstGeom>
        </p:spPr>
        <p:txBody>
          <a:bodyPr lIns="0" tIns="0" rIns="0" bIns="0">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ooter Placeholder 4"/>
          <p:cNvSpPr>
            <a:spLocks noGrp="1"/>
          </p:cNvSpPr>
          <p:nvPr>
            <p:ph type="ftr" sz="quarter" idx="10"/>
          </p:nvPr>
        </p:nvSpPr>
        <p:spPr>
          <a:xfrm>
            <a:off x="762000" y="6477000"/>
            <a:ext cx="5257800" cy="365125"/>
          </a:xfrm>
        </p:spPr>
        <p:txBody>
          <a:bodyPr/>
          <a:lstStyle>
            <a:lvl1pPr>
              <a:defRPr>
                <a:solidFill>
                  <a:schemeClr val="bg1"/>
                </a:solidFill>
              </a:defRPr>
            </a:lvl1pPr>
          </a:lstStyle>
          <a:p>
            <a:pPr>
              <a:defRPr/>
            </a:pPr>
            <a:r>
              <a:rPr lang="en-US"/>
              <a:t>www.acs.org</a:t>
            </a:r>
          </a:p>
        </p:txBody>
      </p:sp>
      <p:sp>
        <p:nvSpPr>
          <p:cNvPr id="11" name="Slide Number Placeholder 12"/>
          <p:cNvSpPr>
            <a:spLocks noGrp="1"/>
          </p:cNvSpPr>
          <p:nvPr>
            <p:ph type="sldNum" sz="quarter" idx="11"/>
          </p:nvPr>
        </p:nvSpPr>
        <p:spPr/>
        <p:txBody>
          <a:bodyPr/>
          <a:lstStyle>
            <a:lvl1pPr>
              <a:defRPr/>
            </a:lvl1pPr>
          </a:lstStyle>
          <a:p>
            <a:pPr>
              <a:defRPr/>
            </a:pPr>
            <a:fld id="{7BC72851-0400-405A-BD7A-5943F995956E}"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9"/>
          <p:cNvSpPr/>
          <p:nvPr userDrawn="1"/>
        </p:nvSpPr>
        <p:spPr>
          <a:xfrm>
            <a:off x="4495800" y="0"/>
            <a:ext cx="4648200" cy="1255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zh-CN">
              <a:solidFill>
                <a:srgbClr val="FFFFFF"/>
              </a:solidFill>
              <a:ea typeface="ＭＳ Ｐゴシック" pitchFamily="34" charset="-128"/>
            </a:endParaRPr>
          </a:p>
        </p:txBody>
      </p:sp>
      <p:sp>
        <p:nvSpPr>
          <p:cNvPr id="5" name="Rectangle 10"/>
          <p:cNvSpPr/>
          <p:nvPr userDrawn="1"/>
        </p:nvSpPr>
        <p:spPr>
          <a:xfrm>
            <a:off x="6629400" y="0"/>
            <a:ext cx="2514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zh-CN">
              <a:solidFill>
                <a:srgbClr val="FFFFFF"/>
              </a:solidFill>
              <a:ea typeface="ＭＳ Ｐゴシック" pitchFamily="34" charset="-128"/>
            </a:endParaRPr>
          </a:p>
        </p:txBody>
      </p:sp>
      <p:sp>
        <p:nvSpPr>
          <p:cNvPr id="6" name="Rectangle 11"/>
          <p:cNvSpPr>
            <a:spLocks noChangeArrowheads="1"/>
          </p:cNvSpPr>
          <p:nvPr userDrawn="1"/>
        </p:nvSpPr>
        <p:spPr bwMode="auto">
          <a:xfrm>
            <a:off x="376238" y="0"/>
            <a:ext cx="6253162" cy="6858000"/>
          </a:xfrm>
          <a:prstGeom prst="rect">
            <a:avLst/>
          </a:prstGeom>
          <a:solidFill>
            <a:srgbClr val="0039A6"/>
          </a:solidFill>
          <a:ln w="9525">
            <a:noFill/>
            <a:miter lim="800000"/>
            <a:headEnd/>
            <a:tailEnd/>
          </a:ln>
        </p:spPr>
        <p:txBody>
          <a:bodyPr wrap="none" anchor="ctr"/>
          <a:lstStyle/>
          <a:p>
            <a:pPr>
              <a:defRPr/>
            </a:pPr>
            <a:endParaRPr kumimoji="0" lang="zh-CN" altLang="zh-CN">
              <a:ea typeface="ＭＳ Ｐゴシック" pitchFamily="34" charset="-128"/>
              <a:cs typeface="Arial" charset="0"/>
            </a:endParaRPr>
          </a:p>
        </p:txBody>
      </p:sp>
      <p:pic>
        <p:nvPicPr>
          <p:cNvPr id="7" name="Picture 12" descr="title-texture-A-1.jpg"/>
          <p:cNvPicPr>
            <a:picLocks noChangeAspect="1"/>
          </p:cNvPicPr>
          <p:nvPr userDrawn="1"/>
        </p:nvPicPr>
        <p:blipFill>
          <a:blip r:embed="rId2"/>
          <a:srcRect/>
          <a:stretch>
            <a:fillRect/>
          </a:stretch>
        </p:blipFill>
        <p:spPr bwMode="auto">
          <a:xfrm>
            <a:off x="381000" y="1262063"/>
            <a:ext cx="6248400" cy="5595937"/>
          </a:xfrm>
          <a:prstGeom prst="rect">
            <a:avLst/>
          </a:prstGeom>
          <a:noFill/>
          <a:ln w="9525">
            <a:noFill/>
            <a:miter lim="800000"/>
            <a:headEnd/>
            <a:tailEnd/>
          </a:ln>
        </p:spPr>
      </p:pic>
      <p:sp>
        <p:nvSpPr>
          <p:cNvPr id="8" name="Rectangle 13"/>
          <p:cNvSpPr>
            <a:spLocks noChangeArrowheads="1"/>
          </p:cNvSpPr>
          <p:nvPr userDrawn="1"/>
        </p:nvSpPr>
        <p:spPr bwMode="auto">
          <a:xfrm>
            <a:off x="376238" y="0"/>
            <a:ext cx="6253162" cy="1255713"/>
          </a:xfrm>
          <a:prstGeom prst="rect">
            <a:avLst/>
          </a:prstGeom>
          <a:solidFill>
            <a:srgbClr val="FDC82F"/>
          </a:solidFill>
          <a:ln w="9525">
            <a:noFill/>
            <a:miter lim="800000"/>
            <a:headEnd/>
            <a:tailEnd/>
          </a:ln>
        </p:spPr>
        <p:txBody>
          <a:bodyPr wrap="none" anchor="ctr"/>
          <a:lstStyle/>
          <a:p>
            <a:pPr>
              <a:defRPr/>
            </a:pPr>
            <a:endParaRPr kumimoji="0" lang="zh-CN" altLang="zh-CN">
              <a:ea typeface="ＭＳ Ｐゴシック" pitchFamily="34" charset="-128"/>
              <a:cs typeface="Arial" charset="0"/>
            </a:endParaRPr>
          </a:p>
        </p:txBody>
      </p:sp>
      <p:sp>
        <p:nvSpPr>
          <p:cNvPr id="9" name="TextBox 8"/>
          <p:cNvSpPr txBox="1">
            <a:spLocks noChangeArrowheads="1"/>
          </p:cNvSpPr>
          <p:nvPr userDrawn="1"/>
        </p:nvSpPr>
        <p:spPr bwMode="auto">
          <a:xfrm>
            <a:off x="795338" y="1031875"/>
            <a:ext cx="3090862" cy="13970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kumimoji="0" lang="en-US" sz="900" b="1" dirty="0" smtClean="0">
                <a:solidFill>
                  <a:srgbClr val="0039A6"/>
                </a:solidFill>
                <a:latin typeface="Calibri" charset="0"/>
              </a:rPr>
              <a:t>American Chemical Society</a:t>
            </a:r>
          </a:p>
        </p:txBody>
      </p:sp>
      <p:pic>
        <p:nvPicPr>
          <p:cNvPr id="10" name="Picture 16" descr="ACS-MOST logo.gif"/>
          <p:cNvPicPr>
            <a:picLocks noChangeAspect="1"/>
          </p:cNvPicPr>
          <p:nvPr userDrawn="1"/>
        </p:nvPicPr>
        <p:blipFill>
          <a:blip r:embed="rId3"/>
          <a:srcRect/>
          <a:stretch>
            <a:fillRect/>
          </a:stretch>
        </p:blipFill>
        <p:spPr bwMode="auto">
          <a:xfrm>
            <a:off x="6788150" y="1066800"/>
            <a:ext cx="2263775" cy="427038"/>
          </a:xfrm>
          <a:prstGeom prst="rect">
            <a:avLst/>
          </a:prstGeom>
          <a:noFill/>
          <a:ln w="9525">
            <a:noFill/>
            <a:miter lim="800000"/>
            <a:headEnd/>
            <a:tailEnd/>
          </a:ln>
        </p:spPr>
      </p:pic>
      <p:sp>
        <p:nvSpPr>
          <p:cNvPr id="20" name="Title 1"/>
          <p:cNvSpPr>
            <a:spLocks noGrp="1"/>
          </p:cNvSpPr>
          <p:nvPr>
            <p:ph type="ctrTitle"/>
          </p:nvPr>
        </p:nvSpPr>
        <p:spPr>
          <a:xfrm>
            <a:off x="795338" y="2743200"/>
            <a:ext cx="5715000" cy="1463040"/>
          </a:xfrm>
          <a:prstGeom prst="rect">
            <a:avLst/>
          </a:prstGeom>
        </p:spPr>
        <p:txBody>
          <a:bodyPr lIns="0" tIns="0" rIns="0" bIns="0">
            <a:normAutofit/>
          </a:bodyPr>
          <a:lstStyle>
            <a:lvl1pPr algn="l">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21" name="Subtitle 2"/>
          <p:cNvSpPr>
            <a:spLocks noGrp="1"/>
          </p:cNvSpPr>
          <p:nvPr>
            <p:ph type="subTitle" idx="1"/>
          </p:nvPr>
        </p:nvSpPr>
        <p:spPr>
          <a:xfrm>
            <a:off x="795338" y="4953000"/>
            <a:ext cx="4706471" cy="1143000"/>
          </a:xfrm>
          <a:prstGeom prst="rect">
            <a:avLst/>
          </a:prstGeom>
        </p:spPr>
        <p:txBody>
          <a:bodyPr lIns="0" tIns="0" rIns="0" bIns="0">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ooter Placeholder 4"/>
          <p:cNvSpPr>
            <a:spLocks noGrp="1"/>
          </p:cNvSpPr>
          <p:nvPr>
            <p:ph type="ftr" sz="quarter" idx="10"/>
          </p:nvPr>
        </p:nvSpPr>
        <p:spPr>
          <a:xfrm>
            <a:off x="762000" y="6492875"/>
            <a:ext cx="5257800" cy="365125"/>
          </a:xfrm>
        </p:spPr>
        <p:txBody>
          <a:bodyPr/>
          <a:lstStyle>
            <a:lvl1pPr>
              <a:defRPr>
                <a:solidFill>
                  <a:schemeClr val="bg1"/>
                </a:solidFill>
              </a:defRPr>
            </a:lvl1pPr>
          </a:lstStyle>
          <a:p>
            <a:pPr>
              <a:defRPr/>
            </a:pPr>
            <a:r>
              <a:rPr lang="en-US"/>
              <a:t>www.acs.org</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9"/>
          <p:cNvSpPr/>
          <p:nvPr userDrawn="1"/>
        </p:nvSpPr>
        <p:spPr>
          <a:xfrm>
            <a:off x="4495800" y="0"/>
            <a:ext cx="4648200" cy="1255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zh-CN">
              <a:solidFill>
                <a:srgbClr val="FFFFFF"/>
              </a:solidFill>
              <a:ea typeface="ＭＳ Ｐゴシック" pitchFamily="34" charset="-128"/>
            </a:endParaRPr>
          </a:p>
        </p:txBody>
      </p:sp>
      <p:sp>
        <p:nvSpPr>
          <p:cNvPr id="5" name="Rectangle 10"/>
          <p:cNvSpPr/>
          <p:nvPr userDrawn="1"/>
        </p:nvSpPr>
        <p:spPr>
          <a:xfrm>
            <a:off x="6629400" y="0"/>
            <a:ext cx="2514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zh-CN">
              <a:solidFill>
                <a:srgbClr val="FFFFFF"/>
              </a:solidFill>
              <a:ea typeface="ＭＳ Ｐゴシック" pitchFamily="34" charset="-128"/>
            </a:endParaRPr>
          </a:p>
        </p:txBody>
      </p:sp>
      <p:sp>
        <p:nvSpPr>
          <p:cNvPr id="6" name="Rectangle 11"/>
          <p:cNvSpPr>
            <a:spLocks noChangeArrowheads="1"/>
          </p:cNvSpPr>
          <p:nvPr userDrawn="1"/>
        </p:nvSpPr>
        <p:spPr bwMode="auto">
          <a:xfrm>
            <a:off x="376238" y="0"/>
            <a:ext cx="6253162" cy="6858000"/>
          </a:xfrm>
          <a:prstGeom prst="rect">
            <a:avLst/>
          </a:prstGeom>
          <a:solidFill>
            <a:srgbClr val="0039A6"/>
          </a:solidFill>
          <a:ln w="9525">
            <a:noFill/>
            <a:miter lim="800000"/>
            <a:headEnd/>
            <a:tailEnd/>
          </a:ln>
        </p:spPr>
        <p:txBody>
          <a:bodyPr wrap="none" anchor="ctr"/>
          <a:lstStyle/>
          <a:p>
            <a:pPr>
              <a:defRPr/>
            </a:pPr>
            <a:endParaRPr kumimoji="0" lang="zh-CN" altLang="zh-CN">
              <a:ea typeface="ＭＳ Ｐゴシック" pitchFamily="34" charset="-128"/>
              <a:cs typeface="Arial" charset="0"/>
            </a:endParaRPr>
          </a:p>
        </p:txBody>
      </p:sp>
      <p:pic>
        <p:nvPicPr>
          <p:cNvPr id="7" name="Picture 12" descr="title-texture-A-1.jpg"/>
          <p:cNvPicPr>
            <a:picLocks noChangeAspect="1"/>
          </p:cNvPicPr>
          <p:nvPr userDrawn="1"/>
        </p:nvPicPr>
        <p:blipFill>
          <a:blip r:embed="rId2"/>
          <a:srcRect/>
          <a:stretch>
            <a:fillRect/>
          </a:stretch>
        </p:blipFill>
        <p:spPr bwMode="auto">
          <a:xfrm>
            <a:off x="371475" y="1262063"/>
            <a:ext cx="6248400" cy="5595937"/>
          </a:xfrm>
          <a:prstGeom prst="rect">
            <a:avLst/>
          </a:prstGeom>
          <a:noFill/>
          <a:ln w="9525">
            <a:noFill/>
            <a:miter lim="800000"/>
            <a:headEnd/>
            <a:tailEnd/>
          </a:ln>
        </p:spPr>
      </p:pic>
      <p:sp>
        <p:nvSpPr>
          <p:cNvPr id="8" name="Rectangle 13"/>
          <p:cNvSpPr>
            <a:spLocks noChangeArrowheads="1"/>
          </p:cNvSpPr>
          <p:nvPr userDrawn="1"/>
        </p:nvSpPr>
        <p:spPr bwMode="auto">
          <a:xfrm>
            <a:off x="376238" y="0"/>
            <a:ext cx="6253162" cy="1255713"/>
          </a:xfrm>
          <a:prstGeom prst="rect">
            <a:avLst/>
          </a:prstGeom>
          <a:solidFill>
            <a:srgbClr val="FDC82F"/>
          </a:solidFill>
          <a:ln w="9525">
            <a:noFill/>
            <a:miter lim="800000"/>
            <a:headEnd/>
            <a:tailEnd/>
          </a:ln>
        </p:spPr>
        <p:txBody>
          <a:bodyPr wrap="none" anchor="ctr"/>
          <a:lstStyle/>
          <a:p>
            <a:pPr>
              <a:defRPr/>
            </a:pPr>
            <a:endParaRPr kumimoji="0" lang="zh-CN" altLang="zh-CN">
              <a:ea typeface="ＭＳ Ｐゴシック" pitchFamily="34" charset="-128"/>
              <a:cs typeface="Arial" charset="0"/>
            </a:endParaRPr>
          </a:p>
        </p:txBody>
      </p:sp>
      <p:sp>
        <p:nvSpPr>
          <p:cNvPr id="9" name="TextBox 8"/>
          <p:cNvSpPr txBox="1">
            <a:spLocks noChangeArrowheads="1"/>
          </p:cNvSpPr>
          <p:nvPr userDrawn="1"/>
        </p:nvSpPr>
        <p:spPr bwMode="auto">
          <a:xfrm>
            <a:off x="795338" y="1031875"/>
            <a:ext cx="3090862" cy="13970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kumimoji="0" lang="en-US" sz="900" b="1" dirty="0" smtClean="0">
                <a:solidFill>
                  <a:srgbClr val="0039A6"/>
                </a:solidFill>
                <a:latin typeface="Calibri" charset="0"/>
              </a:rPr>
              <a:t>American Chemical Society</a:t>
            </a:r>
          </a:p>
        </p:txBody>
      </p:sp>
      <p:pic>
        <p:nvPicPr>
          <p:cNvPr id="10" name="Picture 16" descr="ACS-MOST logo.gif"/>
          <p:cNvPicPr>
            <a:picLocks noChangeAspect="1"/>
          </p:cNvPicPr>
          <p:nvPr userDrawn="1"/>
        </p:nvPicPr>
        <p:blipFill>
          <a:blip r:embed="rId3"/>
          <a:srcRect/>
          <a:stretch>
            <a:fillRect/>
          </a:stretch>
        </p:blipFill>
        <p:spPr bwMode="auto">
          <a:xfrm>
            <a:off x="6788150" y="1066800"/>
            <a:ext cx="2263775" cy="427038"/>
          </a:xfrm>
          <a:prstGeom prst="rect">
            <a:avLst/>
          </a:prstGeom>
          <a:noFill/>
          <a:ln w="9525">
            <a:noFill/>
            <a:miter lim="800000"/>
            <a:headEnd/>
            <a:tailEnd/>
          </a:ln>
        </p:spPr>
      </p:pic>
      <p:sp>
        <p:nvSpPr>
          <p:cNvPr id="20" name="Title 1"/>
          <p:cNvSpPr>
            <a:spLocks noGrp="1"/>
          </p:cNvSpPr>
          <p:nvPr>
            <p:ph type="ctrTitle"/>
          </p:nvPr>
        </p:nvSpPr>
        <p:spPr>
          <a:xfrm>
            <a:off x="795338" y="2743200"/>
            <a:ext cx="5715000" cy="1463040"/>
          </a:xfrm>
          <a:prstGeom prst="rect">
            <a:avLst/>
          </a:prstGeom>
        </p:spPr>
        <p:txBody>
          <a:bodyPr lIns="0" tIns="0" rIns="0" bIns="0">
            <a:normAutofit/>
          </a:bodyPr>
          <a:lstStyle>
            <a:lvl1pPr algn="l">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21" name="Subtitle 2"/>
          <p:cNvSpPr>
            <a:spLocks noGrp="1"/>
          </p:cNvSpPr>
          <p:nvPr>
            <p:ph type="subTitle" idx="1"/>
          </p:nvPr>
        </p:nvSpPr>
        <p:spPr>
          <a:xfrm>
            <a:off x="795338" y="4953000"/>
            <a:ext cx="4706471" cy="1143000"/>
          </a:xfrm>
          <a:prstGeom prst="rect">
            <a:avLst/>
          </a:prstGeom>
        </p:spPr>
        <p:txBody>
          <a:bodyPr lIns="0" tIns="0" rIns="0" bIns="0">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ooter Placeholder 4"/>
          <p:cNvSpPr>
            <a:spLocks noGrp="1"/>
          </p:cNvSpPr>
          <p:nvPr>
            <p:ph type="ftr" sz="quarter" idx="10"/>
          </p:nvPr>
        </p:nvSpPr>
        <p:spPr>
          <a:xfrm>
            <a:off x="762000" y="6492875"/>
            <a:ext cx="5257800" cy="365125"/>
          </a:xfrm>
        </p:spPr>
        <p:txBody>
          <a:bodyPr/>
          <a:lstStyle>
            <a:lvl1pPr>
              <a:defRPr>
                <a:solidFill>
                  <a:schemeClr val="bg1"/>
                </a:solidFill>
              </a:defRPr>
            </a:lvl1pPr>
          </a:lstStyle>
          <a:p>
            <a:pPr>
              <a:defRPr/>
            </a:pPr>
            <a:r>
              <a:rPr lang="en-US"/>
              <a:t>www.acs.org</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2057400" y="609600"/>
            <a:ext cx="6629400" cy="1143000"/>
          </a:xfrm>
          <a:prstGeom prst="rect">
            <a:avLst/>
          </a:prstGeo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2438400" y="1981200"/>
            <a:ext cx="6248400" cy="4114800"/>
          </a:xfrm>
        </p:spPr>
        <p:txBody>
          <a:bodyPr rtlCol="0">
            <a:normAutofit/>
          </a:bodyPr>
          <a:lstStyle/>
          <a:p>
            <a:pPr lvl="0"/>
            <a:endParaRPr lang="zh-CN" altLang="en-US" noProof="0" smtClean="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p:txBody>
          <a:bodyPr/>
          <a:lstStyle>
            <a:lvl1pPr defTabSz="914400">
              <a:defRPr>
                <a:solidFill>
                  <a:prstClr val="black"/>
                </a:solidFill>
                <a:ea typeface="ＭＳ Ｐゴシック" charset="-128"/>
                <a:cs typeface="ＭＳ Ｐゴシック" charset="-128"/>
              </a:defRPr>
            </a:lvl1pPr>
          </a:lstStyle>
          <a:p>
            <a:pPr>
              <a:defRPr/>
            </a:pPr>
            <a:r>
              <a:rPr lang="en-US"/>
              <a:t>1</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defTabSz="914400">
              <a:defRPr>
                <a:solidFill>
                  <a:prstClr val="black"/>
                </a:solidFill>
                <a:ea typeface="ＭＳ Ｐゴシック" charset="-128"/>
                <a:cs typeface="ＭＳ Ｐゴシック" charset="-128"/>
              </a:defRPr>
            </a:lvl1pPr>
          </a:lstStyle>
          <a:p>
            <a:pPr>
              <a:defRPr/>
            </a:pPr>
            <a:r>
              <a:rPr lang="en-US"/>
              <a:t>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p:txBody>
          <a:bodyPr/>
          <a:lstStyle>
            <a:lvl1pPr defTabSz="914400">
              <a:defRPr>
                <a:solidFill>
                  <a:prstClr val="black"/>
                </a:solidFill>
                <a:ea typeface="ＭＳ Ｐゴシック" charset="-128"/>
                <a:cs typeface="ＭＳ Ｐゴシック" charset="-128"/>
              </a:defRPr>
            </a:lvl1pPr>
          </a:lstStyle>
          <a:p>
            <a:pPr>
              <a:defRPr/>
            </a:pPr>
            <a:r>
              <a:rPr lang="en-US"/>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p:txBody>
          <a:bodyPr/>
          <a:lstStyle>
            <a:lvl1pPr>
              <a:defRPr/>
            </a:lvl1pPr>
          </a:lstStyle>
          <a:p>
            <a:pPr>
              <a:defRPr/>
            </a:pPr>
            <a:fld id="{F25BE68A-F246-43D5-BFDE-DD3070EE1B82}"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5"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6"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7"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4"/>
          <p:cNvSpPr>
            <a:spLocks noGrp="1" noChangeArrowheads="1"/>
          </p:cNvSpPr>
          <p:nvPr>
            <p:ph type="sldNum" sz="quarter" idx="10"/>
          </p:nvPr>
        </p:nvSpPr>
        <p:spPr>
          <a:xfrm>
            <a:off x="6437313" y="6245225"/>
            <a:ext cx="2249487" cy="476250"/>
          </a:xfrm>
        </p:spPr>
        <p:txBody>
          <a:bodyPr/>
          <a:lstStyle>
            <a:lvl1pPr defTabSz="914400">
              <a:defRPr sz="1000"/>
            </a:lvl1pPr>
          </a:lstStyle>
          <a:p>
            <a:pPr>
              <a:defRPr/>
            </a:pPr>
            <a:fld id="{4AB71DBB-F0E4-4283-9C99-E51892B2A50D}" type="slidenum">
              <a:rPr lang="en-US" altLang="zh-TW"/>
              <a:pPr>
                <a:defRPr/>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6"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7"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8"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5"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6"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7"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5"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6"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7"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8"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9"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10" name="Picture 11"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4"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5"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6"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err="1" smtClean="0">
                <a:solidFill>
                  <a:srgbClr val="000000"/>
                </a:solidFill>
              </a:rPr>
              <a:t>www.acsopenaccess.org</a:t>
            </a:r>
            <a:r>
              <a:rPr kumimoji="0" lang="en-US" sz="1000" dirty="0" smtClean="0">
                <a:solidFill>
                  <a:srgbClr val="000000"/>
                </a:solidFill>
              </a:rPr>
              <a:t>						</a:t>
            </a:r>
          </a:p>
        </p:txBody>
      </p:sp>
      <p:sp>
        <p:nvSpPr>
          <p:cNvPr id="3"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4"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5"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6"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6"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7"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8"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6"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7"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8"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5"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6"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7"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p:txBody>
          <a:bodyPr/>
          <a:lstStyle>
            <a:lvl1pPr>
              <a:defRPr/>
            </a:lvl1pPr>
          </a:lstStyle>
          <a:p>
            <a:pPr>
              <a:defRPr/>
            </a:pPr>
            <a:fld id="{16169B46-E948-45E6-A200-814148C95F4F}" type="slidenum">
              <a:rPr lang="en-GB"/>
              <a:pPr>
                <a:defRPr/>
              </a:pPr>
              <a:t>‹#›</a:t>
            </a:fld>
            <a:endParaRPr lang="en-GB"/>
          </a:p>
        </p:txBody>
      </p:sp>
      <p:sp>
        <p:nvSpPr>
          <p:cNvPr id="6"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smtClean="0">
                <a:solidFill>
                  <a:srgbClr val="000000"/>
                </a:solidFill>
              </a:rPr>
              <a:t>www.acs.org						Proprietary and Confidential</a:t>
            </a:r>
          </a:p>
        </p:txBody>
      </p:sp>
      <p:sp>
        <p:nvSpPr>
          <p:cNvPr id="5" name="Text Box 6"/>
          <p:cNvSpPr txBox="1">
            <a:spLocks noChangeArrowheads="1"/>
          </p:cNvSpPr>
          <p:nvPr userDrawn="1"/>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6" name="Rectangle 7"/>
          <p:cNvSpPr>
            <a:spLocks noChangeArrowheads="1"/>
          </p:cNvSpPr>
          <p:nvPr userDrawn="1"/>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7" name="Picture 9" descr="ACS Publications.gif"/>
          <p:cNvPicPr>
            <a:picLocks noChangeAspect="1"/>
          </p:cNvPicPr>
          <p:nvPr userDrawn="1"/>
        </p:nvPicPr>
        <p:blipFill>
          <a:blip r:embed="rId2"/>
          <a:srcRect/>
          <a:stretch>
            <a:fillRect/>
          </a:stretch>
        </p:blipFill>
        <p:spPr bwMode="auto">
          <a:xfrm>
            <a:off x="6934200" y="304800"/>
            <a:ext cx="1946275" cy="36830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4"/>
          <p:cNvSpPr>
            <a:spLocks noGrp="1" noChangeArrowheads="1"/>
          </p:cNvSpPr>
          <p:nvPr>
            <p:ph type="sldNum" sz="quarter" idx="10"/>
          </p:nvPr>
        </p:nvSpPr>
        <p:spPr/>
        <p:txBody>
          <a:bodyPr/>
          <a:lstStyle>
            <a:lvl1pPr defTabSz="914400">
              <a:defRPr>
                <a:latin typeface="Arial" charset="0"/>
                <a:ea typeface="ＭＳ Ｐゴシック" charset="-128"/>
              </a:defRPr>
            </a:lvl1pPr>
          </a:lstStyle>
          <a:p>
            <a:pPr>
              <a:defRPr/>
            </a:pPr>
            <a:r>
              <a:rPr lang="en-US"/>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p:txBody>
          <a:bodyPr/>
          <a:lstStyle>
            <a:lvl1pPr>
              <a:defRPr/>
            </a:lvl1pPr>
          </a:lstStyle>
          <a:p>
            <a:pPr>
              <a:defRPr/>
            </a:pPr>
            <a:fld id="{D6A7496B-CEB1-4F6F-A560-1919AFEBD2A4}" type="slidenum">
              <a:rPr lang="en-GB"/>
              <a:pPr>
                <a:defRPr/>
              </a:pPr>
              <a:t>‹#›</a:t>
            </a:fld>
            <a:endParaRPr lang="en-GB"/>
          </a:p>
        </p:txBody>
      </p:sp>
      <p:sp>
        <p:nvSpPr>
          <p:cNvPr id="8"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p:txBody>
          <a:bodyPr/>
          <a:lstStyle>
            <a:lvl1pPr>
              <a:defRPr/>
            </a:lvl1pPr>
          </a:lstStyle>
          <a:p>
            <a:pPr>
              <a:defRPr/>
            </a:pPr>
            <a:fld id="{51FF94AD-9620-4461-B642-5020B54ED34C}" type="slidenum">
              <a:rPr lang="en-GB"/>
              <a:pPr>
                <a:defRPr/>
              </a:pPr>
              <a:t>‹#›</a:t>
            </a:fld>
            <a:endParaRPr lang="en-GB"/>
          </a:p>
        </p:txBody>
      </p:sp>
      <p:sp>
        <p:nvSpPr>
          <p:cNvPr id="4"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p:txBody>
          <a:bodyPr/>
          <a:lstStyle>
            <a:lvl1pPr>
              <a:defRPr/>
            </a:lvl1pPr>
          </a:lstStyle>
          <a:p>
            <a:pPr>
              <a:defRPr/>
            </a:pPr>
            <a:fld id="{18BEA135-45AE-400F-8075-59F9BF7CF8C6}" type="slidenum">
              <a:rPr lang="en-GB"/>
              <a:pPr>
                <a:defRPr/>
              </a:pPr>
              <a:t>‹#›</a:t>
            </a:fld>
            <a:endParaRPr lang="en-GB"/>
          </a:p>
        </p:txBody>
      </p:sp>
      <p:sp>
        <p:nvSpPr>
          <p:cNvPr id="3"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p:txBody>
          <a:bodyPr/>
          <a:lstStyle>
            <a:lvl1pPr>
              <a:defRPr/>
            </a:lvl1pPr>
          </a:lstStyle>
          <a:p>
            <a:pPr>
              <a:defRPr/>
            </a:pPr>
            <a:fld id="{0B196351-FA5E-472D-A043-DF2AC0AB8C2D}" type="slidenum">
              <a:rPr lang="en-GB"/>
              <a:pPr>
                <a:defRPr/>
              </a:pPr>
              <a:t>‹#›</a:t>
            </a:fld>
            <a:endParaRPr lang="en-GB"/>
          </a:p>
        </p:txBody>
      </p:sp>
      <p:sp>
        <p:nvSpPr>
          <p:cNvPr id="6"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p:txBody>
          <a:bodyPr/>
          <a:lstStyle>
            <a:lvl1pPr>
              <a:defRPr/>
            </a:lvl1pPr>
          </a:lstStyle>
          <a:p>
            <a:pPr>
              <a:defRPr/>
            </a:pPr>
            <a:fld id="{22389D7D-888B-4C54-BDE3-2DFE511B42B6}" type="slidenum">
              <a:rPr lang="en-GB"/>
              <a:pPr>
                <a:defRPr/>
              </a:pPr>
              <a:t>‹#›</a:t>
            </a:fld>
            <a:endParaRPr lang="en-GB"/>
          </a:p>
        </p:txBody>
      </p:sp>
      <p:sp>
        <p:nvSpPr>
          <p:cNvPr id="6"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9.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1"/>
          <p:cNvSpPr>
            <a:spLocks noChangeArrowheads="1"/>
          </p:cNvSpPr>
          <p:nvPr/>
        </p:nvSpPr>
        <p:spPr bwMode="auto">
          <a:xfrm>
            <a:off x="0" y="1412875"/>
            <a:ext cx="9144000" cy="5445125"/>
          </a:xfrm>
          <a:prstGeom prst="rect">
            <a:avLst/>
          </a:prstGeom>
          <a:solidFill>
            <a:srgbClr val="0039A6"/>
          </a:solidFill>
          <a:ln w="9525">
            <a:noFill/>
            <a:miter lim="800000"/>
            <a:headEnd/>
            <a:tailEnd/>
          </a:ln>
        </p:spPr>
        <p:txBody>
          <a:bodyPr wrap="none" anchor="ctr"/>
          <a:lstStyle/>
          <a:p>
            <a:pPr>
              <a:defRPr/>
            </a:pPr>
            <a:endParaRPr kumimoji="0" lang="zh-CN" altLang="zh-CN" sz="1200">
              <a:solidFill>
                <a:srgbClr val="000000"/>
              </a:solidFill>
              <a:ea typeface="ＭＳ Ｐゴシック" pitchFamily="34" charset="-128"/>
            </a:endParaRPr>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kumimoji="0" sz="800" b="1">
                <a:solidFill>
                  <a:srgbClr val="FFFFFF"/>
                </a:solidFill>
                <a:ea typeface="ＭＳ Ｐゴシック" pitchFamily="34" charset="-128"/>
              </a:defRPr>
            </a:lvl1pPr>
          </a:lstStyle>
          <a:p>
            <a:pPr>
              <a:defRPr/>
            </a:pPr>
            <a:fld id="{0D9FE886-5018-44FA-8C16-9F1EEFFE540E}" type="slidenum">
              <a:rPr lang="en-GB"/>
              <a:pPr>
                <a:defRPr/>
              </a:pPr>
              <a:t>‹#›</a:t>
            </a:fld>
            <a:endParaRPr lang="en-GB"/>
          </a:p>
        </p:txBody>
      </p:sp>
      <p:sp>
        <p:nvSpPr>
          <p:cNvPr id="4100" name="Rectangle 13"/>
          <p:cNvSpPr>
            <a:spLocks noChangeArrowheads="1"/>
          </p:cNvSpPr>
          <p:nvPr/>
        </p:nvSpPr>
        <p:spPr bwMode="auto">
          <a:xfrm flipV="1">
            <a:off x="0" y="1363663"/>
            <a:ext cx="9144000" cy="142875"/>
          </a:xfrm>
          <a:prstGeom prst="rect">
            <a:avLst/>
          </a:prstGeom>
          <a:solidFill>
            <a:srgbClr val="FDC82F"/>
          </a:solidFill>
          <a:ln w="9525">
            <a:noFill/>
            <a:miter lim="800000"/>
            <a:headEnd/>
            <a:tailEnd/>
          </a:ln>
        </p:spPr>
        <p:txBody>
          <a:bodyPr wrap="none" anchor="ctr"/>
          <a:lstStyle/>
          <a:p>
            <a:pPr>
              <a:defRPr/>
            </a:pPr>
            <a:endParaRPr kumimoji="0" lang="zh-CN" altLang="zh-CN" sz="1200">
              <a:solidFill>
                <a:srgbClr val="000000"/>
              </a:solidFill>
              <a:ea typeface="ＭＳ Ｐゴシック" pitchFamily="34" charset="-128"/>
            </a:endParaRPr>
          </a:p>
        </p:txBody>
      </p:sp>
      <p:sp>
        <p:nvSpPr>
          <p:cNvPr id="4101" name="Line 14"/>
          <p:cNvSpPr>
            <a:spLocks noChangeShapeType="1"/>
          </p:cNvSpPr>
          <p:nvPr/>
        </p:nvSpPr>
        <p:spPr bwMode="auto">
          <a:xfrm>
            <a:off x="466725" y="6381750"/>
            <a:ext cx="8208963" cy="0"/>
          </a:xfrm>
          <a:prstGeom prst="line">
            <a:avLst/>
          </a:prstGeom>
          <a:noFill/>
          <a:ln w="9525">
            <a:solidFill>
              <a:schemeClr val="bg1"/>
            </a:solidFill>
            <a:round/>
            <a:headEnd/>
            <a:tailEnd/>
          </a:ln>
        </p:spPr>
        <p:txBody>
          <a:bodyPr/>
          <a:lstStyle/>
          <a:p>
            <a:pPr>
              <a:defRPr/>
            </a:pPr>
            <a:endParaRPr kumimoji="0" lang="zh-CN" altLang="en-US">
              <a:ea typeface="ＭＳ Ｐゴシック" pitchFamily="34" charset="-128"/>
            </a:endParaRPr>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a:noFill/>
          </a:ln>
          <a:effectLst/>
          <a:extLst/>
        </p:spPr>
        <p:txBody>
          <a:bodyPr vert="horz" wrap="square" lIns="0" tIns="0" rIns="0" bIns="0" numCol="1" anchor="t" anchorCtr="0" compatLnSpc="1">
            <a:prstTxWarp prst="textNoShape">
              <a:avLst/>
            </a:prstTxWarp>
          </a:bodyPr>
          <a:lstStyle>
            <a:lvl1pPr>
              <a:defRPr kumimoji="0" sz="800" b="1">
                <a:solidFill>
                  <a:srgbClr val="FFFFFF"/>
                </a:solidFill>
                <a:ea typeface="+mn-ea"/>
                <a:cs typeface="+mn-cs"/>
              </a:defRPr>
            </a:lvl1pPr>
          </a:lstStyle>
          <a:p>
            <a:pPr>
              <a:defRPr/>
            </a:pPr>
            <a:r>
              <a:rPr lang="en-GB"/>
              <a:t>American Chemical Society</a:t>
            </a:r>
          </a:p>
        </p:txBody>
      </p:sp>
      <p:sp>
        <p:nvSpPr>
          <p:cNvPr id="1031" name="Rectangle 15"/>
          <p:cNvSpPr>
            <a:spLocks noGrp="1" noChangeArrowheads="1"/>
          </p:cNvSpPr>
          <p:nvPr>
            <p:ph type="title"/>
          </p:nvPr>
        </p:nvSpPr>
        <p:spPr bwMode="auto">
          <a:xfrm>
            <a:off x="468313" y="319088"/>
            <a:ext cx="5975350"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ltLang="zh-CN" smtClean="0"/>
              <a:t>Click to edit Master title style</a:t>
            </a:r>
          </a:p>
        </p:txBody>
      </p:sp>
      <p:sp>
        <p:nvSpPr>
          <p:cNvPr id="1032" name="Rectangle 18"/>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pic>
        <p:nvPicPr>
          <p:cNvPr id="1033" name="Picture 20" descr="ACS_Chemistry_for_Life_CMYK_Logo"/>
          <p:cNvPicPr>
            <a:picLocks noChangeAspect="1" noChangeArrowheads="1"/>
          </p:cNvPicPr>
          <p:nvPr/>
        </p:nvPicPr>
        <p:blipFill>
          <a:blip r:embed="rId13"/>
          <a:srcRect/>
          <a:stretch>
            <a:fillRect/>
          </a:stretch>
        </p:blipFill>
        <p:spPr bwMode="auto">
          <a:xfrm>
            <a:off x="6877050" y="404813"/>
            <a:ext cx="184785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996" r:id="rId1"/>
    <p:sldLayoutId id="2147490997" r:id="rId2"/>
    <p:sldLayoutId id="2147490998" r:id="rId3"/>
    <p:sldLayoutId id="2147490999" r:id="rId4"/>
    <p:sldLayoutId id="2147491000" r:id="rId5"/>
    <p:sldLayoutId id="2147491001" r:id="rId6"/>
    <p:sldLayoutId id="2147491002" r:id="rId7"/>
    <p:sldLayoutId id="2147491003" r:id="rId8"/>
    <p:sldLayoutId id="2147491004" r:id="rId9"/>
    <p:sldLayoutId id="2147491005" r:id="rId10"/>
    <p:sldLayoutId id="2147491006" r:id="rId1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1000">
          <a:solidFill>
            <a:schemeClr val="bg1"/>
          </a:solidFill>
          <a:latin typeface="+mn-lt"/>
          <a:ea typeface="ＭＳ Ｐゴシック" charset="-128"/>
        </a:defRPr>
      </a:lvl5pPr>
      <a:lvl6pPr marL="2514600" indent="-228600" algn="l" rtl="0" fontAlgn="base">
        <a:spcBef>
          <a:spcPct val="20000"/>
        </a:spcBef>
        <a:spcAft>
          <a:spcPct val="0"/>
        </a:spcAft>
        <a:buChar char="»"/>
        <a:defRPr sz="1000">
          <a:solidFill>
            <a:schemeClr val="bg1"/>
          </a:solidFill>
          <a:latin typeface="+mn-lt"/>
        </a:defRPr>
      </a:lvl6pPr>
      <a:lvl7pPr marL="2971800" indent="-228600" algn="l" rtl="0" fontAlgn="base">
        <a:spcBef>
          <a:spcPct val="20000"/>
        </a:spcBef>
        <a:spcAft>
          <a:spcPct val="0"/>
        </a:spcAft>
        <a:buChar char="»"/>
        <a:defRPr sz="1000">
          <a:solidFill>
            <a:schemeClr val="bg1"/>
          </a:solidFill>
          <a:latin typeface="+mn-lt"/>
        </a:defRPr>
      </a:lvl7pPr>
      <a:lvl8pPr marL="3429000" indent="-228600" algn="l" rtl="0" fontAlgn="base">
        <a:spcBef>
          <a:spcPct val="20000"/>
        </a:spcBef>
        <a:spcAft>
          <a:spcPct val="0"/>
        </a:spcAft>
        <a:buChar char="»"/>
        <a:defRPr sz="1000">
          <a:solidFill>
            <a:schemeClr val="bg1"/>
          </a:solidFill>
          <a:latin typeface="+mn-lt"/>
        </a:defRPr>
      </a:lvl8pPr>
      <a:lvl9pPr marL="3886200" indent="-228600" algn="l" rtl="0" fontAlgn="base">
        <a:spcBef>
          <a:spcPct val="20000"/>
        </a:spcBef>
        <a:spcAft>
          <a:spcPct val="0"/>
        </a:spcAft>
        <a:buChar char="»"/>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3315" name="文本占位符 2"/>
          <p:cNvSpPr>
            <a:spLocks noGrp="1"/>
          </p:cNvSpPr>
          <p:nvPr>
            <p:ph type="body" idx="1"/>
          </p:nvPr>
        </p:nvSpPr>
        <p:spPr bwMode="auto">
          <a:xfrm>
            <a:off x="468313" y="1773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kumimoji="0" sz="1200" smtClean="0">
                <a:solidFill>
                  <a:schemeClr val="tx1">
                    <a:tint val="75000"/>
                  </a:schemeClr>
                </a:solidFill>
                <a:ea typeface="ＭＳ Ｐゴシック" pitchFamily="34" charset="-128"/>
              </a:defRPr>
            </a:lvl1pPr>
          </a:lstStyle>
          <a:p>
            <a:pPr>
              <a:defRPr/>
            </a:pPr>
            <a:fld id="{06E0C7B6-9933-4350-A97D-1C66318AAD4A}" type="datetimeFigureOut">
              <a:rPr lang="zh-CN" altLang="en-US"/>
              <a:pPr>
                <a:defRPr/>
              </a:pPr>
              <a:t>2016/10/25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kumimoji="0" sz="1200" smtClean="0">
                <a:solidFill>
                  <a:schemeClr val="tx1">
                    <a:tint val="75000"/>
                  </a:schemeClr>
                </a:solidFill>
                <a:ea typeface="ＭＳ Ｐゴシック" pitchFamily="34" charset="-128"/>
              </a:defRPr>
            </a:lvl1pPr>
          </a:lstStyle>
          <a:p>
            <a:pPr>
              <a:defRPr/>
            </a:pPr>
            <a:r>
              <a:rPr lang="en-US"/>
              <a:t>www.acs.org</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kumimoji="0" sz="1200" smtClean="0">
                <a:solidFill>
                  <a:schemeClr val="tx1">
                    <a:tint val="75000"/>
                  </a:schemeClr>
                </a:solidFill>
                <a:ea typeface="ＭＳ Ｐゴシック" pitchFamily="34" charset="-128"/>
              </a:defRPr>
            </a:lvl1pPr>
          </a:lstStyle>
          <a:p>
            <a:pPr>
              <a:defRPr/>
            </a:pPr>
            <a:fld id="{239E203E-DF2E-4922-8FA8-71631C09FABC}" type="slidenum">
              <a:rPr lang="en-US" altLang="zh-CN"/>
              <a:pPr>
                <a:defRPr/>
              </a:pPr>
              <a:t>‹#›</a:t>
            </a:fld>
            <a:endParaRPr lang="en-US" altLang="zh-CN"/>
          </a:p>
        </p:txBody>
      </p:sp>
      <p:pic>
        <p:nvPicPr>
          <p:cNvPr id="13319" name="图片 6" descr="PPT 标头.png"/>
          <p:cNvPicPr>
            <a:picLocks noChangeAspect="1"/>
          </p:cNvPicPr>
          <p:nvPr/>
        </p:nvPicPr>
        <p:blipFill>
          <a:blip r:embed="rId17"/>
          <a:srcRect/>
          <a:stretch>
            <a:fillRect/>
          </a:stretch>
        </p:blipFill>
        <p:spPr bwMode="auto">
          <a:xfrm>
            <a:off x="0" y="0"/>
            <a:ext cx="9144000" cy="169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007" r:id="rId1"/>
    <p:sldLayoutId id="2147491008" r:id="rId2"/>
    <p:sldLayoutId id="2147491009" r:id="rId3"/>
    <p:sldLayoutId id="2147491010" r:id="rId4"/>
    <p:sldLayoutId id="2147491011" r:id="rId5"/>
    <p:sldLayoutId id="2147491012" r:id="rId6"/>
    <p:sldLayoutId id="2147491013" r:id="rId7"/>
    <p:sldLayoutId id="2147491014" r:id="rId8"/>
    <p:sldLayoutId id="2147491015" r:id="rId9"/>
    <p:sldLayoutId id="2147491016" r:id="rId10"/>
    <p:sldLayoutId id="2147491017" r:id="rId11"/>
    <p:sldLayoutId id="2147491018" r:id="rId12"/>
    <p:sldLayoutId id="2147491019" r:id="rId13"/>
    <p:sldLayoutId id="2147491020" r:id="rId14"/>
    <p:sldLayoutId id="2147491021" r:id="rId15"/>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Georgia" pitchFamily="18" charset="0"/>
          <a:ea typeface="微软雅黑" pitchFamily="34" charset="-122"/>
        </a:defRPr>
      </a:lvl2pPr>
      <a:lvl3pPr algn="ctr" rtl="0" fontAlgn="base">
        <a:spcBef>
          <a:spcPct val="0"/>
        </a:spcBef>
        <a:spcAft>
          <a:spcPct val="0"/>
        </a:spcAft>
        <a:defRPr sz="4400">
          <a:solidFill>
            <a:schemeClr val="tx1"/>
          </a:solidFill>
          <a:latin typeface="Georgia" pitchFamily="18" charset="0"/>
          <a:ea typeface="微软雅黑" pitchFamily="34" charset="-122"/>
        </a:defRPr>
      </a:lvl3pPr>
      <a:lvl4pPr algn="ctr" rtl="0" fontAlgn="base">
        <a:spcBef>
          <a:spcPct val="0"/>
        </a:spcBef>
        <a:spcAft>
          <a:spcPct val="0"/>
        </a:spcAft>
        <a:defRPr sz="4400">
          <a:solidFill>
            <a:schemeClr val="tx1"/>
          </a:solidFill>
          <a:latin typeface="Georgia" pitchFamily="18" charset="0"/>
          <a:ea typeface="微软雅黑" pitchFamily="34" charset="-122"/>
        </a:defRPr>
      </a:lvl4pPr>
      <a:lvl5pPr algn="ctr" rtl="0" fontAlgn="base">
        <a:spcBef>
          <a:spcPct val="0"/>
        </a:spcBef>
        <a:spcAft>
          <a:spcPct val="0"/>
        </a:spcAft>
        <a:defRPr sz="4400">
          <a:solidFill>
            <a:schemeClr val="tx1"/>
          </a:solidFill>
          <a:latin typeface="Georgia" pitchFamily="18" charset="0"/>
          <a:ea typeface="微软雅黑" pitchFamily="34" charset="-122"/>
        </a:defRPr>
      </a:lvl5pPr>
      <a:lvl6pPr marL="457200" algn="ctr" rtl="0" fontAlgn="base">
        <a:spcBef>
          <a:spcPct val="0"/>
        </a:spcBef>
        <a:spcAft>
          <a:spcPct val="0"/>
        </a:spcAft>
        <a:defRPr sz="4400">
          <a:solidFill>
            <a:schemeClr val="tx1"/>
          </a:solidFill>
          <a:latin typeface="Georgia" pitchFamily="18" charset="0"/>
          <a:ea typeface="微软雅黑" pitchFamily="34" charset="-122"/>
        </a:defRPr>
      </a:lvl6pPr>
      <a:lvl7pPr marL="914400" algn="ctr" rtl="0" fontAlgn="base">
        <a:spcBef>
          <a:spcPct val="0"/>
        </a:spcBef>
        <a:spcAft>
          <a:spcPct val="0"/>
        </a:spcAft>
        <a:defRPr sz="4400">
          <a:solidFill>
            <a:schemeClr val="tx1"/>
          </a:solidFill>
          <a:latin typeface="Georgia" pitchFamily="18" charset="0"/>
          <a:ea typeface="微软雅黑" pitchFamily="34" charset="-122"/>
        </a:defRPr>
      </a:lvl7pPr>
      <a:lvl8pPr marL="1371600" algn="ctr" rtl="0" fontAlgn="base">
        <a:spcBef>
          <a:spcPct val="0"/>
        </a:spcBef>
        <a:spcAft>
          <a:spcPct val="0"/>
        </a:spcAft>
        <a:defRPr sz="4400">
          <a:solidFill>
            <a:schemeClr val="tx1"/>
          </a:solidFill>
          <a:latin typeface="Georgia" pitchFamily="18" charset="0"/>
          <a:ea typeface="微软雅黑" pitchFamily="34" charset="-122"/>
        </a:defRPr>
      </a:lvl8pPr>
      <a:lvl9pPr marL="1828800" algn="ctr" rtl="0" fontAlgn="base">
        <a:spcBef>
          <a:spcPct val="0"/>
        </a:spcBef>
        <a:spcAft>
          <a:spcPct val="0"/>
        </a:spcAft>
        <a:defRPr sz="4400">
          <a:solidFill>
            <a:schemeClr val="tx1"/>
          </a:solidFill>
          <a:latin typeface="Georgia" pitchFamily="18" charset="0"/>
          <a:ea typeface="微软雅黑" pitchFamily="34"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400">
                <a:solidFill>
                  <a:srgbClr val="000000"/>
                </a:solidFill>
                <a:ea typeface="ＭＳ Ｐゴシック" pitchFamily="34" charset="-128"/>
              </a:defRPr>
            </a:lvl1pPr>
          </a:lstStyle>
          <a:p>
            <a:r>
              <a:rPr lang="en-US" altLang="zh-TW"/>
              <a:t>1</a:t>
            </a:r>
          </a:p>
        </p:txBody>
      </p:sp>
      <p:sp>
        <p:nvSpPr>
          <p:cNvPr id="27651" name="Rectangle 7"/>
          <p:cNvSpPr>
            <a:spLocks noChangeArrowheads="1"/>
          </p:cNvSpPr>
          <p:nvPr/>
        </p:nvSpPr>
        <p:spPr bwMode="auto">
          <a:xfrm>
            <a:off x="0" y="0"/>
            <a:ext cx="658971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sp>
        <p:nvSpPr>
          <p:cNvPr id="27652" name="Rectangle 8"/>
          <p:cNvSpPr>
            <a:spLocks noChangeArrowheads="1"/>
          </p:cNvSpPr>
          <p:nvPr/>
        </p:nvSpPr>
        <p:spPr bwMode="auto">
          <a:xfrm>
            <a:off x="0" y="0"/>
            <a:ext cx="6589713" cy="1196975"/>
          </a:xfrm>
          <a:prstGeom prst="rect">
            <a:avLst/>
          </a:prstGeom>
          <a:solidFill>
            <a:srgbClr val="FDC82F"/>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29701" name="Picture 13" descr="ACS Publications.gif"/>
          <p:cNvPicPr>
            <a:picLocks noChangeAspect="1"/>
          </p:cNvPicPr>
          <p:nvPr/>
        </p:nvPicPr>
        <p:blipFill>
          <a:blip r:embed="rId5"/>
          <a:srcRect/>
          <a:stretch>
            <a:fillRect/>
          </a:stretch>
        </p:blipFill>
        <p:spPr bwMode="auto">
          <a:xfrm>
            <a:off x="6781800" y="990600"/>
            <a:ext cx="2209800" cy="419100"/>
          </a:xfrm>
          <a:prstGeom prst="rect">
            <a:avLst/>
          </a:prstGeom>
          <a:noFill/>
          <a:ln w="9525">
            <a:noFill/>
            <a:miter lim="800000"/>
            <a:headEnd/>
            <a:tailEnd/>
          </a:ln>
        </p:spPr>
      </p:pic>
      <p:sp>
        <p:nvSpPr>
          <p:cNvPr id="29702" name="Rectangle 7"/>
          <p:cNvSpPr>
            <a:spLocks noGrp="1" noChangeArrowheads="1"/>
          </p:cNvSpPr>
          <p:nvPr>
            <p:ph type="title"/>
          </p:nvPr>
        </p:nvSpPr>
        <p:spPr bwMode="auto">
          <a:xfrm>
            <a:off x="828675" y="3170238"/>
            <a:ext cx="4692650" cy="962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Tree>
  </p:cSld>
  <p:clrMap bg1="lt1" tx1="dk1" bg2="lt2" tx2="dk2" accent1="accent1" accent2="accent2" accent3="accent3" accent4="accent4" accent5="accent5" accent6="accent6" hlink="hlink" folHlink="folHlink"/>
  <p:sldLayoutIdLst>
    <p:sldLayoutId id="2147491022" r:id="rId1"/>
    <p:sldLayoutId id="2147491023" r:id="rId2"/>
    <p:sldLayoutId id="2147491024" r:id="rId3"/>
  </p:sldLayoutIdLst>
  <p:timing>
    <p:tnLst>
      <p:par>
        <p:cTn id="1" dur="indefinite" restart="never" nodeType="tmRoot"/>
      </p:par>
    </p:tnLst>
  </p:timing>
  <p:hf hdr="0" ftr="0" dt="0"/>
  <p:txStyles>
    <p:titleStyle>
      <a:lvl1pPr algn="r" defTabSz="457200" rtl="0" eaLnBrk="0" fontAlgn="base" hangingPunct="0">
        <a:spcBef>
          <a:spcPct val="0"/>
        </a:spcBef>
        <a:spcAft>
          <a:spcPct val="0"/>
        </a:spcAft>
        <a:defRPr sz="4400" kern="1200">
          <a:solidFill>
            <a:srgbClr val="FFC306"/>
          </a:solidFill>
          <a:latin typeface="Arial Bold"/>
          <a:ea typeface="ＭＳ Ｐゴシック" pitchFamily="-111" charset="-128"/>
          <a:cs typeface="ＭＳ Ｐゴシック" charset="-128"/>
        </a:defRPr>
      </a:lvl1pPr>
      <a:lvl2pPr algn="r" defTabSz="457200" rtl="0" eaLnBrk="0" fontAlgn="base" hangingPunct="0">
        <a:spcBef>
          <a:spcPct val="0"/>
        </a:spcBef>
        <a:spcAft>
          <a:spcPct val="0"/>
        </a:spcAft>
        <a:defRPr sz="4400">
          <a:solidFill>
            <a:srgbClr val="FFC306"/>
          </a:solidFill>
          <a:latin typeface="Arial Bold" pitchFamily="-111" charset="0"/>
          <a:ea typeface="ＭＳ Ｐゴシック" pitchFamily="-111" charset="-128"/>
          <a:cs typeface="ＭＳ Ｐゴシック" charset="-128"/>
        </a:defRPr>
      </a:lvl2pPr>
      <a:lvl3pPr algn="r" defTabSz="457200" rtl="0" eaLnBrk="0" fontAlgn="base" hangingPunct="0">
        <a:spcBef>
          <a:spcPct val="0"/>
        </a:spcBef>
        <a:spcAft>
          <a:spcPct val="0"/>
        </a:spcAft>
        <a:defRPr sz="4400">
          <a:solidFill>
            <a:srgbClr val="FFC306"/>
          </a:solidFill>
          <a:latin typeface="Arial Bold" pitchFamily="-111" charset="0"/>
          <a:ea typeface="ＭＳ Ｐゴシック" pitchFamily="-111" charset="-128"/>
          <a:cs typeface="ＭＳ Ｐゴシック" charset="-128"/>
        </a:defRPr>
      </a:lvl3pPr>
      <a:lvl4pPr algn="r" defTabSz="457200" rtl="0" eaLnBrk="0" fontAlgn="base" hangingPunct="0">
        <a:spcBef>
          <a:spcPct val="0"/>
        </a:spcBef>
        <a:spcAft>
          <a:spcPct val="0"/>
        </a:spcAft>
        <a:defRPr sz="4400">
          <a:solidFill>
            <a:srgbClr val="FFC306"/>
          </a:solidFill>
          <a:latin typeface="Arial Bold" pitchFamily="-111" charset="0"/>
          <a:ea typeface="ＭＳ Ｐゴシック" pitchFamily="-111" charset="-128"/>
          <a:cs typeface="ＭＳ Ｐゴシック" charset="-128"/>
        </a:defRPr>
      </a:lvl4pPr>
      <a:lvl5pPr algn="r" defTabSz="457200" rtl="0" eaLnBrk="0" fontAlgn="base" hangingPunct="0">
        <a:spcBef>
          <a:spcPct val="0"/>
        </a:spcBef>
        <a:spcAft>
          <a:spcPct val="0"/>
        </a:spcAft>
        <a:defRPr sz="4400">
          <a:solidFill>
            <a:srgbClr val="FFC306"/>
          </a:solidFill>
          <a:latin typeface="Arial Bold" pitchFamily="-111" charset="0"/>
          <a:ea typeface="ＭＳ Ｐゴシック" pitchFamily="-111" charset="-128"/>
          <a:cs typeface="ＭＳ Ｐゴシック" charset="-128"/>
        </a:defRPr>
      </a:lvl5pPr>
      <a:lvl6pPr marL="457200" algn="ctr" defTabSz="457200" rtl="0" fontAlgn="base">
        <a:spcBef>
          <a:spcPct val="0"/>
        </a:spcBef>
        <a:spcAft>
          <a:spcPct val="0"/>
        </a:spcAft>
        <a:defRPr sz="4400">
          <a:solidFill>
            <a:srgbClr val="FFC306"/>
          </a:solidFill>
          <a:latin typeface="Arial Bold" pitchFamily="-111" charset="0"/>
          <a:ea typeface="ＭＳ Ｐゴシック" pitchFamily="-111" charset="-128"/>
        </a:defRPr>
      </a:lvl6pPr>
      <a:lvl7pPr marL="914400" algn="ctr" defTabSz="457200" rtl="0" fontAlgn="base">
        <a:spcBef>
          <a:spcPct val="0"/>
        </a:spcBef>
        <a:spcAft>
          <a:spcPct val="0"/>
        </a:spcAft>
        <a:defRPr sz="4400">
          <a:solidFill>
            <a:srgbClr val="FFC306"/>
          </a:solidFill>
          <a:latin typeface="Arial Bold" pitchFamily="-111" charset="0"/>
          <a:ea typeface="ＭＳ Ｐゴシック" pitchFamily="-111" charset="-128"/>
        </a:defRPr>
      </a:lvl7pPr>
      <a:lvl8pPr marL="1371600" algn="ctr" defTabSz="457200" rtl="0" fontAlgn="base">
        <a:spcBef>
          <a:spcPct val="0"/>
        </a:spcBef>
        <a:spcAft>
          <a:spcPct val="0"/>
        </a:spcAft>
        <a:defRPr sz="4400">
          <a:solidFill>
            <a:srgbClr val="FFC306"/>
          </a:solidFill>
          <a:latin typeface="Arial Bold" pitchFamily="-111" charset="0"/>
          <a:ea typeface="ＭＳ Ｐゴシック" pitchFamily="-111" charset="-128"/>
        </a:defRPr>
      </a:lvl8pPr>
      <a:lvl9pPr marL="1828800" algn="ctr" defTabSz="457200" rtl="0" fontAlgn="base">
        <a:spcBef>
          <a:spcPct val="0"/>
        </a:spcBef>
        <a:spcAft>
          <a:spcPct val="0"/>
        </a:spcAft>
        <a:defRPr sz="4400">
          <a:solidFill>
            <a:srgbClr val="FFC306"/>
          </a:solidFill>
          <a:latin typeface="Arial Bold" pitchFamily="-111" charset="0"/>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455613" y="6411913"/>
            <a:ext cx="5772150" cy="2444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spcBef>
                <a:spcPct val="50000"/>
              </a:spcBef>
              <a:defRPr/>
            </a:pPr>
            <a:r>
              <a:rPr kumimoji="0" lang="en-US" sz="1000" dirty="0" err="1" smtClean="0">
                <a:solidFill>
                  <a:srgbClr val="000000"/>
                </a:solidFill>
              </a:rPr>
              <a:t>www.acsopenaccess.org</a:t>
            </a:r>
            <a:r>
              <a:rPr kumimoji="0" lang="en-US" sz="1000" dirty="0" smtClean="0">
                <a:solidFill>
                  <a:srgbClr val="000000"/>
                </a:solidFill>
              </a:rPr>
              <a:t>						</a:t>
            </a:r>
          </a:p>
        </p:txBody>
      </p:sp>
      <p:sp>
        <p:nvSpPr>
          <p:cNvPr id="2051" name="Text Box 6"/>
          <p:cNvSpPr txBox="1">
            <a:spLocks noChangeArrowheads="1"/>
          </p:cNvSpPr>
          <p:nvPr/>
        </p:nvSpPr>
        <p:spPr bwMode="auto">
          <a:xfrm>
            <a:off x="455613" y="2005013"/>
            <a:ext cx="7916862" cy="366712"/>
          </a:xfrm>
          <a:prstGeom prst="rect">
            <a:avLst/>
          </a:prstGeom>
          <a:noFill/>
          <a:ln>
            <a:noFill/>
          </a:ln>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kumimoji="0" lang="en-US" altLang="zh-TW" sz="1800" smtClean="0">
              <a:solidFill>
                <a:srgbClr val="000000"/>
              </a:solidFill>
            </a:endParaRPr>
          </a:p>
        </p:txBody>
      </p:sp>
      <p:sp>
        <p:nvSpPr>
          <p:cNvPr id="33796"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3797"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8142" name="Rectangle 1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400">
                <a:solidFill>
                  <a:srgbClr val="000000"/>
                </a:solidFill>
                <a:ea typeface="ＭＳ Ｐゴシック" pitchFamily="34" charset="-128"/>
              </a:defRPr>
            </a:lvl1pPr>
          </a:lstStyle>
          <a:p>
            <a:endParaRPr lang="en-US" altLang="zh-TW"/>
          </a:p>
        </p:txBody>
      </p:sp>
      <p:sp>
        <p:nvSpPr>
          <p:cNvPr id="31751" name="Rectangle 7"/>
          <p:cNvSpPr>
            <a:spLocks noChangeArrowheads="1"/>
          </p:cNvSpPr>
          <p:nvPr/>
        </p:nvSpPr>
        <p:spPr bwMode="auto">
          <a:xfrm>
            <a:off x="0" y="0"/>
            <a:ext cx="360363" cy="6858000"/>
          </a:xfrm>
          <a:prstGeom prst="rect">
            <a:avLst/>
          </a:prstGeom>
          <a:solidFill>
            <a:srgbClr val="0039A6"/>
          </a:solidFill>
          <a:ln>
            <a:noFill/>
          </a:ln>
          <a:extLst/>
        </p:spPr>
        <p:txBody>
          <a:bodyPr wrap="none"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kumimoji="0" lang="en-US" altLang="zh-TW" sz="1800" smtClean="0">
              <a:solidFill>
                <a:srgbClr val="000000"/>
              </a:solidFill>
            </a:endParaRPr>
          </a:p>
        </p:txBody>
      </p:sp>
      <p:pic>
        <p:nvPicPr>
          <p:cNvPr id="33800" name="Picture 9" descr="ACS Publications.gif"/>
          <p:cNvPicPr>
            <a:picLocks noChangeAspect="1"/>
          </p:cNvPicPr>
          <p:nvPr/>
        </p:nvPicPr>
        <p:blipFill>
          <a:blip r:embed="rId13"/>
          <a:srcRect/>
          <a:stretch>
            <a:fillRect/>
          </a:stretch>
        </p:blipFill>
        <p:spPr bwMode="auto">
          <a:xfrm>
            <a:off x="6934200" y="304800"/>
            <a:ext cx="1946275" cy="368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025" r:id="rId1"/>
    <p:sldLayoutId id="2147491026" r:id="rId2"/>
    <p:sldLayoutId id="2147491027" r:id="rId3"/>
    <p:sldLayoutId id="2147491028" r:id="rId4"/>
    <p:sldLayoutId id="2147491029" r:id="rId5"/>
    <p:sldLayoutId id="2147491030" r:id="rId6"/>
    <p:sldLayoutId id="2147491031" r:id="rId7"/>
    <p:sldLayoutId id="2147491032" r:id="rId8"/>
    <p:sldLayoutId id="2147491033" r:id="rId9"/>
    <p:sldLayoutId id="2147491034" r:id="rId10"/>
    <p:sldLayoutId id="2147491035" r:id="rId11"/>
  </p:sldLayoutIdLst>
  <p:hf hdr="0" ftr="0" dt="0"/>
  <p:txStyles>
    <p:titleStyle>
      <a:lvl1pPr algn="l" defTabSz="457200" rtl="0" eaLnBrk="0" fontAlgn="base" hangingPunct="0">
        <a:spcBef>
          <a:spcPct val="0"/>
        </a:spcBef>
        <a:spcAft>
          <a:spcPct val="0"/>
        </a:spcAft>
        <a:defRPr sz="2800" b="1">
          <a:solidFill>
            <a:srgbClr val="FFC306"/>
          </a:solidFill>
          <a:latin typeface="+mj-lt"/>
          <a:ea typeface="+mj-ea"/>
          <a:cs typeface="+mj-cs"/>
        </a:defRPr>
      </a:lvl1pPr>
      <a:lvl2pPr algn="l" defTabSz="457200" rtl="0" eaLnBrk="0" fontAlgn="base" hangingPunct="0">
        <a:spcBef>
          <a:spcPct val="0"/>
        </a:spcBef>
        <a:spcAft>
          <a:spcPct val="0"/>
        </a:spcAft>
        <a:defRPr sz="2800" b="1">
          <a:solidFill>
            <a:srgbClr val="FFC306"/>
          </a:solidFill>
          <a:latin typeface="Arial Bold" charset="0"/>
          <a:ea typeface="ＭＳ Ｐゴシック" charset="-128"/>
          <a:cs typeface="ＭＳ Ｐゴシック" charset="-128"/>
        </a:defRPr>
      </a:lvl2pPr>
      <a:lvl3pPr algn="l" defTabSz="457200" rtl="0" eaLnBrk="0" fontAlgn="base" hangingPunct="0">
        <a:spcBef>
          <a:spcPct val="0"/>
        </a:spcBef>
        <a:spcAft>
          <a:spcPct val="0"/>
        </a:spcAft>
        <a:defRPr sz="2800" b="1">
          <a:solidFill>
            <a:srgbClr val="FFC306"/>
          </a:solidFill>
          <a:latin typeface="Arial Bold" charset="0"/>
          <a:ea typeface="ＭＳ Ｐゴシック" charset="-128"/>
          <a:cs typeface="ＭＳ Ｐゴシック" charset="-128"/>
        </a:defRPr>
      </a:lvl3pPr>
      <a:lvl4pPr algn="l" defTabSz="457200" rtl="0" eaLnBrk="0" fontAlgn="base" hangingPunct="0">
        <a:spcBef>
          <a:spcPct val="0"/>
        </a:spcBef>
        <a:spcAft>
          <a:spcPct val="0"/>
        </a:spcAft>
        <a:defRPr sz="2800" b="1">
          <a:solidFill>
            <a:srgbClr val="FFC306"/>
          </a:solidFill>
          <a:latin typeface="Arial Bold" charset="0"/>
          <a:ea typeface="ＭＳ Ｐゴシック" charset="-128"/>
          <a:cs typeface="ＭＳ Ｐゴシック" charset="-128"/>
        </a:defRPr>
      </a:lvl4pPr>
      <a:lvl5pPr algn="l" defTabSz="457200" rtl="0" eaLnBrk="0" fontAlgn="base" hangingPunct="0">
        <a:spcBef>
          <a:spcPct val="0"/>
        </a:spcBef>
        <a:spcAft>
          <a:spcPct val="0"/>
        </a:spcAft>
        <a:defRPr sz="2800" b="1">
          <a:solidFill>
            <a:srgbClr val="FFC306"/>
          </a:solidFill>
          <a:latin typeface="Arial Bold" charset="0"/>
          <a:ea typeface="ＭＳ Ｐゴシック" charset="-128"/>
          <a:cs typeface="ＭＳ Ｐゴシック" charset="-128"/>
        </a:defRPr>
      </a:lvl5pPr>
      <a:lvl6pPr marL="457200" algn="l" defTabSz="457200" rtl="0" fontAlgn="base">
        <a:spcBef>
          <a:spcPct val="0"/>
        </a:spcBef>
        <a:spcAft>
          <a:spcPct val="0"/>
        </a:spcAft>
        <a:defRPr sz="3200">
          <a:solidFill>
            <a:srgbClr val="FFC306"/>
          </a:solidFill>
          <a:latin typeface="Arial Bold" charset="0"/>
          <a:ea typeface="ＭＳ Ｐゴシック" charset="-128"/>
          <a:cs typeface="ＭＳ Ｐゴシック" charset="-128"/>
        </a:defRPr>
      </a:lvl6pPr>
      <a:lvl7pPr marL="914400" algn="l" defTabSz="457200" rtl="0" fontAlgn="base">
        <a:spcBef>
          <a:spcPct val="0"/>
        </a:spcBef>
        <a:spcAft>
          <a:spcPct val="0"/>
        </a:spcAft>
        <a:defRPr sz="3200">
          <a:solidFill>
            <a:srgbClr val="FFC306"/>
          </a:solidFill>
          <a:latin typeface="Arial Bold" charset="0"/>
          <a:ea typeface="ＭＳ Ｐゴシック" charset="-128"/>
          <a:cs typeface="ＭＳ Ｐゴシック" charset="-128"/>
        </a:defRPr>
      </a:lvl7pPr>
      <a:lvl8pPr marL="1371600" algn="l" defTabSz="457200" rtl="0" fontAlgn="base">
        <a:spcBef>
          <a:spcPct val="0"/>
        </a:spcBef>
        <a:spcAft>
          <a:spcPct val="0"/>
        </a:spcAft>
        <a:defRPr sz="3200">
          <a:solidFill>
            <a:srgbClr val="FFC306"/>
          </a:solidFill>
          <a:latin typeface="Arial Bold" charset="0"/>
          <a:ea typeface="ＭＳ Ｐゴシック" charset="-128"/>
          <a:cs typeface="ＭＳ Ｐゴシック" charset="-128"/>
        </a:defRPr>
      </a:lvl8pPr>
      <a:lvl9pPr marL="1828800" algn="l" defTabSz="457200" rtl="0" fontAlgn="base">
        <a:spcBef>
          <a:spcPct val="0"/>
        </a:spcBef>
        <a:spcAft>
          <a:spcPct val="0"/>
        </a:spcAft>
        <a:defRPr sz="3200">
          <a:solidFill>
            <a:srgbClr val="FFC306"/>
          </a:solidFill>
          <a:latin typeface="Arial Bold"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400" b="1">
          <a:solidFill>
            <a:srgbClr val="0039A6"/>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a:solidFill>
            <a:srgbClr val="0039A6"/>
          </a:solidFill>
          <a:latin typeface="+mn-lt"/>
          <a:ea typeface="+mn-ea"/>
        </a:defRPr>
      </a:lvl2pPr>
      <a:lvl3pPr marL="1143000" indent="-228600" algn="l" defTabSz="457200" rtl="0" eaLnBrk="0" fontAlgn="base" hangingPunct="0">
        <a:spcBef>
          <a:spcPct val="20000"/>
        </a:spcBef>
        <a:spcAft>
          <a:spcPct val="0"/>
        </a:spcAft>
        <a:buFont typeface="Arial" charset="0"/>
        <a:buChar char="•"/>
        <a:defRPr sz="2000">
          <a:solidFill>
            <a:srgbClr val="0039A6"/>
          </a:solidFill>
          <a:latin typeface="+mn-lt"/>
          <a:ea typeface="+mn-ea"/>
        </a:defRPr>
      </a:lvl3pPr>
      <a:lvl4pPr marL="1600200" indent="-228600" algn="l" defTabSz="457200" rtl="0" eaLnBrk="0" fontAlgn="base" hangingPunct="0">
        <a:spcBef>
          <a:spcPct val="20000"/>
        </a:spcBef>
        <a:spcAft>
          <a:spcPct val="0"/>
        </a:spcAft>
        <a:buFont typeface="Arial" charset="0"/>
        <a:buChar char="–"/>
        <a:defRPr>
          <a:solidFill>
            <a:srgbClr val="0039A6"/>
          </a:solidFill>
          <a:latin typeface="+mn-lt"/>
          <a:ea typeface="+mn-ea"/>
        </a:defRPr>
      </a:lvl4pPr>
      <a:lvl5pPr marL="2057400" indent="-228600" algn="l" defTabSz="457200" rtl="0" eaLnBrk="0" fontAlgn="base" hangingPunct="0">
        <a:spcBef>
          <a:spcPct val="20000"/>
        </a:spcBef>
        <a:spcAft>
          <a:spcPct val="0"/>
        </a:spcAft>
        <a:buFont typeface="Arial" charset="0"/>
        <a:buChar char="»"/>
        <a:defRPr sz="2400">
          <a:solidFill>
            <a:srgbClr val="0039A6"/>
          </a:solidFill>
          <a:latin typeface="+mn-lt"/>
          <a:ea typeface="+mn-ea"/>
        </a:defRPr>
      </a:lvl5pPr>
      <a:lvl6pPr marL="2514600" indent="-228600" algn="l" defTabSz="457200" rtl="0" fontAlgn="base">
        <a:spcBef>
          <a:spcPct val="20000"/>
        </a:spcBef>
        <a:spcAft>
          <a:spcPct val="0"/>
        </a:spcAft>
        <a:buFont typeface="Arial" charset="0"/>
        <a:buChar char="»"/>
        <a:defRPr sz="2400">
          <a:solidFill>
            <a:srgbClr val="0039A6"/>
          </a:solidFill>
          <a:latin typeface="+mn-lt"/>
          <a:ea typeface="+mn-ea"/>
        </a:defRPr>
      </a:lvl6pPr>
      <a:lvl7pPr marL="2971800" indent="-228600" algn="l" defTabSz="457200" rtl="0" fontAlgn="base">
        <a:spcBef>
          <a:spcPct val="20000"/>
        </a:spcBef>
        <a:spcAft>
          <a:spcPct val="0"/>
        </a:spcAft>
        <a:buFont typeface="Arial" charset="0"/>
        <a:buChar char="»"/>
        <a:defRPr sz="2400">
          <a:solidFill>
            <a:srgbClr val="0039A6"/>
          </a:solidFill>
          <a:latin typeface="+mn-lt"/>
          <a:ea typeface="+mn-ea"/>
        </a:defRPr>
      </a:lvl7pPr>
      <a:lvl8pPr marL="3429000" indent="-228600" algn="l" defTabSz="457200" rtl="0" fontAlgn="base">
        <a:spcBef>
          <a:spcPct val="20000"/>
        </a:spcBef>
        <a:spcAft>
          <a:spcPct val="0"/>
        </a:spcAft>
        <a:buFont typeface="Arial" charset="0"/>
        <a:buChar char="»"/>
        <a:defRPr sz="2400">
          <a:solidFill>
            <a:srgbClr val="0039A6"/>
          </a:solidFill>
          <a:latin typeface="+mn-lt"/>
          <a:ea typeface="+mn-ea"/>
        </a:defRPr>
      </a:lvl8pPr>
      <a:lvl9pPr marL="3886200" indent="-228600" algn="l" defTabSz="457200" rtl="0" fontAlgn="base">
        <a:spcBef>
          <a:spcPct val="20000"/>
        </a:spcBef>
        <a:spcAft>
          <a:spcPct val="0"/>
        </a:spcAft>
        <a:buFont typeface="Arial" charset="0"/>
        <a:buChar char="»"/>
        <a:defRPr sz="2400">
          <a:solidFill>
            <a:srgbClr val="0039A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pubs.acs.org/journal/estlcu"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pubs.acs.org/journal/estlcu"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slide" Target="slide13.xml"/><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hemeOverride" Target="../theme/themeOverride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pubs.acs.org/journal/estlcu"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txBox="1">
            <a:spLocks/>
          </p:cNvSpPr>
          <p:nvPr/>
        </p:nvSpPr>
        <p:spPr bwMode="auto">
          <a:xfrm>
            <a:off x="458788" y="1801813"/>
            <a:ext cx="8229600" cy="866775"/>
          </a:xfrm>
          <a:prstGeom prst="rect">
            <a:avLst/>
          </a:prstGeom>
          <a:noFill/>
          <a:ln w="9525">
            <a:noFill/>
            <a:miter lim="800000"/>
            <a:headEnd/>
            <a:tailEnd/>
          </a:ln>
        </p:spPr>
        <p:txBody>
          <a:bodyPr/>
          <a:lstStyle/>
          <a:p>
            <a:pPr algn="ctr" eaLnBrk="0" hangingPunct="0">
              <a:spcBef>
                <a:spcPct val="20000"/>
              </a:spcBef>
            </a:pPr>
            <a:r>
              <a:rPr kumimoji="0" lang="zh-CN" altLang="en-US" sz="2800" b="1">
                <a:latin typeface="微軟正黑體" pitchFamily="34" charset="-120"/>
                <a:ea typeface="微軟正黑體" pitchFamily="34" charset="-120"/>
                <a:cs typeface="Arial" charset="0"/>
              </a:rPr>
              <a:t>美國化學學會 </a:t>
            </a:r>
            <a:endParaRPr kumimoji="0" lang="en-US" altLang="zh-CN" sz="2800" b="1">
              <a:latin typeface="微軟正黑體" pitchFamily="34" charset="-120"/>
              <a:ea typeface="微軟正黑體" pitchFamily="34" charset="-120"/>
              <a:cs typeface="Arial" charset="0"/>
            </a:endParaRPr>
          </a:p>
          <a:p>
            <a:pPr algn="ctr" eaLnBrk="0" hangingPunct="0">
              <a:spcBef>
                <a:spcPct val="20000"/>
              </a:spcBef>
            </a:pPr>
            <a:r>
              <a:rPr kumimoji="0" lang="en-US" altLang="zh-CN" sz="2800" b="1">
                <a:latin typeface="微軟正黑體" pitchFamily="34" charset="-120"/>
                <a:ea typeface="微軟正黑體" pitchFamily="34" charset="-120"/>
                <a:cs typeface="Arial" charset="0"/>
              </a:rPr>
              <a:t>American Chemistry Society</a:t>
            </a:r>
            <a:endParaRPr kumimoji="0" lang="zh-CN" altLang="en-US" sz="2800" b="1">
              <a:latin typeface="微軟正黑體" pitchFamily="34" charset="-120"/>
              <a:ea typeface="微軟正黑體" pitchFamily="34" charset="-120"/>
              <a:cs typeface="Arial" charset="0"/>
            </a:endParaRPr>
          </a:p>
          <a:p>
            <a:pPr algn="ctr" eaLnBrk="0" hangingPunct="0">
              <a:spcBef>
                <a:spcPct val="20000"/>
              </a:spcBef>
            </a:pPr>
            <a:endParaRPr kumimoji="0" lang="zh-CN" altLang="en-US" sz="2800" b="1">
              <a:latin typeface="微軟正黑體" pitchFamily="34" charset="-120"/>
              <a:ea typeface="微軟正黑體" pitchFamily="34" charset="-120"/>
              <a:cs typeface="Arial" charset="0"/>
            </a:endParaRPr>
          </a:p>
          <a:p>
            <a:pPr algn="ctr" eaLnBrk="0" hangingPunct="0">
              <a:spcBef>
                <a:spcPct val="20000"/>
              </a:spcBef>
            </a:pPr>
            <a:endParaRPr kumimoji="0" lang="zh-CN" altLang="en-US" sz="2800" b="1">
              <a:latin typeface="微軟正黑體" pitchFamily="34" charset="-120"/>
              <a:ea typeface="微軟正黑體" pitchFamily="34" charset="-120"/>
              <a:cs typeface="Arial" charset="0"/>
            </a:endParaRPr>
          </a:p>
          <a:p>
            <a:pPr algn="ctr" eaLnBrk="0" hangingPunct="0">
              <a:spcBef>
                <a:spcPct val="20000"/>
              </a:spcBef>
            </a:pPr>
            <a:endParaRPr kumimoji="0" lang="zh-CN" altLang="en-US" sz="2800" b="1">
              <a:latin typeface="微軟正黑體" pitchFamily="34" charset="-120"/>
              <a:ea typeface="微軟正黑體" pitchFamily="34" charset="-120"/>
              <a:cs typeface="Arial" charset="0"/>
            </a:endParaRPr>
          </a:p>
        </p:txBody>
      </p:sp>
      <p:pic>
        <p:nvPicPr>
          <p:cNvPr id="2050" name="Picture 2" descr="C:\產品\公事(不分產品）\Marketing\2014\ACS\ACS_Chem-for-Life.png"/>
          <p:cNvPicPr>
            <a:picLocks noChangeAspect="1" noChangeArrowheads="1"/>
          </p:cNvPicPr>
          <p:nvPr/>
        </p:nvPicPr>
        <p:blipFill>
          <a:blip r:embed="rId3"/>
          <a:srcRect/>
          <a:stretch>
            <a:fillRect/>
          </a:stretch>
        </p:blipFill>
        <p:spPr bwMode="auto">
          <a:xfrm>
            <a:off x="2327275" y="3762375"/>
            <a:ext cx="4492625" cy="14319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838" y="901700"/>
            <a:ext cx="7772400" cy="673100"/>
          </a:xfrm>
        </p:spPr>
        <p:txBody>
          <a:bodyPr rtlCol="0">
            <a:normAutofit/>
          </a:bodyPr>
          <a:lstStyle/>
          <a:p>
            <a:pPr fontAlgn="auto">
              <a:spcAft>
                <a:spcPts val="0"/>
              </a:spcAft>
              <a:defRPr/>
            </a:pPr>
            <a:r>
              <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2015 </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新刊</a:t>
            </a:r>
            <a:endPar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Rectangle 3"/>
          <p:cNvSpPr>
            <a:spLocks noGrp="1" noChangeArrowheads="1"/>
          </p:cNvSpPr>
          <p:nvPr>
            <p:ph type="body" idx="1"/>
          </p:nvPr>
        </p:nvSpPr>
        <p:spPr>
          <a:xfrm>
            <a:off x="271463" y="1700213"/>
            <a:ext cx="6983412" cy="3497262"/>
          </a:xfrm>
        </p:spPr>
        <p:txBody>
          <a:bodyPr rtlCol="0">
            <a:spAutoFit/>
          </a:bodyPr>
          <a:lstStyle/>
          <a:p>
            <a:pPr fontAlgn="auto">
              <a:spcBef>
                <a:spcPts val="672"/>
              </a:spcBef>
              <a:spcAft>
                <a:spcPts val="0"/>
              </a:spcAft>
              <a:buSzPts val="2800"/>
              <a:buFont typeface="Arial" pitchFamily="34" charset="0"/>
              <a:buNone/>
              <a:defRPr/>
            </a:pPr>
            <a:r>
              <a:rPr lang="en-US" altLang="zh-TW" sz="2400" dirty="0" smtClean="0">
                <a:solidFill>
                  <a:schemeClr val="tx1"/>
                </a:solidFill>
                <a:ea typeface="細明體" panose="02020509000000000000" pitchFamily="49" charset="-120"/>
              </a:rPr>
              <a:t>ACS Biomaterials Science and Engineering</a:t>
            </a:r>
          </a:p>
          <a:p>
            <a:pPr marL="342900" indent="-342900" fontAlgn="auto">
              <a:spcBef>
                <a:spcPts val="672"/>
              </a:spcBef>
              <a:spcAft>
                <a:spcPts val="0"/>
              </a:spcAft>
              <a:buSzPts val="2800"/>
              <a:buFont typeface="Arial" panose="020B0604020202020204" pitchFamily="34" charset="0"/>
              <a:buChar char="•"/>
              <a:defRPr/>
            </a:pPr>
            <a:r>
              <a:rPr lang="zh-TW" altLang="en-US" sz="2400" dirty="0" smtClean="0">
                <a:solidFill>
                  <a:schemeClr val="tx1"/>
                </a:solidFill>
                <a:ea typeface="細明體" panose="02020509000000000000" pitchFamily="49" charset="-120"/>
              </a:rPr>
              <a:t>鑒於生物醫學與生物技術產業的快速成長而出版</a:t>
            </a:r>
            <a:endParaRPr lang="en-US" altLang="zh-TW" sz="2400" dirty="0" smtClean="0">
              <a:solidFill>
                <a:schemeClr val="tx1"/>
              </a:solidFill>
              <a:ea typeface="細明體" panose="02020509000000000000" pitchFamily="49" charset="-120"/>
            </a:endParaRPr>
          </a:p>
          <a:p>
            <a:pPr marL="347472" indent="-347472" fontAlgn="auto">
              <a:spcBef>
                <a:spcPts val="672"/>
              </a:spcBef>
              <a:spcAft>
                <a:spcPts val="0"/>
              </a:spcAft>
              <a:buSzPts val="2800"/>
              <a:buFont typeface="Arial"/>
              <a:buChar char="•"/>
              <a:defRPr/>
            </a:pPr>
            <a:r>
              <a:rPr lang="zh-TW" altLang="en-US" sz="2400" dirty="0" smtClean="0">
                <a:solidFill>
                  <a:schemeClr val="tx1"/>
                </a:solidFill>
                <a:ea typeface="細明體" panose="02020509000000000000" pitchFamily="49" charset="-120"/>
              </a:rPr>
              <a:t>主編由</a:t>
            </a:r>
            <a:r>
              <a:rPr lang="en-US" altLang="zh-TW" sz="2400" dirty="0" smtClean="0">
                <a:solidFill>
                  <a:schemeClr val="tx1"/>
                </a:solidFill>
                <a:ea typeface="細明體" panose="02020509000000000000" pitchFamily="49" charset="-120"/>
              </a:rPr>
              <a:t>Tufts University</a:t>
            </a:r>
            <a:r>
              <a:rPr lang="zh-TW" altLang="en-US" sz="2400" dirty="0" smtClean="0">
                <a:solidFill>
                  <a:schemeClr val="tx1"/>
                </a:solidFill>
                <a:ea typeface="細明體" panose="02020509000000000000" pitchFamily="49" charset="-120"/>
              </a:rPr>
              <a:t>生醫工程系教授 </a:t>
            </a:r>
            <a:r>
              <a:rPr lang="en-US" altLang="zh-TW" sz="2400" dirty="0" smtClean="0">
                <a:solidFill>
                  <a:schemeClr val="tx1"/>
                </a:solidFill>
                <a:ea typeface="細明體" panose="02020509000000000000" pitchFamily="49" charset="-120"/>
              </a:rPr>
              <a:t>David Kaplan</a:t>
            </a:r>
            <a:r>
              <a:rPr lang="zh-TW" altLang="en-US" sz="2400" dirty="0" smtClean="0">
                <a:solidFill>
                  <a:schemeClr val="tx1"/>
                </a:solidFill>
                <a:ea typeface="細明體" panose="02020509000000000000" pitchFamily="49" charset="-120"/>
              </a:rPr>
              <a:t>擔任</a:t>
            </a:r>
            <a:endParaRPr lang="en-US" altLang="zh-TW" sz="2400" dirty="0" smtClean="0">
              <a:solidFill>
                <a:schemeClr val="tx1"/>
              </a:solidFill>
              <a:ea typeface="細明體" panose="02020509000000000000" pitchFamily="49" charset="-120"/>
            </a:endParaRPr>
          </a:p>
          <a:p>
            <a:pPr marL="347472" indent="-347472" fontAlgn="auto">
              <a:spcBef>
                <a:spcPts val="672"/>
              </a:spcBef>
              <a:spcAft>
                <a:spcPts val="0"/>
              </a:spcAft>
              <a:buSzPts val="2800"/>
              <a:buFont typeface="Arial"/>
              <a:buChar char="•"/>
              <a:defRPr/>
            </a:pPr>
            <a:r>
              <a:rPr lang="zh-TW" altLang="en-US" sz="2400" dirty="0" smtClean="0">
                <a:solidFill>
                  <a:schemeClr val="tx1"/>
                </a:solidFill>
                <a:ea typeface="細明體" panose="02020509000000000000" pitchFamily="49" charset="-120"/>
              </a:rPr>
              <a:t>希望透過化學家</a:t>
            </a:r>
            <a:r>
              <a:rPr lang="zh-TW" altLang="en-US" sz="2400" dirty="0" smtClean="0">
                <a:solidFill>
                  <a:schemeClr val="tx1"/>
                </a:solidFill>
                <a:latin typeface="新細明體"/>
                <a:ea typeface="新細明體"/>
              </a:rPr>
              <a:t>、</a:t>
            </a:r>
            <a:r>
              <a:rPr lang="zh-TW" altLang="en-US" sz="2400" dirty="0" smtClean="0">
                <a:solidFill>
                  <a:schemeClr val="tx1"/>
                </a:solidFill>
                <a:ea typeface="細明體" panose="02020509000000000000" pitchFamily="49" charset="-120"/>
              </a:rPr>
              <a:t>生物學家</a:t>
            </a:r>
            <a:r>
              <a:rPr lang="zh-TW" altLang="en-US" sz="2400" dirty="0">
                <a:solidFill>
                  <a:schemeClr val="tx1"/>
                </a:solidFill>
                <a:latin typeface="新細明體"/>
                <a:ea typeface="新細明體"/>
              </a:rPr>
              <a:t>、</a:t>
            </a:r>
            <a:r>
              <a:rPr lang="zh-TW" altLang="en-US" sz="2400" dirty="0" smtClean="0">
                <a:solidFill>
                  <a:schemeClr val="tx1"/>
                </a:solidFill>
                <a:ea typeface="細明體" panose="02020509000000000000" pitchFamily="49" charset="-120"/>
              </a:rPr>
              <a:t>物理學家</a:t>
            </a:r>
            <a:r>
              <a:rPr lang="zh-TW" altLang="en-US" sz="2400" dirty="0">
                <a:solidFill>
                  <a:schemeClr val="tx1"/>
                </a:solidFill>
                <a:latin typeface="新細明體"/>
                <a:ea typeface="新細明體"/>
              </a:rPr>
              <a:t>、</a:t>
            </a:r>
            <a:r>
              <a:rPr lang="zh-TW" altLang="en-US" sz="2400" dirty="0" smtClean="0">
                <a:solidFill>
                  <a:schemeClr val="tx1"/>
                </a:solidFill>
                <a:ea typeface="細明體" panose="02020509000000000000" pitchFamily="49" charset="-120"/>
              </a:rPr>
              <a:t>材料科學家和工程師的各種背景和見解，採用跨學科的方法了解生物材料的設計和工程。</a:t>
            </a:r>
            <a:endParaRPr lang="en-US" altLang="zh-CN" sz="2400" dirty="0" smtClean="0">
              <a:solidFill>
                <a:schemeClr val="tx1"/>
              </a:solidFill>
              <a:ea typeface="細明體" panose="02020509000000000000" pitchFamily="49" charset="-120"/>
            </a:endParaRPr>
          </a:p>
          <a:p>
            <a:pPr marL="347472" indent="-347472" fontAlgn="auto">
              <a:spcBef>
                <a:spcPts val="672"/>
              </a:spcBef>
              <a:spcAft>
                <a:spcPts val="0"/>
              </a:spcAft>
              <a:buSzPts val="2800"/>
              <a:buFont typeface="Arial"/>
              <a:buChar char="•"/>
              <a:defRPr/>
            </a:pPr>
            <a:r>
              <a:rPr lang="en-US" altLang="zh-TW" sz="2400" dirty="0" smtClean="0">
                <a:solidFill>
                  <a:schemeClr val="tx1"/>
                </a:solidFill>
                <a:ea typeface="細明體" panose="02020509000000000000" pitchFamily="49" charset="-120"/>
              </a:rPr>
              <a:t>http://pubs.acs.org/journal/abseba</a:t>
            </a:r>
            <a:endParaRPr lang="en-US" altLang="zh-CN" sz="2400" dirty="0" smtClean="0">
              <a:solidFill>
                <a:schemeClr val="tx1"/>
              </a:solidFill>
              <a:ea typeface="細明體" panose="02020509000000000000" pitchFamily="49" charset="-120"/>
              <a:hlinkClick r:id="rId3"/>
            </a:endParaRPr>
          </a:p>
        </p:txBody>
      </p:sp>
      <p:pic>
        <p:nvPicPr>
          <p:cNvPr id="68611" name="Picture 2" descr="ACS Biomaterials Science &amp; Engineering Cover Image"/>
          <p:cNvPicPr>
            <a:picLocks noChangeAspect="1" noChangeArrowheads="1"/>
          </p:cNvPicPr>
          <p:nvPr/>
        </p:nvPicPr>
        <p:blipFill>
          <a:blip r:embed="rId4"/>
          <a:srcRect/>
          <a:stretch>
            <a:fillRect/>
          </a:stretch>
        </p:blipFill>
        <p:spPr bwMode="auto">
          <a:xfrm>
            <a:off x="7254875" y="4179888"/>
            <a:ext cx="1736725" cy="2339975"/>
          </a:xfrm>
          <a:prstGeom prst="rect">
            <a:avLst/>
          </a:prstGeom>
          <a:noFill/>
          <a:ln w="9525">
            <a:noFill/>
            <a:miter lim="800000"/>
            <a:headEnd/>
            <a:tailEnd/>
          </a:ln>
        </p:spPr>
      </p:pic>
    </p:spTree>
    <p:extLst>
      <p:ext uri="{BB962C8B-B14F-4D97-AF65-F5344CB8AC3E}">
        <p14:creationId xmlns:p14="http://schemas.microsoft.com/office/powerpoint/2010/main" val="3070172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1"/>
          </p:nvPr>
        </p:nvSpPr>
        <p:spPr>
          <a:xfrm>
            <a:off x="446088" y="1820863"/>
            <a:ext cx="6354762" cy="3686175"/>
          </a:xfrm>
        </p:spPr>
        <p:txBody>
          <a:bodyPr rtlCol="0">
            <a:spAutoFit/>
          </a:bodyPr>
          <a:lstStyle/>
          <a:p>
            <a:pPr fontAlgn="auto">
              <a:spcBef>
                <a:spcPts val="672"/>
              </a:spcBef>
              <a:spcAft>
                <a:spcPts val="0"/>
              </a:spcAft>
              <a:buSzPts val="2800"/>
              <a:buFont typeface="Arial" pitchFamily="34" charset="0"/>
              <a:buNone/>
              <a:defRPr/>
            </a:pPr>
            <a:r>
              <a:rPr lang="en-US" altLang="zh-TW" sz="2400" b="1" dirty="0" smtClean="0">
                <a:solidFill>
                  <a:schemeClr val="tx1"/>
                </a:solidFill>
                <a:latin typeface="微軟正黑體" panose="020B0604030504040204" pitchFamily="34" charset="-120"/>
                <a:ea typeface="微軟正黑體" panose="020B0604030504040204" pitchFamily="34" charset="-120"/>
              </a:rPr>
              <a:t>ACS Infectious Diseases</a:t>
            </a:r>
            <a:r>
              <a:rPr lang="zh-TW" altLang="en-US" sz="2400" b="1" dirty="0" smtClean="0">
                <a:solidFill>
                  <a:schemeClr val="tx1"/>
                </a:solidFill>
                <a:latin typeface="微軟正黑體" panose="020B0604030504040204" pitchFamily="34" charset="-120"/>
                <a:ea typeface="微軟正黑體" panose="020B0604030504040204" pitchFamily="34" charset="-120"/>
              </a:rPr>
              <a:t> </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347472" indent="-347472" fontAlgn="auto">
              <a:spcBef>
                <a:spcPts val="672"/>
              </a:spcBef>
              <a:spcAft>
                <a:spcPts val="0"/>
              </a:spcAft>
              <a:buSzPts val="2800"/>
              <a:buFont typeface="Arial"/>
              <a:buChar char="•"/>
              <a:defRPr/>
            </a:pPr>
            <a:r>
              <a:rPr lang="zh-TW" altLang="en-US" sz="2400" dirty="0" smtClean="0">
                <a:solidFill>
                  <a:schemeClr val="tx1"/>
                </a:solidFill>
                <a:latin typeface="微軟正黑體" panose="020B0604030504040204" pitchFamily="34" charset="-120"/>
                <a:ea typeface="微軟正黑體" panose="020B0604030504040204" pitchFamily="34" charset="-120"/>
              </a:rPr>
              <a:t>主編由明尼蘇達大學的藥學院副教授</a:t>
            </a:r>
            <a:r>
              <a:rPr lang="en-US" altLang="zh-TW" sz="2400" dirty="0" smtClean="0">
                <a:solidFill>
                  <a:schemeClr val="tx1"/>
                </a:solidFill>
                <a:latin typeface="微軟正黑體" panose="020B0604030504040204" pitchFamily="34" charset="-120"/>
                <a:ea typeface="微軟正黑體" panose="020B0604030504040204" pitchFamily="34" charset="-120"/>
              </a:rPr>
              <a:t>Courtney C. Aldrich</a:t>
            </a:r>
            <a:r>
              <a:rPr lang="zh-TW" altLang="en-US" sz="2400" dirty="0" smtClean="0">
                <a:solidFill>
                  <a:schemeClr val="tx1"/>
                </a:solidFill>
                <a:latin typeface="微軟正黑體" panose="020B0604030504040204" pitchFamily="34" charset="-120"/>
                <a:ea typeface="微軟正黑體" panose="020B0604030504040204" pitchFamily="34" charset="-120"/>
              </a:rPr>
              <a:t>擔任</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347472" indent="-347472" fontAlgn="auto">
              <a:spcBef>
                <a:spcPts val="672"/>
              </a:spcBef>
              <a:spcAft>
                <a:spcPts val="0"/>
              </a:spcAft>
              <a:buSzPts val="2800"/>
              <a:buFont typeface="Arial"/>
              <a:buChar char="•"/>
              <a:defRPr/>
            </a:pPr>
            <a:r>
              <a:rPr lang="zh-TW" altLang="en-US" sz="2400" dirty="0" smtClean="0">
                <a:solidFill>
                  <a:schemeClr val="tx1"/>
                </a:solidFill>
                <a:latin typeface="微軟正黑體" panose="020B0604030504040204" pitchFamily="34" charset="-120"/>
                <a:ea typeface="微軟正黑體" panose="020B0604030504040204" pitchFamily="34" charset="-120"/>
              </a:rPr>
              <a:t>主要內容包含</a:t>
            </a:r>
            <a:r>
              <a:rPr lang="en-US" altLang="zh-TW" sz="2400" dirty="0" smtClean="0">
                <a:solidFill>
                  <a:schemeClr val="tx1"/>
                </a:solidFill>
                <a:latin typeface="微軟正黑體" panose="020B0604030504040204" pitchFamily="34" charset="-120"/>
                <a:ea typeface="微軟正黑體" panose="020B0604030504040204" pitchFamily="34" charset="-120"/>
              </a:rPr>
              <a:t>:</a:t>
            </a:r>
            <a:r>
              <a:rPr lang="zh-TW" altLang="zh-TW" sz="2400" dirty="0" smtClean="0">
                <a:solidFill>
                  <a:schemeClr val="tx1"/>
                </a:solidFill>
                <a:latin typeface="微軟正黑體" panose="020B0604030504040204" pitchFamily="34" charset="-120"/>
                <a:ea typeface="微軟正黑體" panose="020B0604030504040204" pitchFamily="34" charset="-120"/>
              </a:rPr>
              <a:t>發現新的抗菌藥物與發展</a:t>
            </a:r>
            <a:r>
              <a:rPr lang="zh-TW" altLang="en-US" sz="2400" dirty="0" smtClean="0">
                <a:solidFill>
                  <a:schemeClr val="tx1"/>
                </a:solidFill>
                <a:latin typeface="微軟正黑體" panose="020B0604030504040204" pitchFamily="34" charset="-120"/>
                <a:ea typeface="微軟正黑體" panose="020B0604030504040204" pitchFamily="34" charset="-120"/>
              </a:rPr>
              <a:t>、</a:t>
            </a:r>
            <a:r>
              <a:rPr lang="zh-TW" altLang="zh-TW" sz="2400" dirty="0" smtClean="0">
                <a:solidFill>
                  <a:schemeClr val="tx1"/>
                </a:solidFill>
                <a:latin typeface="微軟正黑體" panose="020B0604030504040204" pitchFamily="34" charset="-120"/>
                <a:ea typeface="微軟正黑體" panose="020B0604030504040204" pitchFamily="34" charset="-120"/>
              </a:rPr>
              <a:t>表徵和藥物靶標或途徑驗證</a:t>
            </a:r>
            <a:r>
              <a:rPr lang="zh-TW" altLang="en-US" sz="2400" dirty="0" smtClean="0">
                <a:solidFill>
                  <a:schemeClr val="tx1"/>
                </a:solidFill>
                <a:latin typeface="微軟正黑體" panose="020B0604030504040204" pitchFamily="34" charset="-120"/>
                <a:ea typeface="微軟正黑體" panose="020B0604030504040204" pitchFamily="34" charset="-120"/>
              </a:rPr>
              <a:t>、</a:t>
            </a:r>
            <a:r>
              <a:rPr lang="zh-TW" altLang="zh-TW" sz="2400" dirty="0" smtClean="0">
                <a:solidFill>
                  <a:schemeClr val="tx1"/>
                </a:solidFill>
                <a:latin typeface="微軟正黑體" panose="020B0604030504040204" pitchFamily="34" charset="-120"/>
                <a:ea typeface="微軟正黑體" panose="020B0604030504040204" pitchFamily="34" charset="-120"/>
              </a:rPr>
              <a:t>耐藥機制研究</a:t>
            </a:r>
            <a:r>
              <a:rPr lang="zh-TW" altLang="en-US" sz="2400" dirty="0" smtClean="0">
                <a:solidFill>
                  <a:schemeClr val="tx1"/>
                </a:solidFill>
                <a:latin typeface="微軟正黑體" panose="020B0604030504040204" pitchFamily="34" charset="-120"/>
                <a:ea typeface="微軟正黑體" panose="020B0604030504040204" pitchFamily="34" charset="-120"/>
              </a:rPr>
              <a:t>、</a:t>
            </a:r>
            <a:r>
              <a:rPr lang="zh-TW" altLang="zh-TW" sz="2400" dirty="0" smtClean="0">
                <a:solidFill>
                  <a:schemeClr val="tx1"/>
                </a:solidFill>
                <a:latin typeface="微軟正黑體" panose="020B0604030504040204" pitchFamily="34" charset="-120"/>
                <a:ea typeface="微軟正黑體" panose="020B0604030504040204" pitchFamily="34" charset="-120"/>
              </a:rPr>
              <a:t>作用機制</a:t>
            </a:r>
            <a:r>
              <a:rPr lang="zh-TW" altLang="en-US" sz="2400" dirty="0" smtClean="0">
                <a:solidFill>
                  <a:schemeClr val="tx1"/>
                </a:solidFill>
                <a:latin typeface="微軟正黑體" panose="020B0604030504040204" pitchFamily="34" charset="-120"/>
                <a:ea typeface="微軟正黑體" panose="020B0604030504040204" pitchFamily="34" charset="-120"/>
              </a:rPr>
              <a:t>、</a:t>
            </a:r>
            <a:r>
              <a:rPr lang="zh-TW" altLang="zh-TW" sz="2400" dirty="0" smtClean="0">
                <a:solidFill>
                  <a:schemeClr val="tx1"/>
                </a:solidFill>
                <a:latin typeface="微軟正黑體" panose="020B0604030504040204" pitchFamily="34" charset="-120"/>
                <a:ea typeface="微軟正黑體" panose="020B0604030504040204" pitchFamily="34" charset="-120"/>
              </a:rPr>
              <a:t>宿主 - 病原體相互作用</a:t>
            </a:r>
            <a:r>
              <a:rPr lang="zh-TW" altLang="en-US" sz="2400" dirty="0" smtClean="0">
                <a:solidFill>
                  <a:schemeClr val="tx1"/>
                </a:solidFill>
                <a:latin typeface="微軟正黑體" panose="020B0604030504040204" pitchFamily="34" charset="-120"/>
                <a:ea typeface="微軟正黑體" panose="020B0604030504040204" pitchFamily="34" charset="-120"/>
              </a:rPr>
              <a:t>、</a:t>
            </a:r>
            <a:r>
              <a:rPr lang="zh-TW" altLang="zh-TW" sz="2400" dirty="0" smtClean="0">
                <a:solidFill>
                  <a:schemeClr val="tx1"/>
                </a:solidFill>
                <a:latin typeface="微軟正黑體" panose="020B0604030504040204" pitchFamily="34" charset="-120"/>
                <a:ea typeface="微軟正黑體" panose="020B0604030504040204" pitchFamily="34" charset="-120"/>
              </a:rPr>
              <a:t>用於傳染病毒的小分子疫苗佐劑</a:t>
            </a:r>
            <a:r>
              <a:rPr lang="zh-TW" altLang="en-US" sz="2400" dirty="0" smtClean="0">
                <a:solidFill>
                  <a:schemeClr val="tx1"/>
                </a:solidFill>
                <a:latin typeface="微軟正黑體" panose="020B0604030504040204" pitchFamily="34" charset="-120"/>
                <a:ea typeface="微軟正黑體" panose="020B0604030504040204" pitchFamily="34" charset="-120"/>
              </a:rPr>
              <a:t>、</a:t>
            </a:r>
            <a:r>
              <a:rPr lang="zh-TW" altLang="zh-TW" sz="2400" dirty="0" smtClean="0">
                <a:solidFill>
                  <a:schemeClr val="tx1"/>
                </a:solidFill>
                <a:latin typeface="微軟正黑體" panose="020B0604030504040204" pitchFamily="34" charset="-120"/>
                <a:ea typeface="微軟正黑體" panose="020B0604030504040204" pitchFamily="34" charset="-120"/>
              </a:rPr>
              <a:t>細菌生物化學與分子生物學。</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347472" indent="-347472" fontAlgn="auto">
              <a:spcBef>
                <a:spcPts val="672"/>
              </a:spcBef>
              <a:spcAft>
                <a:spcPts val="0"/>
              </a:spcAft>
              <a:buSzPts val="2800"/>
              <a:buFont typeface="Arial"/>
              <a:buChar char="•"/>
              <a:defRPr/>
            </a:pPr>
            <a:r>
              <a:rPr lang="en-US" altLang="zh-TW" sz="2400" dirty="0" smtClean="0">
                <a:solidFill>
                  <a:schemeClr val="tx1"/>
                </a:solidFill>
                <a:latin typeface="微軟正黑體" panose="020B0604030504040204" pitchFamily="34" charset="-120"/>
                <a:ea typeface="微軟正黑體" panose="020B0604030504040204" pitchFamily="34" charset="-120"/>
              </a:rPr>
              <a:t>http://pubs.acs.org/journal/aidcbc</a:t>
            </a:r>
            <a:endParaRPr lang="en-US" altLang="zh-CN" sz="2400" dirty="0" smtClean="0">
              <a:solidFill>
                <a:schemeClr val="tx1"/>
              </a:solidFill>
              <a:latin typeface="微軟正黑體" panose="020B0604030504040204" pitchFamily="34" charset="-120"/>
              <a:ea typeface="微軟正黑體" panose="020B0604030504040204" pitchFamily="34" charset="-120"/>
              <a:hlinkClick r:id="rId3"/>
            </a:endParaRPr>
          </a:p>
        </p:txBody>
      </p:sp>
      <p:pic>
        <p:nvPicPr>
          <p:cNvPr id="70658" name="Picture 2" descr="Journal Cover"/>
          <p:cNvPicPr>
            <a:picLocks noChangeAspect="1" noChangeArrowheads="1"/>
          </p:cNvPicPr>
          <p:nvPr/>
        </p:nvPicPr>
        <p:blipFill>
          <a:blip r:embed="rId4"/>
          <a:srcRect/>
          <a:stretch>
            <a:fillRect/>
          </a:stretch>
        </p:blipFill>
        <p:spPr bwMode="auto">
          <a:xfrm>
            <a:off x="7016750" y="4006850"/>
            <a:ext cx="1912938" cy="2546350"/>
          </a:xfrm>
          <a:prstGeom prst="rect">
            <a:avLst/>
          </a:prstGeom>
          <a:noFill/>
          <a:ln w="9525">
            <a:noFill/>
            <a:miter lim="800000"/>
            <a:headEnd/>
            <a:tailEnd/>
          </a:ln>
        </p:spPr>
      </p:pic>
      <p:sp>
        <p:nvSpPr>
          <p:cNvPr id="7" name="標題 1"/>
          <p:cNvSpPr>
            <a:spLocks noGrp="1"/>
          </p:cNvSpPr>
          <p:nvPr>
            <p:ph type="title"/>
          </p:nvPr>
        </p:nvSpPr>
        <p:spPr>
          <a:xfrm>
            <a:off x="350838" y="901700"/>
            <a:ext cx="7772400" cy="673100"/>
          </a:xfrm>
        </p:spPr>
        <p:txBody>
          <a:bodyPr rtlCol="0">
            <a:normAutofit/>
          </a:bodyPr>
          <a:lstStyle/>
          <a:p>
            <a:pPr fontAlgn="auto">
              <a:spcAft>
                <a:spcPts val="0"/>
              </a:spcAft>
              <a:defRPr/>
            </a:pPr>
            <a:r>
              <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2015 </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新刊</a:t>
            </a:r>
            <a:endPar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00220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txBox="1">
            <a:spLocks/>
          </p:cNvSpPr>
          <p:nvPr/>
        </p:nvSpPr>
        <p:spPr bwMode="auto">
          <a:xfrm>
            <a:off x="582613" y="746125"/>
            <a:ext cx="6491287" cy="762000"/>
          </a:xfrm>
          <a:prstGeom prst="rect">
            <a:avLst/>
          </a:prstGeom>
          <a:noFill/>
          <a:ln w="9525">
            <a:noFill/>
            <a:miter lim="800000"/>
            <a:headEnd/>
            <a:tailEnd/>
          </a:ln>
        </p:spPr>
        <p:txBody>
          <a:bodyPr anchor="ctr"/>
          <a:lstStyle/>
          <a:p>
            <a:pPr>
              <a:defRPr/>
            </a:pPr>
            <a:r>
              <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ACS </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電子書概述</a:t>
            </a:r>
            <a:endParaRPr kumimoji="0" lang="zh-CN"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p:txBody>
      </p:sp>
      <p:pic>
        <p:nvPicPr>
          <p:cNvPr id="140290" name="图片 24" descr="ACS-advace-logo"/>
          <p:cNvPicPr>
            <a:picLocks noChangeAspect="1" noChangeArrowheads="1"/>
          </p:cNvPicPr>
          <p:nvPr/>
        </p:nvPicPr>
        <p:blipFill>
          <a:blip r:embed="rId3"/>
          <a:srcRect/>
          <a:stretch>
            <a:fillRect/>
          </a:stretch>
        </p:blipFill>
        <p:spPr bwMode="auto">
          <a:xfrm>
            <a:off x="582613" y="1508125"/>
            <a:ext cx="2466975" cy="765175"/>
          </a:xfrm>
          <a:prstGeom prst="rect">
            <a:avLst/>
          </a:prstGeom>
          <a:noFill/>
          <a:ln w="9525">
            <a:noFill/>
            <a:miter lim="800000"/>
            <a:headEnd/>
            <a:tailEnd/>
          </a:ln>
        </p:spPr>
      </p:pic>
      <p:pic>
        <p:nvPicPr>
          <p:cNvPr id="140289" name="图片 25" descr="ACS-symposium-logo"/>
          <p:cNvPicPr>
            <a:picLocks noChangeAspect="1" noChangeArrowheads="1"/>
          </p:cNvPicPr>
          <p:nvPr/>
        </p:nvPicPr>
        <p:blipFill>
          <a:blip r:embed="rId4"/>
          <a:srcRect/>
          <a:stretch>
            <a:fillRect/>
          </a:stretch>
        </p:blipFill>
        <p:spPr bwMode="auto">
          <a:xfrm>
            <a:off x="612775" y="2519363"/>
            <a:ext cx="2360613" cy="765175"/>
          </a:xfrm>
          <a:prstGeom prst="rect">
            <a:avLst/>
          </a:prstGeom>
          <a:noFill/>
          <a:ln w="9525">
            <a:noFill/>
            <a:miter lim="800000"/>
            <a:headEnd/>
            <a:tailEnd/>
          </a:ln>
        </p:spPr>
      </p:pic>
      <p:sp>
        <p:nvSpPr>
          <p:cNvPr id="7270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CN" altLang="en-US">
              <a:ea typeface="ＭＳ Ｐゴシック" pitchFamily="34" charset="-128"/>
            </a:endParaRPr>
          </a:p>
        </p:txBody>
      </p:sp>
      <p:sp>
        <p:nvSpPr>
          <p:cNvPr id="6" name="矩形 5"/>
          <p:cNvSpPr>
            <a:spLocks noChangeArrowheads="1"/>
          </p:cNvSpPr>
          <p:nvPr/>
        </p:nvSpPr>
        <p:spPr bwMode="auto">
          <a:xfrm>
            <a:off x="3282950" y="1550988"/>
            <a:ext cx="5505450" cy="2016125"/>
          </a:xfrm>
          <a:prstGeom prst="rect">
            <a:avLst/>
          </a:prstGeom>
          <a:noFill/>
          <a:ln w="9525">
            <a:noFill/>
            <a:miter lim="800000"/>
            <a:headEnd/>
            <a:tailEnd/>
          </a:ln>
        </p:spPr>
        <p:txBody>
          <a:bodyPr>
            <a:spAutoFit/>
          </a:bodyPr>
          <a:lstStyle/>
          <a:p>
            <a:pPr marL="346075" indent="-346075">
              <a:lnSpc>
                <a:spcPts val="2500"/>
              </a:lnSpc>
              <a:buSzPts val="2800"/>
              <a:buFont typeface="Arial" charset="0"/>
              <a:buChar char="•"/>
            </a:pPr>
            <a:r>
              <a:rPr kumimoji="0" lang="zh-TW" altLang="en-US" sz="1600">
                <a:latin typeface="微軟正黑體" pitchFamily="34" charset="-120"/>
                <a:ea typeface="微軟正黑體" pitchFamily="34" charset="-120"/>
              </a:rPr>
              <a:t>包括</a:t>
            </a:r>
            <a:r>
              <a:rPr kumimoji="0" lang="en-US" altLang="zh-TW" sz="1600">
                <a:latin typeface="微軟正黑體" pitchFamily="34" charset="-120"/>
                <a:ea typeface="微軟正黑體" pitchFamily="34" charset="-120"/>
              </a:rPr>
              <a:t>Symposium</a:t>
            </a:r>
            <a:r>
              <a:rPr kumimoji="0" lang="zh-TW" altLang="en-US" sz="1600">
                <a:latin typeface="微軟正黑體" pitchFamily="34" charset="-120"/>
                <a:ea typeface="微軟正黑體" pitchFamily="34" charset="-120"/>
              </a:rPr>
              <a:t>系列和</a:t>
            </a:r>
            <a:r>
              <a:rPr kumimoji="0" lang="en-US" altLang="zh-TW" sz="1600">
                <a:latin typeface="微軟正黑體" pitchFamily="34" charset="-120"/>
                <a:ea typeface="微軟正黑體" pitchFamily="34" charset="-120"/>
              </a:rPr>
              <a:t>Advance in Chemistry</a:t>
            </a:r>
            <a:r>
              <a:rPr kumimoji="0" lang="zh-TW" altLang="en-US" sz="1600">
                <a:latin typeface="微軟正黑體" pitchFamily="34" charset="-120"/>
                <a:ea typeface="微軟正黑體" pitchFamily="34" charset="-120"/>
              </a:rPr>
              <a:t>系列，從</a:t>
            </a:r>
            <a:r>
              <a:rPr kumimoji="0" lang="en-US" altLang="zh-TW" sz="1600">
                <a:latin typeface="微軟正黑體" pitchFamily="34" charset="-120"/>
                <a:ea typeface="微軟正黑體" pitchFamily="34" charset="-120"/>
              </a:rPr>
              <a:t>1949</a:t>
            </a:r>
            <a:r>
              <a:rPr kumimoji="0" lang="zh-TW" altLang="en-US" sz="1600">
                <a:latin typeface="微軟正黑體" pitchFamily="34" charset="-120"/>
                <a:ea typeface="微軟正黑體" pitchFamily="34" charset="-120"/>
              </a:rPr>
              <a:t>年至今，共</a:t>
            </a:r>
            <a:r>
              <a:rPr kumimoji="0" lang="en-US" altLang="zh-TW" sz="1600">
                <a:latin typeface="微軟正黑體" pitchFamily="34" charset="-120"/>
                <a:ea typeface="微軟正黑體" pitchFamily="34" charset="-120"/>
              </a:rPr>
              <a:t>1400</a:t>
            </a:r>
            <a:r>
              <a:rPr kumimoji="0" lang="zh-TW" altLang="en-US" sz="1600">
                <a:latin typeface="微軟正黑體" pitchFamily="34" charset="-120"/>
                <a:ea typeface="微軟正黑體" pitchFamily="34" charset="-120"/>
              </a:rPr>
              <a:t>多本；現每年更新</a:t>
            </a:r>
            <a:r>
              <a:rPr kumimoji="0" lang="en-US" altLang="zh-TW" sz="1600">
                <a:latin typeface="微軟正黑體" pitchFamily="34" charset="-120"/>
                <a:ea typeface="微軟正黑體" pitchFamily="34" charset="-120"/>
              </a:rPr>
              <a:t>30-35</a:t>
            </a:r>
            <a:r>
              <a:rPr kumimoji="0" lang="zh-TW" altLang="en-US" sz="1600">
                <a:latin typeface="微軟正黑體" pitchFamily="34" charset="-120"/>
                <a:ea typeface="微軟正黑體" pitchFamily="34" charset="-120"/>
              </a:rPr>
              <a:t>本。</a:t>
            </a:r>
          </a:p>
          <a:p>
            <a:pPr marL="346075" indent="-346075">
              <a:lnSpc>
                <a:spcPts val="2500"/>
              </a:lnSpc>
              <a:buSzPts val="2800"/>
              <a:buFont typeface="Arial" charset="0"/>
              <a:buChar char="•"/>
            </a:pPr>
            <a:r>
              <a:rPr kumimoji="0" lang="zh-TW" altLang="en-US" sz="1600">
                <a:latin typeface="微軟正黑體" pitchFamily="34" charset="-120"/>
                <a:ea typeface="微軟正黑體" pitchFamily="34" charset="-120"/>
              </a:rPr>
              <a:t>內容涵蓋半個多世紀的化學發展歷程、教學資料和研究成果。</a:t>
            </a:r>
          </a:p>
          <a:p>
            <a:pPr marL="346075" indent="-346075">
              <a:lnSpc>
                <a:spcPts val="2500"/>
              </a:lnSpc>
              <a:buSzPts val="2800"/>
              <a:buFont typeface="Arial" charset="0"/>
              <a:buChar char="•"/>
            </a:pPr>
            <a:r>
              <a:rPr kumimoji="0" lang="zh-TW" altLang="en-US" sz="1600">
                <a:latin typeface="微軟正黑體" pitchFamily="34" charset="-120"/>
                <a:ea typeface="微軟正黑體" pitchFamily="34" charset="-120"/>
              </a:rPr>
              <a:t>農業和食品科學、生物化學、高分子化學、新型材料、環境科學與工程等領域的精華。</a:t>
            </a:r>
          </a:p>
        </p:txBody>
      </p:sp>
      <p:graphicFrame>
        <p:nvGraphicFramePr>
          <p:cNvPr id="7" name="图表 6"/>
          <p:cNvGraphicFramePr/>
          <p:nvPr/>
        </p:nvGraphicFramePr>
        <p:xfrm>
          <a:off x="582235" y="3707376"/>
          <a:ext cx="8206925" cy="304902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0290"/>
                                        </p:tgtEl>
                                        <p:attrNameLst>
                                          <p:attrName>style.visibility</p:attrName>
                                        </p:attrNameLst>
                                      </p:cBhvr>
                                      <p:to>
                                        <p:strVal val="visible"/>
                                      </p:to>
                                    </p:set>
                                    <p:animEffect transition="in" filter="dissolve">
                                      <p:cBhvr>
                                        <p:cTn id="22" dur="500"/>
                                        <p:tgtEl>
                                          <p:spTgt spid="140290"/>
                                        </p:tgtEl>
                                      </p:cBhvr>
                                    </p:animEffect>
                                  </p:childTnLst>
                                </p:cTn>
                              </p:par>
                              <p:par>
                                <p:cTn id="23" presetID="9" presetClass="entr" presetSubtype="0" fill="hold" nodeType="withEffect">
                                  <p:stCondLst>
                                    <p:cond delay="0"/>
                                  </p:stCondLst>
                                  <p:childTnLst>
                                    <p:set>
                                      <p:cBhvr>
                                        <p:cTn id="24" dur="1" fill="hold">
                                          <p:stCondLst>
                                            <p:cond delay="0"/>
                                          </p:stCondLst>
                                        </p:cTn>
                                        <p:tgtEl>
                                          <p:spTgt spid="140289"/>
                                        </p:tgtEl>
                                        <p:attrNameLst>
                                          <p:attrName>style.visibility</p:attrName>
                                        </p:attrNameLst>
                                      </p:cBhvr>
                                      <p:to>
                                        <p:strVal val="visible"/>
                                      </p:to>
                                    </p:set>
                                    <p:animEffect transition="in" filter="dissolve">
                                      <p:cBhvr>
                                        <p:cTn id="25" dur="500"/>
                                        <p:tgtEl>
                                          <p:spTgt spid="14028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669925" y="1916113"/>
          <a:ext cx="8107908" cy="4111564"/>
        </p:xfrm>
        <a:graphic>
          <a:graphicData uri="http://schemas.openxmlformats.org/drawingml/2006/table">
            <a:tbl>
              <a:tblPr>
                <a:tableStyleId>{5940675A-B579-460E-94D1-54222C63F5DA}</a:tableStyleId>
              </a:tblPr>
              <a:tblGrid>
                <a:gridCol w="3980246"/>
                <a:gridCol w="4127662"/>
              </a:tblGrid>
              <a:tr h="418844">
                <a:tc>
                  <a:txBody>
                    <a:bodyPr/>
                    <a:lstStyle/>
                    <a:p>
                      <a:pPr marL="0" algn="ctr" defTabSz="914400" rtl="0" eaLnBrk="1" latinLnBrk="0" hangingPunct="1">
                        <a:spcAft>
                          <a:spcPts val="0"/>
                        </a:spcAft>
                      </a:pPr>
                      <a:r>
                        <a:rPr lang="en-US" altLang="zh-TW" sz="1600" b="1" kern="0" dirty="0" smtClean="0">
                          <a:solidFill>
                            <a:schemeClr val="bg1"/>
                          </a:solidFill>
                          <a:latin typeface="微軟正黑體" panose="020B0604030504040204" pitchFamily="34" charset="-120"/>
                          <a:ea typeface="微軟正黑體" panose="020B0604030504040204" pitchFamily="34" charset="-120"/>
                        </a:rPr>
                        <a:t>ACS</a:t>
                      </a:r>
                      <a:r>
                        <a:rPr lang="zh-TW" altLang="en-US" sz="1600" b="1" kern="0" dirty="0" smtClean="0">
                          <a:solidFill>
                            <a:schemeClr val="bg1"/>
                          </a:solidFill>
                          <a:latin typeface="微軟正黑體" panose="020B0604030504040204" pitchFamily="34" charset="-120"/>
                          <a:ea typeface="微軟正黑體" panose="020B0604030504040204" pitchFamily="34" charset="-120"/>
                        </a:rPr>
                        <a:t>主辦</a:t>
                      </a:r>
                      <a:r>
                        <a:rPr lang="en-US" altLang="zh-TW" sz="1600" b="1" kern="0" dirty="0" smtClean="0">
                          <a:solidFill>
                            <a:schemeClr val="bg1"/>
                          </a:solidFill>
                          <a:latin typeface="微軟正黑體" panose="020B0604030504040204" pitchFamily="34" charset="-120"/>
                          <a:ea typeface="微軟正黑體" panose="020B0604030504040204" pitchFamily="34" charset="-120"/>
                        </a:rPr>
                        <a:t>︰</a:t>
                      </a:r>
                      <a:r>
                        <a:rPr lang="zh-TW" altLang="en-US" sz="1600" b="1" kern="0" dirty="0" smtClean="0">
                          <a:solidFill>
                            <a:schemeClr val="bg1"/>
                          </a:solidFill>
                          <a:latin typeface="微軟正黑體" panose="020B0604030504040204" pitchFamily="34" charset="-120"/>
                          <a:ea typeface="微軟正黑體" panose="020B0604030504040204" pitchFamily="34" charset="-120"/>
                        </a:rPr>
                        <a:t>下屬技術部門</a:t>
                      </a:r>
                      <a:endParaRPr lang="zh-CN" sz="1600" b="1" kern="0" dirty="0">
                        <a:solidFill>
                          <a:schemeClr val="bg1"/>
                        </a:solidFill>
                        <a:latin typeface="微軟正黑體" panose="020B0604030504040204" pitchFamily="34" charset="-120"/>
                        <a:ea typeface="微軟正黑體" panose="020B0604030504040204" pitchFamily="34" charset="-120"/>
                        <a:cs typeface="+mn-cs"/>
                      </a:endParaRPr>
                    </a:p>
                  </a:txBody>
                  <a:tcPr marL="45093" marR="45093"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lumMod val="75000"/>
                      </a:schemeClr>
                    </a:solidFill>
                  </a:tcPr>
                </a:tc>
                <a:tc>
                  <a:txBody>
                    <a:bodyPr/>
                    <a:lstStyle/>
                    <a:p>
                      <a:pPr marL="0" algn="ctr" defTabSz="914400" rtl="0" eaLnBrk="1" latinLnBrk="0" hangingPunct="1">
                        <a:spcAft>
                          <a:spcPts val="0"/>
                        </a:spcAft>
                      </a:pPr>
                      <a:r>
                        <a:rPr lang="zh-TW" altLang="en-US" sz="1600" b="1" kern="0" smtClean="0">
                          <a:solidFill>
                            <a:schemeClr val="bg1"/>
                          </a:solidFill>
                          <a:latin typeface="微軟正黑體" panose="020B0604030504040204" pitchFamily="34" charset="-120"/>
                          <a:ea typeface="微軟正黑體" panose="020B0604030504040204" pitchFamily="34" charset="-120"/>
                          <a:cs typeface="+mn-cs"/>
                        </a:rPr>
                        <a:t>聯合主辦或外部主辦</a:t>
                      </a:r>
                      <a:r>
                        <a:rPr lang="en-US" altLang="zh-TW" sz="1600" b="1" kern="0" smtClean="0">
                          <a:solidFill>
                            <a:schemeClr val="bg1"/>
                          </a:solidFill>
                          <a:latin typeface="微軟正黑體" panose="020B0604030504040204" pitchFamily="34" charset="-120"/>
                          <a:ea typeface="微軟正黑體" panose="020B0604030504040204" pitchFamily="34" charset="-120"/>
                          <a:cs typeface="+mn-cs"/>
                        </a:rPr>
                        <a:t>︰</a:t>
                      </a:r>
                      <a:r>
                        <a:rPr lang="zh-TW" altLang="en-US" sz="1600" b="1" kern="0" smtClean="0">
                          <a:solidFill>
                            <a:schemeClr val="bg1"/>
                          </a:solidFill>
                          <a:latin typeface="微軟正黑體" panose="020B0604030504040204" pitchFamily="34" charset="-120"/>
                          <a:ea typeface="微軟正黑體" panose="020B0604030504040204" pitchFamily="34" charset="-120"/>
                          <a:cs typeface="+mn-cs"/>
                        </a:rPr>
                        <a:t>其他威權學協會</a:t>
                      </a:r>
                      <a:endParaRPr lang="zh-CN" altLang="zh-CN" sz="1600" b="1" kern="0" dirty="0">
                        <a:solidFill>
                          <a:schemeClr val="bg1"/>
                        </a:solidFill>
                        <a:latin typeface="微軟正黑體" panose="020B0604030504040204" pitchFamily="34" charset="-120"/>
                        <a:ea typeface="微軟正黑體" panose="020B0604030504040204" pitchFamily="34" charset="-120"/>
                        <a:cs typeface="+mn-cs"/>
                      </a:endParaRPr>
                    </a:p>
                  </a:txBody>
                  <a:tcPr marL="45093" marR="45093"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lumMod val="75000"/>
                      </a:schemeClr>
                    </a:solidFill>
                  </a:tcPr>
                </a:tc>
              </a:tr>
              <a:tr h="340999">
                <a:tc>
                  <a:txBody>
                    <a:bodyPr/>
                    <a:lstStyle/>
                    <a:p>
                      <a:pPr algn="ctr" fontAlgn="ctr"/>
                      <a:r>
                        <a:rPr lang="zh-TW" altLang="en-US" sz="1600" b="0" i="0" u="none" strike="noStrike" dirty="0" smtClean="0">
                          <a:solidFill>
                            <a:srgbClr val="000000"/>
                          </a:solidFill>
                          <a:latin typeface="微軟正黑體" panose="020B0604030504040204" pitchFamily="34" charset="-120"/>
                          <a:ea typeface="微軟正黑體" panose="020B0604030504040204" pitchFamily="34" charset="-120"/>
                        </a:rPr>
                        <a:t>化學歷史部門</a:t>
                      </a:r>
                      <a:endParaRPr lang="zh-CN" altLang="en-US" sz="1600" b="0" i="0" u="none" strike="noStrike" dirty="0">
                        <a:solidFill>
                          <a:srgbClr val="000000"/>
                        </a:solidFill>
                        <a:latin typeface="微軟正黑體" panose="020B0604030504040204" pitchFamily="34" charset="-120"/>
                        <a:ea typeface="微軟正黑體" panose="020B0604030504040204" pitchFamily="34" charset="-120"/>
                      </a:endParaRPr>
                    </a:p>
                  </a:txBody>
                  <a:tcPr marL="9525" marR="9525" marT="9525" marB="0" anchor="ctr">
                    <a:lnL w="12700" cap="flat" cmpd="sng" algn="ctr">
                      <a:noFill/>
                      <a:prstDash val="solid"/>
                      <a:round/>
                      <a:headEnd type="none" w="med" len="med"/>
                      <a:tailEnd type="none" w="med" len="med"/>
                    </a:lnL>
                  </a:tcPr>
                </a:tc>
                <a:tc>
                  <a:txBody>
                    <a:bodyPr/>
                    <a:lstStyle/>
                    <a:p>
                      <a:pPr marL="0" algn="ctr" defTabSz="914400" rtl="0" eaLnBrk="1" latinLnBrk="0" hangingPunct="1">
                        <a:spcAft>
                          <a:spcPts val="0"/>
                        </a:spcAft>
                      </a:pPr>
                      <a:r>
                        <a:rPr lang="zh-TW" altLang="en-US" sz="1600" kern="100" smtClean="0">
                          <a:solidFill>
                            <a:schemeClr val="dk1"/>
                          </a:solidFill>
                          <a:latin typeface="微軟正黑體" panose="020B0604030504040204" pitchFamily="34" charset="-120"/>
                          <a:ea typeface="微軟正黑體" panose="020B0604030504040204" pitchFamily="34" charset="-120"/>
                          <a:cs typeface="Arial" pitchFamily="34" charset="0"/>
                        </a:rPr>
                        <a:t>美國物理協會</a:t>
                      </a:r>
                      <a:endParaRPr lang="zh-CN" sz="1600" kern="100" dirty="0">
                        <a:solidFill>
                          <a:schemeClr val="dk1"/>
                        </a:solidFill>
                        <a:latin typeface="微軟正黑體" panose="020B0604030504040204" pitchFamily="34" charset="-120"/>
                        <a:ea typeface="微軟正黑體" panose="020B0604030504040204" pitchFamily="34" charset="-120"/>
                        <a:cs typeface="Arial" pitchFamily="34" charset="0"/>
                      </a:endParaRPr>
                    </a:p>
                  </a:txBody>
                  <a:tcPr marL="68580" marR="68580" marT="0" marB="0" anchor="ctr">
                    <a:lnR w="12700" cap="flat" cmpd="sng" algn="ctr">
                      <a:noFill/>
                      <a:prstDash val="solid"/>
                      <a:round/>
                      <a:headEnd type="none" w="med" len="med"/>
                      <a:tailEnd type="none" w="med" len="med"/>
                    </a:lnR>
                  </a:tcPr>
                </a:tc>
              </a:tr>
              <a:tr h="389270">
                <a:tc>
                  <a:txBody>
                    <a:bodyPr/>
                    <a:lstStyle/>
                    <a:p>
                      <a:pPr algn="ctr" fontAlgn="ctr"/>
                      <a:r>
                        <a:rPr lang="zh-TW" altLang="en-US" sz="1600" b="0" i="0" u="none" strike="noStrike" dirty="0" smtClean="0">
                          <a:solidFill>
                            <a:srgbClr val="000000"/>
                          </a:solidFill>
                          <a:latin typeface="微軟正黑體" panose="020B0604030504040204" pitchFamily="34" charset="-120"/>
                          <a:ea typeface="微軟正黑體" panose="020B0604030504040204" pitchFamily="34" charset="-120"/>
                        </a:rPr>
                        <a:t>生物技術部門</a:t>
                      </a:r>
                      <a:endParaRPr lang="zh-CN" altLang="en-US" sz="1600" b="0" i="0" u="none" strike="noStrike" dirty="0">
                        <a:solidFill>
                          <a:srgbClr val="000000"/>
                        </a:solidFill>
                        <a:latin typeface="微軟正黑體" panose="020B0604030504040204" pitchFamily="34" charset="-120"/>
                        <a:ea typeface="微軟正黑體" panose="020B0604030504040204" pitchFamily="34" charset="-120"/>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kern="100" dirty="0" smtClean="0">
                          <a:solidFill>
                            <a:schemeClr val="dk1"/>
                          </a:solidFill>
                          <a:latin typeface="微軟正黑體" panose="020B0604030504040204" pitchFamily="34" charset="-120"/>
                          <a:ea typeface="微軟正黑體" panose="020B0604030504040204" pitchFamily="34" charset="-120"/>
                          <a:cs typeface="Arial" pitchFamily="34" charset="0"/>
                        </a:rPr>
                        <a:t>美國化學工程師學會</a:t>
                      </a:r>
                      <a:endParaRPr lang="zh-CN" altLang="en-US" sz="1600" kern="100" dirty="0" smtClean="0">
                        <a:solidFill>
                          <a:schemeClr val="dk1"/>
                        </a:solidFill>
                        <a:latin typeface="微軟正黑體" panose="020B0604030504040204" pitchFamily="34" charset="-120"/>
                        <a:ea typeface="微軟正黑體" panose="020B0604030504040204" pitchFamily="34" charset="-120"/>
                        <a:cs typeface="Arial" pitchFamily="34" charset="0"/>
                      </a:endParaRPr>
                    </a:p>
                  </a:txBody>
                  <a:tcPr marL="68580" marR="68580" marT="0" marB="0" anchor="ctr">
                    <a:lnR w="12700" cap="flat" cmpd="sng" algn="ctr">
                      <a:noFill/>
                      <a:prstDash val="solid"/>
                      <a:round/>
                      <a:headEnd type="none" w="med" len="med"/>
                      <a:tailEnd type="none" w="med" len="med"/>
                    </a:lnR>
                  </a:tcPr>
                </a:tc>
              </a:tr>
              <a:tr h="341194">
                <a:tc>
                  <a:txBody>
                    <a:bodyPr/>
                    <a:lstStyle/>
                    <a:p>
                      <a:pPr algn="ctr" fontAlgn="ctr"/>
                      <a:r>
                        <a:rPr lang="zh-TW" altLang="en-US" sz="1600" b="0" i="0" u="none" strike="noStrike" smtClean="0">
                          <a:solidFill>
                            <a:srgbClr val="000000"/>
                          </a:solidFill>
                          <a:latin typeface="微軟正黑體" panose="020B0604030504040204" pitchFamily="34" charset="-120"/>
                          <a:ea typeface="微軟正黑體" panose="020B0604030504040204" pitchFamily="34" charset="-120"/>
                        </a:rPr>
                        <a:t>環境科學部門</a:t>
                      </a:r>
                      <a:endParaRPr lang="zh-CN" altLang="en-US" sz="1600" b="0" i="0" u="none" strike="noStrike" dirty="0">
                        <a:solidFill>
                          <a:srgbClr val="000000"/>
                        </a:solidFill>
                        <a:latin typeface="微軟正黑體" panose="020B0604030504040204" pitchFamily="34" charset="-120"/>
                        <a:ea typeface="微軟正黑體" panose="020B0604030504040204" pitchFamily="34" charset="-120"/>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kern="100" dirty="0" smtClean="0">
                          <a:solidFill>
                            <a:schemeClr val="dk1"/>
                          </a:solidFill>
                          <a:latin typeface="微軟正黑體" panose="020B0604030504040204" pitchFamily="34" charset="-120"/>
                          <a:ea typeface="微軟正黑體" panose="020B0604030504040204" pitchFamily="34" charset="-120"/>
                          <a:cs typeface="Arial" pitchFamily="34" charset="0"/>
                        </a:rPr>
                        <a:t>美國環保署</a:t>
                      </a:r>
                      <a:endParaRPr lang="zh-CN" sz="1600" kern="100" dirty="0">
                        <a:solidFill>
                          <a:schemeClr val="dk1"/>
                        </a:solidFill>
                        <a:latin typeface="微軟正黑體" panose="020B0604030504040204" pitchFamily="34" charset="-120"/>
                        <a:ea typeface="微軟正黑體" panose="020B0604030504040204" pitchFamily="34" charset="-120"/>
                        <a:cs typeface="Arial" pitchFamily="34" charset="0"/>
                      </a:endParaRPr>
                    </a:p>
                  </a:txBody>
                  <a:tcPr marL="68580" marR="68580" marT="0" marB="0" anchor="ctr">
                    <a:lnR w="12700" cap="flat" cmpd="sng" algn="ctr">
                      <a:noFill/>
                      <a:prstDash val="solid"/>
                      <a:round/>
                      <a:headEnd type="none" w="med" len="med"/>
                      <a:tailEnd type="none" w="med" len="med"/>
                    </a:lnR>
                  </a:tcPr>
                </a:tc>
              </a:tr>
              <a:tr h="429177">
                <a:tc>
                  <a:txBody>
                    <a:bodyPr/>
                    <a:lstStyle/>
                    <a:p>
                      <a:pPr algn="ctr" fontAlgn="ctr"/>
                      <a:r>
                        <a:rPr lang="zh-TW" altLang="en-US" sz="1600" b="0" i="0" u="none" strike="noStrike" smtClean="0">
                          <a:solidFill>
                            <a:srgbClr val="000000"/>
                          </a:solidFill>
                          <a:latin typeface="微軟正黑體" panose="020B0604030504040204" pitchFamily="34" charset="-120"/>
                          <a:ea typeface="微軟正黑體" panose="020B0604030504040204" pitchFamily="34" charset="-120"/>
                        </a:rPr>
                        <a:t>化學健康與安全部門</a:t>
                      </a:r>
                      <a:endParaRPr lang="zh-CN" altLang="en-US" sz="1600" b="0" i="0" u="none" strike="noStrike" dirty="0">
                        <a:solidFill>
                          <a:srgbClr val="000000"/>
                        </a:solidFill>
                        <a:latin typeface="微軟正黑體" panose="020B0604030504040204" pitchFamily="34" charset="-120"/>
                        <a:ea typeface="微軟正黑體" panose="020B0604030504040204" pitchFamily="34" charset="-120"/>
                      </a:endParaRPr>
                    </a:p>
                  </a:txBody>
                  <a:tcPr marL="9525" marR="9525" marT="9525" marB="0" anchor="ctr">
                    <a:lnL w="12700" cap="flat" cmpd="sng" algn="ctr">
                      <a:noFill/>
                      <a:prstDash val="solid"/>
                      <a:round/>
                      <a:headEnd type="none" w="med" len="med"/>
                      <a:tailEnd type="none" w="med" len="med"/>
                    </a:lnL>
                  </a:tcPr>
                </a:tc>
                <a:tc>
                  <a:txBody>
                    <a:bodyPr/>
                    <a:lstStyle/>
                    <a:p>
                      <a:pPr marL="0" algn="ctr" defTabSz="914400" rtl="0" eaLnBrk="1" latinLnBrk="0" hangingPunct="1">
                        <a:spcAft>
                          <a:spcPts val="0"/>
                        </a:spcAft>
                      </a:pPr>
                      <a:r>
                        <a:rPr lang="zh-TW" altLang="en-US" sz="1600" kern="100" smtClean="0">
                          <a:solidFill>
                            <a:schemeClr val="dk1"/>
                          </a:solidFill>
                          <a:latin typeface="微軟正黑體" panose="020B0604030504040204" pitchFamily="34" charset="-120"/>
                          <a:ea typeface="微軟正黑體" panose="020B0604030504040204" pitchFamily="34" charset="-120"/>
                          <a:cs typeface="Arial" pitchFamily="34" charset="0"/>
                        </a:rPr>
                        <a:t>美國國家安全委員會</a:t>
                      </a:r>
                      <a:endParaRPr lang="zh-CN" sz="1600" kern="100" dirty="0">
                        <a:solidFill>
                          <a:schemeClr val="dk1"/>
                        </a:solidFill>
                        <a:latin typeface="微軟正黑體" panose="020B0604030504040204" pitchFamily="34" charset="-120"/>
                        <a:ea typeface="微軟正黑體" panose="020B0604030504040204" pitchFamily="34" charset="-120"/>
                        <a:cs typeface="Arial" pitchFamily="34" charset="0"/>
                      </a:endParaRPr>
                    </a:p>
                  </a:txBody>
                  <a:tcPr marL="68580" marR="68580" marT="0" marB="0" anchor="ctr">
                    <a:lnR w="12700" cap="flat" cmpd="sng" algn="ctr">
                      <a:noFill/>
                      <a:prstDash val="solid"/>
                      <a:round/>
                      <a:headEnd type="none" w="med" len="med"/>
                      <a:tailEnd type="none" w="med" len="med"/>
                    </a:lnR>
                  </a:tcPr>
                </a:tc>
              </a:tr>
              <a:tr h="429177">
                <a:tc>
                  <a:txBody>
                    <a:bodyPr/>
                    <a:lstStyle/>
                    <a:p>
                      <a:pPr algn="ctr" fontAlgn="ctr"/>
                      <a:r>
                        <a:rPr lang="zh-TW" altLang="en-US" sz="1600" b="0" i="0" u="none" strike="noStrike" dirty="0" smtClean="0">
                          <a:solidFill>
                            <a:srgbClr val="000000"/>
                          </a:solidFill>
                          <a:latin typeface="微軟正黑體" panose="020B0604030504040204" pitchFamily="34" charset="-120"/>
                          <a:ea typeface="微軟正黑體" panose="020B0604030504040204" pitchFamily="34" charset="-120"/>
                        </a:rPr>
                        <a:t>化學教育部門</a:t>
                      </a:r>
                      <a:endParaRPr lang="zh-CN" altLang="en-US" sz="1600" b="0" i="0" u="none" strike="noStrike" dirty="0">
                        <a:solidFill>
                          <a:srgbClr val="000000"/>
                        </a:solidFill>
                        <a:latin typeface="微軟正黑體" panose="020B0604030504040204" pitchFamily="34" charset="-120"/>
                        <a:ea typeface="微軟正黑體" panose="020B0604030504040204" pitchFamily="34" charset="-120"/>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kern="100" smtClean="0">
                          <a:solidFill>
                            <a:schemeClr val="dk1"/>
                          </a:solidFill>
                          <a:latin typeface="微軟正黑體" panose="020B0604030504040204" pitchFamily="34" charset="-120"/>
                          <a:ea typeface="微軟正黑體" panose="020B0604030504040204" pitchFamily="34" charset="-120"/>
                          <a:cs typeface="Arial" pitchFamily="34" charset="0"/>
                        </a:rPr>
                        <a:t>美國塑膠工程師學會</a:t>
                      </a:r>
                      <a:endParaRPr lang="zh-CN" altLang="en-US" sz="1600" kern="100" dirty="0" smtClean="0">
                        <a:solidFill>
                          <a:schemeClr val="dk1"/>
                        </a:solidFill>
                        <a:latin typeface="微軟正黑體" panose="020B0604030504040204" pitchFamily="34" charset="-120"/>
                        <a:ea typeface="微軟正黑體" panose="020B0604030504040204" pitchFamily="34" charset="-120"/>
                        <a:cs typeface="Arial" pitchFamily="34" charset="0"/>
                      </a:endParaRPr>
                    </a:p>
                  </a:txBody>
                  <a:tcPr marL="68580" marR="68580" marT="0" marB="0" anchor="ctr">
                    <a:lnR w="12700" cap="flat" cmpd="sng" algn="ctr">
                      <a:noFill/>
                      <a:prstDash val="solid"/>
                      <a:round/>
                      <a:headEnd type="none" w="med" len="med"/>
                      <a:tailEnd type="none" w="med" len="med"/>
                    </a:lnR>
                  </a:tcPr>
                </a:tc>
              </a:tr>
              <a:tr h="4291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600" b="0" i="0" u="none" strike="noStrike" kern="1200" dirty="0" smtClean="0">
                          <a:solidFill>
                            <a:srgbClr val="000000"/>
                          </a:solidFill>
                          <a:latin typeface="微軟正黑體" panose="020B0604030504040204" pitchFamily="34" charset="-120"/>
                          <a:ea typeface="微軟正黑體" panose="020B0604030504040204" pitchFamily="34" charset="-120"/>
                          <a:cs typeface="+mn-cs"/>
                        </a:rPr>
                        <a:t>化工研究部門</a:t>
                      </a:r>
                      <a:endParaRPr lang="zh-CN" altLang="en-US" sz="1600" b="0" i="0" u="none" strike="noStrike" dirty="0">
                        <a:solidFill>
                          <a:srgbClr val="000000"/>
                        </a:solidFill>
                        <a:latin typeface="微軟正黑體" panose="020B0604030504040204" pitchFamily="34" charset="-120"/>
                        <a:ea typeface="微軟正黑體" panose="020B0604030504040204" pitchFamily="34" charset="-120"/>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kern="100" smtClean="0">
                          <a:solidFill>
                            <a:schemeClr val="dk1"/>
                          </a:solidFill>
                          <a:latin typeface="微軟正黑體" panose="020B0604030504040204" pitchFamily="34" charset="-120"/>
                          <a:ea typeface="微軟正黑體" panose="020B0604030504040204" pitchFamily="34" charset="-120"/>
                          <a:cs typeface="Arial" pitchFamily="34" charset="0"/>
                        </a:rPr>
                        <a:t>美國核學會</a:t>
                      </a:r>
                      <a:endParaRPr lang="zh-CN" sz="1600" kern="100" dirty="0">
                        <a:solidFill>
                          <a:schemeClr val="dk1"/>
                        </a:solidFill>
                        <a:latin typeface="微軟正黑體" panose="020B0604030504040204" pitchFamily="34" charset="-120"/>
                        <a:ea typeface="微軟正黑體" panose="020B0604030504040204" pitchFamily="34" charset="-120"/>
                        <a:cs typeface="Arial" pitchFamily="34" charset="0"/>
                      </a:endParaRPr>
                    </a:p>
                  </a:txBody>
                  <a:tcPr marL="68580" marR="68580" marT="0" marB="0" anchor="ctr">
                    <a:lnR w="12700" cap="flat" cmpd="sng" algn="ctr">
                      <a:noFill/>
                      <a:prstDash val="solid"/>
                      <a:round/>
                      <a:headEnd type="none" w="med" len="med"/>
                      <a:tailEnd type="none" w="med" len="med"/>
                    </a:lnR>
                  </a:tcPr>
                </a:tc>
              </a:tr>
              <a:tr h="340999">
                <a:tc>
                  <a:txBody>
                    <a:bodyPr/>
                    <a:lstStyle/>
                    <a:p>
                      <a:pPr algn="ctr" fontAlgn="ctr"/>
                      <a:r>
                        <a:rPr lang="zh-TW" altLang="en-US" sz="1600" b="0" i="0" u="none" strike="noStrike" smtClean="0">
                          <a:solidFill>
                            <a:srgbClr val="000000"/>
                          </a:solidFill>
                          <a:latin typeface="微軟正黑體" panose="020B0604030504040204" pitchFamily="34" charset="-120"/>
                          <a:ea typeface="微軟正黑體" panose="020B0604030504040204" pitchFamily="34" charset="-120"/>
                        </a:rPr>
                        <a:t>食品科學部門</a:t>
                      </a:r>
                      <a:endParaRPr lang="zh-CN" altLang="en-US" sz="1600" b="0" i="0" u="none" strike="noStrike" dirty="0">
                        <a:solidFill>
                          <a:srgbClr val="000000"/>
                        </a:solidFill>
                        <a:latin typeface="微軟正黑體" panose="020B0604030504040204" pitchFamily="34" charset="-120"/>
                        <a:ea typeface="微軟正黑體" panose="020B0604030504040204" pitchFamily="34" charset="-120"/>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kern="100" smtClean="0">
                          <a:solidFill>
                            <a:schemeClr val="dk1"/>
                          </a:solidFill>
                          <a:latin typeface="微軟正黑體" panose="020B0604030504040204" pitchFamily="34" charset="-120"/>
                          <a:ea typeface="微軟正黑體" panose="020B0604030504040204" pitchFamily="34" charset="-120"/>
                          <a:cs typeface="Arial" pitchFamily="34" charset="0"/>
                        </a:rPr>
                        <a:t>美國食品科學學會</a:t>
                      </a:r>
                      <a:endParaRPr lang="zh-CN" altLang="en-US" sz="1600" kern="100" dirty="0">
                        <a:solidFill>
                          <a:schemeClr val="dk1"/>
                        </a:solidFill>
                        <a:latin typeface="微軟正黑體" panose="020B0604030504040204" pitchFamily="34" charset="-120"/>
                        <a:ea typeface="微軟正黑體" panose="020B0604030504040204" pitchFamily="34" charset="-120"/>
                        <a:cs typeface="Arial" pitchFamily="34" charset="0"/>
                      </a:endParaRPr>
                    </a:p>
                  </a:txBody>
                  <a:tcPr marL="68580" marR="68580" marT="0" marB="0" anchor="ctr">
                    <a:lnR w="12700" cap="flat" cmpd="sng" algn="ctr">
                      <a:noFill/>
                      <a:prstDash val="solid"/>
                      <a:round/>
                      <a:headEnd type="none" w="med" len="med"/>
                      <a:tailEnd type="none" w="med" len="med"/>
                    </a:lnR>
                  </a:tcPr>
                </a:tc>
              </a:tr>
              <a:tr h="4291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600" b="0" i="0" u="none" strike="noStrike" dirty="0" smtClean="0">
                          <a:solidFill>
                            <a:srgbClr val="000000"/>
                          </a:solidFill>
                          <a:latin typeface="微軟正黑體" panose="020B0604030504040204" pitchFamily="34" charset="-120"/>
                          <a:ea typeface="微軟正黑體" panose="020B0604030504040204" pitchFamily="34" charset="-120"/>
                        </a:rPr>
                        <a:t>大分子秘書處</a:t>
                      </a:r>
                      <a:endParaRPr lang="zh-CN" altLang="en-US" sz="1600" b="0" i="0" u="none" strike="noStrike" dirty="0" smtClean="0">
                        <a:solidFill>
                          <a:srgbClr val="000000"/>
                        </a:solidFill>
                        <a:latin typeface="微軟正黑體" panose="020B0604030504040204" pitchFamily="34" charset="-120"/>
                        <a:ea typeface="微軟正黑體" panose="020B0604030504040204" pitchFamily="34" charset="-120"/>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kern="100" smtClean="0">
                          <a:solidFill>
                            <a:schemeClr val="dk1"/>
                          </a:solidFill>
                          <a:latin typeface="微軟正黑體" panose="020B0604030504040204" pitchFamily="34" charset="-120"/>
                          <a:ea typeface="微軟正黑體" panose="020B0604030504040204" pitchFamily="34" charset="-120"/>
                          <a:cs typeface="Arial" pitchFamily="34" charset="0"/>
                        </a:rPr>
                        <a:t>國際純粹與應用化學聯合會</a:t>
                      </a:r>
                      <a:endParaRPr lang="zh-CN" altLang="en-US" sz="1600" kern="100" dirty="0" smtClean="0">
                        <a:solidFill>
                          <a:schemeClr val="dk1"/>
                        </a:solidFill>
                        <a:latin typeface="微軟正黑體" panose="020B0604030504040204" pitchFamily="34" charset="-120"/>
                        <a:ea typeface="微軟正黑體" panose="020B0604030504040204" pitchFamily="34" charset="-120"/>
                        <a:cs typeface="Arial" pitchFamily="34" charset="0"/>
                      </a:endParaRPr>
                    </a:p>
                  </a:txBody>
                  <a:tcPr marL="45093" marR="45093" marT="37935" marB="37935" anchor="ctr">
                    <a:lnR w="12700" cap="flat" cmpd="sng" algn="ctr">
                      <a:noFill/>
                      <a:prstDash val="solid"/>
                      <a:round/>
                      <a:headEnd type="none" w="med" len="med"/>
                      <a:tailEnd type="none" w="med" len="med"/>
                    </a:lnR>
                  </a:tcPr>
                </a:tc>
              </a:tr>
              <a:tr h="4291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dirty="0" smtClean="0">
                          <a:solidFill>
                            <a:srgbClr val="000000"/>
                          </a:solidFill>
                          <a:latin typeface="微軟正黑體" panose="020B0604030504040204" pitchFamily="34" charset="-120"/>
                          <a:ea typeface="微軟正黑體" panose="020B0604030504040204" pitchFamily="34" charset="-120"/>
                        </a:rPr>
                        <a:t>ACS</a:t>
                      </a:r>
                      <a:r>
                        <a:rPr lang="zh-TW" altLang="en-US" sz="1600" b="0" i="0" u="none" strike="noStrike" dirty="0" smtClean="0">
                          <a:solidFill>
                            <a:srgbClr val="000000"/>
                          </a:solidFill>
                          <a:latin typeface="微軟正黑體" panose="020B0604030504040204" pitchFamily="34" charset="-120"/>
                          <a:ea typeface="微軟正黑體" panose="020B0604030504040204" pitchFamily="34" charset="-120"/>
                        </a:rPr>
                        <a:t>各地分會</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smtClean="0">
                          <a:solidFill>
                            <a:srgbClr val="000000"/>
                          </a:solidFill>
                          <a:latin typeface="微軟正黑體" panose="020B0604030504040204" pitchFamily="34" charset="-120"/>
                          <a:ea typeface="微軟正黑體" panose="020B0604030504040204" pitchFamily="34" charset="-120"/>
                        </a:rPr>
                        <a:t>…</a:t>
                      </a:r>
                      <a:endParaRPr lang="zh-CN" altLang="en-US" sz="1600" b="0" i="0" u="none" strike="noStrike" dirty="0" smtClean="0">
                        <a:solidFill>
                          <a:srgbClr val="000000"/>
                        </a:solidFill>
                        <a:latin typeface="微軟正黑體" panose="020B0604030504040204" pitchFamily="34" charset="-120"/>
                        <a:ea typeface="微軟正黑體" panose="020B0604030504040204" pitchFamily="34" charset="-120"/>
                      </a:endParaRP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600" b="0" i="0" u="none" strike="noStrike" kern="1200" dirty="0" smtClean="0">
                          <a:solidFill>
                            <a:srgbClr val="000000"/>
                          </a:solidFill>
                          <a:latin typeface="微軟正黑體" panose="020B0604030504040204" pitchFamily="34" charset="-120"/>
                          <a:ea typeface="微軟正黑體" panose="020B0604030504040204" pitchFamily="34" charset="-120"/>
                          <a:cs typeface="+mn-cs"/>
                        </a:rPr>
                        <a:t>大型化學企業</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kern="1200" dirty="0" smtClean="0">
                          <a:solidFill>
                            <a:srgbClr val="000000"/>
                          </a:solidFill>
                          <a:latin typeface="微軟正黑體" panose="020B0604030504040204" pitchFamily="34" charset="-120"/>
                          <a:ea typeface="微軟正黑體" panose="020B0604030504040204" pitchFamily="34" charset="-120"/>
                          <a:cs typeface="+mn-cs"/>
                        </a:rPr>
                        <a:t>…</a:t>
                      </a:r>
                      <a:endParaRPr lang="zh-CN" altLang="zh-CN" sz="1600" b="0" i="0" u="none" strike="noStrike" kern="1200" dirty="0">
                        <a:solidFill>
                          <a:srgbClr val="000000"/>
                        </a:solidFill>
                        <a:latin typeface="微軟正黑體" panose="020B0604030504040204" pitchFamily="34" charset="-120"/>
                        <a:ea typeface="微軟正黑體" panose="020B0604030504040204" pitchFamily="34" charset="-120"/>
                        <a:cs typeface="+mn-cs"/>
                      </a:endParaRPr>
                    </a:p>
                  </a:txBody>
                  <a:tcPr marL="45093" marR="45093" marT="37935" marB="37935"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4" name="Title 1"/>
          <p:cNvSpPr txBox="1">
            <a:spLocks/>
          </p:cNvSpPr>
          <p:nvPr/>
        </p:nvSpPr>
        <p:spPr bwMode="auto">
          <a:xfrm>
            <a:off x="582613" y="746125"/>
            <a:ext cx="6491287" cy="762000"/>
          </a:xfrm>
          <a:prstGeom prst="rect">
            <a:avLst/>
          </a:prstGeom>
          <a:noFill/>
          <a:ln w="9525">
            <a:noFill/>
            <a:miter lim="800000"/>
            <a:headEnd/>
            <a:tailEnd/>
          </a:ln>
        </p:spPr>
        <p:txBody>
          <a:bodyPr anchor="ctr"/>
          <a:lstStyle/>
          <a:p>
            <a:pPr>
              <a:defRPr/>
            </a:pPr>
            <a:r>
              <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ACS </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電子書內容出處</a:t>
            </a:r>
            <a:endParaRPr kumimoji="0" lang="zh-CN"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9"/>
          <p:cNvPicPr>
            <a:picLocks noChangeAspect="1" noChangeArrowheads="1"/>
          </p:cNvPicPr>
          <p:nvPr/>
        </p:nvPicPr>
        <p:blipFill>
          <a:blip r:embed="rId3"/>
          <a:srcRect t="3204"/>
          <a:stretch>
            <a:fillRect/>
          </a:stretch>
        </p:blipFill>
        <p:spPr bwMode="auto">
          <a:xfrm>
            <a:off x="1616075" y="1874838"/>
            <a:ext cx="6351588" cy="4414837"/>
          </a:xfrm>
          <a:prstGeom prst="rect">
            <a:avLst/>
          </a:prstGeom>
          <a:noFill/>
          <a:ln w="28575" algn="ctr">
            <a:noFill/>
            <a:prstDash val="sysDot"/>
            <a:miter lim="800000"/>
            <a:headEnd/>
            <a:tailEnd/>
          </a:ln>
        </p:spPr>
      </p:pic>
      <p:sp>
        <p:nvSpPr>
          <p:cNvPr id="22536" name="AutoShape 8"/>
          <p:cNvSpPr>
            <a:spLocks noChangeArrowheads="1"/>
          </p:cNvSpPr>
          <p:nvPr/>
        </p:nvSpPr>
        <p:spPr bwMode="auto">
          <a:xfrm>
            <a:off x="44450" y="2908300"/>
            <a:ext cx="1400175" cy="534988"/>
          </a:xfrm>
          <a:prstGeom prst="wedgeRoundRectCallout">
            <a:avLst>
              <a:gd name="adj1" fmla="val 79147"/>
              <a:gd name="adj2" fmla="val -48338"/>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endParaRPr kumimoji="0" lang="zh-CN" altLang="en-US">
              <a:solidFill>
                <a:schemeClr val="tx1"/>
              </a:solidFill>
              <a:latin typeface="微軟正黑體" pitchFamily="34" charset="-120"/>
              <a:ea typeface="微軟正黑體" pitchFamily="34" charset="-120"/>
            </a:endParaRPr>
          </a:p>
        </p:txBody>
      </p:sp>
      <p:sp>
        <p:nvSpPr>
          <p:cNvPr id="22538" name="AutoShape 10">
            <a:hlinkClick r:id="rId4" action="ppaction://hlinksldjump"/>
          </p:cNvPr>
          <p:cNvSpPr>
            <a:spLocks noChangeArrowheads="1"/>
          </p:cNvSpPr>
          <p:nvPr/>
        </p:nvSpPr>
        <p:spPr bwMode="auto">
          <a:xfrm>
            <a:off x="7927975" y="2043113"/>
            <a:ext cx="1146175" cy="533400"/>
          </a:xfrm>
          <a:prstGeom prst="wedgeRoundRectCallout">
            <a:avLst>
              <a:gd name="adj1" fmla="val -105621"/>
              <a:gd name="adj2" fmla="val 2986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endParaRPr kumimoji="0" lang="en-US" altLang="zh-CN">
              <a:solidFill>
                <a:schemeClr val="tx1"/>
              </a:solidFill>
              <a:latin typeface="微軟正黑體" pitchFamily="34" charset="-120"/>
              <a:ea typeface="微軟正黑體" pitchFamily="34" charset="-120"/>
            </a:endParaRPr>
          </a:p>
        </p:txBody>
      </p:sp>
      <p:sp>
        <p:nvSpPr>
          <p:cNvPr id="11" name="AutoShape 9">
            <a:hlinkClick r:id="rId5" action="ppaction://hlinksldjump"/>
          </p:cNvPr>
          <p:cNvSpPr>
            <a:spLocks noChangeArrowheads="1"/>
          </p:cNvSpPr>
          <p:nvPr/>
        </p:nvSpPr>
        <p:spPr bwMode="auto">
          <a:xfrm>
            <a:off x="7915275" y="4619625"/>
            <a:ext cx="1228725" cy="573088"/>
          </a:xfrm>
          <a:prstGeom prst="wedgeRoundRectCallout">
            <a:avLst>
              <a:gd name="adj1" fmla="val -148790"/>
              <a:gd name="adj2" fmla="val -30833"/>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endParaRPr kumimoji="0" lang="zh-CN" altLang="en-US">
              <a:solidFill>
                <a:schemeClr val="tx1"/>
              </a:solidFill>
              <a:latin typeface="微軟正黑體" pitchFamily="34" charset="-120"/>
              <a:ea typeface="微軟正黑體" pitchFamily="34" charset="-120"/>
            </a:endParaRPr>
          </a:p>
        </p:txBody>
      </p:sp>
      <p:sp>
        <p:nvSpPr>
          <p:cNvPr id="80901" name="Rectangle 4"/>
          <p:cNvSpPr>
            <a:spLocks noChangeArrowheads="1"/>
          </p:cNvSpPr>
          <p:nvPr/>
        </p:nvSpPr>
        <p:spPr bwMode="auto">
          <a:xfrm>
            <a:off x="1738313" y="5054600"/>
            <a:ext cx="2730500" cy="1235075"/>
          </a:xfrm>
          <a:prstGeom prst="rect">
            <a:avLst/>
          </a:prstGeom>
          <a:noFill/>
          <a:ln w="28575">
            <a:solidFill>
              <a:srgbClr val="FF0000"/>
            </a:solidFill>
            <a:prstDash val="sysDot"/>
            <a:miter lim="800000"/>
            <a:headEnd/>
            <a:tailEnd/>
          </a:ln>
        </p:spPr>
        <p:txBody>
          <a:bodyPr wrap="none" anchor="ctr"/>
          <a:lstStyle/>
          <a:p>
            <a:endParaRPr kumimoji="0" lang="zh-CN" altLang="en-US">
              <a:ea typeface="ＭＳ Ｐゴシック" pitchFamily="34" charset="-128"/>
            </a:endParaRPr>
          </a:p>
        </p:txBody>
      </p:sp>
      <p:sp>
        <p:nvSpPr>
          <p:cNvPr id="22537" name="AutoShape 9">
            <a:hlinkClick r:id="rId5" action="ppaction://hlinksldjump"/>
          </p:cNvPr>
          <p:cNvSpPr>
            <a:spLocks noChangeArrowheads="1"/>
          </p:cNvSpPr>
          <p:nvPr/>
        </p:nvSpPr>
        <p:spPr bwMode="auto">
          <a:xfrm>
            <a:off x="215900" y="5178425"/>
            <a:ext cx="1228725" cy="784225"/>
          </a:xfrm>
          <a:prstGeom prst="wedgeRoundRectCallout">
            <a:avLst>
              <a:gd name="adj1" fmla="val 83155"/>
              <a:gd name="adj2" fmla="val -6969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endParaRPr kumimoji="0" lang="zh-CN" altLang="en-US">
              <a:solidFill>
                <a:schemeClr val="tx1"/>
              </a:solidFill>
              <a:latin typeface="微軟正黑體" pitchFamily="34" charset="-120"/>
              <a:ea typeface="微軟正黑體" pitchFamily="34" charset="-120"/>
            </a:endParaRPr>
          </a:p>
        </p:txBody>
      </p:sp>
      <p:sp>
        <p:nvSpPr>
          <p:cNvPr id="10" name="Title 1"/>
          <p:cNvSpPr txBox="1">
            <a:spLocks/>
          </p:cNvSpPr>
          <p:nvPr/>
        </p:nvSpPr>
        <p:spPr bwMode="auto">
          <a:xfrm>
            <a:off x="512763" y="760413"/>
            <a:ext cx="6491287" cy="914400"/>
          </a:xfrm>
          <a:prstGeom prst="rect">
            <a:avLst/>
          </a:prstGeom>
          <a:noFill/>
          <a:ln w="9525">
            <a:noFill/>
            <a:miter lim="800000"/>
            <a:headEnd/>
            <a:tailEnd/>
          </a:ln>
        </p:spPr>
        <p:txBody>
          <a:bodyPr anchor="ctr"/>
          <a:lstStyle/>
          <a:p>
            <a:pPr>
              <a:defRPr/>
            </a:pPr>
            <a:r>
              <a:rPr kumimoji="0" lang="en-US" altLang="zh-CN"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ACS </a:t>
            </a:r>
            <a:r>
              <a:rPr kumimoji="0"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資料庫</a:t>
            </a:r>
            <a:r>
              <a:rPr kumimoji="0" lang="zh-CN"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平台</a:t>
            </a:r>
            <a:endParaRPr kumimoji="0" lang="zh-CN" altLang="zh-CN"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p:txBody>
      </p:sp>
      <p:sp>
        <p:nvSpPr>
          <p:cNvPr id="80904" name="Rectangle 4"/>
          <p:cNvSpPr>
            <a:spLocks noChangeArrowheads="1"/>
          </p:cNvSpPr>
          <p:nvPr/>
        </p:nvSpPr>
        <p:spPr bwMode="auto">
          <a:xfrm>
            <a:off x="4475163" y="3279775"/>
            <a:ext cx="2228850" cy="3101975"/>
          </a:xfrm>
          <a:prstGeom prst="rect">
            <a:avLst/>
          </a:prstGeom>
          <a:noFill/>
          <a:ln w="28575">
            <a:solidFill>
              <a:srgbClr val="FF0000"/>
            </a:solidFill>
            <a:prstDash val="sysDot"/>
            <a:miter lim="800000"/>
            <a:headEnd/>
            <a:tailEnd/>
          </a:ln>
        </p:spPr>
        <p:txBody>
          <a:bodyPr wrap="none" anchor="ctr"/>
          <a:lstStyle/>
          <a:p>
            <a:endParaRPr kumimoji="0" lang="zh-CN" altLang="en-US">
              <a:ea typeface="ＭＳ Ｐゴシック" pitchFamily="34" charset="-128"/>
            </a:endParaRPr>
          </a:p>
        </p:txBody>
      </p:sp>
      <p:sp>
        <p:nvSpPr>
          <p:cNvPr id="80906" name="Text Box 10"/>
          <p:cNvSpPr txBox="1">
            <a:spLocks noChangeArrowheads="1"/>
          </p:cNvSpPr>
          <p:nvPr/>
        </p:nvSpPr>
        <p:spPr bwMode="auto">
          <a:xfrm>
            <a:off x="47625" y="2995613"/>
            <a:ext cx="1435100" cy="366712"/>
          </a:xfrm>
          <a:prstGeom prst="rect">
            <a:avLst/>
          </a:prstGeom>
          <a:noFill/>
          <a:ln w="9525">
            <a:noFill/>
            <a:miter lim="800000"/>
            <a:headEnd/>
            <a:tailEnd/>
          </a:ln>
          <a:effectLst/>
        </p:spPr>
        <p:txBody>
          <a:bodyPr>
            <a:spAutoFit/>
          </a:bodyPr>
          <a:lstStyle/>
          <a:p>
            <a:pPr>
              <a:spcBef>
                <a:spcPct val="50000"/>
              </a:spcBef>
            </a:pPr>
            <a:r>
              <a:rPr lang="zh-TW" altLang="en-US" b="1">
                <a:ea typeface="微軟正黑體" pitchFamily="34" charset="-120"/>
                <a:cs typeface="新細明體" charset="-120"/>
              </a:rPr>
              <a:t>各種功能列</a:t>
            </a:r>
          </a:p>
        </p:txBody>
      </p:sp>
      <p:sp>
        <p:nvSpPr>
          <p:cNvPr id="80907" name="Text Box 11"/>
          <p:cNvSpPr txBox="1">
            <a:spLocks noChangeArrowheads="1"/>
          </p:cNvSpPr>
          <p:nvPr/>
        </p:nvSpPr>
        <p:spPr bwMode="auto">
          <a:xfrm>
            <a:off x="220663" y="5302250"/>
            <a:ext cx="1152525" cy="641350"/>
          </a:xfrm>
          <a:prstGeom prst="rect">
            <a:avLst/>
          </a:prstGeom>
          <a:noFill/>
          <a:ln w="9525">
            <a:noFill/>
            <a:miter lim="800000"/>
            <a:headEnd/>
            <a:tailEnd/>
          </a:ln>
          <a:effectLst/>
        </p:spPr>
        <p:txBody>
          <a:bodyPr>
            <a:spAutoFit/>
          </a:bodyPr>
          <a:lstStyle/>
          <a:p>
            <a:pPr>
              <a:spcBef>
                <a:spcPct val="50000"/>
              </a:spcBef>
            </a:pPr>
            <a:r>
              <a:rPr lang="zh-TW" altLang="en-US" b="1">
                <a:ea typeface="微軟正黑體" pitchFamily="34" charset="-120"/>
                <a:cs typeface="新細明體" charset="-120"/>
              </a:rPr>
              <a:t>瀏覽全部期刊</a:t>
            </a:r>
          </a:p>
        </p:txBody>
      </p:sp>
      <p:sp>
        <p:nvSpPr>
          <p:cNvPr id="80908" name="Text Box 12"/>
          <p:cNvSpPr txBox="1">
            <a:spLocks noChangeArrowheads="1"/>
          </p:cNvSpPr>
          <p:nvPr/>
        </p:nvSpPr>
        <p:spPr bwMode="auto">
          <a:xfrm>
            <a:off x="8040688" y="2154238"/>
            <a:ext cx="898525" cy="366712"/>
          </a:xfrm>
          <a:prstGeom prst="rect">
            <a:avLst/>
          </a:prstGeom>
          <a:noFill/>
          <a:ln w="9525">
            <a:noFill/>
            <a:miter lim="800000"/>
            <a:headEnd/>
            <a:tailEnd/>
          </a:ln>
          <a:effectLst/>
        </p:spPr>
        <p:txBody>
          <a:bodyPr>
            <a:spAutoFit/>
          </a:bodyPr>
          <a:lstStyle/>
          <a:p>
            <a:pPr>
              <a:spcBef>
                <a:spcPct val="50000"/>
              </a:spcBef>
            </a:pPr>
            <a:r>
              <a:rPr lang="zh-TW" altLang="en-US" b="1">
                <a:ea typeface="微軟正黑體" pitchFamily="34" charset="-120"/>
                <a:cs typeface="新細明體" charset="-120"/>
              </a:rPr>
              <a:t>檢索欄</a:t>
            </a:r>
          </a:p>
        </p:txBody>
      </p:sp>
      <p:sp>
        <p:nvSpPr>
          <p:cNvPr id="80909" name="Text Box 13"/>
          <p:cNvSpPr txBox="1">
            <a:spLocks noChangeArrowheads="1"/>
          </p:cNvSpPr>
          <p:nvPr/>
        </p:nvSpPr>
        <p:spPr bwMode="auto">
          <a:xfrm>
            <a:off x="7913688" y="4713288"/>
            <a:ext cx="1230312" cy="366712"/>
          </a:xfrm>
          <a:prstGeom prst="rect">
            <a:avLst/>
          </a:prstGeom>
          <a:noFill/>
          <a:ln w="9525">
            <a:noFill/>
            <a:miter lim="800000"/>
            <a:headEnd/>
            <a:tailEnd/>
          </a:ln>
          <a:effectLst/>
        </p:spPr>
        <p:txBody>
          <a:bodyPr>
            <a:spAutoFit/>
          </a:bodyPr>
          <a:lstStyle/>
          <a:p>
            <a:pPr>
              <a:spcBef>
                <a:spcPct val="50000"/>
              </a:spcBef>
            </a:pPr>
            <a:r>
              <a:rPr lang="en-US" altLang="zh-TW" b="1">
                <a:latin typeface="微軟正黑體" pitchFamily="34" charset="-120"/>
                <a:ea typeface="微軟正黑體" pitchFamily="34" charset="-120"/>
                <a:cs typeface="新細明體" charset="-120"/>
              </a:rPr>
              <a:t>ACS</a:t>
            </a:r>
            <a:r>
              <a:rPr lang="zh-TW" altLang="en-US" b="1">
                <a:latin typeface="微軟正黑體" pitchFamily="34" charset="-120"/>
                <a:ea typeface="微軟正黑體" pitchFamily="34" charset="-120"/>
                <a:cs typeface="新細明體" charset="-120"/>
              </a:rPr>
              <a:t>新訊</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0" name="Picture 14"/>
          <p:cNvPicPr>
            <a:picLocks noChangeArrowheads="1"/>
          </p:cNvPicPr>
          <p:nvPr/>
        </p:nvPicPr>
        <p:blipFill>
          <a:blip r:embed="rId3"/>
          <a:srcRect/>
          <a:stretch>
            <a:fillRect/>
          </a:stretch>
        </p:blipFill>
        <p:spPr bwMode="auto">
          <a:xfrm>
            <a:off x="2130425" y="3505200"/>
            <a:ext cx="5260975" cy="990600"/>
          </a:xfrm>
          <a:prstGeom prst="rect">
            <a:avLst/>
          </a:prstGeom>
          <a:ln>
            <a:solidFill>
              <a:srgbClr val="FFC000"/>
            </a:solidFill>
          </a:ln>
          <a:effectLst>
            <a:outerShdw blurRad="292100" dist="139700" dir="2700000" algn="tl" rotWithShape="0">
              <a:srgbClr val="333333">
                <a:alpha val="65000"/>
              </a:srgbClr>
            </a:outerShdw>
          </a:effectLst>
        </p:spPr>
      </p:pic>
      <p:pic>
        <p:nvPicPr>
          <p:cNvPr id="24589" name="Picture 13"/>
          <p:cNvPicPr>
            <a:picLocks noChangeAspect="1" noChangeArrowheads="1"/>
          </p:cNvPicPr>
          <p:nvPr/>
        </p:nvPicPr>
        <p:blipFill>
          <a:blip r:embed="rId4"/>
          <a:srcRect/>
          <a:stretch>
            <a:fillRect/>
          </a:stretch>
        </p:blipFill>
        <p:spPr bwMode="auto">
          <a:xfrm>
            <a:off x="2133600" y="2286000"/>
            <a:ext cx="5140325" cy="990600"/>
          </a:xfrm>
          <a:prstGeom prst="rect">
            <a:avLst/>
          </a:prstGeom>
          <a:ln>
            <a:solidFill>
              <a:srgbClr val="FFC000"/>
            </a:solidFill>
          </a:ln>
          <a:effectLst>
            <a:outerShdw blurRad="292100" dist="139700" dir="2700000" algn="tl" rotWithShape="0">
              <a:srgbClr val="333333">
                <a:alpha val="65000"/>
              </a:srgbClr>
            </a:outerShdw>
          </a:effectLst>
        </p:spPr>
      </p:pic>
      <p:pic>
        <p:nvPicPr>
          <p:cNvPr id="24588" name="Picture 12"/>
          <p:cNvPicPr>
            <a:picLocks noChangeAspect="1" noChangeArrowheads="1"/>
          </p:cNvPicPr>
          <p:nvPr/>
        </p:nvPicPr>
        <p:blipFill>
          <a:blip r:embed="rId5"/>
          <a:srcRect/>
          <a:stretch>
            <a:fillRect/>
          </a:stretch>
        </p:blipFill>
        <p:spPr bwMode="auto">
          <a:xfrm>
            <a:off x="2124075" y="1066800"/>
            <a:ext cx="6867525" cy="1069975"/>
          </a:xfrm>
          <a:prstGeom prst="rect">
            <a:avLst/>
          </a:prstGeom>
          <a:ln>
            <a:noFill/>
          </a:ln>
          <a:effectLst>
            <a:outerShdw blurRad="292100" dist="139700" dir="2700000" algn="tl" rotWithShape="0">
              <a:srgbClr val="333333">
                <a:alpha val="65000"/>
              </a:srgbClr>
            </a:outerShdw>
          </a:effectLst>
        </p:spPr>
      </p:pic>
      <p:sp>
        <p:nvSpPr>
          <p:cNvPr id="12" name="内容占位符 2"/>
          <p:cNvSpPr txBox="1">
            <a:spLocks/>
          </p:cNvSpPr>
          <p:nvPr/>
        </p:nvSpPr>
        <p:spPr bwMode="auto">
          <a:xfrm>
            <a:off x="223838" y="762000"/>
            <a:ext cx="1944687"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檢</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索方式</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微軟正黑體" panose="020B0604030504040204" pitchFamily="34" charset="-120"/>
              <a:ea typeface="微軟正黑體" panose="020B0604030504040204" pitchFamily="34" charset="-12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sp>
        <p:nvSpPr>
          <p:cNvPr id="23575" name="AutoShape 7"/>
          <p:cNvSpPr>
            <a:spLocks noChangeArrowheads="1"/>
          </p:cNvSpPr>
          <p:nvPr/>
        </p:nvSpPr>
        <p:spPr bwMode="auto">
          <a:xfrm>
            <a:off x="190500" y="1758950"/>
            <a:ext cx="1703388" cy="901700"/>
          </a:xfrm>
          <a:prstGeom prst="wedgeRoundRectCallout">
            <a:avLst>
              <a:gd name="adj1" fmla="val 303944"/>
              <a:gd name="adj2" fmla="val -74991"/>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kumimoji="0" lang="en-US" altLang="zh-TW" sz="1600" dirty="0">
                <a:solidFill>
                  <a:schemeClr val="tx1"/>
                </a:solidFill>
                <a:latin typeface="微軟正黑體" panose="020B0604030504040204" pitchFamily="34" charset="-120"/>
                <a:ea typeface="微軟正黑體" panose="020B0604030504040204" pitchFamily="34" charset="-120"/>
              </a:rPr>
              <a:t>Search: </a:t>
            </a:r>
            <a:r>
              <a:rPr kumimoji="0" lang="zh-TW" altLang="en-US" sz="1600" dirty="0">
                <a:solidFill>
                  <a:schemeClr val="tx1"/>
                </a:solidFill>
                <a:latin typeface="微軟正黑體" panose="020B0604030504040204" pitchFamily="34" charset="-120"/>
                <a:ea typeface="微軟正黑體" panose="020B0604030504040204" pitchFamily="34" charset="-120"/>
              </a:rPr>
              <a:t>輸入關鍵字並選擇檢索範圍</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23573" name="AutoShape 10"/>
          <p:cNvSpPr>
            <a:spLocks noChangeArrowheads="1"/>
          </p:cNvSpPr>
          <p:nvPr/>
        </p:nvSpPr>
        <p:spPr bwMode="auto">
          <a:xfrm>
            <a:off x="190500" y="3282950"/>
            <a:ext cx="1760538" cy="879475"/>
          </a:xfrm>
          <a:prstGeom prst="wedgeRoundRectCallout">
            <a:avLst>
              <a:gd name="adj1" fmla="val 91698"/>
              <a:gd name="adj2" fmla="val -65625"/>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kumimoji="0" lang="en-US" altLang="zh-CN" sz="1600" dirty="0">
                <a:solidFill>
                  <a:schemeClr val="tx1"/>
                </a:solidFill>
                <a:latin typeface="微軟正黑體" panose="020B0604030504040204" pitchFamily="34" charset="-120"/>
                <a:ea typeface="微軟正黑體" panose="020B0604030504040204" pitchFamily="34" charset="-120"/>
              </a:rPr>
              <a:t>Citation: </a:t>
            </a:r>
            <a:r>
              <a:rPr kumimoji="0" lang="zh-TW" altLang="en-US" sz="1600" dirty="0">
                <a:solidFill>
                  <a:schemeClr val="tx1"/>
                </a:solidFill>
                <a:latin typeface="微軟正黑體" panose="020B0604030504040204" pitchFamily="34" charset="-120"/>
                <a:ea typeface="微軟正黑體" panose="020B0604030504040204" pitchFamily="34" charset="-120"/>
              </a:rPr>
              <a:t>查找特定期刊</a:t>
            </a:r>
            <a:r>
              <a:rPr kumimoji="0" lang="zh-CN" altLang="en-US" sz="1600" dirty="0">
                <a:solidFill>
                  <a:schemeClr val="tx1"/>
                </a:solidFill>
                <a:latin typeface="微軟正黑體" panose="020B0604030504040204" pitchFamily="34" charset="-120"/>
                <a:ea typeface="微軟正黑體" panose="020B0604030504040204" pitchFamily="34" charset="-120"/>
              </a:rPr>
              <a:t>、年卷和</a:t>
            </a:r>
            <a:r>
              <a:rPr kumimoji="0" lang="zh-TW" altLang="en-US" sz="1600" dirty="0">
                <a:solidFill>
                  <a:schemeClr val="tx1"/>
                </a:solidFill>
                <a:latin typeface="微軟正黑體" panose="020B0604030504040204" pitchFamily="34" charset="-120"/>
                <a:ea typeface="微軟正黑體" panose="020B0604030504040204" pitchFamily="34" charset="-120"/>
              </a:rPr>
              <a:t>頁碼</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pic>
        <p:nvPicPr>
          <p:cNvPr id="20" name="Picture 6"/>
          <p:cNvPicPr>
            <a:picLocks noChangeAspect="1" noChangeArrowheads="1"/>
          </p:cNvPicPr>
          <p:nvPr/>
        </p:nvPicPr>
        <p:blipFill>
          <a:blip r:embed="rId6"/>
          <a:srcRect/>
          <a:stretch>
            <a:fillRect/>
          </a:stretch>
        </p:blipFill>
        <p:spPr bwMode="auto">
          <a:xfrm>
            <a:off x="2147888" y="4800600"/>
            <a:ext cx="4267200" cy="1447800"/>
          </a:xfrm>
          <a:prstGeom prst="rect">
            <a:avLst/>
          </a:prstGeom>
          <a:ln>
            <a:solidFill>
              <a:srgbClr val="FFC000"/>
            </a:solidFill>
          </a:ln>
          <a:effectLst>
            <a:outerShdw blurRad="292100" dist="139700" dir="2700000" algn="tl" rotWithShape="0">
              <a:srgbClr val="333333">
                <a:alpha val="65000"/>
              </a:srgbClr>
            </a:outerShdw>
          </a:effectLst>
        </p:spPr>
      </p:pic>
      <p:sp>
        <p:nvSpPr>
          <p:cNvPr id="23570" name="AutoShape 13"/>
          <p:cNvSpPr>
            <a:spLocks noChangeArrowheads="1"/>
          </p:cNvSpPr>
          <p:nvPr/>
        </p:nvSpPr>
        <p:spPr bwMode="auto">
          <a:xfrm>
            <a:off x="190500" y="4870450"/>
            <a:ext cx="1752600" cy="642938"/>
          </a:xfrm>
          <a:prstGeom prst="wedgeRoundRectCallout">
            <a:avLst>
              <a:gd name="adj1" fmla="val 83507"/>
              <a:gd name="adj2" fmla="val -129155"/>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kumimoji="0" lang="en-US" altLang="zh-CN" sz="1600" dirty="0">
                <a:solidFill>
                  <a:schemeClr val="tx1"/>
                </a:solidFill>
                <a:latin typeface="微軟正黑體" panose="020B0604030504040204" pitchFamily="34" charset="-120"/>
                <a:ea typeface="微軟正黑體" panose="020B0604030504040204" pitchFamily="34" charset="-120"/>
              </a:rPr>
              <a:t>DOI</a:t>
            </a:r>
            <a:r>
              <a:rPr kumimoji="0" lang="en-US" altLang="zh-TW" sz="1600" dirty="0">
                <a:solidFill>
                  <a:schemeClr val="tx1"/>
                </a:solidFill>
                <a:latin typeface="微軟正黑體" panose="020B0604030504040204" pitchFamily="34" charset="-120"/>
                <a:ea typeface="微軟正黑體" panose="020B0604030504040204" pitchFamily="34" charset="-120"/>
              </a:rPr>
              <a:t>:</a:t>
            </a:r>
            <a:r>
              <a:rPr kumimoji="0" lang="zh-TW" altLang="en-US" sz="1600" dirty="0">
                <a:solidFill>
                  <a:schemeClr val="tx1"/>
                </a:solidFill>
                <a:latin typeface="微軟正黑體" panose="020B0604030504040204" pitchFamily="34" charset="-120"/>
                <a:ea typeface="微軟正黑體" panose="020B0604030504040204" pitchFamily="34" charset="-120"/>
              </a:rPr>
              <a:t> 輸入</a:t>
            </a:r>
            <a:r>
              <a:rPr kumimoji="0" lang="en-US" altLang="zh-TW" sz="1600" dirty="0">
                <a:solidFill>
                  <a:schemeClr val="tx1"/>
                </a:solidFill>
                <a:latin typeface="微軟正黑體" panose="020B0604030504040204" pitchFamily="34" charset="-120"/>
                <a:ea typeface="微軟正黑體" panose="020B0604030504040204" pitchFamily="34" charset="-120"/>
              </a:rPr>
              <a:t>DOI</a:t>
            </a:r>
            <a:r>
              <a:rPr kumimoji="0" lang="zh-TW" altLang="en-US" sz="1600" dirty="0">
                <a:solidFill>
                  <a:schemeClr val="tx1"/>
                </a:solidFill>
                <a:latin typeface="微軟正黑體" panose="020B0604030504040204" pitchFamily="34" charset="-120"/>
                <a:ea typeface="微軟正黑體" panose="020B0604030504040204" pitchFamily="34" charset="-120"/>
              </a:rPr>
              <a:t> </a:t>
            </a:r>
            <a:r>
              <a:rPr kumimoji="0" lang="zh-CN" altLang="en-US" sz="1600" dirty="0">
                <a:solidFill>
                  <a:schemeClr val="tx1"/>
                </a:solidFill>
                <a:latin typeface="微軟正黑體" panose="020B0604030504040204" pitchFamily="34" charset="-120"/>
                <a:ea typeface="微軟正黑體" panose="020B0604030504040204" pitchFamily="34" charset="-120"/>
              </a:rPr>
              <a:t>编</a:t>
            </a:r>
            <a:r>
              <a:rPr kumimoji="0" lang="zh-TW" altLang="en-US" sz="1600" dirty="0">
                <a:solidFill>
                  <a:schemeClr val="tx1"/>
                </a:solidFill>
                <a:latin typeface="微軟正黑體" panose="020B0604030504040204" pitchFamily="34" charset="-120"/>
                <a:ea typeface="微軟正黑體" panose="020B0604030504040204" pitchFamily="34" charset="-120"/>
              </a:rPr>
              <a:t>號查找特定</a:t>
            </a:r>
            <a:r>
              <a:rPr kumimoji="0" lang="zh-CN" altLang="en-US" sz="1600" dirty="0">
                <a:solidFill>
                  <a:schemeClr val="tx1"/>
                </a:solidFill>
                <a:latin typeface="微軟正黑體" panose="020B0604030504040204" pitchFamily="34" charset="-120"/>
                <a:ea typeface="微軟正黑體" panose="020B0604030504040204" pitchFamily="34" charset="-120"/>
              </a:rPr>
              <a:t>文章</a:t>
            </a:r>
          </a:p>
        </p:txBody>
      </p:sp>
      <p:sp>
        <p:nvSpPr>
          <p:cNvPr id="23567" name="AutoShape 8"/>
          <p:cNvSpPr>
            <a:spLocks noChangeArrowheads="1"/>
          </p:cNvSpPr>
          <p:nvPr/>
        </p:nvSpPr>
        <p:spPr bwMode="auto">
          <a:xfrm>
            <a:off x="192088" y="6097588"/>
            <a:ext cx="1752600" cy="573087"/>
          </a:xfrm>
          <a:prstGeom prst="wedgeRoundRectCallout">
            <a:avLst>
              <a:gd name="adj1" fmla="val 90425"/>
              <a:gd name="adj2" fmla="val -14638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defRPr/>
            </a:pPr>
            <a:r>
              <a:rPr kumimoji="0" lang="en-US" altLang="zh-TW" sz="1600" dirty="0">
                <a:solidFill>
                  <a:schemeClr val="tx1"/>
                </a:solidFill>
                <a:latin typeface="微軟正黑體" panose="020B0604030504040204" pitchFamily="34" charset="-120"/>
                <a:ea typeface="微軟正黑體" panose="020B0604030504040204" pitchFamily="34" charset="-120"/>
              </a:rPr>
              <a:t>Subject Search:</a:t>
            </a:r>
            <a:r>
              <a:rPr kumimoji="0" lang="zh-CN" altLang="en-US" sz="1600" dirty="0">
                <a:solidFill>
                  <a:schemeClr val="tx1"/>
                </a:solidFill>
                <a:latin typeface="微軟正黑體" panose="020B0604030504040204" pitchFamily="34" charset="-120"/>
                <a:ea typeface="微軟正黑體" panose="020B0604030504040204" pitchFamily="34" charset="-120"/>
              </a:rPr>
              <a:t>查</a:t>
            </a:r>
            <a:r>
              <a:rPr kumimoji="0" lang="zh-TW" altLang="en-US" sz="1600" dirty="0">
                <a:solidFill>
                  <a:schemeClr val="tx1"/>
                </a:solidFill>
                <a:latin typeface="微軟正黑體" panose="020B0604030504040204" pitchFamily="34" charset="-120"/>
                <a:ea typeface="微軟正黑體" panose="020B0604030504040204" pitchFamily="34" charset="-120"/>
              </a:rPr>
              <a:t>選特定主題</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23565" name="AutoShape 8"/>
          <p:cNvSpPr>
            <a:spLocks noChangeArrowheads="1"/>
          </p:cNvSpPr>
          <p:nvPr/>
        </p:nvSpPr>
        <p:spPr bwMode="auto">
          <a:xfrm>
            <a:off x="7151688" y="5048250"/>
            <a:ext cx="1752600" cy="725488"/>
          </a:xfrm>
          <a:prstGeom prst="wedgeRoundRectCallout">
            <a:avLst>
              <a:gd name="adj1" fmla="val -103428"/>
              <a:gd name="adj2" fmla="val -5391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defRPr/>
            </a:pPr>
            <a:r>
              <a:rPr kumimoji="0" lang="en-US" altLang="zh-TW" sz="1600" dirty="0">
                <a:solidFill>
                  <a:schemeClr val="tx1"/>
                </a:solidFill>
                <a:latin typeface="微軟正黑體" panose="020B0604030504040204" pitchFamily="34" charset="-120"/>
                <a:ea typeface="微軟正黑體" panose="020B0604030504040204" pitchFamily="34" charset="-120"/>
              </a:rPr>
              <a:t>Advanced Search: </a:t>
            </a:r>
          </a:p>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進階檢索</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9" name="Picture 5"/>
          <p:cNvPicPr>
            <a:picLocks noChangeAspect="1" noChangeArrowheads="1"/>
          </p:cNvPicPr>
          <p:nvPr/>
        </p:nvPicPr>
        <p:blipFill>
          <a:blip r:embed="rId3"/>
          <a:srcRect/>
          <a:stretch>
            <a:fillRect/>
          </a:stretch>
        </p:blipFill>
        <p:spPr bwMode="auto">
          <a:xfrm>
            <a:off x="762000" y="1066800"/>
            <a:ext cx="4572000" cy="860425"/>
          </a:xfrm>
          <a:prstGeom prst="rect">
            <a:avLst/>
          </a:prstGeom>
          <a:ln>
            <a:noFill/>
          </a:ln>
          <a:effectLst>
            <a:outerShdw blurRad="292100" dist="139700" dir="2700000" algn="tl" rotWithShape="0">
              <a:srgbClr val="333333">
                <a:alpha val="65000"/>
              </a:srgbClr>
            </a:outerShdw>
          </a:effectLst>
        </p:spPr>
      </p:pic>
      <p:sp>
        <p:nvSpPr>
          <p:cNvPr id="24581" name="AutoShape 7"/>
          <p:cNvSpPr>
            <a:spLocks noChangeArrowheads="1"/>
          </p:cNvSpPr>
          <p:nvPr/>
        </p:nvSpPr>
        <p:spPr bwMode="auto">
          <a:xfrm>
            <a:off x="5721350" y="1309688"/>
            <a:ext cx="1981200" cy="374650"/>
          </a:xfrm>
          <a:prstGeom prst="wedgeRoundRectCallout">
            <a:avLst>
              <a:gd name="adj1" fmla="val -111732"/>
              <a:gd name="adj2" fmla="val -18516"/>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kumimoji="0" lang="zh-TW" altLang="en-US" sz="1600" dirty="0">
                <a:solidFill>
                  <a:schemeClr val="tx1"/>
                </a:solidFill>
                <a:latin typeface="新細明體"/>
                <a:ea typeface="微軟正黑體" panose="020B0604030504040204" pitchFamily="34" charset="-120"/>
              </a:rPr>
              <a:t>輸入關鍵字檢索</a:t>
            </a:r>
            <a:endParaRPr kumimoji="0" lang="en-US" altLang="zh-CN" sz="1600" dirty="0">
              <a:solidFill>
                <a:schemeClr val="tx1"/>
              </a:solidFill>
              <a:latin typeface="新細明體"/>
              <a:ea typeface="微軟正黑體" panose="020B0604030504040204" pitchFamily="34" charset="-120"/>
            </a:endParaRPr>
          </a:p>
        </p:txBody>
      </p:sp>
      <p:pic>
        <p:nvPicPr>
          <p:cNvPr id="84995" name="Picture 3"/>
          <p:cNvPicPr>
            <a:picLocks noChangeAspect="1" noChangeArrowheads="1"/>
          </p:cNvPicPr>
          <p:nvPr/>
        </p:nvPicPr>
        <p:blipFill>
          <a:blip r:embed="rId4"/>
          <a:srcRect/>
          <a:stretch>
            <a:fillRect/>
          </a:stretch>
        </p:blipFill>
        <p:spPr bwMode="auto">
          <a:xfrm>
            <a:off x="827088" y="2057400"/>
            <a:ext cx="2847975" cy="4419600"/>
          </a:xfrm>
          <a:prstGeom prst="rect">
            <a:avLst/>
          </a:prstGeom>
          <a:noFill/>
          <a:ln w="9525">
            <a:noFill/>
            <a:miter lim="800000"/>
            <a:headEnd/>
            <a:tailEnd/>
          </a:ln>
        </p:spPr>
      </p:pic>
      <p:sp>
        <p:nvSpPr>
          <p:cNvPr id="26" name="AutoShape 7"/>
          <p:cNvSpPr>
            <a:spLocks noChangeArrowheads="1"/>
          </p:cNvSpPr>
          <p:nvPr/>
        </p:nvSpPr>
        <p:spPr bwMode="auto">
          <a:xfrm>
            <a:off x="4460875" y="2743200"/>
            <a:ext cx="3921125" cy="2895600"/>
          </a:xfrm>
          <a:prstGeom prst="wedgeRoundRectCallout">
            <a:avLst>
              <a:gd name="adj1" fmla="val -100160"/>
              <a:gd name="adj2" fmla="val -49226"/>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ts val="600"/>
              </a:spcBef>
              <a:defRPr/>
            </a:pPr>
            <a:r>
              <a:rPr kumimoji="0" lang="en-US" altLang="zh-TW" sz="1600" dirty="0">
                <a:solidFill>
                  <a:srgbClr val="FF0000"/>
                </a:solidFill>
                <a:latin typeface="微軟正黑體" panose="020B0604030504040204" pitchFamily="34" charset="-120"/>
                <a:ea typeface="微軟正黑體" panose="020B0604030504040204" pitchFamily="34" charset="-120"/>
              </a:rPr>
              <a:t>Search Filters: </a:t>
            </a:r>
            <a:r>
              <a:rPr kumimoji="0" lang="zh-TW" altLang="en-US" sz="1600" dirty="0">
                <a:solidFill>
                  <a:srgbClr val="FF0000"/>
                </a:solidFill>
                <a:latin typeface="微軟正黑體" panose="020B0604030504040204" pitchFamily="34" charset="-120"/>
                <a:ea typeface="微軟正黑體" panose="020B0604030504040204" pitchFamily="34" charset="-120"/>
              </a:rPr>
              <a:t>檢索結果</a:t>
            </a:r>
            <a:r>
              <a:rPr kumimoji="0" lang="zh-CN" altLang="en-US" sz="1600" dirty="0">
                <a:solidFill>
                  <a:srgbClr val="FF0000"/>
                </a:solidFill>
                <a:latin typeface="微軟正黑體" panose="020B0604030504040204" pitchFamily="34" charset="-120"/>
                <a:ea typeface="微軟正黑體" panose="020B0604030504040204" pitchFamily="34" charset="-120"/>
              </a:rPr>
              <a:t>篩選</a:t>
            </a:r>
          </a:p>
          <a:p>
            <a:pPr algn="ct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Content Type&gt;&gt;</a:t>
            </a:r>
            <a:r>
              <a:rPr kumimoji="0" lang="zh-CN" altLang="en-US" sz="1600" dirty="0">
                <a:solidFill>
                  <a:schemeClr val="tx1"/>
                </a:solidFill>
                <a:latin typeface="微軟正黑體" panose="020B0604030504040204" pitchFamily="34" charset="-120"/>
                <a:ea typeface="微軟正黑體" panose="020B0604030504040204" pitchFamily="34" charset="-120"/>
              </a:rPr>
              <a:t>從檢索結果選擇</a:t>
            </a:r>
            <a:r>
              <a:rPr kumimoji="0" lang="en-US" altLang="zh-CN" sz="1600" dirty="0">
                <a:solidFill>
                  <a:schemeClr val="tx1"/>
                </a:solidFill>
                <a:latin typeface="微軟正黑體" panose="020B0604030504040204" pitchFamily="34" charset="-120"/>
                <a:ea typeface="微軟正黑體" panose="020B0604030504040204" pitchFamily="34" charset="-120"/>
              </a:rPr>
              <a:t>ACS</a:t>
            </a:r>
            <a:r>
              <a:rPr kumimoji="0" lang="zh-CN" altLang="en-US" sz="1600" dirty="0">
                <a:solidFill>
                  <a:schemeClr val="tx1"/>
                </a:solidFill>
                <a:latin typeface="微軟正黑體" panose="020B0604030504040204" pitchFamily="34" charset="-120"/>
                <a:ea typeface="微軟正黑體" panose="020B0604030504040204" pitchFamily="34" charset="-120"/>
              </a:rPr>
              <a:t>電子書、</a:t>
            </a:r>
            <a:r>
              <a:rPr kumimoji="0" lang="en-US" altLang="zh-CN" sz="1600" dirty="0">
                <a:solidFill>
                  <a:schemeClr val="tx1"/>
                </a:solidFill>
                <a:latin typeface="微軟正黑體" panose="020B0604030504040204" pitchFamily="34" charset="-120"/>
                <a:ea typeface="微軟正黑體" panose="020B0604030504040204" pitchFamily="34" charset="-120"/>
              </a:rPr>
              <a:t>C&amp;EN</a:t>
            </a:r>
            <a:r>
              <a:rPr kumimoji="0" lang="zh-TW" altLang="en-US" sz="1600" dirty="0">
                <a:solidFill>
                  <a:schemeClr val="tx1"/>
                </a:solidFill>
                <a:latin typeface="微軟正黑體" panose="020B0604030504040204" pitchFamily="34" charset="-120"/>
                <a:ea typeface="微軟正黑體" panose="020B0604030504040204" pitchFamily="34" charset="-120"/>
              </a:rPr>
              <a:t>過刊</a:t>
            </a:r>
            <a:r>
              <a:rPr kumimoji="0" lang="zh-CN" altLang="en-US" sz="1600" dirty="0">
                <a:solidFill>
                  <a:schemeClr val="tx1"/>
                </a:solidFill>
                <a:latin typeface="微軟正黑體" panose="020B0604030504040204" pitchFamily="34" charset="-120"/>
                <a:ea typeface="微軟正黑體" panose="020B0604030504040204" pitchFamily="34" charset="-120"/>
              </a:rPr>
              <a:t>或期刊的文章</a:t>
            </a:r>
          </a:p>
          <a:p>
            <a:pPr algn="ct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Section&gt;&gt;</a:t>
            </a:r>
            <a:r>
              <a:rPr kumimoji="0" lang="zh-CN" altLang="en-US" sz="1600" dirty="0">
                <a:solidFill>
                  <a:schemeClr val="tx1"/>
                </a:solidFill>
                <a:latin typeface="微軟正黑體" panose="020B0604030504040204" pitchFamily="34" charset="-120"/>
                <a:ea typeface="微軟正黑體" panose="020B0604030504040204" pitchFamily="34" charset="-120"/>
              </a:rPr>
              <a:t>選擇所</a:t>
            </a:r>
            <a:r>
              <a:rPr kumimoji="0" lang="zh-TW" altLang="en-US" sz="1600" dirty="0">
                <a:solidFill>
                  <a:schemeClr val="tx1"/>
                </a:solidFill>
                <a:latin typeface="微軟正黑體" panose="020B0604030504040204" pitchFamily="34" charset="-120"/>
                <a:ea typeface="微軟正黑體" panose="020B0604030504040204" pitchFamily="34" charset="-120"/>
              </a:rPr>
              <a:t>屬</a:t>
            </a:r>
            <a:r>
              <a:rPr kumimoji="0" lang="zh-CN" altLang="en-US" sz="1600" dirty="0">
                <a:solidFill>
                  <a:schemeClr val="tx1"/>
                </a:solidFill>
                <a:latin typeface="微軟正黑體" panose="020B0604030504040204" pitchFamily="34" charset="-120"/>
                <a:ea typeface="微軟正黑體" panose="020B0604030504040204" pitchFamily="34" charset="-120"/>
              </a:rPr>
              <a:t>學科</a:t>
            </a:r>
          </a:p>
          <a:p>
            <a:pPr algn="ct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Publication&gt;&gt;</a:t>
            </a:r>
            <a:r>
              <a:rPr kumimoji="0" lang="zh-CN" altLang="en-US" sz="1600" dirty="0">
                <a:solidFill>
                  <a:schemeClr val="tx1"/>
                </a:solidFill>
                <a:latin typeface="微軟正黑體" panose="020B0604030504040204" pitchFamily="34" charset="-120"/>
                <a:ea typeface="微軟正黑體" panose="020B0604030504040204" pitchFamily="34" charset="-120"/>
              </a:rPr>
              <a:t>選擇所</a:t>
            </a:r>
            <a:r>
              <a:rPr kumimoji="0" lang="zh-TW" altLang="en-US" sz="1600" dirty="0">
                <a:solidFill>
                  <a:schemeClr val="tx1"/>
                </a:solidFill>
                <a:latin typeface="微軟正黑體" panose="020B0604030504040204" pitchFamily="34" charset="-120"/>
                <a:ea typeface="微軟正黑體" panose="020B0604030504040204" pitchFamily="34" charset="-120"/>
              </a:rPr>
              <a:t>屬</a:t>
            </a:r>
            <a:r>
              <a:rPr kumimoji="0" lang="zh-CN" altLang="en-US" sz="1600" dirty="0">
                <a:solidFill>
                  <a:schemeClr val="tx1"/>
                </a:solidFill>
                <a:latin typeface="微軟正黑體" panose="020B0604030504040204" pitchFamily="34" charset="-120"/>
                <a:ea typeface="微軟正黑體" panose="020B0604030504040204" pitchFamily="34" charset="-120"/>
              </a:rPr>
              <a:t>期刊</a:t>
            </a:r>
          </a:p>
          <a:p>
            <a:pPr algn="ct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Manuscript Type&gt;&gt;</a:t>
            </a:r>
            <a:r>
              <a:rPr kumimoji="0" lang="zh-CN" altLang="en-US" sz="1600" dirty="0">
                <a:solidFill>
                  <a:schemeClr val="tx1"/>
                </a:solidFill>
                <a:latin typeface="微軟正黑體" panose="020B0604030504040204" pitchFamily="34" charset="-120"/>
                <a:ea typeface="微軟正黑體" panose="020B0604030504040204" pitchFamily="34" charset="-120"/>
              </a:rPr>
              <a:t>選擇文章體裁</a:t>
            </a:r>
          </a:p>
          <a:p>
            <a:pPr algn="ct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Author&gt;&gt;</a:t>
            </a:r>
            <a:r>
              <a:rPr kumimoji="0" lang="zh-CN" altLang="en-US" sz="1600" dirty="0">
                <a:solidFill>
                  <a:schemeClr val="tx1"/>
                </a:solidFill>
                <a:latin typeface="微軟正黑體" panose="020B0604030504040204" pitchFamily="34" charset="-120"/>
                <a:ea typeface="微軟正黑體" panose="020B0604030504040204" pitchFamily="34" charset="-120"/>
              </a:rPr>
              <a:t>選擇作者</a:t>
            </a:r>
          </a:p>
          <a:p>
            <a:pPr algn="ct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Date Range&gt;&gt;</a:t>
            </a:r>
            <a:r>
              <a:rPr kumimoji="0" lang="zh-CN" altLang="en-US" sz="1600" dirty="0">
                <a:solidFill>
                  <a:schemeClr val="tx1"/>
                </a:solidFill>
                <a:latin typeface="微軟正黑體" panose="020B0604030504040204" pitchFamily="34" charset="-120"/>
                <a:ea typeface="微軟正黑體" panose="020B0604030504040204" pitchFamily="34" charset="-120"/>
              </a:rPr>
              <a:t>選擇某個時段的文章</a:t>
            </a:r>
          </a:p>
          <a:p>
            <a:pPr>
              <a:spcBef>
                <a:spcPts val="600"/>
              </a:spcBef>
              <a:defRPr/>
            </a:pPr>
            <a:endParaRPr kumimoji="0" lang="en-US" altLang="zh-CN" sz="1600" dirty="0">
              <a:solidFill>
                <a:schemeClr val="tx1"/>
              </a:solidFill>
              <a:latin typeface="微軟正黑體" panose="020B0604030504040204" pitchFamily="34" charset="-120"/>
              <a:ea typeface="微軟正黑體" panose="020B0604030504040204" pitchFamily="34" charset="-120"/>
            </a:endParaRPr>
          </a:p>
          <a:p>
            <a:pPr>
              <a:defRPr/>
            </a:pPr>
            <a:endParaRPr kumimoji="0" lang="en-US" altLang="zh-CN" sz="1600" dirty="0">
              <a:solidFill>
                <a:schemeClr val="tx1"/>
              </a:solidFill>
              <a:latin typeface="微軟正黑體" panose="020B0604030504040204" pitchFamily="34" charset="-120"/>
              <a:ea typeface="微軟正黑體" panose="020B0604030504040204" pitchFamily="34" charset="-120"/>
            </a:endParaRPr>
          </a:p>
          <a:p>
            <a:pPr>
              <a:defRPr/>
            </a:pP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srcRect b="22746"/>
          <a:stretch>
            <a:fillRect/>
          </a:stretch>
        </p:blipFill>
        <p:spPr bwMode="auto">
          <a:xfrm>
            <a:off x="523701" y="1981200"/>
            <a:ext cx="6678613" cy="1471613"/>
          </a:xfrm>
          <a:prstGeom prst="rect">
            <a:avLst/>
          </a:prstGeom>
          <a:noFill/>
          <a:ln w="9525">
            <a:solidFill>
              <a:srgbClr val="0039A6"/>
            </a:solidFill>
            <a:miter lim="800000"/>
            <a:headEnd/>
            <a:tailEnd/>
          </a:ln>
        </p:spPr>
      </p:pic>
      <p:sp>
        <p:nvSpPr>
          <p:cNvPr id="13" name="AutoShape 7"/>
          <p:cNvSpPr>
            <a:spLocks noChangeArrowheads="1"/>
          </p:cNvSpPr>
          <p:nvPr/>
        </p:nvSpPr>
        <p:spPr bwMode="auto">
          <a:xfrm>
            <a:off x="4111712" y="4076007"/>
            <a:ext cx="3894137" cy="803275"/>
          </a:xfrm>
          <a:prstGeom prst="wedgeRoundRectCallout">
            <a:avLst>
              <a:gd name="adj1" fmla="val 10185"/>
              <a:gd name="adj2" fmla="val -16367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en-US" altLang="zh-CN" dirty="0">
                <a:solidFill>
                  <a:srgbClr val="FF0000"/>
                </a:solidFill>
                <a:latin typeface="微軟正黑體" panose="020B0604030504040204" pitchFamily="34" charset="-120"/>
                <a:ea typeface="微軟正黑體" panose="020B0604030504040204" pitchFamily="34" charset="-120"/>
              </a:rPr>
              <a:t>Sort By: </a:t>
            </a:r>
            <a:r>
              <a:rPr kumimoji="0" lang="zh-TW" altLang="en-US" dirty="0">
                <a:solidFill>
                  <a:schemeClr val="tx1"/>
                </a:solidFill>
                <a:latin typeface="微軟正黑體" panose="020B0604030504040204" pitchFamily="34" charset="-120"/>
                <a:ea typeface="微軟正黑體" panose="020B0604030504040204" pitchFamily="34" charset="-120"/>
              </a:rPr>
              <a:t>可</a:t>
            </a:r>
            <a:r>
              <a:rPr kumimoji="0" lang="zh-CN" altLang="en-US" dirty="0">
                <a:solidFill>
                  <a:schemeClr val="tx1"/>
                </a:solidFill>
                <a:latin typeface="微軟正黑體" panose="020B0604030504040204" pitchFamily="34" charset="-120"/>
                <a:ea typeface="微軟正黑體" panose="020B0604030504040204" pitchFamily="34" charset="-120"/>
              </a:rPr>
              <a:t>按</a:t>
            </a:r>
            <a:r>
              <a:rPr kumimoji="0" lang="zh-TW" altLang="en-US" dirty="0">
                <a:solidFill>
                  <a:schemeClr val="tx1"/>
                </a:solidFill>
                <a:latin typeface="微軟正黑體" panose="020B0604030504040204" pitchFamily="34" charset="-120"/>
                <a:ea typeface="微軟正黑體" panose="020B0604030504040204" pitchFamily="34" charset="-120"/>
              </a:rPr>
              <a:t>相關程度</a:t>
            </a:r>
            <a:r>
              <a:rPr kumimoji="0" lang="zh-CN" altLang="en-US" dirty="0">
                <a:solidFill>
                  <a:schemeClr val="tx1"/>
                </a:solidFill>
                <a:latin typeface="微軟正黑體" panose="020B0604030504040204" pitchFamily="34" charset="-120"/>
                <a:ea typeface="微軟正黑體" panose="020B0604030504040204" pitchFamily="34" charset="-120"/>
              </a:rPr>
              <a:t>、</a:t>
            </a:r>
            <a:r>
              <a:rPr kumimoji="0" lang="zh-TW" altLang="en-US" dirty="0">
                <a:solidFill>
                  <a:schemeClr val="tx1"/>
                </a:solidFill>
                <a:latin typeface="微軟正黑體" panose="020B0604030504040204" pitchFamily="34" charset="-120"/>
                <a:ea typeface="微軟正黑體" panose="020B0604030504040204" pitchFamily="34" charset="-120"/>
              </a:rPr>
              <a:t>文章發</a:t>
            </a:r>
            <a:r>
              <a:rPr kumimoji="0" lang="zh-CN" altLang="en-US" dirty="0">
                <a:solidFill>
                  <a:schemeClr val="tx1"/>
                </a:solidFill>
                <a:latin typeface="微軟正黑體" panose="020B0604030504040204" pitchFamily="34" charset="-120"/>
                <a:ea typeface="微軟正黑體" panose="020B0604030504040204" pitchFamily="34" charset="-120"/>
              </a:rPr>
              <a:t>表</a:t>
            </a:r>
            <a:r>
              <a:rPr kumimoji="0" lang="zh-TW" altLang="en-US" dirty="0">
                <a:solidFill>
                  <a:schemeClr val="tx1"/>
                </a:solidFill>
                <a:latin typeface="微軟正黑體" panose="020B0604030504040204" pitchFamily="34" charset="-120"/>
                <a:ea typeface="微軟正黑體" panose="020B0604030504040204" pitchFamily="34" charset="-120"/>
              </a:rPr>
              <a:t>時間</a:t>
            </a:r>
            <a:r>
              <a:rPr kumimoji="0" lang="zh-CN" altLang="en-US" dirty="0">
                <a:solidFill>
                  <a:schemeClr val="tx1"/>
                </a:solidFill>
                <a:latin typeface="微軟正黑體" panose="020B0604030504040204" pitchFamily="34" charset="-120"/>
                <a:ea typeface="微軟正黑體" panose="020B0604030504040204" pitchFamily="34" charset="-120"/>
              </a:rPr>
              <a:t>、</a:t>
            </a:r>
            <a:r>
              <a:rPr kumimoji="0" lang="zh-TW" altLang="en-US" dirty="0">
                <a:solidFill>
                  <a:schemeClr val="tx1"/>
                </a:solidFill>
                <a:latin typeface="微軟正黑體" panose="020B0604030504040204" pitchFamily="34" charset="-120"/>
                <a:ea typeface="微軟正黑體" panose="020B0604030504040204" pitchFamily="34" charset="-120"/>
              </a:rPr>
              <a:t>出版類型</a:t>
            </a:r>
            <a:r>
              <a:rPr kumimoji="0" lang="zh-CN" altLang="en-US" dirty="0">
                <a:solidFill>
                  <a:schemeClr val="tx1"/>
                </a:solidFill>
                <a:latin typeface="微軟正黑體" panose="020B0604030504040204" pitchFamily="34" charset="-120"/>
                <a:ea typeface="微軟正黑體" panose="020B0604030504040204" pitchFamily="34" charset="-120"/>
              </a:rPr>
              <a:t>、</a:t>
            </a:r>
            <a:r>
              <a:rPr kumimoji="0" lang="zh-TW" altLang="en-US" dirty="0">
                <a:solidFill>
                  <a:schemeClr val="tx1"/>
                </a:solidFill>
                <a:latin typeface="微軟正黑體" panose="020B0604030504040204" pitchFamily="34" charset="-120"/>
                <a:ea typeface="微軟正黑體" panose="020B0604030504040204" pitchFamily="34" charset="-120"/>
              </a:rPr>
              <a:t>出版物名稱</a:t>
            </a:r>
            <a:r>
              <a:rPr kumimoji="0" lang="zh-CN" altLang="en-US" dirty="0">
                <a:solidFill>
                  <a:schemeClr val="tx1"/>
                </a:solidFill>
                <a:latin typeface="微軟正黑體" panose="020B0604030504040204" pitchFamily="34" charset="-120"/>
                <a:ea typeface="微軟正黑體" panose="020B0604030504040204" pitchFamily="34" charset="-120"/>
              </a:rPr>
              <a:t>、</a:t>
            </a:r>
            <a:r>
              <a:rPr kumimoji="0" lang="zh-TW" altLang="en-US" dirty="0">
                <a:solidFill>
                  <a:schemeClr val="tx1"/>
                </a:solidFill>
                <a:latin typeface="微軟正黑體" panose="020B0604030504040204" pitchFamily="34" charset="-120"/>
                <a:ea typeface="微軟正黑體" panose="020B0604030504040204" pitchFamily="34" charset="-120"/>
              </a:rPr>
              <a:t>第一作者姓氏重新</a:t>
            </a:r>
            <a:r>
              <a:rPr kumimoji="0" lang="zh-CN" altLang="en-US" dirty="0">
                <a:solidFill>
                  <a:schemeClr val="tx1"/>
                </a:solidFill>
                <a:latin typeface="微軟正黑體" panose="020B0604030504040204" pitchFamily="34" charset="-120"/>
                <a:ea typeface="微軟正黑體" panose="020B0604030504040204" pitchFamily="34" charset="-120"/>
              </a:rPr>
              <a:t>排列</a:t>
            </a:r>
            <a:r>
              <a:rPr kumimoji="0" lang="zh-TW" altLang="en-US" dirty="0">
                <a:solidFill>
                  <a:schemeClr val="tx1"/>
                </a:solidFill>
                <a:latin typeface="微軟正黑體" panose="020B0604030504040204" pitchFamily="34" charset="-120"/>
                <a:ea typeface="微軟正黑體" panose="020B0604030504040204" pitchFamily="34" charset="-120"/>
              </a:rPr>
              <a:t>檢索結果</a:t>
            </a:r>
            <a:endParaRPr kumimoji="0" lang="zh-CN" altLang="en-US"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srcRect/>
          <a:stretch>
            <a:fillRect/>
          </a:stretch>
        </p:blipFill>
        <p:spPr bwMode="auto">
          <a:xfrm>
            <a:off x="457200" y="1819275"/>
            <a:ext cx="3895725" cy="4543425"/>
          </a:xfrm>
          <a:prstGeom prst="rect">
            <a:avLst/>
          </a:prstGeom>
          <a:ln>
            <a:noFill/>
          </a:ln>
          <a:effectLst>
            <a:outerShdw blurRad="292100" dist="139700" dir="2700000" algn="tl" rotWithShape="0">
              <a:srgbClr val="333333">
                <a:alpha val="65000"/>
              </a:srgbClr>
            </a:outerShdw>
          </a:effectLst>
        </p:spPr>
      </p:pic>
      <p:sp>
        <p:nvSpPr>
          <p:cNvPr id="24581" name="AutoShape 7"/>
          <p:cNvSpPr>
            <a:spLocks noChangeArrowheads="1"/>
          </p:cNvSpPr>
          <p:nvPr/>
        </p:nvSpPr>
        <p:spPr bwMode="auto">
          <a:xfrm>
            <a:off x="4927600" y="1447800"/>
            <a:ext cx="3403600" cy="3733800"/>
          </a:xfrm>
          <a:prstGeom prst="wedgeRoundRectCallout">
            <a:avLst>
              <a:gd name="adj1" fmla="val -99575"/>
              <a:gd name="adj2" fmla="val -32925"/>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spcBef>
                <a:spcPts val="600"/>
              </a:spcBef>
              <a:defRPr/>
            </a:pPr>
            <a:endParaRPr kumimoji="0" lang="en-US" altLang="zh-TW" sz="2000" dirty="0">
              <a:solidFill>
                <a:srgbClr val="FF0000"/>
              </a:solidFill>
              <a:latin typeface="微軟正黑體" panose="020B0604030504040204" pitchFamily="34" charset="-120"/>
              <a:ea typeface="微軟正黑體" panose="020B0604030504040204" pitchFamily="34" charset="-120"/>
            </a:endParaRPr>
          </a:p>
          <a:p>
            <a:pPr>
              <a:spcBef>
                <a:spcPts val="600"/>
              </a:spcBef>
              <a:defRPr/>
            </a:pPr>
            <a:r>
              <a:rPr kumimoji="0" lang="zh-TW" altLang="en-US" sz="2000" dirty="0">
                <a:solidFill>
                  <a:srgbClr val="FF0000"/>
                </a:solidFill>
                <a:latin typeface="微軟正黑體" panose="020B0604030504040204" pitchFamily="34" charset="-120"/>
                <a:ea typeface="微軟正黑體" panose="020B0604030504040204" pitchFamily="34" charset="-120"/>
              </a:rPr>
              <a:t>從</a:t>
            </a:r>
            <a:r>
              <a:rPr kumimoji="0" lang="zh-CN" altLang="en-US" sz="2000" dirty="0">
                <a:solidFill>
                  <a:srgbClr val="FF0000"/>
                </a:solidFill>
                <a:latin typeface="微軟正黑體" panose="020B0604030504040204" pitchFamily="34" charset="-120"/>
                <a:ea typeface="微軟正黑體" panose="020B0604030504040204" pitchFamily="34" charset="-120"/>
              </a:rPr>
              <a:t>五大</a:t>
            </a:r>
            <a:r>
              <a:rPr kumimoji="0" lang="zh-TW" altLang="en-US" sz="2000" dirty="0">
                <a:solidFill>
                  <a:srgbClr val="FF0000"/>
                </a:solidFill>
                <a:latin typeface="微軟正黑體" panose="020B0604030504040204" pitchFamily="34" charset="-120"/>
                <a:ea typeface="微軟正黑體" panose="020B0604030504040204" pitchFamily="34" charset="-120"/>
              </a:rPr>
              <a:t>類</a:t>
            </a:r>
            <a:r>
              <a:rPr kumimoji="0" lang="en-US" altLang="zh-CN" sz="2000" dirty="0">
                <a:solidFill>
                  <a:srgbClr val="FF0000"/>
                </a:solidFill>
                <a:latin typeface="微軟正黑體" panose="020B0604030504040204" pitchFamily="34" charset="-120"/>
                <a:ea typeface="微軟正黑體" panose="020B0604030504040204" pitchFamily="34" charset="-120"/>
              </a:rPr>
              <a:t>80</a:t>
            </a:r>
            <a:r>
              <a:rPr kumimoji="0" lang="zh-CN" altLang="en-US" sz="2000" dirty="0">
                <a:solidFill>
                  <a:srgbClr val="FF0000"/>
                </a:solidFill>
                <a:latin typeface="微軟正黑體" panose="020B0604030504040204" pitchFamily="34" charset="-120"/>
                <a:ea typeface="微軟正黑體" panose="020B0604030504040204" pitchFamily="34" charset="-120"/>
              </a:rPr>
              <a:t>小</a:t>
            </a:r>
            <a:r>
              <a:rPr kumimoji="0" lang="zh-TW" altLang="en-US" sz="2000" dirty="0">
                <a:solidFill>
                  <a:srgbClr val="FF0000"/>
                </a:solidFill>
                <a:latin typeface="微軟正黑體" panose="020B0604030504040204" pitchFamily="34" charset="-120"/>
                <a:ea typeface="微軟正黑體" panose="020B0604030504040204" pitchFamily="34" charset="-120"/>
              </a:rPr>
              <a:t>類</a:t>
            </a:r>
            <a:r>
              <a:rPr kumimoji="0" lang="zh-CN" altLang="en-US" sz="2000" dirty="0">
                <a:solidFill>
                  <a:schemeClr val="tx1"/>
                </a:solidFill>
                <a:latin typeface="微軟正黑體" panose="020B0604030504040204" pitchFamily="34" charset="-120"/>
                <a:ea typeface="微軟正黑體" panose="020B0604030504040204" pitchFamily="34" charset="-120"/>
              </a:rPr>
              <a:t>中</a:t>
            </a:r>
            <a:r>
              <a:rPr kumimoji="0" lang="zh-TW" altLang="en-US" sz="2000" dirty="0">
                <a:solidFill>
                  <a:schemeClr val="tx1"/>
                </a:solidFill>
                <a:latin typeface="微軟正黑體" panose="020B0604030504040204" pitchFamily="34" charset="-120"/>
                <a:ea typeface="微軟正黑體" panose="020B0604030504040204" pitchFamily="34" charset="-120"/>
              </a:rPr>
              <a:t>選擇主題學科</a:t>
            </a:r>
            <a:r>
              <a:rPr kumimoji="0" lang="zh-CN" altLang="en-US" sz="2000" dirty="0">
                <a:solidFill>
                  <a:schemeClr val="tx1"/>
                </a:solidFill>
                <a:latin typeface="微軟正黑體" panose="020B0604030504040204" pitchFamily="34" charset="-120"/>
                <a:ea typeface="微軟正黑體" panose="020B0604030504040204" pitchFamily="34" charset="-120"/>
              </a:rPr>
              <a:t>：</a:t>
            </a:r>
            <a:endParaRPr kumimoji="0" lang="en-US" altLang="zh-CN" sz="2000" dirty="0">
              <a:solidFill>
                <a:schemeClr val="tx1"/>
              </a:solidFill>
              <a:latin typeface="微軟正黑體" panose="020B0604030504040204" pitchFamily="34" charset="-120"/>
              <a:ea typeface="微軟正黑體" panose="020B0604030504040204" pitchFamily="34" charset="-120"/>
            </a:endParaRPr>
          </a:p>
          <a:p>
            <a:pPr>
              <a:spcBef>
                <a:spcPts val="600"/>
              </a:spcBef>
              <a:defRPr/>
            </a:pPr>
            <a:endParaRPr kumimoji="0" lang="en-US" altLang="zh-CN" sz="2000" dirty="0">
              <a:solidFill>
                <a:schemeClr val="tx1"/>
              </a:solidFill>
              <a:latin typeface="微軟正黑體" panose="020B0604030504040204" pitchFamily="34" charset="-120"/>
              <a:ea typeface="微軟正黑體" panose="020B0604030504040204" pitchFamily="34" charset="-120"/>
            </a:endParaRPr>
          </a:p>
          <a:p>
            <a:pPr>
              <a:spcBef>
                <a:spcPts val="600"/>
              </a:spcBef>
              <a:defRPr/>
            </a:pPr>
            <a:r>
              <a:rPr kumimoji="0" lang="zh-TW" altLang="en-US" sz="2000" dirty="0">
                <a:solidFill>
                  <a:schemeClr val="tx1"/>
                </a:solidFill>
                <a:latin typeface="微軟正黑體" panose="020B0604030504040204" pitchFamily="34" charset="-120"/>
                <a:ea typeface="微軟正黑體" panose="020B0604030504040204" pitchFamily="34" charset="-120"/>
              </a:rPr>
              <a:t>應用</a:t>
            </a:r>
            <a:r>
              <a:rPr kumimoji="0" lang="zh-CN" altLang="en-US" sz="2000" dirty="0">
                <a:solidFill>
                  <a:schemeClr val="tx1"/>
                </a:solidFill>
                <a:latin typeface="微軟正黑體" panose="020B0604030504040204" pitchFamily="34" charset="-120"/>
                <a:ea typeface="微軟正黑體" panose="020B0604030504040204" pitchFamily="34" charset="-120"/>
              </a:rPr>
              <a:t>化</a:t>
            </a:r>
            <a:r>
              <a:rPr kumimoji="0" lang="zh-TW" altLang="en-US" sz="2000" dirty="0">
                <a:solidFill>
                  <a:schemeClr val="tx1"/>
                </a:solidFill>
                <a:latin typeface="微軟正黑體" panose="020B0604030504040204" pitchFamily="34" charset="-120"/>
                <a:ea typeface="微軟正黑體" panose="020B0604030504040204" pitchFamily="34" charset="-120"/>
              </a:rPr>
              <a:t>學</a:t>
            </a:r>
            <a:endParaRPr kumimoji="0" lang="en-US" altLang="zh-CN" sz="2000" dirty="0">
              <a:solidFill>
                <a:schemeClr val="tx1"/>
              </a:solidFill>
              <a:latin typeface="微軟正黑體" panose="020B0604030504040204" pitchFamily="34" charset="-120"/>
              <a:ea typeface="微軟正黑體" panose="020B0604030504040204" pitchFamily="34" charset="-120"/>
            </a:endParaRPr>
          </a:p>
          <a:p>
            <a:pPr>
              <a:spcBef>
                <a:spcPts val="600"/>
              </a:spcBef>
              <a:defRPr/>
            </a:pPr>
            <a:r>
              <a:rPr kumimoji="0" lang="zh-CN" altLang="en-US" sz="2000" dirty="0">
                <a:solidFill>
                  <a:schemeClr val="tx1"/>
                </a:solidFill>
                <a:latin typeface="微軟正黑體" panose="020B0604030504040204" pitchFamily="34" charset="-120"/>
                <a:ea typeface="微軟正黑體" panose="020B0604030504040204" pitchFamily="34" charset="-120"/>
              </a:rPr>
              <a:t>生物化</a:t>
            </a:r>
            <a:r>
              <a:rPr kumimoji="0" lang="zh-TW" altLang="en-US" sz="2000" dirty="0">
                <a:solidFill>
                  <a:schemeClr val="tx1"/>
                </a:solidFill>
                <a:latin typeface="微軟正黑體" panose="020B0604030504040204" pitchFamily="34" charset="-120"/>
                <a:ea typeface="微軟正黑體" panose="020B0604030504040204" pitchFamily="34" charset="-120"/>
              </a:rPr>
              <a:t>學</a:t>
            </a:r>
            <a:endParaRPr kumimoji="0" lang="en-US" altLang="zh-CN" sz="2000" dirty="0">
              <a:solidFill>
                <a:schemeClr val="tx1"/>
              </a:solidFill>
              <a:latin typeface="微軟正黑體" panose="020B0604030504040204" pitchFamily="34" charset="-120"/>
              <a:ea typeface="微軟正黑體" panose="020B0604030504040204" pitchFamily="34" charset="-120"/>
            </a:endParaRPr>
          </a:p>
          <a:p>
            <a:pPr>
              <a:spcBef>
                <a:spcPts val="600"/>
              </a:spcBef>
              <a:defRPr/>
            </a:pPr>
            <a:r>
              <a:rPr kumimoji="0" lang="zh-CN" altLang="en-US" sz="2000" dirty="0">
                <a:solidFill>
                  <a:schemeClr val="tx1"/>
                </a:solidFill>
                <a:latin typeface="微軟正黑體" panose="020B0604030504040204" pitchFamily="34" charset="-120"/>
                <a:ea typeface="微軟正黑體" panose="020B0604030504040204" pitchFamily="34" charset="-120"/>
              </a:rPr>
              <a:t>大分子</a:t>
            </a:r>
            <a:endParaRPr kumimoji="0" lang="en-US" altLang="zh-CN" sz="2000" dirty="0">
              <a:solidFill>
                <a:schemeClr val="tx1"/>
              </a:solidFill>
              <a:latin typeface="微軟正黑體" panose="020B0604030504040204" pitchFamily="34" charset="-120"/>
              <a:ea typeface="微軟正黑體" panose="020B0604030504040204" pitchFamily="34" charset="-120"/>
            </a:endParaRPr>
          </a:p>
          <a:p>
            <a:pPr>
              <a:spcBef>
                <a:spcPts val="600"/>
              </a:spcBef>
              <a:defRPr/>
            </a:pPr>
            <a:r>
              <a:rPr kumimoji="0" lang="zh-TW" altLang="en-US" sz="2000" dirty="0">
                <a:solidFill>
                  <a:schemeClr val="tx1"/>
                </a:solidFill>
                <a:latin typeface="微軟正黑體" panose="020B0604030504040204" pitchFamily="34" charset="-120"/>
                <a:ea typeface="微軟正黑體" panose="020B0604030504040204" pitchFamily="34" charset="-120"/>
              </a:rPr>
              <a:t>有機</a:t>
            </a:r>
            <a:r>
              <a:rPr kumimoji="0" lang="zh-CN" altLang="en-US" sz="2000" dirty="0">
                <a:solidFill>
                  <a:schemeClr val="tx1"/>
                </a:solidFill>
                <a:latin typeface="微軟正黑體" panose="020B0604030504040204" pitchFamily="34" charset="-120"/>
                <a:ea typeface="微軟正黑體" panose="020B0604030504040204" pitchFamily="34" charset="-120"/>
              </a:rPr>
              <a:t>化学</a:t>
            </a:r>
            <a:endParaRPr kumimoji="0" lang="en-US" altLang="zh-CN" sz="2000" dirty="0">
              <a:solidFill>
                <a:schemeClr val="tx1"/>
              </a:solidFill>
              <a:latin typeface="微軟正黑體" panose="020B0604030504040204" pitchFamily="34" charset="-120"/>
              <a:ea typeface="微軟正黑體" panose="020B0604030504040204" pitchFamily="34" charset="-120"/>
            </a:endParaRPr>
          </a:p>
          <a:p>
            <a:pPr>
              <a:spcBef>
                <a:spcPts val="600"/>
              </a:spcBef>
              <a:defRPr/>
            </a:pPr>
            <a:r>
              <a:rPr kumimoji="0" lang="zh-CN" altLang="en-US" sz="2000" dirty="0">
                <a:solidFill>
                  <a:schemeClr val="tx1"/>
                </a:solidFill>
                <a:latin typeface="微軟正黑體" panose="020B0604030504040204" pitchFamily="34" charset="-120"/>
                <a:ea typeface="微軟正黑體" panose="020B0604030504040204" pitchFamily="34" charset="-120"/>
              </a:rPr>
              <a:t>物理</a:t>
            </a:r>
            <a:r>
              <a:rPr kumimoji="0" lang="en-US" altLang="zh-CN" sz="2000" dirty="0">
                <a:solidFill>
                  <a:schemeClr val="tx1"/>
                </a:solidFill>
                <a:latin typeface="微軟正黑體" panose="020B0604030504040204" pitchFamily="34" charset="-120"/>
                <a:ea typeface="微軟正黑體" panose="020B0604030504040204" pitchFamily="34" charset="-120"/>
              </a:rPr>
              <a:t>+</a:t>
            </a:r>
            <a:r>
              <a:rPr kumimoji="0" lang="zh-TW" altLang="en-US" sz="2000" dirty="0">
                <a:solidFill>
                  <a:schemeClr val="tx1"/>
                </a:solidFill>
                <a:latin typeface="微軟正黑體" panose="020B0604030504040204" pitchFamily="34" charset="-120"/>
                <a:ea typeface="微軟正黑體" panose="020B0604030504040204" pitchFamily="34" charset="-120"/>
              </a:rPr>
              <a:t>無機</a:t>
            </a:r>
            <a:r>
              <a:rPr kumimoji="0" lang="en-US" altLang="zh-CN" sz="2000" dirty="0">
                <a:solidFill>
                  <a:schemeClr val="tx1"/>
                </a:solidFill>
                <a:latin typeface="微軟正黑體" panose="020B0604030504040204" pitchFamily="34" charset="-120"/>
                <a:ea typeface="微軟正黑體" panose="020B0604030504040204" pitchFamily="34" charset="-120"/>
              </a:rPr>
              <a:t>+</a:t>
            </a:r>
            <a:r>
              <a:rPr kumimoji="0" lang="zh-CN" altLang="en-US" sz="2000" dirty="0">
                <a:solidFill>
                  <a:schemeClr val="tx1"/>
                </a:solidFill>
                <a:latin typeface="微軟正黑體" panose="020B0604030504040204" pitchFamily="34" charset="-120"/>
                <a:ea typeface="微軟正黑體" panose="020B0604030504040204" pitchFamily="34" charset="-120"/>
              </a:rPr>
              <a:t>分析化</a:t>
            </a:r>
            <a:r>
              <a:rPr kumimoji="0" lang="zh-TW" altLang="en-US" sz="2000" dirty="0">
                <a:solidFill>
                  <a:schemeClr val="tx1"/>
                </a:solidFill>
                <a:latin typeface="微軟正黑體" panose="020B0604030504040204" pitchFamily="34" charset="-120"/>
                <a:ea typeface="微軟正黑體" panose="020B0604030504040204" pitchFamily="34" charset="-120"/>
              </a:rPr>
              <a:t>學</a:t>
            </a:r>
            <a:endParaRPr kumimoji="0" lang="en-US" altLang="zh-CN" sz="2000" dirty="0">
              <a:solidFill>
                <a:schemeClr val="tx1"/>
              </a:solidFill>
              <a:latin typeface="微軟正黑體" panose="020B0604030504040204" pitchFamily="34" charset="-120"/>
              <a:ea typeface="微軟正黑體" panose="020B0604030504040204" pitchFamily="34" charset="-120"/>
            </a:endParaRPr>
          </a:p>
          <a:p>
            <a:pPr>
              <a:buFont typeface="Arial" charset="0"/>
              <a:buChar char="•"/>
              <a:defRPr/>
            </a:pPr>
            <a:endParaRPr kumimoji="0" lang="zh-CN" altLang="en-US" sz="2000" dirty="0">
              <a:solidFill>
                <a:schemeClr val="tx1"/>
              </a:solidFill>
              <a:latin typeface="微軟正黑體" panose="020B0604030504040204" pitchFamily="34" charset="-120"/>
              <a:ea typeface="微軟正黑體" panose="020B0604030504040204" pitchFamily="34" charset="-120"/>
            </a:endParaRPr>
          </a:p>
        </p:txBody>
      </p:sp>
      <p:sp>
        <p:nvSpPr>
          <p:cNvPr id="5" name="内容占位符 2"/>
          <p:cNvSpPr txBox="1">
            <a:spLocks/>
          </p:cNvSpPr>
          <p:nvPr/>
        </p:nvSpPr>
        <p:spPr bwMode="auto">
          <a:xfrm>
            <a:off x="385763" y="831850"/>
            <a:ext cx="2446337"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主題學科檢</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索</a:t>
            </a:r>
            <a:endParaRPr kumimoji="0" lang="en-US" altLang="zh-CN" sz="2800" b="1" i="1" dirty="0">
              <a:solidFill>
                <a:schemeClr val="bg1"/>
              </a:solidFill>
              <a:latin typeface="微軟正黑體" panose="020B0604030504040204" pitchFamily="34" charset="-120"/>
              <a:ea typeface="微軟正黑體" panose="020B0604030504040204" pitchFamily="34" charset="-120"/>
              <a:cs typeface="Arial" charset="0"/>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微軟正黑體" panose="020B0604030504040204" pitchFamily="34" charset="-120"/>
              <a:ea typeface="微軟正黑體" panose="020B0604030504040204" pitchFamily="34" charset="-12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sp>
        <p:nvSpPr>
          <p:cNvPr id="6" name="矩形 5"/>
          <p:cNvSpPr/>
          <p:nvPr/>
        </p:nvSpPr>
        <p:spPr>
          <a:xfrm>
            <a:off x="3109520" y="967830"/>
            <a:ext cx="664360" cy="338554"/>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kumimoji="0" lang="zh-CN" altLang="en-US" sz="1600" b="1" i="1" dirty="0">
                <a:solidFill>
                  <a:schemeClr val="bg1"/>
                </a:solidFill>
                <a:latin typeface="微软雅黑" pitchFamily="34" charset="-122"/>
                <a:cs typeface="Arial" charset="0"/>
              </a:rPr>
              <a:t>推</a:t>
            </a:r>
            <a:r>
              <a:rPr kumimoji="0" lang="zh-TW" altLang="en-US" sz="1600" b="1" i="1" dirty="0">
                <a:solidFill>
                  <a:schemeClr val="bg1"/>
                </a:solidFill>
                <a:latin typeface="微软雅黑" pitchFamily="34" charset="-122"/>
                <a:cs typeface="Arial" charset="0"/>
              </a:rPr>
              <a:t>薦</a:t>
            </a:r>
            <a:endParaRPr kumimoji="0" lang="zh-CN" alt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273300" y="98425"/>
            <a:ext cx="3200400"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kumimoji="0" lang="zh-TW"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主題學科檢索</a:t>
            </a:r>
            <a:endParaRPr kumimoji="0"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mn-lt"/>
              <a:ea typeface="ＭＳ Ｐゴシック" pitchFamily="34" charset="-128"/>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mn-lt"/>
              <a:ea typeface="ＭＳ Ｐゴシック" pitchFamily="34" charset="-128"/>
            </a:endParaRPr>
          </a:p>
        </p:txBody>
      </p:sp>
      <p:pic>
        <p:nvPicPr>
          <p:cNvPr id="6" name="Picture 3"/>
          <p:cNvPicPr>
            <a:picLocks noChangeAspect="1" noChangeArrowheads="1"/>
          </p:cNvPicPr>
          <p:nvPr/>
        </p:nvPicPr>
        <p:blipFill>
          <a:blip r:embed="rId3"/>
          <a:srcRect/>
          <a:stretch>
            <a:fillRect/>
          </a:stretch>
        </p:blipFill>
        <p:spPr bwMode="auto">
          <a:xfrm>
            <a:off x="76200" y="990600"/>
            <a:ext cx="8923338" cy="5181600"/>
          </a:xfrm>
          <a:prstGeom prst="rect">
            <a:avLst/>
          </a:prstGeom>
          <a:ln>
            <a:noFill/>
          </a:ln>
          <a:effectLst>
            <a:outerShdw blurRad="292100" dist="139700" dir="2700000" algn="tl" rotWithShape="0">
              <a:srgbClr val="333333">
                <a:alpha val="65000"/>
              </a:srgbClr>
            </a:outerShdw>
          </a:effectLst>
        </p:spPr>
      </p:pic>
      <p:sp>
        <p:nvSpPr>
          <p:cNvPr id="7" name="AutoShape 7"/>
          <p:cNvSpPr>
            <a:spLocks noChangeArrowheads="1"/>
          </p:cNvSpPr>
          <p:nvPr/>
        </p:nvSpPr>
        <p:spPr bwMode="auto">
          <a:xfrm>
            <a:off x="4460875" y="1817688"/>
            <a:ext cx="1492250" cy="609600"/>
          </a:xfrm>
          <a:prstGeom prst="wedgeRoundRectCallout">
            <a:avLst>
              <a:gd name="adj1" fmla="val 112097"/>
              <a:gd name="adj2" fmla="val -9309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在主題學科下檢索關鍵字</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8" name="AutoShape 7"/>
          <p:cNvSpPr>
            <a:spLocks noChangeArrowheads="1"/>
          </p:cNvSpPr>
          <p:nvPr/>
        </p:nvSpPr>
        <p:spPr bwMode="auto">
          <a:xfrm>
            <a:off x="1257300" y="3719513"/>
            <a:ext cx="1828800" cy="1041400"/>
          </a:xfrm>
          <a:prstGeom prst="wedgeRoundRectCallout">
            <a:avLst>
              <a:gd name="adj1" fmla="val -31621"/>
              <a:gd name="adj2" fmla="val -197712"/>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Bef>
                <a:spcPts val="600"/>
              </a:spcBef>
              <a:defRPr/>
            </a:pPr>
            <a:r>
              <a:rPr kumimoji="0" lang="zh-TW" altLang="en-US" sz="1600" dirty="0">
                <a:solidFill>
                  <a:schemeClr val="tx1"/>
                </a:solidFill>
                <a:latin typeface="微軟正黑體" panose="020B0604030504040204" pitchFamily="34" charset="-120"/>
                <a:ea typeface="微軟正黑體" panose="020B0604030504040204" pitchFamily="34" charset="-120"/>
              </a:rPr>
              <a:t>進入主題學科下</a:t>
            </a:r>
            <a:r>
              <a:rPr kumimoji="0" lang="zh-CN" altLang="en-US" sz="1600" dirty="0">
                <a:solidFill>
                  <a:schemeClr val="tx1"/>
                </a:solidFill>
                <a:latin typeface="微軟正黑體" panose="020B0604030504040204" pitchFamily="34" charset="-120"/>
                <a:ea typeface="微軟正黑體" panose="020B0604030504040204" pitchFamily="34" charset="-120"/>
              </a:rPr>
              <a:t>，可</a:t>
            </a:r>
            <a:r>
              <a:rPr kumimoji="0" lang="zh-TW" altLang="en-US" sz="1600" dirty="0">
                <a:solidFill>
                  <a:schemeClr val="tx1"/>
                </a:solidFill>
                <a:latin typeface="微軟正黑體" panose="020B0604030504040204" pitchFamily="34" charset="-120"/>
                <a:ea typeface="微軟正黑體" panose="020B0604030504040204" pitchFamily="34" charset="-120"/>
              </a:rPr>
              <a:t>馬上</a:t>
            </a:r>
            <a:r>
              <a:rPr kumimoji="0" lang="zh-CN" altLang="en-US" sz="1600" dirty="0">
                <a:solidFill>
                  <a:schemeClr val="tx1"/>
                </a:solidFill>
                <a:latin typeface="微軟正黑體" panose="020B0604030504040204" pitchFamily="34" charset="-120"/>
                <a:ea typeface="微軟正黑體" panose="020B0604030504040204" pitchFamily="34" charset="-120"/>
              </a:rPr>
              <a:t>看</a:t>
            </a:r>
            <a:r>
              <a:rPr kumimoji="0" lang="zh-TW" altLang="en-US" sz="1600" dirty="0">
                <a:solidFill>
                  <a:schemeClr val="tx1"/>
                </a:solidFill>
                <a:latin typeface="微軟正黑體" panose="020B0604030504040204" pitchFamily="34" charset="-120"/>
                <a:ea typeface="微軟正黑體" panose="020B0604030504040204" pitchFamily="34" charset="-120"/>
              </a:rPr>
              <a:t>見</a:t>
            </a:r>
            <a:r>
              <a:rPr kumimoji="0" lang="zh-CN" altLang="en-US" sz="1600" dirty="0">
                <a:solidFill>
                  <a:schemeClr val="tx1"/>
                </a:solidFill>
                <a:latin typeface="微軟正黑體" panose="020B0604030504040204" pitchFamily="34" charset="-120"/>
                <a:ea typeface="微軟正黑體" panose="020B0604030504040204" pitchFamily="34" charset="-120"/>
              </a:rPr>
              <a:t>最</a:t>
            </a:r>
            <a:r>
              <a:rPr kumimoji="0" lang="zh-TW" altLang="en-US" sz="1600" dirty="0">
                <a:solidFill>
                  <a:schemeClr val="tx1"/>
                </a:solidFill>
                <a:latin typeface="微軟正黑體" panose="020B0604030504040204" pitchFamily="34" charset="-120"/>
                <a:ea typeface="微軟正黑體" panose="020B0604030504040204" pitchFamily="34" charset="-120"/>
              </a:rPr>
              <a:t>新發表</a:t>
            </a:r>
            <a:r>
              <a:rPr kumimoji="0" lang="zh-CN" altLang="en-US" sz="1600" dirty="0">
                <a:solidFill>
                  <a:schemeClr val="tx1"/>
                </a:solidFill>
                <a:latin typeface="微軟正黑體" panose="020B0604030504040204" pitchFamily="34" charset="-120"/>
                <a:ea typeface="微軟正黑體" panose="020B0604030504040204" pitchFamily="34" charset="-120"/>
              </a:rPr>
              <a:t>的</a:t>
            </a:r>
            <a:r>
              <a:rPr kumimoji="0" lang="en-US" altLang="zh-CN" sz="1600" dirty="0">
                <a:solidFill>
                  <a:schemeClr val="tx1"/>
                </a:solidFill>
                <a:latin typeface="微軟正黑體" panose="020B0604030504040204" pitchFamily="34" charset="-120"/>
                <a:ea typeface="微軟正黑體" panose="020B0604030504040204" pitchFamily="34" charset="-120"/>
              </a:rPr>
              <a:t>4</a:t>
            </a:r>
            <a:r>
              <a:rPr kumimoji="0" lang="zh-CN" altLang="en-US" sz="1600" dirty="0">
                <a:solidFill>
                  <a:schemeClr val="tx1"/>
                </a:solidFill>
                <a:latin typeface="微軟正黑體" panose="020B0604030504040204" pitchFamily="34" charset="-120"/>
                <a:ea typeface="微軟正黑體" panose="020B0604030504040204" pitchFamily="34" charset="-120"/>
              </a:rPr>
              <a:t>篇文章</a:t>
            </a:r>
          </a:p>
        </p:txBody>
      </p:sp>
      <p:sp>
        <p:nvSpPr>
          <p:cNvPr id="9" name="矩形 8"/>
          <p:cNvSpPr/>
          <p:nvPr/>
        </p:nvSpPr>
        <p:spPr>
          <a:xfrm>
            <a:off x="4700824" y="207057"/>
            <a:ext cx="664360" cy="338554"/>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kumimoji="0" lang="zh-CN" altLang="en-US" sz="1600" b="1" i="1" dirty="0">
                <a:solidFill>
                  <a:schemeClr val="bg1"/>
                </a:solidFill>
                <a:latin typeface="微软雅黑" pitchFamily="34" charset="-122"/>
                <a:cs typeface="Arial" charset="0"/>
              </a:rPr>
              <a:t>推</a:t>
            </a:r>
            <a:r>
              <a:rPr kumimoji="0" lang="zh-TW" altLang="en-US" sz="1600" b="1" i="1" dirty="0">
                <a:solidFill>
                  <a:schemeClr val="bg1"/>
                </a:solidFill>
                <a:latin typeface="微软雅黑" pitchFamily="34" charset="-122"/>
                <a:cs typeface="Arial" charset="0"/>
              </a:rPr>
              <a:t>薦</a:t>
            </a:r>
            <a:endParaRPr kumimoji="0" lang="zh-CN" alt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393700" y="1593850"/>
            <a:ext cx="8331200" cy="4031873"/>
          </a:xfrm>
          <a:prstGeom prst="rect">
            <a:avLst/>
          </a:prstGeom>
          <a:noFill/>
        </p:spPr>
        <p:txBody>
          <a:bodyPr>
            <a:spAutoFit/>
          </a:bodyPr>
          <a:lstStyle/>
          <a:p>
            <a:pPr algn="just">
              <a:defRPr/>
            </a:pPr>
            <a:r>
              <a:rPr kumimoji="0" lang="zh-TW" altLang="en-US" sz="3200" b="1" dirty="0">
                <a:solidFill>
                  <a:srgbClr val="002060"/>
                </a:solidFill>
                <a:latin typeface="微軟正黑體" panose="020B0604030504040204" pitchFamily="34" charset="-120"/>
                <a:ea typeface="微軟正黑體" panose="020B0604030504040204" pitchFamily="34" charset="-120"/>
              </a:rPr>
              <a:t>美國化學學會 </a:t>
            </a:r>
            <a:r>
              <a:rPr kumimoji="0" lang="en-US" altLang="zh-TW" sz="3200" b="1" dirty="0">
                <a:solidFill>
                  <a:srgbClr val="002060"/>
                </a:solidFill>
                <a:latin typeface="微軟正黑體" panose="020B0604030504040204" pitchFamily="34" charset="-120"/>
                <a:ea typeface="微軟正黑體" panose="020B0604030504040204" pitchFamily="34" charset="-120"/>
              </a:rPr>
              <a:t>(American Chemical Society) </a:t>
            </a:r>
            <a:r>
              <a:rPr kumimoji="0" lang="zh-TW" altLang="en-US" sz="3200" b="1" dirty="0">
                <a:solidFill>
                  <a:srgbClr val="002060"/>
                </a:solidFill>
                <a:latin typeface="微軟正黑體" panose="020B0604030504040204" pitchFamily="34" charset="-120"/>
                <a:ea typeface="微軟正黑體" panose="020B0604030504040204" pitchFamily="34" charset="-120"/>
              </a:rPr>
              <a:t>簡稱</a:t>
            </a:r>
            <a:r>
              <a:rPr kumimoji="0" lang="en-US" altLang="zh-TW" sz="3200" b="1" dirty="0" smtClean="0">
                <a:solidFill>
                  <a:srgbClr val="002060"/>
                </a:solidFill>
                <a:latin typeface="微軟正黑體" panose="020B0604030504040204" pitchFamily="34" charset="-120"/>
                <a:ea typeface="微軟正黑體" panose="020B0604030504040204" pitchFamily="34" charset="-120"/>
              </a:rPr>
              <a:t>ACS</a:t>
            </a:r>
            <a:endParaRPr kumimoji="0" lang="en-US" altLang="zh-TW" sz="3200" b="1" dirty="0">
              <a:solidFill>
                <a:srgbClr val="002060"/>
              </a:solidFill>
              <a:latin typeface="微軟正黑體" panose="020B0604030504040204" pitchFamily="34" charset="-120"/>
              <a:ea typeface="微軟正黑體" panose="020B0604030504040204" pitchFamily="34" charset="-120"/>
            </a:endParaRPr>
          </a:p>
          <a:p>
            <a:pPr algn="just">
              <a:defRPr/>
            </a:pPr>
            <a:endParaRPr kumimoji="0" lang="en-US" altLang="zh-TW" sz="3200" dirty="0">
              <a:latin typeface="微軟正黑體" panose="020B0604030504040204" pitchFamily="34" charset="-120"/>
              <a:ea typeface="微軟正黑體" panose="020B0604030504040204" pitchFamily="34" charset="-120"/>
            </a:endParaRPr>
          </a:p>
          <a:p>
            <a:pPr algn="just">
              <a:defRPr/>
            </a:pPr>
            <a:r>
              <a:rPr kumimoji="0" lang="zh-TW" altLang="en-US" sz="3200" dirty="0" smtClean="0">
                <a:latin typeface="微軟正黑體" panose="020B0604030504040204" pitchFamily="34" charset="-120"/>
                <a:ea typeface="微軟正黑體" panose="020B0604030504040204" pitchFamily="34" charset="-120"/>
              </a:rPr>
              <a:t>成立</a:t>
            </a:r>
            <a:r>
              <a:rPr kumimoji="0" lang="zh-TW" altLang="en-US" sz="3200" dirty="0">
                <a:latin typeface="微軟正黑體" panose="020B0604030504040204" pitchFamily="34" charset="-120"/>
                <a:ea typeface="微軟正黑體" panose="020B0604030504040204" pitchFamily="34" charset="-120"/>
              </a:rPr>
              <a:t>於</a:t>
            </a:r>
            <a:r>
              <a:rPr kumimoji="0" lang="en-US" altLang="zh-TW" sz="3200" dirty="0">
                <a:latin typeface="微軟正黑體" panose="020B0604030504040204" pitchFamily="34" charset="-120"/>
                <a:ea typeface="微軟正黑體" panose="020B0604030504040204" pitchFamily="34" charset="-120"/>
              </a:rPr>
              <a:t>1876</a:t>
            </a:r>
            <a:r>
              <a:rPr kumimoji="0" lang="zh-TW" altLang="en-US" sz="3200" dirty="0">
                <a:latin typeface="微軟正黑體" panose="020B0604030504040204" pitchFamily="34" charset="-120"/>
                <a:ea typeface="微軟正黑體" panose="020B0604030504040204" pitchFamily="34" charset="-120"/>
              </a:rPr>
              <a:t>年，擁有超過</a:t>
            </a:r>
            <a:r>
              <a:rPr kumimoji="0" lang="en-US" altLang="zh-TW" sz="3200" dirty="0">
                <a:latin typeface="微軟正黑體" panose="020B0604030504040204" pitchFamily="34" charset="-120"/>
                <a:ea typeface="微軟正黑體" panose="020B0604030504040204" pitchFamily="34" charset="-120"/>
              </a:rPr>
              <a:t>16</a:t>
            </a:r>
            <a:r>
              <a:rPr kumimoji="0" lang="zh-TW" altLang="en-US" sz="3200" dirty="0">
                <a:latin typeface="微軟正黑體" panose="020B0604030504040204" pitchFamily="34" charset="-120"/>
                <a:ea typeface="微軟正黑體" panose="020B0604030504040204" pitchFamily="34" charset="-120"/>
              </a:rPr>
              <a:t>萬全球會員，是世界上最大的科技學會之一，其威權性和影響力受到全球化學界人士認可和推崇。</a:t>
            </a:r>
            <a:endParaRPr kumimoji="0" lang="en-US" altLang="zh-TW" sz="3200" dirty="0">
              <a:latin typeface="微軟正黑體" panose="020B0604030504040204" pitchFamily="34" charset="-120"/>
              <a:ea typeface="微軟正黑體" panose="020B0604030504040204" pitchFamily="34" charset="-120"/>
            </a:endParaRPr>
          </a:p>
          <a:p>
            <a:pPr algn="just">
              <a:defRPr/>
            </a:pPr>
            <a:endParaRPr kumimoji="0" lang="en-US" altLang="zh-TW" sz="3200" dirty="0">
              <a:latin typeface="微軟正黑體" panose="020B0604030504040204" pitchFamily="34" charset="-120"/>
              <a:ea typeface="微軟正黑體" panose="020B0604030504040204" pitchFamily="34" charset="-120"/>
            </a:endParaRPr>
          </a:p>
          <a:p>
            <a:pPr>
              <a:defRPr/>
            </a:pPr>
            <a:endParaRPr kumimoji="0" lang="en-US" altLang="zh-CN" sz="3200" dirty="0">
              <a:latin typeface="微軟正黑體" panose="020B0604030504040204" pitchFamily="34" charset="-120"/>
              <a:ea typeface="微軟正黑體" panose="020B0604030504040204" pitchFamily="34" charset="-120"/>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a:blip r:embed="rId3"/>
          <a:srcRect/>
          <a:stretch>
            <a:fillRect/>
          </a:stretch>
        </p:blipFill>
        <p:spPr bwMode="auto">
          <a:xfrm>
            <a:off x="0" y="990600"/>
            <a:ext cx="7791450" cy="5638800"/>
          </a:xfrm>
          <a:prstGeom prst="rect">
            <a:avLst/>
          </a:prstGeom>
          <a:noFill/>
          <a:ln w="9525">
            <a:noFill/>
            <a:miter lim="800000"/>
            <a:headEnd/>
            <a:tailEnd/>
          </a:ln>
        </p:spPr>
      </p:pic>
      <p:sp>
        <p:nvSpPr>
          <p:cNvPr id="8" name="AutoShape 13"/>
          <p:cNvSpPr>
            <a:spLocks noChangeArrowheads="1"/>
          </p:cNvSpPr>
          <p:nvPr/>
        </p:nvSpPr>
        <p:spPr bwMode="auto">
          <a:xfrm>
            <a:off x="1447800" y="2743200"/>
            <a:ext cx="1600200" cy="647700"/>
          </a:xfrm>
          <a:prstGeom prst="wedgeRoundRectCallout">
            <a:avLst>
              <a:gd name="adj1" fmla="val -120179"/>
              <a:gd name="adj2" fmla="val 55685"/>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勾選詞幹與字根檢索</a:t>
            </a:r>
            <a:r>
              <a:rPr kumimoji="0" lang="zh-CN" altLang="en-US" sz="1600" dirty="0">
                <a:solidFill>
                  <a:schemeClr val="tx1"/>
                </a:solidFill>
                <a:latin typeface="微軟正黑體" panose="020B0604030504040204" pitchFamily="34" charset="-120"/>
                <a:ea typeface="微軟正黑體" panose="020B0604030504040204" pitchFamily="34" charset="-120"/>
              </a:rPr>
              <a:t>功能</a:t>
            </a:r>
          </a:p>
        </p:txBody>
      </p:sp>
      <p:sp>
        <p:nvSpPr>
          <p:cNvPr id="28684" name="AutoShape 16"/>
          <p:cNvSpPr>
            <a:spLocks noChangeArrowheads="1"/>
          </p:cNvSpPr>
          <p:nvPr/>
        </p:nvSpPr>
        <p:spPr bwMode="auto">
          <a:xfrm>
            <a:off x="1447800" y="1066800"/>
            <a:ext cx="3352800" cy="1524000"/>
          </a:xfrm>
          <a:prstGeom prst="wedgeRoundRectCallout">
            <a:avLst>
              <a:gd name="adj1" fmla="val -66187"/>
              <a:gd name="adj2" fmla="val -2250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defRPr/>
            </a:pPr>
            <a:r>
              <a:rPr kumimoji="0" lang="zh-TW" altLang="en-US" sz="1600" dirty="0">
                <a:solidFill>
                  <a:schemeClr val="tx1"/>
                </a:solidFill>
                <a:latin typeface="微軟正黑體" panose="020B0604030504040204" pitchFamily="34" charset="-120"/>
                <a:ea typeface="微軟正黑體" panose="020B0604030504040204" pitchFamily="34" charset="-120"/>
              </a:rPr>
              <a:t>選擇</a:t>
            </a:r>
            <a:r>
              <a:rPr kumimoji="0" lang="zh-CN" altLang="en-US" sz="1600" dirty="0">
                <a:solidFill>
                  <a:schemeClr val="tx1"/>
                </a:solidFill>
                <a:latin typeface="微軟正黑體" panose="020B0604030504040204" pitchFamily="34" charset="-120"/>
                <a:ea typeface="微軟正黑體" panose="020B0604030504040204" pitchFamily="34" charset="-120"/>
              </a:rPr>
              <a:t>“</a:t>
            </a:r>
            <a:r>
              <a:rPr kumimoji="0" lang="zh-TW" altLang="en-US" sz="1600" dirty="0">
                <a:solidFill>
                  <a:srgbClr val="FF0000"/>
                </a:solidFill>
                <a:latin typeface="微軟正黑體" panose="020B0604030504040204" pitchFamily="34" charset="-120"/>
                <a:ea typeface="微軟正黑體" panose="020B0604030504040204" pitchFamily="34" charset="-120"/>
              </a:rPr>
              <a:t>進階檢索</a:t>
            </a:r>
            <a:r>
              <a:rPr kumimoji="0" lang="zh-CN" altLang="en-US" sz="1600" dirty="0">
                <a:solidFill>
                  <a:schemeClr val="tx1"/>
                </a:solidFill>
                <a:latin typeface="微軟正黑體" panose="020B0604030504040204" pitchFamily="34" charset="-120"/>
                <a:ea typeface="微軟正黑體" panose="020B0604030504040204" pitchFamily="34" charset="-120"/>
              </a:rPr>
              <a:t>”或</a:t>
            </a:r>
            <a:r>
              <a:rPr kumimoji="0" lang="zh-TW" altLang="en-US" sz="1600" dirty="0">
                <a:solidFill>
                  <a:schemeClr val="tx1"/>
                </a:solidFill>
                <a:latin typeface="微軟正黑體" panose="020B0604030504040204" pitchFamily="34" charset="-120"/>
                <a:ea typeface="微軟正黑體" panose="020B0604030504040204" pitchFamily="34" charset="-120"/>
              </a:rPr>
              <a:t>利用</a:t>
            </a:r>
            <a:r>
              <a:rPr kumimoji="0" lang="en-US" altLang="zh-CN" sz="1600" dirty="0">
                <a:solidFill>
                  <a:schemeClr val="tx1"/>
                </a:solidFill>
                <a:latin typeface="微軟正黑體" panose="020B0604030504040204" pitchFamily="34" charset="-120"/>
                <a:ea typeface="微軟正黑體" panose="020B0604030504040204" pitchFamily="34" charset="-120"/>
              </a:rPr>
              <a:t>Search Criteria</a:t>
            </a:r>
            <a:r>
              <a:rPr kumimoji="0" lang="zh-CN" altLang="en-US" sz="1600" dirty="0">
                <a:solidFill>
                  <a:schemeClr val="tx1"/>
                </a:solidFill>
                <a:latin typeface="微軟正黑體" panose="020B0604030504040204" pitchFamily="34" charset="-120"/>
                <a:ea typeface="微軟正黑體" panose="020B0604030504040204" pitchFamily="34" charset="-120"/>
              </a:rPr>
              <a:t>，可</a:t>
            </a:r>
            <a:r>
              <a:rPr kumimoji="0" lang="zh-TW" altLang="en-US" sz="1600" dirty="0">
                <a:solidFill>
                  <a:schemeClr val="tx1"/>
                </a:solidFill>
                <a:latin typeface="微軟正黑體" panose="020B0604030504040204" pitchFamily="34" charset="-120"/>
                <a:ea typeface="微軟正黑體" panose="020B0604030504040204" pitchFamily="34" charset="-120"/>
              </a:rPr>
              <a:t>同時檢索出現在</a:t>
            </a:r>
            <a:r>
              <a:rPr kumimoji="0" lang="zh-CN" altLang="en-US" sz="1600" dirty="0">
                <a:solidFill>
                  <a:schemeClr val="tx1"/>
                </a:solidFill>
                <a:latin typeface="微軟正黑體" panose="020B0604030504040204" pitchFamily="34" charset="-120"/>
                <a:ea typeface="微軟正黑體" panose="020B0604030504040204" pitchFamily="34" charset="-120"/>
              </a:rPr>
              <a:t>文章</a:t>
            </a:r>
            <a:r>
              <a:rPr kumimoji="0" lang="zh-TW" altLang="en-US" sz="1600" dirty="0">
                <a:solidFill>
                  <a:schemeClr val="tx1"/>
                </a:solidFill>
                <a:latin typeface="微軟正黑體" panose="020B0604030504040204" pitchFamily="34" charset="-120"/>
                <a:ea typeface="微軟正黑體" panose="020B0604030504040204" pitchFamily="34" charset="-120"/>
              </a:rPr>
              <a:t>標題或摘要的多個字串</a:t>
            </a:r>
            <a:r>
              <a:rPr kumimoji="0" lang="zh-CN" altLang="en-US" sz="1600" dirty="0">
                <a:solidFill>
                  <a:schemeClr val="tx1"/>
                </a:solidFill>
                <a:latin typeface="微軟正黑體" panose="020B0604030504040204" pitchFamily="34" charset="-120"/>
                <a:ea typeface="微軟正黑體" panose="020B0604030504040204" pitchFamily="34" charset="-120"/>
              </a:rPr>
              <a:t>、</a:t>
            </a:r>
            <a:r>
              <a:rPr kumimoji="0" lang="zh-TW" altLang="en-US" sz="1600" dirty="0">
                <a:solidFill>
                  <a:schemeClr val="tx1"/>
                </a:solidFill>
                <a:latin typeface="微軟正黑體" panose="020B0604030504040204" pitchFamily="34" charset="-120"/>
                <a:ea typeface="微軟正黑體" panose="020B0604030504040204" pitchFamily="34" charset="-120"/>
              </a:rPr>
              <a:t>也支援布林邏輯檢索</a:t>
            </a:r>
            <a:r>
              <a:rPr kumimoji="0" lang="zh-CN" altLang="en-US" sz="1600" dirty="0">
                <a:solidFill>
                  <a:schemeClr val="tx1"/>
                </a:solidFill>
                <a:latin typeface="微軟正黑體" panose="020B0604030504040204" pitchFamily="34" charset="-120"/>
                <a:ea typeface="微軟正黑體" panose="020B0604030504040204" pitchFamily="34" charset="-120"/>
              </a:rPr>
              <a:t>。</a:t>
            </a:r>
          </a:p>
        </p:txBody>
      </p:sp>
      <p:grpSp>
        <p:nvGrpSpPr>
          <p:cNvPr id="3" name="组合 18"/>
          <p:cNvGrpSpPr>
            <a:grpSpLocks/>
          </p:cNvGrpSpPr>
          <p:nvPr/>
        </p:nvGrpSpPr>
        <p:grpSpPr bwMode="auto">
          <a:xfrm>
            <a:off x="2209800" y="2667000"/>
            <a:ext cx="6770688" cy="3952875"/>
            <a:chOff x="1592263" y="2895600"/>
            <a:chExt cx="6770687" cy="3952164"/>
          </a:xfrm>
        </p:grpSpPr>
        <p:pic>
          <p:nvPicPr>
            <p:cNvPr id="93192" name="Picture 9"/>
            <p:cNvPicPr>
              <a:picLocks noChangeAspect="1" noChangeArrowheads="1"/>
            </p:cNvPicPr>
            <p:nvPr/>
          </p:nvPicPr>
          <p:blipFill>
            <a:blip r:embed="rId4"/>
            <a:srcRect/>
            <a:stretch>
              <a:fillRect/>
            </a:stretch>
          </p:blipFill>
          <p:spPr bwMode="auto">
            <a:xfrm>
              <a:off x="4114800" y="2895600"/>
              <a:ext cx="4248150" cy="3933825"/>
            </a:xfrm>
            <a:prstGeom prst="rect">
              <a:avLst/>
            </a:prstGeom>
            <a:noFill/>
            <a:ln w="3175">
              <a:solidFill>
                <a:schemeClr val="tx1"/>
              </a:solidFill>
              <a:miter lim="800000"/>
              <a:headEnd/>
              <a:tailEnd/>
            </a:ln>
          </p:spPr>
        </p:pic>
        <p:sp>
          <p:nvSpPr>
            <p:cNvPr id="28682" name="AutoShape 14"/>
            <p:cNvSpPr>
              <a:spLocks noChangeArrowheads="1"/>
            </p:cNvSpPr>
            <p:nvPr/>
          </p:nvSpPr>
          <p:spPr bwMode="auto">
            <a:xfrm>
              <a:off x="1592263" y="5687511"/>
              <a:ext cx="2430463" cy="1160253"/>
            </a:xfrm>
            <a:prstGeom prst="wedgeRoundRectCallout">
              <a:avLst>
                <a:gd name="adj1" fmla="val -40604"/>
                <a:gd name="adj2" fmla="val -89711"/>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kumimoji="0" lang="en-US" altLang="zh-CN" sz="1400" dirty="0">
                  <a:solidFill>
                    <a:schemeClr val="tx1"/>
                  </a:solidFill>
                  <a:latin typeface="微軟正黑體" panose="020B0604030504040204" pitchFamily="34" charset="-120"/>
                  <a:ea typeface="微軟正黑體" panose="020B0604030504040204" pitchFamily="34" charset="-120"/>
                </a:rPr>
                <a:t>Search within source</a:t>
              </a:r>
            </a:p>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限定檢索的出版物</a:t>
              </a:r>
              <a:r>
                <a:rPr kumimoji="0" lang="en-US" altLang="zh-CN" sz="1400" dirty="0">
                  <a:solidFill>
                    <a:schemeClr val="tx1"/>
                  </a:solidFill>
                  <a:latin typeface="微軟正黑體" panose="020B0604030504040204" pitchFamily="34" charset="-120"/>
                  <a:ea typeface="微軟正黑體" panose="020B0604030504040204" pitchFamily="34" charset="-120"/>
                </a:rPr>
                <a:t>Search within section</a:t>
              </a:r>
            </a:p>
            <a:p>
              <a:pPr algn="ctr">
                <a:defRPr/>
              </a:pPr>
              <a:r>
                <a:rPr kumimoji="0" lang="zh-CN" altLang="en-US" sz="1600" dirty="0">
                  <a:solidFill>
                    <a:schemeClr val="tx1"/>
                  </a:solidFill>
                  <a:latin typeface="微軟正黑體" panose="020B0604030504040204" pitchFamily="34" charset="-120"/>
                  <a:ea typeface="微軟正黑體" panose="020B0604030504040204" pitchFamily="34" charset="-120"/>
                </a:rPr>
                <a:t>限定</a:t>
              </a:r>
              <a:r>
                <a:rPr kumimoji="0" lang="zh-TW" altLang="en-US" sz="1600" dirty="0">
                  <a:solidFill>
                    <a:schemeClr val="tx1"/>
                  </a:solidFill>
                  <a:latin typeface="微軟正黑體" panose="020B0604030504040204" pitchFamily="34" charset="-120"/>
                  <a:ea typeface="微軟正黑體" panose="020B0604030504040204" pitchFamily="34" charset="-120"/>
                </a:rPr>
                <a:t>檢索的主題學科</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93194" name="Line 21"/>
            <p:cNvSpPr>
              <a:spLocks noChangeShapeType="1"/>
            </p:cNvSpPr>
            <p:nvPr/>
          </p:nvSpPr>
          <p:spPr bwMode="auto">
            <a:xfrm flipV="1">
              <a:off x="1973263" y="3048000"/>
              <a:ext cx="2293937" cy="1447800"/>
            </a:xfrm>
            <a:prstGeom prst="line">
              <a:avLst/>
            </a:prstGeom>
            <a:noFill/>
            <a:ln w="28575">
              <a:solidFill>
                <a:srgbClr val="FF0000"/>
              </a:solidFill>
              <a:prstDash val="sysDot"/>
              <a:round/>
              <a:headEnd/>
              <a:tailEnd type="triangle" w="med" len="med"/>
            </a:ln>
          </p:spPr>
          <p:txBody>
            <a:bodyPr lIns="90000" tIns="46800" rIns="90000" bIns="46800" anchor="ctr"/>
            <a:lstStyle/>
            <a:p>
              <a:endParaRPr lang="zh-TW" altLang="en-US"/>
            </a:p>
          </p:txBody>
        </p:sp>
      </p:grpSp>
      <p:sp>
        <p:nvSpPr>
          <p:cNvPr id="18" name="Oval 20"/>
          <p:cNvSpPr>
            <a:spLocks noChangeArrowheads="1"/>
          </p:cNvSpPr>
          <p:nvPr/>
        </p:nvSpPr>
        <p:spPr bwMode="auto">
          <a:xfrm>
            <a:off x="1600200" y="4114800"/>
            <a:ext cx="990600" cy="381000"/>
          </a:xfrm>
          <a:prstGeom prst="ellipse">
            <a:avLst/>
          </a:prstGeom>
          <a:noFill/>
          <a:ln w="28575" algn="ctr">
            <a:solidFill>
              <a:srgbClr val="FF0000"/>
            </a:solidFill>
            <a:prstDash val="sysDot"/>
            <a:round/>
            <a:headEnd/>
            <a:tailEnd/>
          </a:ln>
        </p:spPr>
        <p:txBody>
          <a:bodyPr wrap="none" lIns="90000" tIns="46800" rIns="90000" bIns="46800" anchor="ctr"/>
          <a:lstStyle/>
          <a:p>
            <a:endParaRPr kumimoji="0" lang="zh-CN" altLang="en-US">
              <a:ea typeface="ＭＳ Ｐゴシック" pitchFamily="34" charset="-128"/>
            </a:endParaRPr>
          </a:p>
        </p:txBody>
      </p:sp>
      <p:sp>
        <p:nvSpPr>
          <p:cNvPr id="13" name="AutoShape 14"/>
          <p:cNvSpPr>
            <a:spLocks noChangeArrowheads="1"/>
          </p:cNvSpPr>
          <p:nvPr/>
        </p:nvSpPr>
        <p:spPr bwMode="auto">
          <a:xfrm>
            <a:off x="6553200" y="2743200"/>
            <a:ext cx="2430463" cy="641350"/>
          </a:xfrm>
          <a:prstGeom prst="wedgeRoundRectCallout">
            <a:avLst>
              <a:gd name="adj1" fmla="val -104038"/>
              <a:gd name="adj2" fmla="val 31180"/>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勾選</a:t>
            </a:r>
            <a:r>
              <a:rPr kumimoji="0" lang="zh-CN" altLang="en-US" sz="1600" dirty="0">
                <a:solidFill>
                  <a:schemeClr val="tx1"/>
                </a:solidFill>
                <a:latin typeface="微軟正黑體" panose="020B0604030504040204" pitchFamily="34" charset="-120"/>
                <a:ea typeface="微軟正黑體" panose="020B0604030504040204" pitchFamily="34" charset="-120"/>
              </a:rPr>
              <a:t>出版物</a:t>
            </a:r>
            <a:r>
              <a:rPr kumimoji="0" lang="zh-TW" altLang="en-US" sz="1600" dirty="0">
                <a:solidFill>
                  <a:schemeClr val="tx1"/>
                </a:solidFill>
                <a:latin typeface="微軟正黑體" panose="020B0604030504040204" pitchFamily="34" charset="-120"/>
                <a:ea typeface="微軟正黑體" panose="020B0604030504040204" pitchFamily="34" charset="-120"/>
              </a:rPr>
              <a:t>及主題學科後</a:t>
            </a:r>
            <a:r>
              <a:rPr kumimoji="0" lang="zh-CN" altLang="en-US" sz="1600" dirty="0">
                <a:solidFill>
                  <a:schemeClr val="tx1"/>
                </a:solidFill>
                <a:latin typeface="微軟正黑體" panose="020B0604030504040204" pitchFamily="34" charset="-120"/>
                <a:ea typeface="微軟正黑體" panose="020B0604030504040204" pitchFamily="34" charset="-120"/>
              </a:rPr>
              <a:t>，</a:t>
            </a:r>
            <a:r>
              <a:rPr kumimoji="0" lang="zh-TW" altLang="en-US" sz="1600" dirty="0">
                <a:solidFill>
                  <a:schemeClr val="tx1"/>
                </a:solidFill>
                <a:latin typeface="微軟正黑體" panose="020B0604030504040204" pitchFamily="34" charset="-120"/>
                <a:ea typeface="微軟正黑體" panose="020B0604030504040204" pitchFamily="34" charset="-120"/>
              </a:rPr>
              <a:t>點擊</a:t>
            </a:r>
            <a:r>
              <a:rPr kumimoji="0" lang="en-US" altLang="zh-CN" sz="1600" dirty="0">
                <a:solidFill>
                  <a:schemeClr val="tx1"/>
                </a:solidFill>
                <a:latin typeface="微軟正黑體" panose="020B0604030504040204" pitchFamily="34" charset="-120"/>
                <a:ea typeface="微軟正黑體" panose="020B0604030504040204" pitchFamily="34" charset="-120"/>
              </a:rPr>
              <a:t>update</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14" name="内容占位符 2"/>
          <p:cNvSpPr txBox="1">
            <a:spLocks/>
          </p:cNvSpPr>
          <p:nvPr/>
        </p:nvSpPr>
        <p:spPr bwMode="auto">
          <a:xfrm>
            <a:off x="2209800" y="98425"/>
            <a:ext cx="3200400"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kumimoji="0" lang="zh-TW"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進階檢索</a:t>
            </a:r>
            <a:endParaRPr kumimoji="0"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mn-lt"/>
              <a:ea typeface="ＭＳ Ｐゴシック" pitchFamily="34" charset="-128"/>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mn-lt"/>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endParaRPr lang="zh-CN" altLang="zh-CN"/>
          </a:p>
        </p:txBody>
      </p:sp>
      <p:sp>
        <p:nvSpPr>
          <p:cNvPr id="5" name="圓角矩形 4"/>
          <p:cNvSpPr/>
          <p:nvPr/>
        </p:nvSpPr>
        <p:spPr bwMode="auto">
          <a:xfrm>
            <a:off x="1333500" y="1662112"/>
            <a:ext cx="6477000" cy="4876800"/>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dirty="0" smtClean="0">
                <a:solidFill>
                  <a:srgbClr val="3333CC"/>
                </a:solidFill>
                <a:latin typeface="Arial" charset="0"/>
              </a:rPr>
              <a:t> </a:t>
            </a:r>
            <a:r>
              <a:rPr lang="zh-TW" altLang="en-US" dirty="0" smtClean="0">
                <a:solidFill>
                  <a:srgbClr val="3333CC"/>
                </a:solidFill>
                <a:latin typeface="Arial" charset="0"/>
                <a:sym typeface="Wingdings" panose="05000000000000000000" pitchFamily="2" charset="2"/>
              </a:rPr>
              <a:t> </a:t>
            </a:r>
            <a:r>
              <a:rPr lang="zh-TW" altLang="en-US" sz="2000" b="1" dirty="0" smtClean="0">
                <a:solidFill>
                  <a:srgbClr val="3333CC"/>
                </a:solidFill>
                <a:latin typeface="Arial" charset="0"/>
              </a:rPr>
              <a:t>儘量</a:t>
            </a:r>
            <a:r>
              <a:rPr lang="zh-TW" altLang="en-US" sz="2000" b="1" dirty="0">
                <a:solidFill>
                  <a:srgbClr val="3333CC"/>
                </a:solidFill>
                <a:latin typeface="Arial" charset="0"/>
              </a:rPr>
              <a:t>簡單，避免過多不同參數</a:t>
            </a:r>
          </a:p>
          <a:p>
            <a:endParaRPr lang="zh-TW" altLang="en-US" b="1" dirty="0">
              <a:latin typeface="Arial" charset="0"/>
            </a:endParaRPr>
          </a:p>
          <a:p>
            <a:r>
              <a:rPr lang="zh-TW" altLang="en-US" b="1" dirty="0">
                <a:solidFill>
                  <a:srgbClr val="3333CC"/>
                </a:solidFill>
                <a:latin typeface="Arial" charset="0"/>
              </a:rPr>
              <a:t> </a:t>
            </a:r>
            <a:r>
              <a:rPr lang="zh-TW" altLang="en-US" dirty="0" smtClean="0">
                <a:solidFill>
                  <a:srgbClr val="3333CC"/>
                </a:solidFill>
                <a:latin typeface="Arial" charset="0"/>
                <a:sym typeface="Wingdings" panose="05000000000000000000" pitchFamily="2" charset="2"/>
              </a:rPr>
              <a:t> </a:t>
            </a:r>
            <a:r>
              <a:rPr lang="zh-TW" altLang="en-US" sz="2000" b="1" dirty="0" smtClean="0">
                <a:solidFill>
                  <a:srgbClr val="3333CC"/>
                </a:solidFill>
                <a:latin typeface="Arial" charset="0"/>
              </a:rPr>
              <a:t>利用括號和布林邏輯運算元分開</a:t>
            </a:r>
            <a:r>
              <a:rPr lang="zh-TW" altLang="en-US" sz="2000" b="1" dirty="0">
                <a:solidFill>
                  <a:srgbClr val="3333CC"/>
                </a:solidFill>
                <a:latin typeface="Arial" charset="0"/>
              </a:rPr>
              <a:t>檢索欄位</a:t>
            </a:r>
          </a:p>
          <a:p>
            <a:r>
              <a:rPr lang="zh-TW" altLang="en-US" dirty="0">
                <a:latin typeface="Arial" charset="0"/>
              </a:rPr>
              <a:t>例如：   </a:t>
            </a:r>
            <a:r>
              <a:rPr lang="en-US" altLang="zh-TW" dirty="0">
                <a:latin typeface="Arial" charset="0"/>
              </a:rPr>
              <a:t>(diode OR solid-state) AND laser</a:t>
            </a:r>
          </a:p>
          <a:p>
            <a:r>
              <a:rPr lang="en-US" altLang="zh-TW" dirty="0">
                <a:latin typeface="Arial" charset="0"/>
              </a:rPr>
              <a:t>(photons AND </a:t>
            </a:r>
            <a:r>
              <a:rPr lang="en-US" altLang="zh-TW" dirty="0" err="1">
                <a:latin typeface="Arial" charset="0"/>
              </a:rPr>
              <a:t>downconversion</a:t>
            </a:r>
            <a:r>
              <a:rPr lang="en-US" altLang="zh-TW" dirty="0">
                <a:latin typeface="Arial" charset="0"/>
              </a:rPr>
              <a:t>) – pump</a:t>
            </a:r>
          </a:p>
          <a:p>
            <a:endParaRPr lang="en-US" altLang="zh-TW" b="1" dirty="0">
              <a:latin typeface="Arial" charset="0"/>
            </a:endParaRPr>
          </a:p>
          <a:p>
            <a:r>
              <a:rPr lang="en-US" altLang="zh-TW" b="1" dirty="0">
                <a:solidFill>
                  <a:srgbClr val="3333CC"/>
                </a:solidFill>
                <a:latin typeface="Arial" charset="0"/>
              </a:rPr>
              <a:t>  </a:t>
            </a:r>
            <a:r>
              <a:rPr lang="zh-TW" altLang="en-US" sz="2000" dirty="0" smtClean="0">
                <a:solidFill>
                  <a:srgbClr val="3333CC"/>
                </a:solidFill>
                <a:latin typeface="Arial" charset="0"/>
                <a:sym typeface="Wingdings" panose="05000000000000000000" pitchFamily="2" charset="2"/>
              </a:rPr>
              <a:t> </a:t>
            </a:r>
            <a:r>
              <a:rPr lang="zh-TW" altLang="en-US" sz="2000" b="1" dirty="0" smtClean="0">
                <a:solidFill>
                  <a:srgbClr val="3333CC"/>
                </a:solidFill>
                <a:latin typeface="Arial" charset="0"/>
              </a:rPr>
              <a:t>使用萬用字元增加檢索結果</a:t>
            </a:r>
            <a:endParaRPr lang="zh-TW" altLang="en-US" sz="2000" b="1" dirty="0">
              <a:solidFill>
                <a:srgbClr val="3333CC"/>
              </a:solidFill>
              <a:latin typeface="Arial" charset="0"/>
            </a:endParaRPr>
          </a:p>
          <a:p>
            <a:r>
              <a:rPr lang="zh-TW" altLang="en-US" dirty="0">
                <a:latin typeface="Arial" charset="0"/>
              </a:rPr>
              <a:t>例如： 輸入</a:t>
            </a:r>
            <a:r>
              <a:rPr lang="en-US" altLang="zh-TW" dirty="0">
                <a:latin typeface="Arial" charset="0"/>
              </a:rPr>
              <a:t>elect*</a:t>
            </a:r>
            <a:r>
              <a:rPr lang="zh-TW" altLang="en-US" dirty="0">
                <a:latin typeface="Arial" charset="0"/>
              </a:rPr>
              <a:t>，檢索文獻含有 “</a:t>
            </a:r>
            <a:r>
              <a:rPr lang="en-US" altLang="zh-TW" dirty="0">
                <a:latin typeface="Arial" charset="0"/>
              </a:rPr>
              <a:t>electron,” “electronic,” and “electricity”</a:t>
            </a:r>
            <a:r>
              <a:rPr lang="zh-TW" altLang="en-US" dirty="0">
                <a:latin typeface="Arial" charset="0"/>
              </a:rPr>
              <a:t>等</a:t>
            </a:r>
            <a:r>
              <a:rPr lang="zh-TW" altLang="en-US" dirty="0" smtClean="0">
                <a:latin typeface="Arial" charset="0"/>
              </a:rPr>
              <a:t>關鍵字 </a:t>
            </a:r>
            <a:r>
              <a:rPr lang="en-US" altLang="zh-TW" dirty="0" smtClean="0">
                <a:latin typeface="Arial" charset="0"/>
              </a:rPr>
              <a:t>; </a:t>
            </a:r>
            <a:r>
              <a:rPr lang="zh-TW" altLang="en-US" dirty="0" smtClean="0">
                <a:latin typeface="Arial" charset="0"/>
              </a:rPr>
              <a:t>輸入</a:t>
            </a:r>
            <a:r>
              <a:rPr lang="en-US" altLang="zh-TW" dirty="0" err="1">
                <a:latin typeface="Arial" charset="0"/>
              </a:rPr>
              <a:t>gr?y</a:t>
            </a:r>
            <a:r>
              <a:rPr lang="zh-TW" altLang="en-US" dirty="0">
                <a:latin typeface="Arial" charset="0"/>
              </a:rPr>
              <a:t>，檢索文獻含有 </a:t>
            </a:r>
            <a:r>
              <a:rPr lang="en-US" altLang="zh-TW" dirty="0">
                <a:latin typeface="Arial" charset="0"/>
              </a:rPr>
              <a:t>"grey" or "gray“</a:t>
            </a:r>
          </a:p>
          <a:p>
            <a:endParaRPr lang="en-US" altLang="zh-TW" dirty="0">
              <a:latin typeface="Arial" charset="0"/>
            </a:endParaRPr>
          </a:p>
          <a:p>
            <a:r>
              <a:rPr lang="en-US" altLang="zh-TW" b="1" dirty="0">
                <a:solidFill>
                  <a:srgbClr val="3333CC"/>
                </a:solidFill>
                <a:latin typeface="Arial" charset="0"/>
              </a:rPr>
              <a:t>  </a:t>
            </a:r>
            <a:r>
              <a:rPr lang="zh-TW" altLang="en-US" sz="2000" dirty="0" smtClean="0">
                <a:solidFill>
                  <a:srgbClr val="3333CC"/>
                </a:solidFill>
                <a:latin typeface="Arial" charset="0"/>
                <a:sym typeface="Wingdings" panose="05000000000000000000" pitchFamily="2" charset="2"/>
              </a:rPr>
              <a:t> </a:t>
            </a:r>
            <a:r>
              <a:rPr lang="zh-TW" altLang="en-US" sz="2000" b="1" dirty="0" smtClean="0">
                <a:solidFill>
                  <a:srgbClr val="3333CC"/>
                </a:solidFill>
                <a:latin typeface="Arial" charset="0"/>
              </a:rPr>
              <a:t>使用</a:t>
            </a:r>
            <a:r>
              <a:rPr lang="zh-TW" altLang="en-US" sz="2000" b="1" dirty="0">
                <a:solidFill>
                  <a:srgbClr val="3333CC"/>
                </a:solidFill>
                <a:latin typeface="Arial" charset="0"/>
              </a:rPr>
              <a:t>雙引號 “ “ ，檢索包含</a:t>
            </a:r>
            <a:r>
              <a:rPr lang="zh-TW" altLang="en-US" sz="2000" b="1" dirty="0" smtClean="0">
                <a:solidFill>
                  <a:srgbClr val="3333CC"/>
                </a:solidFill>
                <a:latin typeface="Arial" charset="0"/>
              </a:rPr>
              <a:t>具體片語的文章</a:t>
            </a:r>
            <a:endParaRPr lang="zh-TW" altLang="en-US" sz="2000" b="1" dirty="0">
              <a:solidFill>
                <a:srgbClr val="3333CC"/>
              </a:solidFill>
              <a:latin typeface="Arial" charset="0"/>
            </a:endParaRPr>
          </a:p>
          <a:p>
            <a:endParaRPr lang="zh-TW" altLang="en-US" b="1" dirty="0">
              <a:solidFill>
                <a:srgbClr val="3333CC"/>
              </a:solidFill>
              <a:latin typeface="Arial" charset="0"/>
            </a:endParaRPr>
          </a:p>
          <a:p>
            <a:r>
              <a:rPr lang="zh-TW" altLang="en-US" b="1" dirty="0">
                <a:solidFill>
                  <a:srgbClr val="3333CC"/>
                </a:solidFill>
                <a:latin typeface="Arial" charset="0"/>
              </a:rPr>
              <a:t>  </a:t>
            </a:r>
            <a:r>
              <a:rPr lang="zh-TW" altLang="en-US" sz="2000" dirty="0" smtClean="0">
                <a:solidFill>
                  <a:srgbClr val="3333CC"/>
                </a:solidFill>
                <a:latin typeface="Arial" charset="0"/>
                <a:sym typeface="Wingdings" panose="05000000000000000000" pitchFamily="2" charset="2"/>
              </a:rPr>
              <a:t> </a:t>
            </a:r>
            <a:r>
              <a:rPr lang="zh-TW" altLang="en-US" sz="2000" b="1" dirty="0" smtClean="0">
                <a:solidFill>
                  <a:srgbClr val="3333CC"/>
                </a:solidFill>
                <a:latin typeface="Arial" charset="0"/>
              </a:rPr>
              <a:t>利用作者</a:t>
            </a:r>
            <a:r>
              <a:rPr lang="zh-TW" altLang="en-US" sz="2000" b="1" dirty="0">
                <a:solidFill>
                  <a:srgbClr val="3333CC"/>
                </a:solidFill>
                <a:latin typeface="Arial" charset="0"/>
              </a:rPr>
              <a:t>欄檢索目標作者</a:t>
            </a:r>
            <a:r>
              <a:rPr lang="zh-TW" altLang="en-US" sz="2000" b="1" dirty="0" smtClean="0">
                <a:solidFill>
                  <a:srgbClr val="3333CC"/>
                </a:solidFill>
                <a:latin typeface="Arial" charset="0"/>
              </a:rPr>
              <a:t>文章</a:t>
            </a:r>
            <a:endParaRPr lang="zh-TW" altLang="en-US" sz="2000" b="1" dirty="0">
              <a:solidFill>
                <a:srgbClr val="3333CC"/>
              </a:solidFill>
              <a:latin typeface="Arial" charset="0"/>
            </a:endParaRPr>
          </a:p>
          <a:p>
            <a:r>
              <a:rPr lang="zh-TW" altLang="en-US" dirty="0">
                <a:latin typeface="Arial" charset="0"/>
              </a:rPr>
              <a:t>例如：輸入 </a:t>
            </a:r>
            <a:r>
              <a:rPr lang="en-US" altLang="zh-TW" dirty="0">
                <a:latin typeface="Arial" charset="0"/>
              </a:rPr>
              <a:t>Smith </a:t>
            </a:r>
            <a:r>
              <a:rPr lang="zh-TW" altLang="en-US" dirty="0">
                <a:latin typeface="Arial" charset="0"/>
              </a:rPr>
              <a:t>或 </a:t>
            </a:r>
            <a:r>
              <a:rPr lang="en-US" altLang="zh-TW" dirty="0">
                <a:latin typeface="Arial" charset="0"/>
              </a:rPr>
              <a:t>J Smith</a:t>
            </a:r>
            <a:r>
              <a:rPr lang="zh-TW" altLang="en-US" dirty="0">
                <a:latin typeface="Arial" charset="0"/>
              </a:rPr>
              <a:t>，多個作者用逗號隔開</a:t>
            </a:r>
            <a:endParaRPr kumimoji="0" lang="zh-TW" altLang="en-US" sz="1800" i="0" u="none" strike="noStrike" cap="none" normalizeH="0" baseline="0" dirty="0" smtClean="0">
              <a:ln>
                <a:noFill/>
              </a:ln>
              <a:effectLst/>
              <a:latin typeface="Arial" charset="0"/>
            </a:endParaRPr>
          </a:p>
        </p:txBody>
      </p:sp>
      <p:sp>
        <p:nvSpPr>
          <p:cNvPr id="6" name="標題 1"/>
          <p:cNvSpPr txBox="1">
            <a:spLocks/>
          </p:cNvSpPr>
          <p:nvPr/>
        </p:nvSpPr>
        <p:spPr bwMode="auto">
          <a:xfrm>
            <a:off x="838200" y="681644"/>
            <a:ext cx="7467600" cy="461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kern="1200" cap="all">
                <a:solidFill>
                  <a:schemeClr val="tx1"/>
                </a:solidFill>
                <a:latin typeface="+mj-lt"/>
                <a:ea typeface="+mj-ea"/>
                <a:cs typeface="+mj-cs"/>
              </a:defRPr>
            </a:lvl1pPr>
            <a:lvl2pPr algn="ctr" rtl="0" fontAlgn="base">
              <a:spcBef>
                <a:spcPct val="0"/>
              </a:spcBef>
              <a:spcAft>
                <a:spcPct val="0"/>
              </a:spcAft>
              <a:defRPr sz="4400">
                <a:solidFill>
                  <a:schemeClr val="tx1"/>
                </a:solidFill>
                <a:latin typeface="Georgia" pitchFamily="18" charset="0"/>
                <a:ea typeface="微软雅黑" pitchFamily="34" charset="-122"/>
              </a:defRPr>
            </a:lvl2pPr>
            <a:lvl3pPr algn="ctr" rtl="0" fontAlgn="base">
              <a:spcBef>
                <a:spcPct val="0"/>
              </a:spcBef>
              <a:spcAft>
                <a:spcPct val="0"/>
              </a:spcAft>
              <a:defRPr sz="4400">
                <a:solidFill>
                  <a:schemeClr val="tx1"/>
                </a:solidFill>
                <a:latin typeface="Georgia" pitchFamily="18" charset="0"/>
                <a:ea typeface="微软雅黑" pitchFamily="34" charset="-122"/>
              </a:defRPr>
            </a:lvl3pPr>
            <a:lvl4pPr algn="ctr" rtl="0" fontAlgn="base">
              <a:spcBef>
                <a:spcPct val="0"/>
              </a:spcBef>
              <a:spcAft>
                <a:spcPct val="0"/>
              </a:spcAft>
              <a:defRPr sz="4400">
                <a:solidFill>
                  <a:schemeClr val="tx1"/>
                </a:solidFill>
                <a:latin typeface="Georgia" pitchFamily="18" charset="0"/>
                <a:ea typeface="微软雅黑" pitchFamily="34" charset="-122"/>
              </a:defRPr>
            </a:lvl4pPr>
            <a:lvl5pPr algn="ctr" rtl="0" fontAlgn="base">
              <a:spcBef>
                <a:spcPct val="0"/>
              </a:spcBef>
              <a:spcAft>
                <a:spcPct val="0"/>
              </a:spcAft>
              <a:defRPr sz="4400">
                <a:solidFill>
                  <a:schemeClr val="tx1"/>
                </a:solidFill>
                <a:latin typeface="Georgia" pitchFamily="18" charset="0"/>
                <a:ea typeface="微软雅黑" pitchFamily="34" charset="-122"/>
              </a:defRPr>
            </a:lvl5pPr>
            <a:lvl6pPr marL="457200" algn="ctr" rtl="0" fontAlgn="base">
              <a:spcBef>
                <a:spcPct val="0"/>
              </a:spcBef>
              <a:spcAft>
                <a:spcPct val="0"/>
              </a:spcAft>
              <a:defRPr sz="4400">
                <a:solidFill>
                  <a:schemeClr val="tx1"/>
                </a:solidFill>
                <a:latin typeface="Georgia" pitchFamily="18" charset="0"/>
                <a:ea typeface="微软雅黑" pitchFamily="34" charset="-122"/>
              </a:defRPr>
            </a:lvl6pPr>
            <a:lvl7pPr marL="914400" algn="ctr" rtl="0" fontAlgn="base">
              <a:spcBef>
                <a:spcPct val="0"/>
              </a:spcBef>
              <a:spcAft>
                <a:spcPct val="0"/>
              </a:spcAft>
              <a:defRPr sz="4400">
                <a:solidFill>
                  <a:schemeClr val="tx1"/>
                </a:solidFill>
                <a:latin typeface="Georgia" pitchFamily="18" charset="0"/>
                <a:ea typeface="微软雅黑" pitchFamily="34" charset="-122"/>
              </a:defRPr>
            </a:lvl7pPr>
            <a:lvl8pPr marL="1371600" algn="ctr" rtl="0" fontAlgn="base">
              <a:spcBef>
                <a:spcPct val="0"/>
              </a:spcBef>
              <a:spcAft>
                <a:spcPct val="0"/>
              </a:spcAft>
              <a:defRPr sz="4400">
                <a:solidFill>
                  <a:schemeClr val="tx1"/>
                </a:solidFill>
                <a:latin typeface="Georgia" pitchFamily="18" charset="0"/>
                <a:ea typeface="微软雅黑" pitchFamily="34" charset="-122"/>
              </a:defRPr>
            </a:lvl8pPr>
            <a:lvl9pPr marL="1828800" algn="ctr" rtl="0" fontAlgn="base">
              <a:spcBef>
                <a:spcPct val="0"/>
              </a:spcBef>
              <a:spcAft>
                <a:spcPct val="0"/>
              </a:spcAft>
              <a:defRPr sz="4400">
                <a:solidFill>
                  <a:schemeClr val="tx1"/>
                </a:solidFill>
                <a:latin typeface="Georgia" pitchFamily="18" charset="0"/>
                <a:ea typeface="微软雅黑" pitchFamily="34" charset="-122"/>
              </a:defRPr>
            </a:lvl9pPr>
          </a:lstStyle>
          <a:p>
            <a:pPr marL="346075" indent="-346075" algn="ctr" eaLnBrk="0" hangingPunct="0">
              <a:buClr>
                <a:srgbClr val="333399"/>
              </a:buClr>
              <a:defRPr/>
            </a:pPr>
            <a:r>
              <a:rPr kumimoji="0" lang="zh-TW" altLang="en-US"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檢索技巧</a:t>
            </a:r>
            <a:endParaRPr kumimoji="0" lang="en-US" altLang="zh-CN"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p:txBody>
      </p:sp>
    </p:spTree>
    <p:extLst>
      <p:ext uri="{BB962C8B-B14F-4D97-AF65-F5344CB8AC3E}">
        <p14:creationId xmlns:p14="http://schemas.microsoft.com/office/powerpoint/2010/main" val="1490112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p:cNvPicPr>
            <a:picLocks noChangeAspect="1" noChangeArrowheads="1"/>
          </p:cNvPicPr>
          <p:nvPr/>
        </p:nvPicPr>
        <p:blipFill>
          <a:blip r:embed="rId3"/>
          <a:srcRect/>
          <a:stretch>
            <a:fillRect/>
          </a:stretch>
        </p:blipFill>
        <p:spPr bwMode="auto">
          <a:xfrm>
            <a:off x="76200" y="903288"/>
            <a:ext cx="8839200" cy="5645150"/>
          </a:xfrm>
          <a:prstGeom prst="rect">
            <a:avLst/>
          </a:prstGeom>
          <a:ln>
            <a:solidFill>
              <a:srgbClr val="0039A6"/>
            </a:solidFill>
          </a:ln>
          <a:effectLst>
            <a:outerShdw blurRad="292100" dist="139700" dir="2700000" algn="tl" rotWithShape="0">
              <a:srgbClr val="333333">
                <a:alpha val="65000"/>
              </a:srgbClr>
            </a:outerShdw>
          </a:effectLst>
        </p:spPr>
      </p:pic>
      <p:sp>
        <p:nvSpPr>
          <p:cNvPr id="27651" name="Rectangle 6"/>
          <p:cNvSpPr>
            <a:spLocks noChangeArrowheads="1"/>
          </p:cNvSpPr>
          <p:nvPr/>
        </p:nvSpPr>
        <p:spPr bwMode="auto">
          <a:xfrm>
            <a:off x="152400" y="4876800"/>
            <a:ext cx="3429000" cy="381000"/>
          </a:xfrm>
          <a:prstGeom prst="rect">
            <a:avLst/>
          </a:prstGeom>
          <a:noFill/>
          <a:ln w="28575">
            <a:solidFill>
              <a:srgbClr val="FF0000"/>
            </a:solidFill>
            <a:prstDash val="sysDot"/>
            <a:miter lim="800000"/>
            <a:headEnd/>
            <a:tailEnd/>
          </a:ln>
        </p:spPr>
        <p:txBody>
          <a:bodyPr wrap="none" anchor="ctr"/>
          <a:lstStyle/>
          <a:p>
            <a:endParaRPr kumimoji="0" lang="zh-CN" altLang="en-US">
              <a:ea typeface="ＭＳ Ｐゴシック" pitchFamily="34" charset="-128"/>
            </a:endParaRPr>
          </a:p>
        </p:txBody>
      </p:sp>
      <p:sp>
        <p:nvSpPr>
          <p:cNvPr id="17412" name="AutoShape 7"/>
          <p:cNvSpPr>
            <a:spLocks noChangeArrowheads="1"/>
          </p:cNvSpPr>
          <p:nvPr/>
        </p:nvSpPr>
        <p:spPr bwMode="auto">
          <a:xfrm>
            <a:off x="1497013" y="2470150"/>
            <a:ext cx="3962400" cy="1797050"/>
          </a:xfrm>
          <a:prstGeom prst="wedgeRoundRectCallout">
            <a:avLst>
              <a:gd name="adj1" fmla="val -22186"/>
              <a:gd name="adj2" fmla="val 8077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Just Accepted&gt;&gt;</a:t>
            </a:r>
            <a:r>
              <a:rPr kumimoji="0" lang="en-US" altLang="zh-TW" sz="1600" dirty="0">
                <a:solidFill>
                  <a:schemeClr val="tx1"/>
                </a:solidFill>
                <a:latin typeface="微軟正黑體" panose="020B0604030504040204" pitchFamily="34" charset="-120"/>
                <a:ea typeface="微軟正黑體" panose="020B0604030504040204" pitchFamily="34" charset="-120"/>
              </a:rPr>
              <a:t> </a:t>
            </a:r>
            <a:r>
              <a:rPr kumimoji="0" lang="zh-TW" altLang="en-US" sz="1600" dirty="0">
                <a:solidFill>
                  <a:schemeClr val="tx1"/>
                </a:solidFill>
                <a:latin typeface="微軟正黑體" panose="020B0604030504040204" pitchFamily="34" charset="-120"/>
                <a:ea typeface="微軟正黑體" panose="020B0604030504040204" pitchFamily="34" charset="-120"/>
              </a:rPr>
              <a:t>已經過同儕評鑑</a:t>
            </a:r>
            <a:r>
              <a:rPr kumimoji="0" lang="en-US" altLang="zh-TW" sz="1600" dirty="0">
                <a:solidFill>
                  <a:schemeClr val="tx1"/>
                </a:solidFill>
                <a:latin typeface="微軟正黑體" panose="020B0604030504040204" pitchFamily="34" charset="-120"/>
                <a:ea typeface="微軟正黑體" panose="020B0604030504040204" pitchFamily="34" charset="-120"/>
              </a:rPr>
              <a:t>, </a:t>
            </a:r>
            <a:r>
              <a:rPr kumimoji="0" lang="zh-TW" altLang="en-US" sz="1600" dirty="0">
                <a:solidFill>
                  <a:schemeClr val="tx1"/>
                </a:solidFill>
                <a:latin typeface="微軟正黑體" panose="020B0604030504040204" pitchFamily="34" charset="-120"/>
                <a:ea typeface="微軟正黑體" panose="020B0604030504040204" pitchFamily="34" charset="-120"/>
              </a:rPr>
              <a:t>等待交付技術編排的最新文章</a:t>
            </a:r>
            <a:endParaRPr kumimoji="0" lang="en-US" altLang="zh-CN" sz="1600" dirty="0">
              <a:solidFill>
                <a:schemeClr val="tx1"/>
              </a:solidFill>
              <a:latin typeface="微軟正黑體" panose="020B0604030504040204" pitchFamily="34" charset="-120"/>
              <a:ea typeface="微軟正黑體" panose="020B0604030504040204" pitchFamily="34" charset="-120"/>
            </a:endParaRPr>
          </a:p>
          <a:p>
            <a:pP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Articles ASAP&gt;&gt;</a:t>
            </a:r>
            <a:r>
              <a:rPr kumimoji="0" lang="zh-TW" altLang="en-US" sz="1600" dirty="0">
                <a:solidFill>
                  <a:schemeClr val="tx1"/>
                </a:solidFill>
                <a:latin typeface="微軟正黑體" panose="020B0604030504040204" pitchFamily="34" charset="-120"/>
                <a:ea typeface="微軟正黑體" panose="020B0604030504040204" pitchFamily="34" charset="-120"/>
              </a:rPr>
              <a:t> 已經過技術編排</a:t>
            </a:r>
            <a:r>
              <a:rPr kumimoji="0" lang="en-US" altLang="zh-TW" sz="1600" dirty="0">
                <a:solidFill>
                  <a:schemeClr val="tx1"/>
                </a:solidFill>
                <a:latin typeface="微軟正黑體" panose="020B0604030504040204" pitchFamily="34" charset="-120"/>
                <a:ea typeface="微軟正黑體" panose="020B0604030504040204" pitchFamily="34" charset="-120"/>
              </a:rPr>
              <a:t>, </a:t>
            </a:r>
            <a:r>
              <a:rPr kumimoji="0" lang="zh-TW" altLang="en-US" sz="1600" dirty="0">
                <a:solidFill>
                  <a:schemeClr val="tx1"/>
                </a:solidFill>
                <a:latin typeface="微軟正黑體" panose="020B0604030504040204" pitchFamily="34" charset="-120"/>
                <a:ea typeface="微軟正黑體" panose="020B0604030504040204" pitchFamily="34" charset="-120"/>
              </a:rPr>
              <a:t>也即將出版在</a:t>
            </a:r>
            <a:r>
              <a:rPr kumimoji="0" lang="zh-CN" altLang="en-US" sz="1600" dirty="0">
                <a:solidFill>
                  <a:schemeClr val="tx1"/>
                </a:solidFill>
                <a:latin typeface="微軟正黑體" panose="020B0604030504040204" pitchFamily="34" charset="-120"/>
                <a:ea typeface="微軟正黑體" panose="020B0604030504040204" pitchFamily="34" charset="-120"/>
              </a:rPr>
              <a:t>纸本期刊</a:t>
            </a:r>
            <a:r>
              <a:rPr kumimoji="0" lang="zh-TW" altLang="en-US" sz="1600" dirty="0">
                <a:solidFill>
                  <a:schemeClr val="tx1"/>
                </a:solidFill>
                <a:latin typeface="微軟正黑體" panose="020B0604030504040204" pitchFamily="34" charset="-120"/>
                <a:ea typeface="微軟正黑體" panose="020B0604030504040204" pitchFamily="34" charset="-120"/>
              </a:rPr>
              <a:t>的電子全文</a:t>
            </a:r>
            <a:endParaRPr kumimoji="0" lang="en-US" altLang="zh-CN" sz="1600" dirty="0">
              <a:solidFill>
                <a:schemeClr val="tx1"/>
              </a:solidFill>
              <a:latin typeface="微軟正黑體" panose="020B0604030504040204" pitchFamily="34" charset="-120"/>
              <a:ea typeface="微軟正黑體" panose="020B0604030504040204" pitchFamily="34" charset="-120"/>
            </a:endParaRPr>
          </a:p>
          <a:p>
            <a:pP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Current Issue&gt;&gt;</a:t>
            </a:r>
            <a:r>
              <a:rPr kumimoji="0" lang="zh-CN" altLang="en-US" sz="1600" dirty="0">
                <a:solidFill>
                  <a:schemeClr val="tx1"/>
                </a:solidFill>
                <a:latin typeface="微軟正黑體" panose="020B0604030504040204" pitchFamily="34" charset="-120"/>
                <a:ea typeface="微軟正黑體" panose="020B0604030504040204" pitchFamily="34" charset="-120"/>
              </a:rPr>
              <a:t>最新一期目次</a:t>
            </a:r>
            <a:endParaRPr kumimoji="0" lang="en-US" altLang="zh-CN" sz="1600" dirty="0">
              <a:solidFill>
                <a:schemeClr val="tx1"/>
              </a:solidFill>
              <a:latin typeface="微軟正黑體" panose="020B0604030504040204" pitchFamily="34" charset="-120"/>
              <a:ea typeface="微軟正黑體" panose="020B0604030504040204" pitchFamily="34" charset="-120"/>
            </a:endParaRPr>
          </a:p>
          <a:p>
            <a:pP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Most Read&gt;&gt;</a:t>
            </a:r>
            <a:r>
              <a:rPr kumimoji="0" lang="zh-CN" altLang="en-US" sz="1600" dirty="0">
                <a:solidFill>
                  <a:schemeClr val="tx1"/>
                </a:solidFill>
                <a:latin typeface="微軟正黑體" panose="020B0604030504040204" pitchFamily="34" charset="-120"/>
                <a:ea typeface="微軟正黑體" panose="020B0604030504040204" pitchFamily="34" charset="-120"/>
              </a:rPr>
              <a:t>被</a:t>
            </a:r>
            <a:r>
              <a:rPr kumimoji="0" lang="zh-TW" altLang="en-US" sz="1600" dirty="0">
                <a:solidFill>
                  <a:schemeClr val="tx1"/>
                </a:solidFill>
                <a:latin typeface="微軟正黑體" panose="020B0604030504040204" pitchFamily="34" charset="-120"/>
                <a:ea typeface="微軟正黑體" panose="020B0604030504040204" pitchFamily="34" charset="-120"/>
              </a:rPr>
              <a:t>閱讀</a:t>
            </a:r>
            <a:r>
              <a:rPr kumimoji="0" lang="zh-CN" altLang="en-US" sz="1600" dirty="0">
                <a:solidFill>
                  <a:schemeClr val="tx1"/>
                </a:solidFill>
                <a:latin typeface="微軟正黑體" panose="020B0604030504040204" pitchFamily="34" charset="-120"/>
                <a:ea typeface="微軟正黑體" panose="020B0604030504040204" pitchFamily="34" charset="-120"/>
              </a:rPr>
              <a:t>最多的文章</a:t>
            </a:r>
          </a:p>
        </p:txBody>
      </p:sp>
      <p:sp>
        <p:nvSpPr>
          <p:cNvPr id="27653" name="Rectangle 14"/>
          <p:cNvSpPr>
            <a:spLocks noChangeArrowheads="1"/>
          </p:cNvSpPr>
          <p:nvPr/>
        </p:nvSpPr>
        <p:spPr bwMode="auto">
          <a:xfrm>
            <a:off x="7239000" y="4572000"/>
            <a:ext cx="1600200" cy="1447800"/>
          </a:xfrm>
          <a:prstGeom prst="rect">
            <a:avLst/>
          </a:prstGeom>
          <a:noFill/>
          <a:ln w="28575">
            <a:solidFill>
              <a:srgbClr val="FF0000"/>
            </a:solidFill>
            <a:prstDash val="sysDot"/>
            <a:miter lim="800000"/>
            <a:headEnd/>
            <a:tailEnd/>
          </a:ln>
        </p:spPr>
        <p:txBody>
          <a:bodyPr wrap="none" anchor="ctr"/>
          <a:lstStyle/>
          <a:p>
            <a:endParaRPr kumimoji="0" lang="zh-CN" altLang="en-US">
              <a:ea typeface="ＭＳ Ｐゴシック" pitchFamily="34" charset="-128"/>
            </a:endParaRPr>
          </a:p>
        </p:txBody>
      </p:sp>
      <p:sp>
        <p:nvSpPr>
          <p:cNvPr id="17414" name="AutoShape 15"/>
          <p:cNvSpPr>
            <a:spLocks noChangeArrowheads="1"/>
          </p:cNvSpPr>
          <p:nvPr/>
        </p:nvSpPr>
        <p:spPr bwMode="auto">
          <a:xfrm>
            <a:off x="6605588" y="914400"/>
            <a:ext cx="2309812" cy="1143000"/>
          </a:xfrm>
          <a:prstGeom prst="wedgeRoundRectCallout">
            <a:avLst>
              <a:gd name="adj1" fmla="val 39384"/>
              <a:gd name="adj2" fmla="val 329065"/>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defRPr/>
            </a:pPr>
            <a:r>
              <a:rPr kumimoji="0" lang="zh-TW" altLang="en-US" sz="1600" dirty="0">
                <a:solidFill>
                  <a:schemeClr val="tx1"/>
                </a:solidFill>
                <a:latin typeface="微軟正黑體" panose="020B0604030504040204" pitchFamily="34" charset="-120"/>
                <a:ea typeface="微軟正黑體" panose="020B0604030504040204" pitchFamily="34" charset="-120"/>
              </a:rPr>
              <a:t>選擇</a:t>
            </a:r>
            <a:r>
              <a:rPr kumimoji="0" lang="zh-CN" altLang="en-US" sz="1600" dirty="0">
                <a:solidFill>
                  <a:schemeClr val="tx1"/>
                </a:solidFill>
                <a:latin typeface="微軟正黑體" panose="020B0604030504040204" pitchFamily="34" charset="-120"/>
                <a:ea typeface="微軟正黑體" panose="020B0604030504040204" pitchFamily="34" charset="-120"/>
              </a:rPr>
              <a:t>要看的年</a:t>
            </a:r>
            <a:r>
              <a:rPr kumimoji="0" lang="en-US" altLang="zh-CN" sz="1600" dirty="0">
                <a:solidFill>
                  <a:schemeClr val="tx1"/>
                </a:solidFill>
                <a:latin typeface="微軟正黑體" panose="020B0604030504040204" pitchFamily="34" charset="-120"/>
                <a:ea typeface="微軟正黑體" panose="020B0604030504040204" pitchFamily="34" charset="-120"/>
              </a:rPr>
              <a:t>/</a:t>
            </a:r>
            <a:r>
              <a:rPr kumimoji="0" lang="zh-CN" altLang="en-US" sz="1600" dirty="0">
                <a:solidFill>
                  <a:schemeClr val="tx1"/>
                </a:solidFill>
                <a:latin typeface="微軟正黑體" panose="020B0604030504040204" pitchFamily="34" charset="-120"/>
                <a:ea typeface="微軟正黑體" panose="020B0604030504040204" pitchFamily="34" charset="-120"/>
              </a:rPr>
              <a:t>卷</a:t>
            </a:r>
            <a:r>
              <a:rPr kumimoji="0" lang="en-US" altLang="zh-CN" sz="1600" dirty="0">
                <a:solidFill>
                  <a:schemeClr val="tx1"/>
                </a:solidFill>
                <a:latin typeface="微軟正黑體" panose="020B0604030504040204" pitchFamily="34" charset="-120"/>
                <a:ea typeface="微軟正黑體" panose="020B0604030504040204" pitchFamily="34" charset="-120"/>
              </a:rPr>
              <a:t>/</a:t>
            </a:r>
            <a:r>
              <a:rPr kumimoji="0" lang="zh-CN" altLang="en-US" sz="1600" dirty="0">
                <a:solidFill>
                  <a:schemeClr val="tx1"/>
                </a:solidFill>
                <a:latin typeface="微軟正黑體" panose="020B0604030504040204" pitchFamily="34" charset="-120"/>
                <a:ea typeface="微軟正黑體" panose="020B0604030504040204" pitchFamily="34" charset="-120"/>
              </a:rPr>
              <a:t>期</a:t>
            </a:r>
            <a:endParaRPr kumimoji="0" lang="en-US" altLang="zh-CN" sz="1600" dirty="0">
              <a:solidFill>
                <a:schemeClr val="tx1"/>
              </a:solidFill>
              <a:latin typeface="微軟正黑體" panose="020B0604030504040204" pitchFamily="34" charset="-120"/>
              <a:ea typeface="微軟正黑體" panose="020B0604030504040204" pitchFamily="34" charset="-120"/>
            </a:endParaRPr>
          </a:p>
          <a:p>
            <a:pPr>
              <a:defRPr/>
            </a:pPr>
            <a:r>
              <a:rPr kumimoji="0" lang="zh-CN" altLang="en-US" sz="1600" dirty="0">
                <a:solidFill>
                  <a:schemeClr val="tx1"/>
                </a:solidFill>
                <a:latin typeface="微軟正黑體" panose="020B0604030504040204" pitchFamily="34" charset="-120"/>
                <a:ea typeface="微軟正黑體" panose="020B0604030504040204" pitchFamily="34" charset="-120"/>
              </a:rPr>
              <a:t>或</a:t>
            </a:r>
            <a:r>
              <a:rPr kumimoji="0" lang="zh-TW" altLang="en-US" sz="1600" dirty="0">
                <a:solidFill>
                  <a:schemeClr val="tx1"/>
                </a:solidFill>
                <a:latin typeface="微軟正黑體" panose="020B0604030504040204" pitchFamily="34" charset="-120"/>
                <a:ea typeface="微軟正黑體" panose="020B0604030504040204" pitchFamily="34" charset="-120"/>
              </a:rPr>
              <a:t>透過</a:t>
            </a:r>
            <a:r>
              <a:rPr kumimoji="0" lang="en-US" altLang="zh-TW" sz="1600" dirty="0">
                <a:solidFill>
                  <a:schemeClr val="tx1"/>
                </a:solidFill>
                <a:latin typeface="微軟正黑體" panose="020B0604030504040204" pitchFamily="34" charset="-120"/>
                <a:ea typeface="微軟正黑體" panose="020B0604030504040204" pitchFamily="34" charset="-120"/>
              </a:rPr>
              <a:t>l</a:t>
            </a:r>
            <a:r>
              <a:rPr kumimoji="0" lang="en-US" altLang="zh-CN" sz="1600" dirty="0">
                <a:solidFill>
                  <a:schemeClr val="tx1"/>
                </a:solidFill>
                <a:latin typeface="微軟正黑體" panose="020B0604030504040204" pitchFamily="34" charset="-120"/>
                <a:ea typeface="微軟正黑體" panose="020B0604030504040204" pitchFamily="34" charset="-120"/>
              </a:rPr>
              <a:t>ist of issues</a:t>
            </a:r>
            <a:r>
              <a:rPr kumimoji="0" lang="zh-TW" altLang="en-US" sz="1600" dirty="0">
                <a:solidFill>
                  <a:schemeClr val="tx1"/>
                </a:solidFill>
                <a:latin typeface="微軟正黑體" panose="020B0604030504040204" pitchFamily="34" charset="-120"/>
                <a:ea typeface="微軟正黑體" panose="020B0604030504040204" pitchFamily="34" charset="-120"/>
              </a:rPr>
              <a:t>瀏覽創刊</a:t>
            </a:r>
            <a:r>
              <a:rPr kumimoji="0" lang="zh-CN" altLang="en-US" sz="1600" dirty="0">
                <a:solidFill>
                  <a:schemeClr val="tx1"/>
                </a:solidFill>
                <a:latin typeface="微軟正黑體" panose="020B0604030504040204" pitchFamily="34" charset="-120"/>
                <a:ea typeface="微軟正黑體" panose="020B0604030504040204" pitchFamily="34" charset="-120"/>
              </a:rPr>
              <a:t>以来的全部卷期列表</a:t>
            </a:r>
          </a:p>
        </p:txBody>
      </p:sp>
      <p:sp>
        <p:nvSpPr>
          <p:cNvPr id="8" name="AutoShape 15"/>
          <p:cNvSpPr>
            <a:spLocks noChangeArrowheads="1"/>
          </p:cNvSpPr>
          <p:nvPr/>
        </p:nvSpPr>
        <p:spPr bwMode="auto">
          <a:xfrm>
            <a:off x="5738813" y="2457450"/>
            <a:ext cx="2081212" cy="1452563"/>
          </a:xfrm>
          <a:prstGeom prst="wedgeRoundRectCallout">
            <a:avLst>
              <a:gd name="adj1" fmla="val 1329"/>
              <a:gd name="adj2" fmla="val 120168"/>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defRPr/>
            </a:pPr>
            <a:r>
              <a:rPr kumimoji="0" lang="zh-TW" altLang="en-US" sz="1600" dirty="0">
                <a:solidFill>
                  <a:schemeClr val="tx1"/>
                </a:solidFill>
                <a:latin typeface="微軟正黑體" panose="020B0604030504040204" pitchFamily="34" charset="-120"/>
                <a:ea typeface="微軟正黑體" panose="020B0604030504040204" pitchFamily="34" charset="-120"/>
              </a:rPr>
              <a:t>新聞頻道</a:t>
            </a:r>
            <a:r>
              <a:rPr kumimoji="0" lang="en-US" altLang="zh-CN" sz="1600" dirty="0">
                <a:solidFill>
                  <a:schemeClr val="tx1"/>
                </a:solidFill>
                <a:latin typeface="微軟正黑體" panose="020B0604030504040204" pitchFamily="34" charset="-120"/>
                <a:ea typeface="微軟正黑體" panose="020B0604030504040204" pitchFamily="34" charset="-120"/>
              </a:rPr>
              <a:t>&gt;&gt;</a:t>
            </a:r>
          </a:p>
          <a:p>
            <a:pPr>
              <a:defRPr/>
            </a:pPr>
            <a:r>
              <a:rPr kumimoji="0" lang="zh-TW" altLang="en-US" sz="1600" dirty="0">
                <a:solidFill>
                  <a:schemeClr val="tx1"/>
                </a:solidFill>
                <a:latin typeface="微軟正黑體" panose="020B0604030504040204" pitchFamily="34" charset="-120"/>
                <a:ea typeface="微軟正黑體" panose="020B0604030504040204" pitchFamily="34" charset="-120"/>
              </a:rPr>
              <a:t>瀏覽與該刊相關的</a:t>
            </a:r>
            <a:r>
              <a:rPr kumimoji="0" lang="en-US" altLang="zh-CN" sz="1600" dirty="0">
                <a:solidFill>
                  <a:schemeClr val="tx1"/>
                </a:solidFill>
                <a:latin typeface="微軟正黑體" panose="020B0604030504040204" pitchFamily="34" charset="-120"/>
                <a:ea typeface="微軟正黑體" panose="020B0604030504040204" pitchFamily="34" charset="-120"/>
              </a:rPr>
              <a:t>C&amp;EN </a:t>
            </a:r>
          </a:p>
        </p:txBody>
      </p:sp>
      <p:sp>
        <p:nvSpPr>
          <p:cNvPr id="11" name="内容占位符 2"/>
          <p:cNvSpPr txBox="1">
            <a:spLocks/>
          </p:cNvSpPr>
          <p:nvPr/>
        </p:nvSpPr>
        <p:spPr bwMode="auto">
          <a:xfrm>
            <a:off x="2470150" y="153988"/>
            <a:ext cx="1677988" cy="455612"/>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pPr>
            <a:r>
              <a:rPr kumimoji="0" lang="zh-CN" altLang="en-US" sz="2800" b="1">
                <a:solidFill>
                  <a:schemeClr val="bg1"/>
                </a:solidFill>
                <a:effectLst>
                  <a:outerShdw blurRad="38100" dist="38100" dir="2700000" algn="tl">
                    <a:srgbClr val="C0C0C0"/>
                  </a:outerShdw>
                </a:effectLst>
                <a:latin typeface="微软雅黑" pitchFamily="34" charset="-122"/>
                <a:ea typeface="微软雅黑" pitchFamily="34" charset="-122"/>
                <a:cs typeface="Arial" charset="0"/>
              </a:rPr>
              <a:t>期刊主页</a:t>
            </a:r>
            <a:endParaRPr kumimoji="0" lang="en-US" altLang="zh-CN" sz="2800" b="1">
              <a:solidFill>
                <a:schemeClr val="bg1"/>
              </a:solidFill>
              <a:effectLst>
                <a:outerShdw blurRad="38100" dist="38100" dir="2700000" algn="tl">
                  <a:srgbClr val="C0C0C0"/>
                </a:outerShdw>
              </a:effectLst>
              <a:latin typeface="微软雅黑" pitchFamily="34" charset="-122"/>
              <a:ea typeface="微软雅黑" pitchFamily="34" charset="-122"/>
              <a:cs typeface="Arial" charset="0"/>
            </a:endParaRPr>
          </a:p>
          <a:p>
            <a:pPr marL="346075" indent="-346075" eaLnBrk="0" hangingPunct="0">
              <a:spcBef>
                <a:spcPct val="20000"/>
              </a:spcBef>
              <a:buClr>
                <a:srgbClr val="333399"/>
              </a:buClr>
              <a:buFont typeface="Wingdings" pitchFamily="2" charset="2"/>
              <a:buNone/>
            </a:pPr>
            <a:endParaRPr kumimoji="0" lang="en-US" altLang="zh-CN" sz="2400">
              <a:ea typeface="微软雅黑" pitchFamily="34" charset="-122"/>
              <a:cs typeface="Arial" charset="0"/>
            </a:endParaRPr>
          </a:p>
          <a:p>
            <a:pPr marL="346075" indent="-346075" eaLnBrk="0" hangingPunct="0">
              <a:spcBef>
                <a:spcPct val="20000"/>
              </a:spcBef>
              <a:buClr>
                <a:srgbClr val="333399"/>
              </a:buClr>
              <a:buFont typeface="Wingdings" pitchFamily="2" charset="2"/>
              <a:buNone/>
            </a:pPr>
            <a:endParaRPr kumimoji="0" lang="zh-CN" altLang="en-US" sz="3000">
              <a:ea typeface="微软雅黑" pitchFamily="34" charset="-122"/>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left)">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7653"/>
                                        </p:tgtEl>
                                        <p:attrNameLst>
                                          <p:attrName>style.visibility</p:attrName>
                                        </p:attrNameLst>
                                      </p:cBhvr>
                                      <p:to>
                                        <p:strVal val="visible"/>
                                      </p:to>
                                    </p:set>
                                    <p:animEffect transition="in" filter="wipe(down)">
                                      <p:cBhvr>
                                        <p:cTn id="16" dur="500"/>
                                        <p:tgtEl>
                                          <p:spTgt spid="276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17412" grpId="0" animBg="1"/>
      <p:bldP spid="27653" grpId="0" animBg="1"/>
      <p:bldP spid="17414"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416" name="Picture 8"/>
          <p:cNvPicPr>
            <a:picLocks noChangeAspect="1" noChangeArrowheads="1"/>
          </p:cNvPicPr>
          <p:nvPr/>
        </p:nvPicPr>
        <p:blipFill>
          <a:blip r:embed="rId4"/>
          <a:srcRect t="19583" r="56241"/>
          <a:stretch>
            <a:fillRect/>
          </a:stretch>
        </p:blipFill>
        <p:spPr bwMode="auto">
          <a:xfrm>
            <a:off x="76200" y="2019300"/>
            <a:ext cx="3868738" cy="4540250"/>
          </a:xfrm>
          <a:prstGeom prst="rect">
            <a:avLst/>
          </a:prstGeom>
          <a:ln>
            <a:noFill/>
          </a:ln>
          <a:effectLst>
            <a:outerShdw blurRad="292100" dist="139700" dir="2700000" algn="tl" rotWithShape="0">
              <a:srgbClr val="333333">
                <a:alpha val="65000"/>
              </a:srgbClr>
            </a:outerShdw>
          </a:effectLst>
        </p:spPr>
      </p:pic>
      <p:sp>
        <p:nvSpPr>
          <p:cNvPr id="27651" name="Rectangle 6"/>
          <p:cNvSpPr>
            <a:spLocks noChangeArrowheads="1"/>
          </p:cNvSpPr>
          <p:nvPr/>
        </p:nvSpPr>
        <p:spPr bwMode="auto">
          <a:xfrm>
            <a:off x="2689225" y="4862513"/>
            <a:ext cx="892175" cy="381000"/>
          </a:xfrm>
          <a:prstGeom prst="rect">
            <a:avLst/>
          </a:prstGeom>
          <a:noFill/>
          <a:ln w="28575">
            <a:solidFill>
              <a:srgbClr val="FF0000"/>
            </a:solidFill>
            <a:prstDash val="sysDot"/>
            <a:miter lim="800000"/>
            <a:headEnd/>
            <a:tailEnd/>
          </a:ln>
        </p:spPr>
        <p:txBody>
          <a:bodyPr wrap="none" anchor="ctr"/>
          <a:lstStyle/>
          <a:p>
            <a:endParaRPr kumimoji="0" lang="zh-CN" altLang="en-US">
              <a:ea typeface="ＭＳ Ｐゴシック" pitchFamily="34" charset="-128"/>
            </a:endParaRPr>
          </a:p>
        </p:txBody>
      </p:sp>
      <p:pic>
        <p:nvPicPr>
          <p:cNvPr id="1026" name="Picture 2"/>
          <p:cNvPicPr>
            <a:picLocks noChangeAspect="1" noChangeArrowheads="1"/>
          </p:cNvPicPr>
          <p:nvPr/>
        </p:nvPicPr>
        <p:blipFill>
          <a:blip r:embed="rId5"/>
          <a:srcRect b="45029"/>
          <a:stretch>
            <a:fillRect/>
          </a:stretch>
        </p:blipFill>
        <p:spPr bwMode="auto">
          <a:xfrm>
            <a:off x="3859213" y="1036638"/>
            <a:ext cx="5106987" cy="2730500"/>
          </a:xfrm>
          <a:prstGeom prst="rect">
            <a:avLst/>
          </a:prstGeom>
          <a:ln>
            <a:solidFill>
              <a:srgbClr val="0039A6"/>
            </a:solidFill>
          </a:ln>
          <a:effectLst>
            <a:outerShdw blurRad="292100" dist="139700" dir="2700000" algn="tl" rotWithShape="0">
              <a:srgbClr val="333333">
                <a:alpha val="65000"/>
              </a:srgbClr>
            </a:outerShdw>
          </a:effectLst>
        </p:spPr>
      </p:pic>
      <p:cxnSp>
        <p:nvCxnSpPr>
          <p:cNvPr id="14" name="直接箭头连接符 13"/>
          <p:cNvCxnSpPr>
            <a:stCxn id="27651" idx="3"/>
          </p:cNvCxnSpPr>
          <p:nvPr/>
        </p:nvCxnSpPr>
        <p:spPr>
          <a:xfrm flipV="1">
            <a:off x="3581400" y="1323975"/>
            <a:ext cx="949325" cy="3729038"/>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8461375" y="1303338"/>
            <a:ext cx="458788" cy="266700"/>
          </a:xfrm>
          <a:prstGeom prst="rect">
            <a:avLst/>
          </a:prstGeom>
          <a:noFill/>
          <a:ln w="28575">
            <a:solidFill>
              <a:srgbClr val="FF0000"/>
            </a:solidFill>
            <a:prstDash val="sysDot"/>
            <a:miter lim="800000"/>
            <a:headEnd/>
            <a:tailEnd/>
          </a:ln>
        </p:spPr>
        <p:txBody>
          <a:bodyPr wrap="none" anchor="ctr"/>
          <a:lstStyle/>
          <a:p>
            <a:endParaRPr kumimoji="0" lang="zh-CN" altLang="en-US">
              <a:ea typeface="ＭＳ Ｐゴシック" pitchFamily="34" charset="-128"/>
            </a:endParaRPr>
          </a:p>
        </p:txBody>
      </p:sp>
      <p:pic>
        <p:nvPicPr>
          <p:cNvPr id="1027" name="Picture 3"/>
          <p:cNvPicPr>
            <a:picLocks noChangeAspect="1" noChangeArrowheads="1"/>
          </p:cNvPicPr>
          <p:nvPr/>
        </p:nvPicPr>
        <p:blipFill>
          <a:blip r:embed="rId6"/>
          <a:srcRect b="44817"/>
          <a:stretch>
            <a:fillRect/>
          </a:stretch>
        </p:blipFill>
        <p:spPr bwMode="auto">
          <a:xfrm>
            <a:off x="3887788" y="3989388"/>
            <a:ext cx="5092700" cy="2138362"/>
          </a:xfrm>
          <a:prstGeom prst="rect">
            <a:avLst/>
          </a:prstGeom>
          <a:ln>
            <a:solidFill>
              <a:srgbClr val="0039A6"/>
            </a:solidFill>
          </a:ln>
          <a:effectLst>
            <a:outerShdw blurRad="292100" dist="139700" dir="2700000" algn="tl" rotWithShape="0">
              <a:srgbClr val="333333">
                <a:alpha val="65000"/>
              </a:srgbClr>
            </a:outerShdw>
          </a:effectLst>
        </p:spPr>
      </p:pic>
      <p:cxnSp>
        <p:nvCxnSpPr>
          <p:cNvPr id="18" name="直接箭头连接符 17"/>
          <p:cNvCxnSpPr/>
          <p:nvPr/>
        </p:nvCxnSpPr>
        <p:spPr>
          <a:xfrm rot="16200000" flipH="1">
            <a:off x="7341395" y="2932906"/>
            <a:ext cx="2728912" cy="3175"/>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auto">
          <a:xfrm>
            <a:off x="4697413" y="5991225"/>
            <a:ext cx="2427287" cy="614363"/>
          </a:xfrm>
          <a:prstGeom prst="wedgeRoundRectCallout">
            <a:avLst>
              <a:gd name="adj1" fmla="val -22893"/>
              <a:gd name="adj2" fmla="val -33775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spcBef>
                <a:spcPts val="600"/>
              </a:spcBef>
              <a:defRPr/>
            </a:pPr>
            <a:r>
              <a:rPr kumimoji="0" lang="zh-TW" altLang="en-US" sz="1600" dirty="0">
                <a:solidFill>
                  <a:schemeClr val="tx1"/>
                </a:solidFill>
                <a:latin typeface="微軟正黑體" panose="020B0604030504040204" pitchFamily="34" charset="-120"/>
                <a:ea typeface="微軟正黑體" panose="020B0604030504040204" pitchFamily="34" charset="-120"/>
              </a:rPr>
              <a:t>選擇一個月內或一年內被閱次數最多的文章</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21" name="内容占位符 2"/>
          <p:cNvSpPr txBox="1">
            <a:spLocks/>
          </p:cNvSpPr>
          <p:nvPr/>
        </p:nvSpPr>
        <p:spPr bwMode="auto">
          <a:xfrm>
            <a:off x="76200" y="839788"/>
            <a:ext cx="2365375"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kumimoji="0" lang="zh-TW"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被閱次數</a:t>
            </a:r>
            <a:r>
              <a:rPr kumimoji="0"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最多</a:t>
            </a:r>
            <a:endParaRPr kumimoji="0"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spcBef>
                <a:spcPct val="20000"/>
              </a:spcBef>
              <a:buClr>
                <a:srgbClr val="333399"/>
              </a:buClr>
              <a:defRPr/>
            </a:pPr>
            <a:endParaRPr kumimoji="0" lang="en-US" altLang="zh-CN" sz="1600" kern="0" dirty="0">
              <a:latin typeface="+mn-lt"/>
              <a:ea typeface="ＭＳ Ｐゴシック" pitchFamily="34" charset="-128"/>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mn-lt"/>
              <a:ea typeface="ＭＳ Ｐゴシック" pitchFamily="34" charset="-128"/>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mn-lt"/>
              <a:ea typeface="ＭＳ Ｐゴシック" pitchFamily="34" charset="-128"/>
            </a:endParaRPr>
          </a:p>
        </p:txBody>
      </p:sp>
      <p:sp>
        <p:nvSpPr>
          <p:cNvPr id="24" name="矩形 23"/>
          <p:cNvSpPr/>
          <p:nvPr/>
        </p:nvSpPr>
        <p:spPr>
          <a:xfrm>
            <a:off x="2442284" y="964814"/>
            <a:ext cx="664360" cy="338554"/>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kumimoji="0" lang="zh-CN" altLang="en-US" sz="1600" b="1" i="1" dirty="0">
                <a:solidFill>
                  <a:schemeClr val="bg1"/>
                </a:solidFill>
                <a:latin typeface="微软雅黑" pitchFamily="34" charset="-122"/>
                <a:cs typeface="Arial" charset="0"/>
              </a:rPr>
              <a:t>推</a:t>
            </a:r>
            <a:r>
              <a:rPr kumimoji="0" lang="zh-TW" altLang="en-US" sz="1600" b="1" i="1" dirty="0">
                <a:solidFill>
                  <a:schemeClr val="bg1"/>
                </a:solidFill>
                <a:latin typeface="微软雅黑" pitchFamily="34" charset="-122"/>
                <a:cs typeface="Arial" charset="0"/>
              </a:rPr>
              <a:t>薦</a:t>
            </a:r>
            <a:endParaRPr kumimoji="0" lang="zh-CN" altLang="en-US" sz="16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left)">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47" presetClass="entr" presetSubtype="0"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1000"/>
                                        <p:tgtEl>
                                          <p:spTgt spid="1027"/>
                                        </p:tgtEl>
                                      </p:cBhvr>
                                    </p:animEffect>
                                    <p:anim calcmode="lin" valueType="num">
                                      <p:cBhvr>
                                        <p:cTn id="31" dur="1000" fill="hold"/>
                                        <p:tgtEl>
                                          <p:spTgt spid="1027"/>
                                        </p:tgtEl>
                                        <p:attrNameLst>
                                          <p:attrName>ppt_x</p:attrName>
                                        </p:attrNameLst>
                                      </p:cBhvr>
                                      <p:tavLst>
                                        <p:tav tm="0">
                                          <p:val>
                                            <p:strVal val="#ppt_x"/>
                                          </p:val>
                                        </p:tav>
                                        <p:tav tm="100000">
                                          <p:val>
                                            <p:strVal val="#ppt_x"/>
                                          </p:val>
                                        </p:tav>
                                      </p:tavLst>
                                    </p:anim>
                                    <p:anim calcmode="lin" valueType="num">
                                      <p:cBhvr>
                                        <p:cTn id="3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7"/>
          <p:cNvPicPr>
            <a:picLocks noChangeAspect="1" noChangeArrowheads="1"/>
          </p:cNvPicPr>
          <p:nvPr/>
        </p:nvPicPr>
        <p:blipFill>
          <a:blip r:embed="rId3"/>
          <a:srcRect/>
          <a:stretch>
            <a:fillRect/>
          </a:stretch>
        </p:blipFill>
        <p:spPr bwMode="auto">
          <a:xfrm>
            <a:off x="1676400" y="1016000"/>
            <a:ext cx="7172325" cy="5670550"/>
          </a:xfrm>
          <a:prstGeom prst="rect">
            <a:avLst/>
          </a:prstGeom>
          <a:noFill/>
          <a:ln w="9525">
            <a:solidFill>
              <a:srgbClr val="92D050"/>
            </a:solidFill>
            <a:miter lim="800000"/>
            <a:headEnd/>
            <a:tailEnd/>
          </a:ln>
        </p:spPr>
      </p:pic>
      <p:sp>
        <p:nvSpPr>
          <p:cNvPr id="30730" name="AutoShape 16"/>
          <p:cNvSpPr>
            <a:spLocks noChangeArrowheads="1"/>
          </p:cNvSpPr>
          <p:nvPr/>
        </p:nvSpPr>
        <p:spPr bwMode="auto">
          <a:xfrm>
            <a:off x="152400" y="4572000"/>
            <a:ext cx="1752600" cy="1219200"/>
          </a:xfrm>
          <a:prstGeom prst="wedgeRoundRectCallout">
            <a:avLst>
              <a:gd name="adj1" fmla="val 109394"/>
              <a:gd name="adj2" fmla="val 32662"/>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defRPr/>
            </a:pPr>
            <a:r>
              <a:rPr kumimoji="0" lang="zh-TW" altLang="en-US" sz="1400" dirty="0">
                <a:solidFill>
                  <a:schemeClr val="tx1"/>
                </a:solidFill>
                <a:latin typeface="微軟正黑體" panose="020B0604030504040204" pitchFamily="34" charset="-120"/>
                <a:ea typeface="微軟正黑體" panose="020B0604030504040204" pitchFamily="34" charset="-120"/>
              </a:rPr>
              <a:t>勾選所需文章</a:t>
            </a:r>
            <a:r>
              <a:rPr kumimoji="0" lang="zh-CN" altLang="en-US" sz="1400" dirty="0">
                <a:solidFill>
                  <a:schemeClr val="tx1"/>
                </a:solidFill>
                <a:latin typeface="微軟正黑體" panose="020B0604030504040204" pitchFamily="34" charset="-120"/>
                <a:ea typeface="微軟正黑體" panose="020B0604030504040204" pitchFamily="34" charset="-120"/>
              </a:rPr>
              <a:t>，</a:t>
            </a:r>
            <a:r>
              <a:rPr kumimoji="0" lang="zh-TW" altLang="en-US" sz="1400" dirty="0">
                <a:solidFill>
                  <a:schemeClr val="tx1"/>
                </a:solidFill>
                <a:latin typeface="微軟正黑體" panose="020B0604030504040204" pitchFamily="34" charset="-120"/>
                <a:ea typeface="微軟正黑體" panose="020B0604030504040204" pitchFamily="34" charset="-120"/>
              </a:rPr>
              <a:t>可</a:t>
            </a:r>
            <a:r>
              <a:rPr kumimoji="0" lang="zh-CN" altLang="en-US" sz="1400" dirty="0">
                <a:solidFill>
                  <a:schemeClr val="tx1"/>
                </a:solidFill>
                <a:latin typeface="微軟正黑體" panose="020B0604030504040204" pitchFamily="34" charset="-120"/>
                <a:ea typeface="微軟正黑體" panose="020B0604030504040204" pitchFamily="34" charset="-120"/>
              </a:rPr>
              <a:t>集中查看摘要</a:t>
            </a:r>
            <a:r>
              <a:rPr kumimoji="0" lang="en-US" altLang="zh-CN" sz="1400" dirty="0">
                <a:solidFill>
                  <a:schemeClr val="tx1"/>
                </a:solidFill>
                <a:latin typeface="微軟正黑體" panose="020B0604030504040204" pitchFamily="34" charset="-120"/>
                <a:ea typeface="微軟正黑體" panose="020B0604030504040204" pitchFamily="34" charset="-120"/>
              </a:rPr>
              <a:t>.</a:t>
            </a:r>
            <a:endParaRPr kumimoji="0" lang="zh-CN" altLang="en-US" sz="1400" dirty="0">
              <a:solidFill>
                <a:schemeClr val="tx1"/>
              </a:solidFill>
              <a:latin typeface="微軟正黑體" panose="020B0604030504040204" pitchFamily="34" charset="-120"/>
              <a:ea typeface="微軟正黑體" panose="020B0604030504040204" pitchFamily="34" charset="-120"/>
            </a:endParaRPr>
          </a:p>
        </p:txBody>
      </p:sp>
      <p:grpSp>
        <p:nvGrpSpPr>
          <p:cNvPr id="3" name="组合 21"/>
          <p:cNvGrpSpPr>
            <a:grpSpLocks/>
          </p:cNvGrpSpPr>
          <p:nvPr/>
        </p:nvGrpSpPr>
        <p:grpSpPr bwMode="auto">
          <a:xfrm>
            <a:off x="1828800" y="5334000"/>
            <a:ext cx="4953000" cy="838200"/>
            <a:chOff x="1828800" y="5334000"/>
            <a:chExt cx="4953000" cy="838200"/>
          </a:xfrm>
        </p:grpSpPr>
        <p:sp>
          <p:nvSpPr>
            <p:cNvPr id="99339" name="Oval 14"/>
            <p:cNvSpPr>
              <a:spLocks noChangeArrowheads="1"/>
            </p:cNvSpPr>
            <p:nvPr/>
          </p:nvSpPr>
          <p:spPr bwMode="auto">
            <a:xfrm>
              <a:off x="1828800" y="5867400"/>
              <a:ext cx="304800" cy="304800"/>
            </a:xfrm>
            <a:prstGeom prst="ellipse">
              <a:avLst/>
            </a:prstGeom>
            <a:noFill/>
            <a:ln w="28575" algn="ctr">
              <a:solidFill>
                <a:srgbClr val="FF0000"/>
              </a:solidFill>
              <a:prstDash val="sysDot"/>
              <a:round/>
              <a:headEnd/>
              <a:tailEnd/>
            </a:ln>
          </p:spPr>
          <p:txBody>
            <a:bodyPr wrap="none" lIns="90000" tIns="46800" rIns="90000" bIns="46800" anchor="ctr"/>
            <a:lstStyle/>
            <a:p>
              <a:endParaRPr kumimoji="0" lang="zh-CN" altLang="en-US">
                <a:latin typeface="微軟正黑體" pitchFamily="34" charset="-120"/>
                <a:ea typeface="微軟正黑體" pitchFamily="34" charset="-120"/>
              </a:endParaRPr>
            </a:p>
          </p:txBody>
        </p:sp>
        <p:sp>
          <p:nvSpPr>
            <p:cNvPr id="99340" name="Oval 14"/>
            <p:cNvSpPr>
              <a:spLocks noChangeArrowheads="1"/>
            </p:cNvSpPr>
            <p:nvPr/>
          </p:nvSpPr>
          <p:spPr bwMode="auto">
            <a:xfrm>
              <a:off x="3048000" y="5334000"/>
              <a:ext cx="1066800" cy="457200"/>
            </a:xfrm>
            <a:prstGeom prst="ellipse">
              <a:avLst/>
            </a:prstGeom>
            <a:noFill/>
            <a:ln w="28575" algn="ctr">
              <a:solidFill>
                <a:srgbClr val="FF0000"/>
              </a:solidFill>
              <a:prstDash val="sysDot"/>
              <a:round/>
              <a:headEnd/>
              <a:tailEnd/>
            </a:ln>
          </p:spPr>
          <p:txBody>
            <a:bodyPr wrap="none" lIns="90000" tIns="46800" rIns="90000" bIns="46800" anchor="ctr"/>
            <a:lstStyle/>
            <a:p>
              <a:endParaRPr kumimoji="0" lang="zh-CN" altLang="en-US">
                <a:latin typeface="微軟正黑體" pitchFamily="34" charset="-120"/>
                <a:ea typeface="微軟正黑體" pitchFamily="34" charset="-120"/>
              </a:endParaRPr>
            </a:p>
          </p:txBody>
        </p:sp>
        <p:sp>
          <p:nvSpPr>
            <p:cNvPr id="99341" name="Oval 14"/>
            <p:cNvSpPr>
              <a:spLocks noChangeArrowheads="1"/>
            </p:cNvSpPr>
            <p:nvPr/>
          </p:nvSpPr>
          <p:spPr bwMode="auto">
            <a:xfrm>
              <a:off x="5486400" y="5334000"/>
              <a:ext cx="1295400" cy="457200"/>
            </a:xfrm>
            <a:prstGeom prst="ellipse">
              <a:avLst/>
            </a:prstGeom>
            <a:noFill/>
            <a:ln w="28575" algn="ctr">
              <a:solidFill>
                <a:srgbClr val="FF0000"/>
              </a:solidFill>
              <a:prstDash val="sysDot"/>
              <a:round/>
              <a:headEnd/>
              <a:tailEnd/>
            </a:ln>
          </p:spPr>
          <p:txBody>
            <a:bodyPr wrap="none" lIns="90000" tIns="46800" rIns="90000" bIns="46800" anchor="ctr"/>
            <a:lstStyle/>
            <a:p>
              <a:endParaRPr kumimoji="0" lang="zh-CN" altLang="en-US">
                <a:latin typeface="微軟正黑體" pitchFamily="34" charset="-120"/>
                <a:ea typeface="微軟正黑體" pitchFamily="34" charset="-120"/>
              </a:endParaRPr>
            </a:p>
          </p:txBody>
        </p:sp>
      </p:grpSp>
      <p:sp>
        <p:nvSpPr>
          <p:cNvPr id="20" name="AutoShape 9"/>
          <p:cNvSpPr>
            <a:spLocks noChangeArrowheads="1"/>
          </p:cNvSpPr>
          <p:nvPr/>
        </p:nvSpPr>
        <p:spPr bwMode="auto">
          <a:xfrm>
            <a:off x="152400" y="2362200"/>
            <a:ext cx="1752600" cy="457200"/>
          </a:xfrm>
          <a:prstGeom prst="wedgeRoundRectCallout">
            <a:avLst>
              <a:gd name="adj1" fmla="val 187296"/>
              <a:gd name="adj2" fmla="val 93211"/>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該</a:t>
            </a:r>
            <a:r>
              <a:rPr kumimoji="0" lang="zh-CN" altLang="en-US" sz="1600" dirty="0">
                <a:solidFill>
                  <a:schemeClr val="tx1"/>
                </a:solidFill>
                <a:latin typeface="微軟正黑體" panose="020B0604030504040204" pitchFamily="34" charset="-120"/>
                <a:ea typeface="微軟正黑體" panose="020B0604030504040204" pitchFamily="34" charset="-120"/>
              </a:rPr>
              <a:t>期</a:t>
            </a:r>
            <a:r>
              <a:rPr kumimoji="0" lang="zh-TW" altLang="en-US" sz="1600" dirty="0">
                <a:solidFill>
                  <a:schemeClr val="tx1"/>
                </a:solidFill>
                <a:latin typeface="微軟正黑體" panose="020B0604030504040204" pitchFamily="34" charset="-120"/>
                <a:ea typeface="微軟正黑體" panose="020B0604030504040204" pitchFamily="34" charset="-120"/>
              </a:rPr>
              <a:t>的各章標題</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16" name="内容占位符 2"/>
          <p:cNvSpPr txBox="1">
            <a:spLocks/>
          </p:cNvSpPr>
          <p:nvPr/>
        </p:nvSpPr>
        <p:spPr bwMode="auto">
          <a:xfrm>
            <a:off x="2640013" y="100013"/>
            <a:ext cx="4702175"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kumimoji="0"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Table of Contents </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目錄頁</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微軟正黑體" panose="020B0604030504040204" pitchFamily="34" charset="-120"/>
              <a:ea typeface="微軟正黑體" panose="020B0604030504040204" pitchFamily="34" charset="-12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sp>
        <p:nvSpPr>
          <p:cNvPr id="14" name="AutoShape 16"/>
          <p:cNvSpPr>
            <a:spLocks noChangeArrowheads="1"/>
          </p:cNvSpPr>
          <p:nvPr/>
        </p:nvSpPr>
        <p:spPr bwMode="auto">
          <a:xfrm>
            <a:off x="4003675" y="3962400"/>
            <a:ext cx="1752600" cy="1219200"/>
          </a:xfrm>
          <a:prstGeom prst="wedgeRoundRectCallout">
            <a:avLst>
              <a:gd name="adj1" fmla="val -2149"/>
              <a:gd name="adj2" fmla="val 66282"/>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defRPr/>
            </a:pPr>
            <a:r>
              <a:rPr kumimoji="0" lang="en-US" altLang="zh-TW" sz="1400" dirty="0">
                <a:solidFill>
                  <a:schemeClr val="tx1"/>
                </a:solidFill>
                <a:latin typeface="微軟正黑體" panose="020B0604030504040204" pitchFamily="34" charset="-120"/>
                <a:ea typeface="微軟正黑體" panose="020B0604030504040204" pitchFamily="34" charset="-120"/>
              </a:rPr>
              <a:t>Add to ACS </a:t>
            </a:r>
            <a:r>
              <a:rPr kumimoji="0" lang="en-US" altLang="zh-TW" sz="1400" dirty="0" err="1">
                <a:solidFill>
                  <a:schemeClr val="tx1"/>
                </a:solidFill>
                <a:latin typeface="微軟正黑體" panose="020B0604030504040204" pitchFamily="34" charset="-120"/>
                <a:ea typeface="微軟正黑體" panose="020B0604030504040204" pitchFamily="34" charset="-120"/>
              </a:rPr>
              <a:t>ChemWorx</a:t>
            </a:r>
            <a:r>
              <a:rPr kumimoji="0" lang="en-US" altLang="zh-TW" sz="1400" dirty="0">
                <a:solidFill>
                  <a:schemeClr val="tx1"/>
                </a:solidFill>
                <a:latin typeface="微軟正黑體" panose="020B0604030504040204" pitchFamily="34" charset="-120"/>
                <a:ea typeface="微軟正黑體" panose="020B0604030504040204" pitchFamily="34" charset="-120"/>
              </a:rPr>
              <a:t>: </a:t>
            </a:r>
            <a:r>
              <a:rPr kumimoji="0" lang="zh-TW" altLang="en-US" sz="1400" dirty="0">
                <a:solidFill>
                  <a:schemeClr val="tx1"/>
                </a:solidFill>
                <a:latin typeface="微軟正黑體" panose="020B0604030504040204" pitchFamily="34" charset="-120"/>
                <a:ea typeface="微軟正黑體" panose="020B0604030504040204" pitchFamily="34" charset="-120"/>
              </a:rPr>
              <a:t>可將標題目錄存於雲端書目管理與投稿工具</a:t>
            </a:r>
            <a:endParaRPr kumimoji="0" lang="zh-CN" altLang="en-US" sz="1400" dirty="0">
              <a:solidFill>
                <a:schemeClr val="tx1"/>
              </a:solidFill>
              <a:latin typeface="微軟正黑體" panose="020B0604030504040204" pitchFamily="34" charset="-120"/>
              <a:ea typeface="微軟正黑體" panose="020B0604030504040204" pitchFamily="34" charset="-120"/>
            </a:endParaRPr>
          </a:p>
        </p:txBody>
      </p:sp>
      <p:sp>
        <p:nvSpPr>
          <p:cNvPr id="99337" name="Oval 14"/>
          <p:cNvSpPr>
            <a:spLocks noChangeArrowheads="1"/>
          </p:cNvSpPr>
          <p:nvPr/>
        </p:nvSpPr>
        <p:spPr bwMode="auto">
          <a:xfrm>
            <a:off x="4114800" y="5318125"/>
            <a:ext cx="1295400" cy="457200"/>
          </a:xfrm>
          <a:prstGeom prst="ellipse">
            <a:avLst/>
          </a:prstGeom>
          <a:noFill/>
          <a:ln w="28575" algn="ctr">
            <a:solidFill>
              <a:srgbClr val="FF0000"/>
            </a:solidFill>
            <a:prstDash val="sysDot"/>
            <a:round/>
            <a:headEnd/>
            <a:tailEnd/>
          </a:ln>
        </p:spPr>
        <p:txBody>
          <a:bodyPr wrap="none" lIns="90000" tIns="46800" rIns="90000" bIns="46800" anchor="ctr"/>
          <a:lstStyle/>
          <a:p>
            <a:endParaRPr kumimoji="0" lang="zh-CN" altLang="en-US">
              <a:latin typeface="微軟正黑體" pitchFamily="34" charset="-120"/>
              <a:ea typeface="微軟正黑體" pitchFamily="34" charset="-120"/>
            </a:endParaRPr>
          </a:p>
        </p:txBody>
      </p:sp>
      <p:sp>
        <p:nvSpPr>
          <p:cNvPr id="18" name="AutoShape 16"/>
          <p:cNvSpPr>
            <a:spLocks noChangeArrowheads="1"/>
          </p:cNvSpPr>
          <p:nvPr/>
        </p:nvSpPr>
        <p:spPr bwMode="auto">
          <a:xfrm>
            <a:off x="4114800" y="5759450"/>
            <a:ext cx="1752600" cy="927100"/>
          </a:xfrm>
          <a:prstGeom prst="wedgeRoundRectCallout">
            <a:avLst>
              <a:gd name="adj1" fmla="val 65316"/>
              <a:gd name="adj2" fmla="val -52683"/>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defRPr/>
            </a:pPr>
            <a:r>
              <a:rPr kumimoji="0" lang="en-US" altLang="zh-TW" sz="1400" dirty="0">
                <a:solidFill>
                  <a:schemeClr val="tx1"/>
                </a:solidFill>
                <a:latin typeface="微軟正黑體" panose="020B0604030504040204" pitchFamily="34" charset="-120"/>
                <a:ea typeface="微軟正黑體" panose="020B0604030504040204" pitchFamily="34" charset="-120"/>
              </a:rPr>
              <a:t>Download Citation</a:t>
            </a:r>
          </a:p>
          <a:p>
            <a:pPr>
              <a:defRPr/>
            </a:pPr>
            <a:r>
              <a:rPr kumimoji="0" lang="zh-TW" altLang="en-US" sz="1400" dirty="0">
                <a:solidFill>
                  <a:schemeClr val="tx1"/>
                </a:solidFill>
                <a:latin typeface="微軟正黑體" panose="020B0604030504040204" pitchFamily="34" charset="-120"/>
                <a:ea typeface="微軟正黑體" panose="020B0604030504040204" pitchFamily="34" charset="-120"/>
              </a:rPr>
              <a:t>下載引用格式</a:t>
            </a:r>
            <a:endParaRPr kumimoji="0" lang="zh-CN" altLang="en-US" sz="1400"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P spid="20" grpId="0" animBg="1"/>
      <p:bldP spid="14"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3"/>
          <a:srcRect/>
          <a:stretch>
            <a:fillRect/>
          </a:stretch>
        </p:blipFill>
        <p:spPr bwMode="auto">
          <a:xfrm>
            <a:off x="219075" y="1328738"/>
            <a:ext cx="6754813" cy="5341937"/>
          </a:xfrm>
          <a:prstGeom prst="rect">
            <a:avLst/>
          </a:prstGeom>
          <a:noFill/>
          <a:ln w="9525">
            <a:solidFill>
              <a:srgbClr val="0039A6"/>
            </a:solidFill>
            <a:miter lim="800000"/>
            <a:headEnd/>
            <a:tailEnd/>
          </a:ln>
        </p:spPr>
      </p:pic>
      <p:sp>
        <p:nvSpPr>
          <p:cNvPr id="34819" name="Rectangle 4"/>
          <p:cNvSpPr>
            <a:spLocks noChangeArrowheads="1"/>
          </p:cNvSpPr>
          <p:nvPr/>
        </p:nvSpPr>
        <p:spPr bwMode="auto">
          <a:xfrm>
            <a:off x="4343400" y="2279650"/>
            <a:ext cx="1116013" cy="935038"/>
          </a:xfrm>
          <a:prstGeom prst="rect">
            <a:avLst/>
          </a:prstGeom>
          <a:noFill/>
          <a:ln w="28575">
            <a:solidFill>
              <a:srgbClr val="FF0000"/>
            </a:solidFill>
            <a:prstDash val="sysDot"/>
            <a:miter lim="800000"/>
            <a:headEnd/>
            <a:tailEnd/>
          </a:ln>
        </p:spPr>
        <p:txBody>
          <a:bodyPr wrap="none" anchor="ctr"/>
          <a:lstStyle/>
          <a:p>
            <a:endParaRPr kumimoji="0" lang="zh-CN" altLang="en-US">
              <a:latin typeface="微軟正黑體" pitchFamily="34" charset="-120"/>
              <a:ea typeface="微軟正黑體" pitchFamily="34" charset="-120"/>
            </a:endParaRPr>
          </a:p>
        </p:txBody>
      </p:sp>
      <p:sp>
        <p:nvSpPr>
          <p:cNvPr id="34820" name="AutoShape 5"/>
          <p:cNvSpPr>
            <a:spLocks noChangeArrowheads="1"/>
          </p:cNvSpPr>
          <p:nvPr/>
        </p:nvSpPr>
        <p:spPr bwMode="auto">
          <a:xfrm>
            <a:off x="2590800" y="3589338"/>
            <a:ext cx="3048000" cy="1706562"/>
          </a:xfrm>
          <a:prstGeom prst="wedgeRoundRectCallout">
            <a:avLst>
              <a:gd name="adj1" fmla="val 29697"/>
              <a:gd name="adj2" fmla="val -72277"/>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Supporting Info&gt;&gt;</a:t>
            </a:r>
            <a:r>
              <a:rPr kumimoji="0" lang="zh-TW" altLang="en-US" sz="1600" dirty="0">
                <a:solidFill>
                  <a:schemeClr val="tx1"/>
                </a:solidFill>
                <a:latin typeface="微軟正黑體" panose="020B0604030504040204" pitchFamily="34" charset="-120"/>
                <a:ea typeface="微軟正黑體" panose="020B0604030504040204" pitchFamily="34" charset="-120"/>
              </a:rPr>
              <a:t>跳轉至線上補充訊息的頁面</a:t>
            </a:r>
          </a:p>
          <a:p>
            <a:pPr>
              <a:spcBef>
                <a:spcPts val="600"/>
              </a:spcBef>
              <a:defRPr/>
            </a:pPr>
            <a:r>
              <a:rPr kumimoji="0" lang="en-US" altLang="zh-CN" sz="1600" dirty="0">
                <a:solidFill>
                  <a:schemeClr val="tx1"/>
                </a:solidFill>
                <a:latin typeface="微軟正黑體" panose="020B0604030504040204" pitchFamily="34" charset="-120"/>
                <a:ea typeface="微軟正黑體" panose="020B0604030504040204" pitchFamily="34" charset="-120"/>
              </a:rPr>
              <a:t>Figure&gt;&gt;</a:t>
            </a:r>
            <a:r>
              <a:rPr kumimoji="0" lang="zh-TW" altLang="en-US" sz="1600" dirty="0">
                <a:solidFill>
                  <a:schemeClr val="tx1"/>
                </a:solidFill>
                <a:latin typeface="微軟正黑體" panose="020B0604030504040204" pitchFamily="34" charset="-120"/>
                <a:ea typeface="微軟正黑體" panose="020B0604030504040204" pitchFamily="34" charset="-120"/>
              </a:rPr>
              <a:t>彈出圖表視窗</a:t>
            </a:r>
          </a:p>
          <a:p>
            <a:pPr>
              <a:spcBef>
                <a:spcPts val="600"/>
              </a:spcBef>
              <a:defRPr/>
            </a:pPr>
            <a:r>
              <a:rPr kumimoji="0" lang="en-US" altLang="zh-CN" sz="1600" dirty="0" err="1">
                <a:solidFill>
                  <a:schemeClr val="tx1"/>
                </a:solidFill>
                <a:latin typeface="微軟正黑體" panose="020B0604030504040204" pitchFamily="34" charset="-120"/>
                <a:ea typeface="微軟正黑體" panose="020B0604030504040204" pitchFamily="34" charset="-120"/>
              </a:rPr>
              <a:t>Refercence</a:t>
            </a:r>
            <a:r>
              <a:rPr kumimoji="0" lang="en-US" altLang="zh-CN" sz="1600" dirty="0">
                <a:solidFill>
                  <a:schemeClr val="tx1"/>
                </a:solidFill>
                <a:latin typeface="微軟正黑體" panose="020B0604030504040204" pitchFamily="34" charset="-120"/>
                <a:ea typeface="微軟正黑體" panose="020B0604030504040204" pitchFamily="34" charset="-120"/>
              </a:rPr>
              <a:t> </a:t>
            </a:r>
            <a:r>
              <a:rPr kumimoji="0" lang="en-US" altLang="zh-CN" sz="1600" dirty="0" err="1">
                <a:solidFill>
                  <a:schemeClr val="tx1"/>
                </a:solidFill>
                <a:latin typeface="微軟正黑體" panose="020B0604030504040204" pitchFamily="34" charset="-120"/>
                <a:ea typeface="微軟正黑體" panose="020B0604030504040204" pitchFamily="34" charset="-120"/>
              </a:rPr>
              <a:t>QuickView</a:t>
            </a:r>
            <a:r>
              <a:rPr kumimoji="0" lang="en-US" altLang="zh-CN" sz="1600" dirty="0">
                <a:solidFill>
                  <a:schemeClr val="tx1"/>
                </a:solidFill>
                <a:latin typeface="微軟正黑體" panose="020B0604030504040204" pitchFamily="34" charset="-120"/>
                <a:ea typeface="微軟正黑體" panose="020B0604030504040204" pitchFamily="34" charset="-120"/>
              </a:rPr>
              <a:t>&gt;&gt;</a:t>
            </a:r>
            <a:r>
              <a:rPr kumimoji="0" lang="zh-TW" altLang="en-US" sz="1600" dirty="0">
                <a:solidFill>
                  <a:schemeClr val="tx1"/>
                </a:solidFill>
                <a:latin typeface="微軟正黑體" panose="020B0604030504040204" pitchFamily="34" charset="-120"/>
                <a:ea typeface="微軟正黑體" panose="020B0604030504040204" pitchFamily="34" charset="-120"/>
              </a:rPr>
              <a:t>彈出視窗瀏覽所有參考文獻訊息</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10" name="AutoShape 5"/>
          <p:cNvSpPr>
            <a:spLocks noChangeArrowheads="1"/>
          </p:cNvSpPr>
          <p:nvPr/>
        </p:nvSpPr>
        <p:spPr bwMode="auto">
          <a:xfrm>
            <a:off x="7000875" y="5218113"/>
            <a:ext cx="2020888" cy="374650"/>
          </a:xfrm>
          <a:prstGeom prst="wedgeRoundRectCallout">
            <a:avLst>
              <a:gd name="adj1" fmla="val -138676"/>
              <a:gd name="adj2" fmla="val 62721"/>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spcBef>
                <a:spcPts val="600"/>
              </a:spcBef>
              <a:defRPr/>
            </a:pPr>
            <a:r>
              <a:rPr kumimoji="0" lang="zh-TW" altLang="en-US" sz="1600" dirty="0">
                <a:solidFill>
                  <a:schemeClr val="tx1"/>
                </a:solidFill>
                <a:latin typeface="微軟正黑體" panose="020B0604030504040204" pitchFamily="34" charset="-120"/>
                <a:ea typeface="微軟正黑體" panose="020B0604030504040204" pitchFamily="34" charset="-120"/>
              </a:rPr>
              <a:t>研究受資助情況</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13" name="AutoShape 5"/>
          <p:cNvSpPr>
            <a:spLocks noChangeArrowheads="1"/>
          </p:cNvSpPr>
          <p:nvPr/>
        </p:nvSpPr>
        <p:spPr bwMode="auto">
          <a:xfrm>
            <a:off x="6688138" y="5957888"/>
            <a:ext cx="2335212" cy="374650"/>
          </a:xfrm>
          <a:prstGeom prst="wedgeRoundRectCallout">
            <a:avLst>
              <a:gd name="adj1" fmla="val -225426"/>
              <a:gd name="adj2" fmla="val 86136"/>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spcBef>
                <a:spcPts val="600"/>
              </a:spcBef>
              <a:defRPr/>
            </a:pPr>
            <a:r>
              <a:rPr kumimoji="0" lang="zh-TW" altLang="en-US" sz="1600">
                <a:solidFill>
                  <a:schemeClr val="tx1"/>
                </a:solidFill>
                <a:latin typeface="微軟正黑體" panose="020B0604030504040204" pitchFamily="34" charset="-120"/>
                <a:ea typeface="微軟正黑體" panose="020B0604030504040204" pitchFamily="34" charset="-120"/>
              </a:rPr>
              <a:t>點擊進入所屬學科分類</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15" name="内容占位符 2"/>
          <p:cNvSpPr txBox="1">
            <a:spLocks/>
          </p:cNvSpPr>
          <p:nvPr/>
        </p:nvSpPr>
        <p:spPr bwMode="auto">
          <a:xfrm>
            <a:off x="2449513" y="98425"/>
            <a:ext cx="4703762"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摘要</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頁</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和</a:t>
            </a:r>
            <a:r>
              <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HTML</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全文</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微軟正黑體" panose="020B0604030504040204" pitchFamily="34" charset="-120"/>
              <a:ea typeface="微軟正黑體" panose="020B0604030504040204" pitchFamily="34" charset="-12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down)">
                                      <p:cBhvr>
                                        <p:cTn id="7" dur="500"/>
                                        <p:tgtEl>
                                          <p:spTgt spid="348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819"/>
                                        </p:tgtEl>
                                        <p:attrNameLst>
                                          <p:attrName>style.visibility</p:attrName>
                                        </p:attrNameLst>
                                      </p:cBhvr>
                                      <p:to>
                                        <p:strVal val="visible"/>
                                      </p:to>
                                    </p:set>
                                    <p:animEffect transition="in" filter="wipe(down)">
                                      <p:cBhvr>
                                        <p:cTn id="10" dur="500"/>
                                        <p:tgtEl>
                                          <p:spTgt spid="348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1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3"/>
          <a:srcRect/>
          <a:stretch>
            <a:fillRect/>
          </a:stretch>
        </p:blipFill>
        <p:spPr bwMode="auto">
          <a:xfrm>
            <a:off x="219075" y="1328738"/>
            <a:ext cx="6754813" cy="5341937"/>
          </a:xfrm>
          <a:prstGeom prst="rect">
            <a:avLst/>
          </a:prstGeom>
          <a:noFill/>
          <a:ln w="9525">
            <a:solidFill>
              <a:srgbClr val="0039A6"/>
            </a:solidFill>
            <a:miter lim="800000"/>
            <a:headEnd/>
            <a:tailEnd/>
          </a:ln>
        </p:spPr>
      </p:pic>
      <p:sp>
        <p:nvSpPr>
          <p:cNvPr id="11" name="AutoShape 9"/>
          <p:cNvSpPr>
            <a:spLocks noChangeArrowheads="1"/>
          </p:cNvSpPr>
          <p:nvPr/>
        </p:nvSpPr>
        <p:spPr bwMode="auto">
          <a:xfrm>
            <a:off x="6973888" y="4121150"/>
            <a:ext cx="2019300" cy="374650"/>
          </a:xfrm>
          <a:prstGeom prst="wedgeRoundRectCallout">
            <a:avLst>
              <a:gd name="adj1" fmla="val -55557"/>
              <a:gd name="adj2" fmla="val -111466"/>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鏈結</a:t>
            </a:r>
            <a:r>
              <a:rPr kumimoji="0" lang="en-US" altLang="zh-CN" sz="1600" dirty="0" err="1">
                <a:solidFill>
                  <a:schemeClr val="tx1"/>
                </a:solidFill>
                <a:latin typeface="微軟正黑體" panose="020B0604030504040204" pitchFamily="34" charset="-120"/>
                <a:ea typeface="微軟正黑體" panose="020B0604030504040204" pitchFamily="34" charset="-120"/>
              </a:rPr>
              <a:t>SciFinder</a:t>
            </a:r>
            <a:endParaRPr kumimoji="0" lang="en-US" altLang="zh-CN" sz="1600" dirty="0">
              <a:solidFill>
                <a:schemeClr val="tx1"/>
              </a:solidFill>
              <a:latin typeface="微軟正黑體" panose="020B0604030504040204" pitchFamily="34" charset="-120"/>
              <a:ea typeface="微軟正黑體" panose="020B0604030504040204" pitchFamily="34" charset="-120"/>
            </a:endParaRPr>
          </a:p>
        </p:txBody>
      </p:sp>
      <p:sp>
        <p:nvSpPr>
          <p:cNvPr id="12" name="AutoShape 10"/>
          <p:cNvSpPr>
            <a:spLocks noChangeArrowheads="1"/>
          </p:cNvSpPr>
          <p:nvPr/>
        </p:nvSpPr>
        <p:spPr bwMode="auto">
          <a:xfrm>
            <a:off x="6988175" y="1295400"/>
            <a:ext cx="2046288" cy="1770063"/>
          </a:xfrm>
          <a:prstGeom prst="wedgeRoundRectCallout">
            <a:avLst>
              <a:gd name="adj1" fmla="val -65388"/>
              <a:gd name="adj2" fmla="val 11487"/>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kumimoji="0" lang="zh-TW" altLang="en-US" sz="1400" dirty="0">
                <a:solidFill>
                  <a:schemeClr val="tx1"/>
                </a:solidFill>
                <a:latin typeface="微軟正黑體" panose="020B0604030504040204" pitchFamily="34" charset="-120"/>
                <a:ea typeface="微軟正黑體" panose="020B0604030504040204" pitchFamily="34" charset="-120"/>
              </a:rPr>
              <a:t>個性化服務</a:t>
            </a:r>
            <a:r>
              <a:rPr kumimoji="0" lang="en-US" altLang="zh-TW" sz="1400" dirty="0">
                <a:solidFill>
                  <a:schemeClr val="tx1"/>
                </a:solidFill>
                <a:latin typeface="微軟正黑體" panose="020B0604030504040204" pitchFamily="34" charset="-120"/>
                <a:ea typeface="微軟正黑體" panose="020B0604030504040204" pitchFamily="34" charset="-120"/>
              </a:rPr>
              <a:t>︰</a:t>
            </a:r>
          </a:p>
          <a:p>
            <a:pPr>
              <a:defRPr/>
            </a:pPr>
            <a:r>
              <a:rPr kumimoji="0" lang="en-US" altLang="zh-TW" sz="1400" dirty="0">
                <a:solidFill>
                  <a:schemeClr val="tx1"/>
                </a:solidFill>
                <a:latin typeface="微軟正黑體" panose="020B0604030504040204" pitchFamily="34" charset="-120"/>
                <a:ea typeface="微軟正黑體" panose="020B0604030504040204" pitchFamily="34" charset="-120"/>
                <a:sym typeface="Wingdings"/>
              </a:rPr>
              <a:t> </a:t>
            </a:r>
            <a:r>
              <a:rPr kumimoji="0" lang="en-US" altLang="zh-TW" sz="1400" dirty="0">
                <a:solidFill>
                  <a:schemeClr val="tx1"/>
                </a:solidFill>
                <a:latin typeface="微軟正黑體" panose="020B0604030504040204" pitchFamily="34" charset="-120"/>
                <a:ea typeface="微軟正黑體" panose="020B0604030504040204" pitchFamily="34" charset="-120"/>
              </a:rPr>
              <a:t> </a:t>
            </a:r>
            <a:r>
              <a:rPr kumimoji="0" lang="zh-TW" altLang="en-US" sz="1400" dirty="0">
                <a:solidFill>
                  <a:schemeClr val="tx1"/>
                </a:solidFill>
                <a:latin typeface="微軟正黑體" panose="020B0604030504040204" pitchFamily="34" charset="-120"/>
                <a:ea typeface="微軟正黑體" panose="020B0604030504040204" pitchFamily="34" charset="-120"/>
              </a:rPr>
              <a:t>添加到收藏夾</a:t>
            </a:r>
          </a:p>
          <a:p>
            <a:pPr>
              <a:defRPr/>
            </a:pPr>
            <a:r>
              <a:rPr kumimoji="0" lang="zh-TW" altLang="en-US" sz="1400" dirty="0">
                <a:solidFill>
                  <a:schemeClr val="tx1"/>
                </a:solidFill>
                <a:latin typeface="微軟正黑體" panose="020B0604030504040204" pitchFamily="34" charset="-120"/>
                <a:ea typeface="微軟正黑體" panose="020B0604030504040204" pitchFamily="34" charset="-120"/>
              </a:rPr>
              <a:t> </a:t>
            </a:r>
            <a:r>
              <a:rPr kumimoji="0" lang="zh-TW" altLang="en-US" sz="1400" dirty="0">
                <a:solidFill>
                  <a:schemeClr val="tx1"/>
                </a:solidFill>
                <a:latin typeface="微軟正黑體" panose="020B0604030504040204" pitchFamily="34" charset="-120"/>
                <a:ea typeface="微軟正黑體" panose="020B0604030504040204" pitchFamily="34" charset="-120"/>
                <a:sym typeface="Wingdings"/>
              </a:rPr>
              <a:t></a:t>
            </a:r>
            <a:r>
              <a:rPr kumimoji="0" lang="zh-TW" altLang="en-US" sz="1400" dirty="0">
                <a:solidFill>
                  <a:schemeClr val="tx1"/>
                </a:solidFill>
                <a:latin typeface="微軟正黑體" panose="020B0604030504040204" pitchFamily="34" charset="-120"/>
                <a:ea typeface="微軟正黑體" panose="020B0604030504040204" pitchFamily="34" charset="-120"/>
              </a:rPr>
              <a:t>下載引文至軟體</a:t>
            </a:r>
          </a:p>
          <a:p>
            <a:pPr>
              <a:defRPr/>
            </a:pPr>
            <a:r>
              <a:rPr kumimoji="0" lang="zh-TW" altLang="en-US" sz="1400" dirty="0">
                <a:solidFill>
                  <a:schemeClr val="tx1"/>
                </a:solidFill>
                <a:latin typeface="微軟正黑體" panose="020B0604030504040204" pitchFamily="34" charset="-120"/>
                <a:ea typeface="微軟正黑體" panose="020B0604030504040204" pitchFamily="34" charset="-120"/>
              </a:rPr>
              <a:t> </a:t>
            </a:r>
            <a:r>
              <a:rPr kumimoji="0" lang="zh-TW" altLang="en-US" sz="1400" dirty="0">
                <a:solidFill>
                  <a:schemeClr val="tx1"/>
                </a:solidFill>
                <a:latin typeface="微軟正黑體" panose="020B0604030504040204" pitchFamily="34" charset="-120"/>
                <a:ea typeface="微軟正黑體" panose="020B0604030504040204" pitchFamily="34" charset="-120"/>
                <a:sym typeface="Wingdings"/>
              </a:rPr>
              <a:t></a:t>
            </a:r>
            <a:r>
              <a:rPr kumimoji="0" lang="zh-TW" altLang="en-US" sz="1400" dirty="0">
                <a:solidFill>
                  <a:schemeClr val="tx1"/>
                </a:solidFill>
                <a:latin typeface="微軟正黑體" panose="020B0604030504040204" pitchFamily="34" charset="-120"/>
                <a:ea typeface="微軟正黑體" panose="020B0604030504040204" pitchFamily="34" charset="-120"/>
              </a:rPr>
              <a:t>獲取永久鏈接位址</a:t>
            </a:r>
          </a:p>
          <a:p>
            <a:pPr>
              <a:defRPr/>
            </a:pPr>
            <a:r>
              <a:rPr kumimoji="0" lang="zh-TW" altLang="en-US" sz="1400" dirty="0">
                <a:solidFill>
                  <a:schemeClr val="tx1"/>
                </a:solidFill>
                <a:latin typeface="微軟正黑體" panose="020B0604030504040204" pitchFamily="34" charset="-120"/>
                <a:ea typeface="微軟正黑體" panose="020B0604030504040204" pitchFamily="34" charset="-120"/>
                <a:sym typeface="Wingdings"/>
              </a:rPr>
              <a:t> </a:t>
            </a:r>
            <a:r>
              <a:rPr kumimoji="0" lang="zh-TW" altLang="en-US" sz="1400" dirty="0">
                <a:latin typeface="微軟正黑體" panose="020B0604030504040204" pitchFamily="34" charset="-120"/>
                <a:ea typeface="微軟正黑體" panose="020B0604030504040204" pitchFamily="34" charset="-120"/>
                <a:sym typeface="Wingdings"/>
              </a:rPr>
              <a:t></a:t>
            </a:r>
            <a:r>
              <a:rPr kumimoji="0" lang="zh-TW" altLang="en-US" sz="1400" dirty="0">
                <a:solidFill>
                  <a:schemeClr val="tx1"/>
                </a:solidFill>
                <a:latin typeface="微軟正黑體" panose="020B0604030504040204" pitchFamily="34" charset="-120"/>
                <a:ea typeface="微軟正黑體" panose="020B0604030504040204" pitchFamily="34" charset="-120"/>
              </a:rPr>
              <a:t>訂閱紙本</a:t>
            </a:r>
            <a:endParaRPr kumimoji="0" lang="en-US" altLang="zh-TW" sz="1400" dirty="0">
              <a:solidFill>
                <a:schemeClr val="tx1"/>
              </a:solidFill>
              <a:latin typeface="微軟正黑體" panose="020B0604030504040204" pitchFamily="34" charset="-120"/>
              <a:ea typeface="微軟正黑體" panose="020B0604030504040204" pitchFamily="34" charset="-120"/>
            </a:endParaRPr>
          </a:p>
          <a:p>
            <a:pPr>
              <a:defRPr/>
            </a:pPr>
            <a:r>
              <a:rPr kumimoji="0" lang="zh-TW" altLang="en-US" sz="1400" dirty="0">
                <a:solidFill>
                  <a:schemeClr val="tx1"/>
                </a:solidFill>
                <a:latin typeface="微軟正黑體" panose="020B0604030504040204" pitchFamily="34" charset="-120"/>
                <a:ea typeface="微軟正黑體" panose="020B0604030504040204" pitchFamily="34" charset="-120"/>
              </a:rPr>
              <a:t>     申請轉錄權利 </a:t>
            </a:r>
            <a:endParaRPr kumimoji="0" lang="en-US" altLang="zh-TW" sz="1400" dirty="0">
              <a:solidFill>
                <a:schemeClr val="tx1"/>
              </a:solidFill>
              <a:latin typeface="微軟正黑體" panose="020B0604030504040204" pitchFamily="34" charset="-120"/>
              <a:ea typeface="微軟正黑體" panose="020B0604030504040204" pitchFamily="34" charset="-120"/>
            </a:endParaRPr>
          </a:p>
          <a:p>
            <a:pPr>
              <a:defRPr/>
            </a:pPr>
            <a:r>
              <a:rPr kumimoji="0" lang="zh-TW" altLang="en-US" sz="1400" dirty="0">
                <a:solidFill>
                  <a:schemeClr val="tx1"/>
                </a:solidFill>
                <a:latin typeface="微軟正黑體" panose="020B0604030504040204" pitchFamily="34" charset="-120"/>
                <a:ea typeface="微軟正黑體" panose="020B0604030504040204" pitchFamily="34" charset="-120"/>
                <a:sym typeface="Wingdings"/>
              </a:rPr>
              <a:t> </a:t>
            </a:r>
            <a:r>
              <a:rPr kumimoji="0" lang="zh-TW" altLang="en-US" sz="1400" dirty="0">
                <a:solidFill>
                  <a:schemeClr val="tx1"/>
                </a:solidFill>
                <a:latin typeface="微軟正黑體" panose="020B0604030504040204" pitchFamily="34" charset="-120"/>
                <a:ea typeface="微軟正黑體" panose="020B0604030504040204" pitchFamily="34" charset="-120"/>
              </a:rPr>
              <a:t>設定引文追蹤提醒</a:t>
            </a:r>
            <a:endParaRPr kumimoji="0" lang="zh-CN" altLang="en-US" sz="1200" dirty="0">
              <a:solidFill>
                <a:schemeClr val="tx1"/>
              </a:solidFill>
              <a:latin typeface="微軟正黑體" panose="020B0604030504040204" pitchFamily="34" charset="-120"/>
              <a:ea typeface="微軟正黑體" panose="020B0604030504040204" pitchFamily="34" charset="-120"/>
            </a:endParaRPr>
          </a:p>
        </p:txBody>
      </p:sp>
      <p:sp>
        <p:nvSpPr>
          <p:cNvPr id="15" name="内容占位符 2"/>
          <p:cNvSpPr txBox="1">
            <a:spLocks/>
          </p:cNvSpPr>
          <p:nvPr/>
        </p:nvSpPr>
        <p:spPr bwMode="auto">
          <a:xfrm>
            <a:off x="2270125" y="119063"/>
            <a:ext cx="4703763"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摘要</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頁</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和</a:t>
            </a:r>
            <a:r>
              <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HTML</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全文</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微軟正黑體" panose="020B0604030504040204" pitchFamily="34" charset="-120"/>
              <a:ea typeface="微軟正黑體" panose="020B0604030504040204" pitchFamily="34" charset="-12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sp>
        <p:nvSpPr>
          <p:cNvPr id="105478" name="矩形 1"/>
          <p:cNvSpPr>
            <a:spLocks noChangeArrowheads="1"/>
          </p:cNvSpPr>
          <p:nvPr/>
        </p:nvSpPr>
        <p:spPr bwMode="auto">
          <a:xfrm>
            <a:off x="5272088" y="1825625"/>
            <a:ext cx="390525" cy="368300"/>
          </a:xfrm>
          <a:prstGeom prst="rect">
            <a:avLst/>
          </a:prstGeom>
          <a:noFill/>
          <a:ln w="9525">
            <a:noFill/>
            <a:miter lim="800000"/>
            <a:headEnd/>
            <a:tailEnd/>
          </a:ln>
        </p:spPr>
        <p:txBody>
          <a:bodyPr wrap="none">
            <a:spAutoFit/>
          </a:bodyPr>
          <a:lstStyle/>
          <a:p>
            <a:r>
              <a:rPr kumimoji="0" lang="en-US" altLang="zh-TW">
                <a:latin typeface="微軟正黑體" pitchFamily="34" charset="-120"/>
                <a:ea typeface="微軟正黑體" pitchFamily="34" charset="-120"/>
                <a:sym typeface="Wingdings" pitchFamily="2" charset="2"/>
              </a:rPr>
              <a:t></a:t>
            </a:r>
            <a:endParaRPr kumimoji="0" lang="zh-TW" altLang="en-US">
              <a:latin typeface="微軟正黑體" pitchFamily="34" charset="-120"/>
              <a:ea typeface="微軟正黑體" pitchFamily="34" charset="-120"/>
            </a:endParaRPr>
          </a:p>
        </p:txBody>
      </p:sp>
      <p:sp>
        <p:nvSpPr>
          <p:cNvPr id="105479" name="矩形 2"/>
          <p:cNvSpPr>
            <a:spLocks noChangeArrowheads="1"/>
          </p:cNvSpPr>
          <p:nvPr/>
        </p:nvSpPr>
        <p:spPr bwMode="auto">
          <a:xfrm>
            <a:off x="5272088" y="2066925"/>
            <a:ext cx="390525" cy="369888"/>
          </a:xfrm>
          <a:prstGeom prst="rect">
            <a:avLst/>
          </a:prstGeom>
          <a:noFill/>
          <a:ln w="9525">
            <a:noFill/>
            <a:miter lim="800000"/>
            <a:headEnd/>
            <a:tailEnd/>
          </a:ln>
        </p:spPr>
        <p:txBody>
          <a:bodyPr wrap="none">
            <a:spAutoFit/>
          </a:bodyPr>
          <a:lstStyle/>
          <a:p>
            <a:r>
              <a:rPr kumimoji="0" lang="zh-TW" altLang="en-US">
                <a:latin typeface="微軟正黑體" pitchFamily="34" charset="-120"/>
                <a:ea typeface="微軟正黑體" pitchFamily="34" charset="-120"/>
                <a:sym typeface="Wingdings" pitchFamily="2" charset="2"/>
              </a:rPr>
              <a:t></a:t>
            </a:r>
            <a:endParaRPr kumimoji="0" lang="zh-TW" altLang="en-US">
              <a:latin typeface="微軟正黑體" pitchFamily="34" charset="-120"/>
              <a:ea typeface="微軟正黑體" pitchFamily="34" charset="-120"/>
            </a:endParaRPr>
          </a:p>
        </p:txBody>
      </p:sp>
      <p:sp>
        <p:nvSpPr>
          <p:cNvPr id="105480" name="矩形 3"/>
          <p:cNvSpPr>
            <a:spLocks noChangeArrowheads="1"/>
          </p:cNvSpPr>
          <p:nvPr/>
        </p:nvSpPr>
        <p:spPr bwMode="auto">
          <a:xfrm>
            <a:off x="5272088" y="2301875"/>
            <a:ext cx="390525" cy="369888"/>
          </a:xfrm>
          <a:prstGeom prst="rect">
            <a:avLst/>
          </a:prstGeom>
          <a:noFill/>
          <a:ln w="9525">
            <a:noFill/>
            <a:miter lim="800000"/>
            <a:headEnd/>
            <a:tailEnd/>
          </a:ln>
        </p:spPr>
        <p:txBody>
          <a:bodyPr wrap="none">
            <a:spAutoFit/>
          </a:bodyPr>
          <a:lstStyle/>
          <a:p>
            <a:r>
              <a:rPr kumimoji="0" lang="zh-TW" altLang="en-US">
                <a:latin typeface="微軟正黑體" pitchFamily="34" charset="-120"/>
                <a:ea typeface="微軟正黑體" pitchFamily="34" charset="-120"/>
                <a:sym typeface="Wingdings" pitchFamily="2" charset="2"/>
              </a:rPr>
              <a:t></a:t>
            </a:r>
            <a:endParaRPr kumimoji="0" lang="zh-TW" altLang="en-US">
              <a:latin typeface="微軟正黑體" pitchFamily="34" charset="-120"/>
              <a:ea typeface="微軟正黑體" pitchFamily="34" charset="-120"/>
            </a:endParaRPr>
          </a:p>
        </p:txBody>
      </p:sp>
      <p:sp>
        <p:nvSpPr>
          <p:cNvPr id="105481" name="矩形 4"/>
          <p:cNvSpPr>
            <a:spLocks noChangeArrowheads="1"/>
          </p:cNvSpPr>
          <p:nvPr/>
        </p:nvSpPr>
        <p:spPr bwMode="auto">
          <a:xfrm>
            <a:off x="5272088" y="2492375"/>
            <a:ext cx="390525" cy="369888"/>
          </a:xfrm>
          <a:prstGeom prst="rect">
            <a:avLst/>
          </a:prstGeom>
          <a:noFill/>
          <a:ln w="9525">
            <a:noFill/>
            <a:miter lim="800000"/>
            <a:headEnd/>
            <a:tailEnd/>
          </a:ln>
        </p:spPr>
        <p:txBody>
          <a:bodyPr wrap="none">
            <a:spAutoFit/>
          </a:bodyPr>
          <a:lstStyle/>
          <a:p>
            <a:r>
              <a:rPr kumimoji="0" lang="zh-TW" altLang="en-US">
                <a:latin typeface="微軟正黑體" pitchFamily="34" charset="-120"/>
                <a:ea typeface="微軟正黑體" pitchFamily="34" charset="-120"/>
                <a:sym typeface="Wingdings" pitchFamily="2" charset="2"/>
              </a:rPr>
              <a:t></a:t>
            </a:r>
            <a:endParaRPr kumimoji="0" lang="zh-TW" altLang="en-US">
              <a:latin typeface="微軟正黑體" pitchFamily="34" charset="-120"/>
              <a:ea typeface="微軟正黑體" pitchFamily="34" charset="-120"/>
            </a:endParaRPr>
          </a:p>
        </p:txBody>
      </p:sp>
      <p:sp>
        <p:nvSpPr>
          <p:cNvPr id="105482" name="矩形 5"/>
          <p:cNvSpPr>
            <a:spLocks noChangeArrowheads="1"/>
          </p:cNvSpPr>
          <p:nvPr/>
        </p:nvSpPr>
        <p:spPr bwMode="auto">
          <a:xfrm>
            <a:off x="5272088" y="2695575"/>
            <a:ext cx="390525" cy="369888"/>
          </a:xfrm>
          <a:prstGeom prst="rect">
            <a:avLst/>
          </a:prstGeom>
          <a:noFill/>
          <a:ln w="9525">
            <a:noFill/>
            <a:miter lim="800000"/>
            <a:headEnd/>
            <a:tailEnd/>
          </a:ln>
        </p:spPr>
        <p:txBody>
          <a:bodyPr wrap="none">
            <a:spAutoFit/>
          </a:bodyPr>
          <a:lstStyle/>
          <a:p>
            <a:r>
              <a:rPr kumimoji="0" lang="zh-TW" altLang="en-US">
                <a:latin typeface="微軟正黑體" pitchFamily="34" charset="-120"/>
                <a:ea typeface="微軟正黑體" pitchFamily="34" charset="-120"/>
                <a:sym typeface="Wingdings" pitchFamily="2" charset="2"/>
              </a:rPr>
              <a:t></a:t>
            </a:r>
            <a:endParaRPr kumimoji="0" lang="zh-TW" altLang="en-US">
              <a:latin typeface="微軟正黑體" pitchFamily="34" charset="-120"/>
              <a:ea typeface="微軟正黑體" pitchFamily="34" charset="-120"/>
            </a:endParaRPr>
          </a:p>
        </p:txBody>
      </p:sp>
      <p:sp>
        <p:nvSpPr>
          <p:cNvPr id="105483" name="矩形 12"/>
          <p:cNvSpPr>
            <a:spLocks noChangeArrowheads="1"/>
          </p:cNvSpPr>
          <p:nvPr/>
        </p:nvSpPr>
        <p:spPr bwMode="auto">
          <a:xfrm>
            <a:off x="7119938" y="2389188"/>
            <a:ext cx="404812" cy="369887"/>
          </a:xfrm>
          <a:prstGeom prst="rect">
            <a:avLst/>
          </a:prstGeom>
          <a:noFill/>
          <a:ln w="9525">
            <a:noFill/>
            <a:miter lim="800000"/>
            <a:headEnd/>
            <a:tailEnd/>
          </a:ln>
        </p:spPr>
        <p:txBody>
          <a:bodyPr wrap="none">
            <a:spAutoFit/>
          </a:bodyPr>
          <a:lstStyle/>
          <a:p>
            <a:r>
              <a:rPr kumimoji="0" lang="zh-TW" altLang="en-US" sz="1400">
                <a:latin typeface="微軟正黑體" pitchFamily="34" charset="-120"/>
                <a:ea typeface="微軟正黑體" pitchFamily="34" charset="-120"/>
                <a:sym typeface="Wingdings" pitchFamily="2" charset="2"/>
              </a:rPr>
              <a:t></a:t>
            </a:r>
            <a:r>
              <a:rPr kumimoji="0" lang="zh-TW" altLang="en-US">
                <a:latin typeface="微軟正黑體" pitchFamily="34" charset="-120"/>
                <a:ea typeface="微軟正黑體" pitchFamily="34" charset="-120"/>
                <a:sym typeface="Wingdings" pitchFamily="2" charset="2"/>
              </a:rPr>
              <a:t> </a:t>
            </a:r>
            <a:endParaRPr kumimoji="0" lang="zh-TW" altLang="en-US">
              <a:latin typeface="微軟正黑體" pitchFamily="34" charset="-120"/>
              <a:ea typeface="微軟正黑體" pitchFamily="34" charset="-120"/>
            </a:endParaRPr>
          </a:p>
        </p:txBody>
      </p:sp>
      <p:sp>
        <p:nvSpPr>
          <p:cNvPr id="105484" name="矩形 6"/>
          <p:cNvSpPr>
            <a:spLocks noChangeArrowheads="1"/>
          </p:cNvSpPr>
          <p:nvPr/>
        </p:nvSpPr>
        <p:spPr bwMode="auto">
          <a:xfrm>
            <a:off x="5272088" y="2905125"/>
            <a:ext cx="390525" cy="369888"/>
          </a:xfrm>
          <a:prstGeom prst="rect">
            <a:avLst/>
          </a:prstGeom>
          <a:noFill/>
          <a:ln w="9525">
            <a:noFill/>
            <a:miter lim="800000"/>
            <a:headEnd/>
            <a:tailEnd/>
          </a:ln>
        </p:spPr>
        <p:txBody>
          <a:bodyPr wrap="none">
            <a:spAutoFit/>
          </a:bodyPr>
          <a:lstStyle/>
          <a:p>
            <a:r>
              <a:rPr kumimoji="0" lang="zh-TW" altLang="en-US">
                <a:latin typeface="微軟正黑體" pitchFamily="34" charset="-120"/>
                <a:ea typeface="微軟正黑體" pitchFamily="34" charset="-120"/>
                <a:sym typeface="Wingdings" pitchFamily="2" charset="2"/>
              </a:rPr>
              <a:t></a:t>
            </a:r>
            <a:endParaRPr kumimoji="0" lang="zh-TW" altLang="en-US">
              <a:latin typeface="微軟正黑體" pitchFamily="34" charset="-120"/>
              <a:ea typeface="微軟正黑體"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p:cNvPicPr>
            <a:picLocks noChangeAspect="1" noChangeArrowheads="1"/>
          </p:cNvPicPr>
          <p:nvPr/>
        </p:nvPicPr>
        <p:blipFill>
          <a:blip r:embed="rId3"/>
          <a:srcRect/>
          <a:stretch>
            <a:fillRect/>
          </a:stretch>
        </p:blipFill>
        <p:spPr bwMode="auto">
          <a:xfrm>
            <a:off x="534988" y="1093788"/>
            <a:ext cx="5497512" cy="5532437"/>
          </a:xfrm>
          <a:prstGeom prst="rect">
            <a:avLst/>
          </a:prstGeom>
          <a:noFill/>
          <a:ln w="9525">
            <a:solidFill>
              <a:srgbClr val="0039A6"/>
            </a:solidFill>
            <a:miter lim="800000"/>
            <a:headEnd/>
            <a:tailEnd/>
          </a:ln>
        </p:spPr>
      </p:pic>
      <p:sp>
        <p:nvSpPr>
          <p:cNvPr id="34819" name="Rectangle 4"/>
          <p:cNvSpPr>
            <a:spLocks noChangeArrowheads="1"/>
          </p:cNvSpPr>
          <p:nvPr/>
        </p:nvSpPr>
        <p:spPr bwMode="auto">
          <a:xfrm>
            <a:off x="576263" y="1119188"/>
            <a:ext cx="1457325" cy="450850"/>
          </a:xfrm>
          <a:prstGeom prst="rect">
            <a:avLst/>
          </a:prstGeom>
          <a:noFill/>
          <a:ln w="28575">
            <a:solidFill>
              <a:srgbClr val="FF0000"/>
            </a:solidFill>
            <a:prstDash val="sysDot"/>
            <a:miter lim="800000"/>
            <a:headEnd/>
            <a:tailEnd/>
          </a:ln>
        </p:spPr>
        <p:txBody>
          <a:bodyPr wrap="none" anchor="ctr"/>
          <a:lstStyle/>
          <a:p>
            <a:endParaRPr kumimoji="0" lang="zh-CN" altLang="en-US">
              <a:latin typeface="微軟正黑體" pitchFamily="34" charset="-120"/>
              <a:ea typeface="微軟正黑體" pitchFamily="34" charset="-120"/>
            </a:endParaRPr>
          </a:p>
        </p:txBody>
      </p:sp>
      <p:sp>
        <p:nvSpPr>
          <p:cNvPr id="11" name="AutoShape 9"/>
          <p:cNvSpPr>
            <a:spLocks noChangeArrowheads="1"/>
          </p:cNvSpPr>
          <p:nvPr/>
        </p:nvSpPr>
        <p:spPr bwMode="auto">
          <a:xfrm>
            <a:off x="6523038" y="2486025"/>
            <a:ext cx="2511425" cy="1328738"/>
          </a:xfrm>
          <a:prstGeom prst="wedgeRoundRectCallout">
            <a:avLst>
              <a:gd name="adj1" fmla="val -105769"/>
              <a:gd name="adj2" fmla="val -83405"/>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defRPr/>
            </a:pPr>
            <a:r>
              <a:rPr kumimoji="0" lang="zh-TW" altLang="en-US" dirty="0">
                <a:solidFill>
                  <a:schemeClr val="tx1"/>
                </a:solidFill>
                <a:latin typeface="微軟正黑體" panose="020B0604030504040204" pitchFamily="34" charset="-120"/>
                <a:ea typeface="微軟正黑體" panose="020B0604030504040204" pitchFamily="34" charset="-120"/>
              </a:rPr>
              <a:t>透過</a:t>
            </a:r>
            <a:r>
              <a:rPr kumimoji="0" lang="en-US" altLang="zh-TW" dirty="0" err="1">
                <a:solidFill>
                  <a:schemeClr val="tx1"/>
                </a:solidFill>
                <a:latin typeface="微軟正黑體" panose="020B0604030504040204" pitchFamily="34" charset="-120"/>
                <a:ea typeface="微軟正黑體" panose="020B0604030504040204" pitchFamily="34" charset="-120"/>
              </a:rPr>
              <a:t>CrossRef</a:t>
            </a:r>
            <a:r>
              <a:rPr kumimoji="0" lang="zh-TW" altLang="en-US" dirty="0">
                <a:solidFill>
                  <a:schemeClr val="tx1"/>
                </a:solidFill>
                <a:latin typeface="微軟正黑體" panose="020B0604030504040204" pitchFamily="34" charset="-120"/>
                <a:ea typeface="微軟正黑體" panose="020B0604030504040204" pitchFamily="34" charset="-120"/>
              </a:rPr>
              <a:t>及</a:t>
            </a:r>
            <a:r>
              <a:rPr kumimoji="0" lang="en-US" altLang="zh-TW" dirty="0" err="1">
                <a:solidFill>
                  <a:schemeClr val="tx1"/>
                </a:solidFill>
                <a:latin typeface="微軟正黑體" panose="020B0604030504040204" pitchFamily="34" charset="-120"/>
                <a:ea typeface="微軟正黑體" panose="020B0604030504040204" pitchFamily="34" charset="-120"/>
              </a:rPr>
              <a:t>SciFinder</a:t>
            </a:r>
            <a:r>
              <a:rPr kumimoji="0" lang="zh-TW" altLang="en-US" dirty="0">
                <a:solidFill>
                  <a:schemeClr val="tx1"/>
                </a:solidFill>
                <a:latin typeface="微軟正黑體" panose="020B0604030504040204" pitchFamily="34" charset="-120"/>
                <a:ea typeface="微軟正黑體" panose="020B0604030504040204" pitchFamily="34" charset="-120"/>
              </a:rPr>
              <a:t>可鏈結本文引用了</a:t>
            </a:r>
            <a:r>
              <a:rPr kumimoji="0" lang="en-US" altLang="zh-TW" dirty="0">
                <a:solidFill>
                  <a:schemeClr val="tx1"/>
                </a:solidFill>
                <a:latin typeface="微軟正黑體" panose="020B0604030504040204" pitchFamily="34" charset="-120"/>
                <a:ea typeface="微軟正黑體" panose="020B0604030504040204" pitchFamily="34" charset="-120"/>
              </a:rPr>
              <a:t>ACS</a:t>
            </a:r>
            <a:r>
              <a:rPr kumimoji="0" lang="zh-TW" altLang="en-US" dirty="0">
                <a:solidFill>
                  <a:schemeClr val="tx1"/>
                </a:solidFill>
                <a:latin typeface="微軟正黑體" panose="020B0604030504040204" pitchFamily="34" charset="-120"/>
                <a:ea typeface="微軟正黑體" panose="020B0604030504040204" pitchFamily="34" charset="-120"/>
              </a:rPr>
              <a:t>出版品之外的那些文章</a:t>
            </a:r>
            <a:endParaRPr kumimoji="0" lang="en-US" altLang="zh-CN" dirty="0">
              <a:solidFill>
                <a:schemeClr val="tx1"/>
              </a:solidFill>
              <a:latin typeface="微軟正黑體" panose="020B0604030504040204" pitchFamily="34" charset="-120"/>
              <a:ea typeface="微軟正黑體" panose="020B0604030504040204" pitchFamily="34" charset="-120"/>
            </a:endParaRPr>
          </a:p>
        </p:txBody>
      </p:sp>
      <p:sp>
        <p:nvSpPr>
          <p:cNvPr id="12" name="AutoShape 10"/>
          <p:cNvSpPr>
            <a:spLocks noChangeArrowheads="1"/>
          </p:cNvSpPr>
          <p:nvPr/>
        </p:nvSpPr>
        <p:spPr bwMode="auto">
          <a:xfrm>
            <a:off x="6510338" y="1341438"/>
            <a:ext cx="2524125" cy="714375"/>
          </a:xfrm>
          <a:prstGeom prst="wedgeRoundRectCallout">
            <a:avLst>
              <a:gd name="adj1" fmla="val -222560"/>
              <a:gd name="adj2" fmla="val -4781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defRPr/>
            </a:pPr>
            <a:r>
              <a:rPr kumimoji="0" lang="en-US" altLang="zh-TW" dirty="0">
                <a:solidFill>
                  <a:schemeClr val="tx1"/>
                </a:solidFill>
                <a:latin typeface="微軟正黑體" panose="020B0604030504040204" pitchFamily="34" charset="-120"/>
                <a:ea typeface="微軟正黑體" panose="020B0604030504040204" pitchFamily="34" charset="-120"/>
              </a:rPr>
              <a:t>Citing Articles: </a:t>
            </a:r>
            <a:r>
              <a:rPr kumimoji="0" lang="zh-TW" altLang="en-US" dirty="0">
                <a:solidFill>
                  <a:schemeClr val="tx1"/>
                </a:solidFill>
                <a:latin typeface="微軟正黑體" panose="020B0604030504040204" pitchFamily="34" charset="-120"/>
                <a:ea typeface="微軟正黑體" panose="020B0604030504040204" pitchFamily="34" charset="-120"/>
              </a:rPr>
              <a:t>本文所引用的其他</a:t>
            </a:r>
            <a:r>
              <a:rPr kumimoji="0" lang="en-US" altLang="zh-TW" dirty="0">
                <a:solidFill>
                  <a:schemeClr val="tx1"/>
                </a:solidFill>
                <a:latin typeface="微軟正黑體" panose="020B0604030504040204" pitchFamily="34" charset="-120"/>
                <a:ea typeface="微軟正黑體" panose="020B0604030504040204" pitchFamily="34" charset="-120"/>
              </a:rPr>
              <a:t>ACS</a:t>
            </a:r>
            <a:r>
              <a:rPr kumimoji="0" lang="zh-TW" altLang="en-US" dirty="0">
                <a:solidFill>
                  <a:schemeClr val="tx1"/>
                </a:solidFill>
                <a:latin typeface="微軟正黑體" panose="020B0604030504040204" pitchFamily="34" charset="-120"/>
                <a:ea typeface="微軟正黑體" panose="020B0604030504040204" pitchFamily="34" charset="-120"/>
              </a:rPr>
              <a:t>文章</a:t>
            </a:r>
            <a:endParaRPr kumimoji="0"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10" name="AutoShape 5"/>
          <p:cNvSpPr>
            <a:spLocks noChangeArrowheads="1"/>
          </p:cNvSpPr>
          <p:nvPr/>
        </p:nvSpPr>
        <p:spPr bwMode="auto">
          <a:xfrm>
            <a:off x="6551613" y="4235450"/>
            <a:ext cx="2482850" cy="714375"/>
          </a:xfrm>
          <a:prstGeom prst="wedgeRoundRectCallout">
            <a:avLst>
              <a:gd name="adj1" fmla="val -134738"/>
              <a:gd name="adj2" fmla="val -26027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spcBef>
                <a:spcPts val="600"/>
              </a:spcBef>
              <a:defRPr/>
            </a:pPr>
            <a:r>
              <a:rPr kumimoji="0" lang="zh-TW" altLang="en-US" dirty="0">
                <a:solidFill>
                  <a:schemeClr val="tx1"/>
                </a:solidFill>
                <a:latin typeface="微軟正黑體" panose="020B0604030504040204" pitchFamily="34" charset="-120"/>
                <a:ea typeface="微軟正黑體" panose="020B0604030504040204" pitchFamily="34" charset="-120"/>
              </a:rPr>
              <a:t>最近四篇引用本文的</a:t>
            </a:r>
            <a:r>
              <a:rPr kumimoji="0" lang="en-US" altLang="zh-TW" dirty="0">
                <a:solidFill>
                  <a:schemeClr val="tx1"/>
                </a:solidFill>
                <a:latin typeface="微軟正黑體" panose="020B0604030504040204" pitchFamily="34" charset="-120"/>
                <a:ea typeface="微軟正黑體" panose="020B0604030504040204" pitchFamily="34" charset="-120"/>
              </a:rPr>
              <a:t>ACS</a:t>
            </a:r>
            <a:r>
              <a:rPr kumimoji="0" lang="zh-TW" altLang="en-US" dirty="0">
                <a:solidFill>
                  <a:schemeClr val="tx1"/>
                </a:solidFill>
                <a:latin typeface="微軟正黑體" panose="020B0604030504040204" pitchFamily="34" charset="-120"/>
                <a:ea typeface="微軟正黑體" panose="020B0604030504040204" pitchFamily="34" charset="-120"/>
              </a:rPr>
              <a:t>文章</a:t>
            </a:r>
            <a:endParaRPr kumimoji="0"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15" name="内容占位符 2"/>
          <p:cNvSpPr txBox="1">
            <a:spLocks/>
          </p:cNvSpPr>
          <p:nvPr/>
        </p:nvSpPr>
        <p:spPr bwMode="auto">
          <a:xfrm>
            <a:off x="2163763" y="153988"/>
            <a:ext cx="4703762"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文章</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引用與</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被引用情况</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微軟正黑體" panose="020B0604030504040204" pitchFamily="34" charset="-120"/>
              <a:ea typeface="微軟正黑體" panose="020B0604030504040204" pitchFamily="34" charset="-12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down)">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11" grpId="0" animBg="1"/>
      <p:bldP spid="12"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srcRect r="21414"/>
          <a:stretch>
            <a:fillRect/>
          </a:stretch>
        </p:blipFill>
        <p:spPr bwMode="auto">
          <a:xfrm>
            <a:off x="219075" y="1328738"/>
            <a:ext cx="5308600" cy="5341937"/>
          </a:xfrm>
          <a:prstGeom prst="rect">
            <a:avLst/>
          </a:prstGeom>
          <a:noFill/>
          <a:ln w="9525">
            <a:solidFill>
              <a:srgbClr val="0039A6"/>
            </a:solidFill>
            <a:miter lim="800000"/>
            <a:headEnd/>
            <a:tailEnd/>
          </a:ln>
        </p:spPr>
      </p:pic>
      <p:sp>
        <p:nvSpPr>
          <p:cNvPr id="34819" name="Rectangle 4"/>
          <p:cNvSpPr>
            <a:spLocks noChangeArrowheads="1"/>
          </p:cNvSpPr>
          <p:nvPr/>
        </p:nvSpPr>
        <p:spPr bwMode="auto">
          <a:xfrm>
            <a:off x="4343400" y="2933700"/>
            <a:ext cx="1116013" cy="280988"/>
          </a:xfrm>
          <a:prstGeom prst="rect">
            <a:avLst/>
          </a:prstGeom>
          <a:noFill/>
          <a:ln w="28575">
            <a:solidFill>
              <a:srgbClr val="FF0000"/>
            </a:solidFill>
            <a:prstDash val="sysDot"/>
            <a:miter lim="800000"/>
            <a:headEnd/>
            <a:tailEnd/>
          </a:ln>
        </p:spPr>
        <p:txBody>
          <a:bodyPr wrap="none" anchor="ctr"/>
          <a:lstStyle/>
          <a:p>
            <a:endParaRPr kumimoji="0" lang="zh-CN" altLang="en-US">
              <a:latin typeface="微軟正黑體" pitchFamily="34" charset="-120"/>
              <a:ea typeface="微軟正黑體" pitchFamily="34" charset="-120"/>
            </a:endParaRPr>
          </a:p>
        </p:txBody>
      </p:sp>
      <p:pic>
        <p:nvPicPr>
          <p:cNvPr id="3074" name="Picture 2"/>
          <p:cNvPicPr>
            <a:picLocks noChangeAspect="1" noChangeArrowheads="1"/>
          </p:cNvPicPr>
          <p:nvPr/>
        </p:nvPicPr>
        <p:blipFill>
          <a:blip r:embed="rId4"/>
          <a:srcRect l="13846" t="15942" r="15038" b="14188"/>
          <a:stretch>
            <a:fillRect/>
          </a:stretch>
        </p:blipFill>
        <p:spPr bwMode="auto">
          <a:xfrm>
            <a:off x="3179763" y="3568700"/>
            <a:ext cx="5786437" cy="3030538"/>
          </a:xfrm>
          <a:prstGeom prst="rect">
            <a:avLst/>
          </a:prstGeom>
          <a:noFill/>
          <a:ln w="9525">
            <a:solidFill>
              <a:srgbClr val="0039A6"/>
            </a:solidFill>
            <a:miter lim="800000"/>
            <a:headEnd/>
            <a:tailEnd/>
          </a:ln>
        </p:spPr>
      </p:pic>
      <p:sp>
        <p:nvSpPr>
          <p:cNvPr id="34820" name="AutoShape 5"/>
          <p:cNvSpPr>
            <a:spLocks noChangeArrowheads="1"/>
          </p:cNvSpPr>
          <p:nvPr/>
        </p:nvSpPr>
        <p:spPr bwMode="auto">
          <a:xfrm>
            <a:off x="5729288" y="5568950"/>
            <a:ext cx="3048000" cy="982663"/>
          </a:xfrm>
          <a:prstGeom prst="wedgeRoundRectCallout">
            <a:avLst>
              <a:gd name="adj1" fmla="val 46183"/>
              <a:gd name="adj2" fmla="val -197077"/>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spcBef>
                <a:spcPts val="600"/>
              </a:spcBef>
              <a:defRPr/>
            </a:pPr>
            <a:r>
              <a:rPr kumimoji="0" lang="zh-CN" altLang="en-US" dirty="0">
                <a:solidFill>
                  <a:schemeClr val="tx1"/>
                </a:solidFill>
                <a:latin typeface="微軟正黑體" panose="020B0604030504040204" pitchFamily="34" charset="-120"/>
                <a:ea typeface="微軟正黑體" panose="020B0604030504040204" pitchFamily="34" charset="-120"/>
              </a:rPr>
              <a:t>在</a:t>
            </a:r>
            <a:r>
              <a:rPr kumimoji="0" lang="en-US" altLang="zh-CN" dirty="0" err="1">
                <a:solidFill>
                  <a:schemeClr val="tx1"/>
                </a:solidFill>
                <a:latin typeface="微軟正黑體" panose="020B0604030504040204" pitchFamily="34" charset="-120"/>
                <a:ea typeface="微軟正黑體" panose="020B0604030504040204" pitchFamily="34" charset="-120"/>
              </a:rPr>
              <a:t>Refercence</a:t>
            </a:r>
            <a:r>
              <a:rPr kumimoji="0" lang="en-US" altLang="zh-CN" dirty="0">
                <a:solidFill>
                  <a:schemeClr val="tx1"/>
                </a:solidFill>
                <a:latin typeface="微軟正黑體" panose="020B0604030504040204" pitchFamily="34" charset="-120"/>
                <a:ea typeface="微軟正黑體" panose="020B0604030504040204" pitchFamily="34" charset="-120"/>
              </a:rPr>
              <a:t> </a:t>
            </a:r>
            <a:r>
              <a:rPr kumimoji="0" lang="en-US" altLang="zh-CN" dirty="0" err="1">
                <a:solidFill>
                  <a:schemeClr val="tx1"/>
                </a:solidFill>
                <a:latin typeface="微軟正黑體" panose="020B0604030504040204" pitchFamily="34" charset="-120"/>
                <a:ea typeface="微軟正黑體" panose="020B0604030504040204" pitchFamily="34" charset="-120"/>
              </a:rPr>
              <a:t>QuickView</a:t>
            </a:r>
            <a:r>
              <a:rPr kumimoji="0" lang="en-US" altLang="zh-CN" dirty="0">
                <a:solidFill>
                  <a:schemeClr val="tx1"/>
                </a:solidFill>
                <a:latin typeface="微軟正黑體" panose="020B0604030504040204" pitchFamily="34" charset="-120"/>
                <a:ea typeface="微軟正黑體" panose="020B0604030504040204" pitchFamily="34" charset="-120"/>
              </a:rPr>
              <a:t> </a:t>
            </a:r>
            <a:r>
              <a:rPr kumimoji="0" lang="zh-CN" altLang="en-US" dirty="0">
                <a:solidFill>
                  <a:schemeClr val="tx1"/>
                </a:solidFill>
                <a:latin typeface="微軟正黑體" panose="020B0604030504040204" pitchFamily="34" charset="-120"/>
                <a:ea typeface="微軟正黑體" panose="020B0604030504040204" pitchFamily="34" charset="-120"/>
              </a:rPr>
              <a:t>浮窗可快速</a:t>
            </a:r>
            <a:r>
              <a:rPr kumimoji="0" lang="zh-TW" altLang="en-US" dirty="0">
                <a:solidFill>
                  <a:schemeClr val="tx1"/>
                </a:solidFill>
                <a:latin typeface="微軟正黑體" panose="020B0604030504040204" pitchFamily="34" charset="-120"/>
                <a:ea typeface="微軟正黑體" panose="020B0604030504040204" pitchFamily="34" charset="-120"/>
              </a:rPr>
              <a:t>瀏覽</a:t>
            </a:r>
            <a:r>
              <a:rPr kumimoji="0" lang="zh-CN" altLang="en-US" dirty="0">
                <a:solidFill>
                  <a:schemeClr val="tx1"/>
                </a:solidFill>
                <a:latin typeface="微軟正黑體" panose="020B0604030504040204" pitchFamily="34" charset="-120"/>
                <a:ea typeface="微軟正黑體" panose="020B0604030504040204" pitchFamily="34" charset="-120"/>
              </a:rPr>
              <a:t>所有参考文</a:t>
            </a:r>
            <a:r>
              <a:rPr kumimoji="0" lang="zh-TW" altLang="en-US" dirty="0">
                <a:solidFill>
                  <a:schemeClr val="tx1"/>
                </a:solidFill>
                <a:latin typeface="微軟正黑體" panose="020B0604030504040204" pitchFamily="34" charset="-120"/>
                <a:ea typeface="微軟正黑體" panose="020B0604030504040204" pitchFamily="34" charset="-120"/>
              </a:rPr>
              <a:t>獻</a:t>
            </a:r>
            <a:r>
              <a:rPr kumimoji="0" lang="zh-CN" altLang="en-US" dirty="0">
                <a:solidFill>
                  <a:schemeClr val="tx1"/>
                </a:solidFill>
                <a:latin typeface="微軟正黑體" panose="020B0604030504040204" pitchFamily="34" charset="-120"/>
                <a:ea typeface="微軟正黑體" panose="020B0604030504040204" pitchFamily="34" charset="-120"/>
              </a:rPr>
              <a:t>的</a:t>
            </a:r>
            <a:r>
              <a:rPr kumimoji="0" lang="zh-TW" altLang="en-US" dirty="0">
                <a:solidFill>
                  <a:schemeClr val="tx1"/>
                </a:solidFill>
                <a:latin typeface="微軟正黑體" panose="020B0604030504040204" pitchFamily="34" charset="-120"/>
                <a:ea typeface="微軟正黑體" panose="020B0604030504040204" pitchFamily="34" charset="-120"/>
              </a:rPr>
              <a:t>訊</a:t>
            </a:r>
            <a:r>
              <a:rPr kumimoji="0" lang="zh-CN" altLang="en-US" dirty="0">
                <a:solidFill>
                  <a:schemeClr val="tx1"/>
                </a:solidFill>
                <a:latin typeface="微軟正黑體" panose="020B0604030504040204" pitchFamily="34" charset="-120"/>
                <a:ea typeface="微軟正黑體" panose="020B0604030504040204" pitchFamily="34" charset="-120"/>
              </a:rPr>
              <a:t>息，包括来源和摘要</a:t>
            </a:r>
          </a:p>
        </p:txBody>
      </p:sp>
      <p:sp>
        <p:nvSpPr>
          <p:cNvPr id="16" name="内容占位符 2"/>
          <p:cNvSpPr txBox="1">
            <a:spLocks/>
          </p:cNvSpPr>
          <p:nvPr/>
        </p:nvSpPr>
        <p:spPr bwMode="auto">
          <a:xfrm>
            <a:off x="2284413" y="157163"/>
            <a:ext cx="6296025"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buFont typeface="Wingdings" pitchFamily="2" charset="2"/>
              <a:buNone/>
              <a:defRPr/>
            </a:pP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查看</a:t>
            </a:r>
            <a:r>
              <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Reference</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来源</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cxnSp>
        <p:nvCxnSpPr>
          <p:cNvPr id="17" name="直接箭头连接符 16"/>
          <p:cNvCxnSpPr>
            <a:stCxn id="34819" idx="2"/>
          </p:cNvCxnSpPr>
          <p:nvPr/>
        </p:nvCxnSpPr>
        <p:spPr>
          <a:xfrm rot="5400000">
            <a:off x="4630738" y="3482975"/>
            <a:ext cx="538162" cy="1588"/>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up)">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4" presetClass="entr" presetSubtype="32"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ox(out)">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4820"/>
                                        </p:tgtEl>
                                        <p:attrNameLst>
                                          <p:attrName>style.visibility</p:attrName>
                                        </p:attrNameLst>
                                      </p:cBhvr>
                                      <p:to>
                                        <p:strVal val="visible"/>
                                      </p:to>
                                    </p:set>
                                    <p:animEffect transition="in" filter="wipe(up)">
                                      <p:cBhvr>
                                        <p:cTn id="20"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p:cNvPicPr>
            <a:picLocks noChangeAspect="1" noChangeArrowheads="1"/>
          </p:cNvPicPr>
          <p:nvPr/>
        </p:nvPicPr>
        <p:blipFill>
          <a:blip r:embed="rId3"/>
          <a:srcRect/>
          <a:stretch>
            <a:fillRect/>
          </a:stretch>
        </p:blipFill>
        <p:spPr bwMode="auto">
          <a:xfrm>
            <a:off x="2014538" y="4598988"/>
            <a:ext cx="5705475" cy="1247775"/>
          </a:xfrm>
          <a:prstGeom prst="rect">
            <a:avLst/>
          </a:prstGeom>
          <a:ln>
            <a:noFill/>
          </a:ln>
          <a:effectLst>
            <a:outerShdw blurRad="292100" dist="139700" dir="2700000" algn="tl" rotWithShape="0">
              <a:srgbClr val="333333">
                <a:alpha val="65000"/>
              </a:srgbClr>
            </a:outerShdw>
          </a:effectLst>
        </p:spPr>
      </p:pic>
      <p:pic>
        <p:nvPicPr>
          <p:cNvPr id="21511" name="Picture 7"/>
          <p:cNvPicPr>
            <a:picLocks noChangeAspect="1" noChangeArrowheads="1"/>
          </p:cNvPicPr>
          <p:nvPr/>
        </p:nvPicPr>
        <p:blipFill>
          <a:blip r:embed="rId4"/>
          <a:srcRect/>
          <a:stretch>
            <a:fillRect/>
          </a:stretch>
        </p:blipFill>
        <p:spPr bwMode="auto">
          <a:xfrm>
            <a:off x="1981200" y="1123950"/>
            <a:ext cx="6076950" cy="2266950"/>
          </a:xfrm>
          <a:prstGeom prst="rect">
            <a:avLst/>
          </a:prstGeom>
          <a:ln>
            <a:noFill/>
          </a:ln>
          <a:effectLst>
            <a:outerShdw blurRad="292100" dist="139700" dir="2700000" algn="tl" rotWithShape="0">
              <a:srgbClr val="333333">
                <a:alpha val="65000"/>
              </a:srgbClr>
            </a:outerShdw>
          </a:effectLst>
        </p:spPr>
      </p:pic>
      <p:sp>
        <p:nvSpPr>
          <p:cNvPr id="21508" name="AutoShape 5"/>
          <p:cNvSpPr>
            <a:spLocks noChangeArrowheads="1"/>
          </p:cNvSpPr>
          <p:nvPr/>
        </p:nvSpPr>
        <p:spPr bwMode="auto">
          <a:xfrm>
            <a:off x="204788" y="5022850"/>
            <a:ext cx="2236787" cy="1223963"/>
          </a:xfrm>
          <a:prstGeom prst="wedgeRoundRectCallout">
            <a:avLst>
              <a:gd name="adj1" fmla="val 113115"/>
              <a:gd name="adj2" fmla="val 12211"/>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或直接於全文</a:t>
            </a:r>
            <a:r>
              <a:rPr kumimoji="0" lang="zh-CN" altLang="en-US" sz="1600" dirty="0">
                <a:solidFill>
                  <a:schemeClr val="tx1"/>
                </a:solidFill>
                <a:latin typeface="微軟正黑體" panose="020B0604030504040204" pitchFamily="34" charset="-120"/>
                <a:ea typeface="微軟正黑體" panose="020B0604030504040204" pitchFamily="34" charset="-120"/>
              </a:rPr>
              <a:t>内</a:t>
            </a:r>
            <a:r>
              <a:rPr kumimoji="0" lang="zh-TW" altLang="en-US" sz="1600" dirty="0">
                <a:solidFill>
                  <a:schemeClr val="tx1"/>
                </a:solidFill>
                <a:latin typeface="微軟正黑體" panose="020B0604030504040204" pitchFamily="34" charset="-120"/>
                <a:ea typeface="微軟正黑體" panose="020B0604030504040204" pitchFamily="34" charset="-120"/>
              </a:rPr>
              <a:t>點選參考文獻編號</a:t>
            </a:r>
            <a:r>
              <a:rPr kumimoji="0" lang="zh-CN" altLang="en-US" sz="1600" dirty="0">
                <a:solidFill>
                  <a:schemeClr val="tx1"/>
                </a:solidFill>
                <a:latin typeface="微軟正黑體" panose="020B0604030504040204" pitchFamily="34" charset="-120"/>
                <a:ea typeface="微軟正黑體" panose="020B0604030504040204" pitchFamily="34" charset="-120"/>
              </a:rPr>
              <a:t>，在</a:t>
            </a:r>
            <a:r>
              <a:rPr kumimoji="0" lang="en-US" altLang="zh-CN" sz="1600" dirty="0" err="1">
                <a:solidFill>
                  <a:schemeClr val="tx1"/>
                </a:solidFill>
                <a:latin typeface="微軟正黑體" panose="020B0604030504040204" pitchFamily="34" charset="-120"/>
                <a:ea typeface="微軟正黑體" panose="020B0604030504040204" pitchFamily="34" charset="-120"/>
              </a:rPr>
              <a:t>Scifinder</a:t>
            </a:r>
            <a:r>
              <a:rPr kumimoji="0" lang="zh-CN" altLang="en-US" sz="1600" dirty="0">
                <a:latin typeface="微軟正黑體" panose="020B0604030504040204" pitchFamily="34" charset="-120"/>
                <a:ea typeface="微軟正黑體" panose="020B0604030504040204" pitchFamily="34" charset="-120"/>
              </a:rPr>
              <a:t>浮窗</a:t>
            </a:r>
            <a:r>
              <a:rPr kumimoji="0" lang="zh-CN" altLang="en-US" sz="1600" dirty="0">
                <a:solidFill>
                  <a:schemeClr val="tx1"/>
                </a:solidFill>
                <a:latin typeface="微軟正黑體" panose="020B0604030504040204" pitchFamily="34" charset="-120"/>
                <a:ea typeface="微軟正黑體" panose="020B0604030504040204" pitchFamily="34" charset="-120"/>
              </a:rPr>
              <a:t>查看</a:t>
            </a:r>
          </a:p>
        </p:txBody>
      </p:sp>
      <p:sp>
        <p:nvSpPr>
          <p:cNvPr id="21510" name="AutoShape 7"/>
          <p:cNvSpPr>
            <a:spLocks noChangeArrowheads="1"/>
          </p:cNvSpPr>
          <p:nvPr/>
        </p:nvSpPr>
        <p:spPr bwMode="auto">
          <a:xfrm>
            <a:off x="6646863" y="2667000"/>
            <a:ext cx="2268537" cy="838200"/>
          </a:xfrm>
          <a:prstGeom prst="wedgeRoundRectCallout">
            <a:avLst>
              <a:gd name="adj1" fmla="val -11487"/>
              <a:gd name="adj2" fmla="val -85981"/>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從下拉選單</a:t>
            </a:r>
            <a:endParaRPr kumimoji="0" lang="en-US" altLang="zh-CN" sz="1600" dirty="0">
              <a:solidFill>
                <a:schemeClr val="tx1"/>
              </a:solidFill>
              <a:latin typeface="微軟正黑體" panose="020B0604030504040204" pitchFamily="34" charset="-120"/>
              <a:ea typeface="微軟正黑體" panose="020B0604030504040204" pitchFamily="34" charset="-120"/>
            </a:endParaRPr>
          </a:p>
          <a:p>
            <a:pPr algn="ctr">
              <a:defRPr/>
            </a:pPr>
            <a:r>
              <a:rPr kumimoji="0" lang="zh-TW" altLang="en-US" sz="1600" dirty="0">
                <a:latin typeface="微軟正黑體" panose="020B0604030504040204" pitchFamily="34" charset="-120"/>
                <a:ea typeface="微軟正黑體" panose="020B0604030504040204" pitchFamily="34" charset="-120"/>
              </a:rPr>
              <a:t>選擇</a:t>
            </a:r>
            <a:r>
              <a:rPr kumimoji="0" lang="en-US" altLang="zh-TW" sz="1600" dirty="0">
                <a:latin typeface="微軟正黑體" panose="020B0604030504040204" pitchFamily="34" charset="-120"/>
                <a:ea typeface="微軟正黑體" panose="020B0604030504040204" pitchFamily="34" charset="-120"/>
              </a:rPr>
              <a:t>References</a:t>
            </a:r>
            <a:r>
              <a:rPr kumimoji="0" lang="zh-TW" altLang="en-US" sz="1600" dirty="0">
                <a:latin typeface="微軟正黑體" panose="020B0604030504040204" pitchFamily="34" charset="-120"/>
                <a:ea typeface="微軟正黑體" panose="020B0604030504040204" pitchFamily="34" charset="-120"/>
              </a:rPr>
              <a:t>查看本文的所有</a:t>
            </a:r>
            <a:r>
              <a:rPr kumimoji="0" lang="zh-CN" altLang="en-US" sz="1600" dirty="0">
                <a:latin typeface="微軟正黑體" panose="020B0604030504040204" pitchFamily="34" charset="-120"/>
                <a:ea typeface="微軟正黑體" panose="020B0604030504040204" pitchFamily="34" charset="-120"/>
              </a:rPr>
              <a:t>参考文</a:t>
            </a:r>
            <a:r>
              <a:rPr kumimoji="0" lang="zh-TW" altLang="en-US" sz="1600" dirty="0">
                <a:latin typeface="微軟正黑體" panose="020B0604030504040204" pitchFamily="34" charset="-120"/>
                <a:ea typeface="微軟正黑體" panose="020B0604030504040204" pitchFamily="34" charset="-120"/>
              </a:rPr>
              <a:t>獻</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grpSp>
        <p:nvGrpSpPr>
          <p:cNvPr id="3" name="组合 17"/>
          <p:cNvGrpSpPr>
            <a:grpSpLocks/>
          </p:cNvGrpSpPr>
          <p:nvPr/>
        </p:nvGrpSpPr>
        <p:grpSpPr bwMode="auto">
          <a:xfrm>
            <a:off x="3578225" y="2216150"/>
            <a:ext cx="2522538" cy="2159000"/>
            <a:chOff x="3577988" y="2305336"/>
            <a:chExt cx="2522561" cy="2159757"/>
          </a:xfrm>
        </p:grpSpPr>
        <p:sp>
          <p:nvSpPr>
            <p:cNvPr id="111623" name="Rectangle 4"/>
            <p:cNvSpPr>
              <a:spLocks noChangeArrowheads="1"/>
            </p:cNvSpPr>
            <p:nvPr/>
          </p:nvSpPr>
          <p:spPr bwMode="auto">
            <a:xfrm>
              <a:off x="3643952" y="2305336"/>
              <a:ext cx="1600200" cy="228600"/>
            </a:xfrm>
            <a:prstGeom prst="rect">
              <a:avLst/>
            </a:prstGeom>
            <a:noFill/>
            <a:ln w="28575">
              <a:solidFill>
                <a:srgbClr val="FF0000"/>
              </a:solidFill>
              <a:prstDash val="sysDot"/>
              <a:miter lim="800000"/>
              <a:headEnd/>
              <a:tailEnd/>
            </a:ln>
          </p:spPr>
          <p:txBody>
            <a:bodyPr wrap="none" anchor="ctr"/>
            <a:lstStyle/>
            <a:p>
              <a:endParaRPr kumimoji="0" lang="zh-CN" altLang="en-US">
                <a:latin typeface="微軟正黑體" pitchFamily="34" charset="-120"/>
                <a:ea typeface="微軟正黑體" pitchFamily="34" charset="-120"/>
              </a:endParaRPr>
            </a:p>
          </p:txBody>
        </p:sp>
        <p:sp>
          <p:nvSpPr>
            <p:cNvPr id="35852" name="AutoShape 7"/>
            <p:cNvSpPr>
              <a:spLocks noChangeArrowheads="1"/>
            </p:cNvSpPr>
            <p:nvPr/>
          </p:nvSpPr>
          <p:spPr bwMode="auto">
            <a:xfrm>
              <a:off x="4455884" y="3720295"/>
              <a:ext cx="1644665" cy="744798"/>
            </a:xfrm>
            <a:prstGeom prst="wedgeRoundRectCallout">
              <a:avLst>
                <a:gd name="adj1" fmla="val -57413"/>
                <a:gd name="adj2" fmla="val -178790"/>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zh-TW" altLang="en-US" sz="1600" dirty="0">
                  <a:solidFill>
                    <a:schemeClr val="tx1"/>
                  </a:solidFill>
                  <a:latin typeface="微軟正黑體" panose="020B0604030504040204" pitchFamily="34" charset="-120"/>
                  <a:ea typeface="微軟正黑體" panose="020B0604030504040204" pitchFamily="34" charset="-120"/>
                </a:rPr>
                <a:t>連結到</a:t>
              </a:r>
              <a:r>
                <a:rPr kumimoji="0" lang="en-US" altLang="zh-TW" sz="1600" dirty="0">
                  <a:solidFill>
                    <a:schemeClr val="tx1"/>
                  </a:solidFill>
                  <a:latin typeface="微軟正黑體" panose="020B0604030504040204" pitchFamily="34" charset="-120"/>
                  <a:ea typeface="微軟正黑體" panose="020B0604030504040204" pitchFamily="34" charset="-120"/>
                </a:rPr>
                <a:t>ACS</a:t>
              </a:r>
              <a:r>
                <a:rPr kumimoji="0" lang="zh-TW" altLang="en-US" sz="1600" dirty="0">
                  <a:solidFill>
                    <a:schemeClr val="tx1"/>
                  </a:solidFill>
                  <a:latin typeface="微軟正黑體" panose="020B0604030504040204" pitchFamily="34" charset="-120"/>
                  <a:ea typeface="微軟正黑體" panose="020B0604030504040204" pitchFamily="34" charset="-120"/>
                </a:rPr>
                <a:t>及外部</a:t>
              </a:r>
              <a:r>
                <a:rPr kumimoji="0" lang="zh-CN" altLang="en-US" sz="1600" dirty="0">
                  <a:solidFill>
                    <a:schemeClr val="tx1"/>
                  </a:solidFill>
                  <a:latin typeface="微軟正黑體" panose="020B0604030504040204" pitchFamily="34" charset="-120"/>
                  <a:ea typeface="微軟正黑體" panose="020B0604030504040204" pitchFamily="34" charset="-120"/>
                </a:rPr>
                <a:t>参考文</a:t>
              </a:r>
              <a:r>
                <a:rPr kumimoji="0" lang="zh-TW" altLang="en-US" sz="1600" dirty="0">
                  <a:solidFill>
                    <a:schemeClr val="tx1"/>
                  </a:solidFill>
                  <a:latin typeface="微軟正黑體" panose="020B0604030504040204" pitchFamily="34" charset="-120"/>
                  <a:ea typeface="微軟正黑體" panose="020B0604030504040204" pitchFamily="34" charset="-120"/>
                </a:rPr>
                <a:t>獻</a:t>
              </a:r>
              <a:endParaRPr kumimoji="0" lang="zh-CN" altLang="en-US" sz="1600" dirty="0">
                <a:solidFill>
                  <a:schemeClr val="tx1"/>
                </a:solidFill>
                <a:latin typeface="微軟正黑體" panose="020B0604030504040204" pitchFamily="34" charset="-120"/>
                <a:ea typeface="微軟正黑體" panose="020B0604030504040204" pitchFamily="34" charset="-120"/>
              </a:endParaRPr>
            </a:p>
          </p:txBody>
        </p:sp>
        <p:sp>
          <p:nvSpPr>
            <p:cNvPr id="111625" name="Rectangle 4"/>
            <p:cNvSpPr>
              <a:spLocks noChangeArrowheads="1"/>
            </p:cNvSpPr>
            <p:nvPr/>
          </p:nvSpPr>
          <p:spPr bwMode="auto">
            <a:xfrm>
              <a:off x="3577988" y="2757986"/>
              <a:ext cx="707409" cy="233148"/>
            </a:xfrm>
            <a:prstGeom prst="rect">
              <a:avLst/>
            </a:prstGeom>
            <a:noFill/>
            <a:ln w="28575">
              <a:solidFill>
                <a:srgbClr val="FF0000"/>
              </a:solidFill>
              <a:prstDash val="sysDot"/>
              <a:miter lim="800000"/>
              <a:headEnd/>
              <a:tailEnd/>
            </a:ln>
          </p:spPr>
          <p:txBody>
            <a:bodyPr wrap="none" anchor="ctr"/>
            <a:lstStyle/>
            <a:p>
              <a:endParaRPr kumimoji="0" lang="zh-CN" altLang="en-US">
                <a:latin typeface="微軟正黑體" pitchFamily="34" charset="-120"/>
                <a:ea typeface="微軟正黑體" pitchFamily="34" charset="-120"/>
              </a:endParaRPr>
            </a:p>
          </p:txBody>
        </p:sp>
      </p:grpSp>
      <p:sp>
        <p:nvSpPr>
          <p:cNvPr id="11" name="内容占位符 2"/>
          <p:cNvSpPr txBox="1">
            <a:spLocks/>
          </p:cNvSpPr>
          <p:nvPr/>
        </p:nvSpPr>
        <p:spPr bwMode="auto">
          <a:xfrm>
            <a:off x="2263775" y="153988"/>
            <a:ext cx="3408363"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buFont typeface="Wingdings" pitchFamily="2" charset="2"/>
              <a:buNone/>
              <a:defRPr/>
            </a:pP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查看</a:t>
            </a:r>
            <a:r>
              <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Reference</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来源</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5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508"/>
                                        </p:tgtEl>
                                        <p:attrNameLst>
                                          <p:attrName>style.visibility</p:attrName>
                                        </p:attrNameLst>
                                      </p:cBhvr>
                                      <p:to>
                                        <p:strVal val="visible"/>
                                      </p:to>
                                    </p:set>
                                    <p:animEffect transition="in" filter="blinds(horizontal)">
                                      <p:cBhvr>
                                        <p:cTn id="20"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示 11"/>
          <p:cNvGraphicFramePr/>
          <p:nvPr/>
        </p:nvGraphicFramePr>
        <p:xfrm>
          <a:off x="-228600" y="1370456"/>
          <a:ext cx="44958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直接连接符 14"/>
          <p:cNvCxnSpPr>
            <a:endCxn id="13" idx="1"/>
          </p:cNvCxnSpPr>
          <p:nvPr/>
        </p:nvCxnSpPr>
        <p:spPr>
          <a:xfrm rot="5400000" flipH="1" flipV="1">
            <a:off x="2894013" y="3013075"/>
            <a:ext cx="630238" cy="439737"/>
          </a:xfrm>
          <a:prstGeom prst="line">
            <a:avLst/>
          </a:prstGeom>
          <a:ln w="12700"/>
        </p:spPr>
        <p:style>
          <a:lnRef idx="2">
            <a:schemeClr val="accent2"/>
          </a:lnRef>
          <a:fillRef idx="1">
            <a:schemeClr val="lt1"/>
          </a:fillRef>
          <a:effectRef idx="0">
            <a:schemeClr val="accent2"/>
          </a:effectRef>
          <a:fontRef idx="minor">
            <a:schemeClr val="dk1"/>
          </a:fontRef>
        </p:style>
      </p:cxnSp>
      <p:sp>
        <p:nvSpPr>
          <p:cNvPr id="13" name="圆角矩形 12"/>
          <p:cNvSpPr/>
          <p:nvPr/>
        </p:nvSpPr>
        <p:spPr>
          <a:xfrm>
            <a:off x="3429000" y="2559050"/>
            <a:ext cx="3654425" cy="71755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kumimoji="0" lang="en-US" altLang="zh-TW" dirty="0">
                <a:solidFill>
                  <a:schemeClr val="tx1"/>
                </a:solidFill>
                <a:latin typeface="微軟正黑體" panose="020B0604030504040204" pitchFamily="34" charset="-120"/>
                <a:ea typeface="微軟正黑體" panose="020B0604030504040204" pitchFamily="34" charset="-120"/>
              </a:rPr>
              <a:t>General</a:t>
            </a:r>
            <a:r>
              <a:rPr kumimoji="0" lang="zh-CN" altLang="en-US" dirty="0">
                <a:solidFill>
                  <a:schemeClr val="tx1"/>
                </a:solidFill>
                <a:latin typeface="微軟正黑體" panose="020B0604030504040204" pitchFamily="34" charset="-120"/>
                <a:ea typeface="微軟正黑體" panose="020B0604030504040204" pitchFamily="34" charset="-120"/>
              </a:rPr>
              <a:t>：</a:t>
            </a:r>
            <a:r>
              <a:rPr kumimoji="0" lang="en-US" altLang="zh-CN" dirty="0">
                <a:solidFill>
                  <a:schemeClr val="tx1"/>
                </a:solidFill>
                <a:latin typeface="微軟正黑體" panose="020B0604030504040204" pitchFamily="34" charset="-120"/>
                <a:ea typeface="微軟正黑體" panose="020B0604030504040204" pitchFamily="34" charset="-120"/>
              </a:rPr>
              <a:t>16000+</a:t>
            </a:r>
          </a:p>
          <a:p>
            <a:pPr algn="ctr">
              <a:defRPr/>
            </a:pPr>
            <a:r>
              <a:rPr kumimoji="0" lang="zh-TW" altLang="en-US" dirty="0">
                <a:solidFill>
                  <a:schemeClr val="tx1"/>
                </a:solidFill>
                <a:latin typeface="微軟正黑體" panose="020B0604030504040204" pitchFamily="34" charset="-120"/>
                <a:ea typeface="微軟正黑體" panose="020B0604030504040204" pitchFamily="34" charset="-120"/>
              </a:rPr>
              <a:t>化學從業者</a:t>
            </a:r>
            <a:r>
              <a:rPr kumimoji="0" lang="zh-CN" altLang="en-US" dirty="0">
                <a:solidFill>
                  <a:schemeClr val="tx1"/>
                </a:solidFill>
                <a:latin typeface="微軟正黑體" panose="020B0604030504040204" pitchFamily="34" charset="-120"/>
                <a:ea typeface="微軟正黑體" panose="020B0604030504040204" pitchFamily="34" charset="-120"/>
              </a:rPr>
              <a:t>、</a:t>
            </a:r>
            <a:r>
              <a:rPr kumimoji="0" lang="zh-TW" altLang="en-US" dirty="0">
                <a:solidFill>
                  <a:schemeClr val="tx1"/>
                </a:solidFill>
                <a:latin typeface="微軟正黑體" panose="020B0604030504040204" pitchFamily="34" charset="-120"/>
                <a:ea typeface="微軟正黑體" panose="020B0604030504040204" pitchFamily="34" charset="-120"/>
              </a:rPr>
              <a:t>教師</a:t>
            </a:r>
            <a:r>
              <a:rPr kumimoji="0" lang="zh-CN" altLang="en-US" dirty="0">
                <a:solidFill>
                  <a:schemeClr val="tx1"/>
                </a:solidFill>
                <a:latin typeface="微軟正黑體" panose="020B0604030504040204" pitchFamily="34" charset="-120"/>
                <a:ea typeface="微軟正黑體" panose="020B0604030504040204" pitchFamily="34" charset="-120"/>
              </a:rPr>
              <a:t>、</a:t>
            </a:r>
            <a:r>
              <a:rPr kumimoji="0" lang="zh-TW" altLang="en-US" dirty="0">
                <a:solidFill>
                  <a:schemeClr val="tx1"/>
                </a:solidFill>
                <a:latin typeface="微軟正黑體" panose="020B0604030504040204" pitchFamily="34" charset="-120"/>
                <a:ea typeface="微軟正黑體" panose="020B0604030504040204" pitchFamily="34" charset="-120"/>
              </a:rPr>
              <a:t>學生</a:t>
            </a:r>
            <a:r>
              <a:rPr kumimoji="0" lang="zh-CN" altLang="en-US" dirty="0">
                <a:solidFill>
                  <a:schemeClr val="tx1"/>
                </a:solidFill>
                <a:latin typeface="微軟正黑體" panose="020B0604030504040204" pitchFamily="34" charset="-120"/>
                <a:ea typeface="微軟正黑體" panose="020B0604030504040204" pitchFamily="34" charset="-120"/>
              </a:rPr>
              <a:t>、</a:t>
            </a:r>
            <a:r>
              <a:rPr kumimoji="0" lang="zh-TW" altLang="en-US" dirty="0">
                <a:solidFill>
                  <a:schemeClr val="tx1"/>
                </a:solidFill>
                <a:latin typeface="微軟正黑體" panose="020B0604030504040204" pitchFamily="34" charset="-120"/>
                <a:ea typeface="微軟正黑體" panose="020B0604030504040204" pitchFamily="34" charset="-120"/>
              </a:rPr>
              <a:t>機構</a:t>
            </a:r>
            <a:endParaRPr kumimoji="0" lang="zh-CN" altLang="en-US" dirty="0">
              <a:solidFill>
                <a:schemeClr val="tx1"/>
              </a:solidFill>
              <a:latin typeface="微軟正黑體" panose="020B0604030504040204" pitchFamily="34" charset="-120"/>
              <a:ea typeface="微軟正黑體" panose="020B0604030504040204" pitchFamily="34" charset="-120"/>
            </a:endParaRPr>
          </a:p>
        </p:txBody>
      </p:sp>
      <p:cxnSp>
        <p:nvCxnSpPr>
          <p:cNvPr id="19" name="直接连接符 18"/>
          <p:cNvCxnSpPr>
            <a:endCxn id="24" idx="1"/>
          </p:cNvCxnSpPr>
          <p:nvPr/>
        </p:nvCxnSpPr>
        <p:spPr>
          <a:xfrm>
            <a:off x="2971800" y="4968875"/>
            <a:ext cx="457200" cy="395288"/>
          </a:xfrm>
          <a:prstGeom prst="line">
            <a:avLst/>
          </a:prstGeom>
          <a:ln w="12700"/>
        </p:spPr>
        <p:style>
          <a:lnRef idx="2">
            <a:schemeClr val="accent2"/>
          </a:lnRef>
          <a:fillRef idx="1">
            <a:schemeClr val="lt1"/>
          </a:fillRef>
          <a:effectRef idx="0">
            <a:schemeClr val="accent2"/>
          </a:effectRef>
          <a:fontRef idx="minor">
            <a:schemeClr val="dk1"/>
          </a:fontRef>
        </p:style>
      </p:cxnSp>
      <p:sp>
        <p:nvSpPr>
          <p:cNvPr id="24" name="圆角矩形 23"/>
          <p:cNvSpPr/>
          <p:nvPr/>
        </p:nvSpPr>
        <p:spPr>
          <a:xfrm>
            <a:off x="3429000" y="5021263"/>
            <a:ext cx="2057400" cy="6858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kumimoji="0" lang="en-US" altLang="zh-TW" sz="2000" dirty="0">
                <a:solidFill>
                  <a:schemeClr val="tx1"/>
                </a:solidFill>
                <a:latin typeface="微軟正黑體" panose="020B0604030504040204" pitchFamily="34" charset="-120"/>
                <a:ea typeface="微軟正黑體" panose="020B0604030504040204" pitchFamily="34" charset="-120"/>
              </a:rPr>
              <a:t>4 Ways of Open Access</a:t>
            </a:r>
            <a:endParaRPr kumimoji="0" lang="zh-CN" altLang="en-US" sz="2000" dirty="0">
              <a:solidFill>
                <a:schemeClr val="tx1"/>
              </a:solidFill>
              <a:latin typeface="微軟正黑體" panose="020B0604030504040204" pitchFamily="34" charset="-120"/>
              <a:ea typeface="微軟正黑體" panose="020B0604030504040204" pitchFamily="34" charset="-120"/>
            </a:endParaRPr>
          </a:p>
        </p:txBody>
      </p:sp>
      <p:sp>
        <p:nvSpPr>
          <p:cNvPr id="18" name="圆角矩形 17"/>
          <p:cNvSpPr/>
          <p:nvPr/>
        </p:nvSpPr>
        <p:spPr>
          <a:xfrm>
            <a:off x="3429000" y="3489325"/>
            <a:ext cx="2057400" cy="6858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kumimoji="0" lang="en-US" altLang="zh-CN" sz="2000" dirty="0" smtClean="0">
                <a:solidFill>
                  <a:schemeClr val="tx1"/>
                </a:solidFill>
                <a:latin typeface="微軟正黑體" panose="020B0604030504040204" pitchFamily="34" charset="-120"/>
                <a:ea typeface="微軟正黑體" panose="020B0604030504040204" pitchFamily="34" charset="-120"/>
              </a:rPr>
              <a:t>49 </a:t>
            </a:r>
            <a:r>
              <a:rPr kumimoji="0" lang="zh-TW" altLang="en-US" sz="2000" dirty="0">
                <a:solidFill>
                  <a:schemeClr val="tx1"/>
                </a:solidFill>
                <a:latin typeface="微軟正黑體" panose="020B0604030504040204" pitchFamily="34" charset="-120"/>
                <a:ea typeface="微軟正黑體" panose="020B0604030504040204" pitchFamily="34" charset="-120"/>
              </a:rPr>
              <a:t>種</a:t>
            </a:r>
            <a:r>
              <a:rPr kumimoji="0" lang="zh-CN" altLang="en-US" sz="2000" dirty="0" smtClean="0">
                <a:solidFill>
                  <a:schemeClr val="tx1"/>
                </a:solidFill>
                <a:latin typeface="微軟正黑體" panose="020B0604030504040204" pitchFamily="34" charset="-120"/>
                <a:ea typeface="微軟正黑體" panose="020B0604030504040204" pitchFamily="34" charset="-120"/>
              </a:rPr>
              <a:t>期刊</a:t>
            </a:r>
            <a:endParaRPr kumimoji="0" lang="en-US" altLang="zh-CN" sz="2000" dirty="0" smtClean="0">
              <a:solidFill>
                <a:schemeClr val="tx1"/>
              </a:solidFill>
              <a:latin typeface="微軟正黑體" panose="020B0604030504040204" pitchFamily="34" charset="-120"/>
              <a:ea typeface="微軟正黑體" panose="020B0604030504040204" pitchFamily="34" charset="-120"/>
            </a:endParaRPr>
          </a:p>
          <a:p>
            <a:pPr algn="ctr">
              <a:defRPr/>
            </a:pPr>
            <a:r>
              <a:rPr kumimoji="0" lang="en-US" altLang="zh-CN" sz="2000" dirty="0" smtClean="0">
                <a:solidFill>
                  <a:schemeClr val="tx1"/>
                </a:solidFill>
                <a:latin typeface="微軟正黑體" panose="020B0604030504040204" pitchFamily="34" charset="-120"/>
                <a:ea typeface="微軟正黑體" panose="020B0604030504040204" pitchFamily="34" charset="-120"/>
              </a:rPr>
              <a:t>(2017</a:t>
            </a:r>
            <a:r>
              <a:rPr kumimoji="0" lang="zh-TW" altLang="en-US" sz="2000" dirty="0" smtClean="0">
                <a:solidFill>
                  <a:schemeClr val="tx1"/>
                </a:solidFill>
                <a:latin typeface="微軟正黑體" panose="020B0604030504040204" pitchFamily="34" charset="-120"/>
                <a:ea typeface="微軟正黑體" panose="020B0604030504040204" pitchFamily="34" charset="-120"/>
              </a:rPr>
              <a:t>年</a:t>
            </a:r>
            <a:r>
              <a:rPr kumimoji="0" lang="en-US" altLang="zh-TW" sz="2000" dirty="0" smtClean="0">
                <a:solidFill>
                  <a:schemeClr val="tx1"/>
                </a:solidFill>
                <a:latin typeface="微軟正黑體" panose="020B0604030504040204" pitchFamily="34" charset="-120"/>
                <a:ea typeface="微軟正黑體" panose="020B0604030504040204" pitchFamily="34" charset="-120"/>
              </a:rPr>
              <a:t>)</a:t>
            </a:r>
            <a:endParaRPr kumimoji="0" lang="zh-CN" altLang="en-US" sz="2000" dirty="0">
              <a:solidFill>
                <a:schemeClr val="tx1"/>
              </a:solidFill>
              <a:latin typeface="微軟正黑體" panose="020B0604030504040204" pitchFamily="34" charset="-120"/>
              <a:ea typeface="微軟正黑體" panose="020B0604030504040204" pitchFamily="34" charset="-120"/>
            </a:endParaRPr>
          </a:p>
        </p:txBody>
      </p:sp>
      <p:cxnSp>
        <p:nvCxnSpPr>
          <p:cNvPr id="23" name="直接连接符 22"/>
          <p:cNvCxnSpPr>
            <a:endCxn id="18" idx="1"/>
          </p:cNvCxnSpPr>
          <p:nvPr/>
        </p:nvCxnSpPr>
        <p:spPr>
          <a:xfrm rot="5400000" flipH="1" flipV="1">
            <a:off x="2723357" y="4098131"/>
            <a:ext cx="971550" cy="439737"/>
          </a:xfrm>
          <a:prstGeom prst="line">
            <a:avLst/>
          </a:prstGeom>
          <a:ln w="12700"/>
        </p:spPr>
        <p:style>
          <a:lnRef idx="2">
            <a:schemeClr val="accent2"/>
          </a:lnRef>
          <a:fillRef idx="1">
            <a:schemeClr val="lt1"/>
          </a:fillRef>
          <a:effectRef idx="0">
            <a:schemeClr val="accent2"/>
          </a:effectRef>
          <a:fontRef idx="minor">
            <a:schemeClr val="dk1"/>
          </a:fontRef>
        </p:style>
      </p:cxnSp>
      <p:sp>
        <p:nvSpPr>
          <p:cNvPr id="36" name="圆角矩形 35"/>
          <p:cNvSpPr/>
          <p:nvPr/>
        </p:nvSpPr>
        <p:spPr>
          <a:xfrm>
            <a:off x="3429000" y="4251325"/>
            <a:ext cx="2057400" cy="6858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kumimoji="0" lang="en-US" altLang="zh-CN" sz="2000" dirty="0">
                <a:solidFill>
                  <a:schemeClr val="tx1"/>
                </a:solidFill>
                <a:latin typeface="微軟正黑體" panose="020B0604030504040204" pitchFamily="34" charset="-120"/>
                <a:ea typeface="微軟正黑體" panose="020B0604030504040204" pitchFamily="34" charset="-120"/>
              </a:rPr>
              <a:t>1400+</a:t>
            </a:r>
            <a:r>
              <a:rPr kumimoji="0" lang="zh-CN" altLang="en-US" sz="2000" dirty="0">
                <a:solidFill>
                  <a:schemeClr val="tx1"/>
                </a:solidFill>
                <a:latin typeface="微軟正黑體" panose="020B0604030504040204" pitchFamily="34" charset="-120"/>
                <a:ea typeface="微軟正黑體" panose="020B0604030504040204" pitchFamily="34" charset="-120"/>
              </a:rPr>
              <a:t>本</a:t>
            </a:r>
            <a:r>
              <a:rPr kumimoji="0" lang="zh-TW" altLang="en-US" sz="2000" dirty="0">
                <a:solidFill>
                  <a:schemeClr val="tx1"/>
                </a:solidFill>
                <a:latin typeface="微軟正黑體" panose="020B0604030504040204" pitchFamily="34" charset="-120"/>
                <a:ea typeface="微軟正黑體" panose="020B0604030504040204" pitchFamily="34" charset="-120"/>
              </a:rPr>
              <a:t>電子書</a:t>
            </a:r>
            <a:endParaRPr kumimoji="0" lang="zh-CN" altLang="en-US" sz="2000" dirty="0">
              <a:solidFill>
                <a:schemeClr val="tx1"/>
              </a:solidFill>
              <a:latin typeface="微軟正黑體" panose="020B0604030504040204" pitchFamily="34" charset="-120"/>
              <a:ea typeface="微軟正黑體" panose="020B0604030504040204" pitchFamily="34" charset="-120"/>
            </a:endParaRPr>
          </a:p>
        </p:txBody>
      </p:sp>
      <p:cxnSp>
        <p:nvCxnSpPr>
          <p:cNvPr id="38" name="直接连接符 37"/>
          <p:cNvCxnSpPr>
            <a:endCxn id="36" idx="1"/>
          </p:cNvCxnSpPr>
          <p:nvPr/>
        </p:nvCxnSpPr>
        <p:spPr>
          <a:xfrm flipV="1">
            <a:off x="2971800" y="4594225"/>
            <a:ext cx="457200" cy="342900"/>
          </a:xfrm>
          <a:prstGeom prst="line">
            <a:avLst/>
          </a:prstGeom>
          <a:ln w="12700"/>
        </p:spPr>
        <p:style>
          <a:lnRef idx="2">
            <a:schemeClr val="accent2"/>
          </a:lnRef>
          <a:fillRef idx="1">
            <a:schemeClr val="lt1"/>
          </a:fillRef>
          <a:effectRef idx="0">
            <a:schemeClr val="accent2"/>
          </a:effectRef>
          <a:fontRef idx="minor">
            <a:schemeClr val="dk1"/>
          </a:fontRef>
        </p:style>
      </p:cxnSp>
      <p:sp>
        <p:nvSpPr>
          <p:cNvPr id="22" name="圆角矩形 21"/>
          <p:cNvSpPr/>
          <p:nvPr/>
        </p:nvSpPr>
        <p:spPr>
          <a:xfrm>
            <a:off x="3430588" y="1741488"/>
            <a:ext cx="3654425" cy="719137"/>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kumimoji="0" lang="en-US" altLang="zh-CN" dirty="0">
                <a:solidFill>
                  <a:schemeClr val="tx1"/>
                </a:solidFill>
                <a:latin typeface="微軟正黑體" panose="020B0604030504040204" pitchFamily="34" charset="-120"/>
                <a:ea typeface="微軟正黑體" panose="020B0604030504040204" pitchFamily="34" charset="-120"/>
              </a:rPr>
              <a:t>Fellow</a:t>
            </a:r>
            <a:r>
              <a:rPr kumimoji="0" lang="zh-CN" altLang="en-US" dirty="0">
                <a:solidFill>
                  <a:schemeClr val="tx1"/>
                </a:solidFill>
                <a:latin typeface="微軟正黑體" panose="020B0604030504040204" pitchFamily="34" charset="-120"/>
                <a:ea typeface="微軟正黑體" panose="020B0604030504040204" pitchFamily="34" charset="-120"/>
              </a:rPr>
              <a:t>：</a:t>
            </a:r>
            <a:r>
              <a:rPr kumimoji="0" lang="en-US" altLang="zh-CN" dirty="0" smtClean="0">
                <a:solidFill>
                  <a:schemeClr val="tx1"/>
                </a:solidFill>
                <a:latin typeface="微軟正黑體" panose="020B0604030504040204" pitchFamily="34" charset="-120"/>
                <a:ea typeface="微軟正黑體" panose="020B0604030504040204" pitchFamily="34" charset="-120"/>
              </a:rPr>
              <a:t>96+</a:t>
            </a:r>
            <a:endParaRPr kumimoji="0" lang="en-US" altLang="zh-CN" dirty="0">
              <a:solidFill>
                <a:schemeClr val="tx1"/>
              </a:solidFill>
              <a:latin typeface="微軟正黑體" panose="020B0604030504040204" pitchFamily="34" charset="-120"/>
              <a:ea typeface="微軟正黑體" panose="020B0604030504040204" pitchFamily="34" charset="-120"/>
            </a:endParaRPr>
          </a:p>
          <a:p>
            <a:pPr algn="ctr">
              <a:defRPr/>
            </a:pPr>
            <a:r>
              <a:rPr kumimoji="0" lang="zh-TW" altLang="en-US" dirty="0">
                <a:solidFill>
                  <a:schemeClr val="tx1"/>
                </a:solidFill>
                <a:latin typeface="微軟正黑體" panose="020B0604030504040204" pitchFamily="34" charset="-120"/>
                <a:ea typeface="微軟正黑體" panose="020B0604030504040204" pitchFamily="34" charset="-120"/>
              </a:rPr>
              <a:t>傑出</a:t>
            </a:r>
            <a:r>
              <a:rPr kumimoji="0" lang="zh-CN" altLang="en-US" dirty="0">
                <a:solidFill>
                  <a:schemeClr val="tx1"/>
                </a:solidFill>
                <a:latin typeface="微軟正黑體" panose="020B0604030504040204" pitchFamily="34" charset="-120"/>
                <a:ea typeface="微軟正黑體" panose="020B0604030504040204" pitchFamily="34" charset="-120"/>
              </a:rPr>
              <a:t>教授、</a:t>
            </a:r>
            <a:r>
              <a:rPr kumimoji="0" lang="zh-TW" altLang="en-US" dirty="0">
                <a:solidFill>
                  <a:schemeClr val="tx1"/>
                </a:solidFill>
                <a:latin typeface="微軟正黑體" panose="020B0604030504040204" pitchFamily="34" charset="-120"/>
                <a:ea typeface="微軟正黑體" panose="020B0604030504040204" pitchFamily="34" charset="-120"/>
              </a:rPr>
              <a:t>科學</a:t>
            </a:r>
            <a:r>
              <a:rPr kumimoji="0" lang="zh-CN" altLang="en-US" dirty="0">
                <a:solidFill>
                  <a:schemeClr val="tx1"/>
                </a:solidFill>
                <a:latin typeface="微軟正黑體" panose="020B0604030504040204" pitchFamily="34" charset="-120"/>
                <a:ea typeface="微軟正黑體" panose="020B0604030504040204" pitchFamily="34" charset="-120"/>
              </a:rPr>
              <a:t>家</a:t>
            </a:r>
          </a:p>
        </p:txBody>
      </p:sp>
      <p:cxnSp>
        <p:nvCxnSpPr>
          <p:cNvPr id="35" name="直接连接符 34"/>
          <p:cNvCxnSpPr>
            <a:endCxn id="22" idx="1"/>
          </p:cNvCxnSpPr>
          <p:nvPr/>
        </p:nvCxnSpPr>
        <p:spPr>
          <a:xfrm rot="5400000" flipH="1" flipV="1">
            <a:off x="2547938" y="2543175"/>
            <a:ext cx="1323975" cy="441325"/>
          </a:xfrm>
          <a:prstGeom prst="line">
            <a:avLst/>
          </a:prstGeom>
          <a:ln w="12700"/>
        </p:spPr>
        <p:style>
          <a:lnRef idx="2">
            <a:schemeClr val="accent2"/>
          </a:lnRef>
          <a:fillRef idx="1">
            <a:schemeClr val="lt1"/>
          </a:fillRef>
          <a:effectRef idx="0">
            <a:schemeClr val="accent2"/>
          </a:effectRef>
          <a:fontRef idx="minor">
            <a:schemeClr val="dk1"/>
          </a:fontRef>
        </p:style>
      </p:cxnSp>
      <p:sp>
        <p:nvSpPr>
          <p:cNvPr id="58" name="圆角矩形 57"/>
          <p:cNvSpPr/>
          <p:nvPr/>
        </p:nvSpPr>
        <p:spPr>
          <a:xfrm>
            <a:off x="5710238" y="4256088"/>
            <a:ext cx="2451100" cy="42545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kumimoji="0" lang="zh-CN" altLang="en-US" sz="1400" dirty="0">
                <a:solidFill>
                  <a:schemeClr val="tx1"/>
                </a:solidFill>
                <a:latin typeface="微軟正黑體" panose="020B0604030504040204" pitchFamily="34" charset="-120"/>
                <a:ea typeface="微軟正黑體" panose="020B0604030504040204" pitchFamily="34" charset="-120"/>
              </a:rPr>
              <a:t>主编、编委、</a:t>
            </a:r>
            <a:r>
              <a:rPr kumimoji="0" lang="zh-TW" altLang="en-US" sz="1400" dirty="0">
                <a:solidFill>
                  <a:schemeClr val="tx1"/>
                </a:solidFill>
                <a:latin typeface="微軟正黑體" panose="020B0604030504040204" pitchFamily="34" charset="-120"/>
                <a:ea typeface="微軟正黑體" panose="020B0604030504040204" pitchFamily="34" charset="-120"/>
              </a:rPr>
              <a:t>評審</a:t>
            </a:r>
            <a:endParaRPr kumimoji="0" lang="zh-CN" altLang="en-US" sz="1400" dirty="0">
              <a:solidFill>
                <a:schemeClr val="tx1"/>
              </a:solidFill>
              <a:latin typeface="微軟正黑體" panose="020B0604030504040204" pitchFamily="34" charset="-120"/>
              <a:ea typeface="微軟正黑體" panose="020B0604030504040204" pitchFamily="34" charset="-120"/>
            </a:endParaRPr>
          </a:p>
        </p:txBody>
      </p:sp>
      <p:grpSp>
        <p:nvGrpSpPr>
          <p:cNvPr id="90" name="组合 89"/>
          <p:cNvGrpSpPr>
            <a:grpSpLocks/>
          </p:cNvGrpSpPr>
          <p:nvPr/>
        </p:nvGrpSpPr>
        <p:grpSpPr bwMode="auto">
          <a:xfrm>
            <a:off x="5581650" y="2074863"/>
            <a:ext cx="2470150" cy="2073275"/>
            <a:chOff x="5643137" y="2074460"/>
            <a:chExt cx="2354452" cy="2074459"/>
          </a:xfrm>
        </p:grpSpPr>
        <p:cxnSp>
          <p:nvCxnSpPr>
            <p:cNvPr id="84" name="直接连接符 83"/>
            <p:cNvCxnSpPr/>
            <p:nvPr/>
          </p:nvCxnSpPr>
          <p:spPr>
            <a:xfrm flipV="1">
              <a:off x="7070032" y="2074460"/>
              <a:ext cx="927557" cy="14295"/>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7" name="直接连接符 86"/>
            <p:cNvCxnSpPr/>
            <p:nvPr/>
          </p:nvCxnSpPr>
          <p:spPr>
            <a:xfrm rot="16200000" flipH="1">
              <a:off x="6974200" y="3098526"/>
              <a:ext cx="2033160" cy="1361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9" name="直接箭头连接符 88"/>
            <p:cNvCxnSpPr/>
            <p:nvPr/>
          </p:nvCxnSpPr>
          <p:spPr>
            <a:xfrm rot="10800000" flipV="1">
              <a:off x="5643137" y="4134623"/>
              <a:ext cx="2340834" cy="14296"/>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8"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par>
                                <p:cTn id="34" presetID="22" presetClass="entr" presetSubtype="8"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right)">
                                      <p:cBhvr>
                                        <p:cTn id="41" dur="500"/>
                                        <p:tgtEl>
                                          <p:spTgt spid="58"/>
                                        </p:tgtEl>
                                      </p:cBhvr>
                                    </p:animEffect>
                                  </p:childTnLst>
                                </p:cTn>
                              </p:par>
                              <p:par>
                                <p:cTn id="42" presetID="22" presetClass="entr" presetSubtype="2" fill="hold"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right)">
                                      <p:cBhvr>
                                        <p:cTn id="4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24" grpId="0" animBg="1"/>
      <p:bldP spid="18" grpId="0" animBg="1"/>
      <p:bldP spid="36" grpId="0" animBg="1"/>
      <p:bldP spid="22" grpId="1" animBg="1"/>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2"/>
          <p:cNvSpPr txBox="1">
            <a:spLocks/>
          </p:cNvSpPr>
          <p:nvPr/>
        </p:nvSpPr>
        <p:spPr bwMode="auto">
          <a:xfrm>
            <a:off x="2360613" y="122238"/>
            <a:ext cx="2570162" cy="609600"/>
          </a:xfrm>
          <a:prstGeom prst="rect">
            <a:avLst/>
          </a:prstGeom>
          <a:solidFill>
            <a:schemeClr val="bg1">
              <a:alpha val="0"/>
            </a:schemeClr>
          </a:solidFill>
          <a:ln w="9525">
            <a:noFill/>
            <a:miter lim="800000"/>
            <a:headEnd/>
            <a:tailEnd/>
          </a:ln>
        </p:spPr>
        <p:txBody>
          <a:bodyPr/>
          <a:lstStyle/>
          <a:p>
            <a:pPr marL="342900" indent="-342900" eaLnBrk="0" hangingPunct="0">
              <a:spcBef>
                <a:spcPct val="20000"/>
              </a:spcBef>
              <a:buClr>
                <a:srgbClr val="333399"/>
              </a:buClr>
              <a:defRPr/>
            </a:pP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查看相</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關</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文章</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微軟正黑體" panose="020B0604030504040204" pitchFamily="34" charset="-120"/>
              <a:ea typeface="微軟正黑體" panose="020B0604030504040204" pitchFamily="34" charset="-12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pic>
        <p:nvPicPr>
          <p:cNvPr id="113666" name="Picture 2"/>
          <p:cNvPicPr>
            <a:picLocks noChangeAspect="1" noChangeArrowheads="1"/>
          </p:cNvPicPr>
          <p:nvPr/>
        </p:nvPicPr>
        <p:blipFill>
          <a:blip r:embed="rId3"/>
          <a:srcRect/>
          <a:stretch>
            <a:fillRect/>
          </a:stretch>
        </p:blipFill>
        <p:spPr bwMode="auto">
          <a:xfrm>
            <a:off x="1317625" y="1106488"/>
            <a:ext cx="5153025" cy="4676775"/>
          </a:xfrm>
          <a:prstGeom prst="rect">
            <a:avLst/>
          </a:prstGeom>
          <a:noFill/>
          <a:ln w="9525">
            <a:solidFill>
              <a:srgbClr val="0039A6"/>
            </a:solidFill>
            <a:miter lim="800000"/>
            <a:headEnd/>
            <a:tailEnd/>
          </a:ln>
        </p:spPr>
      </p:pic>
      <p:sp>
        <p:nvSpPr>
          <p:cNvPr id="12" name="AutoShape 5"/>
          <p:cNvSpPr>
            <a:spLocks noChangeArrowheads="1"/>
          </p:cNvSpPr>
          <p:nvPr/>
        </p:nvSpPr>
        <p:spPr bwMode="auto">
          <a:xfrm>
            <a:off x="6669088" y="1081088"/>
            <a:ext cx="2222500" cy="2565400"/>
          </a:xfrm>
          <a:prstGeom prst="wedgeRoundRectCallout">
            <a:avLst>
              <a:gd name="adj1" fmla="val -87971"/>
              <a:gd name="adj2" fmla="val -3346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kumimoji="0" lang="zh-CN" altLang="en-US" dirty="0">
                <a:solidFill>
                  <a:schemeClr val="tx1"/>
                </a:solidFill>
                <a:latin typeface="微軟正黑體" panose="020B0604030504040204" pitchFamily="34" charset="-120"/>
                <a:ea typeface="微軟正黑體" panose="020B0604030504040204" pitchFamily="34" charset="-120"/>
              </a:rPr>
              <a:t>文章右</a:t>
            </a:r>
            <a:r>
              <a:rPr kumimoji="0" lang="zh-TW" altLang="en-US" dirty="0">
                <a:solidFill>
                  <a:schemeClr val="tx1"/>
                </a:solidFill>
                <a:latin typeface="微軟正黑體" panose="020B0604030504040204" pitchFamily="34" charset="-120"/>
                <a:ea typeface="微軟正黑體" panose="020B0604030504040204" pitchFamily="34" charset="-120"/>
              </a:rPr>
              <a:t>欄</a:t>
            </a:r>
            <a:r>
              <a:rPr kumimoji="0" lang="zh-CN" altLang="en-US" dirty="0">
                <a:solidFill>
                  <a:schemeClr val="tx1"/>
                </a:solidFill>
                <a:latin typeface="微軟正黑體" panose="020B0604030504040204" pitchFamily="34" charset="-120"/>
                <a:ea typeface="微軟正黑體" panose="020B0604030504040204" pitchFamily="34" charset="-120"/>
              </a:rPr>
              <a:t>列出</a:t>
            </a:r>
            <a:r>
              <a:rPr kumimoji="0" lang="zh-TW" altLang="en-US" dirty="0">
                <a:solidFill>
                  <a:schemeClr val="tx1"/>
                </a:solidFill>
                <a:latin typeface="微軟正黑體" panose="020B0604030504040204" pitchFamily="34" charset="-120"/>
                <a:ea typeface="微軟正黑體" panose="020B0604030504040204" pitchFamily="34" charset="-120"/>
              </a:rPr>
              <a:t>與本文</a:t>
            </a:r>
            <a:r>
              <a:rPr kumimoji="0" lang="zh-CN" altLang="en-US" dirty="0">
                <a:solidFill>
                  <a:schemeClr val="tx1"/>
                </a:solidFill>
                <a:latin typeface="微軟正黑體" panose="020B0604030504040204" pitchFamily="34" charset="-120"/>
                <a:ea typeface="微軟正黑體" panose="020B0604030504040204" pitchFamily="34" charset="-120"/>
              </a:rPr>
              <a:t>相</a:t>
            </a:r>
            <a:r>
              <a:rPr kumimoji="0" lang="zh-TW" altLang="en-US" dirty="0">
                <a:solidFill>
                  <a:schemeClr val="tx1"/>
                </a:solidFill>
                <a:latin typeface="微軟正黑體" panose="020B0604030504040204" pitchFamily="34" charset="-120"/>
                <a:ea typeface="微軟正黑體" panose="020B0604030504040204" pitchFamily="34" charset="-120"/>
              </a:rPr>
              <a:t>關</a:t>
            </a:r>
            <a:r>
              <a:rPr kumimoji="0" lang="zh-CN" altLang="en-US" dirty="0">
                <a:solidFill>
                  <a:schemeClr val="tx1"/>
                </a:solidFill>
                <a:latin typeface="微軟正黑體" panose="020B0604030504040204" pitchFamily="34" charset="-120"/>
                <a:ea typeface="微軟正黑體" panose="020B0604030504040204" pitchFamily="34" charset="-120"/>
              </a:rPr>
              <a:t>的其他站内文章。</a:t>
            </a:r>
            <a:r>
              <a:rPr kumimoji="0" lang="zh-TW" altLang="en-US" dirty="0">
                <a:solidFill>
                  <a:schemeClr val="tx1"/>
                </a:solidFill>
                <a:latin typeface="微軟正黑體" panose="020B0604030504040204" pitchFamily="34" charset="-120"/>
                <a:ea typeface="微軟正黑體" panose="020B0604030504040204" pitchFamily="34" charset="-120"/>
              </a:rPr>
              <a:t>將滑鼠</a:t>
            </a:r>
            <a:r>
              <a:rPr kumimoji="0" lang="zh-CN" altLang="en-US" dirty="0">
                <a:solidFill>
                  <a:schemeClr val="tx1"/>
                </a:solidFill>
                <a:latin typeface="微軟正黑體" panose="020B0604030504040204" pitchFamily="34" charset="-120"/>
                <a:ea typeface="微軟正黑體" panose="020B0604030504040204" pitchFamily="34" charset="-120"/>
              </a:rPr>
              <a:t>放到</a:t>
            </a:r>
            <a:r>
              <a:rPr kumimoji="0" lang="zh-TW" altLang="en-US" dirty="0">
                <a:solidFill>
                  <a:schemeClr val="tx1"/>
                </a:solidFill>
                <a:latin typeface="微軟正黑體" panose="020B0604030504040204" pitchFamily="34" charset="-120"/>
                <a:ea typeface="微軟正黑體" panose="020B0604030504040204" pitchFamily="34" charset="-120"/>
              </a:rPr>
              <a:t>標題</a:t>
            </a:r>
            <a:r>
              <a:rPr kumimoji="0" lang="zh-CN" altLang="en-US" dirty="0">
                <a:solidFill>
                  <a:schemeClr val="tx1"/>
                </a:solidFill>
                <a:latin typeface="微軟正黑體" panose="020B0604030504040204" pitchFamily="34" charset="-120"/>
                <a:ea typeface="微軟正黑體" panose="020B0604030504040204" pitchFamily="34" charset="-120"/>
              </a:rPr>
              <a:t>上，</a:t>
            </a:r>
            <a:r>
              <a:rPr kumimoji="0" lang="zh-TW" altLang="en-US" dirty="0">
                <a:solidFill>
                  <a:schemeClr val="tx1"/>
                </a:solidFill>
                <a:latin typeface="微軟正黑體" panose="020B0604030504040204" pitchFamily="34" charset="-120"/>
                <a:ea typeface="微軟正黑體" panose="020B0604030504040204" pitchFamily="34" charset="-120"/>
              </a:rPr>
              <a:t>會彈出</a:t>
            </a:r>
            <a:r>
              <a:rPr kumimoji="0" lang="zh-CN" altLang="en-US" dirty="0">
                <a:solidFill>
                  <a:schemeClr val="tx1"/>
                </a:solidFill>
                <a:latin typeface="微軟正黑體" panose="020B0604030504040204" pitchFamily="34" charset="-120"/>
                <a:ea typeface="微軟正黑體" panose="020B0604030504040204" pitchFamily="34" charset="-120"/>
              </a:rPr>
              <a:t>浮窗</a:t>
            </a:r>
            <a:r>
              <a:rPr kumimoji="0" lang="zh-TW" altLang="en-US" dirty="0">
                <a:solidFill>
                  <a:schemeClr val="tx1"/>
                </a:solidFill>
                <a:latin typeface="微軟正黑體" panose="020B0604030504040204" pitchFamily="34" charset="-120"/>
                <a:ea typeface="微軟正黑體" panose="020B0604030504040204" pitchFamily="34" charset="-120"/>
              </a:rPr>
              <a:t>顯示該文標題</a:t>
            </a:r>
            <a:r>
              <a:rPr kumimoji="0" lang="en-US" altLang="zh-TW" dirty="0">
                <a:solidFill>
                  <a:schemeClr val="tx1"/>
                </a:solidFill>
                <a:latin typeface="微軟正黑體" panose="020B0604030504040204" pitchFamily="34" charset="-120"/>
                <a:ea typeface="微軟正黑體" panose="020B0604030504040204" pitchFamily="34" charset="-120"/>
              </a:rPr>
              <a:t>, </a:t>
            </a:r>
            <a:r>
              <a:rPr kumimoji="0" lang="zh-TW" altLang="en-US" dirty="0">
                <a:solidFill>
                  <a:schemeClr val="tx1"/>
                </a:solidFill>
                <a:latin typeface="微軟正黑體" panose="020B0604030504040204" pitchFamily="34" charset="-120"/>
                <a:ea typeface="微軟正黑體" panose="020B0604030504040204" pitchFamily="34" charset="-120"/>
              </a:rPr>
              <a:t>所屬期刊</a:t>
            </a:r>
            <a:r>
              <a:rPr kumimoji="0" lang="en-US" altLang="zh-TW" dirty="0">
                <a:solidFill>
                  <a:schemeClr val="tx1"/>
                </a:solidFill>
                <a:latin typeface="微軟正黑體" panose="020B0604030504040204" pitchFamily="34" charset="-120"/>
                <a:ea typeface="微軟正黑體" panose="020B0604030504040204" pitchFamily="34" charset="-120"/>
              </a:rPr>
              <a:t>, </a:t>
            </a:r>
            <a:r>
              <a:rPr kumimoji="0" lang="zh-TW" altLang="en-US" dirty="0">
                <a:solidFill>
                  <a:schemeClr val="tx1"/>
                </a:solidFill>
                <a:latin typeface="微軟正黑體" panose="020B0604030504040204" pitchFamily="34" charset="-120"/>
                <a:ea typeface="微軟正黑體" panose="020B0604030504040204" pitchFamily="34" charset="-120"/>
              </a:rPr>
              <a:t>作者</a:t>
            </a:r>
            <a:r>
              <a:rPr kumimoji="0" lang="en-US" altLang="zh-TW" dirty="0">
                <a:solidFill>
                  <a:schemeClr val="tx1"/>
                </a:solidFill>
                <a:latin typeface="微軟正黑體" panose="020B0604030504040204" pitchFamily="34" charset="-120"/>
                <a:ea typeface="微軟正黑體" panose="020B0604030504040204" pitchFamily="34" charset="-120"/>
              </a:rPr>
              <a:t>, </a:t>
            </a:r>
            <a:r>
              <a:rPr kumimoji="0" lang="zh-TW" altLang="en-US" dirty="0">
                <a:solidFill>
                  <a:schemeClr val="tx1"/>
                </a:solidFill>
                <a:latin typeface="微軟正黑體" panose="020B0604030504040204" pitchFamily="34" charset="-120"/>
                <a:ea typeface="微軟正黑體" panose="020B0604030504040204" pitchFamily="34" charset="-120"/>
              </a:rPr>
              <a:t>卷期等書目資訊與</a:t>
            </a:r>
            <a:r>
              <a:rPr kumimoji="0" lang="zh-CN" altLang="en-US" dirty="0">
                <a:solidFill>
                  <a:schemeClr val="tx1"/>
                </a:solidFill>
                <a:latin typeface="微軟正黑體" panose="020B0604030504040204" pitchFamily="34" charset="-120"/>
                <a:ea typeface="微軟正黑體" panose="020B0604030504040204" pitchFamily="34" charset="-120"/>
              </a:rPr>
              <a:t>摘要。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p:cNvPicPr>
            <a:picLocks noChangeAspect="1" noChangeArrowheads="1"/>
          </p:cNvPicPr>
          <p:nvPr/>
        </p:nvPicPr>
        <p:blipFill>
          <a:blip r:embed="rId3"/>
          <a:srcRect r="21414"/>
          <a:stretch>
            <a:fillRect/>
          </a:stretch>
        </p:blipFill>
        <p:spPr bwMode="auto">
          <a:xfrm>
            <a:off x="219075" y="1328738"/>
            <a:ext cx="5308600" cy="5341937"/>
          </a:xfrm>
          <a:prstGeom prst="rect">
            <a:avLst/>
          </a:prstGeom>
          <a:noFill/>
          <a:ln w="9525">
            <a:solidFill>
              <a:srgbClr val="0039A6"/>
            </a:solidFill>
            <a:miter lim="800000"/>
            <a:headEnd/>
            <a:tailEnd/>
          </a:ln>
        </p:spPr>
      </p:pic>
      <p:sp>
        <p:nvSpPr>
          <p:cNvPr id="34819" name="Rectangle 4"/>
          <p:cNvSpPr>
            <a:spLocks noChangeArrowheads="1"/>
          </p:cNvSpPr>
          <p:nvPr/>
        </p:nvSpPr>
        <p:spPr bwMode="auto">
          <a:xfrm>
            <a:off x="3182938" y="2292350"/>
            <a:ext cx="1116012" cy="1065213"/>
          </a:xfrm>
          <a:prstGeom prst="rect">
            <a:avLst/>
          </a:prstGeom>
          <a:noFill/>
          <a:ln w="28575">
            <a:solidFill>
              <a:srgbClr val="FF0000"/>
            </a:solidFill>
            <a:prstDash val="sysDot"/>
            <a:miter lim="800000"/>
            <a:headEnd/>
            <a:tailEnd/>
          </a:ln>
        </p:spPr>
        <p:txBody>
          <a:bodyPr wrap="none" anchor="ctr"/>
          <a:lstStyle/>
          <a:p>
            <a:endParaRPr kumimoji="0" lang="zh-CN" altLang="en-US">
              <a:latin typeface="微軟正黑體" pitchFamily="34" charset="-120"/>
              <a:ea typeface="微軟正黑體" pitchFamily="34" charset="-120"/>
            </a:endParaRPr>
          </a:p>
        </p:txBody>
      </p:sp>
      <p:sp>
        <p:nvSpPr>
          <p:cNvPr id="34820" name="AutoShape 5"/>
          <p:cNvSpPr>
            <a:spLocks noChangeArrowheads="1"/>
          </p:cNvSpPr>
          <p:nvPr/>
        </p:nvSpPr>
        <p:spPr bwMode="auto">
          <a:xfrm>
            <a:off x="5729288" y="2279650"/>
            <a:ext cx="3048000" cy="2024063"/>
          </a:xfrm>
          <a:prstGeom prst="wedgeRoundRectCallout">
            <a:avLst>
              <a:gd name="adj1" fmla="val -97548"/>
              <a:gd name="adj2" fmla="val -2485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spcBef>
                <a:spcPts val="600"/>
              </a:spcBef>
              <a:defRPr/>
            </a:pPr>
            <a:r>
              <a:rPr kumimoji="0" lang="en-US" altLang="zh-CN" dirty="0">
                <a:solidFill>
                  <a:schemeClr val="tx1"/>
                </a:solidFill>
                <a:latin typeface="微軟正黑體" panose="020B0604030504040204" pitchFamily="34" charset="-120"/>
                <a:ea typeface="微軟正黑體" panose="020B0604030504040204" pitchFamily="34" charset="-120"/>
              </a:rPr>
              <a:t>2013</a:t>
            </a:r>
            <a:r>
              <a:rPr kumimoji="0" lang="zh-CN" altLang="en-US" dirty="0">
                <a:solidFill>
                  <a:schemeClr val="tx1"/>
                </a:solidFill>
                <a:latin typeface="微軟正黑體" panose="020B0604030504040204" pitchFamily="34" charset="-120"/>
                <a:ea typeface="微軟正黑體" panose="020B0604030504040204" pitchFamily="34" charset="-120"/>
              </a:rPr>
              <a:t>年</a:t>
            </a:r>
            <a:r>
              <a:rPr kumimoji="0" lang="en-US" altLang="zh-CN" dirty="0">
                <a:solidFill>
                  <a:schemeClr val="tx1"/>
                </a:solidFill>
                <a:latin typeface="微軟正黑體" panose="020B0604030504040204" pitchFamily="34" charset="-120"/>
                <a:ea typeface="微軟正黑體" panose="020B0604030504040204" pitchFamily="34" charset="-120"/>
              </a:rPr>
              <a:t>ACS</a:t>
            </a:r>
            <a:r>
              <a:rPr kumimoji="0" lang="zh-TW" altLang="en-US" dirty="0">
                <a:solidFill>
                  <a:schemeClr val="tx1"/>
                </a:solidFill>
                <a:latin typeface="微軟正黑體" panose="020B0604030504040204" pitchFamily="34" charset="-120"/>
                <a:ea typeface="微軟正黑體" panose="020B0604030504040204" pitchFamily="34" charset="-120"/>
              </a:rPr>
              <a:t>資料庫</a:t>
            </a:r>
            <a:r>
              <a:rPr kumimoji="0" lang="zh-CN" altLang="en-US" dirty="0">
                <a:solidFill>
                  <a:schemeClr val="tx1"/>
                </a:solidFill>
                <a:latin typeface="微軟正黑體" panose="020B0604030504040204" pitchFamily="34" charset="-120"/>
                <a:ea typeface="微軟正黑體" panose="020B0604030504040204" pitchFamily="34" charset="-120"/>
              </a:rPr>
              <a:t>平台推出新的全文模式：</a:t>
            </a:r>
            <a:r>
              <a:rPr kumimoji="0" lang="en-US" altLang="zh-CN" dirty="0" err="1">
                <a:solidFill>
                  <a:schemeClr val="tx1"/>
                </a:solidFill>
                <a:latin typeface="微軟正黑體" panose="020B0604030504040204" pitchFamily="34" charset="-120"/>
                <a:ea typeface="微軟正黑體" panose="020B0604030504040204" pitchFamily="34" charset="-120"/>
              </a:rPr>
              <a:t>ActiveView</a:t>
            </a:r>
            <a:r>
              <a:rPr kumimoji="0" lang="en-US" altLang="zh-CN" dirty="0">
                <a:solidFill>
                  <a:schemeClr val="tx1"/>
                </a:solidFill>
                <a:latin typeface="微軟正黑體" panose="020B0604030504040204" pitchFamily="34" charset="-120"/>
                <a:ea typeface="微軟正黑體" panose="020B0604030504040204" pitchFamily="34" charset="-120"/>
              </a:rPr>
              <a:t> PDF</a:t>
            </a:r>
          </a:p>
          <a:p>
            <a:pPr>
              <a:spcBef>
                <a:spcPts val="600"/>
              </a:spcBef>
              <a:defRPr/>
            </a:pPr>
            <a:r>
              <a:rPr kumimoji="0" lang="en-US" altLang="zh-CN" dirty="0">
                <a:solidFill>
                  <a:schemeClr val="tx1"/>
                </a:solidFill>
                <a:latin typeface="微軟正黑體" panose="020B0604030504040204" pitchFamily="34" charset="-120"/>
                <a:ea typeface="微軟正黑體" panose="020B0604030504040204" pitchFamily="34" charset="-120"/>
              </a:rPr>
              <a:t>2010</a:t>
            </a:r>
            <a:r>
              <a:rPr kumimoji="0" lang="zh-CN" altLang="en-US" dirty="0">
                <a:solidFill>
                  <a:schemeClr val="tx1"/>
                </a:solidFill>
                <a:latin typeface="微軟正黑體" panose="020B0604030504040204" pitchFamily="34" charset="-120"/>
                <a:ea typeface="微軟正黑體" panose="020B0604030504040204" pitchFamily="34" charset="-120"/>
              </a:rPr>
              <a:t>年</a:t>
            </a:r>
            <a:r>
              <a:rPr kumimoji="0" lang="zh-TW" altLang="en-US" dirty="0">
                <a:solidFill>
                  <a:schemeClr val="tx1"/>
                </a:solidFill>
                <a:latin typeface="微軟正黑體" panose="020B0604030504040204" pitchFamily="34" charset="-120"/>
                <a:ea typeface="微軟正黑體" panose="020B0604030504040204" pitchFamily="34" charset="-120"/>
              </a:rPr>
              <a:t>後</a:t>
            </a:r>
            <a:r>
              <a:rPr kumimoji="0" lang="zh-CN" altLang="en-US" dirty="0">
                <a:solidFill>
                  <a:schemeClr val="tx1"/>
                </a:solidFill>
                <a:latin typeface="微軟正黑體" panose="020B0604030504040204" pitchFamily="34" charset="-120"/>
                <a:ea typeface="微軟正黑體" panose="020B0604030504040204" pitchFamily="34" charset="-120"/>
              </a:rPr>
              <a:t>的文章和所有</a:t>
            </a:r>
            <a:r>
              <a:rPr kumimoji="0" lang="zh-TW" altLang="en-US" dirty="0">
                <a:solidFill>
                  <a:schemeClr val="tx1"/>
                </a:solidFill>
                <a:latin typeface="微軟正黑體" panose="020B0604030504040204" pitchFamily="34" charset="-120"/>
                <a:ea typeface="微軟正黑體" panose="020B0604030504040204" pitchFamily="34" charset="-120"/>
              </a:rPr>
              <a:t>電子書章節皆</a:t>
            </a:r>
            <a:r>
              <a:rPr kumimoji="0" lang="zh-CN" altLang="en-US" dirty="0">
                <a:solidFill>
                  <a:schemeClr val="tx1"/>
                </a:solidFill>
                <a:latin typeface="微軟正黑體" panose="020B0604030504040204" pitchFamily="34" charset="-120"/>
                <a:ea typeface="微軟正黑體" panose="020B0604030504040204" pitchFamily="34" charset="-120"/>
              </a:rPr>
              <a:t>可</a:t>
            </a:r>
            <a:r>
              <a:rPr kumimoji="0" lang="zh-TW" altLang="en-US" dirty="0">
                <a:solidFill>
                  <a:schemeClr val="tx1"/>
                </a:solidFill>
                <a:latin typeface="微軟正黑體" panose="020B0604030504040204" pitchFamily="34" charset="-120"/>
                <a:ea typeface="微軟正黑體" panose="020B0604030504040204" pitchFamily="34" charset="-120"/>
              </a:rPr>
              <a:t>打開此</a:t>
            </a:r>
            <a:r>
              <a:rPr kumimoji="0" lang="zh-CN" altLang="en-US" dirty="0">
                <a:solidFill>
                  <a:schemeClr val="tx1"/>
                </a:solidFill>
                <a:latin typeface="微軟正黑體" panose="020B0604030504040204" pitchFamily="34" charset="-120"/>
                <a:ea typeface="微軟正黑體" panose="020B0604030504040204" pitchFamily="34" charset="-120"/>
              </a:rPr>
              <a:t>模式</a:t>
            </a:r>
            <a:r>
              <a:rPr kumimoji="0" lang="zh-TW" altLang="en-US" dirty="0">
                <a:solidFill>
                  <a:schemeClr val="tx1"/>
                </a:solidFill>
                <a:latin typeface="微軟正黑體" panose="020B0604030504040204" pitchFamily="34" charset="-120"/>
                <a:ea typeface="微軟正黑體" panose="020B0604030504040204" pitchFamily="34" charset="-120"/>
              </a:rPr>
              <a:t>瀏覽</a:t>
            </a:r>
            <a:r>
              <a:rPr kumimoji="0" lang="zh-CN" altLang="en-US" dirty="0">
                <a:solidFill>
                  <a:schemeClr val="tx1"/>
                </a:solidFill>
                <a:latin typeface="微軟正黑體" panose="020B0604030504040204" pitchFamily="34" charset="-120"/>
                <a:ea typeface="微軟正黑體" panose="020B0604030504040204" pitchFamily="34" charset="-120"/>
              </a:rPr>
              <a:t>全文</a:t>
            </a:r>
          </a:p>
        </p:txBody>
      </p:sp>
      <p:sp>
        <p:nvSpPr>
          <p:cNvPr id="16" name="内容占位符 2"/>
          <p:cNvSpPr txBox="1">
            <a:spLocks/>
          </p:cNvSpPr>
          <p:nvPr/>
        </p:nvSpPr>
        <p:spPr bwMode="auto">
          <a:xfrm>
            <a:off x="2251075" y="131763"/>
            <a:ext cx="4703763" cy="609600"/>
          </a:xfrm>
          <a:prstGeom prst="rect">
            <a:avLst/>
          </a:prstGeom>
          <a:solidFill>
            <a:schemeClr val="bg1">
              <a:alpha val="0"/>
            </a:schemeClr>
          </a:solidFill>
          <a:ln w="9525">
            <a:noFill/>
            <a:miter lim="800000"/>
            <a:headEnd/>
            <a:tailEnd/>
          </a:ln>
        </p:spPr>
        <p:txBody>
          <a:bodyPr/>
          <a:lstStyle/>
          <a:p>
            <a:pPr marL="342900" indent="-342900" eaLnBrk="0" hangingPunct="0">
              <a:spcBef>
                <a:spcPct val="20000"/>
              </a:spcBef>
              <a:buClr>
                <a:srgbClr val="333399"/>
              </a:buClr>
              <a:defRPr/>
            </a:pP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四</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種</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全文</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瀏覽</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模式</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2900" indent="-342900" eaLnBrk="0" hangingPunct="0">
              <a:spcBef>
                <a:spcPct val="20000"/>
              </a:spcBef>
              <a:buClr>
                <a:srgbClr val="333399"/>
              </a:buClr>
              <a:buFont typeface="Wingdings" pitchFamily="2" charset="2"/>
              <a:buNone/>
              <a:defRPr/>
            </a:pPr>
            <a:endParaRPr kumimoji="0" lang="en-US" altLang="zh-CN" sz="3600" dirty="0">
              <a:latin typeface="微軟正黑體" panose="020B0604030504040204" pitchFamily="34" charset="-120"/>
              <a:ea typeface="微軟正黑體" panose="020B0604030504040204" pitchFamily="34" charset="-120"/>
              <a:cs typeface="+mj-cs"/>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up)">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2"/>
          <p:cNvPicPr>
            <a:picLocks noChangeAspect="1" noChangeArrowheads="1"/>
          </p:cNvPicPr>
          <p:nvPr/>
        </p:nvPicPr>
        <p:blipFill>
          <a:blip r:embed="rId3"/>
          <a:srcRect t="4698"/>
          <a:stretch>
            <a:fillRect/>
          </a:stretch>
        </p:blipFill>
        <p:spPr bwMode="auto">
          <a:xfrm>
            <a:off x="2209800" y="1119188"/>
            <a:ext cx="3352800" cy="2768600"/>
          </a:xfrm>
          <a:prstGeom prst="rect">
            <a:avLst/>
          </a:prstGeom>
          <a:ln>
            <a:noFill/>
          </a:ln>
          <a:effectLst>
            <a:outerShdw blurRad="292100" dist="139700" dir="2700000" algn="tl" rotWithShape="0">
              <a:srgbClr val="333333">
                <a:alpha val="65000"/>
              </a:srgbClr>
            </a:outerShdw>
          </a:effectLst>
        </p:spPr>
      </p:pic>
      <p:grpSp>
        <p:nvGrpSpPr>
          <p:cNvPr id="2" name="组合 9"/>
          <p:cNvGrpSpPr>
            <a:grpSpLocks/>
          </p:cNvGrpSpPr>
          <p:nvPr/>
        </p:nvGrpSpPr>
        <p:grpSpPr bwMode="auto">
          <a:xfrm>
            <a:off x="76200" y="1363663"/>
            <a:ext cx="8763000" cy="2976562"/>
            <a:chOff x="76200" y="1363640"/>
            <a:chExt cx="8763000" cy="2975882"/>
          </a:xfrm>
        </p:grpSpPr>
        <p:sp>
          <p:nvSpPr>
            <p:cNvPr id="117768" name="线形标注 1 5"/>
            <p:cNvSpPr>
              <a:spLocks/>
            </p:cNvSpPr>
            <p:nvPr/>
          </p:nvSpPr>
          <p:spPr bwMode="auto">
            <a:xfrm>
              <a:off x="6324600" y="1363640"/>
              <a:ext cx="2514600" cy="762000"/>
            </a:xfrm>
            <a:prstGeom prst="borderCallout1">
              <a:avLst>
                <a:gd name="adj1" fmla="val 52778"/>
                <a:gd name="adj2" fmla="val -921"/>
                <a:gd name="adj3" fmla="val 8620"/>
                <a:gd name="adj4" fmla="val -54824"/>
              </a:avLst>
            </a:prstGeom>
            <a:noFill/>
            <a:ln w="28575" algn="ctr">
              <a:solidFill>
                <a:srgbClr val="FF0000"/>
              </a:solidFill>
              <a:prstDash val="sysDot"/>
              <a:round/>
              <a:headEnd/>
              <a:tailEnd/>
            </a:ln>
          </p:spPr>
          <p:txBody>
            <a:bodyPr lIns="90000" tIns="46800" rIns="90000" bIns="46800" anchor="ctr"/>
            <a:lstStyle/>
            <a:p>
              <a:pPr algn="ctr"/>
              <a:r>
                <a:rPr kumimoji="0" lang="zh-TW" altLang="en-US">
                  <a:latin typeface="微軟正黑體" pitchFamily="34" charset="-120"/>
                  <a:ea typeface="微軟正黑體" pitchFamily="34" charset="-120"/>
                </a:rPr>
                <a:t>可添加註解並收藏至雲端</a:t>
              </a:r>
              <a:r>
                <a:rPr kumimoji="0" lang="zh-CN" altLang="en-US">
                  <a:latin typeface="微軟正黑體" pitchFamily="34" charset="-120"/>
                  <a:ea typeface="微軟正黑體" pitchFamily="34" charset="-120"/>
                </a:rPr>
                <a:t>的</a:t>
              </a:r>
              <a:r>
                <a:rPr kumimoji="0" lang="en-US" altLang="zh-TW">
                  <a:latin typeface="微軟正黑體" pitchFamily="34" charset="-120"/>
                  <a:ea typeface="微軟正黑體" pitchFamily="34" charset="-120"/>
                </a:rPr>
                <a:t>PDF</a:t>
              </a:r>
              <a:r>
                <a:rPr kumimoji="0" lang="zh-CN" altLang="en-US">
                  <a:latin typeface="微軟正黑體" pitchFamily="34" charset="-120"/>
                  <a:ea typeface="微軟正黑體" pitchFamily="34" charset="-120"/>
                </a:rPr>
                <a:t>全文</a:t>
              </a:r>
            </a:p>
          </p:txBody>
        </p:sp>
        <p:sp>
          <p:nvSpPr>
            <p:cNvPr id="117769" name="线形标注 1 6"/>
            <p:cNvSpPr>
              <a:spLocks/>
            </p:cNvSpPr>
            <p:nvPr/>
          </p:nvSpPr>
          <p:spPr bwMode="auto">
            <a:xfrm>
              <a:off x="6324600" y="2215488"/>
              <a:ext cx="2514600" cy="457200"/>
            </a:xfrm>
            <a:prstGeom prst="borderCallout1">
              <a:avLst>
                <a:gd name="adj1" fmla="val 52778"/>
                <a:gd name="adj2" fmla="val -921"/>
                <a:gd name="adj3" fmla="val -10037"/>
                <a:gd name="adj4" fmla="val -84167"/>
              </a:avLst>
            </a:prstGeom>
            <a:noFill/>
            <a:ln w="28575" algn="ctr">
              <a:solidFill>
                <a:srgbClr val="FF0000"/>
              </a:solidFill>
              <a:prstDash val="sysDot"/>
              <a:round/>
              <a:headEnd/>
              <a:tailEnd/>
            </a:ln>
          </p:spPr>
          <p:txBody>
            <a:bodyPr lIns="90000" tIns="46800" rIns="90000" bIns="46800" anchor="ctr"/>
            <a:lstStyle/>
            <a:p>
              <a:pPr algn="ctr"/>
              <a:r>
                <a:rPr kumimoji="0" lang="zh-CN" altLang="en-US">
                  <a:latin typeface="微軟正黑體" pitchFamily="34" charset="-120"/>
                  <a:ea typeface="微軟正黑體" pitchFamily="34" charset="-120"/>
                </a:rPr>
                <a:t>高</a:t>
              </a:r>
              <a:r>
                <a:rPr kumimoji="0" lang="zh-TW" altLang="en-US">
                  <a:latin typeface="微軟正黑體" pitchFamily="34" charset="-120"/>
                  <a:ea typeface="微軟正黑體" pitchFamily="34" charset="-120"/>
                </a:rPr>
                <a:t>解析</a:t>
              </a:r>
              <a:r>
                <a:rPr kumimoji="0" lang="en-US" altLang="zh-CN">
                  <a:latin typeface="微軟正黑體" pitchFamily="34" charset="-120"/>
                  <a:ea typeface="微軟正黑體" pitchFamily="34" charset="-120"/>
                </a:rPr>
                <a:t>PDF</a:t>
              </a:r>
              <a:r>
                <a:rPr kumimoji="0" lang="zh-CN" altLang="en-US">
                  <a:latin typeface="微軟正黑體" pitchFamily="34" charset="-120"/>
                  <a:ea typeface="微軟正黑體" pitchFamily="34" charset="-120"/>
                </a:rPr>
                <a:t>全文</a:t>
              </a:r>
            </a:p>
          </p:txBody>
        </p:sp>
        <p:sp>
          <p:nvSpPr>
            <p:cNvPr id="117770" name="线形标注 1 7"/>
            <p:cNvSpPr>
              <a:spLocks/>
            </p:cNvSpPr>
            <p:nvPr/>
          </p:nvSpPr>
          <p:spPr bwMode="auto">
            <a:xfrm>
              <a:off x="6324600" y="2721592"/>
              <a:ext cx="2514600" cy="685800"/>
            </a:xfrm>
            <a:prstGeom prst="borderCallout1">
              <a:avLst>
                <a:gd name="adj1" fmla="val 52778"/>
                <a:gd name="adj2" fmla="val -921"/>
                <a:gd name="adj3" fmla="val -23773"/>
                <a:gd name="adj4" fmla="val -50384"/>
              </a:avLst>
            </a:prstGeom>
            <a:noFill/>
            <a:ln w="28575" algn="ctr">
              <a:solidFill>
                <a:srgbClr val="FF0000"/>
              </a:solidFill>
              <a:prstDash val="sysDot"/>
              <a:round/>
              <a:headEnd/>
              <a:tailEnd/>
            </a:ln>
          </p:spPr>
          <p:txBody>
            <a:bodyPr lIns="90000" tIns="46800" rIns="90000" bIns="46800" anchor="ctr"/>
            <a:lstStyle/>
            <a:p>
              <a:pPr algn="ctr"/>
              <a:r>
                <a:rPr kumimoji="0" lang="zh-CN" altLang="en-US">
                  <a:latin typeface="微軟正黑體" pitchFamily="34" charset="-120"/>
                  <a:ea typeface="微軟正黑體" pitchFamily="34" charset="-120"/>
                </a:rPr>
                <a:t>含外部</a:t>
              </a:r>
              <a:r>
                <a:rPr kumimoji="0" lang="zh-TW" altLang="en-US">
                  <a:latin typeface="微軟正黑體" pitchFamily="34" charset="-120"/>
                  <a:ea typeface="微軟正黑體" pitchFamily="34" charset="-120"/>
                </a:rPr>
                <a:t>鏈結</a:t>
              </a:r>
              <a:r>
                <a:rPr kumimoji="0" lang="zh-CN" altLang="en-US">
                  <a:latin typeface="微軟正黑體" pitchFamily="34" charset="-120"/>
                  <a:ea typeface="微軟正黑體" pitchFamily="34" charset="-120"/>
                </a:rPr>
                <a:t>的</a:t>
              </a:r>
              <a:r>
                <a:rPr kumimoji="0" lang="en-US" altLang="zh-CN">
                  <a:latin typeface="微軟正黑體" pitchFamily="34" charset="-120"/>
                  <a:ea typeface="微軟正黑體" pitchFamily="34" charset="-120"/>
                </a:rPr>
                <a:t>PDF w/Link</a:t>
              </a:r>
              <a:r>
                <a:rPr kumimoji="0" lang="zh-CN" altLang="en-US">
                  <a:latin typeface="微軟正黑體" pitchFamily="34" charset="-120"/>
                  <a:ea typeface="微軟正黑體" pitchFamily="34" charset="-120"/>
                </a:rPr>
                <a:t>全文</a:t>
              </a:r>
            </a:p>
          </p:txBody>
        </p:sp>
        <p:sp>
          <p:nvSpPr>
            <p:cNvPr id="117771" name="线形标注 1 7"/>
            <p:cNvSpPr>
              <a:spLocks/>
            </p:cNvSpPr>
            <p:nvPr/>
          </p:nvSpPr>
          <p:spPr bwMode="auto">
            <a:xfrm>
              <a:off x="6324600" y="3483592"/>
              <a:ext cx="2514600" cy="685800"/>
            </a:xfrm>
            <a:prstGeom prst="borderCallout1">
              <a:avLst>
                <a:gd name="adj1" fmla="val 52778"/>
                <a:gd name="adj2" fmla="val -921"/>
                <a:gd name="adj3" fmla="val -83546"/>
                <a:gd name="adj4" fmla="val -69824"/>
              </a:avLst>
            </a:prstGeom>
            <a:noFill/>
            <a:ln w="28575" algn="ctr">
              <a:solidFill>
                <a:srgbClr val="FF0000"/>
              </a:solidFill>
              <a:prstDash val="sysDot"/>
              <a:round/>
              <a:headEnd/>
              <a:tailEnd/>
            </a:ln>
          </p:spPr>
          <p:txBody>
            <a:bodyPr lIns="90000" tIns="46800" rIns="90000" bIns="46800" anchor="ctr"/>
            <a:lstStyle/>
            <a:p>
              <a:pPr algn="ctr"/>
              <a:r>
                <a:rPr kumimoji="0" lang="zh-TW" altLang="en-US">
                  <a:latin typeface="微軟正黑體" pitchFamily="34" charset="-120"/>
                  <a:ea typeface="微軟正黑體" pitchFamily="34" charset="-120"/>
                </a:rPr>
                <a:t>網頁</a:t>
              </a:r>
              <a:r>
                <a:rPr kumimoji="0" lang="en-US" altLang="zh-CN">
                  <a:latin typeface="微軟正黑體" pitchFamily="34" charset="-120"/>
                  <a:ea typeface="微軟正黑體" pitchFamily="34" charset="-120"/>
                </a:rPr>
                <a:t>HTML</a:t>
              </a:r>
              <a:r>
                <a:rPr kumimoji="0" lang="zh-CN" altLang="en-US">
                  <a:latin typeface="微軟正黑體" pitchFamily="34" charset="-120"/>
                  <a:ea typeface="微軟正黑體" pitchFamily="34" charset="-120"/>
                </a:rPr>
                <a:t>全文</a:t>
              </a:r>
            </a:p>
          </p:txBody>
        </p:sp>
        <p:sp>
          <p:nvSpPr>
            <p:cNvPr id="117772" name="线形标注 1 5"/>
            <p:cNvSpPr>
              <a:spLocks/>
            </p:cNvSpPr>
            <p:nvPr/>
          </p:nvSpPr>
          <p:spPr bwMode="auto">
            <a:xfrm>
              <a:off x="76200" y="3276600"/>
              <a:ext cx="2057400" cy="1062922"/>
            </a:xfrm>
            <a:prstGeom prst="borderCallout1">
              <a:avLst>
                <a:gd name="adj1" fmla="val 50708"/>
                <a:gd name="adj2" fmla="val 100648"/>
                <a:gd name="adj3" fmla="val 28431"/>
                <a:gd name="adj4" fmla="val 115458"/>
              </a:avLst>
            </a:prstGeom>
            <a:noFill/>
            <a:ln w="28575" algn="ctr">
              <a:solidFill>
                <a:srgbClr val="FF0000"/>
              </a:solidFill>
              <a:prstDash val="sysDot"/>
              <a:round/>
              <a:headEnd/>
              <a:tailEnd/>
            </a:ln>
          </p:spPr>
          <p:txBody>
            <a:bodyPr lIns="90000" tIns="46800" rIns="90000" bIns="46800" anchor="ctr"/>
            <a:lstStyle/>
            <a:p>
              <a:pPr algn="ctr"/>
              <a:r>
                <a:rPr kumimoji="0" lang="en-US" altLang="zh-CN">
                  <a:latin typeface="微軟正黑體" pitchFamily="34" charset="-120"/>
                  <a:ea typeface="微軟正黑體" pitchFamily="34" charset="-120"/>
                </a:rPr>
                <a:t>ChemWorx</a:t>
              </a:r>
              <a:r>
                <a:rPr kumimoji="0" lang="zh-CN" altLang="en-US">
                  <a:latin typeface="微軟正黑體" pitchFamily="34" charset="-120"/>
                  <a:ea typeface="微軟正黑體" pitchFamily="34" charset="-120"/>
                </a:rPr>
                <a:t>功能：</a:t>
              </a:r>
              <a:r>
                <a:rPr kumimoji="0" lang="en-US" altLang="zh-TW">
                  <a:latin typeface="微軟正黑體" pitchFamily="34" charset="-120"/>
                  <a:ea typeface="微軟正黑體" pitchFamily="34" charset="-120"/>
                </a:rPr>
                <a:t>ACS</a:t>
              </a:r>
              <a:r>
                <a:rPr kumimoji="0" lang="zh-TW" altLang="en-US">
                  <a:latin typeface="微軟正黑體" pitchFamily="34" charset="-120"/>
                  <a:ea typeface="微軟正黑體" pitchFamily="34" charset="-120"/>
                </a:rPr>
                <a:t>專屬書目管理與投稿工具</a:t>
              </a:r>
              <a:r>
                <a:rPr kumimoji="0" lang="en-US" altLang="zh-TW">
                  <a:latin typeface="微軟正黑體" pitchFamily="34" charset="-120"/>
                  <a:ea typeface="微軟正黑體" pitchFamily="34" charset="-120"/>
                </a:rPr>
                <a:t>、</a:t>
              </a:r>
              <a:r>
                <a:rPr kumimoji="0" lang="zh-CN" altLang="en-US">
                  <a:latin typeface="微軟正黑體" pitchFamily="34" charset="-120"/>
                  <a:ea typeface="微軟正黑體" pitchFamily="34" charset="-120"/>
                </a:rPr>
                <a:t>社交平台</a:t>
              </a:r>
            </a:p>
          </p:txBody>
        </p:sp>
      </p:grpSp>
      <p:grpSp>
        <p:nvGrpSpPr>
          <p:cNvPr id="3" name="组合 10"/>
          <p:cNvGrpSpPr>
            <a:grpSpLocks/>
          </p:cNvGrpSpPr>
          <p:nvPr/>
        </p:nvGrpSpPr>
        <p:grpSpPr bwMode="auto">
          <a:xfrm>
            <a:off x="2133600" y="4035425"/>
            <a:ext cx="6477000" cy="2390775"/>
            <a:chOff x="2133600" y="3857298"/>
            <a:chExt cx="6477000" cy="2391102"/>
          </a:xfrm>
        </p:grpSpPr>
        <p:sp>
          <p:nvSpPr>
            <p:cNvPr id="7" name="内容占位符 2"/>
            <p:cNvSpPr txBox="1">
              <a:spLocks/>
            </p:cNvSpPr>
            <p:nvPr/>
          </p:nvSpPr>
          <p:spPr bwMode="auto">
            <a:xfrm>
              <a:off x="2133600" y="3857298"/>
              <a:ext cx="6477000" cy="609683"/>
            </a:xfrm>
            <a:prstGeom prst="rect">
              <a:avLst/>
            </a:prstGeom>
            <a:solidFill>
              <a:schemeClr val="bg1">
                <a:alpha val="0"/>
              </a:schemeClr>
            </a:solidFill>
            <a:ln w="9525">
              <a:noFill/>
              <a:miter lim="800000"/>
              <a:headEnd/>
              <a:tailEnd/>
            </a:ln>
          </p:spPr>
          <p:txBody>
            <a:bodyPr/>
            <a:lstStyle/>
            <a:p>
              <a:pPr marL="346075" indent="-346075" eaLnBrk="0" hangingPunct="0">
                <a:spcBef>
                  <a:spcPct val="20000"/>
                </a:spcBef>
                <a:buClr>
                  <a:srgbClr val="333399"/>
                </a:buClr>
                <a:buFont typeface="Wingdings" pitchFamily="2" charset="2"/>
                <a:buNone/>
                <a:defRPr/>
              </a:pPr>
              <a:r>
                <a:rPr kumimoji="0" lang="zh-TW" altLang="en-US" sz="3200" dirty="0">
                  <a:latin typeface="微軟正黑體" panose="020B0604030504040204" pitchFamily="34" charset="-120"/>
                  <a:ea typeface="微軟正黑體" panose="020B0604030504040204" pitchFamily="34" charset="-120"/>
                  <a:cs typeface="+mj-cs"/>
                </a:rPr>
                <a:t>預覽</a:t>
              </a:r>
              <a:r>
                <a:rPr kumimoji="0" lang="zh-CN" altLang="en-US" sz="3200" dirty="0">
                  <a:latin typeface="微軟正黑體" panose="020B0604030504040204" pitchFamily="34" charset="-120"/>
                  <a:ea typeface="微軟正黑體" panose="020B0604030504040204" pitchFamily="34" charset="-120"/>
                  <a:cs typeface="+mj-cs"/>
                </a:rPr>
                <a:t>模式</a:t>
              </a:r>
              <a:endParaRPr kumimoji="0" lang="en-US" altLang="zh-CN" sz="3200" dirty="0">
                <a:latin typeface="微軟正黑體" panose="020B0604030504040204" pitchFamily="34" charset="-120"/>
                <a:ea typeface="微軟正黑體" panose="020B0604030504040204" pitchFamily="34" charset="-120"/>
                <a:cs typeface="+mj-cs"/>
              </a:endParaRPr>
            </a:p>
            <a:p>
              <a:pPr marL="346075" indent="-346075" eaLnBrk="0" hangingPunct="0">
                <a:spcBef>
                  <a:spcPct val="20000"/>
                </a:spcBef>
                <a:buClr>
                  <a:srgbClr val="333399"/>
                </a:buClr>
                <a:buFont typeface="Wingdings" pitchFamily="2" charset="2"/>
                <a:buNone/>
                <a:defRPr/>
              </a:pPr>
              <a:endParaRPr kumimoji="0" lang="en-US" altLang="zh-CN" sz="2400" kern="0" dirty="0">
                <a:latin typeface="微軟正黑體" panose="020B0604030504040204" pitchFamily="34" charset="-120"/>
                <a:ea typeface="微軟正黑體" panose="020B0604030504040204" pitchFamily="34" charset="-120"/>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pic>
          <p:nvPicPr>
            <p:cNvPr id="24583" name="Picture 7"/>
            <p:cNvPicPr>
              <a:picLocks noChangeAspect="1" noChangeArrowheads="1"/>
            </p:cNvPicPr>
            <p:nvPr/>
          </p:nvPicPr>
          <p:blipFill>
            <a:blip r:embed="rId4"/>
            <a:srcRect/>
            <a:stretch>
              <a:fillRect/>
            </a:stretch>
          </p:blipFill>
          <p:spPr bwMode="auto">
            <a:xfrm>
              <a:off x="2209800" y="4571771"/>
              <a:ext cx="3036888" cy="1676629"/>
            </a:xfrm>
            <a:prstGeom prst="rect">
              <a:avLst/>
            </a:prstGeom>
            <a:ln>
              <a:noFill/>
            </a:ln>
            <a:effectLst>
              <a:outerShdw blurRad="292100" dist="139700" dir="2700000" algn="tl" rotWithShape="0">
                <a:srgbClr val="333333">
                  <a:alpha val="65000"/>
                </a:srgbClr>
              </a:outerShdw>
            </a:effectLst>
          </p:spPr>
        </p:pic>
      </p:grpSp>
      <p:sp>
        <p:nvSpPr>
          <p:cNvPr id="9" name="线形标注 1 7"/>
          <p:cNvSpPr>
            <a:spLocks/>
          </p:cNvSpPr>
          <p:nvPr/>
        </p:nvSpPr>
        <p:spPr bwMode="auto">
          <a:xfrm>
            <a:off x="6324600" y="4722813"/>
            <a:ext cx="2286000" cy="1295400"/>
          </a:xfrm>
          <a:prstGeom prst="borderCallout1">
            <a:avLst>
              <a:gd name="adj1" fmla="val 52778"/>
              <a:gd name="adj2" fmla="val -921"/>
              <a:gd name="adj3" fmla="val 21593"/>
              <a:gd name="adj4" fmla="val -120222"/>
            </a:avLst>
          </a:prstGeom>
          <a:noFill/>
          <a:ln w="28575" algn="ctr">
            <a:solidFill>
              <a:srgbClr val="FF0000"/>
            </a:solidFill>
            <a:prstDash val="sysDot"/>
            <a:round/>
            <a:headEnd/>
            <a:tailEnd/>
          </a:ln>
        </p:spPr>
        <p:txBody>
          <a:bodyPr lIns="90000" tIns="46800" rIns="90000" bIns="46800" anchor="ctr"/>
          <a:lstStyle/>
          <a:p>
            <a:pPr algn="ctr"/>
            <a:r>
              <a:rPr kumimoji="0" lang="zh-CN" altLang="en-US">
                <a:latin typeface="微軟正黑體" pitchFamily="34" charset="-120"/>
                <a:ea typeface="微軟正黑體" pitchFamily="34" charset="-120"/>
              </a:rPr>
              <a:t>文章的摘要</a:t>
            </a:r>
            <a:endParaRPr kumimoji="0" lang="en-US" altLang="zh-CN">
              <a:latin typeface="微軟正黑體" pitchFamily="34" charset="-120"/>
              <a:ea typeface="微軟正黑體" pitchFamily="34" charset="-120"/>
            </a:endParaRPr>
          </a:p>
          <a:p>
            <a:pPr algn="ctr"/>
            <a:r>
              <a:rPr kumimoji="0" lang="en-US" altLang="zh-CN">
                <a:latin typeface="微軟正黑體" pitchFamily="34" charset="-120"/>
                <a:ea typeface="微軟正黑體" pitchFamily="34" charset="-120"/>
              </a:rPr>
              <a:t>(abstract)</a:t>
            </a:r>
          </a:p>
          <a:p>
            <a:pPr algn="ctr"/>
            <a:r>
              <a:rPr kumimoji="0" lang="zh-CN" altLang="en-US">
                <a:latin typeface="微軟正黑體" pitchFamily="34" charset="-120"/>
                <a:ea typeface="微軟正黑體" pitchFamily="34" charset="-120"/>
              </a:rPr>
              <a:t>或</a:t>
            </a:r>
            <a:r>
              <a:rPr kumimoji="0" lang="zh-TW" altLang="en-US">
                <a:latin typeface="微軟正黑體" pitchFamily="34" charset="-120"/>
                <a:ea typeface="微軟正黑體" pitchFamily="34" charset="-120"/>
              </a:rPr>
              <a:t>第一章節</a:t>
            </a:r>
            <a:endParaRPr kumimoji="0" lang="en-US" altLang="zh-CN">
              <a:latin typeface="微軟正黑體" pitchFamily="34" charset="-120"/>
              <a:ea typeface="微軟正黑體" pitchFamily="34" charset="-120"/>
            </a:endParaRPr>
          </a:p>
          <a:p>
            <a:pPr algn="ctr"/>
            <a:r>
              <a:rPr kumimoji="0" lang="en-US" altLang="zh-CN">
                <a:latin typeface="微軟正黑體" pitchFamily="34" charset="-120"/>
                <a:ea typeface="微軟正黑體" pitchFamily="34" charset="-120"/>
              </a:rPr>
              <a:t>(first page)</a:t>
            </a:r>
            <a:endParaRPr kumimoji="0" lang="zh-CN" altLang="en-US">
              <a:latin typeface="微軟正黑體" pitchFamily="34" charset="-120"/>
              <a:ea typeface="微軟正黑體" pitchFamily="34" charset="-120"/>
            </a:endParaRPr>
          </a:p>
        </p:txBody>
      </p:sp>
      <p:sp>
        <p:nvSpPr>
          <p:cNvPr id="15" name="内容占位符 2"/>
          <p:cNvSpPr txBox="1">
            <a:spLocks/>
          </p:cNvSpPr>
          <p:nvPr/>
        </p:nvSpPr>
        <p:spPr bwMode="auto">
          <a:xfrm>
            <a:off x="2209800" y="142875"/>
            <a:ext cx="4703763" cy="609600"/>
          </a:xfrm>
          <a:prstGeom prst="rect">
            <a:avLst/>
          </a:prstGeom>
          <a:solidFill>
            <a:schemeClr val="bg1">
              <a:alpha val="0"/>
            </a:schemeClr>
          </a:solidFill>
          <a:ln w="9525">
            <a:noFill/>
            <a:miter lim="800000"/>
            <a:headEnd/>
            <a:tailEnd/>
          </a:ln>
        </p:spPr>
        <p:txBody>
          <a:bodyPr/>
          <a:lstStyle/>
          <a:p>
            <a:pPr marL="342900" indent="-342900" eaLnBrk="0" hangingPunct="0">
              <a:spcBef>
                <a:spcPct val="20000"/>
              </a:spcBef>
              <a:buClr>
                <a:srgbClr val="333399"/>
              </a:buClr>
              <a:defRPr/>
            </a:pP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四</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種</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全文</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瀏覽</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模式</a:t>
            </a:r>
            <a:endPar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342900" indent="-342900" eaLnBrk="0" hangingPunct="0">
              <a:spcBef>
                <a:spcPct val="20000"/>
              </a:spcBef>
              <a:buClr>
                <a:srgbClr val="333399"/>
              </a:buClr>
              <a:buFont typeface="Wingdings" pitchFamily="2" charset="2"/>
              <a:buNone/>
              <a:defRPr/>
            </a:pPr>
            <a:endParaRPr kumimoji="0" lang="en-US" altLang="zh-CN" sz="3600" dirty="0">
              <a:latin typeface="微軟正黑體" panose="020B0604030504040204" pitchFamily="34" charset="-120"/>
              <a:ea typeface="微軟正黑體" panose="020B0604030504040204" pitchFamily="34" charset="-120"/>
              <a:cs typeface="+mj-cs"/>
            </a:endParaRPr>
          </a:p>
          <a:p>
            <a:pPr marL="346075" indent="-346075" eaLnBrk="0" hangingPunct="0">
              <a:spcBef>
                <a:spcPct val="20000"/>
              </a:spcBef>
              <a:buClr>
                <a:srgbClr val="333399"/>
              </a:buClr>
              <a:buFont typeface="Wingdings" pitchFamily="2" charset="2"/>
              <a:buNone/>
              <a:defRPr/>
            </a:pPr>
            <a:endParaRPr kumimoji="0" lang="zh-CN" altLang="en-US" sz="3000" kern="0"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內容版面配置區 2"/>
          <p:cNvSpPr>
            <a:spLocks noGrp="1"/>
          </p:cNvSpPr>
          <p:nvPr>
            <p:ph type="body" idx="1"/>
          </p:nvPr>
        </p:nvSpPr>
        <p:spPr>
          <a:xfrm>
            <a:off x="417513" y="758825"/>
            <a:ext cx="8193087" cy="1397000"/>
          </a:xfrm>
        </p:spPr>
        <p:txBody>
          <a:bodyPr/>
          <a:lstStyle/>
          <a:p>
            <a:pPr>
              <a:lnSpc>
                <a:spcPct val="150000"/>
              </a:lnSpc>
            </a:pPr>
            <a:r>
              <a:rPr lang="en-US" altLang="zh-TW" b="1" smtClean="0">
                <a:solidFill>
                  <a:schemeClr val="tx1"/>
                </a:solidFill>
                <a:latin typeface="微軟正黑體" pitchFamily="34" charset="-120"/>
                <a:ea typeface="微軟正黑體" pitchFamily="34" charset="-120"/>
              </a:rPr>
              <a:t>Browse the Journal:</a:t>
            </a:r>
          </a:p>
          <a:p>
            <a:pPr>
              <a:lnSpc>
                <a:spcPct val="150000"/>
              </a:lnSpc>
            </a:pPr>
            <a:r>
              <a:rPr lang="zh-TW" altLang="en-US" sz="1800" smtClean="0">
                <a:solidFill>
                  <a:schemeClr val="tx1"/>
                </a:solidFill>
                <a:latin typeface="微軟正黑體" pitchFamily="34" charset="-120"/>
                <a:ea typeface="微軟正黑體" pitchFamily="34" charset="-120"/>
              </a:rPr>
              <a:t>每本期刊除了提供研究文章之外</a:t>
            </a:r>
            <a:r>
              <a:rPr lang="en-US" altLang="zh-TW" sz="1800" smtClean="0">
                <a:solidFill>
                  <a:schemeClr val="tx1"/>
                </a:solidFill>
                <a:latin typeface="微軟正黑體" pitchFamily="34" charset="-120"/>
                <a:ea typeface="微軟正黑體" pitchFamily="34" charset="-120"/>
              </a:rPr>
              <a:t>,</a:t>
            </a:r>
            <a:r>
              <a:rPr lang="zh-TW" altLang="en-US" sz="1800" smtClean="0">
                <a:solidFill>
                  <a:schemeClr val="tx1"/>
                </a:solidFill>
                <a:latin typeface="微軟正黑體" pitchFamily="34" charset="-120"/>
                <a:ea typeface="微軟正黑體" pitchFamily="34" charset="-120"/>
              </a:rPr>
              <a:t> 背後的專業科學編輯團隊會針對每本期刊提供額外的加值資訊</a:t>
            </a:r>
            <a:r>
              <a:rPr lang="en-US" altLang="zh-TW" sz="1800" smtClean="0">
                <a:solidFill>
                  <a:schemeClr val="tx1"/>
                </a:solidFill>
                <a:latin typeface="微軟正黑體" pitchFamily="34" charset="-120"/>
                <a:ea typeface="微軟正黑體" pitchFamily="34" charset="-120"/>
              </a:rPr>
              <a:t>, </a:t>
            </a:r>
            <a:r>
              <a:rPr lang="zh-TW" altLang="en-US" sz="1800" smtClean="0">
                <a:solidFill>
                  <a:schemeClr val="tx1"/>
                </a:solidFill>
                <a:latin typeface="微軟正黑體" pitchFamily="34" charset="-120"/>
                <a:ea typeface="微軟正黑體" pitchFamily="34" charset="-120"/>
              </a:rPr>
              <a:t>豐富的內容與獨特性</a:t>
            </a:r>
            <a:r>
              <a:rPr lang="en-US" altLang="zh-TW" sz="1800" smtClean="0">
                <a:solidFill>
                  <a:schemeClr val="tx1"/>
                </a:solidFill>
                <a:latin typeface="微軟正黑體" pitchFamily="34" charset="-120"/>
                <a:ea typeface="微軟正黑體" pitchFamily="34" charset="-120"/>
              </a:rPr>
              <a:t>, </a:t>
            </a:r>
            <a:r>
              <a:rPr lang="zh-TW" altLang="en-US" sz="1800" smtClean="0">
                <a:solidFill>
                  <a:schemeClr val="tx1"/>
                </a:solidFill>
                <a:latin typeface="微軟正黑體" pitchFamily="34" charset="-120"/>
                <a:ea typeface="微軟正黑體" pitchFamily="34" charset="-120"/>
              </a:rPr>
              <a:t>使得</a:t>
            </a:r>
            <a:r>
              <a:rPr lang="en-US" altLang="zh-TW" sz="1800" smtClean="0">
                <a:solidFill>
                  <a:schemeClr val="tx1"/>
                </a:solidFill>
                <a:latin typeface="微軟正黑體" pitchFamily="34" charset="-120"/>
                <a:ea typeface="微軟正黑體" pitchFamily="34" charset="-120"/>
              </a:rPr>
              <a:t>ACS</a:t>
            </a:r>
            <a:r>
              <a:rPr lang="zh-TW" altLang="en-US" sz="1800" smtClean="0">
                <a:solidFill>
                  <a:schemeClr val="tx1"/>
                </a:solidFill>
                <a:latin typeface="微軟正黑體" pitchFamily="34" charset="-120"/>
                <a:ea typeface="微軟正黑體" pitchFamily="34" charset="-120"/>
              </a:rPr>
              <a:t>每本期刊都像獨立的資料庫</a:t>
            </a:r>
          </a:p>
        </p:txBody>
      </p:sp>
      <p:sp>
        <p:nvSpPr>
          <p:cNvPr id="4" name="頁尾版面配置區 3"/>
          <p:cNvSpPr>
            <a:spLocks noGrp="1"/>
          </p:cNvSpPr>
          <p:nvPr>
            <p:ph type="ftr" sz="quarter" idx="11"/>
          </p:nvPr>
        </p:nvSpPr>
        <p:spPr>
          <a:xfrm>
            <a:off x="3124200" y="6330950"/>
            <a:ext cx="2895600" cy="365125"/>
          </a:xfrm>
        </p:spPr>
        <p:txBody>
          <a:bodyPr/>
          <a:lstStyle/>
          <a:p>
            <a:pPr>
              <a:defRPr/>
            </a:pPr>
            <a:endParaRPr lang="zh-CN" altLang="zh-CN" dirty="0">
              <a:latin typeface="微軟正黑體" panose="020B0604030504040204" pitchFamily="34" charset="-120"/>
              <a:ea typeface="微軟正黑體" panose="020B0604030504040204" pitchFamily="34" charset="-120"/>
            </a:endParaRPr>
          </a:p>
        </p:txBody>
      </p:sp>
      <p:pic>
        <p:nvPicPr>
          <p:cNvPr id="6" name="Picture 2"/>
          <p:cNvPicPr>
            <a:picLocks noChangeAspect="1" noChangeArrowheads="1"/>
          </p:cNvPicPr>
          <p:nvPr/>
        </p:nvPicPr>
        <p:blipFill>
          <a:blip r:embed="rId3">
            <a:lum/>
          </a:blip>
          <a:srcRect/>
          <a:stretch>
            <a:fillRect/>
          </a:stretch>
        </p:blipFill>
        <p:spPr bwMode="auto">
          <a:xfrm>
            <a:off x="1145839" y="2156559"/>
            <a:ext cx="6728857" cy="3904264"/>
          </a:xfrm>
          <a:prstGeom prst="roundRect">
            <a:avLst>
              <a:gd name="adj" fmla="val 8594"/>
            </a:avLst>
          </a:prstGeom>
          <a:solidFill>
            <a:srgbClr val="FFFFFF">
              <a:shade val="85000"/>
            </a:srgbClr>
          </a:solidFill>
          <a:ln>
            <a:solidFill>
              <a:srgbClr val="0039A6"/>
            </a:solidFill>
          </a:ln>
          <a:effectLst>
            <a:reflection blurRad="12700" stA="38000" endPos="28000" dist="5000" dir="5400000" sy="-100000" algn="bl" rotWithShape="0"/>
          </a:effectLst>
        </p:spPr>
      </p:pic>
      <p:sp>
        <p:nvSpPr>
          <p:cNvPr id="7" name="AutoShape 5"/>
          <p:cNvSpPr>
            <a:spLocks noChangeArrowheads="1"/>
          </p:cNvSpPr>
          <p:nvPr/>
        </p:nvSpPr>
        <p:spPr bwMode="auto">
          <a:xfrm>
            <a:off x="4943475" y="3406775"/>
            <a:ext cx="3059113" cy="1103313"/>
          </a:xfrm>
          <a:prstGeom prst="wedgeRoundRectCallout">
            <a:avLst>
              <a:gd name="adj1" fmla="val -131880"/>
              <a:gd name="adj2" fmla="val -59035"/>
              <a:gd name="adj3" fmla="val 16667"/>
            </a:avLst>
          </a:prstGeom>
          <a:solidFill>
            <a:schemeClr val="bg1">
              <a:alpha val="69000"/>
            </a:schemeClr>
          </a:solidFill>
          <a:ln>
            <a:headEnd/>
            <a:tailEnd/>
          </a:ln>
        </p:spPr>
        <p:style>
          <a:lnRef idx="1">
            <a:schemeClr val="accent2"/>
          </a:lnRef>
          <a:fillRef idx="2">
            <a:schemeClr val="accent2"/>
          </a:fillRef>
          <a:effectRef idx="1">
            <a:schemeClr val="accent2"/>
          </a:effectRef>
          <a:fontRef idx="minor">
            <a:schemeClr val="dk1"/>
          </a:fontRef>
        </p:style>
        <p:txBody>
          <a:bodyPr/>
          <a:lstStyle/>
          <a:p>
            <a:pPr>
              <a:spcBef>
                <a:spcPts val="600"/>
              </a:spcBef>
              <a:defRPr/>
            </a:pPr>
            <a:r>
              <a:rPr kumimoji="0" lang="zh-CN" altLang="en-US" dirty="0">
                <a:solidFill>
                  <a:schemeClr val="tx1"/>
                </a:solidFill>
                <a:latin typeface="微軟正黑體" panose="020B0604030504040204" pitchFamily="34" charset="-120"/>
                <a:ea typeface="微軟正黑體" panose="020B0604030504040204" pitchFamily="34" charset="-120"/>
              </a:rPr>
              <a:t>點擊每種期刊主頁導航欄上的</a:t>
            </a:r>
            <a:r>
              <a:rPr kumimoji="0" lang="en-US" altLang="zh-CN" dirty="0">
                <a:solidFill>
                  <a:schemeClr val="tx1"/>
                </a:solidFill>
                <a:latin typeface="微軟正黑體" panose="020B0604030504040204" pitchFamily="34" charset="-120"/>
                <a:ea typeface="微軟正黑體" panose="020B0604030504040204" pitchFamily="34" charset="-120"/>
              </a:rPr>
              <a:t>Browse the Journal</a:t>
            </a:r>
            <a:r>
              <a:rPr kumimoji="0" lang="zh-CN" altLang="en-US" dirty="0">
                <a:solidFill>
                  <a:schemeClr val="tx1"/>
                </a:solidFill>
                <a:latin typeface="微軟正黑體" panose="020B0604030504040204" pitchFamily="34" charset="-120"/>
                <a:ea typeface="微軟正黑體" panose="020B0604030504040204" pitchFamily="34" charset="-120"/>
              </a:rPr>
              <a:t>，探索專題卷期或學科特色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bwMode="auto">
          <a:xfrm>
            <a:off x="2360613" y="174625"/>
            <a:ext cx="4702175" cy="609600"/>
          </a:xfrm>
          <a:prstGeom prst="rect">
            <a:avLst/>
          </a:prstGeom>
          <a:solidFill>
            <a:schemeClr val="bg1">
              <a:alpha val="0"/>
            </a:schemeClr>
          </a:solidFill>
          <a:ln w="9525">
            <a:noFill/>
            <a:miter lim="800000"/>
            <a:headEnd/>
            <a:tailEnd/>
          </a:ln>
        </p:spPr>
        <p:txBody>
          <a:bodyPr/>
          <a:lstStyle/>
          <a:p>
            <a:pPr marL="342900" indent="-342900" eaLnBrk="0" hangingPunct="0">
              <a:spcBef>
                <a:spcPct val="20000"/>
              </a:spcBef>
              <a:buClr>
                <a:srgbClr val="333399"/>
              </a:buClr>
              <a:buFont typeface="Wingdings" pitchFamily="2" charset="2"/>
              <a:buNone/>
              <a:defRPr/>
            </a:pPr>
            <a:r>
              <a:rPr kumimoji="0" lang="zh-TW" altLang="en-US" sz="2800" dirty="0">
                <a:solidFill>
                  <a:schemeClr val="bg1"/>
                </a:solidFill>
                <a:latin typeface="微軟正黑體" panose="020B0604030504040204" pitchFamily="34" charset="-120"/>
                <a:ea typeface="微軟正黑體" panose="020B0604030504040204" pitchFamily="34" charset="-120"/>
                <a:cs typeface="+mj-cs"/>
              </a:rPr>
              <a:t>舉例</a:t>
            </a:r>
            <a:r>
              <a:rPr kumimoji="0" lang="en-US" altLang="zh-TW" sz="2800" dirty="0">
                <a:solidFill>
                  <a:schemeClr val="bg1"/>
                </a:solidFill>
                <a:latin typeface="微軟正黑體" panose="020B0604030504040204" pitchFamily="34" charset="-120"/>
                <a:ea typeface="微軟正黑體" panose="020B0604030504040204" pitchFamily="34" charset="-120"/>
                <a:cs typeface="+mj-cs"/>
              </a:rPr>
              <a:t>:</a:t>
            </a:r>
            <a:r>
              <a:rPr kumimoji="0" lang="zh-TW" altLang="en-US" sz="2800" dirty="0">
                <a:solidFill>
                  <a:schemeClr val="bg1"/>
                </a:solidFill>
                <a:latin typeface="微軟正黑體" panose="020B0604030504040204" pitchFamily="34" charset="-120"/>
                <a:ea typeface="微軟正黑體" panose="020B0604030504040204" pitchFamily="34" charset="-120"/>
                <a:cs typeface="+mj-cs"/>
              </a:rPr>
              <a:t> </a:t>
            </a:r>
            <a:r>
              <a:rPr kumimoji="0" lang="en-US" altLang="zh-TW" sz="2800" dirty="0">
                <a:solidFill>
                  <a:schemeClr val="bg1"/>
                </a:solidFill>
                <a:latin typeface="微軟正黑體" panose="020B0604030504040204" pitchFamily="34" charset="-120"/>
                <a:ea typeface="微軟正黑體" panose="020B0604030504040204" pitchFamily="34" charset="-120"/>
                <a:cs typeface="+mj-cs"/>
              </a:rPr>
              <a:t>ACS</a:t>
            </a:r>
            <a:r>
              <a:rPr kumimoji="0" lang="zh-TW" altLang="en-US" sz="2800" dirty="0">
                <a:solidFill>
                  <a:schemeClr val="bg1"/>
                </a:solidFill>
                <a:latin typeface="微軟正黑體" panose="020B0604030504040204" pitchFamily="34" charset="-120"/>
                <a:ea typeface="微軟正黑體" panose="020B0604030504040204" pitchFamily="34" charset="-120"/>
                <a:cs typeface="+mj-cs"/>
              </a:rPr>
              <a:t> </a:t>
            </a:r>
            <a:r>
              <a:rPr kumimoji="0" lang="en-US" altLang="zh-TW" sz="2800" dirty="0" err="1">
                <a:solidFill>
                  <a:schemeClr val="bg1"/>
                </a:solidFill>
                <a:latin typeface="微軟正黑體" panose="020B0604030504040204" pitchFamily="34" charset="-120"/>
                <a:ea typeface="微軟正黑體" panose="020B0604030504040204" pitchFamily="34" charset="-120"/>
                <a:cs typeface="+mj-cs"/>
              </a:rPr>
              <a:t>Nano</a:t>
            </a:r>
            <a:endParaRPr kumimoji="0" lang="en-US" altLang="zh-CN" sz="2800" dirty="0">
              <a:solidFill>
                <a:schemeClr val="bg1"/>
              </a:solidFill>
              <a:latin typeface="微軟正黑體" panose="020B0604030504040204" pitchFamily="34" charset="-120"/>
              <a:ea typeface="微軟正黑體" panose="020B0604030504040204" pitchFamily="34" charset="-120"/>
              <a:cs typeface="+mj-cs"/>
            </a:endParaRPr>
          </a:p>
          <a:p>
            <a:pPr marL="346075" indent="-346075" eaLnBrk="0" hangingPunct="0">
              <a:spcBef>
                <a:spcPct val="20000"/>
              </a:spcBef>
              <a:buClr>
                <a:srgbClr val="333399"/>
              </a:buClr>
              <a:buFont typeface="Wingdings" pitchFamily="2" charset="2"/>
              <a:buNone/>
              <a:defRPr/>
            </a:pPr>
            <a:endParaRPr kumimoji="0" lang="zh-CN" altLang="en-US" sz="2400" kern="0" dirty="0">
              <a:solidFill>
                <a:schemeClr val="bg1"/>
              </a:solidFill>
              <a:latin typeface="微軟正黑體" panose="020B0604030504040204" pitchFamily="34" charset="-120"/>
              <a:ea typeface="微軟正黑體" panose="020B0604030504040204" pitchFamily="34" charset="-120"/>
            </a:endParaRPr>
          </a:p>
        </p:txBody>
      </p:sp>
      <p:pic>
        <p:nvPicPr>
          <p:cNvPr id="6146" name="Picture 2"/>
          <p:cNvPicPr>
            <a:picLocks noChangeAspect="1" noChangeArrowheads="1"/>
          </p:cNvPicPr>
          <p:nvPr/>
        </p:nvPicPr>
        <p:blipFill>
          <a:blip r:embed="rId3"/>
          <a:srcRect/>
          <a:stretch>
            <a:fillRect/>
          </a:stretch>
        </p:blipFill>
        <p:spPr bwMode="auto">
          <a:xfrm>
            <a:off x="1520825" y="1166813"/>
            <a:ext cx="5019675" cy="5337175"/>
          </a:xfrm>
          <a:prstGeom prst="rect">
            <a:avLst/>
          </a:prstGeom>
          <a:noFill/>
          <a:ln w="9525">
            <a:solidFill>
              <a:schemeClr val="accent3">
                <a:lumMod val="60000"/>
                <a:lumOff val="40000"/>
              </a:schemeClr>
            </a:solidFill>
            <a:miter lim="800000"/>
            <a:headEnd/>
            <a:tailEnd/>
          </a:ln>
          <a:effectLst/>
        </p:spPr>
      </p:pic>
      <p:sp>
        <p:nvSpPr>
          <p:cNvPr id="16" name="AutoShape 5"/>
          <p:cNvSpPr>
            <a:spLocks noChangeArrowheads="1"/>
          </p:cNvSpPr>
          <p:nvPr/>
        </p:nvSpPr>
        <p:spPr bwMode="auto">
          <a:xfrm>
            <a:off x="6416675" y="2593975"/>
            <a:ext cx="2424113" cy="1063625"/>
          </a:xfrm>
          <a:prstGeom prst="wedgeRoundRectCallout">
            <a:avLst>
              <a:gd name="adj1" fmla="val -53806"/>
              <a:gd name="adj2" fmla="val -118853"/>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spcBef>
                <a:spcPts val="600"/>
              </a:spcBef>
              <a:defRPr/>
            </a:pPr>
            <a:r>
              <a:rPr kumimoji="0" lang="en-US" altLang="zh-CN" dirty="0">
                <a:latin typeface="微軟正黑體" panose="020B0604030504040204" pitchFamily="34" charset="-120"/>
                <a:ea typeface="微軟正黑體" panose="020B0604030504040204" pitchFamily="34" charset="-120"/>
              </a:rPr>
              <a:t>《ACS</a:t>
            </a:r>
            <a:r>
              <a:rPr kumimoji="0" lang="zh-TW" altLang="en-US" dirty="0">
                <a:latin typeface="微軟正黑體" panose="020B0604030504040204" pitchFamily="34" charset="-120"/>
                <a:ea typeface="微軟正黑體" panose="020B0604030504040204" pitchFamily="34" charset="-120"/>
              </a:rPr>
              <a:t> </a:t>
            </a:r>
            <a:r>
              <a:rPr kumimoji="0" lang="en-US" altLang="zh-TW" dirty="0" err="1">
                <a:latin typeface="微軟正黑體" panose="020B0604030504040204" pitchFamily="34" charset="-120"/>
                <a:ea typeface="微軟正黑體" panose="020B0604030504040204" pitchFamily="34" charset="-120"/>
              </a:rPr>
              <a:t>Nano</a:t>
            </a:r>
            <a:r>
              <a:rPr kumimoji="0" lang="en-US" altLang="zh-CN" dirty="0">
                <a:latin typeface="微軟正黑體" panose="020B0604030504040204" pitchFamily="34" charset="-120"/>
                <a:ea typeface="微軟正黑體" panose="020B0604030504040204" pitchFamily="34" charset="-120"/>
              </a:rPr>
              <a:t>》</a:t>
            </a:r>
            <a:r>
              <a:rPr kumimoji="0" lang="zh-TW" altLang="en-US" dirty="0">
                <a:latin typeface="微軟正黑體" panose="020B0604030504040204" pitchFamily="34" charset="-120"/>
                <a:ea typeface="微軟正黑體" panose="020B0604030504040204" pitchFamily="34" charset="-120"/>
              </a:rPr>
              <a:t>與</a:t>
            </a:r>
            <a:r>
              <a:rPr kumimoji="0" lang="en-US" altLang="zh-CN" dirty="0">
                <a:latin typeface="微軟正黑體" panose="020B0604030504040204" pitchFamily="34" charset="-120"/>
                <a:ea typeface="微軟正黑體" panose="020B0604030504040204" pitchFamily="34" charset="-120"/>
              </a:rPr>
              <a:t>《</a:t>
            </a:r>
            <a:r>
              <a:rPr kumimoji="0" lang="en-US" altLang="zh-CN" dirty="0" err="1">
                <a:latin typeface="微軟正黑體" panose="020B0604030504040204" pitchFamily="34" charset="-120"/>
                <a:ea typeface="微軟正黑體" panose="020B0604030504040204" pitchFamily="34" charset="-120"/>
              </a:rPr>
              <a:t>Nano</a:t>
            </a:r>
            <a:r>
              <a:rPr kumimoji="0" lang="zh-TW" altLang="en-US" dirty="0">
                <a:latin typeface="微軟正黑體" panose="020B0604030504040204" pitchFamily="34" charset="-120"/>
                <a:ea typeface="微軟正黑體" panose="020B0604030504040204" pitchFamily="34" charset="-120"/>
              </a:rPr>
              <a:t> </a:t>
            </a:r>
            <a:r>
              <a:rPr kumimoji="0" lang="en-US" altLang="zh-TW" dirty="0">
                <a:latin typeface="微軟正黑體" panose="020B0604030504040204" pitchFamily="34" charset="-120"/>
                <a:ea typeface="微軟正黑體" panose="020B0604030504040204" pitchFamily="34" charset="-120"/>
              </a:rPr>
              <a:t>Letters</a:t>
            </a:r>
            <a:r>
              <a:rPr kumimoji="0" lang="en-US" altLang="zh-CN" dirty="0">
                <a:latin typeface="微軟正黑體" panose="020B0604030504040204" pitchFamily="34" charset="-120"/>
                <a:ea typeface="微軟正黑體" panose="020B0604030504040204" pitchFamily="34" charset="-120"/>
              </a:rPr>
              <a:t>》</a:t>
            </a:r>
            <a:r>
              <a:rPr kumimoji="0" lang="zh-TW" altLang="en-US" dirty="0">
                <a:latin typeface="微軟正黑體" panose="020B0604030504040204" pitchFamily="34" charset="-120"/>
                <a:ea typeface="微軟正黑體" panose="020B0604030504040204" pitchFamily="34" charset="-120"/>
              </a:rPr>
              <a:t>提供作者自述視頻</a:t>
            </a:r>
            <a:endParaRPr kumimoji="0" lang="zh-CN" altLang="en-US"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6"/>
          <p:cNvPicPr>
            <a:picLocks noChangeAspect="1" noChangeArrowheads="1"/>
          </p:cNvPicPr>
          <p:nvPr/>
        </p:nvPicPr>
        <p:blipFill>
          <a:blip r:embed="rId3"/>
          <a:srcRect/>
          <a:stretch>
            <a:fillRect/>
          </a:stretch>
        </p:blipFill>
        <p:spPr bwMode="auto">
          <a:xfrm>
            <a:off x="347663" y="1187450"/>
            <a:ext cx="5137150" cy="4803775"/>
          </a:xfrm>
          <a:prstGeom prst="rect">
            <a:avLst/>
          </a:prstGeom>
          <a:noFill/>
          <a:ln w="9525">
            <a:solidFill>
              <a:srgbClr val="0039A6"/>
            </a:solidFill>
            <a:miter lim="800000"/>
            <a:headEnd/>
            <a:tailEnd/>
          </a:ln>
        </p:spPr>
      </p:pic>
      <p:sp>
        <p:nvSpPr>
          <p:cNvPr id="15" name="内容占位符 2"/>
          <p:cNvSpPr txBox="1">
            <a:spLocks/>
          </p:cNvSpPr>
          <p:nvPr/>
        </p:nvSpPr>
        <p:spPr bwMode="auto">
          <a:xfrm>
            <a:off x="2538413" y="109538"/>
            <a:ext cx="1924050" cy="501650"/>
          </a:xfrm>
          <a:prstGeom prst="rect">
            <a:avLst/>
          </a:prstGeom>
          <a:solidFill>
            <a:schemeClr val="bg1">
              <a:alpha val="0"/>
            </a:schemeClr>
          </a:solidFill>
          <a:ln w="9525">
            <a:noFill/>
            <a:miter lim="800000"/>
            <a:headEnd/>
            <a:tailEnd/>
          </a:ln>
        </p:spPr>
        <p:txBody>
          <a:bodyPr/>
          <a:lstStyle/>
          <a:p>
            <a:pPr marL="342900" indent="-342900" eaLnBrk="0" hangingPunct="0">
              <a:spcBef>
                <a:spcPct val="20000"/>
              </a:spcBef>
              <a:buClr>
                <a:srgbClr val="333399"/>
              </a:buClr>
              <a:buFont typeface="Wingdings" pitchFamily="2" charset="2"/>
              <a:buNone/>
              <a:defRPr/>
            </a:pPr>
            <a:r>
              <a:rPr kumimoji="0" lang="zh-TW" altLang="en-US" sz="2800" dirty="0">
                <a:solidFill>
                  <a:schemeClr val="bg1"/>
                </a:solidFill>
                <a:latin typeface="微軟正黑體" panose="020B0604030504040204" pitchFamily="34" charset="-120"/>
                <a:ea typeface="微軟正黑體" panose="020B0604030504040204" pitchFamily="34" charset="-120"/>
                <a:cs typeface="+mj-cs"/>
              </a:rPr>
              <a:t>舉例 </a:t>
            </a:r>
            <a:r>
              <a:rPr kumimoji="0" lang="en-US" altLang="zh-TW" sz="2800" dirty="0">
                <a:solidFill>
                  <a:schemeClr val="bg1"/>
                </a:solidFill>
                <a:latin typeface="微軟正黑體" panose="020B0604030504040204" pitchFamily="34" charset="-120"/>
                <a:ea typeface="微軟正黑體" panose="020B0604030504040204" pitchFamily="34" charset="-120"/>
                <a:cs typeface="+mj-cs"/>
              </a:rPr>
              <a:t>JACS</a:t>
            </a:r>
            <a:endParaRPr kumimoji="0" lang="en-US" altLang="zh-CN" sz="2800" dirty="0">
              <a:solidFill>
                <a:schemeClr val="bg1"/>
              </a:solidFill>
              <a:latin typeface="微軟正黑體" panose="020B0604030504040204" pitchFamily="34" charset="-120"/>
              <a:ea typeface="微軟正黑體" panose="020B0604030504040204" pitchFamily="34" charset="-120"/>
              <a:cs typeface="+mj-cs"/>
            </a:endParaRPr>
          </a:p>
          <a:p>
            <a:pPr marL="346075" indent="-346075" eaLnBrk="0" hangingPunct="0">
              <a:spcBef>
                <a:spcPct val="20000"/>
              </a:spcBef>
              <a:buClr>
                <a:srgbClr val="333399"/>
              </a:buClr>
              <a:buFont typeface="Wingdings" pitchFamily="2" charset="2"/>
              <a:buNone/>
              <a:defRPr/>
            </a:pPr>
            <a:endParaRPr kumimoji="0" lang="zh-CN" altLang="en-US" sz="2400" kern="0" dirty="0">
              <a:solidFill>
                <a:schemeClr val="bg1"/>
              </a:solidFill>
              <a:latin typeface="微軟正黑體" panose="020B0604030504040204" pitchFamily="34" charset="-120"/>
              <a:ea typeface="微軟正黑體" panose="020B0604030504040204" pitchFamily="34" charset="-120"/>
            </a:endParaRPr>
          </a:p>
        </p:txBody>
      </p:sp>
      <p:sp>
        <p:nvSpPr>
          <p:cNvPr id="16" name="AutoShape 5"/>
          <p:cNvSpPr>
            <a:spLocks noChangeArrowheads="1"/>
          </p:cNvSpPr>
          <p:nvPr/>
        </p:nvSpPr>
        <p:spPr bwMode="auto">
          <a:xfrm>
            <a:off x="5691188" y="1128713"/>
            <a:ext cx="3325812" cy="1209675"/>
          </a:xfrm>
          <a:prstGeom prst="wedgeRoundRectCallout">
            <a:avLst>
              <a:gd name="adj1" fmla="val -78957"/>
              <a:gd name="adj2" fmla="val 5252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spcBef>
                <a:spcPts val="600"/>
              </a:spcBef>
              <a:defRPr/>
            </a:pPr>
            <a:r>
              <a:rPr kumimoji="0" lang="en-US" altLang="zh-CN" dirty="0">
                <a:latin typeface="微軟正黑體" panose="020B0604030504040204" pitchFamily="34" charset="-120"/>
                <a:ea typeface="微軟正黑體" panose="020B0604030504040204" pitchFamily="34" charset="-120"/>
              </a:rPr>
              <a:t>SPOTLIGHTS</a:t>
            </a:r>
            <a:r>
              <a:rPr kumimoji="0" lang="zh-TW" altLang="en-US" dirty="0">
                <a:latin typeface="微軟正黑體" panose="020B0604030504040204" pitchFamily="34" charset="-120"/>
                <a:ea typeface="微軟正黑體" panose="020B0604030504040204" pitchFamily="34" charset="-120"/>
              </a:rPr>
              <a:t>由科學作家重點解釋研究發現的影響</a:t>
            </a:r>
            <a:r>
              <a:rPr kumimoji="0" lang="zh-CN" altLang="en-US" dirty="0">
                <a:latin typeface="微軟正黑體" panose="020B0604030504040204" pitchFamily="34" charset="-120"/>
                <a:ea typeface="微軟正黑體" panose="020B0604030504040204" pitchFamily="34" charset="-120"/>
              </a:rPr>
              <a:t>、</a:t>
            </a:r>
            <a:r>
              <a:rPr kumimoji="0" lang="zh-TW" altLang="en-US" dirty="0">
                <a:latin typeface="微軟正黑體" panose="020B0604030504040204" pitchFamily="34" charset="-120"/>
                <a:ea typeface="微軟正黑體" panose="020B0604030504040204" pitchFamily="34" charset="-120"/>
              </a:rPr>
              <a:t>並提供專業的對應譯文及音頻</a:t>
            </a:r>
            <a:endParaRPr kumimoji="0" lang="zh-CN" altLang="en-US" dirty="0">
              <a:solidFill>
                <a:schemeClr val="tx1"/>
              </a:solidFill>
              <a:latin typeface="微軟正黑體" panose="020B0604030504040204" pitchFamily="34" charset="-120"/>
              <a:ea typeface="微軟正黑體" panose="020B0604030504040204" pitchFamily="34" charset="-120"/>
            </a:endParaRPr>
          </a:p>
        </p:txBody>
      </p:sp>
      <p:pic>
        <p:nvPicPr>
          <p:cNvPr id="7173" name="Picture 5"/>
          <p:cNvPicPr>
            <a:picLocks noChangeAspect="1" noChangeArrowheads="1"/>
          </p:cNvPicPr>
          <p:nvPr/>
        </p:nvPicPr>
        <p:blipFill>
          <a:blip r:embed="rId4"/>
          <a:srcRect r="5728"/>
          <a:stretch>
            <a:fillRect/>
          </a:stretch>
        </p:blipFill>
        <p:spPr bwMode="auto">
          <a:xfrm>
            <a:off x="5764213" y="2484438"/>
            <a:ext cx="2954337" cy="3648075"/>
          </a:xfrm>
          <a:prstGeom prst="rect">
            <a:avLst/>
          </a:prstGeom>
          <a:noFill/>
          <a:ln w="9525">
            <a:solidFill>
              <a:srgbClr val="0039A6"/>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fade">
                                      <p:cBhvr>
                                        <p:cTn id="11" dur="1000"/>
                                        <p:tgtEl>
                                          <p:spTgt spid="7173"/>
                                        </p:tgtEl>
                                      </p:cBhvr>
                                    </p:animEffect>
                                    <p:anim calcmode="lin" valueType="num">
                                      <p:cBhvr>
                                        <p:cTn id="12" dur="1000" fill="hold"/>
                                        <p:tgtEl>
                                          <p:spTgt spid="7173"/>
                                        </p:tgtEl>
                                        <p:attrNameLst>
                                          <p:attrName>ppt_x</p:attrName>
                                        </p:attrNameLst>
                                      </p:cBhvr>
                                      <p:tavLst>
                                        <p:tav tm="0">
                                          <p:val>
                                            <p:strVal val="#ppt_x"/>
                                          </p:val>
                                        </p:tav>
                                        <p:tav tm="100000">
                                          <p:val>
                                            <p:strVal val="#ppt_x"/>
                                          </p:val>
                                        </p:tav>
                                      </p:tavLst>
                                    </p:anim>
                                    <p:anim calcmode="lin" valueType="num">
                                      <p:cBhvr>
                                        <p:cTn id="13"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952500"/>
            <a:ext cx="7772400" cy="1362075"/>
          </a:xfrm>
        </p:spPr>
        <p:txBody>
          <a:bodyPr rtlCol="0">
            <a:normAutofit/>
          </a:bodyPr>
          <a:lstStyle/>
          <a:p>
            <a:pPr fontAlgn="auto">
              <a:spcAft>
                <a:spcPts val="0"/>
              </a:spcAft>
              <a:defRPr/>
            </a:pPr>
            <a:r>
              <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ACS </a:t>
            </a:r>
            <a:r>
              <a:rPr lang="en-US" altLang="zh-TW" sz="3600" dirty="0" err="1"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ChemWorx</a:t>
            </a:r>
            <a:r>
              <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Why is ACS launching this?</a:t>
            </a:r>
            <a:endPar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4146" name="Content Placeholder 2"/>
          <p:cNvSpPr>
            <a:spLocks noGrp="1"/>
          </p:cNvSpPr>
          <p:nvPr>
            <p:ph type="body" idx="1"/>
          </p:nvPr>
        </p:nvSpPr>
        <p:spPr>
          <a:xfrm>
            <a:off x="722313" y="2705100"/>
            <a:ext cx="7772400" cy="1701800"/>
          </a:xfrm>
        </p:spPr>
        <p:txBody>
          <a:bodyPr/>
          <a:lstStyle/>
          <a:p>
            <a:pPr>
              <a:lnSpc>
                <a:spcPct val="150000"/>
              </a:lnSpc>
            </a:pPr>
            <a:r>
              <a:rPr lang="en-US" altLang="zh-TW" sz="2400" b="1" smtClean="0">
                <a:solidFill>
                  <a:schemeClr val="tx1"/>
                </a:solidFill>
                <a:latin typeface="微軟正黑體" pitchFamily="34" charset="-120"/>
                <a:ea typeface="微軟正黑體" pitchFamily="34" charset="-120"/>
              </a:rPr>
              <a:t>ACS</a:t>
            </a:r>
            <a:r>
              <a:rPr lang="zh-TW" altLang="en-US" sz="2400" b="1" smtClean="0">
                <a:solidFill>
                  <a:schemeClr val="tx1"/>
                </a:solidFill>
                <a:latin typeface="微軟正黑體" pitchFamily="34" charset="-120"/>
                <a:ea typeface="微軟正黑體" pitchFamily="34" charset="-120"/>
              </a:rPr>
              <a:t>宗旨之一就是提供作者需要的協助</a:t>
            </a:r>
            <a:r>
              <a:rPr lang="en-US" altLang="zh-TW" sz="2400" b="1" smtClean="0">
                <a:solidFill>
                  <a:schemeClr val="tx1"/>
                </a:solidFill>
                <a:latin typeface="微軟正黑體" pitchFamily="34" charset="-120"/>
                <a:ea typeface="微軟正黑體" pitchFamily="34" charset="-120"/>
              </a:rPr>
              <a:t>!</a:t>
            </a:r>
          </a:p>
          <a:p>
            <a:pPr>
              <a:lnSpc>
                <a:spcPct val="150000"/>
              </a:lnSpc>
            </a:pPr>
            <a:r>
              <a:rPr lang="en-US" altLang="zh-TW" sz="2400" b="1" smtClean="0">
                <a:solidFill>
                  <a:schemeClr val="tx1"/>
                </a:solidFill>
                <a:latin typeface="微軟正黑體" pitchFamily="34" charset="-120"/>
                <a:ea typeface="微軟正黑體" pitchFamily="34" charset="-120"/>
              </a:rPr>
              <a:t>ACS</a:t>
            </a:r>
            <a:r>
              <a:rPr lang="zh-TW" altLang="en-US" sz="2400" b="1" smtClean="0">
                <a:solidFill>
                  <a:schemeClr val="tx1"/>
                </a:solidFill>
                <a:latin typeface="微軟正黑體" pitchFamily="34" charset="-120"/>
                <a:ea typeface="微軟正黑體" pitchFamily="34" charset="-120"/>
              </a:rPr>
              <a:t> 從許多調查報告中發現作者的這個需求</a:t>
            </a:r>
            <a:endParaRPr lang="en-US" altLang="zh-TW" sz="2400" b="1" smtClean="0">
              <a:solidFill>
                <a:schemeClr val="tx1"/>
              </a:solidFill>
              <a:latin typeface="微軟正黑體" pitchFamily="34" charset="-120"/>
              <a:ea typeface="微軟正黑體" pitchFamily="34" charset="-120"/>
            </a:endParaRPr>
          </a:p>
          <a:p>
            <a:pPr>
              <a:lnSpc>
                <a:spcPct val="150000"/>
              </a:lnSpc>
            </a:pPr>
            <a:r>
              <a:rPr lang="zh-TW" altLang="en-US" sz="2400" b="1" smtClean="0">
                <a:solidFill>
                  <a:schemeClr val="tx1"/>
                </a:solidFill>
                <a:latin typeface="微軟正黑體" pitchFamily="34" charset="-120"/>
                <a:ea typeface="微軟正黑體" pitchFamily="34" charset="-120"/>
              </a:rPr>
              <a:t>為了回應作者與使用者的需求而建立了這個免費的工具</a:t>
            </a:r>
            <a:endParaRPr lang="en-US" altLang="zh-TW" sz="2400" b="1" smtClean="0">
              <a:solidFill>
                <a:schemeClr val="tx1"/>
              </a:solidFill>
              <a:latin typeface="微軟正黑體" pitchFamily="34" charset="-120"/>
              <a:ea typeface="微軟正黑體" pitchFamily="34" charset="-120"/>
            </a:endParaRPr>
          </a:p>
        </p:txBody>
      </p:sp>
      <p:sp>
        <p:nvSpPr>
          <p:cNvPr id="13414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312F655-7DE2-4E37-8D9C-A0BDA76490EE}" type="slidenum">
              <a:rPr lang="en-GB" altLang="zh-TW" sz="800">
                <a:solidFill>
                  <a:srgbClr val="0039A6"/>
                </a:solidFill>
              </a:rPr>
              <a:pPr/>
              <a:t>36</a:t>
            </a:fld>
            <a:endParaRPr lang="en-GB" altLang="zh-TW" sz="800">
              <a:solidFill>
                <a:srgbClr val="0039A6"/>
              </a:solidFill>
            </a:endParaRPr>
          </a:p>
        </p:txBody>
      </p:sp>
    </p:spTree>
    <p:extLst>
      <p:ext uri="{BB962C8B-B14F-4D97-AF65-F5344CB8AC3E}">
        <p14:creationId xmlns:p14="http://schemas.microsoft.com/office/powerpoint/2010/main" val="486850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a:xfrm>
            <a:off x="874713" y="1084263"/>
            <a:ext cx="7772400" cy="617537"/>
          </a:xfrm>
          <a:extLst/>
        </p:spPr>
        <p:txBody>
          <a:bodyPr rtlCol="0">
            <a:normAutofit/>
          </a:bodyPr>
          <a:lstStyle/>
          <a:p>
            <a:pPr fontAlgn="auto">
              <a:lnSpc>
                <a:spcPts val="3225"/>
              </a:lnSpc>
              <a:spcAft>
                <a:spcPts val="0"/>
              </a:spcAft>
              <a:defRPr/>
            </a:pPr>
            <a:r>
              <a:rPr lang="en-US" sz="3200" dirty="0">
                <a:solidFill>
                  <a:srgbClr val="333399"/>
                </a:solidFill>
                <a:latin typeface="微軟正黑體" panose="020B0604030504040204" pitchFamily="34" charset="-120"/>
                <a:ea typeface="微軟正黑體" panose="020B0604030504040204" pitchFamily="34" charset="-120"/>
                <a:cs typeface="ＭＳ Ｐゴシック" charset="0"/>
              </a:rPr>
              <a:t>What is ACS </a:t>
            </a:r>
            <a:r>
              <a:rPr lang="en-US" sz="3200" dirty="0" err="1">
                <a:solidFill>
                  <a:srgbClr val="333399"/>
                </a:solidFill>
                <a:latin typeface="微軟正黑體" panose="020B0604030504040204" pitchFamily="34" charset="-120"/>
                <a:ea typeface="微軟正黑體" panose="020B0604030504040204" pitchFamily="34" charset="-120"/>
                <a:cs typeface="ＭＳ Ｐゴシック" charset="0"/>
              </a:rPr>
              <a:t>ChemWorx</a:t>
            </a:r>
            <a:r>
              <a:rPr lang="en-US" sz="3200" dirty="0">
                <a:solidFill>
                  <a:srgbClr val="333399"/>
                </a:solidFill>
                <a:latin typeface="微軟正黑體" panose="020B0604030504040204" pitchFamily="34" charset="-120"/>
                <a:ea typeface="微軟正黑體" panose="020B0604030504040204" pitchFamily="34" charset="-120"/>
                <a:cs typeface="ＭＳ Ｐゴシック" charset="0"/>
              </a:rPr>
              <a:t>?</a:t>
            </a:r>
          </a:p>
        </p:txBody>
      </p:sp>
      <p:sp>
        <p:nvSpPr>
          <p:cNvPr id="6" name="Content Placeholder 5"/>
          <p:cNvSpPr>
            <a:spLocks noGrp="1"/>
          </p:cNvSpPr>
          <p:nvPr>
            <p:ph type="body" idx="1"/>
          </p:nvPr>
        </p:nvSpPr>
        <p:spPr>
          <a:xfrm>
            <a:off x="738188" y="2190750"/>
            <a:ext cx="7772400" cy="1500188"/>
          </a:xfrm>
        </p:spPr>
        <p:txBody>
          <a:bodyPr rtlCol="0">
            <a:noAutofit/>
          </a:bodyPr>
          <a:lstStyle/>
          <a:p>
            <a:pPr fontAlgn="auto">
              <a:spcAft>
                <a:spcPts val="0"/>
              </a:spcAft>
              <a:buFont typeface="Arial" pitchFamily="34" charset="0"/>
              <a:buNone/>
              <a:defRPr/>
            </a:pPr>
            <a:r>
              <a:rPr lang="en-US" altLang="zh-TW" sz="3200" dirty="0">
                <a:latin typeface="微軟正黑體" panose="020B0604030504040204" pitchFamily="34" charset="-120"/>
                <a:ea typeface="微軟正黑體" panose="020B0604030504040204" pitchFamily="34" charset="-120"/>
                <a:cs typeface="ＭＳ Ｐゴシック" pitchFamily="-65" charset="-128"/>
              </a:rPr>
              <a:t>ACS </a:t>
            </a:r>
            <a:r>
              <a:rPr lang="en-US" altLang="zh-TW" sz="3200" dirty="0" err="1">
                <a:latin typeface="微軟正黑體" panose="020B0604030504040204" pitchFamily="34" charset="-120"/>
                <a:ea typeface="微軟正黑體" panose="020B0604030504040204" pitchFamily="34" charset="-120"/>
                <a:cs typeface="ＭＳ Ｐゴシック" pitchFamily="-65" charset="-128"/>
              </a:rPr>
              <a:t>ChemWorx</a:t>
            </a:r>
            <a:r>
              <a:rPr lang="zh-TW" altLang="en-US" sz="3200" dirty="0">
                <a:latin typeface="微軟正黑體" panose="020B0604030504040204" pitchFamily="34" charset="-120"/>
                <a:ea typeface="微軟正黑體" panose="020B0604030504040204" pitchFamily="34" charset="-120"/>
                <a:cs typeface="ＭＳ Ｐゴシック" pitchFamily="-65" charset="-128"/>
              </a:rPr>
              <a:t> </a:t>
            </a:r>
            <a:r>
              <a:rPr lang="zh-TW" altLang="en-US" sz="3200" dirty="0" smtClean="0">
                <a:latin typeface="微軟正黑體" panose="020B0604030504040204" pitchFamily="34" charset="-120"/>
                <a:ea typeface="微軟正黑體" panose="020B0604030504040204" pitchFamily="34" charset="-120"/>
                <a:cs typeface="ＭＳ Ｐゴシック" pitchFamily="-65" charset="-128"/>
              </a:rPr>
              <a:t>不只是自我</a:t>
            </a:r>
            <a:r>
              <a:rPr lang="zh-TW" altLang="en-US" sz="3200" dirty="0">
                <a:latin typeface="微軟正黑體" panose="020B0604030504040204" pitchFamily="34" charset="-120"/>
                <a:ea typeface="微軟正黑體" panose="020B0604030504040204" pitchFamily="34" charset="-120"/>
                <a:cs typeface="ＭＳ Ｐゴシック" pitchFamily="-65" charset="-128"/>
              </a:rPr>
              <a:t>研究或合作研究都適用的參考管理工具</a:t>
            </a:r>
            <a:r>
              <a:rPr lang="en-US" altLang="zh-TW" sz="3200" dirty="0">
                <a:latin typeface="微軟正黑體" panose="020B0604030504040204" pitchFamily="34" charset="-120"/>
                <a:ea typeface="微軟正黑體" panose="020B0604030504040204" pitchFamily="34" charset="-120"/>
                <a:cs typeface="ＭＳ Ｐゴシック" pitchFamily="-65" charset="-128"/>
              </a:rPr>
              <a:t>, </a:t>
            </a:r>
            <a:r>
              <a:rPr lang="zh-TW" altLang="en-US" sz="3200" dirty="0" smtClean="0">
                <a:latin typeface="微軟正黑體" panose="020B0604030504040204" pitchFamily="34" charset="-120"/>
                <a:ea typeface="微軟正黑體" panose="020B0604030504040204" pitchFamily="34" charset="-120"/>
                <a:cs typeface="ＭＳ Ｐゴシック" pitchFamily="-65" charset="-128"/>
              </a:rPr>
              <a:t>他</a:t>
            </a:r>
            <a:r>
              <a:rPr lang="zh-TW" altLang="en-US" sz="3200" dirty="0">
                <a:latin typeface="微軟正黑體" panose="020B0604030504040204" pitchFamily="34" charset="-120"/>
                <a:ea typeface="微軟正黑體" panose="020B0604030504040204" pitchFamily="34" charset="-120"/>
                <a:cs typeface="ＭＳ Ｐゴシック" pitchFamily="-65" charset="-128"/>
              </a:rPr>
              <a:t>同時還提供作者管理時間與其他服務</a:t>
            </a:r>
            <a:r>
              <a:rPr lang="zh-TW" altLang="en-US" sz="3200" dirty="0" smtClean="0">
                <a:latin typeface="微軟正黑體" panose="020B0604030504040204" pitchFamily="34" charset="-120"/>
                <a:ea typeface="微軟正黑體" panose="020B0604030504040204" pitchFamily="34" charset="-120"/>
                <a:cs typeface="ＭＳ Ｐゴシック" pitchFamily="-65" charset="-128"/>
              </a:rPr>
              <a:t>的功能</a:t>
            </a:r>
            <a:endParaRPr lang="en-US" altLang="zh-TW" sz="3200" dirty="0">
              <a:latin typeface="微軟正黑體" panose="020B0604030504040204" pitchFamily="34" charset="-120"/>
              <a:ea typeface="微軟正黑體" panose="020B0604030504040204" pitchFamily="34" charset="-120"/>
              <a:cs typeface="ＭＳ Ｐゴシック" pitchFamily="-65" charset="-128"/>
            </a:endParaRPr>
          </a:p>
        </p:txBody>
      </p:sp>
      <p:pic>
        <p:nvPicPr>
          <p:cNvPr id="142339" name="Picture 4" descr="ChemWorx-no-tag.png"/>
          <p:cNvPicPr>
            <a:picLocks noChangeAspect="1"/>
          </p:cNvPicPr>
          <p:nvPr/>
        </p:nvPicPr>
        <p:blipFill>
          <a:blip r:embed="rId3"/>
          <a:srcRect/>
          <a:stretch>
            <a:fillRect/>
          </a:stretch>
        </p:blipFill>
        <p:spPr bwMode="auto">
          <a:xfrm>
            <a:off x="2676525" y="4081463"/>
            <a:ext cx="4194175" cy="1403350"/>
          </a:xfrm>
          <a:prstGeom prst="rect">
            <a:avLst/>
          </a:prstGeom>
          <a:noFill/>
          <a:ln w="9525">
            <a:noFill/>
            <a:miter lim="800000"/>
            <a:headEnd/>
            <a:tailEnd/>
          </a:ln>
        </p:spPr>
      </p:pic>
    </p:spTree>
    <p:extLst>
      <p:ext uri="{BB962C8B-B14F-4D97-AF65-F5344CB8AC3E}">
        <p14:creationId xmlns:p14="http://schemas.microsoft.com/office/powerpoint/2010/main" val="2845582327"/>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190500" y="782638"/>
            <a:ext cx="8953500" cy="741362"/>
          </a:xfrm>
          <a:extLst/>
        </p:spPr>
        <p:txBody>
          <a:bodyPr rtlCol="0">
            <a:normAutofit fontScale="90000"/>
          </a:bodyPr>
          <a:lstStyle/>
          <a:p>
            <a:pPr fontAlgn="auto">
              <a:spcAft>
                <a:spcPts val="0"/>
              </a:spcAft>
              <a:defRPr/>
            </a:pPr>
            <a:r>
              <a:rPr lang="en-US" sz="3200" dirty="0">
                <a:solidFill>
                  <a:srgbClr val="333399"/>
                </a:solidFill>
                <a:latin typeface="微軟正黑體" panose="020B0604030504040204" pitchFamily="34" charset="-120"/>
                <a:ea typeface="微軟正黑體" panose="020B0604030504040204" pitchFamily="34" charset="-120"/>
                <a:cs typeface="ＭＳ Ｐゴシック" charset="0"/>
              </a:rPr>
              <a:t>Why did we introduce ACS </a:t>
            </a:r>
            <a:r>
              <a:rPr lang="en-US" sz="3200" dirty="0" err="1">
                <a:solidFill>
                  <a:srgbClr val="333399"/>
                </a:solidFill>
                <a:latin typeface="微軟正黑體" panose="020B0604030504040204" pitchFamily="34" charset="-120"/>
                <a:ea typeface="微軟正黑體" panose="020B0604030504040204" pitchFamily="34" charset="-120"/>
                <a:cs typeface="ＭＳ Ｐゴシック" charset="0"/>
              </a:rPr>
              <a:t>ChemWorx</a:t>
            </a:r>
            <a:r>
              <a:rPr lang="en-US" sz="3200" dirty="0">
                <a:solidFill>
                  <a:srgbClr val="333399"/>
                </a:solidFill>
                <a:latin typeface="微軟正黑體" panose="020B0604030504040204" pitchFamily="34" charset="-120"/>
                <a:ea typeface="微軟正黑體" panose="020B0604030504040204" pitchFamily="34" charset="-120"/>
                <a:cs typeface="ＭＳ Ｐゴシック" charset="0"/>
              </a:rPr>
              <a:t>?</a:t>
            </a:r>
          </a:p>
        </p:txBody>
      </p:sp>
      <p:sp>
        <p:nvSpPr>
          <p:cNvPr id="2" name="文字版面配置區 1"/>
          <p:cNvSpPr>
            <a:spLocks noGrp="1"/>
          </p:cNvSpPr>
          <p:nvPr>
            <p:ph type="body" idx="1"/>
          </p:nvPr>
        </p:nvSpPr>
        <p:spPr/>
        <p:txBody>
          <a:bodyPr rtlCol="0">
            <a:normAutofit/>
          </a:bodyPr>
          <a:lstStyle/>
          <a:p>
            <a:pPr fontAlgn="auto">
              <a:spcAft>
                <a:spcPts val="0"/>
              </a:spcAft>
              <a:buFont typeface="Arial" pitchFamily="34" charset="0"/>
              <a:buNone/>
              <a:defRPr/>
            </a:pPr>
            <a:endParaRPr lang="zh-TW" altLang="en-US" dirty="0"/>
          </a:p>
        </p:txBody>
      </p:sp>
      <p:pic>
        <p:nvPicPr>
          <p:cNvPr id="7" name="Picture 6"/>
          <p:cNvPicPr>
            <a:picLocks noChangeAspect="1"/>
          </p:cNvPicPr>
          <p:nvPr/>
        </p:nvPicPr>
        <p:blipFill>
          <a:blip r:embed="rId3"/>
          <a:srcRect/>
          <a:stretch>
            <a:fillRect/>
          </a:stretch>
        </p:blipFill>
        <p:spPr bwMode="auto">
          <a:xfrm>
            <a:off x="676275" y="2482850"/>
            <a:ext cx="944563" cy="37623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242888" y="1762125"/>
            <a:ext cx="1711325" cy="576263"/>
          </a:xfrm>
          <a:prstGeom prst="rect">
            <a:avLst/>
          </a:prstGeom>
          <a:noFill/>
          <a:ln w="9525">
            <a:noFill/>
            <a:miter lim="800000"/>
            <a:headEnd/>
            <a:tailEnd/>
          </a:ln>
        </p:spPr>
      </p:pic>
      <p:pic>
        <p:nvPicPr>
          <p:cNvPr id="9" name="Picture 8"/>
          <p:cNvPicPr>
            <a:picLocks noChangeAspect="1"/>
          </p:cNvPicPr>
          <p:nvPr/>
        </p:nvPicPr>
        <p:blipFill>
          <a:blip r:embed="rId5"/>
          <a:srcRect/>
          <a:stretch>
            <a:fillRect/>
          </a:stretch>
        </p:blipFill>
        <p:spPr bwMode="auto">
          <a:xfrm>
            <a:off x="242888" y="2905125"/>
            <a:ext cx="1663700" cy="225425"/>
          </a:xfrm>
          <a:prstGeom prst="rect">
            <a:avLst/>
          </a:prstGeom>
          <a:noFill/>
          <a:ln w="9525">
            <a:noFill/>
            <a:miter lim="800000"/>
            <a:headEnd/>
            <a:tailEnd/>
          </a:ln>
        </p:spPr>
      </p:pic>
      <p:pic>
        <p:nvPicPr>
          <p:cNvPr id="11" name="Picture 10"/>
          <p:cNvPicPr>
            <a:picLocks noChangeAspect="1"/>
          </p:cNvPicPr>
          <p:nvPr/>
        </p:nvPicPr>
        <p:blipFill>
          <a:blip r:embed="rId6"/>
          <a:srcRect/>
          <a:stretch>
            <a:fillRect/>
          </a:stretch>
        </p:blipFill>
        <p:spPr bwMode="auto">
          <a:xfrm>
            <a:off x="7516813" y="2193925"/>
            <a:ext cx="427037" cy="427038"/>
          </a:xfrm>
          <a:prstGeom prst="rect">
            <a:avLst/>
          </a:prstGeom>
          <a:noFill/>
          <a:ln w="9525">
            <a:noFill/>
            <a:miter lim="800000"/>
            <a:headEnd/>
            <a:tailEnd/>
          </a:ln>
        </p:spPr>
      </p:pic>
      <p:pic>
        <p:nvPicPr>
          <p:cNvPr id="12" name="Picture 11"/>
          <p:cNvPicPr>
            <a:picLocks noChangeAspect="1"/>
          </p:cNvPicPr>
          <p:nvPr/>
        </p:nvPicPr>
        <p:blipFill>
          <a:blip r:embed="rId7"/>
          <a:srcRect/>
          <a:stretch>
            <a:fillRect/>
          </a:stretch>
        </p:blipFill>
        <p:spPr bwMode="auto">
          <a:xfrm>
            <a:off x="7372350" y="2698750"/>
            <a:ext cx="925513" cy="711200"/>
          </a:xfrm>
          <a:prstGeom prst="rect">
            <a:avLst/>
          </a:prstGeom>
          <a:noFill/>
          <a:ln w="9525">
            <a:noFill/>
            <a:miter lim="800000"/>
            <a:headEnd/>
            <a:tailEnd/>
          </a:ln>
        </p:spPr>
      </p:pic>
      <p:pic>
        <p:nvPicPr>
          <p:cNvPr id="13" name="Picture 12"/>
          <p:cNvPicPr>
            <a:picLocks noChangeAspect="1"/>
          </p:cNvPicPr>
          <p:nvPr/>
        </p:nvPicPr>
        <p:blipFill>
          <a:blip r:embed="rId8"/>
          <a:srcRect l="6866" t="-1334" r="21721"/>
          <a:stretch>
            <a:fillRect/>
          </a:stretch>
        </p:blipFill>
        <p:spPr bwMode="auto">
          <a:xfrm>
            <a:off x="603250" y="4035425"/>
            <a:ext cx="7988300" cy="938213"/>
          </a:xfrm>
          <a:prstGeom prst="rect">
            <a:avLst/>
          </a:prstGeom>
          <a:noFill/>
          <a:ln w="9525">
            <a:noFill/>
            <a:miter lim="800000"/>
            <a:headEnd/>
            <a:tailEnd/>
          </a:ln>
        </p:spPr>
      </p:pic>
      <p:pic>
        <p:nvPicPr>
          <p:cNvPr id="14" name="Picture 13" descr="logo-mendeley.png"/>
          <p:cNvPicPr>
            <a:picLocks noChangeAspect="1"/>
          </p:cNvPicPr>
          <p:nvPr/>
        </p:nvPicPr>
        <p:blipFill>
          <a:blip r:embed="rId9"/>
          <a:srcRect/>
          <a:stretch>
            <a:fillRect/>
          </a:stretch>
        </p:blipFill>
        <p:spPr bwMode="auto">
          <a:xfrm>
            <a:off x="1900238" y="5465763"/>
            <a:ext cx="2016125" cy="473075"/>
          </a:xfrm>
          <a:prstGeom prst="rect">
            <a:avLst/>
          </a:prstGeom>
          <a:noFill/>
          <a:ln w="9525">
            <a:noFill/>
            <a:miter lim="800000"/>
            <a:headEnd/>
            <a:tailEnd/>
          </a:ln>
        </p:spPr>
      </p:pic>
      <p:pic>
        <p:nvPicPr>
          <p:cNvPr id="15" name="Picture 14"/>
          <p:cNvPicPr>
            <a:picLocks noChangeAspect="1"/>
          </p:cNvPicPr>
          <p:nvPr/>
        </p:nvPicPr>
        <p:blipFill>
          <a:blip r:embed="rId10"/>
          <a:srcRect/>
          <a:stretch>
            <a:fillRect/>
          </a:stretch>
        </p:blipFill>
        <p:spPr bwMode="auto">
          <a:xfrm>
            <a:off x="2187575" y="5915025"/>
            <a:ext cx="1512888" cy="384175"/>
          </a:xfrm>
          <a:prstGeom prst="rect">
            <a:avLst/>
          </a:prstGeom>
          <a:noFill/>
          <a:ln w="9525">
            <a:noFill/>
            <a:miter lim="800000"/>
            <a:headEnd/>
            <a:tailEnd/>
          </a:ln>
        </p:spPr>
      </p:pic>
      <p:cxnSp>
        <p:nvCxnSpPr>
          <p:cNvPr id="16" name="Straight Arrow Connector 15"/>
          <p:cNvCxnSpPr>
            <a:cxnSpLocks noChangeShapeType="1"/>
          </p:cNvCxnSpPr>
          <p:nvPr/>
        </p:nvCxnSpPr>
        <p:spPr bwMode="auto">
          <a:xfrm flipV="1">
            <a:off x="2763838" y="5002213"/>
            <a:ext cx="71437" cy="504825"/>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p:spPr>
      </p:cxnSp>
      <p:cxnSp>
        <p:nvCxnSpPr>
          <p:cNvPr id="17" name="Straight Arrow Connector 16"/>
          <p:cNvCxnSpPr>
            <a:cxnSpLocks noChangeShapeType="1"/>
          </p:cNvCxnSpPr>
          <p:nvPr/>
        </p:nvCxnSpPr>
        <p:spPr bwMode="auto">
          <a:xfrm flipV="1">
            <a:off x="5932488" y="4930775"/>
            <a:ext cx="71437" cy="50323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p:spPr>
      </p:cxnSp>
      <p:cxnSp>
        <p:nvCxnSpPr>
          <p:cNvPr id="18" name="Straight Arrow Connector 17"/>
          <p:cNvCxnSpPr>
            <a:cxnSpLocks noChangeShapeType="1"/>
          </p:cNvCxnSpPr>
          <p:nvPr/>
        </p:nvCxnSpPr>
        <p:spPr bwMode="auto">
          <a:xfrm>
            <a:off x="4419600" y="3346450"/>
            <a:ext cx="0" cy="6477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p:spPr>
      </p:cxnSp>
      <p:cxnSp>
        <p:nvCxnSpPr>
          <p:cNvPr id="19" name="Straight Arrow Connector 18"/>
          <p:cNvCxnSpPr>
            <a:cxnSpLocks noChangeShapeType="1"/>
          </p:cNvCxnSpPr>
          <p:nvPr/>
        </p:nvCxnSpPr>
        <p:spPr bwMode="auto">
          <a:xfrm>
            <a:off x="7804150" y="3346450"/>
            <a:ext cx="0" cy="6477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p:spPr>
      </p:cxnSp>
      <p:cxnSp>
        <p:nvCxnSpPr>
          <p:cNvPr id="20" name="Straight Arrow Connector 19"/>
          <p:cNvCxnSpPr>
            <a:cxnSpLocks noChangeShapeType="1"/>
          </p:cNvCxnSpPr>
          <p:nvPr/>
        </p:nvCxnSpPr>
        <p:spPr bwMode="auto">
          <a:xfrm>
            <a:off x="1250950" y="3275013"/>
            <a:ext cx="0" cy="6477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p:spPr>
      </p:cxnSp>
      <p:pic>
        <p:nvPicPr>
          <p:cNvPr id="21" name="Picture 20"/>
          <p:cNvPicPr>
            <a:picLocks noChangeAspect="1"/>
          </p:cNvPicPr>
          <p:nvPr/>
        </p:nvPicPr>
        <p:blipFill>
          <a:blip r:embed="rId11"/>
          <a:srcRect/>
          <a:stretch>
            <a:fillRect/>
          </a:stretch>
        </p:blipFill>
        <p:spPr bwMode="auto">
          <a:xfrm>
            <a:off x="3916363" y="2554288"/>
            <a:ext cx="647700" cy="647700"/>
          </a:xfrm>
          <a:prstGeom prst="rect">
            <a:avLst/>
          </a:prstGeom>
          <a:noFill/>
          <a:ln w="9525">
            <a:noFill/>
            <a:miter lim="800000"/>
            <a:headEnd/>
            <a:tailEnd/>
          </a:ln>
        </p:spPr>
      </p:pic>
      <p:pic>
        <p:nvPicPr>
          <p:cNvPr id="22" name="Picture 21"/>
          <p:cNvPicPr>
            <a:picLocks noChangeAspect="1"/>
          </p:cNvPicPr>
          <p:nvPr/>
        </p:nvPicPr>
        <p:blipFill>
          <a:blip r:embed="rId12"/>
          <a:srcRect/>
          <a:stretch>
            <a:fillRect/>
          </a:stretch>
        </p:blipFill>
        <p:spPr bwMode="auto">
          <a:xfrm>
            <a:off x="4564063" y="2482850"/>
            <a:ext cx="1608137" cy="1069975"/>
          </a:xfrm>
          <a:prstGeom prst="rect">
            <a:avLst/>
          </a:prstGeom>
          <a:noFill/>
          <a:ln w="9525">
            <a:noFill/>
            <a:miter lim="800000"/>
            <a:headEnd/>
            <a:tailEnd/>
          </a:ln>
        </p:spPr>
      </p:pic>
      <p:pic>
        <p:nvPicPr>
          <p:cNvPr id="23" name="Picture 22"/>
          <p:cNvPicPr>
            <a:picLocks noChangeAspect="1"/>
          </p:cNvPicPr>
          <p:nvPr/>
        </p:nvPicPr>
        <p:blipFill>
          <a:blip r:embed="rId13"/>
          <a:srcRect/>
          <a:stretch>
            <a:fillRect/>
          </a:stretch>
        </p:blipFill>
        <p:spPr bwMode="auto">
          <a:xfrm>
            <a:off x="5464175" y="5434013"/>
            <a:ext cx="936625" cy="844550"/>
          </a:xfrm>
          <a:prstGeom prst="rect">
            <a:avLst/>
          </a:prstGeom>
          <a:noFill/>
          <a:ln w="9525">
            <a:noFill/>
            <a:miter lim="800000"/>
            <a:headEnd/>
            <a:tailEnd/>
          </a:ln>
        </p:spPr>
      </p:pic>
    </p:spTree>
    <p:extLst>
      <p:ext uri="{BB962C8B-B14F-4D97-AF65-F5344CB8AC3E}">
        <p14:creationId xmlns:p14="http://schemas.microsoft.com/office/powerpoint/2010/main" val="3532165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a:xfrm>
            <a:off x="692150" y="947738"/>
            <a:ext cx="8159750" cy="665162"/>
          </a:xfrm>
          <a:extLst/>
        </p:spPr>
        <p:txBody>
          <a:bodyPr rtlCol="0">
            <a:normAutofit/>
          </a:bodyPr>
          <a:lstStyle/>
          <a:p>
            <a:pPr fontAlgn="auto">
              <a:spcAft>
                <a:spcPts val="0"/>
              </a:spcAft>
              <a:defRPr/>
            </a:pPr>
            <a:r>
              <a:rPr lang="en-US" sz="2800" dirty="0">
                <a:solidFill>
                  <a:srgbClr val="333399"/>
                </a:solidFill>
                <a:latin typeface="微軟正黑體" panose="020B0604030504040204" pitchFamily="34" charset="-120"/>
                <a:ea typeface="微軟正黑體" panose="020B0604030504040204" pitchFamily="34" charset="-120"/>
                <a:cs typeface="ＭＳ Ｐゴシック" charset="0"/>
              </a:rPr>
              <a:t>What </a:t>
            </a:r>
            <a:r>
              <a:rPr lang="en-US" sz="2800" dirty="0" smtClean="0">
                <a:solidFill>
                  <a:srgbClr val="333399"/>
                </a:solidFill>
                <a:latin typeface="微軟正黑體" panose="020B0604030504040204" pitchFamily="34" charset="-120"/>
                <a:ea typeface="微軟正黑體" panose="020B0604030504040204" pitchFamily="34" charset="-120"/>
                <a:cs typeface="ＭＳ Ｐゴシック" charset="0"/>
              </a:rPr>
              <a:t>Makes </a:t>
            </a:r>
            <a:r>
              <a:rPr lang="en-US" sz="2800" dirty="0">
                <a:solidFill>
                  <a:srgbClr val="333399"/>
                </a:solidFill>
                <a:latin typeface="微軟正黑體" panose="020B0604030504040204" pitchFamily="34" charset="-120"/>
                <a:ea typeface="微軟正黑體" panose="020B0604030504040204" pitchFamily="34" charset="-120"/>
                <a:cs typeface="ＭＳ Ｐゴシック" charset="0"/>
              </a:rPr>
              <a:t>ACS </a:t>
            </a:r>
            <a:r>
              <a:rPr lang="en-US" sz="2800" dirty="0" err="1">
                <a:solidFill>
                  <a:srgbClr val="333399"/>
                </a:solidFill>
                <a:latin typeface="微軟正黑體" panose="020B0604030504040204" pitchFamily="34" charset="-120"/>
                <a:ea typeface="微軟正黑體" panose="020B0604030504040204" pitchFamily="34" charset="-120"/>
                <a:cs typeface="ＭＳ Ｐゴシック" charset="0"/>
              </a:rPr>
              <a:t>ChemWorx</a:t>
            </a:r>
            <a:r>
              <a:rPr lang="en-US" sz="2800" dirty="0">
                <a:solidFill>
                  <a:srgbClr val="333399"/>
                </a:solidFill>
                <a:latin typeface="微軟正黑體" panose="020B0604030504040204" pitchFamily="34" charset="-120"/>
                <a:ea typeface="微軟正黑體" panose="020B0604030504040204" pitchFamily="34" charset="-120"/>
                <a:cs typeface="ＭＳ Ｐゴシック" charset="0"/>
              </a:rPr>
              <a:t> Different?</a:t>
            </a:r>
          </a:p>
        </p:txBody>
      </p:sp>
      <p:sp>
        <p:nvSpPr>
          <p:cNvPr id="31" name="Content Placeholder 5"/>
          <p:cNvSpPr>
            <a:spLocks noGrp="1"/>
          </p:cNvSpPr>
          <p:nvPr>
            <p:ph type="body" idx="1"/>
          </p:nvPr>
        </p:nvSpPr>
        <p:spPr>
          <a:xfrm>
            <a:off x="781050" y="1874838"/>
            <a:ext cx="7772400" cy="3598862"/>
          </a:xfrm>
        </p:spPr>
        <p:txBody>
          <a:bodyPr anchor="t"/>
          <a:lstStyle/>
          <a:p>
            <a:pPr marL="457200" indent="-457200">
              <a:buClr>
                <a:srgbClr val="29AE6F"/>
              </a:buClr>
              <a:buFont typeface="Arial" charset="0"/>
              <a:buChar char="•"/>
            </a:pPr>
            <a:r>
              <a:rPr lang="en-US" altLang="zh-TW" sz="2800" smtClean="0">
                <a:solidFill>
                  <a:schemeClr val="tx1"/>
                </a:solidFill>
                <a:latin typeface="微軟正黑體" pitchFamily="34" charset="-120"/>
                <a:ea typeface="微軟正黑體" pitchFamily="34" charset="-120"/>
                <a:cs typeface="Arial" charset="0"/>
              </a:rPr>
              <a:t>All functions integrated into a single tool:</a:t>
            </a:r>
          </a:p>
          <a:p>
            <a:pPr marL="457200" indent="-457200">
              <a:lnSpc>
                <a:spcPct val="150000"/>
              </a:lnSpc>
              <a:buClr>
                <a:srgbClr val="29AE6F"/>
              </a:buClr>
              <a:buFont typeface="Arial" charset="0"/>
              <a:buChar char="•"/>
            </a:pPr>
            <a:r>
              <a:rPr lang="zh-TW" altLang="en-US" sz="2800" smtClean="0">
                <a:solidFill>
                  <a:schemeClr val="tx1"/>
                </a:solidFill>
                <a:latin typeface="微軟正黑體" pitchFamily="34" charset="-120"/>
                <a:ea typeface="微軟正黑體" pitchFamily="34" charset="-120"/>
                <a:cs typeface="Arial" charset="0"/>
              </a:rPr>
              <a:t>可直接引用與共享收藏在</a:t>
            </a:r>
            <a:r>
              <a:rPr lang="en-US" altLang="zh-TW" sz="2800" smtClean="0">
                <a:solidFill>
                  <a:schemeClr val="tx1"/>
                </a:solidFill>
                <a:latin typeface="微軟正黑體" pitchFamily="34" charset="-120"/>
                <a:ea typeface="微軟正黑體" pitchFamily="34" charset="-120"/>
                <a:cs typeface="Arial" charset="0"/>
              </a:rPr>
              <a:t>ChemWorx</a:t>
            </a:r>
            <a:r>
              <a:rPr lang="zh-TW" altLang="en-US" sz="2800" smtClean="0">
                <a:solidFill>
                  <a:schemeClr val="tx1"/>
                </a:solidFill>
                <a:latin typeface="微軟正黑體" pitchFamily="34" charset="-120"/>
                <a:ea typeface="微軟正黑體" pitchFamily="34" charset="-120"/>
                <a:cs typeface="Arial" charset="0"/>
              </a:rPr>
              <a:t>的文章</a:t>
            </a:r>
            <a:endParaRPr lang="en-US" altLang="zh-TW" sz="2800" smtClean="0">
              <a:solidFill>
                <a:schemeClr val="tx1"/>
              </a:solidFill>
              <a:latin typeface="微軟正黑體" pitchFamily="34" charset="-120"/>
              <a:ea typeface="微軟正黑體" pitchFamily="34" charset="-120"/>
              <a:cs typeface="Arial" charset="0"/>
            </a:endParaRPr>
          </a:p>
          <a:p>
            <a:pPr marL="457200" indent="-457200">
              <a:lnSpc>
                <a:spcPct val="150000"/>
              </a:lnSpc>
              <a:buClr>
                <a:srgbClr val="29AE6F"/>
              </a:buClr>
              <a:buFont typeface="Arial" charset="0"/>
              <a:buChar char="•"/>
            </a:pPr>
            <a:r>
              <a:rPr lang="zh-TW" altLang="en-US" sz="2800" smtClean="0">
                <a:solidFill>
                  <a:schemeClr val="tx1"/>
                </a:solidFill>
                <a:latin typeface="微軟正黑體" pitchFamily="34" charset="-120"/>
                <a:ea typeface="微軟正黑體" pitchFamily="34" charset="-120"/>
                <a:cs typeface="Arial" charset="0"/>
              </a:rPr>
              <a:t>自動追蹤相關的研究論文 </a:t>
            </a:r>
          </a:p>
          <a:p>
            <a:pPr marL="457200" indent="-457200">
              <a:lnSpc>
                <a:spcPct val="150000"/>
              </a:lnSpc>
              <a:buClr>
                <a:srgbClr val="29AE6F"/>
              </a:buClr>
              <a:buFont typeface="Arial" charset="0"/>
              <a:buChar char="•"/>
            </a:pPr>
            <a:r>
              <a:rPr lang="zh-TW" altLang="en-US" sz="2800" smtClean="0">
                <a:solidFill>
                  <a:schemeClr val="tx1"/>
                </a:solidFill>
                <a:latin typeface="微軟正黑體" pitchFamily="34" charset="-120"/>
                <a:ea typeface="微軟正黑體" pitchFamily="34" charset="-120"/>
                <a:cs typeface="Arial" charset="0"/>
              </a:rPr>
              <a:t>追蹤您出版於</a:t>
            </a:r>
            <a:r>
              <a:rPr lang="en-US" altLang="zh-TW" sz="2800" smtClean="0">
                <a:solidFill>
                  <a:schemeClr val="tx1"/>
                </a:solidFill>
                <a:latin typeface="微軟正黑體" pitchFamily="34" charset="-120"/>
                <a:ea typeface="微軟正黑體" pitchFamily="34" charset="-120"/>
                <a:cs typeface="Arial" charset="0"/>
              </a:rPr>
              <a:t>ACS</a:t>
            </a:r>
            <a:r>
              <a:rPr lang="zh-TW" altLang="en-US" sz="2800" smtClean="0">
                <a:solidFill>
                  <a:schemeClr val="tx1"/>
                </a:solidFill>
                <a:latin typeface="微軟正黑體" pitchFamily="34" charset="-120"/>
                <a:ea typeface="微軟正黑體" pitchFamily="34" charset="-120"/>
                <a:cs typeface="Arial" charset="0"/>
              </a:rPr>
              <a:t>的文章影響力</a:t>
            </a:r>
            <a:endParaRPr lang="en-US" altLang="zh-TW" sz="2800" smtClean="0">
              <a:solidFill>
                <a:schemeClr val="tx1"/>
              </a:solidFill>
              <a:latin typeface="微軟正黑體" pitchFamily="34" charset="-120"/>
              <a:ea typeface="微軟正黑體" pitchFamily="34" charset="-120"/>
              <a:cs typeface="Arial" charset="0"/>
            </a:endParaRPr>
          </a:p>
          <a:p>
            <a:pPr marL="457200" indent="-457200">
              <a:lnSpc>
                <a:spcPct val="150000"/>
              </a:lnSpc>
              <a:buClr>
                <a:srgbClr val="29AE6F"/>
              </a:buClr>
              <a:buFont typeface="Arial" charset="0"/>
              <a:buChar char="•"/>
            </a:pPr>
            <a:r>
              <a:rPr lang="zh-TW" altLang="en-US" sz="2800" smtClean="0">
                <a:solidFill>
                  <a:schemeClr val="tx1"/>
                </a:solidFill>
                <a:latin typeface="微軟正黑體" pitchFamily="34" charset="-120"/>
                <a:ea typeface="微軟正黑體" pitchFamily="34" charset="-120"/>
                <a:cs typeface="Arial" charset="0"/>
              </a:rPr>
              <a:t>完全免費</a:t>
            </a:r>
            <a:r>
              <a:rPr lang="en-US" altLang="zh-TW" sz="2800" smtClean="0">
                <a:solidFill>
                  <a:schemeClr val="tx1"/>
                </a:solidFill>
                <a:latin typeface="微軟正黑體" pitchFamily="34" charset="-120"/>
                <a:ea typeface="微軟正黑體" pitchFamily="34" charset="-120"/>
                <a:cs typeface="Arial" charset="0"/>
              </a:rPr>
              <a:t>!!</a:t>
            </a:r>
            <a:r>
              <a:rPr lang="zh-TW" altLang="en-US" sz="2800" smtClean="0">
                <a:solidFill>
                  <a:schemeClr val="tx1"/>
                </a:solidFill>
                <a:latin typeface="微軟正黑體" pitchFamily="34" charset="-120"/>
                <a:ea typeface="微軟正黑體" pitchFamily="34" charset="-120"/>
                <a:cs typeface="Arial" charset="0"/>
              </a:rPr>
              <a:t> </a:t>
            </a:r>
            <a:endParaRPr lang="en-US" altLang="zh-TW" sz="2800" smtClean="0">
              <a:solidFill>
                <a:schemeClr val="tx1"/>
              </a:solidFill>
              <a:latin typeface="微軟正黑體" pitchFamily="34" charset="-120"/>
              <a:ea typeface="微軟正黑體" pitchFamily="34" charset="-120"/>
              <a:cs typeface="Arial" charset="0"/>
            </a:endParaRPr>
          </a:p>
        </p:txBody>
      </p:sp>
    </p:spTree>
    <p:extLst>
      <p:ext uri="{BB962C8B-B14F-4D97-AF65-F5344CB8AC3E}">
        <p14:creationId xmlns:p14="http://schemas.microsoft.com/office/powerpoint/2010/main" val="39874278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fade">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fade">
                                      <p:cBhvr>
                                        <p:cTn id="27"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页脚占位符 3"/>
          <p:cNvSpPr>
            <a:spLocks noGrp="1"/>
          </p:cNvSpPr>
          <p:nvPr>
            <p:ph type="ftr" sz="quarter" idx="11"/>
          </p:nvPr>
        </p:nvSpPr>
        <p:spPr bwMode="auto">
          <a:ln>
            <a:miter lim="800000"/>
            <a:headEnd/>
            <a:tailEnd/>
          </a:ln>
        </p:spPr>
        <p:txBody>
          <a:bodyPr/>
          <a:lstStyle/>
          <a:p>
            <a:pPr>
              <a:defRPr/>
            </a:pPr>
            <a:r>
              <a:rPr lang="en-US" altLang="zh-CN" smtClean="0">
                <a:latin typeface="微软雅黑" pitchFamily="34" charset="-122"/>
                <a:ea typeface="微软雅黑" pitchFamily="34" charset="-122"/>
                <a:cs typeface="ＭＳ Ｐゴシック" pitchFamily="34" charset="-128"/>
              </a:rPr>
              <a:t>pubs.acs.org</a:t>
            </a:r>
            <a:endParaRPr lang="en-US" altLang="zh-CN" dirty="0" smtClean="0">
              <a:latin typeface="微软雅黑" pitchFamily="34" charset="-122"/>
              <a:ea typeface="微软雅黑" pitchFamily="34" charset="-122"/>
              <a:cs typeface="ＭＳ Ｐゴシック" pitchFamily="34" charset="-128"/>
            </a:endParaRPr>
          </a:p>
        </p:txBody>
      </p:sp>
      <p:sp>
        <p:nvSpPr>
          <p:cNvPr id="59395" name="Title 1"/>
          <p:cNvSpPr txBox="1">
            <a:spLocks/>
          </p:cNvSpPr>
          <p:nvPr/>
        </p:nvSpPr>
        <p:spPr bwMode="auto">
          <a:xfrm>
            <a:off x="555625" y="700088"/>
            <a:ext cx="6491288" cy="815975"/>
          </a:xfrm>
          <a:prstGeom prst="rect">
            <a:avLst/>
          </a:prstGeom>
          <a:noFill/>
          <a:ln w="9525">
            <a:noFill/>
            <a:miter lim="800000"/>
            <a:headEnd/>
            <a:tailEnd/>
          </a:ln>
        </p:spPr>
        <p:txBody>
          <a:bodyPr anchor="ctr"/>
          <a:lstStyle/>
          <a:p>
            <a:pPr>
              <a:defRPr/>
            </a:pPr>
            <a:r>
              <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ACS </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期刊</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概述</a:t>
            </a:r>
            <a:endParaRPr kumimoji="0" lang="zh-CN"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p:txBody>
      </p:sp>
      <p:sp>
        <p:nvSpPr>
          <p:cNvPr id="56323" name="TextBox 12"/>
          <p:cNvSpPr txBox="1">
            <a:spLocks noChangeArrowheads="1"/>
          </p:cNvSpPr>
          <p:nvPr/>
        </p:nvSpPr>
        <p:spPr bwMode="auto">
          <a:xfrm>
            <a:off x="587375" y="1514475"/>
            <a:ext cx="4052888" cy="4770438"/>
          </a:xfrm>
          <a:prstGeom prst="rect">
            <a:avLst/>
          </a:prstGeom>
          <a:noFill/>
          <a:ln w="9525">
            <a:noFill/>
            <a:miter lim="800000"/>
            <a:headEnd/>
            <a:tailEnd/>
          </a:ln>
        </p:spPr>
        <p:txBody>
          <a:bodyPr>
            <a:spAutoFit/>
          </a:bodyPr>
          <a:lstStyle/>
          <a:p>
            <a:r>
              <a:rPr kumimoji="0" lang="en-US" altLang="zh-CN" sz="1600">
                <a:latin typeface="微軟正黑體" pitchFamily="34" charset="-120"/>
                <a:ea typeface="微軟正黑體" pitchFamily="34" charset="-120"/>
              </a:rPr>
              <a:t>2012 </a:t>
            </a:r>
            <a:r>
              <a:rPr kumimoji="0" lang="zh-CN" altLang="en-US" sz="1600">
                <a:latin typeface="微軟正黑體" pitchFamily="34" charset="-120"/>
                <a:ea typeface="微軟正黑體" pitchFamily="34" charset="-120"/>
              </a:rPr>
              <a:t>年最高 </a:t>
            </a:r>
            <a:r>
              <a:rPr kumimoji="0" lang="en-US" altLang="zh-CN" sz="1600">
                <a:latin typeface="微軟正黑體" pitchFamily="34" charset="-120"/>
                <a:ea typeface="微軟正黑體" pitchFamily="34" charset="-120"/>
              </a:rPr>
              <a:t>IF - 41.3</a:t>
            </a:r>
            <a:endParaRPr kumimoji="0" lang="en-US" altLang="zh-CN" sz="1600" b="1">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r>
              <a:rPr kumimoji="0" lang="en-US" altLang="zh-CN" sz="1600">
                <a:latin typeface="微軟正黑體" pitchFamily="34" charset="-120"/>
                <a:ea typeface="微軟正黑體" pitchFamily="34" charset="-120"/>
              </a:rPr>
              <a:t>2011 </a:t>
            </a:r>
            <a:r>
              <a:rPr kumimoji="0" lang="zh-CN" altLang="en-US" sz="1600">
                <a:latin typeface="微軟正黑體" pitchFamily="34" charset="-120"/>
                <a:ea typeface="微軟正黑體" pitchFamily="34" charset="-120"/>
              </a:rPr>
              <a:t>年</a:t>
            </a:r>
            <a:r>
              <a:rPr kumimoji="0" lang="zh-TW" altLang="en-US" sz="1600">
                <a:latin typeface="微軟正黑體" pitchFamily="34" charset="-120"/>
                <a:ea typeface="微軟正黑體" pitchFamily="34" charset="-120"/>
              </a:rPr>
              <a:t>當</a:t>
            </a:r>
            <a:r>
              <a:rPr kumimoji="0" lang="zh-CN" altLang="en-US" sz="1600">
                <a:latin typeface="微軟正黑體" pitchFamily="34" charset="-120"/>
                <a:ea typeface="微軟正黑體" pitchFamily="34" charset="-120"/>
              </a:rPr>
              <a:t>年最高引用量 </a:t>
            </a:r>
            <a:r>
              <a:rPr kumimoji="0" lang="en-US" altLang="zh-CN" sz="1600">
                <a:latin typeface="微軟正黑體" pitchFamily="34" charset="-120"/>
                <a:ea typeface="微軟正黑體" pitchFamily="34" charset="-120"/>
              </a:rPr>
              <a:t> - 31,375</a:t>
            </a: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r>
              <a:rPr kumimoji="0" lang="en-US" altLang="zh-TW" sz="1600">
                <a:latin typeface="新細明體" charset="-120"/>
                <a:ea typeface="微軟正黑體" pitchFamily="34" charset="-120"/>
              </a:rPr>
              <a:t>2012 </a:t>
            </a:r>
            <a:r>
              <a:rPr kumimoji="0" lang="zh-TW" altLang="en-US" sz="1600">
                <a:latin typeface="新細明體" charset="-120"/>
                <a:ea typeface="微軟正黑體" pitchFamily="34" charset="-120"/>
              </a:rPr>
              <a:t>年 </a:t>
            </a:r>
            <a:r>
              <a:rPr kumimoji="0" lang="en-US" altLang="zh-CN" sz="1600">
                <a:latin typeface="新細明體" charset="-120"/>
                <a:ea typeface="微軟正黑體" pitchFamily="34" charset="-120"/>
              </a:rPr>
              <a:t>IF </a:t>
            </a:r>
            <a:r>
              <a:rPr kumimoji="0" lang="zh-TW" altLang="en-US" sz="1600">
                <a:latin typeface="新細明體" charset="-120"/>
                <a:ea typeface="微軟正黑體" pitchFamily="34" charset="-120"/>
              </a:rPr>
              <a:t>平均漲幅 </a:t>
            </a:r>
            <a:r>
              <a:rPr kumimoji="0" lang="zh-CN" altLang="en-US" sz="1600" b="1">
                <a:solidFill>
                  <a:srgbClr val="FFC000"/>
                </a:solidFill>
                <a:latin typeface="微軟正黑體" pitchFamily="34" charset="-120"/>
                <a:ea typeface="微軟正黑體" pitchFamily="34" charset="-120"/>
                <a:cs typeface="Aharoni" pitchFamily="2" charset="-79"/>
              </a:rPr>
              <a:t>↑</a:t>
            </a:r>
            <a:r>
              <a:rPr kumimoji="0" lang="en-US" altLang="zh-CN" sz="1600">
                <a:latin typeface="微軟正黑體" pitchFamily="34" charset="-120"/>
                <a:ea typeface="微軟正黑體" pitchFamily="34" charset="-120"/>
              </a:rPr>
              <a:t>2.1% </a:t>
            </a: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a:p>
            <a:endParaRPr kumimoji="0" lang="en-US" altLang="zh-CN" sz="1600">
              <a:latin typeface="微軟正黑體" pitchFamily="34" charset="-120"/>
              <a:ea typeface="微軟正黑體" pitchFamily="34" charset="-120"/>
            </a:endParaRPr>
          </a:p>
        </p:txBody>
      </p:sp>
      <p:pic>
        <p:nvPicPr>
          <p:cNvPr id="59420" name="Picture 28" descr="D:\maryann\产品&amp;出版社\我的产品\ACS\参考\pic\logo-化学评论.gif"/>
          <p:cNvPicPr>
            <a:picLocks noChangeAspect="1" noChangeArrowheads="1"/>
          </p:cNvPicPr>
          <p:nvPr/>
        </p:nvPicPr>
        <p:blipFill>
          <a:blip r:embed="rId3"/>
          <a:srcRect/>
          <a:stretch>
            <a:fillRect/>
          </a:stretch>
        </p:blipFill>
        <p:spPr bwMode="auto">
          <a:xfrm>
            <a:off x="660400" y="1935163"/>
            <a:ext cx="3789363" cy="754062"/>
          </a:xfrm>
          <a:prstGeom prst="rect">
            <a:avLst/>
          </a:prstGeom>
          <a:noFill/>
          <a:ln w="9525">
            <a:noFill/>
            <a:miter lim="800000"/>
            <a:headEnd/>
            <a:tailEnd/>
          </a:ln>
        </p:spPr>
      </p:pic>
      <p:pic>
        <p:nvPicPr>
          <p:cNvPr id="59421" name="Picture 29" descr="D:\maryann\产品&amp;出版社\我的产品\ACS\参考\pic\logo-JACS.gif"/>
          <p:cNvPicPr>
            <a:picLocks noChangeAspect="1" noChangeArrowheads="1"/>
          </p:cNvPicPr>
          <p:nvPr/>
        </p:nvPicPr>
        <p:blipFill>
          <a:blip r:embed="rId4"/>
          <a:srcRect/>
          <a:stretch>
            <a:fillRect/>
          </a:stretch>
        </p:blipFill>
        <p:spPr bwMode="auto">
          <a:xfrm>
            <a:off x="647700" y="3529013"/>
            <a:ext cx="2695575" cy="773112"/>
          </a:xfrm>
          <a:prstGeom prst="rect">
            <a:avLst/>
          </a:prstGeom>
          <a:noFill/>
          <a:ln w="9525">
            <a:noFill/>
            <a:miter lim="800000"/>
            <a:headEnd/>
            <a:tailEnd/>
          </a:ln>
        </p:spPr>
      </p:pic>
      <p:graphicFrame>
        <p:nvGraphicFramePr>
          <p:cNvPr id="13" name="表格 12"/>
          <p:cNvGraphicFramePr>
            <a:graphicFrameLocks noGrp="1"/>
          </p:cNvGraphicFramePr>
          <p:nvPr/>
        </p:nvGraphicFramePr>
        <p:xfrm>
          <a:off x="692150" y="5149850"/>
          <a:ext cx="7351596" cy="889000"/>
        </p:xfrm>
        <a:graphic>
          <a:graphicData uri="http://schemas.openxmlformats.org/drawingml/2006/table">
            <a:tbl>
              <a:tblPr firstRow="1" bandRow="1">
                <a:tableStyleId>{5940675A-B579-460E-94D1-54222C63F5DA}</a:tableStyleId>
              </a:tblPr>
              <a:tblGrid>
                <a:gridCol w="921344"/>
                <a:gridCol w="1534132"/>
                <a:gridCol w="1246284"/>
                <a:gridCol w="1224029"/>
                <a:gridCol w="1201773"/>
                <a:gridCol w="1224034"/>
              </a:tblGrid>
              <a:tr h="370840">
                <a:tc>
                  <a:txBody>
                    <a:bodyPr/>
                    <a:lstStyle/>
                    <a:p>
                      <a:pPr algn="ctr"/>
                      <a:endParaRPr lang="zh-CN" altLang="en-US" sz="14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zh-CN" altLang="en-US" sz="1400" dirty="0" smtClean="0">
                          <a:solidFill>
                            <a:schemeClr val="bg1"/>
                          </a:solidFill>
                        </a:rPr>
                        <a:t>期刊</a:t>
                      </a:r>
                      <a:r>
                        <a:rPr lang="zh-TW" altLang="en-US" sz="1400" dirty="0" smtClean="0">
                          <a:solidFill>
                            <a:schemeClr val="bg1"/>
                          </a:solidFill>
                        </a:rPr>
                        <a:t>數量</a:t>
                      </a:r>
                      <a:endParaRPr lang="en-US" altLang="zh-CN" sz="1400" dirty="0" smtClean="0">
                        <a:solidFill>
                          <a:schemeClr val="bg1"/>
                        </a:solidFill>
                      </a:endParaRPr>
                    </a:p>
                    <a:p>
                      <a:pPr algn="ctr"/>
                      <a:r>
                        <a:rPr lang="en-US" altLang="zh-CN" sz="1400" dirty="0" smtClean="0">
                          <a:solidFill>
                            <a:schemeClr val="bg1"/>
                          </a:solidFill>
                        </a:rPr>
                        <a:t>2013</a:t>
                      </a:r>
                      <a:endParaRPr lang="zh-CN" altLang="en-US" sz="1400" dirty="0">
                        <a:solidFill>
                          <a:schemeClr val="bg1"/>
                        </a:solidFill>
                      </a:endParaRPr>
                    </a:p>
                  </a:txBody>
                  <a:tcPr anchor="ctr">
                    <a:lnT w="12700" cap="flat" cmpd="sng" algn="ctr">
                      <a:noFill/>
                      <a:prstDash val="solid"/>
                      <a:round/>
                      <a:headEnd type="none" w="med" len="med"/>
                      <a:tailEnd type="none" w="med" len="med"/>
                    </a:lnT>
                    <a:solidFill>
                      <a:schemeClr val="accent1">
                        <a:lumMod val="75000"/>
                      </a:schemeClr>
                    </a:solidFill>
                  </a:tcPr>
                </a:tc>
                <a:tc>
                  <a:txBody>
                    <a:bodyPr/>
                    <a:lstStyle/>
                    <a:p>
                      <a:pPr algn="ctr"/>
                      <a:r>
                        <a:rPr lang="zh-CN" altLang="en-US" sz="1400" dirty="0" smtClean="0">
                          <a:solidFill>
                            <a:schemeClr val="bg1"/>
                          </a:solidFill>
                        </a:rPr>
                        <a:t>被</a:t>
                      </a:r>
                      <a:r>
                        <a:rPr lang="en-US" altLang="zh-CN" sz="1400" dirty="0" smtClean="0">
                          <a:solidFill>
                            <a:schemeClr val="bg1"/>
                          </a:solidFill>
                        </a:rPr>
                        <a:t>SCI</a:t>
                      </a:r>
                    </a:p>
                    <a:p>
                      <a:pPr algn="ctr"/>
                      <a:r>
                        <a:rPr lang="zh-CN" altLang="en-US" sz="1400" dirty="0" smtClean="0">
                          <a:solidFill>
                            <a:schemeClr val="bg1"/>
                          </a:solidFill>
                        </a:rPr>
                        <a:t>收</a:t>
                      </a:r>
                      <a:r>
                        <a:rPr lang="zh-TW" altLang="en-US" sz="1400" dirty="0" smtClean="0">
                          <a:solidFill>
                            <a:schemeClr val="bg1"/>
                          </a:solidFill>
                        </a:rPr>
                        <a:t>錄</a:t>
                      </a:r>
                      <a:endParaRPr lang="zh-CN" altLang="en-US" sz="1400" dirty="0">
                        <a:solidFill>
                          <a:schemeClr val="bg1"/>
                        </a:solidFill>
                      </a:endParaRPr>
                    </a:p>
                  </a:txBody>
                  <a:tcPr anchor="ctr">
                    <a:lnT w="12700" cap="flat" cmpd="sng" algn="ctr">
                      <a:noFill/>
                      <a:prstDash val="solid"/>
                      <a:round/>
                      <a:headEnd type="none" w="med" len="med"/>
                      <a:tailEnd type="none" w="med" len="med"/>
                    </a:lnT>
                    <a:solidFill>
                      <a:schemeClr val="accent1">
                        <a:lumMod val="75000"/>
                      </a:schemeClr>
                    </a:solidFill>
                  </a:tcPr>
                </a:tc>
                <a:tc>
                  <a:txBody>
                    <a:bodyPr/>
                    <a:lstStyle/>
                    <a:p>
                      <a:pPr algn="ctr"/>
                      <a:r>
                        <a:rPr lang="zh-CN" altLang="en-US" sz="1400" dirty="0" smtClean="0">
                          <a:solidFill>
                            <a:schemeClr val="bg1"/>
                          </a:solidFill>
                        </a:rPr>
                        <a:t>有影</a:t>
                      </a:r>
                      <a:r>
                        <a:rPr lang="zh-TW" altLang="en-US" sz="1400" dirty="0" smtClean="0">
                          <a:solidFill>
                            <a:schemeClr val="bg1"/>
                          </a:solidFill>
                        </a:rPr>
                        <a:t>響指數</a:t>
                      </a:r>
                      <a:endParaRPr lang="zh-CN" altLang="en-US" sz="1400" dirty="0">
                        <a:solidFill>
                          <a:schemeClr val="bg1"/>
                        </a:solidFill>
                      </a:endParaRPr>
                    </a:p>
                  </a:txBody>
                  <a:tcPr anchor="ctr">
                    <a:lnT w="12700" cap="flat" cmpd="sng" algn="ctr">
                      <a:noFill/>
                      <a:prstDash val="solid"/>
                      <a:round/>
                      <a:headEnd type="none" w="med" len="med"/>
                      <a:tailEnd type="none" w="med" len="med"/>
                    </a:lnT>
                    <a:solidFill>
                      <a:schemeClr val="accent1">
                        <a:lumMod val="75000"/>
                      </a:schemeClr>
                    </a:solidFill>
                  </a:tcPr>
                </a:tc>
                <a:tc>
                  <a:txBody>
                    <a:bodyPr/>
                    <a:lstStyle/>
                    <a:p>
                      <a:pPr algn="ctr"/>
                      <a:r>
                        <a:rPr lang="en-US" altLang="zh-CN" sz="1400" dirty="0" smtClean="0">
                          <a:solidFill>
                            <a:schemeClr val="bg1"/>
                          </a:solidFill>
                        </a:rPr>
                        <a:t>Q</a:t>
                      </a:r>
                      <a:r>
                        <a:rPr lang="en-US" altLang="zh-CN" sz="1200" dirty="0" smtClean="0">
                          <a:solidFill>
                            <a:schemeClr val="bg1"/>
                          </a:solidFill>
                        </a:rPr>
                        <a:t>1</a:t>
                      </a:r>
                      <a:endParaRPr lang="en-US" altLang="zh-CN" sz="1400" dirty="0" smtClean="0">
                        <a:solidFill>
                          <a:schemeClr val="bg1"/>
                        </a:solidFill>
                      </a:endParaRPr>
                    </a:p>
                    <a:p>
                      <a:pPr algn="ctr"/>
                      <a:r>
                        <a:rPr lang="zh-CN" altLang="en-US" sz="1400" dirty="0" smtClean="0">
                          <a:solidFill>
                            <a:schemeClr val="bg1"/>
                          </a:solidFill>
                        </a:rPr>
                        <a:t>期刊</a:t>
                      </a:r>
                      <a:endParaRPr lang="zh-CN" altLang="en-US" sz="1400" dirty="0">
                        <a:solidFill>
                          <a:schemeClr val="bg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1">
                        <a:lumMod val="75000"/>
                      </a:schemeClr>
                    </a:solidFill>
                  </a:tcPr>
                </a:tc>
                <a:tc>
                  <a:txBody>
                    <a:bodyPr/>
                    <a:lstStyle/>
                    <a:p>
                      <a:pPr algn="ctr"/>
                      <a:r>
                        <a:rPr lang="zh-TW" altLang="en-US" sz="1400" dirty="0" smtClean="0">
                          <a:solidFill>
                            <a:schemeClr val="bg1"/>
                          </a:solidFill>
                        </a:rPr>
                        <a:t>影響指數</a:t>
                      </a:r>
                      <a:r>
                        <a:rPr lang="zh-CN" altLang="en-US" sz="1400" dirty="0" smtClean="0">
                          <a:solidFill>
                            <a:schemeClr val="bg1"/>
                          </a:solidFill>
                        </a:rPr>
                        <a:t>＞</a:t>
                      </a:r>
                      <a:r>
                        <a:rPr lang="en-US" altLang="zh-CN" sz="1400" dirty="0" smtClean="0">
                          <a:solidFill>
                            <a:schemeClr val="bg1"/>
                          </a:solidFill>
                        </a:rPr>
                        <a:t>5</a:t>
                      </a:r>
                      <a:endParaRPr lang="zh-CN" alt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lumMod val="75000"/>
                      </a:schemeClr>
                    </a:solidFill>
                  </a:tcPr>
                </a:tc>
              </a:tr>
              <a:tr h="370840">
                <a:tc>
                  <a:txBody>
                    <a:bodyPr/>
                    <a:lstStyle/>
                    <a:p>
                      <a:pPr algn="ctr"/>
                      <a:r>
                        <a:rPr lang="zh-TW" altLang="en-US" sz="1400" dirty="0" smtClean="0"/>
                        <a:t>數量</a:t>
                      </a:r>
                      <a:endParaRPr lang="zh-CN" altLang="en-US" sz="1400"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altLang="zh-CN" sz="1400" dirty="0" smtClean="0"/>
                        <a:t>41</a:t>
                      </a:r>
                      <a:endParaRPr lang="zh-CN" altLang="en-US" sz="1400" dirty="0"/>
                    </a:p>
                  </a:txBody>
                  <a:tcPr anchor="ctr">
                    <a:lnB w="12700" cap="flat" cmpd="sng" algn="ctr">
                      <a:noFill/>
                      <a:prstDash val="solid"/>
                      <a:round/>
                      <a:headEnd type="none" w="med" len="med"/>
                      <a:tailEnd type="none" w="med" len="med"/>
                    </a:lnB>
                  </a:tcPr>
                </a:tc>
                <a:tc>
                  <a:txBody>
                    <a:bodyPr/>
                    <a:lstStyle/>
                    <a:p>
                      <a:pPr algn="ctr"/>
                      <a:r>
                        <a:rPr lang="en-US" altLang="zh-CN" sz="1400" dirty="0" smtClean="0"/>
                        <a:t>40</a:t>
                      </a:r>
                      <a:endParaRPr lang="zh-CN" altLang="en-US" sz="1400" dirty="0"/>
                    </a:p>
                  </a:txBody>
                  <a:tcPr anchor="ctr">
                    <a:lnB w="12700" cap="flat" cmpd="sng" algn="ctr">
                      <a:noFill/>
                      <a:prstDash val="solid"/>
                      <a:round/>
                      <a:headEnd type="none" w="med" len="med"/>
                      <a:tailEnd type="none" w="med" len="med"/>
                    </a:lnB>
                  </a:tcPr>
                </a:tc>
                <a:tc>
                  <a:txBody>
                    <a:bodyPr/>
                    <a:lstStyle/>
                    <a:p>
                      <a:pPr algn="ctr"/>
                      <a:r>
                        <a:rPr lang="en-US" altLang="zh-CN" sz="1400" dirty="0" smtClean="0"/>
                        <a:t>38</a:t>
                      </a:r>
                      <a:endParaRPr lang="zh-CN" altLang="en-US" sz="1400" dirty="0"/>
                    </a:p>
                  </a:txBody>
                  <a:tcPr anchor="ctr">
                    <a:lnB w="12700" cap="flat" cmpd="sng" algn="ctr">
                      <a:noFill/>
                      <a:prstDash val="solid"/>
                      <a:round/>
                      <a:headEnd type="none" w="med" len="med"/>
                      <a:tailEnd type="none" w="med" len="med"/>
                    </a:lnB>
                  </a:tcPr>
                </a:tc>
                <a:tc>
                  <a:txBody>
                    <a:bodyPr/>
                    <a:lstStyle/>
                    <a:p>
                      <a:pPr algn="ctr"/>
                      <a:r>
                        <a:rPr lang="en-US" altLang="zh-CN" sz="1400" dirty="0" smtClean="0"/>
                        <a:t>34</a:t>
                      </a:r>
                      <a:endParaRPr lang="zh-CN" altLang="en-US" sz="1400" dirty="0"/>
                    </a:p>
                  </a:txBody>
                  <a:tcPr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sz="1400" dirty="0" smtClean="0"/>
                        <a:t>18</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pic>
        <p:nvPicPr>
          <p:cNvPr id="2050" name="Picture 2"/>
          <p:cNvPicPr>
            <a:picLocks noChangeAspect="1" noChangeArrowheads="1"/>
          </p:cNvPicPr>
          <p:nvPr/>
        </p:nvPicPr>
        <p:blipFill>
          <a:blip r:embed="rId5"/>
          <a:srcRect/>
          <a:stretch>
            <a:fillRect/>
          </a:stretch>
        </p:blipFill>
        <p:spPr bwMode="auto">
          <a:xfrm>
            <a:off x="5324475" y="1982788"/>
            <a:ext cx="3543300" cy="2809875"/>
          </a:xfrm>
          <a:prstGeom prst="rect">
            <a:avLst/>
          </a:prstGeom>
          <a:noFill/>
          <a:ln w="9525">
            <a:solidFill>
              <a:schemeClr val="bg1">
                <a:lumMod val="50000"/>
              </a:schemeClr>
            </a:solidFill>
            <a:miter lim="800000"/>
            <a:headEnd/>
            <a:tailEnd/>
          </a:ln>
          <a:effectLst/>
        </p:spPr>
      </p:pic>
      <p:sp>
        <p:nvSpPr>
          <p:cNvPr id="17" name="Rectangle 8"/>
          <p:cNvSpPr>
            <a:spLocks noChangeArrowheads="1"/>
          </p:cNvSpPr>
          <p:nvPr/>
        </p:nvSpPr>
        <p:spPr bwMode="auto">
          <a:xfrm>
            <a:off x="7697788" y="2484438"/>
            <a:ext cx="346075" cy="400050"/>
          </a:xfrm>
          <a:prstGeom prst="rect">
            <a:avLst/>
          </a:prstGeom>
          <a:noFill/>
          <a:ln w="28575" algn="ctr">
            <a:solidFill>
              <a:srgbClr val="FF0000"/>
            </a:solidFill>
            <a:prstDash val="sysDot"/>
            <a:miter lim="800000"/>
            <a:headEnd/>
            <a:tailEnd/>
          </a:ln>
        </p:spPr>
        <p:txBody>
          <a:bodyPr wrap="none" lIns="90000" tIns="46800" rIns="90000" bIns="46800" anchor="ctr"/>
          <a:lstStyle/>
          <a:p>
            <a:endParaRPr kumimoji="0" lang="zh-CN" altLang="en-US">
              <a:ea typeface="ＭＳ Ｐゴシック" pitchFamily="34" charset="-128"/>
            </a:endParaRPr>
          </a:p>
        </p:txBody>
      </p:sp>
    </p:spTree>
    <p:extLst>
      <p:ext uri="{BB962C8B-B14F-4D97-AF65-F5344CB8AC3E}">
        <p14:creationId xmlns:p14="http://schemas.microsoft.com/office/powerpoint/2010/main" val="37222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420"/>
                                        </p:tgtEl>
                                        <p:attrNameLst>
                                          <p:attrName>style.visibility</p:attrName>
                                        </p:attrNameLst>
                                      </p:cBhvr>
                                      <p:to>
                                        <p:strVal val="visible"/>
                                      </p:to>
                                    </p:set>
                                    <p:animEffect transition="in" filter="dissolve">
                                      <p:cBhvr>
                                        <p:cTn id="7" dur="500"/>
                                        <p:tgtEl>
                                          <p:spTgt spid="594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9421"/>
                                        </p:tgtEl>
                                        <p:attrNameLst>
                                          <p:attrName>style.visibility</p:attrName>
                                        </p:attrNameLst>
                                      </p:cBhvr>
                                      <p:to>
                                        <p:strVal val="visible"/>
                                      </p:to>
                                    </p:set>
                                    <p:animEffect transition="in" filter="dissolve">
                                      <p:cBhvr>
                                        <p:cTn id="12" dur="500"/>
                                        <p:tgtEl>
                                          <p:spTgt spid="594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401638" y="742950"/>
            <a:ext cx="7772400" cy="1055688"/>
          </a:xfrm>
          <a:extLst/>
        </p:spPr>
        <p:txBody>
          <a:bodyPr rtlCol="0">
            <a:normAutofit/>
          </a:bodyPr>
          <a:lstStyle/>
          <a:p>
            <a:pPr fontAlgn="auto">
              <a:lnSpc>
                <a:spcPts val="3225"/>
              </a:lnSpc>
              <a:spcAft>
                <a:spcPts val="0"/>
              </a:spcAft>
              <a:defRPr/>
            </a:pPr>
            <a:r>
              <a:rPr lang="en-US" sz="2400" dirty="0">
                <a:latin typeface="微軟正黑體" panose="020B0604030504040204" pitchFamily="34" charset="-120"/>
                <a:ea typeface="微軟正黑體" panose="020B0604030504040204" pitchFamily="34" charset="-120"/>
                <a:cs typeface="ＭＳ Ｐゴシック" charset="0"/>
              </a:rPr>
              <a:t>How you access ACS </a:t>
            </a:r>
            <a:r>
              <a:rPr lang="en-US" sz="2400" dirty="0" err="1">
                <a:latin typeface="微軟正黑體" panose="020B0604030504040204" pitchFamily="34" charset="-120"/>
                <a:ea typeface="微軟正黑體" panose="020B0604030504040204" pitchFamily="34" charset="-120"/>
                <a:cs typeface="ＭＳ Ｐゴシック" charset="0"/>
              </a:rPr>
              <a:t>ChemWorx</a:t>
            </a:r>
            <a:r>
              <a:rPr lang="en-US" sz="2400" dirty="0" smtClean="0">
                <a:latin typeface="微軟正黑體" panose="020B0604030504040204" pitchFamily="34" charset="-120"/>
                <a:ea typeface="微軟正黑體" panose="020B0604030504040204" pitchFamily="34" charset="-120"/>
                <a:cs typeface="ＭＳ Ｐゴシック" charset="0"/>
              </a:rPr>
              <a:t>?</a:t>
            </a:r>
            <a:br>
              <a:rPr lang="en-US" sz="2400" dirty="0" smtClean="0">
                <a:latin typeface="微軟正黑體" panose="020B0604030504040204" pitchFamily="34" charset="-120"/>
                <a:ea typeface="微軟正黑體" panose="020B0604030504040204" pitchFamily="34" charset="-120"/>
                <a:cs typeface="ＭＳ Ｐゴシック" charset="0"/>
              </a:rPr>
            </a:br>
            <a:r>
              <a:rPr lang="zh-TW" altLang="en-US" sz="2400" dirty="0" smtClean="0">
                <a:latin typeface="微軟正黑體" panose="020B0604030504040204" pitchFamily="34" charset="-120"/>
                <a:ea typeface="微軟正黑體" panose="020B0604030504040204" pitchFamily="34" charset="-120"/>
                <a:cs typeface="ＭＳ Ｐゴシック" charset="0"/>
              </a:rPr>
              <a:t>不同的需求建議透過</a:t>
            </a:r>
            <a:r>
              <a:rPr lang="zh-TW" altLang="en-US" sz="2400" dirty="0">
                <a:latin typeface="微軟正黑體" panose="020B0604030504040204" pitchFamily="34" charset="-120"/>
                <a:ea typeface="微軟正黑體" panose="020B0604030504040204" pitchFamily="34" charset="-120"/>
                <a:cs typeface="ＭＳ Ｐゴシック" charset="0"/>
              </a:rPr>
              <a:t>不同的</a:t>
            </a:r>
            <a:r>
              <a:rPr lang="zh-TW" altLang="en-US" sz="2400" dirty="0" smtClean="0">
                <a:latin typeface="微軟正黑體" panose="020B0604030504040204" pitchFamily="34" charset="-120"/>
                <a:ea typeface="微軟正黑體" panose="020B0604030504040204" pitchFamily="34" charset="-120"/>
                <a:cs typeface="ＭＳ Ｐゴシック" charset="0"/>
              </a:rPr>
              <a:t>平台使用</a:t>
            </a:r>
            <a:r>
              <a:rPr lang="en-US" altLang="zh-TW" sz="2400" dirty="0" smtClean="0">
                <a:latin typeface="微軟正黑體" panose="020B0604030504040204" pitchFamily="34" charset="-120"/>
                <a:ea typeface="微軟正黑體" panose="020B0604030504040204" pitchFamily="34" charset="-120"/>
                <a:cs typeface="ＭＳ Ｐゴシック" charset="0"/>
              </a:rPr>
              <a:t>~ </a:t>
            </a:r>
            <a:endParaRPr lang="en-US" sz="2400" dirty="0">
              <a:latin typeface="微軟正黑體" panose="020B0604030504040204" pitchFamily="34" charset="-120"/>
              <a:ea typeface="微軟正黑體" panose="020B0604030504040204" pitchFamily="34" charset="-120"/>
              <a:cs typeface="ＭＳ Ｐゴシック" charset="0"/>
            </a:endParaRPr>
          </a:p>
        </p:txBody>
      </p:sp>
      <p:sp>
        <p:nvSpPr>
          <p:cNvPr id="6" name="Title 1"/>
          <p:cNvSpPr txBox="1">
            <a:spLocks/>
          </p:cNvSpPr>
          <p:nvPr/>
        </p:nvSpPr>
        <p:spPr bwMode="auto">
          <a:xfrm>
            <a:off x="177800" y="1855788"/>
            <a:ext cx="4605338" cy="4697412"/>
          </a:xfrm>
          <a:prstGeom prst="rect">
            <a:avLst/>
          </a:prstGeom>
          <a:noFill/>
          <a:ln w="9525">
            <a:noFill/>
            <a:miter lim="800000"/>
            <a:headEnd/>
            <a:tailEnd/>
          </a:ln>
        </p:spPr>
        <p:txBody>
          <a:bodyPr lIns="0" tIns="0" rIns="0" bIns="0"/>
          <a:lst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ea typeface="MS PGothic" pitchFamily="34" charset="-128"/>
                <a:cs typeface="MS PGothic" charset="0"/>
              </a:defRPr>
            </a:lvl2pPr>
            <a:lvl3pPr algn="l" rtl="0" eaLnBrk="0" fontAlgn="base" hangingPunct="0">
              <a:lnSpc>
                <a:spcPct val="90000"/>
              </a:lnSpc>
              <a:spcBef>
                <a:spcPct val="0"/>
              </a:spcBef>
              <a:spcAft>
                <a:spcPct val="0"/>
              </a:spcAft>
              <a:defRPr sz="2600" b="1">
                <a:solidFill>
                  <a:srgbClr val="0039A6"/>
                </a:solidFill>
                <a:latin typeface="Arial" charset="0"/>
                <a:ea typeface="MS PGothic" pitchFamily="34" charset="-128"/>
                <a:cs typeface="MS PGothic" charset="0"/>
              </a:defRPr>
            </a:lvl3pPr>
            <a:lvl4pPr algn="l" rtl="0" eaLnBrk="0" fontAlgn="base" hangingPunct="0">
              <a:lnSpc>
                <a:spcPct val="90000"/>
              </a:lnSpc>
              <a:spcBef>
                <a:spcPct val="0"/>
              </a:spcBef>
              <a:spcAft>
                <a:spcPct val="0"/>
              </a:spcAft>
              <a:defRPr sz="2600" b="1">
                <a:solidFill>
                  <a:srgbClr val="0039A6"/>
                </a:solidFill>
                <a:latin typeface="Arial" charset="0"/>
                <a:ea typeface="MS PGothic" pitchFamily="34" charset="-128"/>
                <a:cs typeface="MS PGothic" charset="0"/>
              </a:defRPr>
            </a:lvl4pPr>
            <a:lvl5pPr algn="l" rtl="0" eaLnBrk="0" fontAlgn="base" hangingPunct="0">
              <a:lnSpc>
                <a:spcPct val="90000"/>
              </a:lnSpc>
              <a:spcBef>
                <a:spcPct val="0"/>
              </a:spcBef>
              <a:spcAft>
                <a:spcPct val="0"/>
              </a:spcAft>
              <a:defRPr sz="2600" b="1">
                <a:solidFill>
                  <a:srgbClr val="0039A6"/>
                </a:solidFill>
                <a:latin typeface="Arial" charset="0"/>
                <a:ea typeface="MS PGothic" pitchFamily="34" charset="-128"/>
                <a:cs typeface="MS PGothic"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eaLnBrk="1" hangingPunct="1">
              <a:spcBef>
                <a:spcPts val="200"/>
              </a:spcBef>
              <a:spcAft>
                <a:spcPts val="200"/>
              </a:spcAft>
              <a:defRPr/>
            </a:pPr>
            <a:r>
              <a:rPr kumimoji="0" lang="zh-TW" altLang="en-US" sz="2000" kern="0" dirty="0" smtClean="0">
                <a:latin typeface="微軟正黑體" panose="020B0604030504040204" pitchFamily="34" charset="-120"/>
                <a:ea typeface="微軟正黑體" panose="020B0604030504040204" pitchFamily="34" charset="-120"/>
                <a:cs typeface="ＭＳ Ｐゴシック" charset="0"/>
              </a:rPr>
              <a:t>      透過個人電腦使用</a:t>
            </a:r>
            <a:r>
              <a:rPr kumimoji="0" lang="en-US" altLang="zh-TW" sz="2000" kern="0" dirty="0" err="1" smtClean="0">
                <a:latin typeface="微軟正黑體" panose="020B0604030504040204" pitchFamily="34" charset="-120"/>
                <a:ea typeface="微軟正黑體" panose="020B0604030504040204" pitchFamily="34" charset="-120"/>
                <a:cs typeface="ＭＳ Ｐゴシック" charset="0"/>
              </a:rPr>
              <a:t>Chemworx</a:t>
            </a:r>
            <a:r>
              <a:rPr kumimoji="0" lang="en-US" altLang="zh-TW" sz="2000" kern="0" dirty="0" smtClean="0">
                <a:latin typeface="微軟正黑體" panose="020B0604030504040204" pitchFamily="34" charset="-120"/>
                <a:ea typeface="微軟正黑體" panose="020B0604030504040204" pitchFamily="34" charset="-120"/>
                <a:cs typeface="ＭＳ Ｐゴシック" charset="0"/>
              </a:rPr>
              <a:t>:</a:t>
            </a:r>
            <a:endParaRPr kumimoji="0" lang="en-US" sz="2000" kern="0" dirty="0" smtClean="0">
              <a:latin typeface="微軟正黑體" panose="020B0604030504040204" pitchFamily="34" charset="-120"/>
              <a:ea typeface="微軟正黑體" panose="020B0604030504040204" pitchFamily="34" charset="-120"/>
              <a:cs typeface="ＭＳ Ｐゴシック" charset="0"/>
            </a:endParaRPr>
          </a:p>
          <a:p>
            <a:pPr marL="800100" lvl="1" indent="-342900" eaLnBrk="1" hangingPunct="1">
              <a:spcBef>
                <a:spcPts val="200"/>
              </a:spcBef>
              <a:spcAft>
                <a:spcPts val="200"/>
              </a:spcAft>
              <a:buFont typeface="Arial" panose="020B0604020202020204" pitchFamily="34" charset="0"/>
              <a:buChar char="•"/>
              <a:defRPr/>
            </a:pP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管理個人的參考資源</a:t>
            </a:r>
            <a:endParaRPr kumimoji="0" lang="en-US" altLang="zh-TW" sz="2000" b="0" kern="0" dirty="0" smtClean="0">
              <a:latin typeface="微軟正黑體" panose="020B0604030504040204" pitchFamily="34" charset="-120"/>
              <a:ea typeface="微軟正黑體" panose="020B0604030504040204" pitchFamily="34" charset="-120"/>
              <a:cs typeface="ＭＳ Ｐゴシック" charset="0"/>
            </a:endParaRPr>
          </a:p>
          <a:p>
            <a:pPr marL="800100" lvl="1" indent="-342900" eaLnBrk="1" hangingPunct="1">
              <a:spcBef>
                <a:spcPts val="200"/>
              </a:spcBef>
              <a:spcAft>
                <a:spcPts val="200"/>
              </a:spcAft>
              <a:buFont typeface="Arial" panose="020B0604020202020204" pitchFamily="34" charset="0"/>
              <a:buChar char="•"/>
              <a:defRPr/>
            </a:pP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引用參考資源</a:t>
            </a:r>
            <a:endParaRPr kumimoji="0" lang="en-US" sz="2000" b="0" kern="0" dirty="0" smtClean="0">
              <a:latin typeface="微軟正黑體" panose="020B0604030504040204" pitchFamily="34" charset="-120"/>
              <a:ea typeface="微軟正黑體" panose="020B0604030504040204" pitchFamily="34" charset="-120"/>
              <a:cs typeface="ＭＳ Ｐゴシック" charset="0"/>
            </a:endParaRPr>
          </a:p>
          <a:p>
            <a:pPr marL="800100" lvl="1" indent="-342900" eaLnBrk="1" hangingPunct="1">
              <a:spcBef>
                <a:spcPts val="200"/>
              </a:spcBef>
              <a:spcAft>
                <a:spcPts val="200"/>
              </a:spcAft>
              <a:buFont typeface="Arial" panose="020B0604020202020204" pitchFamily="34" charset="0"/>
              <a:buChar char="•"/>
              <a:defRPr/>
            </a:pP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編寫文章</a:t>
            </a:r>
            <a:endParaRPr kumimoji="0" lang="en-US" altLang="zh-TW" sz="2000" b="0" kern="0" dirty="0" smtClean="0">
              <a:latin typeface="微軟正黑體" panose="020B0604030504040204" pitchFamily="34" charset="-120"/>
              <a:ea typeface="微軟正黑體" panose="020B0604030504040204" pitchFamily="34" charset="-120"/>
              <a:cs typeface="ＭＳ Ｐゴシック" charset="0"/>
            </a:endParaRPr>
          </a:p>
          <a:p>
            <a:pPr lvl="1" eaLnBrk="1" hangingPunct="1">
              <a:spcBef>
                <a:spcPts val="200"/>
              </a:spcBef>
              <a:spcAft>
                <a:spcPts val="200"/>
              </a:spcAft>
              <a:defRPr/>
            </a:pPr>
            <a:endParaRPr kumimoji="0" lang="en-US" altLang="zh-TW" sz="2000" kern="0" dirty="0" smtClean="0">
              <a:latin typeface="微軟正黑體" panose="020B0604030504040204" pitchFamily="34" charset="-120"/>
              <a:ea typeface="微軟正黑體" panose="020B0604030504040204" pitchFamily="34" charset="-120"/>
              <a:cs typeface="ＭＳ Ｐゴシック" charset="0"/>
            </a:endParaRPr>
          </a:p>
          <a:p>
            <a:pPr lvl="1" eaLnBrk="1" hangingPunct="1">
              <a:spcBef>
                <a:spcPts val="200"/>
              </a:spcBef>
              <a:spcAft>
                <a:spcPts val="200"/>
              </a:spcAft>
              <a:defRPr/>
            </a:pPr>
            <a:r>
              <a:rPr kumimoji="0" lang="zh-TW" altLang="en-US" sz="2000" kern="0" dirty="0" smtClean="0">
                <a:latin typeface="微軟正黑體" panose="020B0604030504040204" pitchFamily="34" charset="-120"/>
                <a:ea typeface="微軟正黑體" panose="020B0604030504040204" pitchFamily="34" charset="-120"/>
                <a:cs typeface="ＭＳ Ｐゴシック" charset="0"/>
              </a:rPr>
              <a:t>透過網路使用</a:t>
            </a:r>
            <a:r>
              <a:rPr kumimoji="0" lang="en-US" altLang="zh-TW" sz="2000" kern="0" dirty="0" err="1" smtClean="0">
                <a:latin typeface="微軟正黑體" panose="020B0604030504040204" pitchFamily="34" charset="-120"/>
                <a:ea typeface="微軟正黑體" panose="020B0604030504040204" pitchFamily="34" charset="-120"/>
                <a:cs typeface="ＭＳ Ｐゴシック" charset="0"/>
              </a:rPr>
              <a:t>ChemWorx</a:t>
            </a:r>
            <a:r>
              <a:rPr kumimoji="0" lang="en-US" altLang="zh-TW" sz="2000" kern="0" dirty="0" smtClean="0">
                <a:latin typeface="微軟正黑體" panose="020B0604030504040204" pitchFamily="34" charset="-120"/>
                <a:ea typeface="微軟正黑體" panose="020B0604030504040204" pitchFamily="34" charset="-120"/>
                <a:cs typeface="ＭＳ Ｐゴシック" charset="0"/>
              </a:rPr>
              <a:t>:</a:t>
            </a:r>
            <a:endParaRPr kumimoji="0" lang="en-US" sz="2000" kern="0" dirty="0" smtClean="0">
              <a:latin typeface="微軟正黑體" panose="020B0604030504040204" pitchFamily="34" charset="-120"/>
              <a:ea typeface="微軟正黑體" panose="020B0604030504040204" pitchFamily="34" charset="-120"/>
              <a:cs typeface="ＭＳ Ｐゴシック" charset="0"/>
            </a:endParaRPr>
          </a:p>
          <a:p>
            <a:pPr marL="800100" lvl="1" indent="-342900" eaLnBrk="1" hangingPunct="1">
              <a:spcBef>
                <a:spcPts val="200"/>
              </a:spcBef>
              <a:spcAft>
                <a:spcPts val="200"/>
              </a:spcAft>
              <a:buFont typeface="Arial" panose="020B0604020202020204" pitchFamily="34" charset="0"/>
              <a:buChar char="•"/>
              <a:defRPr/>
            </a:pP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與他人協作</a:t>
            </a:r>
            <a:r>
              <a:rPr kumimoji="0" lang="zh-TW" altLang="en-US" sz="2000" b="0" kern="0" dirty="0">
                <a:latin typeface="微軟正黑體" panose="020B0604030504040204" pitchFamily="34" charset="-120"/>
                <a:ea typeface="微軟正黑體" panose="020B0604030504040204" pitchFamily="34" charset="-120"/>
                <a:cs typeface="ＭＳ Ｐゴシック" charset="0"/>
              </a:rPr>
              <a:t>文章</a:t>
            </a:r>
            <a:endParaRPr kumimoji="0" lang="en-US" sz="2000" b="0" kern="0" dirty="0" smtClean="0">
              <a:latin typeface="微軟正黑體" panose="020B0604030504040204" pitchFamily="34" charset="-120"/>
              <a:ea typeface="微軟正黑體" panose="020B0604030504040204" pitchFamily="34" charset="-120"/>
              <a:cs typeface="ＭＳ Ｐゴシック" charset="0"/>
            </a:endParaRPr>
          </a:p>
          <a:p>
            <a:pPr marL="800100" lvl="1" indent="-342900" eaLnBrk="1" hangingPunct="1">
              <a:spcBef>
                <a:spcPts val="200"/>
              </a:spcBef>
              <a:spcAft>
                <a:spcPts val="200"/>
              </a:spcAft>
              <a:buFont typeface="Arial" panose="020B0604020202020204" pitchFamily="34" charset="0"/>
              <a:buChar char="•"/>
              <a:defRPr/>
            </a:pP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分享參考資源與文件</a:t>
            </a:r>
            <a:endParaRPr kumimoji="0" lang="en-US" sz="2000" b="0" kern="0" dirty="0" smtClean="0">
              <a:latin typeface="微軟正黑體" panose="020B0604030504040204" pitchFamily="34" charset="-120"/>
              <a:ea typeface="微軟正黑體" panose="020B0604030504040204" pitchFamily="34" charset="-120"/>
              <a:cs typeface="ＭＳ Ｐゴシック" charset="0"/>
            </a:endParaRPr>
          </a:p>
          <a:p>
            <a:pPr marL="800100" lvl="1" indent="-342900" eaLnBrk="1" hangingPunct="1">
              <a:spcBef>
                <a:spcPts val="200"/>
              </a:spcBef>
              <a:spcAft>
                <a:spcPts val="200"/>
              </a:spcAft>
              <a:buFont typeface="Arial" panose="020B0604020202020204" pitchFamily="34" charset="0"/>
              <a:buChar char="•"/>
              <a:defRPr/>
            </a:pP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建置個人與公開群組</a:t>
            </a:r>
            <a:endParaRPr kumimoji="0" lang="en-US" sz="2000" b="0" kern="0" dirty="0" smtClean="0">
              <a:latin typeface="微軟正黑體" panose="020B0604030504040204" pitchFamily="34" charset="-120"/>
              <a:ea typeface="微軟正黑體" panose="020B0604030504040204" pitchFamily="34" charset="-120"/>
              <a:cs typeface="ＭＳ Ｐゴシック" charset="0"/>
            </a:endParaRPr>
          </a:p>
          <a:p>
            <a:pPr lvl="1" eaLnBrk="1" hangingPunct="1">
              <a:spcBef>
                <a:spcPts val="200"/>
              </a:spcBef>
              <a:spcAft>
                <a:spcPts val="200"/>
              </a:spcAft>
              <a:defRPr/>
            </a:pPr>
            <a:endParaRPr kumimoji="0" lang="en-US" altLang="zh-TW" sz="2000" b="0" i="1" kern="0" dirty="0" smtClean="0">
              <a:latin typeface="微軟正黑體" panose="020B0604030504040204" pitchFamily="34" charset="-120"/>
              <a:ea typeface="微軟正黑體" panose="020B0604030504040204" pitchFamily="34" charset="-120"/>
              <a:cs typeface="ＭＳ Ｐゴシック" charset="0"/>
            </a:endParaRPr>
          </a:p>
          <a:p>
            <a:pPr lvl="1" eaLnBrk="1" hangingPunct="1">
              <a:spcBef>
                <a:spcPts val="200"/>
              </a:spcBef>
              <a:spcAft>
                <a:spcPts val="200"/>
              </a:spcAft>
              <a:defRPr/>
            </a:pPr>
            <a:r>
              <a:rPr kumimoji="0" lang="zh-TW" altLang="en-US" sz="2000" kern="0" dirty="0" smtClean="0">
                <a:latin typeface="微軟正黑體" panose="020B0604030504040204" pitchFamily="34" charset="-120"/>
                <a:ea typeface="微軟正黑體" panose="020B0604030504040204" pitchFamily="34" charset="-120"/>
                <a:cs typeface="ＭＳ Ｐゴシック" charset="0"/>
              </a:rPr>
              <a:t>透過行動裝置使用</a:t>
            </a:r>
            <a:r>
              <a:rPr kumimoji="0" lang="en-US" altLang="zh-TW" sz="2000" kern="0" dirty="0" err="1" smtClean="0">
                <a:latin typeface="微軟正黑體" panose="020B0604030504040204" pitchFamily="34" charset="-120"/>
                <a:ea typeface="微軟正黑體" panose="020B0604030504040204" pitchFamily="34" charset="-120"/>
                <a:cs typeface="ＭＳ Ｐゴシック" charset="0"/>
              </a:rPr>
              <a:t>ChemWorx</a:t>
            </a:r>
            <a:r>
              <a:rPr kumimoji="0" lang="en-US" altLang="zh-TW" sz="2000" kern="0" dirty="0" smtClean="0">
                <a:latin typeface="微軟正黑體" panose="020B0604030504040204" pitchFamily="34" charset="-120"/>
                <a:ea typeface="微軟正黑體" panose="020B0604030504040204" pitchFamily="34" charset="-120"/>
                <a:cs typeface="ＭＳ Ｐゴシック" charset="0"/>
              </a:rPr>
              <a:t>:</a:t>
            </a:r>
          </a:p>
          <a:p>
            <a:pPr marL="800100" lvl="1" indent="-342900" eaLnBrk="1" hangingPunct="1">
              <a:spcBef>
                <a:spcPts val="200"/>
              </a:spcBef>
              <a:spcAft>
                <a:spcPts val="200"/>
              </a:spcAft>
              <a:buFont typeface="Arial" panose="020B0604020202020204" pitchFamily="34" charset="0"/>
              <a:buChar char="•"/>
              <a:defRPr/>
            </a:pPr>
            <a:r>
              <a:rPr kumimoji="0" lang="en-US" altLang="zh-TW" sz="2000" b="0" kern="0" dirty="0">
                <a:latin typeface="微軟正黑體" panose="020B0604030504040204" pitchFamily="34" charset="-120"/>
                <a:ea typeface="微軟正黑體" panose="020B0604030504040204" pitchFamily="34" charset="-120"/>
                <a:cs typeface="ＭＳ Ｐゴシック" charset="0"/>
              </a:rPr>
              <a:t>i</a:t>
            </a:r>
            <a:r>
              <a:rPr kumimoji="0" lang="en-US" altLang="zh-TW" sz="2000" b="0" kern="0" dirty="0" smtClean="0">
                <a:latin typeface="微軟正黑體" panose="020B0604030504040204" pitchFamily="34" charset="-120"/>
                <a:ea typeface="微軟正黑體" panose="020B0604030504040204" pitchFamily="34" charset="-120"/>
                <a:cs typeface="ＭＳ Ｐゴシック" charset="0"/>
              </a:rPr>
              <a:t>OS</a:t>
            </a: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和</a:t>
            </a:r>
            <a:r>
              <a:rPr kumimoji="0" lang="en-US" altLang="zh-TW" sz="2000" b="0" kern="0" dirty="0" smtClean="0">
                <a:latin typeface="微軟正黑體" panose="020B0604030504040204" pitchFamily="34" charset="-120"/>
                <a:ea typeface="微軟正黑體" panose="020B0604030504040204" pitchFamily="34" charset="-120"/>
                <a:cs typeface="ＭＳ Ｐゴシック" charset="0"/>
              </a:rPr>
              <a:t>Android</a:t>
            </a: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 皆可使用</a:t>
            </a:r>
            <a:endParaRPr kumimoji="0" lang="en-US" altLang="zh-TW" sz="2000" b="0" kern="0" dirty="0" smtClean="0">
              <a:latin typeface="微軟正黑體" panose="020B0604030504040204" pitchFamily="34" charset="-120"/>
              <a:ea typeface="微軟正黑體" panose="020B0604030504040204" pitchFamily="34" charset="-120"/>
              <a:cs typeface="ＭＳ Ｐゴシック" charset="0"/>
            </a:endParaRPr>
          </a:p>
          <a:p>
            <a:pPr marL="800100" lvl="1" indent="-342900" eaLnBrk="1" hangingPunct="1">
              <a:spcBef>
                <a:spcPts val="200"/>
              </a:spcBef>
              <a:spcAft>
                <a:spcPts val="200"/>
              </a:spcAft>
              <a:buFont typeface="Arial" panose="020B0604020202020204" pitchFamily="34" charset="0"/>
              <a:buChar char="•"/>
              <a:defRPr/>
            </a:pPr>
            <a:r>
              <a:rPr kumimoji="0" lang="zh-TW" altLang="en-US" sz="2000" b="0" kern="0" dirty="0">
                <a:latin typeface="微軟正黑體" panose="020B0604030504040204" pitchFamily="34" charset="-120"/>
                <a:ea typeface="微軟正黑體" panose="020B0604030504040204" pitchFamily="34" charset="-120"/>
                <a:cs typeface="ＭＳ Ｐゴシック" charset="0"/>
              </a:rPr>
              <a:t>方便移動時</a:t>
            </a: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使用</a:t>
            </a:r>
            <a:endParaRPr kumimoji="0" lang="en-US" altLang="zh-TW" sz="2000" b="0" kern="0" dirty="0" smtClean="0">
              <a:latin typeface="微軟正黑體" panose="020B0604030504040204" pitchFamily="34" charset="-120"/>
              <a:ea typeface="微軟正黑體" panose="020B0604030504040204" pitchFamily="34" charset="-120"/>
              <a:cs typeface="ＭＳ Ｐゴシック" charset="0"/>
            </a:endParaRPr>
          </a:p>
          <a:p>
            <a:pPr marL="800100" lvl="1" indent="-342900" eaLnBrk="1" hangingPunct="1">
              <a:spcBef>
                <a:spcPts val="200"/>
              </a:spcBef>
              <a:spcAft>
                <a:spcPts val="200"/>
              </a:spcAft>
              <a:buFont typeface="Arial" panose="020B0604020202020204" pitchFamily="34" charset="0"/>
              <a:buChar char="•"/>
              <a:defRPr/>
            </a:pP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查閱</a:t>
            </a:r>
            <a:r>
              <a:rPr kumimoji="0" lang="zh-TW" altLang="en-US" sz="2000" b="0" kern="0" dirty="0">
                <a:latin typeface="微軟正黑體" panose="020B0604030504040204" pitchFamily="34" charset="-120"/>
                <a:ea typeface="微軟正黑體" panose="020B0604030504040204" pitchFamily="34" charset="-120"/>
                <a:cs typeface="ＭＳ Ｐゴシック" charset="0"/>
              </a:rPr>
              <a:t>參考</a:t>
            </a:r>
            <a:r>
              <a:rPr kumimoji="0" lang="zh-TW" altLang="en-US" sz="2000" b="0" kern="0" dirty="0" smtClean="0">
                <a:latin typeface="微軟正黑體" panose="020B0604030504040204" pitchFamily="34" charset="-120"/>
                <a:ea typeface="微軟正黑體" panose="020B0604030504040204" pitchFamily="34" charset="-120"/>
                <a:cs typeface="ＭＳ Ｐゴシック" charset="0"/>
              </a:rPr>
              <a:t>資源與檢視註解</a:t>
            </a:r>
            <a:endParaRPr kumimoji="0" lang="en-US" sz="2000" b="0" kern="0" dirty="0" smtClean="0">
              <a:latin typeface="微軟正黑體" panose="020B0604030504040204" pitchFamily="34" charset="-120"/>
              <a:ea typeface="微軟正黑體" panose="020B0604030504040204" pitchFamily="34" charset="-120"/>
              <a:cs typeface="ＭＳ Ｐゴシック" charset="0"/>
            </a:endParaRPr>
          </a:p>
          <a:p>
            <a:pPr>
              <a:buFont typeface="Arial" panose="020B0604020202020204" pitchFamily="34" charset="0"/>
              <a:buNone/>
              <a:defRPr/>
            </a:pPr>
            <a:endParaRPr kumimoji="0" lang="en-US" sz="2000" dirty="0" smtClean="0">
              <a:latin typeface="微軟正黑體" panose="020B0604030504040204" pitchFamily="34" charset="-120"/>
              <a:ea typeface="微軟正黑體" panose="020B0604030504040204" pitchFamily="34" charset="-120"/>
            </a:endParaRPr>
          </a:p>
          <a:p>
            <a:pPr marL="800100" lvl="1" indent="-342900" eaLnBrk="1" hangingPunct="1">
              <a:spcBef>
                <a:spcPts val="200"/>
              </a:spcBef>
              <a:spcAft>
                <a:spcPts val="200"/>
              </a:spcAft>
              <a:buFont typeface="Arial" panose="020B0604020202020204" pitchFamily="34" charset="0"/>
              <a:buChar char="•"/>
              <a:defRPr/>
            </a:pPr>
            <a:endParaRPr kumimoji="0" lang="en-US" sz="2000" b="0" kern="0" dirty="0" smtClean="0">
              <a:latin typeface="微軟正黑體" panose="020B0604030504040204" pitchFamily="34" charset="-120"/>
              <a:ea typeface="微軟正黑體" panose="020B0604030504040204" pitchFamily="34" charset="-120"/>
              <a:cs typeface="ＭＳ Ｐゴシック" charset="0"/>
            </a:endParaRPr>
          </a:p>
        </p:txBody>
      </p:sp>
      <p:sp>
        <p:nvSpPr>
          <p:cNvPr id="2" name="矩形 1"/>
          <p:cNvSpPr/>
          <p:nvPr/>
        </p:nvSpPr>
        <p:spPr>
          <a:xfrm>
            <a:off x="5151438" y="5075238"/>
            <a:ext cx="3810000" cy="1477962"/>
          </a:xfrm>
          <a:prstGeom prst="rect">
            <a:avLst/>
          </a:prstGeom>
        </p:spPr>
        <p:txBody>
          <a:bodyPr>
            <a:spAutoFit/>
          </a:bodyPr>
          <a:lstStyle/>
          <a:p>
            <a:pPr marL="285750" indent="-285750">
              <a:buFont typeface="Arial" panose="020B0604020202020204" pitchFamily="34" charset="0"/>
              <a:buChar char="•"/>
              <a:defRPr/>
            </a:pPr>
            <a:r>
              <a:rPr kumimoji="0" lang="en-US" altLang="zh-TW" dirty="0">
                <a:latin typeface="微軟正黑體" panose="020B0604030504040204" pitchFamily="34" charset="-120"/>
                <a:ea typeface="微軟正黑體" panose="020B0604030504040204" pitchFamily="34" charset="-120"/>
              </a:rPr>
              <a:t>Desktop app available for PC, Mac, and Linux</a:t>
            </a:r>
          </a:p>
          <a:p>
            <a:pPr>
              <a:buFont typeface="Arial" panose="020B0604020202020204" pitchFamily="34" charset="0"/>
              <a:buNone/>
              <a:defRPr/>
            </a:pPr>
            <a:endParaRPr kumimoji="0"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kumimoji="0" lang="en-US" altLang="zh-TW" dirty="0">
                <a:latin typeface="微軟正黑體" panose="020B0604030504040204" pitchFamily="34" charset="-120"/>
                <a:ea typeface="微軟正黑體" panose="020B0604030504040204" pitchFamily="34" charset="-120"/>
              </a:rPr>
              <a:t>Mobile app available for iOS and Android</a:t>
            </a:r>
          </a:p>
        </p:txBody>
      </p:sp>
    </p:spTree>
    <p:extLst>
      <p:ext uri="{BB962C8B-B14F-4D97-AF65-F5344CB8AC3E}">
        <p14:creationId xmlns:p14="http://schemas.microsoft.com/office/powerpoint/2010/main" val="1191836483"/>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a:extLst/>
        </p:spPr>
        <p:txBody>
          <a:bodyPr rtlCol="0">
            <a:normAutofit/>
          </a:bodyPr>
          <a:lstStyle/>
          <a:p>
            <a:pPr fontAlgn="auto">
              <a:lnSpc>
                <a:spcPts val="3225"/>
              </a:lnSpc>
              <a:spcAft>
                <a:spcPts val="0"/>
              </a:spcAft>
              <a:defRPr/>
            </a:pPr>
            <a:r>
              <a:rPr lang="en-US" sz="3200" dirty="0">
                <a:latin typeface="Arial Bold" charset="0"/>
                <a:ea typeface="ＭＳ Ｐゴシック" charset="0"/>
                <a:cs typeface="ＭＳ Ｐゴシック" charset="0"/>
              </a:rPr>
              <a:t>Desktop, Web, and Mobile Applications</a:t>
            </a:r>
          </a:p>
        </p:txBody>
      </p:sp>
      <p:sp>
        <p:nvSpPr>
          <p:cNvPr id="4" name="文字版面配置區 3"/>
          <p:cNvSpPr>
            <a:spLocks noGrp="1"/>
          </p:cNvSpPr>
          <p:nvPr>
            <p:ph type="body" idx="1"/>
          </p:nvPr>
        </p:nvSpPr>
        <p:spPr/>
        <p:txBody>
          <a:bodyPr rtlCol="0">
            <a:normAutofit/>
          </a:bodyPr>
          <a:lstStyle/>
          <a:p>
            <a:pPr fontAlgn="auto">
              <a:spcAft>
                <a:spcPts val="0"/>
              </a:spcAft>
              <a:buFont typeface="Arial" pitchFamily="34" charset="0"/>
              <a:buNone/>
              <a:defRPr/>
            </a:pPr>
            <a:endParaRPr lang="zh-TW" altLang="en-US"/>
          </a:p>
        </p:txBody>
      </p:sp>
      <p:sp>
        <p:nvSpPr>
          <p:cNvPr id="5" name="Title 1"/>
          <p:cNvSpPr txBox="1">
            <a:spLocks/>
          </p:cNvSpPr>
          <p:nvPr/>
        </p:nvSpPr>
        <p:spPr bwMode="auto">
          <a:xfrm>
            <a:off x="366713" y="1733550"/>
            <a:ext cx="8540750" cy="5105400"/>
          </a:xfrm>
          <a:prstGeom prst="rect">
            <a:avLst/>
          </a:prstGeom>
          <a:noFill/>
          <a:ln w="9525">
            <a:noFill/>
            <a:miter lim="800000"/>
            <a:headEnd/>
            <a:tailEnd/>
          </a:ln>
        </p:spPr>
        <p:txBody>
          <a:bodyPr lIns="0" tIns="0" rIns="0" bIns="0"/>
          <a:lst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ea typeface="MS PGothic" pitchFamily="34" charset="-128"/>
                <a:cs typeface="MS PGothic" charset="0"/>
              </a:defRPr>
            </a:lvl2pPr>
            <a:lvl3pPr algn="l" rtl="0" eaLnBrk="0" fontAlgn="base" hangingPunct="0">
              <a:lnSpc>
                <a:spcPct val="90000"/>
              </a:lnSpc>
              <a:spcBef>
                <a:spcPct val="0"/>
              </a:spcBef>
              <a:spcAft>
                <a:spcPct val="0"/>
              </a:spcAft>
              <a:defRPr sz="2600" b="1">
                <a:solidFill>
                  <a:srgbClr val="0039A6"/>
                </a:solidFill>
                <a:latin typeface="Arial" charset="0"/>
                <a:ea typeface="MS PGothic" pitchFamily="34" charset="-128"/>
                <a:cs typeface="MS PGothic" charset="0"/>
              </a:defRPr>
            </a:lvl3pPr>
            <a:lvl4pPr algn="l" rtl="0" eaLnBrk="0" fontAlgn="base" hangingPunct="0">
              <a:lnSpc>
                <a:spcPct val="90000"/>
              </a:lnSpc>
              <a:spcBef>
                <a:spcPct val="0"/>
              </a:spcBef>
              <a:spcAft>
                <a:spcPct val="0"/>
              </a:spcAft>
              <a:defRPr sz="2600" b="1">
                <a:solidFill>
                  <a:srgbClr val="0039A6"/>
                </a:solidFill>
                <a:latin typeface="Arial" charset="0"/>
                <a:ea typeface="MS PGothic" pitchFamily="34" charset="-128"/>
                <a:cs typeface="MS PGothic" charset="0"/>
              </a:defRPr>
            </a:lvl4pPr>
            <a:lvl5pPr algn="l" rtl="0" eaLnBrk="0" fontAlgn="base" hangingPunct="0">
              <a:lnSpc>
                <a:spcPct val="90000"/>
              </a:lnSpc>
              <a:spcBef>
                <a:spcPct val="0"/>
              </a:spcBef>
              <a:spcAft>
                <a:spcPct val="0"/>
              </a:spcAft>
              <a:defRPr sz="2600" b="1">
                <a:solidFill>
                  <a:srgbClr val="0039A6"/>
                </a:solidFill>
                <a:latin typeface="Arial" charset="0"/>
                <a:ea typeface="MS PGothic" pitchFamily="34" charset="-128"/>
                <a:cs typeface="MS PGothic"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eaLnBrk="1" hangingPunct="1">
              <a:spcBef>
                <a:spcPts val="200"/>
              </a:spcBef>
              <a:spcAft>
                <a:spcPts val="200"/>
              </a:spcAft>
              <a:defRPr/>
            </a:pPr>
            <a:endParaRPr kumimoji="0" lang="en-US" sz="2400" b="0" kern="0" dirty="0">
              <a:latin typeface="Arial" charset="0"/>
              <a:ea typeface="ＭＳ Ｐゴシック" charset="0"/>
              <a:cs typeface="ＭＳ Ｐゴシック" charset="0"/>
            </a:endParaRPr>
          </a:p>
        </p:txBody>
      </p:sp>
      <p:pic>
        <p:nvPicPr>
          <p:cNvPr id="150532" name="Picture 2" descr="Screen Shot 2014-07-24 at 2.51.03 PM.png"/>
          <p:cNvPicPr>
            <a:picLocks noChangeAspect="1"/>
          </p:cNvPicPr>
          <p:nvPr/>
        </p:nvPicPr>
        <p:blipFill>
          <a:blip r:embed="rId3"/>
          <a:srcRect/>
          <a:stretch>
            <a:fillRect/>
          </a:stretch>
        </p:blipFill>
        <p:spPr bwMode="auto">
          <a:xfrm>
            <a:off x="255588" y="1908175"/>
            <a:ext cx="8763000" cy="4756150"/>
          </a:xfrm>
          <a:prstGeom prst="rect">
            <a:avLst/>
          </a:prstGeom>
          <a:noFill/>
          <a:ln w="9525">
            <a:noFill/>
            <a:miter lim="800000"/>
            <a:headEnd/>
            <a:tailEnd/>
          </a:ln>
        </p:spPr>
      </p:pic>
      <p:sp>
        <p:nvSpPr>
          <p:cNvPr id="150533" name="矩形 5"/>
          <p:cNvSpPr>
            <a:spLocks noChangeArrowheads="1"/>
          </p:cNvSpPr>
          <p:nvPr/>
        </p:nvSpPr>
        <p:spPr bwMode="auto">
          <a:xfrm>
            <a:off x="366713" y="941388"/>
            <a:ext cx="7740650" cy="523875"/>
          </a:xfrm>
          <a:prstGeom prst="rect">
            <a:avLst/>
          </a:prstGeom>
          <a:noFill/>
          <a:ln w="9525">
            <a:noFill/>
            <a:miter lim="800000"/>
            <a:headEnd/>
            <a:tailEnd/>
          </a:ln>
        </p:spPr>
        <p:txBody>
          <a:bodyPr>
            <a:spAutoFit/>
          </a:bodyPr>
          <a:lstStyle/>
          <a:p>
            <a:pPr defTabSz="927100"/>
            <a:r>
              <a:rPr kumimoji="0" lang="zh-TW" altLang="en-US" sz="2800" b="1">
                <a:latin typeface="微軟正黑體" pitchFamily="34" charset="-120"/>
                <a:ea typeface="微軟正黑體" pitchFamily="34" charset="-120"/>
                <a:cs typeface="ＭＳ Ｐゴシック" pitchFamily="34" charset="-128"/>
              </a:rPr>
              <a:t>所有版本的內容會同步更新</a:t>
            </a:r>
            <a:r>
              <a:rPr kumimoji="0" lang="en-US" altLang="zh-TW" sz="2800" b="1">
                <a:latin typeface="微軟正黑體" pitchFamily="34" charset="-120"/>
                <a:ea typeface="微軟正黑體" pitchFamily="34" charset="-120"/>
                <a:cs typeface="ＭＳ Ｐゴシック" pitchFamily="34" charset="-128"/>
              </a:rPr>
              <a:t>, </a:t>
            </a:r>
            <a:r>
              <a:rPr kumimoji="0" lang="zh-TW" altLang="en-US" sz="2800" b="1">
                <a:latin typeface="微軟正黑體" pitchFamily="34" charset="-120"/>
                <a:ea typeface="微軟正黑體" pitchFamily="34" charset="-120"/>
                <a:cs typeface="ＭＳ Ｐゴシック" pitchFamily="34" charset="-128"/>
              </a:rPr>
              <a:t>方便使用者使用</a:t>
            </a:r>
            <a:endParaRPr kumimoji="0" lang="en-US" altLang="zh-TW" sz="2800" b="1">
              <a:latin typeface="微軟正黑體" pitchFamily="34" charset="-120"/>
              <a:ea typeface="微軟正黑體" pitchFamily="34" charset="-120"/>
              <a:cs typeface="ＭＳ Ｐゴシック" pitchFamily="34" charset="-128"/>
            </a:endParaRPr>
          </a:p>
        </p:txBody>
      </p:sp>
    </p:spTree>
    <p:extLst>
      <p:ext uri="{BB962C8B-B14F-4D97-AF65-F5344CB8AC3E}">
        <p14:creationId xmlns:p14="http://schemas.microsoft.com/office/powerpoint/2010/main" val="410728062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a:extLst/>
        </p:spPr>
        <p:txBody>
          <a:bodyPr rtlCol="0">
            <a:normAutofit/>
          </a:bodyPr>
          <a:lstStyle/>
          <a:p>
            <a:pPr fontAlgn="auto">
              <a:lnSpc>
                <a:spcPts val="3225"/>
              </a:lnSpc>
              <a:spcAft>
                <a:spcPts val="0"/>
              </a:spcAft>
              <a:defRPr/>
            </a:pPr>
            <a:r>
              <a:rPr lang="en-US" sz="3200" dirty="0">
                <a:latin typeface="Arial Bold" charset="0"/>
                <a:ea typeface="ＭＳ Ｐゴシック" charset="0"/>
                <a:cs typeface="ＭＳ Ｐゴシック" charset="0"/>
              </a:rPr>
              <a:t>Citation Management</a:t>
            </a:r>
            <a:br>
              <a:rPr lang="en-US" sz="3200" dirty="0">
                <a:latin typeface="Arial Bold" charset="0"/>
                <a:ea typeface="ＭＳ Ｐゴシック" charset="0"/>
                <a:cs typeface="ＭＳ Ｐゴシック" charset="0"/>
              </a:rPr>
            </a:br>
            <a:r>
              <a:rPr lang="en-US" sz="2800" b="0" i="1" dirty="0">
                <a:latin typeface="Arial" charset="0"/>
                <a:ea typeface="ＭＳ Ｐゴシック" charset="0"/>
                <a:cs typeface="Arial" charset="0"/>
              </a:rPr>
              <a:t>Add to ACS </a:t>
            </a:r>
            <a:r>
              <a:rPr lang="en-US" sz="2800" b="0" i="1" dirty="0" err="1">
                <a:latin typeface="Arial" charset="0"/>
                <a:ea typeface="ＭＳ Ｐゴシック" charset="0"/>
                <a:cs typeface="Arial" charset="0"/>
              </a:rPr>
              <a:t>ChemWorx</a:t>
            </a:r>
            <a:r>
              <a:rPr lang="en-US" sz="2800" b="0" i="1" dirty="0">
                <a:latin typeface="Arial" charset="0"/>
                <a:ea typeface="ＭＳ Ｐゴシック" charset="0"/>
                <a:cs typeface="Arial" charset="0"/>
              </a:rPr>
              <a:t>/</a:t>
            </a:r>
            <a:r>
              <a:rPr lang="en-US" sz="2800" b="0" i="1" dirty="0" err="1">
                <a:latin typeface="Arial" charset="0"/>
                <a:ea typeface="ＭＳ Ｐゴシック" charset="0"/>
                <a:cs typeface="Arial" charset="0"/>
              </a:rPr>
              <a:t>ActiveView</a:t>
            </a:r>
            <a:r>
              <a:rPr lang="en-US" sz="2800" b="0" i="1" dirty="0">
                <a:latin typeface="Arial" charset="0"/>
                <a:ea typeface="ＭＳ Ｐゴシック" charset="0"/>
                <a:cs typeface="Arial" charset="0"/>
              </a:rPr>
              <a:t> PDF</a:t>
            </a:r>
          </a:p>
        </p:txBody>
      </p:sp>
      <p:sp>
        <p:nvSpPr>
          <p:cNvPr id="2" name="文字版面配置區 1"/>
          <p:cNvSpPr>
            <a:spLocks noGrp="1"/>
          </p:cNvSpPr>
          <p:nvPr>
            <p:ph type="body" idx="1"/>
          </p:nvPr>
        </p:nvSpPr>
        <p:spPr/>
        <p:txBody>
          <a:bodyPr rtlCol="0">
            <a:normAutofit/>
          </a:bodyPr>
          <a:lstStyle/>
          <a:p>
            <a:pPr fontAlgn="auto">
              <a:spcAft>
                <a:spcPts val="0"/>
              </a:spcAft>
              <a:buFont typeface="Arial" pitchFamily="34" charset="0"/>
              <a:buNone/>
              <a:defRPr/>
            </a:pPr>
            <a:endParaRPr lang="zh-TW" altLang="en-US"/>
          </a:p>
        </p:txBody>
      </p:sp>
      <p:pic>
        <p:nvPicPr>
          <p:cNvPr id="4" name="Picture 3"/>
          <p:cNvPicPr>
            <a:picLocks noChangeAspect="1"/>
          </p:cNvPicPr>
          <p:nvPr/>
        </p:nvPicPr>
        <p:blipFill>
          <a:blip r:embed="rId3"/>
          <a:srcRect b="46590"/>
          <a:stretch>
            <a:fillRect/>
          </a:stretch>
        </p:blipFill>
        <p:spPr bwMode="auto">
          <a:xfrm>
            <a:off x="569913" y="2266950"/>
            <a:ext cx="8158162" cy="3389313"/>
          </a:xfrm>
          <a:prstGeom prst="rect">
            <a:avLst/>
          </a:prstGeom>
          <a:noFill/>
          <a:ln>
            <a:noFill/>
          </a:ln>
          <a:effectLst>
            <a:outerShdw blurRad="292100" dist="139700" dir="2700000" algn="tl" rotWithShape="0">
              <a:srgbClr val="000000">
                <a:alpha val="64999"/>
              </a:srgbClr>
            </a:outerShdw>
          </a:effectLst>
          <a:extLst/>
        </p:spPr>
      </p:pic>
      <p:sp>
        <p:nvSpPr>
          <p:cNvPr id="5" name="Rectangle 4"/>
          <p:cNvSpPr>
            <a:spLocks noChangeArrowheads="1"/>
          </p:cNvSpPr>
          <p:nvPr/>
        </p:nvSpPr>
        <p:spPr bwMode="auto">
          <a:xfrm>
            <a:off x="6065838" y="4732338"/>
            <a:ext cx="2276475" cy="566737"/>
          </a:xfrm>
          <a:prstGeom prst="rect">
            <a:avLst/>
          </a:prstGeom>
          <a:noFill/>
          <a:ln w="28575">
            <a:solidFill>
              <a:srgbClr val="FFC000"/>
            </a:solidFill>
            <a:miter lim="800000"/>
            <a:headEnd/>
            <a:tailEnd/>
          </a:ln>
          <a:effectLst>
            <a:outerShdw blurRad="40000" dist="23000" dir="5400000" rotWithShape="0">
              <a:srgbClr val="000000">
                <a:alpha val="34999"/>
              </a:srgbClr>
            </a:outerShdw>
          </a:effectLst>
          <a:extLst/>
        </p:spPr>
        <p:txBody>
          <a:bodyPr anchor="ctr"/>
          <a:lstStyle/>
          <a:p>
            <a:pPr algn="ctr">
              <a:defRPr/>
            </a:pPr>
            <a:endParaRPr kumimoji="0" lang="en-US">
              <a:solidFill>
                <a:schemeClr val="lt1"/>
              </a:solidFill>
              <a:latin typeface="+mn-lt"/>
              <a:ea typeface="+mn-ea"/>
            </a:endParaRPr>
          </a:p>
        </p:txBody>
      </p:sp>
      <p:sp>
        <p:nvSpPr>
          <p:cNvPr id="7" name="Rectangle 6"/>
          <p:cNvSpPr>
            <a:spLocks noChangeArrowheads="1"/>
          </p:cNvSpPr>
          <p:nvPr/>
        </p:nvSpPr>
        <p:spPr bwMode="auto">
          <a:xfrm>
            <a:off x="3133725" y="2335213"/>
            <a:ext cx="1995488" cy="420687"/>
          </a:xfrm>
          <a:prstGeom prst="rect">
            <a:avLst/>
          </a:prstGeom>
          <a:noFill/>
          <a:ln w="28575">
            <a:solidFill>
              <a:srgbClr val="FFC000"/>
            </a:solidFill>
            <a:miter lim="800000"/>
            <a:headEnd/>
            <a:tailEnd/>
          </a:ln>
          <a:effectLst>
            <a:outerShdw blurRad="40000" dist="23000" dir="5400000" rotWithShape="0">
              <a:srgbClr val="000000">
                <a:alpha val="34999"/>
              </a:srgbClr>
            </a:outerShdw>
          </a:effectLst>
          <a:extLst/>
        </p:spPr>
        <p:txBody>
          <a:bodyPr anchor="ctr"/>
          <a:lstStyle/>
          <a:p>
            <a:pPr algn="ctr">
              <a:defRPr/>
            </a:pPr>
            <a:endParaRPr kumimoji="0" lang="en-US">
              <a:solidFill>
                <a:schemeClr val="lt1"/>
              </a:solidFill>
              <a:latin typeface="+mn-lt"/>
              <a:ea typeface="+mn-ea"/>
            </a:endParaRPr>
          </a:p>
        </p:txBody>
      </p:sp>
      <p:sp>
        <p:nvSpPr>
          <p:cNvPr id="8" name="Rectangle 7"/>
          <p:cNvSpPr>
            <a:spLocks noChangeArrowheads="1"/>
          </p:cNvSpPr>
          <p:nvPr/>
        </p:nvSpPr>
        <p:spPr bwMode="auto">
          <a:xfrm>
            <a:off x="6034088" y="3190875"/>
            <a:ext cx="2362200" cy="604838"/>
          </a:xfrm>
          <a:prstGeom prst="rect">
            <a:avLst/>
          </a:prstGeom>
          <a:noFill/>
          <a:ln w="28575">
            <a:solidFill>
              <a:srgbClr val="FFC000"/>
            </a:solidFill>
            <a:miter lim="800000"/>
            <a:headEnd/>
            <a:tailEnd/>
          </a:ln>
          <a:effectLst>
            <a:outerShdw blurRad="40000" dist="23000" dir="5400000" rotWithShape="0">
              <a:srgbClr val="000000">
                <a:alpha val="34999"/>
              </a:srgbClr>
            </a:outerShdw>
          </a:effectLst>
          <a:extLst/>
        </p:spPr>
        <p:txBody>
          <a:bodyPr anchor="ctr"/>
          <a:lstStyle/>
          <a:p>
            <a:pPr algn="ctr">
              <a:defRPr/>
            </a:pPr>
            <a:endParaRPr kumimoji="0" lang="en-US">
              <a:solidFill>
                <a:schemeClr val="lt1"/>
              </a:solidFill>
              <a:latin typeface="+mn-lt"/>
              <a:ea typeface="+mn-ea"/>
            </a:endParaRPr>
          </a:p>
        </p:txBody>
      </p:sp>
      <p:sp>
        <p:nvSpPr>
          <p:cNvPr id="158727" name="矩形 2"/>
          <p:cNvSpPr>
            <a:spLocks noChangeArrowheads="1"/>
          </p:cNvSpPr>
          <p:nvPr/>
        </p:nvSpPr>
        <p:spPr bwMode="auto">
          <a:xfrm>
            <a:off x="152400" y="954088"/>
            <a:ext cx="8885238" cy="1016000"/>
          </a:xfrm>
          <a:prstGeom prst="rect">
            <a:avLst/>
          </a:prstGeom>
          <a:noFill/>
          <a:ln w="9525">
            <a:noFill/>
            <a:miter lim="800000"/>
            <a:headEnd/>
            <a:tailEnd/>
          </a:ln>
        </p:spPr>
        <p:txBody>
          <a:bodyPr>
            <a:spAutoFit/>
          </a:bodyPr>
          <a:lstStyle/>
          <a:p>
            <a:pPr marL="342900" indent="-342900">
              <a:lnSpc>
                <a:spcPct val="150000"/>
              </a:lnSpc>
              <a:buFont typeface="Arial" charset="0"/>
              <a:buChar char="•"/>
            </a:pPr>
            <a:r>
              <a:rPr kumimoji="0" lang="zh-TW" altLang="en-US" sz="2000">
                <a:latin typeface="微軟正黑體" pitchFamily="34" charset="-120"/>
                <a:ea typeface="微軟正黑體" pitchFamily="34" charset="-120"/>
                <a:cs typeface="ＭＳ Ｐゴシック" pitchFamily="34" charset="-128"/>
              </a:rPr>
              <a:t>勾選方框可複選文章</a:t>
            </a:r>
            <a:r>
              <a:rPr kumimoji="0" lang="en-US" altLang="zh-TW" sz="2000">
                <a:latin typeface="微軟正黑體" pitchFamily="34" charset="-120"/>
                <a:ea typeface="微軟正黑體" pitchFamily="34" charset="-120"/>
                <a:cs typeface="ＭＳ Ｐゴシック" pitchFamily="34" charset="-128"/>
              </a:rPr>
              <a:t>, </a:t>
            </a:r>
            <a:r>
              <a:rPr kumimoji="0" lang="zh-TW" altLang="en-US" sz="2000">
                <a:latin typeface="微軟正黑體" pitchFamily="34" charset="-120"/>
                <a:ea typeface="微軟正黑體" pitchFamily="34" charset="-120"/>
                <a:cs typeface="ＭＳ Ｐゴシック" pitchFamily="34" charset="-128"/>
              </a:rPr>
              <a:t>按下</a:t>
            </a:r>
            <a:r>
              <a:rPr kumimoji="0" lang="en-US" altLang="zh-TW" sz="2000">
                <a:latin typeface="微軟正黑體" pitchFamily="34" charset="-120"/>
                <a:ea typeface="微軟正黑體" pitchFamily="34" charset="-120"/>
                <a:cs typeface="ＭＳ Ｐゴシック" pitchFamily="34" charset="-128"/>
              </a:rPr>
              <a:t>Add to ACS Chemworx</a:t>
            </a:r>
            <a:r>
              <a:rPr kumimoji="0" lang="zh-TW" altLang="en-US" sz="2000">
                <a:latin typeface="微軟正黑體" pitchFamily="34" charset="-120"/>
                <a:ea typeface="微軟正黑體" pitchFamily="34" charset="-120"/>
                <a:cs typeface="ＭＳ Ｐゴシック" pitchFamily="34" charset="-128"/>
              </a:rPr>
              <a:t>即可一次匯入</a:t>
            </a:r>
            <a:endParaRPr kumimoji="0" lang="en-US" altLang="zh-TW" sz="2000">
              <a:latin typeface="微軟正黑體" pitchFamily="34" charset="-120"/>
              <a:ea typeface="微軟正黑體" pitchFamily="34" charset="-120"/>
              <a:cs typeface="ＭＳ Ｐゴシック" pitchFamily="34" charset="-128"/>
            </a:endParaRPr>
          </a:p>
          <a:p>
            <a:pPr marL="342900" indent="-342900">
              <a:lnSpc>
                <a:spcPct val="150000"/>
              </a:lnSpc>
              <a:buFont typeface="Arial" charset="0"/>
              <a:buChar char="•"/>
            </a:pPr>
            <a:r>
              <a:rPr kumimoji="0" lang="en-US" altLang="zh-TW" sz="2000">
                <a:latin typeface="微軟正黑體" pitchFamily="34" charset="-120"/>
                <a:ea typeface="微軟正黑體" pitchFamily="34" charset="-120"/>
                <a:cs typeface="ＭＳ Ｐゴシック" pitchFamily="34" charset="-128"/>
              </a:rPr>
              <a:t>ACS</a:t>
            </a:r>
            <a:r>
              <a:rPr kumimoji="0" lang="zh-TW" altLang="en-US" sz="2000">
                <a:latin typeface="微軟正黑體" pitchFamily="34" charset="-120"/>
                <a:ea typeface="微軟正黑體" pitchFamily="34" charset="-120"/>
                <a:cs typeface="ＭＳ Ｐゴシック" pitchFamily="34" charset="-128"/>
              </a:rPr>
              <a:t> </a:t>
            </a:r>
            <a:r>
              <a:rPr kumimoji="0" lang="en-US" altLang="zh-TW" sz="2000">
                <a:latin typeface="微軟正黑體" pitchFamily="34" charset="-120"/>
                <a:ea typeface="微軟正黑體" pitchFamily="34" charset="-120"/>
                <a:cs typeface="ＭＳ Ｐゴシック" pitchFamily="34" charset="-128"/>
              </a:rPr>
              <a:t>ActiveView PDF </a:t>
            </a:r>
            <a:r>
              <a:rPr kumimoji="0" lang="zh-TW" altLang="en-US" sz="2000">
                <a:latin typeface="微軟正黑體" pitchFamily="34" charset="-120"/>
                <a:ea typeface="微軟正黑體" pitchFamily="34" charset="-120"/>
                <a:cs typeface="ＭＳ Ｐゴシック" pitchFamily="34" charset="-128"/>
              </a:rPr>
              <a:t>可高解析列印</a:t>
            </a:r>
            <a:r>
              <a:rPr kumimoji="0" lang="en-US" altLang="zh-TW" sz="2000">
                <a:latin typeface="微軟正黑體" pitchFamily="34" charset="-120"/>
                <a:ea typeface="微軟正黑體" pitchFamily="34" charset="-120"/>
                <a:cs typeface="ＭＳ Ｐゴシック" pitchFamily="34" charset="-128"/>
              </a:rPr>
              <a:t>, </a:t>
            </a:r>
            <a:r>
              <a:rPr kumimoji="0" lang="zh-TW" altLang="en-US" sz="2000">
                <a:latin typeface="微軟正黑體" pitchFamily="34" charset="-120"/>
                <a:ea typeface="微軟正黑體" pitchFamily="34" charset="-120"/>
                <a:cs typeface="ＭＳ Ｐゴシック" pitchFamily="34" charset="-128"/>
              </a:rPr>
              <a:t>增加註解</a:t>
            </a:r>
            <a:r>
              <a:rPr kumimoji="0" lang="en-US" altLang="zh-TW" sz="2000">
                <a:latin typeface="微軟正黑體" pitchFamily="34" charset="-120"/>
                <a:ea typeface="微軟正黑體" pitchFamily="34" charset="-120"/>
                <a:cs typeface="ＭＳ Ｐゴシック" pitchFamily="34" charset="-128"/>
              </a:rPr>
              <a:t>, </a:t>
            </a:r>
            <a:r>
              <a:rPr kumimoji="0" lang="zh-TW" altLang="en-US" sz="2000">
                <a:latin typeface="微軟正黑體" pitchFamily="34" charset="-120"/>
                <a:ea typeface="微軟正黑體" pitchFamily="34" charset="-120"/>
                <a:cs typeface="ＭＳ Ｐゴシック" pitchFamily="34" charset="-128"/>
              </a:rPr>
              <a:t>快速查閱本文的參考文獻</a:t>
            </a:r>
            <a:endParaRPr kumimoji="0" lang="en-US" altLang="zh-TW" sz="2000">
              <a:latin typeface="微軟正黑體" pitchFamily="34" charset="-120"/>
              <a:ea typeface="微軟正黑體" pitchFamily="34" charset="-120"/>
              <a:cs typeface="ＭＳ Ｐゴシック" pitchFamily="34" charset="-128"/>
            </a:endParaRPr>
          </a:p>
        </p:txBody>
      </p:sp>
    </p:spTree>
    <p:extLst>
      <p:ext uri="{BB962C8B-B14F-4D97-AF65-F5344CB8AC3E}">
        <p14:creationId xmlns:p14="http://schemas.microsoft.com/office/powerpoint/2010/main" val="3360571333"/>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p:cNvPicPr>
            <a:picLocks noChangeAspect="1"/>
          </p:cNvPicPr>
          <p:nvPr/>
        </p:nvPicPr>
        <p:blipFill>
          <a:blip r:embed="rId3"/>
          <a:srcRect/>
          <a:stretch>
            <a:fillRect/>
          </a:stretch>
        </p:blipFill>
        <p:spPr bwMode="auto">
          <a:xfrm>
            <a:off x="0" y="566738"/>
            <a:ext cx="9144000" cy="6029325"/>
          </a:xfrm>
          <a:prstGeom prst="rect">
            <a:avLst/>
          </a:prstGeom>
          <a:noFill/>
          <a:ln w="9525">
            <a:noFill/>
            <a:miter lim="800000"/>
            <a:headEnd/>
            <a:tailEnd/>
          </a:ln>
        </p:spPr>
      </p:pic>
      <p:sp>
        <p:nvSpPr>
          <p:cNvPr id="43009" name="Title 3"/>
          <p:cNvSpPr>
            <a:spLocks noGrp="1"/>
          </p:cNvSpPr>
          <p:nvPr>
            <p:ph type="title"/>
          </p:nvPr>
        </p:nvSpPr>
        <p:spPr>
          <a:extLst/>
        </p:spPr>
        <p:txBody>
          <a:bodyPr rtlCol="0">
            <a:normAutofit/>
          </a:bodyPr>
          <a:lstStyle/>
          <a:p>
            <a:pPr fontAlgn="auto">
              <a:lnSpc>
                <a:spcPts val="3225"/>
              </a:lnSpc>
              <a:spcAft>
                <a:spcPts val="0"/>
              </a:spcAft>
              <a:defRPr/>
            </a:pPr>
            <a:r>
              <a:rPr lang="en-US" sz="3200" dirty="0">
                <a:solidFill>
                  <a:schemeClr val="bg1"/>
                </a:solidFill>
                <a:latin typeface="Arial Bold" charset="0"/>
                <a:ea typeface="ＭＳ Ｐゴシック" charset="0"/>
                <a:cs typeface="ＭＳ Ｐゴシック" charset="0"/>
              </a:rPr>
              <a:t>Tutorials</a:t>
            </a:r>
            <a:endParaRPr lang="en-US" sz="2800" b="0" i="1" dirty="0">
              <a:solidFill>
                <a:schemeClr val="bg1"/>
              </a:solidFill>
              <a:latin typeface="Arial" charset="0"/>
              <a:ea typeface="ＭＳ Ｐゴシック" charset="0"/>
              <a:cs typeface="Arial" charset="0"/>
            </a:endParaRPr>
          </a:p>
        </p:txBody>
      </p:sp>
      <p:pic>
        <p:nvPicPr>
          <p:cNvPr id="171011" name="Picture 13"/>
          <p:cNvPicPr>
            <a:picLocks noChangeAspect="1"/>
          </p:cNvPicPr>
          <p:nvPr/>
        </p:nvPicPr>
        <p:blipFill>
          <a:blip r:embed="rId4"/>
          <a:srcRect l="5380" t="32001" b="2286"/>
          <a:stretch>
            <a:fillRect/>
          </a:stretch>
        </p:blipFill>
        <p:spPr bwMode="auto">
          <a:xfrm>
            <a:off x="712788" y="4652963"/>
            <a:ext cx="8169275" cy="1781175"/>
          </a:xfrm>
          <a:prstGeom prst="rect">
            <a:avLst/>
          </a:prstGeom>
          <a:noFill/>
          <a:ln w="9525">
            <a:noFill/>
            <a:miter lim="800000"/>
            <a:headEnd/>
            <a:tailEnd/>
          </a:ln>
        </p:spPr>
      </p:pic>
      <p:sp>
        <p:nvSpPr>
          <p:cNvPr id="16" name="Rectangle 15"/>
          <p:cNvSpPr>
            <a:spLocks noChangeArrowheads="1"/>
          </p:cNvSpPr>
          <p:nvPr/>
        </p:nvSpPr>
        <p:spPr bwMode="auto">
          <a:xfrm>
            <a:off x="6367463" y="2054225"/>
            <a:ext cx="688975" cy="341313"/>
          </a:xfrm>
          <a:prstGeom prst="rect">
            <a:avLst/>
          </a:prstGeom>
          <a:noFill/>
          <a:ln w="28575">
            <a:solidFill>
              <a:srgbClr val="FFC000"/>
            </a:solidFill>
            <a:miter lim="800000"/>
            <a:headEnd/>
            <a:tailEnd/>
          </a:ln>
          <a:effectLst>
            <a:outerShdw blurRad="40000" dist="23000" dir="5400000" rotWithShape="0">
              <a:srgbClr val="000000">
                <a:alpha val="34999"/>
              </a:srgbClr>
            </a:outerShdw>
          </a:effectLst>
          <a:extLst/>
        </p:spPr>
        <p:txBody>
          <a:bodyPr anchor="ctr"/>
          <a:lstStyle/>
          <a:p>
            <a:pPr algn="ctr">
              <a:defRPr/>
            </a:pPr>
            <a:endParaRPr kumimoji="0" lang="en-US" dirty="0">
              <a:solidFill>
                <a:schemeClr val="lt1"/>
              </a:solidFill>
              <a:latin typeface="+mn-lt"/>
              <a:ea typeface="+mn-ea"/>
            </a:endParaRPr>
          </a:p>
        </p:txBody>
      </p:sp>
      <p:sp>
        <p:nvSpPr>
          <p:cNvPr id="21" name="Rectangle 20"/>
          <p:cNvSpPr>
            <a:spLocks noChangeArrowheads="1"/>
          </p:cNvSpPr>
          <p:nvPr/>
        </p:nvSpPr>
        <p:spPr bwMode="auto">
          <a:xfrm>
            <a:off x="6723063" y="5300663"/>
            <a:ext cx="752475" cy="241300"/>
          </a:xfrm>
          <a:prstGeom prst="rect">
            <a:avLst/>
          </a:prstGeom>
          <a:noFill/>
          <a:ln w="28575">
            <a:solidFill>
              <a:srgbClr val="FFC000"/>
            </a:solidFill>
            <a:miter lim="800000"/>
            <a:headEnd/>
            <a:tailEnd/>
          </a:ln>
          <a:effectLst>
            <a:outerShdw blurRad="40000" dist="23000" dir="5400000" rotWithShape="0">
              <a:srgbClr val="000000">
                <a:alpha val="34999"/>
              </a:srgbClr>
            </a:outerShdw>
          </a:effectLst>
          <a:extLst/>
        </p:spPr>
        <p:txBody>
          <a:bodyPr anchor="ctr"/>
          <a:lstStyle/>
          <a:p>
            <a:pPr algn="ctr">
              <a:defRPr/>
            </a:pPr>
            <a:endParaRPr kumimoji="0" lang="en-US" dirty="0">
              <a:solidFill>
                <a:schemeClr val="lt1"/>
              </a:solidFill>
              <a:latin typeface="+mn-lt"/>
              <a:ea typeface="+mn-ea"/>
            </a:endParaRPr>
          </a:p>
        </p:txBody>
      </p:sp>
    </p:spTree>
    <p:extLst>
      <p:ext uri="{BB962C8B-B14F-4D97-AF65-F5344CB8AC3E}">
        <p14:creationId xmlns:p14="http://schemas.microsoft.com/office/powerpoint/2010/main" val="1964171324"/>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5"/>
          <p:cNvSpPr txBox="1">
            <a:spLocks/>
          </p:cNvSpPr>
          <p:nvPr/>
        </p:nvSpPr>
        <p:spPr bwMode="auto">
          <a:xfrm>
            <a:off x="1554163" y="3097213"/>
            <a:ext cx="5432425" cy="1231900"/>
          </a:xfrm>
          <a:prstGeom prst="rect">
            <a:avLst/>
          </a:prstGeom>
          <a:noFill/>
          <a:ln w="9525">
            <a:noFill/>
            <a:miter lim="800000"/>
            <a:headEnd/>
            <a:tailEnd/>
          </a:ln>
        </p:spPr>
        <p:txBody>
          <a:bodyPr/>
          <a:lstStyle/>
          <a:p>
            <a:pPr algn="ctr" eaLnBrk="0" hangingPunct="0">
              <a:spcBef>
                <a:spcPct val="20000"/>
              </a:spcBef>
              <a:buFont typeface="Arial" charset="0"/>
              <a:buNone/>
            </a:pPr>
            <a:r>
              <a:rPr kumimoji="0" lang="en-US" altLang="zh-CN" sz="3600" dirty="0" smtClean="0">
                <a:solidFill>
                  <a:srgbClr val="0039A6"/>
                </a:solidFill>
                <a:ea typeface="微软雅黑" pitchFamily="34" charset="-122"/>
                <a:cs typeface="Arial" charset="0"/>
              </a:rPr>
              <a:t>Thank You!</a:t>
            </a:r>
            <a:endParaRPr kumimoji="0" lang="en-US" altLang="zh-CN" sz="3600" dirty="0">
              <a:solidFill>
                <a:srgbClr val="0039A6"/>
              </a:solidFill>
              <a:ea typeface="微软雅黑" pitchFamily="34" charset="-122"/>
              <a:cs typeface="Arial"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4" descr="ACS期刊在15个学科中排名第一.jpg"/>
          <p:cNvPicPr>
            <a:picLocks noChangeAspect="1"/>
          </p:cNvPicPr>
          <p:nvPr/>
        </p:nvPicPr>
        <p:blipFill>
          <a:blip r:embed="rId3">
            <a:clrChange>
              <a:clrFrom>
                <a:srgbClr val="FFFFFF"/>
              </a:clrFrom>
              <a:clrTo>
                <a:srgbClr val="FFFFFF">
                  <a:alpha val="0"/>
                </a:srgbClr>
              </a:clrTo>
            </a:clrChange>
            <a:lum bright="20000"/>
          </a:blip>
          <a:srcRect t="14474" b="7153"/>
          <a:stretch>
            <a:fillRect/>
          </a:stretch>
        </p:blipFill>
        <p:spPr bwMode="auto">
          <a:xfrm>
            <a:off x="3889375" y="757238"/>
            <a:ext cx="5227638" cy="1133475"/>
          </a:xfrm>
          <a:prstGeom prst="rect">
            <a:avLst/>
          </a:prstGeom>
          <a:noFill/>
          <a:ln w="9525">
            <a:noFill/>
            <a:miter lim="800000"/>
            <a:headEnd/>
            <a:tailEnd/>
          </a:ln>
        </p:spPr>
      </p:pic>
      <p:graphicFrame>
        <p:nvGraphicFramePr>
          <p:cNvPr id="14" name="表格 13"/>
          <p:cNvGraphicFramePr>
            <a:graphicFrameLocks noGrp="1"/>
          </p:cNvGraphicFramePr>
          <p:nvPr/>
        </p:nvGraphicFramePr>
        <p:xfrm>
          <a:off x="682625" y="1839913"/>
          <a:ext cx="8107908" cy="3694500"/>
        </p:xfrm>
        <a:graphic>
          <a:graphicData uri="http://schemas.openxmlformats.org/drawingml/2006/table">
            <a:tbl>
              <a:tblPr>
                <a:tableStyleId>{5940675A-B579-460E-94D1-54222C63F5DA}</a:tableStyleId>
              </a:tblPr>
              <a:tblGrid>
                <a:gridCol w="3980246"/>
                <a:gridCol w="4127662"/>
              </a:tblGrid>
              <a:tr h="418844">
                <a:tc>
                  <a:txBody>
                    <a:bodyPr/>
                    <a:lstStyle/>
                    <a:p>
                      <a:pPr marL="0" algn="ctr" defTabSz="914400" rtl="0" eaLnBrk="1" latinLnBrk="0" hangingPunct="1">
                        <a:spcAft>
                          <a:spcPts val="0"/>
                        </a:spcAft>
                      </a:pPr>
                      <a:r>
                        <a:rPr lang="zh-CN" altLang="en-US" sz="1600" b="1" kern="0" dirty="0" smtClean="0">
                          <a:solidFill>
                            <a:schemeClr val="bg1"/>
                          </a:solidFill>
                        </a:rPr>
                        <a:t>期刊名稱</a:t>
                      </a:r>
                      <a:endParaRPr lang="zh-CN" sz="1600" b="1" kern="0" dirty="0">
                        <a:solidFill>
                          <a:schemeClr val="bg1"/>
                        </a:solidFill>
                        <a:latin typeface="+mn-lt"/>
                        <a:ea typeface="+mn-ea"/>
                        <a:cs typeface="+mn-cs"/>
                      </a:endParaRPr>
                    </a:p>
                  </a:txBody>
                  <a:tcPr marL="45093" marR="45093"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lumMod val="75000"/>
                      </a:schemeClr>
                    </a:solidFill>
                  </a:tcPr>
                </a:tc>
                <a:tc>
                  <a:txBody>
                    <a:bodyPr/>
                    <a:lstStyle/>
                    <a:p>
                      <a:pPr algn="ctr">
                        <a:spcAft>
                          <a:spcPts val="0"/>
                        </a:spcAft>
                      </a:pPr>
                      <a:r>
                        <a:rPr lang="zh-CN" altLang="en-US" sz="1600" b="1" kern="0" smtClean="0">
                          <a:solidFill>
                            <a:schemeClr val="bg1"/>
                          </a:solidFill>
                        </a:rPr>
                        <a:t>期刊地位</a:t>
                      </a:r>
                      <a:endParaRPr lang="zh-CN" sz="1600" b="1" kern="100" dirty="0">
                        <a:solidFill>
                          <a:schemeClr val="bg1"/>
                        </a:solidFill>
                        <a:latin typeface="华文细黑" pitchFamily="2" charset="-122"/>
                        <a:ea typeface="华文细黑" pitchFamily="2" charset="-122"/>
                        <a:cs typeface="Times New Roman"/>
                      </a:endParaRPr>
                    </a:p>
                  </a:txBody>
                  <a:tcPr marL="45093" marR="45093"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lumMod val="75000"/>
                      </a:schemeClr>
                    </a:solidFill>
                  </a:tcPr>
                </a:tc>
              </a:tr>
              <a:tr h="340999">
                <a:tc>
                  <a:txBody>
                    <a:bodyPr/>
                    <a:lstStyle/>
                    <a:p>
                      <a:pPr algn="ctr">
                        <a:spcAft>
                          <a:spcPts val="0"/>
                        </a:spcAft>
                      </a:pPr>
                      <a:r>
                        <a:rPr lang="en-US" sz="1600" kern="100" smtClean="0"/>
                        <a:t>Chemical Reviews</a:t>
                      </a:r>
                      <a:endParaRPr lang="zh-CN" sz="1600" kern="100" dirty="0">
                        <a:solidFill>
                          <a:schemeClr val="dk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algn="ctr" defTabSz="914400" rtl="0" eaLnBrk="1" latinLnBrk="0" hangingPunct="1">
                        <a:spcAft>
                          <a:spcPts val="0"/>
                        </a:spcAft>
                      </a:pPr>
                      <a:r>
                        <a:rPr lang="zh-TW" altLang="en-US" sz="1600" kern="100" dirty="0" smtClean="0"/>
                        <a:t>跨學科化學類期刊影響指數第</a:t>
                      </a:r>
                      <a:r>
                        <a:rPr lang="en-US" altLang="zh-TW" sz="1600" kern="100" dirty="0" smtClean="0"/>
                        <a:t>1</a:t>
                      </a:r>
                      <a:r>
                        <a:rPr lang="zh-TW" altLang="en-US" sz="1600" kern="100" dirty="0" smtClean="0"/>
                        <a:t>名</a:t>
                      </a:r>
                      <a:endParaRPr lang="zh-CN" sz="1600" kern="100" dirty="0">
                        <a:solidFill>
                          <a:schemeClr val="dk1"/>
                        </a:solidFill>
                        <a:latin typeface="Arial" pitchFamily="34" charset="0"/>
                        <a:ea typeface="+mn-ea"/>
                        <a:cs typeface="Arial" pitchFamily="34" charset="0"/>
                      </a:endParaRPr>
                    </a:p>
                  </a:txBody>
                  <a:tcPr marL="68580" marR="68580" marT="0" marB="0" anchor="ctr">
                    <a:lnR w="12700" cap="flat" cmpd="sng" algn="ctr">
                      <a:noFill/>
                      <a:prstDash val="solid"/>
                      <a:round/>
                      <a:headEnd type="none" w="med" len="med"/>
                      <a:tailEnd type="none" w="med" len="med"/>
                    </a:lnR>
                  </a:tcPr>
                </a:tc>
              </a:tr>
              <a:tr h="389270">
                <a:tc>
                  <a:txBody>
                    <a:bodyPr/>
                    <a:lstStyle/>
                    <a:p>
                      <a:pPr algn="ctr">
                        <a:spcAft>
                          <a:spcPts val="0"/>
                        </a:spcAft>
                      </a:pPr>
                      <a:r>
                        <a:rPr lang="en-US" sz="1600" kern="100" smtClean="0"/>
                        <a:t>Journal of Agricultural and Food Chemistry</a:t>
                      </a:r>
                      <a:endParaRPr lang="zh-CN" sz="1600" kern="100" dirty="0">
                        <a:solidFill>
                          <a:schemeClr val="dk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algn="ctr" defTabSz="914400" rtl="0" eaLnBrk="1" latinLnBrk="0" hangingPunct="1">
                        <a:spcAft>
                          <a:spcPts val="0"/>
                        </a:spcAft>
                      </a:pPr>
                      <a:r>
                        <a:rPr lang="zh-TW" altLang="en-US" sz="1600" kern="100" dirty="0" smtClean="0"/>
                        <a:t>跨學科農業學類期刊影響指數第</a:t>
                      </a:r>
                      <a:r>
                        <a:rPr lang="en-US" altLang="zh-TW" sz="1600" kern="100" dirty="0" smtClean="0"/>
                        <a:t>1</a:t>
                      </a:r>
                      <a:r>
                        <a:rPr lang="zh-TW" altLang="en-US" sz="1600" kern="100" dirty="0" smtClean="0"/>
                        <a:t>名</a:t>
                      </a:r>
                      <a:endParaRPr lang="zh-CN" sz="1600" kern="100" dirty="0"/>
                    </a:p>
                  </a:txBody>
                  <a:tcPr marL="68580" marR="68580" marT="0" marB="0" anchor="ctr">
                    <a:lnR w="12700" cap="flat" cmpd="sng" algn="ctr">
                      <a:noFill/>
                      <a:prstDash val="solid"/>
                      <a:round/>
                      <a:headEnd type="none" w="med" len="med"/>
                      <a:tailEnd type="none" w="med" len="med"/>
                    </a:lnR>
                  </a:tcPr>
                </a:tc>
              </a:tr>
              <a:tr h="341194">
                <a:tc>
                  <a:txBody>
                    <a:bodyPr/>
                    <a:lstStyle/>
                    <a:p>
                      <a:pPr algn="ctr">
                        <a:spcAft>
                          <a:spcPts val="0"/>
                        </a:spcAft>
                      </a:pPr>
                      <a:r>
                        <a:rPr lang="en-US" sz="1600" kern="100" smtClean="0"/>
                        <a:t>Industrial &amp; Engineering Chemistry Research</a:t>
                      </a:r>
                      <a:endParaRPr lang="zh-CN" sz="1600" kern="100" dirty="0">
                        <a:solidFill>
                          <a:schemeClr val="dk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algn="ctr" defTabSz="914400" rtl="0" eaLnBrk="1" latinLnBrk="0" hangingPunct="1">
                        <a:spcAft>
                          <a:spcPts val="0"/>
                        </a:spcAft>
                      </a:pPr>
                      <a:r>
                        <a:rPr lang="zh-TW" altLang="en-US" sz="1600" kern="100" dirty="0" smtClean="0"/>
                        <a:t>化工類期刊引用量第</a:t>
                      </a:r>
                      <a:r>
                        <a:rPr lang="en-US" altLang="zh-TW" sz="1600" kern="100" dirty="0" smtClean="0"/>
                        <a:t>1</a:t>
                      </a:r>
                      <a:r>
                        <a:rPr lang="zh-TW" altLang="en-US" sz="1600" kern="100" dirty="0" smtClean="0"/>
                        <a:t>名</a:t>
                      </a:r>
                      <a:endParaRPr lang="zh-CN" sz="1600" kern="100" dirty="0">
                        <a:solidFill>
                          <a:schemeClr val="dk1"/>
                        </a:solidFill>
                        <a:latin typeface="Arial" pitchFamily="34" charset="0"/>
                        <a:ea typeface="+mn-ea"/>
                        <a:cs typeface="Arial" pitchFamily="34" charset="0"/>
                      </a:endParaRPr>
                    </a:p>
                  </a:txBody>
                  <a:tcPr marL="68580" marR="68580" marT="0" marB="0" anchor="ctr">
                    <a:lnR w="12700" cap="flat" cmpd="sng" algn="ctr">
                      <a:noFill/>
                      <a:prstDash val="solid"/>
                      <a:round/>
                      <a:headEnd type="none" w="med" len="med"/>
                      <a:tailEnd type="none" w="med" len="med"/>
                    </a:lnR>
                  </a:tcPr>
                </a:tc>
              </a:tr>
              <a:tr h="429177">
                <a:tc>
                  <a:txBody>
                    <a:bodyPr/>
                    <a:lstStyle/>
                    <a:p>
                      <a:pPr algn="ctr">
                        <a:spcAft>
                          <a:spcPts val="0"/>
                        </a:spcAft>
                      </a:pPr>
                      <a:r>
                        <a:rPr lang="en-US" sz="1600" kern="100" smtClean="0"/>
                        <a:t>Journal of Medicinal Chemistry</a:t>
                      </a:r>
                      <a:endParaRPr lang="zh-CN" sz="1600" kern="100" dirty="0">
                        <a:solidFill>
                          <a:schemeClr val="dk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algn="ctr" defTabSz="914400" rtl="0" eaLnBrk="1" latinLnBrk="0" hangingPunct="1">
                        <a:spcAft>
                          <a:spcPts val="0"/>
                        </a:spcAft>
                      </a:pPr>
                      <a:r>
                        <a:rPr lang="zh-TW" altLang="en-US" sz="1600" kern="100" dirty="0" smtClean="0"/>
                        <a:t>醫藥化學類期刊影響指數第</a:t>
                      </a:r>
                      <a:r>
                        <a:rPr lang="en-US" altLang="zh-TW" sz="1600" kern="100" dirty="0" smtClean="0"/>
                        <a:t>3</a:t>
                      </a:r>
                      <a:r>
                        <a:rPr lang="zh-TW" altLang="en-US" sz="1600" kern="100" dirty="0" smtClean="0"/>
                        <a:t>名</a:t>
                      </a:r>
                      <a:endParaRPr lang="zh-CN" sz="1600" kern="100" dirty="0">
                        <a:solidFill>
                          <a:schemeClr val="dk1"/>
                        </a:solidFill>
                        <a:latin typeface="Arial" pitchFamily="34" charset="0"/>
                        <a:ea typeface="+mn-ea"/>
                        <a:cs typeface="Arial" pitchFamily="34" charset="0"/>
                      </a:endParaRPr>
                    </a:p>
                  </a:txBody>
                  <a:tcPr marL="68580" marR="68580" marT="0" marB="0" anchor="ctr">
                    <a:lnR w="12700" cap="flat" cmpd="sng" algn="ctr">
                      <a:noFill/>
                      <a:prstDash val="solid"/>
                      <a:round/>
                      <a:headEnd type="none" w="med" len="med"/>
                      <a:tailEnd type="none" w="med" len="med"/>
                    </a:lnR>
                  </a:tcPr>
                </a:tc>
              </a:tr>
              <a:tr h="429177">
                <a:tc>
                  <a:txBody>
                    <a:bodyPr/>
                    <a:lstStyle/>
                    <a:p>
                      <a:pPr algn="ctr">
                        <a:spcAft>
                          <a:spcPts val="0"/>
                        </a:spcAft>
                      </a:pPr>
                      <a:r>
                        <a:rPr lang="en-US" sz="1600" kern="100" smtClean="0"/>
                        <a:t>Environmental Science and Technology</a:t>
                      </a:r>
                      <a:endParaRPr lang="zh-CN" sz="1600" kern="100" dirty="0">
                        <a:solidFill>
                          <a:schemeClr val="dk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algn="ctr" defTabSz="914400" rtl="0" eaLnBrk="1" latinLnBrk="0" hangingPunct="1">
                        <a:spcAft>
                          <a:spcPts val="0"/>
                        </a:spcAft>
                      </a:pPr>
                      <a:r>
                        <a:rPr lang="zh-TW" altLang="en-US" sz="1600" kern="100" dirty="0" smtClean="0"/>
                        <a:t>環境工程類期刊影響指數第</a:t>
                      </a:r>
                      <a:r>
                        <a:rPr lang="en-US" altLang="zh-TW" sz="1600" kern="100" dirty="0" smtClean="0"/>
                        <a:t>2</a:t>
                      </a:r>
                      <a:r>
                        <a:rPr lang="zh-TW" altLang="en-US" sz="1600" kern="100" dirty="0" smtClean="0"/>
                        <a:t>名</a:t>
                      </a:r>
                      <a:endParaRPr lang="zh-CN" sz="1600" kern="100" dirty="0">
                        <a:solidFill>
                          <a:schemeClr val="dk1"/>
                        </a:solidFill>
                        <a:latin typeface="Arial" pitchFamily="34" charset="0"/>
                        <a:ea typeface="+mn-ea"/>
                        <a:cs typeface="Arial" pitchFamily="34" charset="0"/>
                      </a:endParaRPr>
                    </a:p>
                  </a:txBody>
                  <a:tcPr marL="68580" marR="68580" marT="0" marB="0" anchor="ctr">
                    <a:lnR w="12700" cap="flat" cmpd="sng" algn="ctr">
                      <a:noFill/>
                      <a:prstDash val="solid"/>
                      <a:round/>
                      <a:headEnd type="none" w="med" len="med"/>
                      <a:tailEnd type="none" w="med" len="med"/>
                    </a:lnR>
                  </a:tcPr>
                </a:tc>
              </a:tr>
              <a:tr h="429177">
                <a:tc>
                  <a:txBody>
                    <a:bodyPr/>
                    <a:lstStyle/>
                    <a:p>
                      <a:pPr algn="ctr">
                        <a:spcAft>
                          <a:spcPts val="0"/>
                        </a:spcAft>
                      </a:pPr>
                      <a:r>
                        <a:rPr lang="en-US" sz="1600" kern="100" smtClean="0"/>
                        <a:t>Macromolecules</a:t>
                      </a:r>
                      <a:endParaRPr lang="zh-CN" sz="1600" kern="100" dirty="0">
                        <a:solidFill>
                          <a:schemeClr val="dk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algn="ctr" defTabSz="914400" rtl="0" eaLnBrk="1" latinLnBrk="0" hangingPunct="1">
                        <a:spcAft>
                          <a:spcPts val="0"/>
                        </a:spcAft>
                      </a:pPr>
                      <a:r>
                        <a:rPr lang="zh-TW" altLang="en-US" sz="1600" kern="100" dirty="0" smtClean="0"/>
                        <a:t>高分子科學類期刊影響指數第</a:t>
                      </a:r>
                      <a:r>
                        <a:rPr lang="en-US" altLang="zh-TW" sz="1600" kern="100" dirty="0" smtClean="0"/>
                        <a:t>3</a:t>
                      </a:r>
                      <a:r>
                        <a:rPr lang="zh-TW" altLang="en-US" sz="1600" kern="100" dirty="0" smtClean="0"/>
                        <a:t>名</a:t>
                      </a:r>
                      <a:endParaRPr lang="zh-CN" sz="1600" kern="100" dirty="0">
                        <a:solidFill>
                          <a:schemeClr val="dk1"/>
                        </a:solidFill>
                        <a:latin typeface="Arial" pitchFamily="34" charset="0"/>
                        <a:ea typeface="+mn-ea"/>
                        <a:cs typeface="Arial" pitchFamily="34" charset="0"/>
                      </a:endParaRPr>
                    </a:p>
                  </a:txBody>
                  <a:tcPr marL="68580" marR="68580" marT="0" marB="0" anchor="ctr">
                    <a:lnR w="12700" cap="flat" cmpd="sng" algn="ctr">
                      <a:noFill/>
                      <a:prstDash val="solid"/>
                      <a:round/>
                      <a:headEnd type="none" w="med" len="med"/>
                      <a:tailEnd type="none" w="med" len="med"/>
                    </a:lnR>
                  </a:tcPr>
                </a:tc>
              </a:tr>
              <a:tr h="340999">
                <a:tc>
                  <a:txBody>
                    <a:bodyPr/>
                    <a:lstStyle/>
                    <a:p>
                      <a:pPr algn="ctr">
                        <a:spcAft>
                          <a:spcPts val="0"/>
                        </a:spcAft>
                      </a:pPr>
                      <a:r>
                        <a:rPr lang="en-US" sz="1600" kern="100" smtClean="0"/>
                        <a:t>Langmuir</a:t>
                      </a:r>
                      <a:endParaRPr lang="zh-CN" sz="1600" kern="100" dirty="0">
                        <a:solidFill>
                          <a:schemeClr val="dk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algn="ctr" defTabSz="914400" rtl="0" eaLnBrk="1" latinLnBrk="0" hangingPunct="1">
                        <a:spcAft>
                          <a:spcPts val="0"/>
                        </a:spcAft>
                      </a:pPr>
                      <a:r>
                        <a:rPr lang="zh-TW" altLang="en-US" sz="1600" kern="100" dirty="0" smtClean="0"/>
                        <a:t>跨學科材料學類期刊引用量第</a:t>
                      </a:r>
                      <a:r>
                        <a:rPr lang="en-US" altLang="zh-TW" sz="1600" kern="100" dirty="0" smtClean="0"/>
                        <a:t>1</a:t>
                      </a:r>
                      <a:r>
                        <a:rPr lang="zh-TW" altLang="en-US" sz="1600" kern="100" dirty="0" smtClean="0"/>
                        <a:t>名</a:t>
                      </a:r>
                      <a:endParaRPr lang="zh-CN" sz="1600" kern="100" dirty="0">
                        <a:solidFill>
                          <a:schemeClr val="dk1"/>
                        </a:solidFill>
                        <a:latin typeface="Arial" pitchFamily="34" charset="0"/>
                        <a:ea typeface="+mn-ea"/>
                        <a:cs typeface="Arial" pitchFamily="34" charset="0"/>
                      </a:endParaRPr>
                    </a:p>
                  </a:txBody>
                  <a:tcPr marL="68580" marR="68580" marT="0" marB="0" anchor="ctr">
                    <a:lnR w="12700" cap="flat" cmpd="sng" algn="ctr">
                      <a:noFill/>
                      <a:prstDash val="solid"/>
                      <a:round/>
                      <a:headEnd type="none" w="med" len="med"/>
                      <a:tailEnd type="none" w="med" len="med"/>
                    </a:lnR>
                  </a:tcPr>
                </a:tc>
              </a:tr>
              <a:tr h="429177">
                <a:tc>
                  <a:txBody>
                    <a:bodyPr/>
                    <a:lstStyle/>
                    <a:p>
                      <a:pPr algn="ctr">
                        <a:spcAft>
                          <a:spcPts val="0"/>
                        </a:spcAft>
                      </a:pPr>
                      <a:r>
                        <a:rPr lang="en-US" altLang="zh-CN" sz="1600" kern="100" smtClean="0"/>
                        <a:t>The Journal of Physical Chemistry Letters</a:t>
                      </a:r>
                      <a:endParaRPr lang="zh-CN" sz="1600" kern="100" dirty="0">
                        <a:solidFill>
                          <a:schemeClr val="dk1"/>
                        </a:solidFill>
                        <a:latin typeface="Arial" pitchFamily="34" charset="0"/>
                        <a:ea typeface="+mn-ea"/>
                        <a:cs typeface="Arial" pitchFamily="34" charset="0"/>
                      </a:endParaRPr>
                    </a:p>
                  </a:txBody>
                  <a:tcPr marL="45093" marR="45093" marT="37935" marB="37935"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spcAft>
                          <a:spcPts val="0"/>
                        </a:spcAft>
                      </a:pPr>
                      <a:r>
                        <a:rPr lang="zh-TW" altLang="en-US" sz="1600" kern="100" dirty="0" smtClean="0"/>
                        <a:t>原分子和化學類期刊影響指數子第</a:t>
                      </a:r>
                      <a:r>
                        <a:rPr lang="en-US" altLang="zh-TW" sz="1600" kern="100" dirty="0" smtClean="0"/>
                        <a:t>1</a:t>
                      </a:r>
                      <a:r>
                        <a:rPr lang="zh-TW" altLang="en-US" sz="1600" kern="100" dirty="0" smtClean="0"/>
                        <a:t>名</a:t>
                      </a:r>
                      <a:endParaRPr lang="zh-CN" sz="1600" kern="100" dirty="0">
                        <a:solidFill>
                          <a:schemeClr val="dk1"/>
                        </a:solidFill>
                        <a:latin typeface="Arial" pitchFamily="34" charset="0"/>
                        <a:ea typeface="+mn-ea"/>
                        <a:cs typeface="Arial" pitchFamily="34" charset="0"/>
                      </a:endParaRPr>
                    </a:p>
                  </a:txBody>
                  <a:tcPr marL="45093" marR="45093" marT="37935" marB="37935"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59394" name="页脚占位符 3"/>
          <p:cNvSpPr>
            <a:spLocks noGrp="1"/>
          </p:cNvSpPr>
          <p:nvPr>
            <p:ph type="ftr" sz="quarter" idx="11"/>
          </p:nvPr>
        </p:nvSpPr>
        <p:spPr bwMode="auto">
          <a:ln>
            <a:miter lim="800000"/>
            <a:headEnd/>
            <a:tailEnd/>
          </a:ln>
        </p:spPr>
        <p:txBody>
          <a:bodyPr/>
          <a:lstStyle/>
          <a:p>
            <a:pPr>
              <a:defRPr/>
            </a:pPr>
            <a:r>
              <a:rPr lang="en-US" altLang="zh-CN" smtClean="0">
                <a:latin typeface="微软雅黑" pitchFamily="34" charset="-122"/>
                <a:ea typeface="微软雅黑" pitchFamily="34" charset="-122"/>
                <a:cs typeface="ＭＳ Ｐゴシック" pitchFamily="34" charset="-128"/>
              </a:rPr>
              <a:t>pubs.acs.org</a:t>
            </a:r>
            <a:endParaRPr lang="en-US" altLang="zh-CN" dirty="0" smtClean="0">
              <a:latin typeface="微软雅黑" pitchFamily="34" charset="-122"/>
              <a:ea typeface="微软雅黑" pitchFamily="34" charset="-122"/>
              <a:cs typeface="ＭＳ Ｐゴシック" pitchFamily="34" charset="-128"/>
            </a:endParaRPr>
          </a:p>
        </p:txBody>
      </p:sp>
      <p:sp>
        <p:nvSpPr>
          <p:cNvPr id="7" name="矩形 6"/>
          <p:cNvSpPr>
            <a:spLocks noChangeArrowheads="1"/>
          </p:cNvSpPr>
          <p:nvPr/>
        </p:nvSpPr>
        <p:spPr bwMode="auto">
          <a:xfrm>
            <a:off x="1562100" y="5916613"/>
            <a:ext cx="6667500" cy="369332"/>
          </a:xfrm>
          <a:prstGeom prst="rect">
            <a:avLst/>
          </a:prstGeom>
          <a:noFill/>
          <a:ln w="9525">
            <a:noFill/>
            <a:miter lim="800000"/>
            <a:headEnd/>
            <a:tailEnd/>
          </a:ln>
        </p:spPr>
        <p:txBody>
          <a:bodyPr wrap="square">
            <a:spAutoFit/>
          </a:bodyPr>
          <a:lstStyle/>
          <a:p>
            <a:pPr marL="287338">
              <a:buSzPts val="2800"/>
            </a:pPr>
            <a:r>
              <a:rPr kumimoji="0" lang="en-US" altLang="zh-TW" b="1" dirty="0">
                <a:solidFill>
                  <a:srgbClr val="0070C0"/>
                </a:solidFill>
                <a:latin typeface="微軟正黑體" pitchFamily="34" charset="-120"/>
                <a:ea typeface="微軟正黑體" pitchFamily="34" charset="-120"/>
              </a:rPr>
              <a:t>ACS</a:t>
            </a:r>
            <a:r>
              <a:rPr kumimoji="0" lang="zh-TW" altLang="en-US" b="1" dirty="0">
                <a:solidFill>
                  <a:srgbClr val="0070C0"/>
                </a:solidFill>
                <a:latin typeface="微軟正黑體" pitchFamily="34" charset="-120"/>
                <a:ea typeface="微軟正黑體" pitchFamily="34" charset="-120"/>
              </a:rPr>
              <a:t> 多本期刊被</a:t>
            </a:r>
            <a:r>
              <a:rPr kumimoji="0" lang="en-US" altLang="zh-TW" b="1" dirty="0">
                <a:solidFill>
                  <a:srgbClr val="0070C0"/>
                </a:solidFill>
                <a:latin typeface="微軟正黑體" pitchFamily="34" charset="-120"/>
                <a:ea typeface="微軟正黑體" pitchFamily="34" charset="-120"/>
              </a:rPr>
              <a:t>(JCR) </a:t>
            </a:r>
            <a:r>
              <a:rPr kumimoji="0" lang="zh-TW" altLang="en-US" b="1" dirty="0">
                <a:solidFill>
                  <a:srgbClr val="0070C0"/>
                </a:solidFill>
                <a:latin typeface="微軟正黑體" pitchFamily="34" charset="-120"/>
                <a:ea typeface="微軟正黑體" pitchFamily="34" charset="-120"/>
              </a:rPr>
              <a:t>評為“化學領域最具影響力的期刊</a:t>
            </a:r>
            <a:r>
              <a:rPr kumimoji="0" lang="zh-CN" altLang="en-US" b="1" dirty="0">
                <a:solidFill>
                  <a:srgbClr val="0070C0"/>
                </a:solidFill>
                <a:latin typeface="微軟正黑體" pitchFamily="34" charset="-120"/>
                <a:ea typeface="微軟正黑體" pitchFamily="34" charset="-120"/>
              </a:rPr>
              <a:t>”</a:t>
            </a:r>
            <a:endParaRPr kumimoji="0" lang="en-US" altLang="zh-CN" b="1" dirty="0">
              <a:solidFill>
                <a:srgbClr val="0070C0"/>
              </a:solidFill>
              <a:latin typeface="微軟正黑體" pitchFamily="34" charset="-120"/>
              <a:ea typeface="微軟正黑體" pitchFamily="34" charset="-120"/>
            </a:endParaRPr>
          </a:p>
        </p:txBody>
      </p:sp>
      <p:sp>
        <p:nvSpPr>
          <p:cNvPr id="2" name="矩形 1"/>
          <p:cNvSpPr/>
          <p:nvPr/>
        </p:nvSpPr>
        <p:spPr>
          <a:xfrm>
            <a:off x="733425" y="954088"/>
            <a:ext cx="2819400" cy="523875"/>
          </a:xfrm>
          <a:prstGeom prst="rect">
            <a:avLst/>
          </a:prstGeom>
        </p:spPr>
        <p:txBody>
          <a:bodyPr>
            <a:spAutoFit/>
          </a:bodyPr>
          <a:lstStyle/>
          <a:p>
            <a:pPr>
              <a:defRPr/>
            </a:pPr>
            <a:r>
              <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ACS </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期刊</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概述</a:t>
            </a:r>
            <a:endParaRPr kumimoji="0" lang="zh-CN"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3"/>
          <p:cNvSpPr>
            <a:spLocks noGrp="1"/>
          </p:cNvSpPr>
          <p:nvPr>
            <p:ph type="ftr" sz="quarter" idx="11"/>
          </p:nvPr>
        </p:nvSpPr>
        <p:spPr bwMode="auto">
          <a:ln>
            <a:miter lim="800000"/>
            <a:headEnd/>
            <a:tailEnd/>
          </a:ln>
        </p:spPr>
        <p:txBody>
          <a:bodyPr/>
          <a:lstStyle/>
          <a:p>
            <a:pPr>
              <a:defRPr/>
            </a:pPr>
            <a:r>
              <a:rPr lang="en-US" altLang="zh-CN" smtClean="0">
                <a:latin typeface="微软雅黑" pitchFamily="34" charset="-122"/>
                <a:ea typeface="微软雅黑" pitchFamily="34" charset="-122"/>
                <a:cs typeface="ＭＳ Ｐゴシック" pitchFamily="34" charset="-128"/>
              </a:rPr>
              <a:t>pubs.acs.org</a:t>
            </a:r>
            <a:endParaRPr lang="en-US" altLang="zh-CN" dirty="0" smtClean="0">
              <a:latin typeface="微软雅黑" pitchFamily="34" charset="-122"/>
              <a:ea typeface="微软雅黑" pitchFamily="34" charset="-122"/>
              <a:cs typeface="ＭＳ Ｐゴシック" pitchFamily="34" charset="-128"/>
            </a:endParaRPr>
          </a:p>
        </p:txBody>
      </p:sp>
      <p:sp>
        <p:nvSpPr>
          <p:cNvPr id="60418" name="文字方塊 6"/>
          <p:cNvSpPr txBox="1">
            <a:spLocks noChangeArrowheads="1"/>
          </p:cNvSpPr>
          <p:nvPr/>
        </p:nvSpPr>
        <p:spPr bwMode="auto">
          <a:xfrm>
            <a:off x="800100" y="5480050"/>
            <a:ext cx="7650163" cy="830263"/>
          </a:xfrm>
          <a:prstGeom prst="rect">
            <a:avLst/>
          </a:prstGeom>
          <a:noFill/>
          <a:ln w="9525">
            <a:noFill/>
            <a:miter lim="800000"/>
            <a:headEnd/>
            <a:tailEnd/>
          </a:ln>
        </p:spPr>
        <p:txBody>
          <a:bodyPr>
            <a:spAutoFit/>
          </a:bodyPr>
          <a:lstStyle/>
          <a:p>
            <a:pPr algn="dist"/>
            <a:r>
              <a:rPr kumimoji="0" lang="en-US" altLang="zh-TW" sz="2400">
                <a:latin typeface="微軟正黑體" pitchFamily="34" charset="-120"/>
                <a:ea typeface="微軟正黑體" pitchFamily="34" charset="-120"/>
              </a:rPr>
              <a:t>ACS</a:t>
            </a:r>
            <a:r>
              <a:rPr kumimoji="0" lang="zh-TW" altLang="en-US" sz="2400">
                <a:latin typeface="微軟正黑體" pitchFamily="34" charset="-120"/>
                <a:ea typeface="微軟正黑體" pitchFamily="34" charset="-120"/>
              </a:rPr>
              <a:t>的有機化學、醫藥化學、材料科學、物理化學和跨學科化學類期刊的被引用量佔學科總引用量的</a:t>
            </a:r>
            <a:r>
              <a:rPr kumimoji="0" lang="en-US" altLang="zh-TW" sz="2400">
                <a:latin typeface="微軟正黑體" pitchFamily="34" charset="-120"/>
                <a:ea typeface="微軟正黑體" pitchFamily="34" charset="-120"/>
              </a:rPr>
              <a:t>30%</a:t>
            </a:r>
            <a:endParaRPr kumimoji="0" lang="zh-TW" altLang="en-US" sz="2400">
              <a:latin typeface="微軟正黑體" pitchFamily="34" charset="-120"/>
              <a:ea typeface="微軟正黑體" pitchFamily="34" charset="-120"/>
            </a:endParaRPr>
          </a:p>
        </p:txBody>
      </p:sp>
      <p:sp>
        <p:nvSpPr>
          <p:cNvPr id="8" name="矩形 7"/>
          <p:cNvSpPr/>
          <p:nvPr/>
        </p:nvSpPr>
        <p:spPr>
          <a:xfrm>
            <a:off x="419100" y="792163"/>
            <a:ext cx="2819400" cy="523875"/>
          </a:xfrm>
          <a:prstGeom prst="rect">
            <a:avLst/>
          </a:prstGeom>
        </p:spPr>
        <p:txBody>
          <a:bodyPr>
            <a:spAutoFit/>
          </a:bodyPr>
          <a:lstStyle/>
          <a:p>
            <a:pPr>
              <a:defRPr/>
            </a:pPr>
            <a:r>
              <a:rPr kumimoji="0" lang="en-US"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ACS </a:t>
            </a:r>
            <a:r>
              <a:rPr kumimoji="0" lang="zh-CN"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期刊</a:t>
            </a:r>
            <a:r>
              <a:rPr kumimoji="0"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概述</a:t>
            </a:r>
            <a:endParaRPr kumimoji="0" lang="zh-CN" altLang="zh-CN"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p:txBody>
      </p:sp>
      <p:pic>
        <p:nvPicPr>
          <p:cNvPr id="1026" name="Picture 2"/>
          <p:cNvPicPr>
            <a:picLocks noChangeAspect="1" noChangeArrowheads="1"/>
          </p:cNvPicPr>
          <p:nvPr/>
        </p:nvPicPr>
        <p:blipFill>
          <a:blip r:embed="rId3"/>
          <a:srcRect/>
          <a:stretch>
            <a:fillRect/>
          </a:stretch>
        </p:blipFill>
        <p:spPr bwMode="auto">
          <a:xfrm>
            <a:off x="1466850" y="1404938"/>
            <a:ext cx="6316663" cy="3792537"/>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531813" y="877888"/>
            <a:ext cx="7772400" cy="747712"/>
          </a:xfrm>
        </p:spPr>
        <p:txBody>
          <a:bodyPr rtlCol="0">
            <a:normAutofit/>
          </a:bodyPr>
          <a:lstStyle/>
          <a:p>
            <a:pPr fontAlgn="auto">
              <a:spcAft>
                <a:spcPts val="0"/>
              </a:spcAft>
              <a:defRPr/>
            </a:pPr>
            <a:r>
              <a:rPr lang="en-US" altLang="zh-CN"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2013 </a:t>
            </a:r>
            <a:r>
              <a:rPr lang="zh-CN"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年新刊</a:t>
            </a:r>
          </a:p>
        </p:txBody>
      </p:sp>
      <p:sp>
        <p:nvSpPr>
          <p:cNvPr id="10242" name="Rectangle 3"/>
          <p:cNvSpPr>
            <a:spLocks noGrp="1" noChangeArrowheads="1"/>
          </p:cNvSpPr>
          <p:nvPr>
            <p:ph type="body" idx="1"/>
          </p:nvPr>
        </p:nvSpPr>
        <p:spPr>
          <a:xfrm>
            <a:off x="449263" y="1778000"/>
            <a:ext cx="6269037" cy="2974975"/>
          </a:xfrm>
        </p:spPr>
        <p:txBody>
          <a:bodyPr rtlCol="0">
            <a:normAutofit/>
          </a:bodyPr>
          <a:lstStyle/>
          <a:p>
            <a:pPr fontAlgn="auto">
              <a:spcBef>
                <a:spcPts val="672"/>
              </a:spcBef>
              <a:spcAft>
                <a:spcPts val="0"/>
              </a:spcAft>
              <a:buSzPts val="2800"/>
              <a:buFont typeface="Arial" pitchFamily="34" charset="0"/>
              <a:buNone/>
              <a:defRPr/>
            </a:pPr>
            <a:r>
              <a:rPr lang="en-US" altLang="zh-CN" sz="2400" dirty="0" smtClean="0">
                <a:solidFill>
                  <a:schemeClr val="tx1"/>
                </a:solidFill>
                <a:latin typeface="微軟正黑體" panose="020B0604030504040204" pitchFamily="34" charset="-120"/>
                <a:ea typeface="微軟正黑體" panose="020B0604030504040204" pitchFamily="34" charset="-120"/>
              </a:rPr>
              <a:t>ACS Sustainable Chemistry &amp; Engineering</a:t>
            </a:r>
          </a:p>
          <a:p>
            <a:pPr marL="342900" indent="-342900" fontAlgn="auto">
              <a:spcBef>
                <a:spcPts val="672"/>
              </a:spcBef>
              <a:spcAft>
                <a:spcPts val="0"/>
              </a:spcAft>
              <a:buSzPts val="2800"/>
              <a:buFont typeface="Arial" panose="020B0604020202020204" pitchFamily="34" charset="0"/>
              <a:buChar char="•"/>
              <a:defRPr/>
            </a:pPr>
            <a:r>
              <a:rPr lang="en-US" altLang="zh-CN" sz="2400" dirty="0" smtClean="0">
                <a:solidFill>
                  <a:schemeClr val="tx1"/>
                </a:solidFill>
                <a:latin typeface="微軟正黑體" panose="020B0604030504040204" pitchFamily="34" charset="-120"/>
                <a:ea typeface="微軟正黑體" panose="020B0604030504040204" pitchFamily="34" charset="-120"/>
              </a:rPr>
              <a:t> 2013 </a:t>
            </a:r>
            <a:r>
              <a:rPr lang="zh-TW" altLang="en-US" sz="2400" dirty="0" smtClean="0">
                <a:solidFill>
                  <a:schemeClr val="tx1"/>
                </a:solidFill>
                <a:latin typeface="微軟正黑體" panose="020B0604030504040204" pitchFamily="34" charset="-120"/>
                <a:ea typeface="微軟正黑體" panose="020B0604030504040204" pitchFamily="34" charset="-120"/>
              </a:rPr>
              <a:t>年正式出版</a:t>
            </a:r>
          </a:p>
          <a:p>
            <a:pPr marL="347472" indent="-347472" fontAlgn="auto">
              <a:spcBef>
                <a:spcPts val="672"/>
              </a:spcBef>
              <a:spcAft>
                <a:spcPts val="0"/>
              </a:spcAft>
              <a:buSzPts val="2800"/>
              <a:buFont typeface="Arial"/>
              <a:buChar char="•"/>
              <a:defRPr/>
            </a:pPr>
            <a:r>
              <a:rPr lang="zh-TW" altLang="en-US" sz="2400" dirty="0" smtClean="0">
                <a:solidFill>
                  <a:schemeClr val="tx1"/>
                </a:solidFill>
                <a:latin typeface="微軟正黑體" panose="020B0604030504040204" pitchFamily="34" charset="-120"/>
                <a:ea typeface="微軟正黑體" panose="020B0604030504040204" pitchFamily="34" charset="-120"/>
              </a:rPr>
              <a:t>領域涵蓋綠色化工、新能源、廢物處理、生物材料等，為研究者和企業的生產和工程規劃指出高效合理的解決之道，以應對各類環保議題</a:t>
            </a:r>
          </a:p>
          <a:p>
            <a:pPr marL="347472" indent="-347472" fontAlgn="auto">
              <a:spcBef>
                <a:spcPts val="672"/>
              </a:spcBef>
              <a:spcAft>
                <a:spcPts val="0"/>
              </a:spcAft>
              <a:buSzPts val="2800"/>
              <a:buFont typeface="Arial"/>
              <a:buChar char="•"/>
              <a:defRPr/>
            </a:pPr>
            <a:r>
              <a:rPr lang="en-US" altLang="zh-CN" sz="2400" dirty="0" smtClean="0">
                <a:solidFill>
                  <a:schemeClr val="tx1"/>
                </a:solidFill>
                <a:latin typeface="微軟正黑體" panose="020B0604030504040204" pitchFamily="34" charset="-120"/>
                <a:ea typeface="微軟正黑體" panose="020B0604030504040204" pitchFamily="34" charset="-120"/>
              </a:rPr>
              <a:t>http://pubs.acs.org/journal/ascecg</a:t>
            </a:r>
          </a:p>
        </p:txBody>
      </p:sp>
      <p:pic>
        <p:nvPicPr>
          <p:cNvPr id="4" name="图片 3" descr="ACS可持续化学和化工-封面_20130107.jpg"/>
          <p:cNvPicPr/>
          <p:nvPr/>
        </p:nvPicPr>
        <p:blipFill>
          <a:blip r:embed="rId3"/>
          <a:stretch>
            <a:fillRect/>
          </a:stretch>
        </p:blipFill>
        <p:spPr>
          <a:xfrm>
            <a:off x="6718300" y="3805238"/>
            <a:ext cx="2152650" cy="2860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62161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525463" y="869950"/>
            <a:ext cx="7772400" cy="730250"/>
          </a:xfrm>
        </p:spPr>
        <p:txBody>
          <a:bodyPr rtlCol="0">
            <a:normAutofit/>
          </a:bodyPr>
          <a:lstStyle/>
          <a:p>
            <a:pPr fontAlgn="auto">
              <a:spcAft>
                <a:spcPts val="0"/>
              </a:spcAft>
              <a:defRPr/>
            </a:pPr>
            <a:r>
              <a:rPr lang="en-US" altLang="zh-CN"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2014 </a:t>
            </a:r>
            <a:r>
              <a:rPr lang="zh-CN"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年新刊</a:t>
            </a:r>
          </a:p>
        </p:txBody>
      </p:sp>
      <p:sp>
        <p:nvSpPr>
          <p:cNvPr id="10242" name="Rectangle 3"/>
          <p:cNvSpPr>
            <a:spLocks noGrp="1" noChangeArrowheads="1"/>
          </p:cNvSpPr>
          <p:nvPr>
            <p:ph type="body" idx="1"/>
          </p:nvPr>
        </p:nvSpPr>
        <p:spPr>
          <a:xfrm>
            <a:off x="550863" y="1752600"/>
            <a:ext cx="6573837" cy="2857500"/>
          </a:xfrm>
        </p:spPr>
        <p:txBody>
          <a:bodyPr rtlCol="0">
            <a:spAutoFit/>
          </a:bodyPr>
          <a:lstStyle/>
          <a:p>
            <a:pPr fontAlgn="auto">
              <a:spcBef>
                <a:spcPts val="672"/>
              </a:spcBef>
              <a:spcAft>
                <a:spcPts val="0"/>
              </a:spcAft>
              <a:buSzPts val="2800"/>
              <a:buFont typeface="Arial" pitchFamily="34" charset="0"/>
              <a:buNone/>
              <a:defRPr/>
            </a:pPr>
            <a:r>
              <a:rPr lang="en-US" altLang="en-US" sz="2400" dirty="0" smtClean="0">
                <a:solidFill>
                  <a:schemeClr val="tx1"/>
                </a:solidFill>
                <a:latin typeface="微軟正黑體" panose="020B0604030504040204" pitchFamily="34" charset="-120"/>
                <a:ea typeface="微軟正黑體" panose="020B0604030504040204" pitchFamily="34" charset="-120"/>
              </a:rPr>
              <a:t>Environmental Science &amp; Technology Letters，</a:t>
            </a:r>
            <a:r>
              <a:rPr lang="zh-TW" altLang="en-US" sz="2400" dirty="0" smtClean="0">
                <a:solidFill>
                  <a:schemeClr val="tx1"/>
                </a:solidFill>
                <a:latin typeface="微軟正黑體" panose="020B0604030504040204" pitchFamily="34" charset="-120"/>
                <a:ea typeface="微軟正黑體" panose="020B0604030504040204" pitchFamily="34" charset="-120"/>
              </a:rPr>
              <a:t>簡稱</a:t>
            </a:r>
            <a:r>
              <a:rPr lang="en-US" altLang="en-US" sz="2400" dirty="0" smtClean="0">
                <a:solidFill>
                  <a:schemeClr val="tx1"/>
                </a:solidFill>
                <a:latin typeface="微軟正黑體" panose="020B0604030504040204" pitchFamily="34" charset="-120"/>
                <a:ea typeface="微軟正黑體" panose="020B0604030504040204" pitchFamily="34" charset="-120"/>
              </a:rPr>
              <a:t>ES&amp;T Letters，</a:t>
            </a:r>
            <a:r>
              <a:rPr lang="zh-TW" altLang="en-US" sz="2400" dirty="0" smtClean="0">
                <a:solidFill>
                  <a:schemeClr val="tx1"/>
                </a:solidFill>
                <a:latin typeface="微軟正黑體" panose="020B0604030504040204" pitchFamily="34" charset="-120"/>
                <a:ea typeface="微軟正黑體" panose="020B0604030504040204" pitchFamily="34" charset="-120"/>
              </a:rPr>
              <a:t>僅出版電子刊</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347472" indent="-347472" fontAlgn="auto">
              <a:spcBef>
                <a:spcPts val="672"/>
              </a:spcBef>
              <a:spcAft>
                <a:spcPts val="0"/>
              </a:spcAft>
              <a:buSzPts val="2800"/>
              <a:buFont typeface="Arial"/>
              <a:buChar char="•"/>
              <a:defRPr/>
            </a:pPr>
            <a:r>
              <a:rPr lang="zh-TW" altLang="en-US" sz="2400" dirty="0" smtClean="0">
                <a:solidFill>
                  <a:schemeClr val="tx1"/>
                </a:solidFill>
                <a:latin typeface="微軟正黑體" panose="020B0604030504040204" pitchFamily="34" charset="-120"/>
                <a:ea typeface="微軟正黑體" panose="020B0604030504040204" pitchFamily="34" charset="-120"/>
              </a:rPr>
              <a:t>由賓夕法尼亞州立大學土木與環境工程系主任 </a:t>
            </a:r>
            <a:r>
              <a:rPr lang="en-US" altLang="en-US" sz="2400" dirty="0" smtClean="0">
                <a:solidFill>
                  <a:schemeClr val="tx1"/>
                </a:solidFill>
                <a:latin typeface="微軟正黑體" panose="020B0604030504040204" pitchFamily="34" charset="-120"/>
                <a:ea typeface="微軟正黑體" panose="020B0604030504040204" pitchFamily="34" charset="-120"/>
              </a:rPr>
              <a:t>Bruce Logan </a:t>
            </a:r>
            <a:r>
              <a:rPr lang="zh-TW" altLang="en-US" sz="2400" dirty="0" smtClean="0">
                <a:solidFill>
                  <a:schemeClr val="tx1"/>
                </a:solidFill>
                <a:latin typeface="微軟正黑體" panose="020B0604030504040204" pitchFamily="34" charset="-120"/>
                <a:ea typeface="微軟正黑體" panose="020B0604030504040204" pitchFamily="34" charset="-120"/>
              </a:rPr>
              <a:t>擔任主編</a:t>
            </a:r>
          </a:p>
          <a:p>
            <a:pPr marL="347472" indent="-347472" fontAlgn="auto">
              <a:spcBef>
                <a:spcPts val="672"/>
              </a:spcBef>
              <a:spcAft>
                <a:spcPts val="0"/>
              </a:spcAft>
              <a:buSzPts val="2800"/>
              <a:buFont typeface="Arial"/>
              <a:buChar char="•"/>
              <a:defRPr/>
            </a:pPr>
            <a:r>
              <a:rPr lang="zh-TW" altLang="en-US" sz="2400" dirty="0" smtClean="0">
                <a:solidFill>
                  <a:schemeClr val="tx1"/>
                </a:solidFill>
                <a:latin typeface="微軟正黑體" panose="020B0604030504040204" pitchFamily="34" charset="-120"/>
                <a:ea typeface="微軟正黑體" panose="020B0604030504040204" pitchFamily="34" charset="-120"/>
              </a:rPr>
              <a:t>以快報形式，為全球跨學科化學的研究者提供了一個發布新穎和重要成果的便捷途徑，以求推展整個環境科學領域的發展進程</a:t>
            </a:r>
          </a:p>
        </p:txBody>
      </p:sp>
      <p:pic>
        <p:nvPicPr>
          <p:cNvPr id="111618" name="Picture 2" descr="D:\maryann\产品&amp;出版社\我的产品\ACS\参考\pic\封面-ACS环境科学和技术快报.jpg"/>
          <p:cNvPicPr>
            <a:picLocks noChangeAspect="1" noChangeArrowheads="1"/>
          </p:cNvPicPr>
          <p:nvPr/>
        </p:nvPicPr>
        <p:blipFill>
          <a:blip r:embed="rId3"/>
          <a:srcRect/>
          <a:stretch>
            <a:fillRect/>
          </a:stretch>
        </p:blipFill>
        <p:spPr bwMode="auto">
          <a:xfrm>
            <a:off x="6934200" y="4133850"/>
            <a:ext cx="1954213" cy="2514600"/>
          </a:xfrm>
          <a:prstGeom prst="rect">
            <a:avLst/>
          </a:prstGeom>
          <a:ln>
            <a:noFill/>
          </a:ln>
          <a:effectLst>
            <a:outerShdw blurRad="292100" dist="139700" dir="2700000" algn="tl" rotWithShape="0">
              <a:srgbClr val="333333">
                <a:alpha val="65000"/>
              </a:srgbClr>
            </a:outerShdw>
          </a:effectLst>
        </p:spPr>
      </p:pic>
      <p:sp>
        <p:nvSpPr>
          <p:cNvPr id="5" name="矩形 4"/>
          <p:cNvSpPr>
            <a:spLocks noChangeArrowheads="1"/>
          </p:cNvSpPr>
          <p:nvPr/>
        </p:nvSpPr>
        <p:spPr bwMode="auto">
          <a:xfrm>
            <a:off x="515938" y="5451475"/>
            <a:ext cx="5135562" cy="830263"/>
          </a:xfrm>
          <a:prstGeom prst="rect">
            <a:avLst/>
          </a:prstGeom>
          <a:noFill/>
          <a:ln w="9525">
            <a:noFill/>
            <a:miter lim="800000"/>
            <a:headEnd/>
            <a:tailEnd/>
          </a:ln>
        </p:spPr>
        <p:txBody>
          <a:bodyPr>
            <a:spAutoFit/>
          </a:bodyPr>
          <a:lstStyle/>
          <a:p>
            <a:r>
              <a:rPr kumimoji="0" lang="zh-TW" altLang="en-US" sz="1600" b="1">
                <a:latin typeface="微軟正黑體" pitchFamily="34" charset="-120"/>
                <a:ea typeface="微軟正黑體" pitchFamily="34" charset="-120"/>
              </a:rPr>
              <a:t>互補刊</a:t>
            </a:r>
          </a:p>
          <a:p>
            <a:r>
              <a:rPr kumimoji="0" lang="en-US" altLang="zh-TW" sz="1600" b="1">
                <a:latin typeface="微軟正黑體" pitchFamily="34" charset="-120"/>
                <a:ea typeface="微軟正黑體" pitchFamily="34" charset="-120"/>
              </a:rPr>
              <a:t>《</a:t>
            </a:r>
            <a:r>
              <a:rPr kumimoji="0" lang="en-US" altLang="en-US" sz="1600">
                <a:latin typeface="微軟正黑體" pitchFamily="34" charset="-120"/>
                <a:ea typeface="微軟正黑體" pitchFamily="34" charset="-120"/>
              </a:rPr>
              <a:t> Environmental Science &amp; Technology</a:t>
            </a:r>
            <a:r>
              <a:rPr kumimoji="0" lang="zh-TW" altLang="en-US" sz="1600">
                <a:latin typeface="微軟正黑體" pitchFamily="34" charset="-120"/>
                <a:ea typeface="微軟正黑體" pitchFamily="34" charset="-120"/>
              </a:rPr>
              <a:t> </a:t>
            </a:r>
            <a:r>
              <a:rPr kumimoji="0" lang="en-US" altLang="zh-TW" sz="1600" b="1">
                <a:latin typeface="微軟正黑體" pitchFamily="34" charset="-120"/>
                <a:ea typeface="微軟正黑體" pitchFamily="34" charset="-120"/>
              </a:rPr>
              <a:t>》</a:t>
            </a:r>
          </a:p>
          <a:p>
            <a:r>
              <a:rPr kumimoji="0" lang="en-US" altLang="zh-TW" sz="1600" b="1">
                <a:latin typeface="微軟正黑體" pitchFamily="34" charset="-120"/>
                <a:ea typeface="微軟正黑體" pitchFamily="34" charset="-120"/>
              </a:rPr>
              <a:t>《</a:t>
            </a:r>
            <a:r>
              <a:rPr kumimoji="0" lang="en-US" altLang="zh-CN" sz="1600">
                <a:latin typeface="微軟正黑體" pitchFamily="34" charset="-120"/>
                <a:ea typeface="微軟正黑體" pitchFamily="34" charset="-120"/>
              </a:rPr>
              <a:t>ACS Sustainable Chemistry &amp; Engineering</a:t>
            </a:r>
            <a:r>
              <a:rPr kumimoji="0" lang="zh-TW" altLang="en-US" sz="1600">
                <a:latin typeface="微軟正黑體" pitchFamily="34" charset="-120"/>
                <a:ea typeface="微軟正黑體" pitchFamily="34" charset="-120"/>
              </a:rPr>
              <a:t> </a:t>
            </a:r>
            <a:r>
              <a:rPr kumimoji="0" lang="en-US" altLang="zh-TW" sz="1600" b="1">
                <a:latin typeface="微軟正黑體" pitchFamily="34" charset="-120"/>
                <a:ea typeface="微軟正黑體" pitchFamily="34" charset="-120"/>
              </a:rPr>
              <a:t>》</a:t>
            </a:r>
            <a:endParaRPr kumimoji="0" lang="zh-CN" altLang="en-US" sz="1600" b="1">
              <a:latin typeface="微軟正黑體" pitchFamily="34" charset="-120"/>
              <a:ea typeface="微軟正黑體" pitchFamily="34" charset="-120"/>
            </a:endParaRPr>
          </a:p>
        </p:txBody>
      </p:sp>
    </p:spTree>
    <p:extLst>
      <p:ext uri="{BB962C8B-B14F-4D97-AF65-F5344CB8AC3E}">
        <p14:creationId xmlns:p14="http://schemas.microsoft.com/office/powerpoint/2010/main" val="1888856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11163" y="717550"/>
            <a:ext cx="7772400" cy="820738"/>
          </a:xfrm>
        </p:spPr>
        <p:txBody>
          <a:bodyPr rtlCol="0">
            <a:normAutofit/>
          </a:bodyPr>
          <a:lstStyle/>
          <a:p>
            <a:pPr fontAlgn="auto">
              <a:spcAft>
                <a:spcPts val="0"/>
              </a:spcAft>
              <a:defRPr/>
            </a:pPr>
            <a:r>
              <a:rPr lang="en-US" altLang="zh-CN"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2014 </a:t>
            </a:r>
            <a:r>
              <a:rPr lang="zh-CN"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年新刊</a:t>
            </a:r>
          </a:p>
        </p:txBody>
      </p:sp>
      <p:sp>
        <p:nvSpPr>
          <p:cNvPr id="10242" name="Rectangle 3"/>
          <p:cNvSpPr>
            <a:spLocks noGrp="1" noChangeArrowheads="1"/>
          </p:cNvSpPr>
          <p:nvPr>
            <p:ph type="body" idx="1"/>
          </p:nvPr>
        </p:nvSpPr>
        <p:spPr>
          <a:xfrm>
            <a:off x="520700" y="1401763"/>
            <a:ext cx="8382000" cy="3406775"/>
          </a:xfrm>
        </p:spPr>
        <p:txBody>
          <a:bodyPr rtlCol="0">
            <a:spAutoFit/>
          </a:bodyPr>
          <a:lstStyle/>
          <a:p>
            <a:pPr fontAlgn="auto">
              <a:spcBef>
                <a:spcPts val="672"/>
              </a:spcBef>
              <a:spcAft>
                <a:spcPts val="0"/>
              </a:spcAft>
              <a:buSzPts val="2800"/>
              <a:buFont typeface="Arial" pitchFamily="34" charset="0"/>
              <a:buNone/>
              <a:defRPr/>
            </a:pPr>
            <a:r>
              <a:rPr lang="en-US" altLang="zh-TW" sz="2400" dirty="0" smtClean="0">
                <a:solidFill>
                  <a:schemeClr val="tx1"/>
                </a:solidFill>
                <a:latin typeface="微軟正黑體" panose="020B0604030504040204" pitchFamily="34" charset="-120"/>
                <a:ea typeface="微軟正黑體" panose="020B0604030504040204" pitchFamily="34" charset="-120"/>
              </a:rPr>
              <a:t>ACS</a:t>
            </a:r>
            <a:r>
              <a:rPr lang="zh-TW" altLang="en-US" sz="2400" dirty="0" smtClean="0">
                <a:solidFill>
                  <a:schemeClr val="tx1"/>
                </a:solidFill>
                <a:latin typeface="微軟正黑體" panose="020B0604030504040204" pitchFamily="34" charset="-120"/>
                <a:ea typeface="微軟正黑體" panose="020B0604030504040204" pitchFamily="34" charset="-120"/>
              </a:rPr>
              <a:t> </a:t>
            </a:r>
            <a:r>
              <a:rPr lang="en-US" altLang="zh-TW" sz="2400" dirty="0" smtClean="0">
                <a:solidFill>
                  <a:schemeClr val="tx1"/>
                </a:solidFill>
                <a:latin typeface="微軟正黑體" panose="020B0604030504040204" pitchFamily="34" charset="-120"/>
                <a:ea typeface="微軟正黑體" panose="020B0604030504040204" pitchFamily="34" charset="-120"/>
              </a:rPr>
              <a:t>Photonics</a:t>
            </a:r>
          </a:p>
          <a:p>
            <a:pPr marL="342900" indent="-342900" fontAlgn="auto">
              <a:spcBef>
                <a:spcPts val="672"/>
              </a:spcBef>
              <a:spcAft>
                <a:spcPts val="0"/>
              </a:spcAft>
              <a:buSzPts val="2800"/>
              <a:buFont typeface="Arial" panose="020B0604020202020204" pitchFamily="34" charset="0"/>
              <a:buChar char="•"/>
              <a:defRPr/>
            </a:pPr>
            <a:r>
              <a:rPr lang="zh-TW" altLang="en-US" sz="2400" dirty="0" smtClean="0">
                <a:solidFill>
                  <a:schemeClr val="tx1"/>
                </a:solidFill>
                <a:latin typeface="微軟正黑體" panose="020B0604030504040204" pitchFamily="34" charset="-120"/>
                <a:ea typeface="微軟正黑體" panose="020B0604030504040204" pitchFamily="34" charset="-120"/>
              </a:rPr>
              <a:t>主要研究光學現象與物質性能的相互作用</a:t>
            </a:r>
          </a:p>
          <a:p>
            <a:pPr marL="347472" indent="-347472" fontAlgn="auto">
              <a:spcBef>
                <a:spcPts val="672"/>
              </a:spcBef>
              <a:spcAft>
                <a:spcPts val="0"/>
              </a:spcAft>
              <a:buSzPts val="2800"/>
              <a:buFont typeface="Arial"/>
              <a:buChar char="•"/>
              <a:defRPr/>
            </a:pPr>
            <a:r>
              <a:rPr lang="zh-TW" altLang="en-US" sz="2400" dirty="0" smtClean="0">
                <a:solidFill>
                  <a:schemeClr val="tx1"/>
                </a:solidFill>
                <a:latin typeface="微軟正黑體" panose="020B0604030504040204" pitchFamily="34" charset="-120"/>
                <a:ea typeface="微軟正黑體" panose="020B0604030504040204" pitchFamily="34" charset="-120"/>
              </a:rPr>
              <a:t>主編</a:t>
            </a:r>
            <a:r>
              <a:rPr lang="en-US" altLang="zh-TW" sz="2400" dirty="0" smtClean="0">
                <a:solidFill>
                  <a:schemeClr val="tx1"/>
                </a:solidFill>
                <a:latin typeface="微軟正黑體" panose="020B0604030504040204" pitchFamily="34" charset="-120"/>
                <a:ea typeface="微軟正黑體" panose="020B0604030504040204" pitchFamily="34" charset="-120"/>
              </a:rPr>
              <a:t>Harry A. Atwater</a:t>
            </a:r>
            <a:r>
              <a:rPr lang="zh-TW" altLang="en-US" sz="2400" dirty="0" smtClean="0">
                <a:solidFill>
                  <a:schemeClr val="tx1"/>
                </a:solidFill>
                <a:latin typeface="微軟正黑體" panose="020B0604030504040204" pitchFamily="34" charset="-120"/>
                <a:ea typeface="微軟正黑體" panose="020B0604030504040204" pitchFamily="34" charset="-120"/>
              </a:rPr>
              <a:t>為加州理工大學應用物理學教授，在太陽能電池方面有深入的研究，</a:t>
            </a:r>
            <a:r>
              <a:rPr lang="en-US" altLang="zh-TW" sz="2400" dirty="0" smtClean="0">
                <a:solidFill>
                  <a:schemeClr val="tx1"/>
                </a:solidFill>
                <a:latin typeface="微軟正黑體" panose="020B0604030504040204" pitchFamily="34" charset="-120"/>
                <a:ea typeface="微軟正黑體" panose="020B0604030504040204" pitchFamily="34" charset="-120"/>
              </a:rPr>
              <a:t>2012 </a:t>
            </a:r>
            <a:r>
              <a:rPr lang="zh-TW" altLang="en-US" sz="2400" dirty="0" smtClean="0">
                <a:solidFill>
                  <a:schemeClr val="tx1"/>
                </a:solidFill>
                <a:latin typeface="微軟正黑體" panose="020B0604030504040204" pitchFamily="34" charset="-120"/>
                <a:ea typeface="微軟正黑體" panose="020B0604030504040204" pitchFamily="34" charset="-120"/>
              </a:rPr>
              <a:t>年獲得了國際光學工程學會的綠色光學獎 </a:t>
            </a:r>
            <a:r>
              <a:rPr lang="en-US" altLang="zh-TW" sz="2400" dirty="0" smtClean="0">
                <a:solidFill>
                  <a:schemeClr val="tx1"/>
                </a:solidFill>
                <a:latin typeface="微軟正黑體" panose="020B0604030504040204" pitchFamily="34" charset="-120"/>
                <a:ea typeface="微軟正黑體" panose="020B0604030504040204" pitchFamily="34" charset="-120"/>
              </a:rPr>
              <a:t>(SPIE Green Photonics Award)</a:t>
            </a:r>
          </a:p>
          <a:p>
            <a:pPr marL="347472" indent="-347472" fontAlgn="auto">
              <a:spcBef>
                <a:spcPts val="672"/>
              </a:spcBef>
              <a:spcAft>
                <a:spcPts val="0"/>
              </a:spcAft>
              <a:buSzPts val="2800"/>
              <a:buFont typeface="Arial"/>
              <a:buChar char="•"/>
              <a:defRPr/>
            </a:pPr>
            <a:r>
              <a:rPr lang="zh-TW" altLang="en-US" sz="2400" dirty="0" smtClean="0">
                <a:solidFill>
                  <a:schemeClr val="tx1"/>
                </a:solidFill>
                <a:latin typeface="微軟正黑體" panose="020B0604030504040204" pitchFamily="34" charset="-120"/>
                <a:ea typeface="微軟正黑體" panose="020B0604030504040204" pitchFamily="34" charset="-120"/>
              </a:rPr>
              <a:t>研究對象包括高分子光電材料、等離子體超級材料、光學晶體、光學交換和光學儲存、量子光學作用</a:t>
            </a:r>
            <a:r>
              <a:rPr lang="en-US" altLang="zh-TW" sz="2400" dirty="0" smtClean="0">
                <a:solidFill>
                  <a:schemeClr val="tx1"/>
                </a:solidFill>
                <a:latin typeface="微軟正黑體" panose="020B0604030504040204" pitchFamily="34" charset="-120"/>
                <a:ea typeface="微軟正黑體" panose="020B0604030504040204" pitchFamily="34" charset="-120"/>
              </a:rPr>
              <a:t>…</a:t>
            </a:r>
          </a:p>
          <a:p>
            <a:pPr marL="347472" indent="-347472" fontAlgn="auto">
              <a:spcBef>
                <a:spcPts val="672"/>
              </a:spcBef>
              <a:spcAft>
                <a:spcPts val="0"/>
              </a:spcAft>
              <a:buSzPts val="2800"/>
              <a:buFont typeface="Arial"/>
              <a:buChar char="•"/>
              <a:defRPr/>
            </a:pPr>
            <a:r>
              <a:rPr lang="en-US" altLang="zh-TW" sz="2400" dirty="0" smtClean="0">
                <a:solidFill>
                  <a:schemeClr val="tx1"/>
                </a:solidFill>
                <a:latin typeface="微軟正黑體" panose="020B0604030504040204" pitchFamily="34" charset="-120"/>
                <a:ea typeface="微軟正黑體" panose="020B0604030504040204" pitchFamily="34" charset="-120"/>
              </a:rPr>
              <a:t>http://pubs.acs.org/journal/apchd5</a:t>
            </a:r>
            <a:endParaRPr lang="en-US" altLang="zh-CN" sz="2400" dirty="0" smtClean="0">
              <a:solidFill>
                <a:schemeClr val="tx1"/>
              </a:solidFill>
              <a:latin typeface="微軟正黑體" panose="020B0604030504040204" pitchFamily="34" charset="-120"/>
              <a:ea typeface="微軟正黑體" panose="020B0604030504040204" pitchFamily="34" charset="-120"/>
              <a:hlinkClick r:id="rId3"/>
            </a:endParaRPr>
          </a:p>
        </p:txBody>
      </p:sp>
      <p:pic>
        <p:nvPicPr>
          <p:cNvPr id="15364" name="图片 4"/>
          <p:cNvPicPr>
            <a:picLocks noChangeAspect="1" noChangeArrowheads="1"/>
          </p:cNvPicPr>
          <p:nvPr/>
        </p:nvPicPr>
        <p:blipFill>
          <a:blip r:embed="rId4"/>
          <a:srcRect/>
          <a:stretch>
            <a:fillRect/>
          </a:stretch>
        </p:blipFill>
        <p:spPr bwMode="auto">
          <a:xfrm>
            <a:off x="6904038" y="4127500"/>
            <a:ext cx="1927225" cy="2554288"/>
          </a:xfrm>
          <a:prstGeom prst="rect">
            <a:avLst/>
          </a:prstGeom>
          <a:ln>
            <a:noFill/>
          </a:ln>
          <a:effectLst>
            <a:outerShdw blurRad="292100" dist="139700" dir="2700000" algn="tl" rotWithShape="0">
              <a:srgbClr val="333333">
                <a:alpha val="65000"/>
              </a:srgbClr>
            </a:outerShdw>
          </a:effectLst>
        </p:spPr>
      </p:pic>
      <p:sp>
        <p:nvSpPr>
          <p:cNvPr id="5" name="矩形 4"/>
          <p:cNvSpPr>
            <a:spLocks noChangeArrowheads="1"/>
          </p:cNvSpPr>
          <p:nvPr/>
        </p:nvSpPr>
        <p:spPr bwMode="auto">
          <a:xfrm>
            <a:off x="528638" y="5438775"/>
            <a:ext cx="4632325" cy="831850"/>
          </a:xfrm>
          <a:prstGeom prst="rect">
            <a:avLst/>
          </a:prstGeom>
          <a:noFill/>
          <a:ln w="9525">
            <a:noFill/>
            <a:miter lim="800000"/>
            <a:headEnd/>
            <a:tailEnd/>
          </a:ln>
        </p:spPr>
        <p:txBody>
          <a:bodyPr wrap="none">
            <a:spAutoFit/>
          </a:bodyPr>
          <a:lstStyle/>
          <a:p>
            <a:r>
              <a:rPr kumimoji="0" lang="zh-TW" altLang="en-US" sz="1600" b="1">
                <a:latin typeface="微軟正黑體" pitchFamily="34" charset="-120"/>
                <a:ea typeface="微軟正黑體" pitchFamily="34" charset="-120"/>
              </a:rPr>
              <a:t>互補刊</a:t>
            </a:r>
          </a:p>
          <a:p>
            <a:r>
              <a:rPr kumimoji="0" lang="en-US" altLang="zh-TW" sz="1600" b="1">
                <a:latin typeface="微軟正黑體" pitchFamily="34" charset="-120"/>
                <a:ea typeface="微軟正黑體" pitchFamily="34" charset="-120"/>
              </a:rPr>
              <a:t>《The Journal of Physical Chemistry A》</a:t>
            </a:r>
          </a:p>
          <a:p>
            <a:r>
              <a:rPr kumimoji="0" lang="en-US" altLang="zh-TW" sz="1600" b="1">
                <a:latin typeface="微軟正黑體" pitchFamily="34" charset="-120"/>
                <a:ea typeface="微軟正黑體" pitchFamily="34" charset="-120"/>
              </a:rPr>
              <a:t>《The Journal of Physical Chemistry Letters》</a:t>
            </a:r>
            <a:endParaRPr kumimoji="0" lang="zh-CN" altLang="en-US" sz="1600" b="1">
              <a:latin typeface="微軟正黑體" pitchFamily="34" charset="-120"/>
              <a:ea typeface="微軟正黑體" pitchFamily="34" charset="-120"/>
            </a:endParaRPr>
          </a:p>
        </p:txBody>
      </p:sp>
    </p:spTree>
    <p:extLst>
      <p:ext uri="{BB962C8B-B14F-4D97-AF65-F5344CB8AC3E}">
        <p14:creationId xmlns:p14="http://schemas.microsoft.com/office/powerpoint/2010/main" val="415651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Group ppt 模板-1">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自定义 1">
      <a:majorFont>
        <a:latin typeface="Georgia"/>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anchor="ctr"/>
      <a:lstStyle>
        <a:defPPr algn="ctr">
          <a:defRPr sz="2000" b="0" dirty="0">
            <a:solidFill>
              <a:schemeClr val="tx1"/>
            </a:solidFill>
            <a:latin typeface="微软雅黑" pitchFamily="34" charset="-122"/>
            <a:ea typeface="微软雅黑" pitchFamily="34" charset="-122"/>
          </a:defRPr>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Arial Bold"/>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11908</TotalTime>
  <Words>2766</Words>
  <Application>Microsoft Office PowerPoint</Application>
  <PresentationFormat>如螢幕大小 (4:3)</PresentationFormat>
  <Paragraphs>380</Paragraphs>
  <Slides>44</Slides>
  <Notes>43</Notes>
  <HiddenSlides>0</HiddenSlides>
  <MMClips>0</MMClips>
  <ScaleCrop>false</ScaleCrop>
  <HeadingPairs>
    <vt:vector size="4" baseType="variant">
      <vt:variant>
        <vt:lpstr>佈景主題</vt:lpstr>
      </vt:variant>
      <vt:variant>
        <vt:i4>4</vt:i4>
      </vt:variant>
      <vt:variant>
        <vt:lpstr>投影片標題</vt:lpstr>
      </vt:variant>
      <vt:variant>
        <vt:i4>44</vt:i4>
      </vt:variant>
    </vt:vector>
  </HeadingPairs>
  <TitlesOfParts>
    <vt:vector size="48" baseType="lpstr">
      <vt:lpstr>Custom Design</vt:lpstr>
      <vt:lpstr>iGroup ppt 模板-1</vt:lpstr>
      <vt:lpstr>Office Theme</vt:lpstr>
      <vt:lpstr>2_Office Theme</vt:lpstr>
      <vt:lpstr>PowerPoint 簡報</vt:lpstr>
      <vt:lpstr>PowerPoint 簡報</vt:lpstr>
      <vt:lpstr>PowerPoint 簡報</vt:lpstr>
      <vt:lpstr>PowerPoint 簡報</vt:lpstr>
      <vt:lpstr>PowerPoint 簡報</vt:lpstr>
      <vt:lpstr>PowerPoint 簡報</vt:lpstr>
      <vt:lpstr>2013 年新刊</vt:lpstr>
      <vt:lpstr>2014 年新刊</vt:lpstr>
      <vt:lpstr>2014 年新刊</vt:lpstr>
      <vt:lpstr>2015 新刊</vt:lpstr>
      <vt:lpstr>2015 新刊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ACS ChemWorx: Why is ACS launching this?</vt:lpstr>
      <vt:lpstr>What is ACS ChemWorx?</vt:lpstr>
      <vt:lpstr>Why did we introduce ACS ChemWorx?</vt:lpstr>
      <vt:lpstr>What Makes ACS ChemWorx Different?</vt:lpstr>
      <vt:lpstr>How you access ACS ChemWorx? 不同的需求建議透過不同的平台使用~ </vt:lpstr>
      <vt:lpstr>Desktop, Web, and Mobile Applications</vt:lpstr>
      <vt:lpstr>Citation Management Add to ACS ChemWorx/ActiveView PDF</vt:lpstr>
      <vt:lpstr>Tutorials</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M. Pastore</dc:creator>
  <cp:lastModifiedBy>user</cp:lastModifiedBy>
  <cp:revision>857</cp:revision>
  <cp:lastPrinted>2012-01-30T17:28:57Z</cp:lastPrinted>
  <dcterms:created xsi:type="dcterms:W3CDTF">2012-01-30T03:00:45Z</dcterms:created>
  <dcterms:modified xsi:type="dcterms:W3CDTF">2016-10-25T00:55:22Z</dcterms:modified>
</cp:coreProperties>
</file>