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60" r:id="rId5"/>
    <p:sldId id="267" r:id="rId6"/>
    <p:sldId id="261" r:id="rId7"/>
    <p:sldId id="264" r:id="rId8"/>
    <p:sldId id="265" r:id="rId9"/>
    <p:sldId id="272" r:id="rId10"/>
    <p:sldId id="268" r:id="rId11"/>
    <p:sldId id="269" r:id="rId12"/>
    <p:sldId id="271" r:id="rId13"/>
    <p:sldId id="273" r:id="rId14"/>
    <p:sldId id="274" r:id="rId15"/>
    <p:sldId id="275" r:id="rId16"/>
    <p:sldId id="276" r:id="rId17"/>
    <p:sldId id="278" r:id="rId18"/>
    <p:sldId id="279" r:id="rId19"/>
    <p:sldId id="280" r:id="rId20"/>
    <p:sldId id="296" r:id="rId21"/>
    <p:sldId id="297" r:id="rId22"/>
    <p:sldId id="287" r:id="rId23"/>
    <p:sldId id="288" r:id="rId24"/>
    <p:sldId id="289" r:id="rId25"/>
    <p:sldId id="290" r:id="rId26"/>
    <p:sldId id="292" r:id="rId27"/>
    <p:sldId id="293" r:id="rId28"/>
    <p:sldId id="291" r:id="rId29"/>
    <p:sldId id="294" r:id="rId30"/>
    <p:sldId id="295" r:id="rId31"/>
    <p:sldId id="298" r:id="rId32"/>
    <p:sldId id="299" r:id="rId33"/>
    <p:sldId id="281" r:id="rId34"/>
    <p:sldId id="282" r:id="rId35"/>
    <p:sldId id="284" r:id="rId36"/>
    <p:sldId id="283" r:id="rId37"/>
    <p:sldId id="285" r:id="rId38"/>
  </p:sldIdLst>
  <p:sldSz cx="9001125" cy="5400675"/>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9F7C"/>
    <a:srgbClr val="D8946E"/>
    <a:srgbClr val="DF972D"/>
    <a:srgbClr val="23A9A6"/>
    <a:srgbClr val="EFD61D"/>
    <a:srgbClr val="E22F1C"/>
    <a:srgbClr val="1C62B0"/>
    <a:srgbClr val="C20A24"/>
    <a:srgbClr val="D18219"/>
    <a:srgbClr val="32B0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20" y="-780"/>
      </p:cViewPr>
      <p:guideLst>
        <p:guide orient="horz" pos="1701"/>
        <p:guide pos="28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403B8E-A9CF-49EB-820B-C338E400DBDC}" type="datetimeFigureOut">
              <a:rPr lang="zh-TW" altLang="en-US" smtClean="0"/>
              <a:t>2017/8/22</a:t>
            </a:fld>
            <a:endParaRPr lang="zh-TW" altLang="en-US"/>
          </a:p>
        </p:txBody>
      </p:sp>
      <p:sp>
        <p:nvSpPr>
          <p:cNvPr id="4" name="投影片圖像版面配置區 3"/>
          <p:cNvSpPr>
            <a:spLocks noGrp="1" noRot="1" noChangeAspect="1"/>
          </p:cNvSpPr>
          <p:nvPr>
            <p:ph type="sldImg" idx="2"/>
          </p:nvPr>
        </p:nvSpPr>
        <p:spPr>
          <a:xfrm>
            <a:off x="571500" y="685800"/>
            <a:ext cx="5715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7054FA-7BEF-43D0-BBD0-5D3F9EBC6F7E}" type="slidenum">
              <a:rPr lang="zh-TW" altLang="en-US" smtClean="0"/>
              <a:t>‹#›</a:t>
            </a:fld>
            <a:endParaRPr lang="zh-TW" altLang="en-US"/>
          </a:p>
        </p:txBody>
      </p:sp>
    </p:spTree>
    <p:extLst>
      <p:ext uri="{BB962C8B-B14F-4D97-AF65-F5344CB8AC3E}">
        <p14:creationId xmlns:p14="http://schemas.microsoft.com/office/powerpoint/2010/main" val="190452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F7054FA-7BEF-43D0-BBD0-5D3F9EBC6F7E}" type="slidenum">
              <a:rPr lang="zh-TW" altLang="en-US" smtClean="0"/>
              <a:t>1</a:t>
            </a:fld>
            <a:endParaRPr lang="zh-TW" altLang="en-US"/>
          </a:p>
        </p:txBody>
      </p:sp>
    </p:spTree>
    <p:extLst>
      <p:ext uri="{BB962C8B-B14F-4D97-AF65-F5344CB8AC3E}">
        <p14:creationId xmlns:p14="http://schemas.microsoft.com/office/powerpoint/2010/main" val="136738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F7054FA-7BEF-43D0-BBD0-5D3F9EBC6F7E}" type="slidenum">
              <a:rPr lang="zh-TW" altLang="en-US" smtClean="0"/>
              <a:t>13</a:t>
            </a:fld>
            <a:endParaRPr lang="zh-TW" altLang="en-US"/>
          </a:p>
        </p:txBody>
      </p:sp>
    </p:spTree>
    <p:extLst>
      <p:ext uri="{BB962C8B-B14F-4D97-AF65-F5344CB8AC3E}">
        <p14:creationId xmlns:p14="http://schemas.microsoft.com/office/powerpoint/2010/main" val="3475445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F7054FA-7BEF-43D0-BBD0-5D3F9EBC6F7E}" type="slidenum">
              <a:rPr lang="zh-TW" altLang="en-US" smtClean="0"/>
              <a:t>24</a:t>
            </a:fld>
            <a:endParaRPr lang="zh-TW" altLang="en-US"/>
          </a:p>
        </p:txBody>
      </p:sp>
    </p:spTree>
    <p:extLst>
      <p:ext uri="{BB962C8B-B14F-4D97-AF65-F5344CB8AC3E}">
        <p14:creationId xmlns:p14="http://schemas.microsoft.com/office/powerpoint/2010/main" val="2362317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75085" y="1677711"/>
            <a:ext cx="7650956" cy="115764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50169" y="3060383"/>
            <a:ext cx="6300788" cy="1380172"/>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5E17EC3E-2AB6-46D2-AAE9-F935DDAE57CC}" type="datetimeFigureOut">
              <a:rPr lang="zh-TW" altLang="en-US" smtClean="0"/>
              <a:t>2017/8/22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866445A-49D6-4267-A461-D13853FFF64B}" type="slidenum">
              <a:rPr lang="zh-TW" altLang="en-US" smtClean="0"/>
              <a:t>‹#›</a:t>
            </a:fld>
            <a:endParaRPr lang="zh-TW" altLang="en-US"/>
          </a:p>
        </p:txBody>
      </p:sp>
    </p:spTree>
    <p:extLst>
      <p:ext uri="{BB962C8B-B14F-4D97-AF65-F5344CB8AC3E}">
        <p14:creationId xmlns:p14="http://schemas.microsoft.com/office/powerpoint/2010/main" val="2186399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E17EC3E-2AB6-46D2-AAE9-F935DDAE57CC}" type="datetimeFigureOut">
              <a:rPr lang="zh-TW" altLang="en-US" smtClean="0"/>
              <a:t>2017/8/22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866445A-49D6-4267-A461-D13853FFF64B}" type="slidenum">
              <a:rPr lang="zh-TW" altLang="en-US" smtClean="0"/>
              <a:t>‹#›</a:t>
            </a:fld>
            <a:endParaRPr lang="zh-TW" altLang="en-US"/>
          </a:p>
        </p:txBody>
      </p:sp>
    </p:spTree>
    <p:extLst>
      <p:ext uri="{BB962C8B-B14F-4D97-AF65-F5344CB8AC3E}">
        <p14:creationId xmlns:p14="http://schemas.microsoft.com/office/powerpoint/2010/main" val="3750224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25816" y="162520"/>
            <a:ext cx="2025253" cy="3455432"/>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0057" y="162520"/>
            <a:ext cx="5925741" cy="3455432"/>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E17EC3E-2AB6-46D2-AAE9-F935DDAE57CC}" type="datetimeFigureOut">
              <a:rPr lang="zh-TW" altLang="en-US" smtClean="0"/>
              <a:t>2017/8/22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866445A-49D6-4267-A461-D13853FFF64B}" type="slidenum">
              <a:rPr lang="zh-TW" altLang="en-US" smtClean="0"/>
              <a:t>‹#›</a:t>
            </a:fld>
            <a:endParaRPr lang="zh-TW" altLang="en-US"/>
          </a:p>
        </p:txBody>
      </p:sp>
    </p:spTree>
    <p:extLst>
      <p:ext uri="{BB962C8B-B14F-4D97-AF65-F5344CB8AC3E}">
        <p14:creationId xmlns:p14="http://schemas.microsoft.com/office/powerpoint/2010/main" val="3472040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5E17EC3E-2AB6-46D2-AAE9-F935DDAE57CC}" type="datetimeFigureOut">
              <a:rPr lang="zh-TW" altLang="en-US" smtClean="0"/>
              <a:t>2017/8/22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866445A-49D6-4267-A461-D13853FFF64B}" type="slidenum">
              <a:rPr lang="zh-TW" altLang="en-US" smtClean="0"/>
              <a:t>‹#›</a:t>
            </a:fld>
            <a:endParaRPr lang="zh-TW" altLang="en-US"/>
          </a:p>
        </p:txBody>
      </p:sp>
    </p:spTree>
    <p:extLst>
      <p:ext uri="{BB962C8B-B14F-4D97-AF65-F5344CB8AC3E}">
        <p14:creationId xmlns:p14="http://schemas.microsoft.com/office/powerpoint/2010/main" val="4024067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11027" y="3470434"/>
            <a:ext cx="7650956" cy="1072634"/>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11027" y="2289037"/>
            <a:ext cx="7650956" cy="118139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5E17EC3E-2AB6-46D2-AAE9-F935DDAE57CC}" type="datetimeFigureOut">
              <a:rPr lang="zh-TW" altLang="en-US" smtClean="0"/>
              <a:t>2017/8/22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866445A-49D6-4267-A461-D13853FFF64B}" type="slidenum">
              <a:rPr lang="zh-TW" altLang="en-US" smtClean="0"/>
              <a:t>‹#›</a:t>
            </a:fld>
            <a:endParaRPr lang="zh-TW" altLang="en-US"/>
          </a:p>
        </p:txBody>
      </p:sp>
    </p:spTree>
    <p:extLst>
      <p:ext uri="{BB962C8B-B14F-4D97-AF65-F5344CB8AC3E}">
        <p14:creationId xmlns:p14="http://schemas.microsoft.com/office/powerpoint/2010/main" val="1968584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0057" y="945118"/>
            <a:ext cx="3975497" cy="26728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575573" y="945118"/>
            <a:ext cx="3975497" cy="26728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5E17EC3E-2AB6-46D2-AAE9-F935DDAE57CC}" type="datetimeFigureOut">
              <a:rPr lang="zh-TW" altLang="en-US" smtClean="0"/>
              <a:t>2017/8/22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866445A-49D6-4267-A461-D13853FFF64B}" type="slidenum">
              <a:rPr lang="zh-TW" altLang="en-US" smtClean="0"/>
              <a:t>‹#›</a:t>
            </a:fld>
            <a:endParaRPr lang="zh-TW" altLang="en-US"/>
          </a:p>
        </p:txBody>
      </p:sp>
    </p:spTree>
    <p:extLst>
      <p:ext uri="{BB962C8B-B14F-4D97-AF65-F5344CB8AC3E}">
        <p14:creationId xmlns:p14="http://schemas.microsoft.com/office/powerpoint/2010/main" val="1850222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0057" y="216278"/>
            <a:ext cx="8101013" cy="900113"/>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0056" y="1208902"/>
            <a:ext cx="3977060" cy="5038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0056" y="1712715"/>
            <a:ext cx="3977060" cy="31116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572448" y="1208902"/>
            <a:ext cx="3978622" cy="50381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572448" y="1712715"/>
            <a:ext cx="3978622" cy="31116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5E17EC3E-2AB6-46D2-AAE9-F935DDAE57CC}" type="datetimeFigureOut">
              <a:rPr lang="zh-TW" altLang="en-US" smtClean="0"/>
              <a:t>2017/8/22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5866445A-49D6-4267-A461-D13853FFF64B}" type="slidenum">
              <a:rPr lang="zh-TW" altLang="en-US" smtClean="0"/>
              <a:t>‹#›</a:t>
            </a:fld>
            <a:endParaRPr lang="zh-TW" altLang="en-US"/>
          </a:p>
        </p:txBody>
      </p:sp>
    </p:spTree>
    <p:extLst>
      <p:ext uri="{BB962C8B-B14F-4D97-AF65-F5344CB8AC3E}">
        <p14:creationId xmlns:p14="http://schemas.microsoft.com/office/powerpoint/2010/main" val="90966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5E17EC3E-2AB6-46D2-AAE9-F935DDAE57CC}" type="datetimeFigureOut">
              <a:rPr lang="zh-TW" altLang="en-US" smtClean="0"/>
              <a:t>2017/8/22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866445A-49D6-4267-A461-D13853FFF64B}" type="slidenum">
              <a:rPr lang="zh-TW" altLang="en-US" smtClean="0"/>
              <a:t>‹#›</a:t>
            </a:fld>
            <a:endParaRPr lang="zh-TW" altLang="en-US"/>
          </a:p>
        </p:txBody>
      </p:sp>
    </p:spTree>
    <p:extLst>
      <p:ext uri="{BB962C8B-B14F-4D97-AF65-F5344CB8AC3E}">
        <p14:creationId xmlns:p14="http://schemas.microsoft.com/office/powerpoint/2010/main" val="1445239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5E17EC3E-2AB6-46D2-AAE9-F935DDAE57CC}" type="datetimeFigureOut">
              <a:rPr lang="zh-TW" altLang="en-US" smtClean="0"/>
              <a:t>2017/8/22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866445A-49D6-4267-A461-D13853FFF64B}" type="slidenum">
              <a:rPr lang="zh-TW" altLang="en-US" smtClean="0"/>
              <a:t>‹#›</a:t>
            </a:fld>
            <a:endParaRPr lang="zh-TW" altLang="en-US"/>
          </a:p>
        </p:txBody>
      </p:sp>
    </p:spTree>
    <p:extLst>
      <p:ext uri="{BB962C8B-B14F-4D97-AF65-F5344CB8AC3E}">
        <p14:creationId xmlns:p14="http://schemas.microsoft.com/office/powerpoint/2010/main" val="3017898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0058" y="215026"/>
            <a:ext cx="2961308" cy="915114"/>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19191" y="215029"/>
            <a:ext cx="5031879" cy="4609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0058" y="1130142"/>
            <a:ext cx="2961308" cy="36942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E17EC3E-2AB6-46D2-AAE9-F935DDAE57CC}" type="datetimeFigureOut">
              <a:rPr lang="zh-TW" altLang="en-US" smtClean="0"/>
              <a:t>2017/8/22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866445A-49D6-4267-A461-D13853FFF64B}" type="slidenum">
              <a:rPr lang="zh-TW" altLang="en-US" smtClean="0"/>
              <a:t>‹#›</a:t>
            </a:fld>
            <a:endParaRPr lang="zh-TW" altLang="en-US"/>
          </a:p>
        </p:txBody>
      </p:sp>
    </p:spTree>
    <p:extLst>
      <p:ext uri="{BB962C8B-B14F-4D97-AF65-F5344CB8AC3E}">
        <p14:creationId xmlns:p14="http://schemas.microsoft.com/office/powerpoint/2010/main" val="1362497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64285" y="3780472"/>
            <a:ext cx="5400675" cy="446307"/>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64285" y="482560"/>
            <a:ext cx="5400675" cy="324040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64285" y="4226779"/>
            <a:ext cx="5400675" cy="63382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5E17EC3E-2AB6-46D2-AAE9-F935DDAE57CC}" type="datetimeFigureOut">
              <a:rPr lang="zh-TW" altLang="en-US" smtClean="0"/>
              <a:t>2017/8/22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866445A-49D6-4267-A461-D13853FFF64B}" type="slidenum">
              <a:rPr lang="zh-TW" altLang="en-US" smtClean="0"/>
              <a:t>‹#›</a:t>
            </a:fld>
            <a:endParaRPr lang="zh-TW" altLang="en-US"/>
          </a:p>
        </p:txBody>
      </p:sp>
    </p:spTree>
    <p:extLst>
      <p:ext uri="{BB962C8B-B14F-4D97-AF65-F5344CB8AC3E}">
        <p14:creationId xmlns:p14="http://schemas.microsoft.com/office/powerpoint/2010/main" val="1289627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0057" y="216278"/>
            <a:ext cx="8101013" cy="90011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0057" y="1260159"/>
            <a:ext cx="8101013" cy="3564196"/>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0057" y="5005626"/>
            <a:ext cx="2100263" cy="287536"/>
          </a:xfrm>
          <a:prstGeom prst="rect">
            <a:avLst/>
          </a:prstGeom>
        </p:spPr>
        <p:txBody>
          <a:bodyPr vert="horz" lIns="91440" tIns="45720" rIns="91440" bIns="45720" rtlCol="0" anchor="ctr"/>
          <a:lstStyle>
            <a:lvl1pPr algn="l">
              <a:defRPr sz="1200">
                <a:solidFill>
                  <a:schemeClr val="tx1">
                    <a:tint val="75000"/>
                  </a:schemeClr>
                </a:solidFill>
              </a:defRPr>
            </a:lvl1pPr>
          </a:lstStyle>
          <a:p>
            <a:fld id="{5E17EC3E-2AB6-46D2-AAE9-F935DDAE57CC}" type="datetimeFigureOut">
              <a:rPr lang="zh-TW" altLang="en-US" smtClean="0"/>
              <a:t>2017/8/22</a:t>
            </a:fld>
            <a:endParaRPr lang="zh-TW" altLang="en-US"/>
          </a:p>
        </p:txBody>
      </p:sp>
      <p:sp>
        <p:nvSpPr>
          <p:cNvPr id="5" name="頁尾版面配置區 4"/>
          <p:cNvSpPr>
            <a:spLocks noGrp="1"/>
          </p:cNvSpPr>
          <p:nvPr>
            <p:ph type="ftr" sz="quarter" idx="3"/>
          </p:nvPr>
        </p:nvSpPr>
        <p:spPr>
          <a:xfrm>
            <a:off x="3075385" y="5005626"/>
            <a:ext cx="2850356" cy="28753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450807" y="5005626"/>
            <a:ext cx="2100263" cy="287536"/>
          </a:xfrm>
          <a:prstGeom prst="rect">
            <a:avLst/>
          </a:prstGeom>
        </p:spPr>
        <p:txBody>
          <a:bodyPr vert="horz" lIns="91440" tIns="45720" rIns="91440" bIns="45720" rtlCol="0" anchor="ctr"/>
          <a:lstStyle>
            <a:lvl1pPr algn="r">
              <a:defRPr sz="1200">
                <a:solidFill>
                  <a:schemeClr val="tx1">
                    <a:tint val="75000"/>
                  </a:schemeClr>
                </a:solidFill>
              </a:defRPr>
            </a:lvl1pPr>
          </a:lstStyle>
          <a:p>
            <a:fld id="{5866445A-49D6-4267-A461-D13853FFF64B}" type="slidenum">
              <a:rPr lang="zh-TW" altLang="en-US" smtClean="0"/>
              <a:t>‹#›</a:t>
            </a:fld>
            <a:endParaRPr lang="zh-TW" altLang="en-US"/>
          </a:p>
        </p:txBody>
      </p:sp>
    </p:spTree>
    <p:extLst>
      <p:ext uri="{BB962C8B-B14F-4D97-AF65-F5344CB8AC3E}">
        <p14:creationId xmlns:p14="http://schemas.microsoft.com/office/powerpoint/2010/main" val="3486580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7.xml"/><Relationship Id="rId4" Type="http://schemas.openxmlformats.org/officeDocument/2006/relationships/image" Target="../media/image21.tmp"/></Relationships>
</file>

<file path=ppt/slides/_rels/slide11.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3.tmp"/></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tmp"/><Relationship Id="rId4" Type="http://schemas.openxmlformats.org/officeDocument/2006/relationships/image" Target="../media/image24.tmp"/></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tm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tmp"/></Relationships>
</file>

<file path=ppt/slides/_rels/slide23.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6.tmp"/><Relationship Id="rId13" Type="http://schemas.openxmlformats.org/officeDocument/2006/relationships/image" Target="../media/image61.tmp"/><Relationship Id="rId3" Type="http://schemas.openxmlformats.org/officeDocument/2006/relationships/image" Target="../media/image51.tmp"/><Relationship Id="rId7" Type="http://schemas.openxmlformats.org/officeDocument/2006/relationships/image" Target="../media/image55.tmp"/><Relationship Id="rId12" Type="http://schemas.openxmlformats.org/officeDocument/2006/relationships/image" Target="../media/image60.tm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4.tmp"/><Relationship Id="rId11" Type="http://schemas.openxmlformats.org/officeDocument/2006/relationships/image" Target="../media/image59.tmp"/><Relationship Id="rId5" Type="http://schemas.openxmlformats.org/officeDocument/2006/relationships/image" Target="../media/image53.tmp"/><Relationship Id="rId10" Type="http://schemas.openxmlformats.org/officeDocument/2006/relationships/image" Target="../media/image58.tmp"/><Relationship Id="rId4" Type="http://schemas.openxmlformats.org/officeDocument/2006/relationships/image" Target="../media/image52.tmp"/><Relationship Id="rId9" Type="http://schemas.openxmlformats.org/officeDocument/2006/relationships/image" Target="../media/image57.tmp"/><Relationship Id="rId14" Type="http://schemas.openxmlformats.org/officeDocument/2006/relationships/image" Target="../media/image62.tmp"/></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64.tmp"/><Relationship Id="rId7" Type="http://schemas.openxmlformats.org/officeDocument/2006/relationships/image" Target="../media/image68.tmp"/><Relationship Id="rId2" Type="http://schemas.openxmlformats.org/officeDocument/2006/relationships/image" Target="../media/image63.tmp"/><Relationship Id="rId1" Type="http://schemas.openxmlformats.org/officeDocument/2006/relationships/slideLayout" Target="../slideLayouts/slideLayout7.xml"/><Relationship Id="rId6" Type="http://schemas.openxmlformats.org/officeDocument/2006/relationships/image" Target="../media/image67.tmp"/><Relationship Id="rId5" Type="http://schemas.openxmlformats.org/officeDocument/2006/relationships/image" Target="../media/image66.tmp"/><Relationship Id="rId4" Type="http://schemas.openxmlformats.org/officeDocument/2006/relationships/image" Target="../media/image65.tmp"/></Relationships>
</file>

<file path=ppt/slides/_rels/slide26.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9.tmp"/></Relationships>
</file>

<file path=ppt/slides/_rels/slide28.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71.tmp"/></Relationships>
</file>

<file path=ppt/slides/_rels/slide29.xml.rels><?xml version="1.0" encoding="UTF-8" standalone="yes"?>
<Relationships xmlns="http://schemas.openxmlformats.org/package/2006/relationships"><Relationship Id="rId8" Type="http://schemas.openxmlformats.org/officeDocument/2006/relationships/image" Target="../media/image77.tmp"/><Relationship Id="rId13" Type="http://schemas.openxmlformats.org/officeDocument/2006/relationships/image" Target="../media/image82.tmp"/><Relationship Id="rId18" Type="http://schemas.openxmlformats.org/officeDocument/2006/relationships/image" Target="../media/image87.tmp"/><Relationship Id="rId26" Type="http://schemas.openxmlformats.org/officeDocument/2006/relationships/image" Target="../media/image95.tmp"/><Relationship Id="rId3" Type="http://schemas.openxmlformats.org/officeDocument/2006/relationships/image" Target="../media/image72.tmp"/><Relationship Id="rId21" Type="http://schemas.openxmlformats.org/officeDocument/2006/relationships/image" Target="../media/image90.tmp"/><Relationship Id="rId7" Type="http://schemas.openxmlformats.org/officeDocument/2006/relationships/image" Target="../media/image76.tmp"/><Relationship Id="rId12" Type="http://schemas.openxmlformats.org/officeDocument/2006/relationships/image" Target="../media/image81.tmp"/><Relationship Id="rId17" Type="http://schemas.openxmlformats.org/officeDocument/2006/relationships/image" Target="../media/image86.tmp"/><Relationship Id="rId25" Type="http://schemas.openxmlformats.org/officeDocument/2006/relationships/image" Target="../media/image94.tmp"/><Relationship Id="rId2" Type="http://schemas.openxmlformats.org/officeDocument/2006/relationships/image" Target="../media/image42.jpg"/><Relationship Id="rId16" Type="http://schemas.openxmlformats.org/officeDocument/2006/relationships/image" Target="../media/image85.tmp"/><Relationship Id="rId20" Type="http://schemas.openxmlformats.org/officeDocument/2006/relationships/image" Target="../media/image89.tmp"/><Relationship Id="rId1" Type="http://schemas.openxmlformats.org/officeDocument/2006/relationships/slideLayout" Target="../slideLayouts/slideLayout7.xml"/><Relationship Id="rId6" Type="http://schemas.openxmlformats.org/officeDocument/2006/relationships/image" Target="../media/image75.tmp"/><Relationship Id="rId11" Type="http://schemas.openxmlformats.org/officeDocument/2006/relationships/image" Target="../media/image80.tmp"/><Relationship Id="rId24" Type="http://schemas.openxmlformats.org/officeDocument/2006/relationships/image" Target="../media/image93.tmp"/><Relationship Id="rId5" Type="http://schemas.openxmlformats.org/officeDocument/2006/relationships/image" Target="../media/image74.tmp"/><Relationship Id="rId15" Type="http://schemas.openxmlformats.org/officeDocument/2006/relationships/image" Target="../media/image84.tmp"/><Relationship Id="rId23" Type="http://schemas.openxmlformats.org/officeDocument/2006/relationships/image" Target="../media/image92.tmp"/><Relationship Id="rId10" Type="http://schemas.openxmlformats.org/officeDocument/2006/relationships/image" Target="../media/image79.tmp"/><Relationship Id="rId19" Type="http://schemas.openxmlformats.org/officeDocument/2006/relationships/image" Target="../media/image88.tmp"/><Relationship Id="rId4" Type="http://schemas.openxmlformats.org/officeDocument/2006/relationships/image" Target="../media/image73.tmp"/><Relationship Id="rId9" Type="http://schemas.openxmlformats.org/officeDocument/2006/relationships/image" Target="../media/image78.tmp"/><Relationship Id="rId14" Type="http://schemas.openxmlformats.org/officeDocument/2006/relationships/image" Target="../media/image83.tmp"/><Relationship Id="rId22" Type="http://schemas.openxmlformats.org/officeDocument/2006/relationships/image" Target="../media/image91.tmp"/></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96.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news.tvbs.com.tw/fun/637673" TargetMode="Externa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97.tmp"/></Relationships>
</file>

<file path=ppt/slides/_rels/slide32.xml.rels><?xml version="1.0" encoding="UTF-8" standalone="yes"?>
<Relationships xmlns="http://schemas.openxmlformats.org/package/2006/relationships"><Relationship Id="rId2" Type="http://schemas.openxmlformats.org/officeDocument/2006/relationships/image" Target="../media/image98.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2.png"/><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hyperlink" Target="https://lis.nknu.edu.tw/zh/about/related_rules/606-2017-06-21-15-25-00" TargetMode="External"/><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4.tmp"/><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3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8.tmp"/><Relationship Id="rId4" Type="http://schemas.openxmlformats.org/officeDocument/2006/relationships/image" Target="../media/image17.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D:\榆鈞 SU-各組\各組業務資料\典閱組\其它\簡介+微電影剪輯\photo\新增資料夾\DSC059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60697"/>
            <a:ext cx="9001125" cy="5979234"/>
          </a:xfrm>
          <a:prstGeom prst="rect">
            <a:avLst/>
          </a:prstGeom>
          <a:noFill/>
          <a:extLst>
            <a:ext uri="{909E8E84-426E-40DD-AFC4-6F175D3DCCD1}">
              <a14:hiddenFill xmlns:a14="http://schemas.microsoft.com/office/drawing/2010/main">
                <a:solidFill>
                  <a:srgbClr val="FFFFFF"/>
                </a:solidFill>
              </a14:hiddenFill>
            </a:ext>
          </a:extLst>
        </p:spPr>
      </p:pic>
      <p:sp>
        <p:nvSpPr>
          <p:cNvPr id="11" name="橢圓 10"/>
          <p:cNvSpPr/>
          <p:nvPr/>
        </p:nvSpPr>
        <p:spPr>
          <a:xfrm>
            <a:off x="2484338" y="180056"/>
            <a:ext cx="4539616" cy="4190111"/>
          </a:xfrm>
          <a:prstGeom prst="ellipse">
            <a:avLst/>
          </a:prstGeom>
          <a:solidFill>
            <a:srgbClr val="32B089">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2404826" y="1548209"/>
            <a:ext cx="4622378" cy="1323439"/>
          </a:xfrm>
          <a:prstGeom prst="rect">
            <a:avLst/>
          </a:prstGeom>
          <a:noFill/>
        </p:spPr>
        <p:txBody>
          <a:bodyPr vert="horz" wrap="square" rtlCol="0">
            <a:spAutoFit/>
          </a:bodyPr>
          <a:lstStyle/>
          <a:p>
            <a:pPr algn="ctr"/>
            <a:r>
              <a:rPr lang="zh-TW" altLang="zh-TW"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圖書服務系統破</a:t>
            </a:r>
            <a:r>
              <a:rPr lang="zh-TW" altLang="zh-TW"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解</a:t>
            </a:r>
            <a:endParaRPr lang="en-US" altLang="zh-TW"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zh-TW"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大</a:t>
            </a: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zh-TW"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絕</a:t>
            </a: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zh-TW"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招</a:t>
            </a:r>
            <a:endPar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3043468" y="3430884"/>
            <a:ext cx="3421356" cy="477054"/>
          </a:xfrm>
          <a:prstGeom prst="rect">
            <a:avLst/>
          </a:prstGeom>
          <a:noFill/>
        </p:spPr>
        <p:txBody>
          <a:bodyPr vert="horz" wrap="square" rtlCol="0">
            <a:spAutoFit/>
          </a:bodyPr>
          <a:lstStyle/>
          <a:p>
            <a:pPr algn="ctr"/>
            <a:r>
              <a:rPr lang="zh-TW" altLang="en-US" sz="2500"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圖資處知服組 榆鈞</a:t>
            </a:r>
            <a:endParaRPr lang="zh-TW" altLang="en-US" sz="25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01290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rotWithShape="1">
          <a:blip r:embed="rId2">
            <a:extLst>
              <a:ext uri="{28A0092B-C50C-407E-A947-70E740481C1C}">
                <a14:useLocalDpi xmlns:a14="http://schemas.microsoft.com/office/drawing/2010/main" val="0"/>
              </a:ext>
            </a:extLst>
          </a:blip>
          <a:srcRect b="15110"/>
          <a:stretch/>
        </p:blipFill>
        <p:spPr>
          <a:xfrm>
            <a:off x="-11307" y="756121"/>
            <a:ext cx="9001125" cy="788900"/>
          </a:xfrm>
          <a:prstGeom prst="rect">
            <a:avLst/>
          </a:prstGeom>
          <a:ln>
            <a:solidFill>
              <a:schemeClr val="tx1"/>
            </a:solidFill>
          </a:ln>
        </p:spPr>
      </p:pic>
      <p:sp>
        <p:nvSpPr>
          <p:cNvPr id="3" name="矩形 2"/>
          <p:cNvSpPr/>
          <p:nvPr/>
        </p:nvSpPr>
        <p:spPr>
          <a:xfrm>
            <a:off x="59145" y="354571"/>
            <a:ext cx="2217274" cy="369332"/>
          </a:xfrm>
          <a:prstGeom prst="rect">
            <a:avLst/>
          </a:prstGeom>
        </p:spPr>
        <p:txBody>
          <a:bodyPr wrap="none">
            <a:spAutoFit/>
          </a:bodyPr>
          <a:lstStyle/>
          <a:p>
            <a:r>
              <a:rPr lang="en-US" altLang="zh-TW" dirty="0" smtClean="0">
                <a:latin typeface="微軟正黑體" panose="020B0604030504040204" pitchFamily="34" charset="-120"/>
                <a:ea typeface="微軟正黑體" panose="020B0604030504040204" pitchFamily="34" charset="-120"/>
              </a:rPr>
              <a:t>1.</a:t>
            </a:r>
            <a:r>
              <a:rPr lang="zh-TW" altLang="en-US" dirty="0" smtClean="0">
                <a:latin typeface="微軟正黑體" panose="020B0604030504040204" pitchFamily="34" charset="-120"/>
                <a:ea typeface="微軟正黑體" panose="020B0604030504040204" pitchFamily="34" charset="-120"/>
              </a:rPr>
              <a:t>勾選想借閱的圖書</a:t>
            </a:r>
            <a:endParaRPr lang="zh-TW" altLang="en-US" dirty="0"/>
          </a:p>
        </p:txBody>
      </p:sp>
      <p:sp>
        <p:nvSpPr>
          <p:cNvPr id="5" name="矩形 4"/>
          <p:cNvSpPr/>
          <p:nvPr/>
        </p:nvSpPr>
        <p:spPr>
          <a:xfrm>
            <a:off x="59145" y="1591750"/>
            <a:ext cx="3140603"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2</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點選網頁上下方的續借已選</a:t>
            </a:r>
            <a:endParaRPr lang="zh-TW" altLang="en-US" dirty="0"/>
          </a:p>
        </p:txBody>
      </p:sp>
      <p:grpSp>
        <p:nvGrpSpPr>
          <p:cNvPr id="8" name="群組 7"/>
          <p:cNvGrpSpPr/>
          <p:nvPr/>
        </p:nvGrpSpPr>
        <p:grpSpPr>
          <a:xfrm>
            <a:off x="204792" y="1981281"/>
            <a:ext cx="3315541" cy="665772"/>
            <a:chOff x="252089" y="2466613"/>
            <a:chExt cx="3315541" cy="665772"/>
          </a:xfrm>
        </p:grpSpPr>
        <p:pic>
          <p:nvPicPr>
            <p:cNvPr id="4" name="圖片 3"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89" y="2466613"/>
              <a:ext cx="3315541" cy="665772"/>
            </a:xfrm>
            <a:prstGeom prst="rect">
              <a:avLst/>
            </a:prstGeom>
          </p:spPr>
        </p:pic>
        <p:sp>
          <p:nvSpPr>
            <p:cNvPr id="6" name="矩形 5"/>
            <p:cNvSpPr/>
            <p:nvPr/>
          </p:nvSpPr>
          <p:spPr>
            <a:xfrm>
              <a:off x="2276419" y="2466613"/>
              <a:ext cx="1291211" cy="6657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7" name="圖片 6"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92" y="3048461"/>
            <a:ext cx="6125430" cy="2124372"/>
          </a:xfrm>
          <a:prstGeom prst="rect">
            <a:avLst/>
          </a:prstGeom>
          <a:ln>
            <a:solidFill>
              <a:schemeClr val="tx1"/>
            </a:solidFill>
          </a:ln>
        </p:spPr>
      </p:pic>
      <p:sp>
        <p:nvSpPr>
          <p:cNvPr id="9" name="矩形 8"/>
          <p:cNvSpPr/>
          <p:nvPr/>
        </p:nvSpPr>
        <p:spPr>
          <a:xfrm>
            <a:off x="90489" y="2647053"/>
            <a:ext cx="2909771" cy="369332"/>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3</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確認續借的圖書，點選是</a:t>
            </a:r>
            <a:endParaRPr lang="zh-TW" altLang="en-US" dirty="0"/>
          </a:p>
        </p:txBody>
      </p:sp>
      <p:sp>
        <p:nvSpPr>
          <p:cNvPr id="10" name="矩形 9"/>
          <p:cNvSpPr/>
          <p:nvPr/>
        </p:nvSpPr>
        <p:spPr>
          <a:xfrm>
            <a:off x="6804818" y="3510059"/>
            <a:ext cx="2031325" cy="646331"/>
          </a:xfrm>
          <a:prstGeom prst="rect">
            <a:avLst/>
          </a:prstGeom>
        </p:spPr>
        <p:txBody>
          <a:bodyPr wrap="none">
            <a:spAutoFit/>
          </a:bodyPr>
          <a:lstStyle/>
          <a:p>
            <a:r>
              <a:rPr lang="en-US" altLang="zh-TW" dirty="0" smtClean="0">
                <a:latin typeface="微軟正黑體" panose="020B0604030504040204" pitchFamily="34" charset="-120"/>
                <a:ea typeface="微軟正黑體" panose="020B0604030504040204" pitchFamily="34" charset="-120"/>
              </a:rPr>
              <a:t>4.</a:t>
            </a:r>
            <a:r>
              <a:rPr lang="zh-TW" altLang="en-US" dirty="0" smtClean="0">
                <a:latin typeface="微軟正黑體" panose="020B0604030504040204" pitchFamily="34" charset="-120"/>
                <a:ea typeface="微軟正黑體" panose="020B0604030504040204" pitchFamily="34" charset="-120"/>
              </a:rPr>
              <a:t>確認到期日已被</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更改，即續借成功</a:t>
            </a:r>
            <a:endParaRPr lang="zh-TW" altLang="en-US" dirty="0"/>
          </a:p>
        </p:txBody>
      </p:sp>
      <p:sp>
        <p:nvSpPr>
          <p:cNvPr id="11" name="矩形 10"/>
          <p:cNvSpPr/>
          <p:nvPr/>
        </p:nvSpPr>
        <p:spPr>
          <a:xfrm>
            <a:off x="7380882" y="723903"/>
            <a:ext cx="864096" cy="8678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p:cNvCxnSpPr/>
          <p:nvPr/>
        </p:nvCxnSpPr>
        <p:spPr>
          <a:xfrm flipV="1">
            <a:off x="7812930" y="1776416"/>
            <a:ext cx="7550" cy="173364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70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36785" r="20094"/>
          <a:stretch/>
        </p:blipFill>
        <p:spPr>
          <a:xfrm>
            <a:off x="-251966" y="-1"/>
            <a:ext cx="3896990" cy="6024709"/>
          </a:xfrm>
          <a:prstGeom prst="rect">
            <a:avLst/>
          </a:prstGeom>
        </p:spPr>
      </p:pic>
      <p:sp>
        <p:nvSpPr>
          <p:cNvPr id="4" name="矩形 3"/>
          <p:cNvSpPr/>
          <p:nvPr/>
        </p:nvSpPr>
        <p:spPr>
          <a:xfrm>
            <a:off x="1853925" y="2332028"/>
            <a:ext cx="1224136" cy="1080120"/>
          </a:xfrm>
          <a:prstGeom prst="rect">
            <a:avLst/>
          </a:prstGeom>
          <a:solidFill>
            <a:srgbClr val="C20A24">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671906" y="2133424"/>
            <a:ext cx="3600400" cy="784830"/>
          </a:xfrm>
          <a:prstGeom prst="rect">
            <a:avLst/>
          </a:prstGeom>
          <a:noFill/>
        </p:spPr>
        <p:txBody>
          <a:bodyPr vert="horz" wrap="square" rtlCol="0">
            <a:spAutoFit/>
          </a:bodyPr>
          <a:lstStyle/>
          <a:p>
            <a:pPr algn="ct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推薦圖書</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3699856" y="482655"/>
            <a:ext cx="5245466" cy="800219"/>
          </a:xfrm>
          <a:prstGeom prst="rect">
            <a:avLst/>
          </a:prstGeom>
          <a:noFill/>
        </p:spPr>
        <p:txBody>
          <a:bodyPr wrap="square" rtlCol="0">
            <a:spAutoFit/>
          </a:bodyPr>
          <a:lstStyle/>
          <a:p>
            <a:pPr>
              <a:spcBef>
                <a:spcPts val="600"/>
              </a:spcBef>
              <a:spcAft>
                <a:spcPts val="600"/>
              </a:spcAft>
            </a:pPr>
            <a:r>
              <a:rPr lang="zh-TW" altLang="en-US" dirty="0" smtClean="0">
                <a:latin typeface="微軟正黑體" panose="020B0604030504040204" pitchFamily="34" charset="-120"/>
                <a:ea typeface="微軟正黑體" panose="020B0604030504040204" pitchFamily="34" charset="-120"/>
              </a:rPr>
              <a:t>發現想看的圖書，圖書館剛好沒有，怎麼辦？？！！</a:t>
            </a:r>
            <a:endParaRPr lang="en-US" altLang="zh-TW"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zh-TW" altLang="en-US" dirty="0" smtClean="0">
                <a:latin typeface="微軟正黑體" panose="020B0604030504040204" pitchFamily="34" charset="-120"/>
                <a:ea typeface="微軟正黑體" panose="020B0604030504040204" pitchFamily="34" charset="-120"/>
              </a:rPr>
              <a:t>這時歡迎使用</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圖書推薦</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3733203" y="1496714"/>
            <a:ext cx="5245466" cy="369332"/>
          </a:xfrm>
          <a:prstGeom prst="rect">
            <a:avLst/>
          </a:prstGeom>
          <a:noFill/>
        </p:spPr>
        <p:txBody>
          <a:bodyPr wrap="square" rtlCol="0">
            <a:spAutoFit/>
          </a:bodyPr>
          <a:lstStyle/>
          <a:p>
            <a:pPr>
              <a:spcBef>
                <a:spcPts val="600"/>
              </a:spcBef>
              <a:spcAft>
                <a:spcPts val="600"/>
              </a:spcAft>
            </a:pPr>
            <a:r>
              <a:rPr lang="zh-TW" altLang="en-US" dirty="0" smtClean="0">
                <a:solidFill>
                  <a:srgbClr val="32B089"/>
                </a:solidFill>
                <a:latin typeface="微軟正黑體" panose="020B0604030504040204" pitchFamily="34" charset="-120"/>
                <a:ea typeface="微軟正黑體" panose="020B0604030504040204" pitchFamily="34" charset="-120"/>
              </a:rPr>
              <a:t>額度：</a:t>
            </a:r>
            <a:r>
              <a:rPr lang="en-US" altLang="zh-TW" dirty="0" smtClean="0">
                <a:solidFill>
                  <a:srgbClr val="32B089"/>
                </a:solidFill>
                <a:latin typeface="微軟正黑體" panose="020B0604030504040204" pitchFamily="34" charset="-120"/>
                <a:ea typeface="微軟正黑體" panose="020B0604030504040204" pitchFamily="34" charset="-120"/>
              </a:rPr>
              <a:t>1</a:t>
            </a:r>
            <a:r>
              <a:rPr lang="zh-TW" altLang="en-US" dirty="0" smtClean="0">
                <a:solidFill>
                  <a:srgbClr val="32B089"/>
                </a:solidFill>
                <a:latin typeface="微軟正黑體" panose="020B0604030504040204" pitchFamily="34" charset="-120"/>
                <a:ea typeface="微軟正黑體" panose="020B0604030504040204" pitchFamily="34" charset="-120"/>
              </a:rPr>
              <a:t>個月</a:t>
            </a:r>
            <a:r>
              <a:rPr lang="en-US" altLang="zh-TW" dirty="0" smtClean="0">
                <a:solidFill>
                  <a:srgbClr val="32B089"/>
                </a:solidFill>
                <a:latin typeface="微軟正黑體" panose="020B0604030504040204" pitchFamily="34" charset="-120"/>
                <a:ea typeface="微軟正黑體" panose="020B0604030504040204" pitchFamily="34" charset="-120"/>
              </a:rPr>
              <a:t>2</a:t>
            </a:r>
            <a:r>
              <a:rPr lang="zh-TW" altLang="en-US" dirty="0" smtClean="0">
                <a:solidFill>
                  <a:srgbClr val="32B089"/>
                </a:solidFill>
                <a:latin typeface="微軟正黑體" panose="020B0604030504040204" pitchFamily="34" charset="-120"/>
                <a:ea typeface="微軟正黑體" panose="020B0604030504040204" pitchFamily="34" charset="-120"/>
              </a:rPr>
              <a:t>本書</a:t>
            </a:r>
            <a:endParaRPr lang="en-US" altLang="zh-TW" dirty="0">
              <a:solidFill>
                <a:srgbClr val="32B089"/>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3755477" y="2422443"/>
            <a:ext cx="6022146" cy="800219"/>
          </a:xfrm>
          <a:prstGeom prst="rect">
            <a:avLst/>
          </a:prstGeom>
          <a:noFill/>
        </p:spPr>
        <p:txBody>
          <a:bodyPr wrap="square" rtlCol="0">
            <a:spAutoFit/>
          </a:bodyPr>
          <a:lstStyle/>
          <a:p>
            <a:pPr>
              <a:spcBef>
                <a:spcPts val="600"/>
              </a:spcBef>
              <a:spcAft>
                <a:spcPts val="600"/>
              </a:spcAft>
            </a:pPr>
            <a:r>
              <a:rPr lang="zh-TW" altLang="en-US" dirty="0" smtClean="0">
                <a:latin typeface="微軟正黑體" panose="020B0604030504040204" pitchFamily="34" charset="-120"/>
                <a:ea typeface="微軟正黑體" panose="020B0604030504040204" pitchFamily="34" charset="-120"/>
              </a:rPr>
              <a:t>圖資處首頁</a:t>
            </a:r>
            <a:r>
              <a:rPr lang="en-US" altLang="zh-TW" dirty="0" smtClean="0">
                <a:latin typeface="微軟正黑體" panose="020B0604030504040204" pitchFamily="34" charset="-120"/>
                <a:ea typeface="微軟正黑體" panose="020B0604030504040204" pitchFamily="34" charset="-120"/>
              </a:rPr>
              <a:t>&gt;</a:t>
            </a:r>
            <a:r>
              <a:rPr lang="zh-TW" altLang="en-US" dirty="0" smtClean="0">
                <a:latin typeface="微軟正黑體" panose="020B0604030504040204" pitchFamily="34" charset="-120"/>
                <a:ea typeface="微軟正黑體" panose="020B0604030504040204" pitchFamily="34" charset="-120"/>
              </a:rPr>
              <a:t>圖書推薦                </a:t>
            </a:r>
            <a:r>
              <a:rPr lang="en-US" altLang="zh-TW" dirty="0" smtClean="0">
                <a:latin typeface="微軟正黑體" panose="020B0604030504040204" pitchFamily="34" charset="-120"/>
                <a:ea typeface="微軟正黑體" panose="020B0604030504040204" pitchFamily="34" charset="-120"/>
              </a:rPr>
              <a:t>&gt;</a:t>
            </a:r>
            <a:r>
              <a:rPr lang="zh-TW" altLang="en-US" dirty="0" smtClean="0">
                <a:latin typeface="微軟正黑體" panose="020B0604030504040204" pitchFamily="34" charset="-120"/>
                <a:ea typeface="微軟正黑體" panose="020B0604030504040204" pitchFamily="34" charset="-120"/>
              </a:rPr>
              <a:t>輸入帳密即可推薦</a:t>
            </a:r>
            <a:endParaRPr lang="en-US" altLang="zh-TW" dirty="0" smtClean="0">
              <a:latin typeface="微軟正黑體" panose="020B0604030504040204" pitchFamily="34" charset="-120"/>
              <a:ea typeface="微軟正黑體" panose="020B0604030504040204" pitchFamily="34" charset="-120"/>
            </a:endParaRPr>
          </a:p>
          <a:p>
            <a:pPr>
              <a:spcBef>
                <a:spcPts val="600"/>
              </a:spcBef>
              <a:spcAft>
                <a:spcPts val="600"/>
              </a:spcAft>
            </a:pPr>
            <a:r>
              <a:rPr lang="zh-TW" altLang="en-US" dirty="0" smtClean="0">
                <a:latin typeface="微軟正黑體" panose="020B0604030504040204" pitchFamily="34" charset="-120"/>
                <a:ea typeface="微軟正黑體" panose="020B0604030504040204" pitchFamily="34" charset="-120"/>
              </a:rPr>
              <a:t>圖書到時，館員貼心以預約書通知您到館取書！</a:t>
            </a:r>
            <a:endParaRPr lang="en-US" altLang="zh-TW" dirty="0">
              <a:latin typeface="微軟正黑體" panose="020B0604030504040204" pitchFamily="34" charset="-120"/>
              <a:ea typeface="微軟正黑體" panose="020B0604030504040204" pitchFamily="34" charset="-120"/>
            </a:endParaRPr>
          </a:p>
        </p:txBody>
      </p:sp>
      <p:pic>
        <p:nvPicPr>
          <p:cNvPr id="9" name="圖片 8" descr="畫面剪輯"/>
          <p:cNvPicPr>
            <a:picLocks noChangeAspect="1"/>
          </p:cNvPicPr>
          <p:nvPr/>
        </p:nvPicPr>
        <p:blipFill rotWithShape="1">
          <a:blip r:embed="rId3">
            <a:extLst>
              <a:ext uri="{28A0092B-C50C-407E-A947-70E740481C1C}">
                <a14:useLocalDpi xmlns:a14="http://schemas.microsoft.com/office/drawing/2010/main" val="0"/>
              </a:ext>
            </a:extLst>
          </a:blip>
          <a:srcRect l="17567"/>
          <a:stretch/>
        </p:blipFill>
        <p:spPr>
          <a:xfrm>
            <a:off x="6271058" y="2206707"/>
            <a:ext cx="588967" cy="638264"/>
          </a:xfrm>
          <a:prstGeom prst="rect">
            <a:avLst/>
          </a:prstGeom>
        </p:spPr>
      </p:pic>
      <p:pic>
        <p:nvPicPr>
          <p:cNvPr id="11" name="圖片 10" descr="畫面剪輯"/>
          <p:cNvPicPr>
            <a:picLocks noChangeAspect="1"/>
          </p:cNvPicPr>
          <p:nvPr/>
        </p:nvPicPr>
        <p:blipFill rotWithShape="1">
          <a:blip r:embed="rId4">
            <a:extLst>
              <a:ext uri="{28A0092B-C50C-407E-A947-70E740481C1C}">
                <a14:useLocalDpi xmlns:a14="http://schemas.microsoft.com/office/drawing/2010/main" val="0"/>
              </a:ext>
            </a:extLst>
          </a:blip>
          <a:srcRect r="8396"/>
          <a:stretch/>
        </p:blipFill>
        <p:spPr>
          <a:xfrm>
            <a:off x="3699856" y="3359503"/>
            <a:ext cx="5301269" cy="1438030"/>
          </a:xfrm>
          <a:prstGeom prst="rect">
            <a:avLst/>
          </a:prstGeom>
          <a:ln>
            <a:solidFill>
              <a:schemeClr val="tx1"/>
            </a:solidFill>
          </a:ln>
        </p:spPr>
      </p:pic>
      <p:sp>
        <p:nvSpPr>
          <p:cNvPr id="24" name="文字方塊 23"/>
          <p:cNvSpPr txBox="1"/>
          <p:nvPr/>
        </p:nvSpPr>
        <p:spPr>
          <a:xfrm>
            <a:off x="396106" y="2872088"/>
            <a:ext cx="3600400" cy="784830"/>
          </a:xfrm>
          <a:prstGeom prst="rect">
            <a:avLst/>
          </a:prstGeom>
          <a:noFill/>
        </p:spPr>
        <p:txBody>
          <a:bodyPr vert="horz" wrap="square" rtlCol="0">
            <a:spAutoFit/>
          </a:bodyPr>
          <a:lstStyle/>
          <a:p>
            <a:pPr algn="ct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超方便</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15611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111267" y="3550614"/>
            <a:ext cx="2071229" cy="215444"/>
          </a:xfrm>
          <a:prstGeom prst="rect">
            <a:avLst/>
          </a:prstGeom>
          <a:solidFill>
            <a:srgbClr val="92D05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36785" r="20094"/>
          <a:stretch/>
        </p:blipFill>
        <p:spPr>
          <a:xfrm>
            <a:off x="-251966" y="-1"/>
            <a:ext cx="3896990" cy="6024709"/>
          </a:xfrm>
          <a:prstGeom prst="rect">
            <a:avLst/>
          </a:prstGeom>
        </p:spPr>
      </p:pic>
      <p:sp>
        <p:nvSpPr>
          <p:cNvPr id="4" name="矩形 3"/>
          <p:cNvSpPr/>
          <p:nvPr/>
        </p:nvSpPr>
        <p:spPr>
          <a:xfrm>
            <a:off x="2052289" y="2503005"/>
            <a:ext cx="1444439" cy="1853516"/>
          </a:xfrm>
          <a:prstGeom prst="rect">
            <a:avLst/>
          </a:prstGeom>
          <a:solidFill>
            <a:srgbClr val="1C62B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1696529" y="2112497"/>
            <a:ext cx="1800200" cy="2169825"/>
          </a:xfrm>
          <a:prstGeom prst="rect">
            <a:avLst/>
          </a:prstGeom>
          <a:noFill/>
        </p:spPr>
        <p:txBody>
          <a:bodyPr vert="horz" wrap="square" rtlCol="0">
            <a:spAutoFit/>
          </a:bodyPr>
          <a:lstStyle/>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自借</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助</a:t>
            </a: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還</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en-US" altLang="zh-TW"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書</a:t>
            </a:r>
            <a:endParaRPr lang="zh-TW"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3755659" y="668754"/>
            <a:ext cx="5245466" cy="1077218"/>
          </a:xfrm>
          <a:prstGeom prst="rect">
            <a:avLst/>
          </a:prstGeom>
          <a:noFill/>
        </p:spPr>
        <p:txBody>
          <a:bodyPr wrap="square" rtlCol="0">
            <a:spAutoFit/>
          </a:bodyPr>
          <a:lstStyle/>
          <a:p>
            <a:pPr>
              <a:spcBef>
                <a:spcPts val="300"/>
              </a:spcBef>
              <a:spcAft>
                <a:spcPts val="300"/>
              </a:spcAft>
            </a:pP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和平</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圖書館提供：</a:t>
            </a:r>
            <a:endParaRPr lang="en-US" altLang="zh-TW"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en-US" altLang="zh-TW" dirty="0" smtClean="0">
                <a:latin typeface="微軟正黑體" panose="020B0604030504040204" pitchFamily="34" charset="-120"/>
                <a:ea typeface="微軟正黑體" panose="020B0604030504040204" pitchFamily="34" charset="-120"/>
              </a:rPr>
              <a:t>1.</a:t>
            </a:r>
            <a:r>
              <a:rPr lang="zh-TW" altLang="en-US" dirty="0" smtClean="0">
                <a:latin typeface="微軟正黑體" panose="020B0604030504040204" pitchFamily="34" charset="-120"/>
                <a:ea typeface="微軟正黑體" panose="020B0604030504040204" pitchFamily="34" charset="-120"/>
              </a:rPr>
              <a:t>入口處的自助</a:t>
            </a:r>
            <a:r>
              <a:rPr lang="zh-TW" altLang="en-US" dirty="0" smtClean="0">
                <a:solidFill>
                  <a:srgbClr val="32B089"/>
                </a:solidFill>
                <a:latin typeface="微軟正黑體" panose="020B0604030504040204" pitchFamily="34" charset="-120"/>
                <a:ea typeface="微軟正黑體" panose="020B0604030504040204" pitchFamily="34" charset="-120"/>
              </a:rPr>
              <a:t>還書機</a:t>
            </a:r>
            <a:r>
              <a:rPr lang="zh-TW" altLang="en-US" dirty="0" smtClean="0">
                <a:latin typeface="微軟正黑體" panose="020B0604030504040204" pitchFamily="34" charset="-120"/>
                <a:ea typeface="微軟正黑體" panose="020B0604030504040204" pitchFamily="34" charset="-120"/>
              </a:rPr>
              <a:t>，不用進館即可還書</a:t>
            </a:r>
            <a:endParaRPr lang="en-US" altLang="zh-TW"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en-US" altLang="zh-TW" dirty="0" smtClean="0">
                <a:latin typeface="微軟正黑體" panose="020B0604030504040204" pitchFamily="34" charset="-120"/>
                <a:ea typeface="微軟正黑體" panose="020B0604030504040204" pitchFamily="34" charset="-120"/>
              </a:rPr>
              <a:t>2.</a:t>
            </a:r>
            <a:r>
              <a:rPr lang="zh-TW" altLang="en-US" dirty="0" smtClean="0">
                <a:latin typeface="微軟正黑體" panose="020B0604030504040204" pitchFamily="34" charset="-120"/>
                <a:ea typeface="微軟正黑體" panose="020B0604030504040204" pitchFamily="34" charset="-120"/>
              </a:rPr>
              <a:t>櫃台處的自助</a:t>
            </a:r>
            <a:r>
              <a:rPr lang="zh-TW" altLang="en-US" dirty="0" smtClean="0">
                <a:solidFill>
                  <a:srgbClr val="D18219"/>
                </a:solidFill>
                <a:latin typeface="微軟正黑體" panose="020B0604030504040204" pitchFamily="34" charset="-120"/>
                <a:ea typeface="微軟正黑體" panose="020B0604030504040204" pitchFamily="34" charset="-120"/>
              </a:rPr>
              <a:t>借書機</a:t>
            </a:r>
            <a:r>
              <a:rPr lang="zh-TW" altLang="en-US" dirty="0" smtClean="0">
                <a:latin typeface="微軟正黑體" panose="020B0604030504040204" pitchFamily="34" charset="-120"/>
                <a:ea typeface="微軟正黑體" panose="020B0604030504040204" pitchFamily="34" charset="-120"/>
              </a:rPr>
              <a:t>，自己動手即可借書</a:t>
            </a:r>
            <a:endParaRPr lang="en-US" altLang="zh-TW" dirty="0" smtClean="0">
              <a:latin typeface="微軟正黑體" panose="020B0604030504040204" pitchFamily="34" charset="-120"/>
              <a:ea typeface="微軟正黑體" panose="020B0604030504040204" pitchFamily="34" charset="-120"/>
            </a:endParaRPr>
          </a:p>
        </p:txBody>
      </p:sp>
      <p:sp>
        <p:nvSpPr>
          <p:cNvPr id="18" name="文字方塊 17"/>
          <p:cNvSpPr txBox="1"/>
          <p:nvPr/>
        </p:nvSpPr>
        <p:spPr>
          <a:xfrm>
            <a:off x="3731516" y="1779730"/>
            <a:ext cx="5245466" cy="723275"/>
          </a:xfrm>
          <a:prstGeom prst="rect">
            <a:avLst/>
          </a:prstGeom>
          <a:noFill/>
        </p:spPr>
        <p:txBody>
          <a:bodyPr wrap="square" rtlCol="0">
            <a:spAutoFit/>
          </a:bodyPr>
          <a:lstStyle/>
          <a:p>
            <a:pPr>
              <a:spcBef>
                <a:spcPts val="300"/>
              </a:spcBef>
              <a:spcAft>
                <a:spcPts val="300"/>
              </a:spcAft>
            </a:pP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燕巢</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圖書館提供：</a:t>
            </a:r>
            <a:endParaRPr lang="en-US" altLang="zh-TW"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zh-TW" altLang="en-US" dirty="0" smtClean="0">
                <a:latin typeface="微軟正黑體" panose="020B0604030504040204" pitchFamily="34" charset="-120"/>
                <a:ea typeface="微軟正黑體" panose="020B0604030504040204" pitchFamily="34" charset="-120"/>
              </a:rPr>
              <a:t>櫃台附近的自助</a:t>
            </a:r>
            <a:r>
              <a:rPr lang="zh-TW" altLang="en-US" dirty="0" smtClean="0">
                <a:solidFill>
                  <a:srgbClr val="D18219"/>
                </a:solidFill>
                <a:latin typeface="微軟正黑體" panose="020B0604030504040204" pitchFamily="34" charset="-120"/>
                <a:ea typeface="微軟正黑體" panose="020B0604030504040204" pitchFamily="34" charset="-120"/>
              </a:rPr>
              <a:t>借書機</a:t>
            </a:r>
            <a:r>
              <a:rPr lang="zh-TW" altLang="en-US" dirty="0" smtClean="0">
                <a:latin typeface="微軟正黑體" panose="020B0604030504040204" pitchFamily="34" charset="-120"/>
                <a:ea typeface="微軟正黑體" panose="020B0604030504040204" pitchFamily="34" charset="-120"/>
              </a:rPr>
              <a:t>，不麻煩快速就借書</a:t>
            </a:r>
            <a:endParaRPr lang="en-US" altLang="zh-TW" dirty="0" smtClean="0">
              <a:latin typeface="微軟正黑體" panose="020B0604030504040204" pitchFamily="34" charset="-120"/>
              <a:ea typeface="微軟正黑體" panose="020B0604030504040204" pitchFamily="34" charset="-120"/>
            </a:endParaRPr>
          </a:p>
        </p:txBody>
      </p:sp>
      <p:sp>
        <p:nvSpPr>
          <p:cNvPr id="5" name="矩形 4"/>
          <p:cNvSpPr/>
          <p:nvPr/>
        </p:nvSpPr>
        <p:spPr>
          <a:xfrm>
            <a:off x="2898777" y="2816828"/>
            <a:ext cx="697627" cy="1938992"/>
          </a:xfrm>
          <a:prstGeom prst="rect">
            <a:avLst/>
          </a:prstGeom>
        </p:spPr>
        <p:txBody>
          <a:bodyPr wrap="none">
            <a:spAutoFit/>
          </a:bodyPr>
          <a:lstStyle/>
          <a:p>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就</a:t>
            </a:r>
            <a:endParaRPr lang="en-US" altLang="zh-TW"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靠</a:t>
            </a:r>
            <a:endParaRPr lang="en-US" altLang="zh-TW"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你</a:t>
            </a:r>
            <a:endParaRPr lang="zh-TW" altLang="en-US" sz="4000" dirty="0"/>
          </a:p>
        </p:txBody>
      </p:sp>
      <p:sp>
        <p:nvSpPr>
          <p:cNvPr id="7" name="矩形 6"/>
          <p:cNvSpPr/>
          <p:nvPr/>
        </p:nvSpPr>
        <p:spPr>
          <a:xfrm>
            <a:off x="5076626" y="3355424"/>
            <a:ext cx="2159566" cy="430887"/>
          </a:xfrm>
          <a:prstGeom prst="rect">
            <a:avLst/>
          </a:prstGeom>
        </p:spPr>
        <p:txBody>
          <a:bodyPr wrap="none">
            <a:spAutoFit/>
          </a:bodyPr>
          <a:lstStyle/>
          <a:p>
            <a:r>
              <a:rPr lang="zh-TW" altLang="en-US" sz="2200" b="1" dirty="0" smtClean="0">
                <a:latin typeface="微軟正黑體" panose="020B0604030504040204" pitchFamily="34" charset="-120"/>
                <a:ea typeface="微軟正黑體" panose="020B0604030504040204" pitchFamily="34" charset="-120"/>
              </a:rPr>
              <a:t>自助借書就是棒</a:t>
            </a:r>
            <a:endParaRPr lang="zh-TW" altLang="en-US" sz="22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1467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100962" y="1786938"/>
            <a:ext cx="686657" cy="3073639"/>
          </a:xfrm>
          <a:prstGeom prst="rect">
            <a:avLst/>
          </a:prstGeom>
          <a:solidFill>
            <a:schemeClr val="accent1">
              <a:lumMod val="60000"/>
              <a:lumOff val="4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l="36785" r="20094"/>
          <a:stretch/>
        </p:blipFill>
        <p:spPr>
          <a:xfrm>
            <a:off x="-251966" y="-1"/>
            <a:ext cx="3896990" cy="6024709"/>
          </a:xfrm>
          <a:prstGeom prst="rect">
            <a:avLst/>
          </a:prstGeom>
        </p:spPr>
      </p:pic>
      <p:sp>
        <p:nvSpPr>
          <p:cNvPr id="4" name="矩形 3"/>
          <p:cNvSpPr/>
          <p:nvPr/>
        </p:nvSpPr>
        <p:spPr>
          <a:xfrm>
            <a:off x="1799547" y="2178136"/>
            <a:ext cx="1697182" cy="2046288"/>
          </a:xfrm>
          <a:prstGeom prst="rect">
            <a:avLst/>
          </a:prstGeom>
          <a:solidFill>
            <a:srgbClr val="92D050">
              <a:alpha val="6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1696529" y="2112497"/>
            <a:ext cx="1800200" cy="1477328"/>
          </a:xfrm>
          <a:prstGeom prst="rect">
            <a:avLst/>
          </a:prstGeom>
          <a:noFill/>
        </p:spPr>
        <p:txBody>
          <a:bodyPr vert="horz" wrap="square" rtlCol="0">
            <a:spAutoFit/>
          </a:bodyPr>
          <a:lstStyle/>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熱門新書</a:t>
            </a:r>
            <a:endParaRPr lang="zh-TW"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3699856" y="482655"/>
            <a:ext cx="5245466" cy="646331"/>
          </a:xfrm>
          <a:prstGeom prst="rect">
            <a:avLst/>
          </a:prstGeom>
          <a:noFill/>
        </p:spPr>
        <p:txBody>
          <a:bodyPr wrap="square" rtlCol="0">
            <a:spAutoFit/>
          </a:bodyPr>
          <a:lstStyle/>
          <a:p>
            <a:pPr>
              <a:spcBef>
                <a:spcPts val="300"/>
              </a:spcBef>
              <a:spcAft>
                <a:spcPts val="300"/>
              </a:spcAft>
            </a:pPr>
            <a:r>
              <a:rPr lang="zh-TW" altLang="en-US" dirty="0" smtClean="0">
                <a:latin typeface="微軟正黑體" panose="020B0604030504040204" pitchFamily="34" charset="-120"/>
                <a:ea typeface="微軟正黑體" panose="020B0604030504040204" pitchFamily="34" charset="-120"/>
              </a:rPr>
              <a:t>每月月初，熱門新書新上架，採</a:t>
            </a:r>
            <a:r>
              <a:rPr lang="zh-TW" altLang="en-US" dirty="0" smtClean="0">
                <a:solidFill>
                  <a:srgbClr val="FF0000"/>
                </a:solidFill>
                <a:latin typeface="微軟正黑體" panose="020B0604030504040204" pitchFamily="34" charset="-120"/>
                <a:ea typeface="微軟正黑體" panose="020B0604030504040204" pitchFamily="34" charset="-120"/>
              </a:rPr>
              <a:t>當月預約</a:t>
            </a:r>
            <a:r>
              <a:rPr lang="zh-TW" altLang="en-US" dirty="0" smtClean="0">
                <a:latin typeface="微軟正黑體" panose="020B0604030504040204" pitchFamily="34" charset="-120"/>
                <a:ea typeface="微軟正黑體" panose="020B0604030504040204" pitchFamily="34" charset="-120"/>
              </a:rPr>
              <a:t>不可借閱制，</a:t>
            </a:r>
            <a:r>
              <a:rPr lang="zh-TW" altLang="en-US" dirty="0">
                <a:latin typeface="微軟正黑體" panose="020B0604030504040204" pitchFamily="34" charset="-120"/>
                <a:ea typeface="微軟正黑體" panose="020B0604030504040204" pitchFamily="34" charset="-120"/>
              </a:rPr>
              <a:t>等</a:t>
            </a:r>
            <a:r>
              <a:rPr lang="zh-TW" altLang="en-US" dirty="0" smtClean="0">
                <a:latin typeface="微軟正黑體" panose="020B0604030504040204" pitchFamily="34" charset="-120"/>
                <a:ea typeface="微軟正黑體" panose="020B0604030504040204" pitchFamily="34" charset="-120"/>
              </a:rPr>
              <a:t>下個月下架後，依預約順序供借閱！</a:t>
            </a:r>
            <a:endParaRPr lang="en-US" altLang="zh-TW" dirty="0" smtClean="0">
              <a:latin typeface="微軟正黑體" panose="020B0604030504040204" pitchFamily="34" charset="-120"/>
              <a:ea typeface="微軟正黑體" panose="020B0604030504040204" pitchFamily="34" charset="-120"/>
            </a:endParaRPr>
          </a:p>
        </p:txBody>
      </p:sp>
      <p:sp>
        <p:nvSpPr>
          <p:cNvPr id="5" name="矩形 4"/>
          <p:cNvSpPr/>
          <p:nvPr/>
        </p:nvSpPr>
        <p:spPr>
          <a:xfrm>
            <a:off x="1708171" y="3516538"/>
            <a:ext cx="2232248" cy="707886"/>
          </a:xfrm>
          <a:prstGeom prst="rect">
            <a:avLst/>
          </a:prstGeom>
        </p:spPr>
        <p:txBody>
          <a:bodyPr wrap="square">
            <a:spAutoFit/>
          </a:bodyPr>
          <a:lstStyle/>
          <a:p>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月月上</a:t>
            </a:r>
            <a:endParaRPr lang="zh-TW" altLang="en-US" sz="4000" dirty="0"/>
          </a:p>
        </p:txBody>
      </p:sp>
      <p:pic>
        <p:nvPicPr>
          <p:cNvPr id="6" name="圖片 5"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277" y="1620217"/>
            <a:ext cx="3181963" cy="1896321"/>
          </a:xfrm>
          <a:prstGeom prst="rect">
            <a:avLst/>
          </a:prstGeom>
        </p:spPr>
      </p:pic>
      <p:pic>
        <p:nvPicPr>
          <p:cNvPr id="7" name="圖片 6" descr="畫面剪輯"/>
          <p:cNvPicPr>
            <a:picLocks noChangeAspect="1"/>
          </p:cNvPicPr>
          <p:nvPr/>
        </p:nvPicPr>
        <p:blipFill rotWithShape="1">
          <a:blip r:embed="rId5">
            <a:extLst>
              <a:ext uri="{28A0092B-C50C-407E-A947-70E740481C1C}">
                <a14:useLocalDpi xmlns:a14="http://schemas.microsoft.com/office/drawing/2010/main" val="0"/>
              </a:ext>
            </a:extLst>
          </a:blip>
          <a:srcRect t="26685"/>
          <a:stretch/>
        </p:blipFill>
        <p:spPr>
          <a:xfrm>
            <a:off x="3975269" y="3847696"/>
            <a:ext cx="2656336" cy="1473309"/>
          </a:xfrm>
          <a:prstGeom prst="rect">
            <a:avLst/>
          </a:prstGeom>
          <a:ln w="3175">
            <a:solidFill>
              <a:schemeClr val="tx1"/>
            </a:solidFill>
          </a:ln>
        </p:spPr>
      </p:pic>
      <p:sp>
        <p:nvSpPr>
          <p:cNvPr id="8" name="矩形 7"/>
          <p:cNvSpPr/>
          <p:nvPr/>
        </p:nvSpPr>
        <p:spPr>
          <a:xfrm>
            <a:off x="4212530" y="3012353"/>
            <a:ext cx="720080" cy="3360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8048955" y="1786937"/>
            <a:ext cx="738664" cy="3217656"/>
          </a:xfrm>
          <a:prstGeom prst="rect">
            <a:avLst/>
          </a:prstGeom>
        </p:spPr>
        <p:txBody>
          <a:bodyPr vert="eaVert" wrap="square">
            <a:spAutoFit/>
          </a:bodyPr>
          <a:lstStyle/>
          <a:p>
            <a:r>
              <a:rPr lang="zh-TW" altLang="en-US" b="1" dirty="0" smtClean="0">
                <a:latin typeface="微軟正黑體" panose="020B0604030504040204" pitchFamily="34" charset="-120"/>
                <a:ea typeface="微軟正黑體" panose="020B0604030504040204" pitchFamily="34" charset="-120"/>
              </a:rPr>
              <a:t>不用去誠品</a:t>
            </a:r>
            <a:endParaRPr lang="en-US" altLang="zh-TW" b="1" dirty="0" smtClean="0">
              <a:latin typeface="微軟正黑體" panose="020B0604030504040204" pitchFamily="34" charset="-120"/>
              <a:ea typeface="微軟正黑體" panose="020B0604030504040204" pitchFamily="34" charset="-120"/>
            </a:endParaRPr>
          </a:p>
          <a:p>
            <a:r>
              <a:rPr lang="zh-TW" altLang="en-US" b="1" dirty="0" smtClean="0">
                <a:latin typeface="微軟正黑體" panose="020B0604030504040204" pitchFamily="34" charset="-120"/>
                <a:ea typeface="微軟正黑體" panose="020B0604030504040204" pitchFamily="34" charset="-120"/>
              </a:rPr>
              <a:t>在圖書館就能知道當月的新書</a:t>
            </a: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2674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960186" y="0"/>
            <a:ext cx="932864" cy="2311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36785" r="20094"/>
          <a:stretch/>
        </p:blipFill>
        <p:spPr>
          <a:xfrm>
            <a:off x="-251966" y="-1"/>
            <a:ext cx="3896990" cy="6024709"/>
          </a:xfrm>
          <a:prstGeom prst="rect">
            <a:avLst/>
          </a:prstGeom>
        </p:spPr>
      </p:pic>
      <p:sp>
        <p:nvSpPr>
          <p:cNvPr id="4" name="矩形 3"/>
          <p:cNvSpPr/>
          <p:nvPr/>
        </p:nvSpPr>
        <p:spPr>
          <a:xfrm rot="18309887">
            <a:off x="1647233" y="2292283"/>
            <a:ext cx="1517403" cy="1488282"/>
          </a:xfrm>
          <a:prstGeom prst="rect">
            <a:avLst/>
          </a:prstGeom>
          <a:solidFill>
            <a:schemeClr val="accent4">
              <a:lumMod val="60000"/>
              <a:lumOff val="40000"/>
              <a:alpha val="6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1255791" y="2178136"/>
            <a:ext cx="2660017" cy="784830"/>
          </a:xfrm>
          <a:prstGeom prst="rect">
            <a:avLst/>
          </a:prstGeom>
          <a:noFill/>
        </p:spPr>
        <p:txBody>
          <a:bodyPr vert="horz" wrap="square" rtlCol="0">
            <a:spAutoFit/>
          </a:bodyPr>
          <a:lstStyle/>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影印服務</a:t>
            </a:r>
            <a:endParaRPr lang="zh-TW"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3699856" y="367366"/>
            <a:ext cx="5245466" cy="3200876"/>
          </a:xfrm>
          <a:prstGeom prst="rect">
            <a:avLst/>
          </a:prstGeom>
          <a:noFill/>
        </p:spPr>
        <p:txBody>
          <a:bodyPr wrap="square" rtlCol="0">
            <a:spAutoFit/>
          </a:bodyPr>
          <a:lstStyle/>
          <a:p>
            <a:pPr>
              <a:spcBef>
                <a:spcPts val="300"/>
              </a:spcBef>
              <a:spcAft>
                <a:spcPts val="300"/>
              </a:spcAft>
            </a:pPr>
            <a:r>
              <a:rPr lang="zh-TW" altLang="en-US" dirty="0" smtClean="0">
                <a:latin typeface="微軟正黑體" panose="020B0604030504040204" pitchFamily="34" charset="-120"/>
                <a:ea typeface="微軟正黑體" panose="020B0604030504040204" pitchFamily="34" charset="-120"/>
              </a:rPr>
              <a:t>現圖書館影印方式：</a:t>
            </a:r>
            <a:endParaRPr lang="en-US" altLang="zh-TW"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現行</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教職員證結合一卡通          須先至保管組儲值</a:t>
            </a:r>
            <a:endParaRPr lang="en-US" altLang="zh-TW" dirty="0" smtClean="0">
              <a:latin typeface="微軟正黑體" panose="020B0604030504040204" pitchFamily="34" charset="-120"/>
              <a:ea typeface="微軟正黑體" panose="020B0604030504040204" pitchFamily="34" charset="-120"/>
            </a:endParaRPr>
          </a:p>
          <a:p>
            <a:pPr>
              <a:spcBef>
                <a:spcPts val="300"/>
              </a:spcBef>
              <a:spcAft>
                <a:spcPts val="300"/>
              </a:spcAft>
            </a:pPr>
            <a:endParaRPr lang="en-US" altLang="zh-TW" dirty="0">
              <a:latin typeface="微軟正黑體" panose="020B0604030504040204" pitchFamily="34" charset="-120"/>
              <a:ea typeface="微軟正黑體" panose="020B0604030504040204" pitchFamily="34" charset="-120"/>
            </a:endParaRPr>
          </a:p>
          <a:p>
            <a:pPr>
              <a:spcBef>
                <a:spcPts val="300"/>
              </a:spcBef>
              <a:spcAft>
                <a:spcPts val="300"/>
              </a:spcAft>
            </a:pPr>
            <a:endParaRPr lang="en-US" altLang="zh-TW" dirty="0" smtClean="0">
              <a:latin typeface="微軟正黑體" panose="020B0604030504040204" pitchFamily="34" charset="-120"/>
              <a:ea typeface="微軟正黑體" panose="020B0604030504040204" pitchFamily="34" charset="-120"/>
            </a:endParaRPr>
          </a:p>
          <a:p>
            <a:pPr>
              <a:spcBef>
                <a:spcPts val="300"/>
              </a:spcBef>
              <a:spcAft>
                <a:spcPts val="300"/>
              </a:spcAft>
            </a:pPr>
            <a:endParaRPr lang="en-US" altLang="zh-TW" dirty="0">
              <a:latin typeface="微軟正黑體" panose="020B0604030504040204" pitchFamily="34" charset="-120"/>
              <a:ea typeface="微軟正黑體" panose="020B0604030504040204" pitchFamily="34" charset="-120"/>
            </a:endParaRPr>
          </a:p>
          <a:p>
            <a:pPr>
              <a:spcBef>
                <a:spcPts val="300"/>
              </a:spcBef>
              <a:spcAft>
                <a:spcPts val="300"/>
              </a:spcAft>
            </a:pPr>
            <a:endParaRPr lang="en-US" altLang="zh-TW" dirty="0">
              <a:latin typeface="微軟正黑體" panose="020B0604030504040204" pitchFamily="34" charset="-120"/>
              <a:ea typeface="微軟正黑體" panose="020B0604030504040204" pitchFamily="34" charset="-120"/>
            </a:endParaRPr>
          </a:p>
          <a:p>
            <a:pPr>
              <a:spcBef>
                <a:spcPts val="300"/>
              </a:spcBef>
              <a:spcAft>
                <a:spcPts val="300"/>
              </a:spcAft>
            </a:pPr>
            <a:endParaRPr lang="en-US" altLang="zh-TW" dirty="0">
              <a:latin typeface="微軟正黑體" panose="020B0604030504040204" pitchFamily="34" charset="-120"/>
              <a:ea typeface="微軟正黑體" panose="020B0604030504040204" pitchFamily="34" charset="-120"/>
            </a:endParaRPr>
          </a:p>
          <a:p>
            <a:pPr>
              <a:spcBef>
                <a:spcPts val="300"/>
              </a:spcBef>
              <a:spcAft>
                <a:spcPts val="300"/>
              </a:spcAft>
            </a:pPr>
            <a:endParaRPr lang="en-US" altLang="zh-TW"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en-US" altLang="zh-TW" dirty="0" smtClean="0">
                <a:solidFill>
                  <a:srgbClr val="2D9F7C"/>
                </a:solidFill>
                <a:latin typeface="微軟正黑體" panose="020B0604030504040204" pitchFamily="34" charset="-120"/>
                <a:ea typeface="微軟正黑體" panose="020B0604030504040204" pitchFamily="34" charset="-120"/>
              </a:rPr>
              <a:t>(</a:t>
            </a:r>
            <a:r>
              <a:rPr lang="zh-TW" altLang="en-US" dirty="0" smtClean="0">
                <a:solidFill>
                  <a:srgbClr val="2D9F7C"/>
                </a:solidFill>
                <a:latin typeface="微軟正黑體" panose="020B0604030504040204" pitchFamily="34" charset="-120"/>
                <a:ea typeface="微軟正黑體" panose="020B0604030504040204" pitchFamily="34" charset="-120"/>
              </a:rPr>
              <a:t>新增</a:t>
            </a:r>
            <a:r>
              <a:rPr lang="en-US" altLang="zh-TW" dirty="0" smtClean="0">
                <a:solidFill>
                  <a:srgbClr val="2D9F7C"/>
                </a:solidFill>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個人悠遊卡          至四大超商儲值即可</a:t>
            </a:r>
            <a:endParaRPr lang="en-US" altLang="zh-TW" dirty="0" smtClean="0">
              <a:solidFill>
                <a:srgbClr val="2D9F7C"/>
              </a:solidFill>
              <a:latin typeface="微軟正黑體" panose="020B0604030504040204" pitchFamily="34" charset="-120"/>
              <a:ea typeface="微軟正黑體" panose="020B0604030504040204" pitchFamily="34" charset="-120"/>
            </a:endParaRPr>
          </a:p>
        </p:txBody>
      </p:sp>
      <p:sp>
        <p:nvSpPr>
          <p:cNvPr id="5" name="矩形 4"/>
          <p:cNvSpPr/>
          <p:nvPr/>
        </p:nvSpPr>
        <p:spPr>
          <a:xfrm>
            <a:off x="1980282" y="2956744"/>
            <a:ext cx="2232248" cy="707886"/>
          </a:xfrm>
          <a:prstGeom prst="rect">
            <a:avLst/>
          </a:prstGeom>
        </p:spPr>
        <p:txBody>
          <a:bodyPr wrap="square">
            <a:spAutoFit/>
          </a:bodyPr>
          <a:lstStyle/>
          <a:p>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真多元</a:t>
            </a:r>
            <a:endParaRPr lang="zh-TW" altLang="en-US" sz="4000" dirty="0"/>
          </a:p>
        </p:txBody>
      </p:sp>
      <p:cxnSp>
        <p:nvCxnSpPr>
          <p:cNvPr id="10" name="直線單箭頭接點 9"/>
          <p:cNvCxnSpPr/>
          <p:nvPr/>
        </p:nvCxnSpPr>
        <p:spPr>
          <a:xfrm>
            <a:off x="6582909" y="900137"/>
            <a:ext cx="432048" cy="0"/>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3" name="直線單箭頭接點 12"/>
          <p:cNvCxnSpPr/>
          <p:nvPr/>
        </p:nvCxnSpPr>
        <p:spPr>
          <a:xfrm>
            <a:off x="5687100" y="1404193"/>
            <a:ext cx="432048" cy="0"/>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pic>
        <p:nvPicPr>
          <p:cNvPr id="12" name="圖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6715" y="1067804"/>
            <a:ext cx="3198779" cy="1800000"/>
          </a:xfrm>
          <a:prstGeom prst="rect">
            <a:avLst/>
          </a:prstGeom>
        </p:spPr>
      </p:pic>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6715" y="3565436"/>
            <a:ext cx="3198779" cy="1800000"/>
          </a:xfrm>
          <a:prstGeom prst="rect">
            <a:avLst/>
          </a:prstGeom>
        </p:spPr>
      </p:pic>
      <p:cxnSp>
        <p:nvCxnSpPr>
          <p:cNvPr id="16" name="直線單箭頭接點 15"/>
          <p:cNvCxnSpPr/>
          <p:nvPr/>
        </p:nvCxnSpPr>
        <p:spPr>
          <a:xfrm>
            <a:off x="5572696" y="3310687"/>
            <a:ext cx="432048" cy="0"/>
          </a:xfrm>
          <a:prstGeom prst="straightConnector1">
            <a:avLst/>
          </a:prstGeom>
          <a:ln>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5" name="矩形 14"/>
          <p:cNvSpPr/>
          <p:nvPr/>
        </p:nvSpPr>
        <p:spPr>
          <a:xfrm>
            <a:off x="7960186" y="15729"/>
            <a:ext cx="1031051" cy="430887"/>
          </a:xfrm>
          <a:prstGeom prst="rect">
            <a:avLst/>
          </a:prstGeom>
        </p:spPr>
        <p:txBody>
          <a:bodyPr wrap="none">
            <a:spAutoFit/>
          </a:bodyPr>
          <a:lstStyle/>
          <a:p>
            <a:r>
              <a:rPr lang="zh-TW" altLang="en-US" sz="2200" b="1" dirty="0" smtClean="0">
                <a:latin typeface="微軟正黑體" panose="020B0604030504040204" pitchFamily="34" charset="-120"/>
                <a:ea typeface="微軟正黑體" panose="020B0604030504040204" pitchFamily="34" charset="-120"/>
              </a:rPr>
              <a:t>蓋讚！</a:t>
            </a:r>
            <a:endParaRPr lang="zh-TW" altLang="en-US" sz="2200" b="1" dirty="0">
              <a:latin typeface="微軟正黑體" panose="020B0604030504040204" pitchFamily="34" charset="-120"/>
              <a:ea typeface="微軟正黑體" panose="020B0604030504040204" pitchFamily="34" charset="-120"/>
            </a:endParaRPr>
          </a:p>
        </p:txBody>
      </p:sp>
      <p:sp>
        <p:nvSpPr>
          <p:cNvPr id="17" name="矩形 16"/>
          <p:cNvSpPr/>
          <p:nvPr/>
        </p:nvSpPr>
        <p:spPr>
          <a:xfrm>
            <a:off x="7979343" y="285033"/>
            <a:ext cx="761747" cy="323165"/>
          </a:xfrm>
          <a:prstGeom prst="rect">
            <a:avLst/>
          </a:prstGeom>
        </p:spPr>
        <p:txBody>
          <a:bodyPr wrap="none">
            <a:spAutoFit/>
          </a:bodyPr>
          <a:lstStyle/>
          <a:p>
            <a:r>
              <a:rPr lang="zh-TW" altLang="en-US" sz="1500" b="1" dirty="0" smtClean="0">
                <a:latin typeface="微軟正黑體" panose="020B0604030504040204" pitchFamily="34" charset="-120"/>
                <a:ea typeface="微軟正黑體" panose="020B0604030504040204" pitchFamily="34" charset="-120"/>
              </a:rPr>
              <a:t>讚讚讚</a:t>
            </a:r>
            <a:endParaRPr lang="zh-TW" altLang="en-US" sz="15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4413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19179"/>
            <a:ext cx="9130919" cy="6531883"/>
          </a:xfrm>
          <a:prstGeom prst="rect">
            <a:avLst/>
          </a:prstGeom>
        </p:spPr>
      </p:pic>
      <p:sp>
        <p:nvSpPr>
          <p:cNvPr id="4" name="矩形 3"/>
          <p:cNvSpPr/>
          <p:nvPr/>
        </p:nvSpPr>
        <p:spPr>
          <a:xfrm>
            <a:off x="1942095" y="-1118409"/>
            <a:ext cx="5256584" cy="3456384"/>
          </a:xfrm>
          <a:prstGeom prst="rect">
            <a:avLst/>
          </a:prstGeom>
          <a:solidFill>
            <a:srgbClr val="DF972D">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2613798" y="1116161"/>
            <a:ext cx="3913179" cy="938719"/>
          </a:xfrm>
          <a:prstGeom prst="rect">
            <a:avLst/>
          </a:prstGeom>
          <a:noFill/>
        </p:spPr>
        <p:txBody>
          <a:bodyPr vert="horz" wrap="square" rtlCol="0">
            <a:spAutoFit/>
          </a:bodyPr>
          <a:lstStyle/>
          <a:p>
            <a:pPr algn="ctr"/>
            <a:r>
              <a:rPr lang="zh-TW" altLang="en-US" sz="5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系統介紹</a:t>
            </a:r>
            <a:endParaRPr lang="zh-TW" altLang="en-US" sz="5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6735" y="-58824"/>
            <a:ext cx="668607" cy="6686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6560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6013 -0.0229 C -0.06913 -0.02583 -0.07495 -0.02994 -0.08323 -0.03552 C -0.10175 -0.04697 -0.12379 -0.04785 -0.14266 -0.05079 C -0.15923 -0.04844 -0.17581 -0.04668 -0.19221 -0.04169 C -0.19591 -0.03934 -0.19997 -0.03846 -0.20367 -0.03552 C -0.20914 -0.03083 -0.21425 -0.02378 -0.22007 -0.01967 C -0.22219 -0.0182 -0.22448 -0.01791 -0.22677 -0.01673 C -0.22994 -0.01526 -0.23665 -0.01027 -0.23665 -0.00998 C -0.23788 -0.00704 -0.23823 -0.00323 -0.24 -0.00088 C -0.24176 0.00176 -0.2444 0.0003 -0.24652 0.00206 C -0.26186 0.01527 -0.23964 0.00294 -0.25816 0.01175 C -0.25975 0.01556 -0.26098 0.02026 -0.2631 0.02408 C -0.26609 0.02907 -0.27279 0.0367 -0.27279 0.037 C -0.27632 0.04991 -0.2795 0.05667 -0.2862 0.06489 C -0.28796 0.07487 -0.29237 0.08338 -0.29431 0.09307 C -0.29484 0.0963 -0.29484 0.10012 -0.29589 0.10247 C -0.29713 0.1057 -0.29924 0.10717 -0.30083 0.10893 C -0.30559 0.12243 -0.30665 0.13418 -0.31406 0.14357 C -0.32005 0.17704 -0.3137 0.15062 -0.32234 0.17176 C -0.32481 0.17763 -0.32675 0.18438 -0.32887 0.19055 C -0.3301 0.19378 -0.33222 0.19965 -0.33222 0.19994 C -0.33575 0.21962 -0.3331 0.21404 -0.33716 0.22226 " pathEditMode="relative" rAng="0" ptsTypes="fffffffffffffffffffffA">
                                      <p:cBhvr>
                                        <p:cTn id="6" dur="2000" fill="hold"/>
                                        <p:tgtEl>
                                          <p:spTgt spid="6"/>
                                        </p:tgtEl>
                                        <p:attrNameLst>
                                          <p:attrName>ppt_x</p:attrName>
                                          <p:attrName>ppt_y</p:attrName>
                                        </p:attrNameLst>
                                      </p:cBhvr>
                                      <p:rCtr x="-13860" y="108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4183" y="2628329"/>
            <a:ext cx="3348821" cy="2224742"/>
          </a:xfrm>
          <a:prstGeom prst="rect">
            <a:avLst/>
          </a:prstGeom>
        </p:spPr>
      </p:pic>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b="64054"/>
          <a:stretch/>
        </p:blipFill>
        <p:spPr>
          <a:xfrm>
            <a:off x="0" y="-519179"/>
            <a:ext cx="9130918" cy="2347979"/>
          </a:xfrm>
          <a:prstGeom prst="rect">
            <a:avLst/>
          </a:prstGeom>
        </p:spPr>
      </p:pic>
      <p:sp>
        <p:nvSpPr>
          <p:cNvPr id="4" name="矩形 3"/>
          <p:cNvSpPr/>
          <p:nvPr/>
        </p:nvSpPr>
        <p:spPr>
          <a:xfrm>
            <a:off x="442363" y="1031343"/>
            <a:ext cx="2736304" cy="821390"/>
          </a:xfrm>
          <a:prstGeom prst="rect">
            <a:avLst/>
          </a:prstGeom>
          <a:solidFill>
            <a:srgbClr val="E22F1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633880" y="1160574"/>
            <a:ext cx="2660017" cy="784830"/>
          </a:xfrm>
          <a:prstGeom prst="rect">
            <a:avLst/>
          </a:prstGeom>
          <a:noFill/>
        </p:spPr>
        <p:txBody>
          <a:bodyPr vert="horz" wrap="square" rtlCol="0">
            <a:spAutoFit/>
          </a:bodyPr>
          <a:lstStyle/>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空間系統</a:t>
            </a:r>
            <a:endParaRPr lang="zh-TW"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13991" y="2484313"/>
            <a:ext cx="4246611" cy="2862322"/>
          </a:xfrm>
          <a:prstGeom prst="rect">
            <a:avLst/>
          </a:prstGeom>
          <a:noFill/>
        </p:spPr>
        <p:txBody>
          <a:bodyPr wrap="square" rtlCol="0">
            <a:spAutoFit/>
          </a:bodyPr>
          <a:lstStyle/>
          <a:p>
            <a:pPr>
              <a:spcBef>
                <a:spcPts val="300"/>
              </a:spcBef>
              <a:spcAft>
                <a:spcPts val="300"/>
              </a:spcAft>
            </a:pPr>
            <a:r>
              <a:rPr lang="zh-TW" altLang="en-US" sz="2000" dirty="0" smtClean="0">
                <a:latin typeface="微軟正黑體" panose="020B0604030504040204" pitchFamily="34" charset="-120"/>
                <a:ea typeface="微軟正黑體" panose="020B0604030504040204" pitchFamily="34" charset="-120"/>
              </a:rPr>
              <a:t>我們提供許多空間供您借用，包含個人安靜的閱讀空間</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研究小間，多人討論報告空間</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討論室或是欲辦理演講活動</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演講廳、大團體欣賞室等。</a:t>
            </a:r>
            <a:endParaRPr lang="en-US" altLang="zh-TW" sz="2000" dirty="0">
              <a:latin typeface="微軟正黑體" panose="020B0604030504040204" pitchFamily="34" charset="-120"/>
              <a:ea typeface="微軟正黑體" panose="020B0604030504040204" pitchFamily="34" charset="-120"/>
            </a:endParaRPr>
          </a:p>
          <a:p>
            <a:pPr>
              <a:spcBef>
                <a:spcPts val="300"/>
              </a:spcBef>
              <a:spcAft>
                <a:spcPts val="300"/>
              </a:spcAft>
            </a:pPr>
            <a:endParaRPr lang="en-US" altLang="zh-TW" sz="2000"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zh-TW" altLang="en-US" sz="2000" dirty="0" smtClean="0">
                <a:latin typeface="微軟正黑體" panose="020B0604030504040204" pitchFamily="34" charset="-120"/>
                <a:ea typeface="微軟正黑體" panose="020B0604030504040204" pitchFamily="34" charset="-120"/>
              </a:rPr>
              <a:t>只要透過</a:t>
            </a:r>
            <a:r>
              <a:rPr lang="zh-TW" altLang="en-US" sz="2000" dirty="0" smtClean="0">
                <a:solidFill>
                  <a:srgbClr val="FF0000"/>
                </a:solidFill>
                <a:latin typeface="微軟正黑體" panose="020B0604030504040204" pitchFamily="34" charset="-120"/>
                <a:ea typeface="微軟正黑體" panose="020B0604030504040204" pitchFamily="34" charset="-120"/>
              </a:rPr>
              <a:t>單一登入系統</a:t>
            </a:r>
            <a:r>
              <a:rPr lang="zh-TW" altLang="en-US" sz="2000" dirty="0" smtClean="0">
                <a:latin typeface="微軟正黑體" panose="020B0604030504040204" pitchFamily="34" charset="-120"/>
                <a:ea typeface="微軟正黑體" panose="020B0604030504040204" pitchFamily="34" charset="-120"/>
              </a:rPr>
              <a:t>都就可</a:t>
            </a:r>
            <a:endParaRPr lang="en-US" altLang="zh-TW" sz="2000"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zh-TW" altLang="en-US" sz="2000" dirty="0" smtClean="0">
                <a:latin typeface="微軟正黑體" panose="020B0604030504040204" pitchFamily="34" charset="-120"/>
                <a:ea typeface="微軟正黑體" panose="020B0604030504040204" pitchFamily="34" charset="-120"/>
              </a:rPr>
              <a:t>線上預約借用！</a:t>
            </a:r>
            <a:endParaRPr lang="en-US" altLang="zh-TW" sz="2000"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這麼棒的空間，還不快來用</a:t>
            </a:r>
            <a:r>
              <a:rPr lang="en-US" altLang="zh-TW" sz="2000" dirty="0" smtClean="0">
                <a:latin typeface="微軟正黑體" panose="020B0604030504040204" pitchFamily="34" charset="-120"/>
                <a:ea typeface="微軟正黑體" panose="020B0604030504040204" pitchFamily="34" charset="-120"/>
              </a:rPr>
              <a:t>~</a:t>
            </a:r>
          </a:p>
        </p:txBody>
      </p:sp>
      <p:pic>
        <p:nvPicPr>
          <p:cNvPr id="7" name="圖片 6"/>
          <p:cNvPicPr>
            <a:picLocks noChangeAspect="1"/>
          </p:cNvPicPr>
          <p:nvPr/>
        </p:nvPicPr>
        <p:blipFill rotWithShape="1">
          <a:blip r:embed="rId4" cstate="print">
            <a:extLst>
              <a:ext uri="{28A0092B-C50C-407E-A947-70E740481C1C}">
                <a14:useLocalDpi xmlns:a14="http://schemas.microsoft.com/office/drawing/2010/main" val="0"/>
              </a:ext>
            </a:extLst>
          </a:blip>
          <a:srcRect t="12125" b="11644"/>
          <a:stretch/>
        </p:blipFill>
        <p:spPr>
          <a:xfrm>
            <a:off x="7272933" y="3276401"/>
            <a:ext cx="1728192" cy="1976135"/>
          </a:xfrm>
          <a:prstGeom prst="rect">
            <a:avLst/>
          </a:prstGeom>
        </p:spPr>
      </p:pic>
      <p:pic>
        <p:nvPicPr>
          <p:cNvPr id="10" name="圖片 9"/>
          <p:cNvPicPr>
            <a:picLocks noChangeAspect="1"/>
          </p:cNvPicPr>
          <p:nvPr/>
        </p:nvPicPr>
        <p:blipFill rotWithShape="1">
          <a:blip r:embed="rId5" cstate="print">
            <a:extLst>
              <a:ext uri="{28A0092B-C50C-407E-A947-70E740481C1C}">
                <a14:useLocalDpi xmlns:a14="http://schemas.microsoft.com/office/drawing/2010/main" val="0"/>
              </a:ext>
            </a:extLst>
          </a:blip>
          <a:srcRect t="15764"/>
          <a:stretch/>
        </p:blipFill>
        <p:spPr>
          <a:xfrm>
            <a:off x="7022274" y="2052265"/>
            <a:ext cx="1801038" cy="1137848"/>
          </a:xfrm>
          <a:prstGeom prst="rect">
            <a:avLst/>
          </a:prstGeom>
        </p:spPr>
      </p:pic>
    </p:spTree>
    <p:extLst>
      <p:ext uri="{BB962C8B-B14F-4D97-AF65-F5344CB8AC3E}">
        <p14:creationId xmlns:p14="http://schemas.microsoft.com/office/powerpoint/2010/main" val="325258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2500"/>
                            </p:stCondLst>
                            <p:childTnLst>
                              <p:par>
                                <p:cTn id="9" presetID="10"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4000"/>
                            </p:stCondLst>
                            <p:childTnLst>
                              <p:par>
                                <p:cTn id="13" presetID="10" presetClass="entr" presetSubtype="0" fill="hold"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276" r="15695"/>
          <a:stretch/>
        </p:blipFill>
        <p:spPr bwMode="auto">
          <a:xfrm>
            <a:off x="2844378" y="1031077"/>
            <a:ext cx="4304463" cy="2941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094" t="7681" r="13680" b="8159"/>
          <a:stretch/>
        </p:blipFill>
        <p:spPr bwMode="auto">
          <a:xfrm>
            <a:off x="1096712" y="1062201"/>
            <a:ext cx="7074266" cy="2738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5457"/>
          <a:stretch/>
        </p:blipFill>
        <p:spPr bwMode="auto">
          <a:xfrm>
            <a:off x="919090" y="567390"/>
            <a:ext cx="7036683" cy="4438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r="4246"/>
          <a:stretch/>
        </p:blipFill>
        <p:spPr bwMode="auto">
          <a:xfrm>
            <a:off x="1163002" y="140430"/>
            <a:ext cx="6941685" cy="490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959" t="7148" r="7069"/>
          <a:stretch/>
        </p:blipFill>
        <p:spPr bwMode="auto">
          <a:xfrm>
            <a:off x="1000902" y="1634553"/>
            <a:ext cx="6914549" cy="233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群組 9"/>
          <p:cNvGrpSpPr/>
          <p:nvPr/>
        </p:nvGrpSpPr>
        <p:grpSpPr>
          <a:xfrm>
            <a:off x="3132410" y="657016"/>
            <a:ext cx="3002870" cy="4656350"/>
            <a:chOff x="3132410" y="657016"/>
            <a:chExt cx="3002870" cy="4656350"/>
          </a:xfrm>
        </p:grpSpPr>
        <p:pic>
          <p:nvPicPr>
            <p:cNvPr id="8" name="圖片 7" descr="畫面剪輯"/>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2410" y="657016"/>
              <a:ext cx="3002870" cy="4656350"/>
            </a:xfrm>
            <a:prstGeom prst="rect">
              <a:avLst/>
            </a:prstGeom>
          </p:spPr>
        </p:pic>
        <p:sp>
          <p:nvSpPr>
            <p:cNvPr id="9" name="矩形 8"/>
            <p:cNvSpPr/>
            <p:nvPr/>
          </p:nvSpPr>
          <p:spPr>
            <a:xfrm>
              <a:off x="3132410" y="4740996"/>
              <a:ext cx="3002870" cy="5723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矩形 10"/>
          <p:cNvSpPr/>
          <p:nvPr/>
        </p:nvSpPr>
        <p:spPr>
          <a:xfrm>
            <a:off x="1169070" y="1519393"/>
            <a:ext cx="800219" cy="2144177"/>
          </a:xfrm>
          <a:prstGeom prst="rect">
            <a:avLst/>
          </a:prstGeom>
        </p:spPr>
        <p:txBody>
          <a:bodyPr vert="eaVert" wrap="none">
            <a:spAutoFit/>
          </a:bodyPr>
          <a:lstStyle/>
          <a:p>
            <a:r>
              <a:rPr lang="zh-TW" altLang="en-US" sz="4000" dirty="0" smtClean="0">
                <a:latin typeface="微軟正黑體" panose="020B0604030504040204" pitchFamily="34" charset="-120"/>
                <a:ea typeface="微軟正黑體" panose="020B0604030504040204" pitchFamily="34" charset="-120"/>
              </a:rPr>
              <a:t>操作示範</a:t>
            </a:r>
            <a:endParaRPr lang="zh-TW" altLang="en-US" sz="4000" dirty="0"/>
          </a:p>
        </p:txBody>
      </p:sp>
    </p:spTree>
    <p:extLst>
      <p:ext uri="{BB962C8B-B14F-4D97-AF65-F5344CB8AC3E}">
        <p14:creationId xmlns:p14="http://schemas.microsoft.com/office/powerpoint/2010/main" val="165533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18" presetID="10" presetClass="exit" presetSubtype="0" fill="hold" nodeType="with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r="65986"/>
          <a:stretch/>
        </p:blipFill>
        <p:spPr>
          <a:xfrm>
            <a:off x="0" y="-843868"/>
            <a:ext cx="3260190" cy="6856571"/>
          </a:xfrm>
          <a:prstGeom prst="rect">
            <a:avLst/>
          </a:prstGeom>
        </p:spPr>
      </p:pic>
      <p:sp>
        <p:nvSpPr>
          <p:cNvPr id="4" name="矩形 3"/>
          <p:cNvSpPr/>
          <p:nvPr/>
        </p:nvSpPr>
        <p:spPr>
          <a:xfrm rot="16200000">
            <a:off x="1229192" y="2038372"/>
            <a:ext cx="2663444" cy="821390"/>
          </a:xfrm>
          <a:prstGeom prst="rect">
            <a:avLst/>
          </a:prstGeom>
          <a:solidFill>
            <a:srgbClr val="E22F1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1861670" y="1097510"/>
            <a:ext cx="877163" cy="3411971"/>
          </a:xfrm>
          <a:prstGeom prst="rect">
            <a:avLst/>
          </a:prstGeom>
          <a:noFill/>
        </p:spPr>
        <p:txBody>
          <a:bodyPr vert="eaVert" wrap="square" rtlCol="0">
            <a:spAutoFit/>
          </a:bodyPr>
          <a:lstStyle/>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探索服務</a:t>
            </a:r>
            <a:endParaRPr lang="zh-TW" altLang="en-US" sz="45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2508916" y="2268288"/>
            <a:ext cx="877163" cy="3411971"/>
          </a:xfrm>
          <a:prstGeom prst="rect">
            <a:avLst/>
          </a:prstGeom>
          <a:noFill/>
        </p:spPr>
        <p:txBody>
          <a:bodyPr vert="eaVert" wrap="square" rtlCol="0">
            <a:spAutoFit/>
          </a:bodyPr>
          <a:lstStyle/>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平台</a:t>
            </a:r>
            <a:endParaRPr lang="zh-TW" altLang="en-US" sz="45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pSp>
        <p:nvGrpSpPr>
          <p:cNvPr id="6" name="群組 5"/>
          <p:cNvGrpSpPr/>
          <p:nvPr/>
        </p:nvGrpSpPr>
        <p:grpSpPr>
          <a:xfrm>
            <a:off x="3602458" y="1462447"/>
            <a:ext cx="5220000" cy="2826495"/>
            <a:chOff x="142532" y="2592014"/>
            <a:chExt cx="6610350" cy="3457575"/>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32" y="2592014"/>
              <a:ext cx="6610350" cy="34575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矩形 7"/>
            <p:cNvSpPr/>
            <p:nvPr/>
          </p:nvSpPr>
          <p:spPr>
            <a:xfrm>
              <a:off x="1041858" y="4051631"/>
              <a:ext cx="974118" cy="628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688384" y="4832647"/>
              <a:ext cx="648072" cy="4956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0" name="文字方塊 9"/>
          <p:cNvSpPr txBox="1"/>
          <p:nvPr/>
        </p:nvSpPr>
        <p:spPr>
          <a:xfrm>
            <a:off x="3636371" y="0"/>
            <a:ext cx="5249447" cy="1015663"/>
          </a:xfrm>
          <a:prstGeom prst="rect">
            <a:avLst/>
          </a:prstGeom>
          <a:noFill/>
        </p:spPr>
        <p:txBody>
          <a:bodyPr wrap="square" rtlCol="0">
            <a:spAutoFit/>
          </a:bodyPr>
          <a:lstStyle/>
          <a:p>
            <a:pPr>
              <a:spcBef>
                <a:spcPts val="300"/>
              </a:spcBef>
              <a:spcAft>
                <a:spcPts val="300"/>
              </a:spcAft>
            </a:pPr>
            <a:r>
              <a:rPr lang="zh-TW" altLang="en-US" sz="2000" dirty="0" smtClean="0">
                <a:latin typeface="微軟正黑體" panose="020B0604030504040204" pitchFamily="34" charset="-120"/>
                <a:ea typeface="微軟正黑體" panose="020B0604030504040204" pitchFamily="34" charset="-120"/>
              </a:rPr>
              <a:t>圖資處將推出能一網打盡的整合查詢系統，透過關鍵字查詢即可搜尋出圖書館所收藏的紙本圖書及購進的電子資料庫！！</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測試版</a:t>
            </a:r>
            <a:r>
              <a:rPr lang="en-US" altLang="zh-TW" dirty="0" smtClean="0">
                <a:latin typeface="微軟正黑體" panose="020B0604030504040204" pitchFamily="34" charset="-120"/>
                <a:ea typeface="微軟正黑體" panose="020B0604030504040204" pitchFamily="34" charset="-120"/>
              </a:rPr>
              <a:t>)</a:t>
            </a:r>
          </a:p>
        </p:txBody>
      </p:sp>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8110"/>
          <a:stretch/>
        </p:blipFill>
        <p:spPr bwMode="auto">
          <a:xfrm>
            <a:off x="3602458" y="4329936"/>
            <a:ext cx="5186087" cy="10294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矩形 11"/>
          <p:cNvSpPr/>
          <p:nvPr/>
        </p:nvSpPr>
        <p:spPr>
          <a:xfrm>
            <a:off x="3715748" y="1137534"/>
            <a:ext cx="5170070" cy="323165"/>
          </a:xfrm>
          <a:prstGeom prst="rect">
            <a:avLst/>
          </a:prstGeom>
        </p:spPr>
        <p:txBody>
          <a:bodyPr wrap="none">
            <a:spAutoFit/>
          </a:bodyPr>
          <a:lstStyle/>
          <a:p>
            <a:r>
              <a:rPr lang="zh-TW" altLang="en-US" sz="1500" dirty="0" smtClean="0"/>
              <a:t>學校首頁 </a:t>
            </a:r>
            <a:r>
              <a:rPr lang="en-US" altLang="zh-TW" sz="1500" dirty="0" smtClean="0"/>
              <a:t>&gt; </a:t>
            </a:r>
            <a:r>
              <a:rPr lang="zh-TW" altLang="en-US" sz="1500" dirty="0" smtClean="0"/>
              <a:t>行政部門 </a:t>
            </a:r>
            <a:r>
              <a:rPr lang="en-US" altLang="zh-TW" sz="1500" dirty="0" smtClean="0"/>
              <a:t>&gt; </a:t>
            </a:r>
            <a:r>
              <a:rPr lang="zh-TW" altLang="en-US" sz="1500" dirty="0" smtClean="0"/>
              <a:t>圖書資訊處 </a:t>
            </a:r>
            <a:r>
              <a:rPr lang="en-US" altLang="zh-TW" sz="1500" dirty="0" smtClean="0"/>
              <a:t>https</a:t>
            </a:r>
            <a:r>
              <a:rPr lang="en-US" altLang="zh-TW" sz="1500" dirty="0"/>
              <a:t>://lis.nknu.edu.tw/zh/</a:t>
            </a:r>
            <a:endParaRPr lang="zh-TW" altLang="en-US" sz="1500" dirty="0"/>
          </a:p>
        </p:txBody>
      </p:sp>
    </p:spTree>
    <p:extLst>
      <p:ext uri="{BB962C8B-B14F-4D97-AF65-F5344CB8AC3E}">
        <p14:creationId xmlns:p14="http://schemas.microsoft.com/office/powerpoint/2010/main" val="22518929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64054"/>
          <a:stretch/>
        </p:blipFill>
        <p:spPr>
          <a:xfrm>
            <a:off x="0" y="-519179"/>
            <a:ext cx="9130918" cy="2347979"/>
          </a:xfrm>
          <a:prstGeom prst="rect">
            <a:avLst/>
          </a:prstGeom>
        </p:spPr>
      </p:pic>
      <p:sp>
        <p:nvSpPr>
          <p:cNvPr id="4" name="矩形 3"/>
          <p:cNvSpPr/>
          <p:nvPr/>
        </p:nvSpPr>
        <p:spPr>
          <a:xfrm>
            <a:off x="442363" y="1031343"/>
            <a:ext cx="2736304" cy="821390"/>
          </a:xfrm>
          <a:prstGeom prst="rect">
            <a:avLst/>
          </a:prstGeom>
          <a:solidFill>
            <a:srgbClr val="E22F1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633880" y="1160574"/>
            <a:ext cx="4514754" cy="1477328"/>
          </a:xfrm>
          <a:prstGeom prst="rect">
            <a:avLst/>
          </a:prstGeom>
          <a:noFill/>
        </p:spPr>
        <p:txBody>
          <a:bodyPr vert="horz" wrap="square" rtlCol="0">
            <a:spAutoFit/>
          </a:bodyPr>
          <a:lstStyle/>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電子資源</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4500" b="1" dirty="0" smtClean="0">
                <a:solidFill>
                  <a:schemeClr val="tx1">
                    <a:lumMod val="75000"/>
                    <a:lumOff val="25000"/>
                  </a:schemeClr>
                </a:solidFill>
                <a:latin typeface="微軟正黑體" panose="020B0604030504040204" pitchFamily="34" charset="-120"/>
                <a:ea typeface="微軟正黑體" panose="020B0604030504040204" pitchFamily="34" charset="-120"/>
              </a:rPr>
              <a:t>系統</a:t>
            </a:r>
            <a:r>
              <a:rPr lang="en-US" altLang="zh-TW" sz="4500" b="1"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4500" b="1" dirty="0" smtClean="0">
                <a:solidFill>
                  <a:schemeClr val="tx1">
                    <a:lumMod val="75000"/>
                    <a:lumOff val="25000"/>
                  </a:schemeClr>
                </a:solidFill>
                <a:latin typeface="微軟正黑體" panose="020B0604030504040204" pitchFamily="34" charset="-120"/>
                <a:ea typeface="微軟正黑體" panose="020B0604030504040204" pitchFamily="34" charset="-120"/>
              </a:rPr>
              <a:t>本校訂購</a:t>
            </a:r>
            <a:endParaRPr lang="zh-TW" altLang="en-US" sz="45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487867" y="2752327"/>
            <a:ext cx="4876791" cy="1938992"/>
          </a:xfrm>
          <a:prstGeom prst="rect">
            <a:avLst/>
          </a:prstGeom>
          <a:noFill/>
        </p:spPr>
        <p:txBody>
          <a:bodyPr wrap="square" rtlCol="0">
            <a:spAutoFit/>
          </a:bodyPr>
          <a:lstStyle/>
          <a:p>
            <a:pPr>
              <a:spcBef>
                <a:spcPts val="300"/>
              </a:spcBef>
              <a:spcAft>
                <a:spcPts val="300"/>
              </a:spcAft>
            </a:pPr>
            <a:r>
              <a:rPr lang="zh-TW" altLang="en-US" sz="2000" dirty="0" smtClean="0">
                <a:latin typeface="微軟正黑體" panose="020B0604030504040204" pitchFamily="34" charset="-120"/>
                <a:ea typeface="微軟正黑體" panose="020B0604030504040204" pitchFamily="34" charset="-120"/>
              </a:rPr>
              <a:t>圖書館購進許多電子書及電子期刊，</a:t>
            </a:r>
            <a:endParaRPr lang="en-US" altLang="zh-TW" sz="2000"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zh-TW" altLang="en-US" sz="2000" dirty="0" smtClean="0">
                <a:latin typeface="微軟正黑體" panose="020B0604030504040204" pitchFamily="34" charset="-120"/>
                <a:ea typeface="微軟正黑體" panose="020B0604030504040204" pitchFamily="34" charset="-120"/>
              </a:rPr>
              <a:t>工作繁忙，偶爾拿起平板優雅看期刊</a:t>
            </a:r>
            <a:r>
              <a:rPr lang="en-US" altLang="zh-TW" sz="2000" dirty="0" smtClean="0">
                <a:latin typeface="微軟正黑體" panose="020B0604030504040204" pitchFamily="34" charset="-120"/>
                <a:ea typeface="微軟正黑體" panose="020B0604030504040204" pitchFamily="34" charset="-120"/>
              </a:rPr>
              <a:t>…</a:t>
            </a:r>
          </a:p>
          <a:p>
            <a:pPr>
              <a:spcBef>
                <a:spcPts val="300"/>
              </a:spcBef>
              <a:spcAft>
                <a:spcPts val="300"/>
              </a:spcAft>
            </a:pPr>
            <a:r>
              <a:rPr lang="zh-TW" altLang="en-US" sz="2000" dirty="0" smtClean="0">
                <a:latin typeface="微軟正黑體" panose="020B0604030504040204" pitchFamily="34" charset="-120"/>
                <a:ea typeface="微軟正黑體" panose="020B0604030504040204" pitchFamily="34" charset="-120"/>
              </a:rPr>
              <a:t>家庭雜事，撥空開起電腦休閒看圖書</a:t>
            </a:r>
            <a:r>
              <a:rPr lang="en-US" altLang="zh-TW" sz="2000" dirty="0" smtClean="0">
                <a:latin typeface="微軟正黑體" panose="020B0604030504040204" pitchFamily="34" charset="-120"/>
                <a:ea typeface="微軟正黑體" panose="020B0604030504040204" pitchFamily="34" charset="-120"/>
              </a:rPr>
              <a:t>…</a:t>
            </a:r>
          </a:p>
          <a:p>
            <a:pPr>
              <a:spcBef>
                <a:spcPts val="300"/>
              </a:spcBef>
              <a:spcAft>
                <a:spcPts val="300"/>
              </a:spcAft>
            </a:pPr>
            <a:endParaRPr lang="en-US" altLang="zh-TW" sz="2000" dirty="0">
              <a:latin typeface="微軟正黑體" panose="020B0604030504040204" pitchFamily="34" charset="-120"/>
              <a:ea typeface="微軟正黑體" panose="020B0604030504040204" pitchFamily="34" charset="-120"/>
            </a:endParaRPr>
          </a:p>
          <a:p>
            <a:pPr>
              <a:spcBef>
                <a:spcPts val="300"/>
              </a:spcBef>
              <a:spcAft>
                <a:spcPts val="300"/>
              </a:spcAft>
            </a:pPr>
            <a:r>
              <a:rPr lang="zh-TW" altLang="en-US" sz="2000" dirty="0" smtClean="0">
                <a:latin typeface="微軟正黑體" panose="020B0604030504040204" pitchFamily="34" charset="-120"/>
                <a:ea typeface="微軟正黑體" panose="020B0604030504040204" pitchFamily="34" charset="-120"/>
              </a:rPr>
              <a:t>不怕你不看，就怕你看不完！</a:t>
            </a:r>
            <a:endParaRPr lang="en-US" altLang="zh-TW" sz="2000" dirty="0" smtClean="0">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823" y="3340124"/>
            <a:ext cx="872381" cy="872381"/>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3824" y="2268290"/>
            <a:ext cx="864096" cy="864096"/>
          </a:xfrm>
          <a:prstGeom prst="rect">
            <a:avLst/>
          </a:prstGeom>
        </p:spPr>
      </p:pic>
      <p:sp>
        <p:nvSpPr>
          <p:cNvPr id="11" name="矩形 10"/>
          <p:cNvSpPr/>
          <p:nvPr/>
        </p:nvSpPr>
        <p:spPr>
          <a:xfrm>
            <a:off x="6545386" y="2272993"/>
            <a:ext cx="1999265" cy="800219"/>
          </a:xfrm>
          <a:prstGeom prst="rect">
            <a:avLst/>
          </a:prstGeom>
        </p:spPr>
        <p:txBody>
          <a:bodyPr wrap="none">
            <a:spAutoFit/>
          </a:bodyPr>
          <a:lstStyle/>
          <a:p>
            <a:pPr algn="ctr">
              <a:spcBef>
                <a:spcPts val="600"/>
              </a:spcBef>
              <a:spcAft>
                <a:spcPts val="600"/>
              </a:spcAft>
            </a:pP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電子期刊最大宗</a:t>
            </a:r>
            <a:r>
              <a:rPr lang="en-US" altLang="zh-TW" dirty="0" smtClean="0">
                <a:latin typeface="微軟正黑體" panose="020B0604030504040204" pitchFamily="34" charset="-120"/>
                <a:ea typeface="微軟正黑體" panose="020B0604030504040204" pitchFamily="34" charset="-120"/>
              </a:rPr>
              <a:t>-</a:t>
            </a:r>
          </a:p>
          <a:p>
            <a:pPr algn="ctr">
              <a:spcBef>
                <a:spcPts val="600"/>
              </a:spcBef>
              <a:spcAft>
                <a:spcPts val="600"/>
              </a:spcAft>
            </a:pPr>
            <a:r>
              <a:rPr lang="en-US" altLang="zh-TW" dirty="0" err="1" smtClean="0">
                <a:latin typeface="微軟正黑體" panose="020B0604030504040204" pitchFamily="34" charset="-120"/>
                <a:ea typeface="微軟正黑體" panose="020B0604030504040204" pitchFamily="34" charset="-120"/>
              </a:rPr>
              <a:t>HyRead</a:t>
            </a:r>
            <a:r>
              <a:rPr lang="zh-TW" altLang="en-US" dirty="0" smtClean="0">
                <a:latin typeface="微軟正黑體" panose="020B0604030504040204" pitchFamily="34" charset="-120"/>
                <a:ea typeface="微軟正黑體" panose="020B0604030504040204" pitchFamily="34" charset="-120"/>
              </a:rPr>
              <a:t>平台</a:t>
            </a:r>
            <a:endParaRPr lang="zh-TW" altLang="en-US" dirty="0">
              <a:latin typeface="微軟正黑體" panose="020B0604030504040204" pitchFamily="34" charset="-120"/>
              <a:ea typeface="微軟正黑體" panose="020B0604030504040204" pitchFamily="34" charset="-120"/>
            </a:endParaRPr>
          </a:p>
        </p:txBody>
      </p:sp>
      <p:sp>
        <p:nvSpPr>
          <p:cNvPr id="12" name="矩形 11"/>
          <p:cNvSpPr/>
          <p:nvPr/>
        </p:nvSpPr>
        <p:spPr>
          <a:xfrm>
            <a:off x="6660802" y="3376204"/>
            <a:ext cx="1768434" cy="800219"/>
          </a:xfrm>
          <a:prstGeom prst="rect">
            <a:avLst/>
          </a:prstGeom>
        </p:spPr>
        <p:txBody>
          <a:bodyPr wrap="none">
            <a:spAutoFit/>
          </a:bodyPr>
          <a:lstStyle/>
          <a:p>
            <a:pPr algn="ctr">
              <a:spcBef>
                <a:spcPts val="600"/>
              </a:spcBef>
              <a:spcAft>
                <a:spcPts val="600"/>
              </a:spcAft>
            </a:pP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電子書最多本</a:t>
            </a:r>
            <a:r>
              <a:rPr lang="en-US" altLang="zh-TW" dirty="0" smtClean="0">
                <a:latin typeface="微軟正黑體" panose="020B0604030504040204" pitchFamily="34" charset="-120"/>
                <a:ea typeface="微軟正黑體" panose="020B0604030504040204" pitchFamily="34" charset="-120"/>
              </a:rPr>
              <a:t>-</a:t>
            </a:r>
          </a:p>
          <a:p>
            <a:pPr algn="ctr">
              <a:spcBef>
                <a:spcPts val="600"/>
              </a:spcBef>
              <a:spcAft>
                <a:spcPts val="600"/>
              </a:spcAft>
            </a:pPr>
            <a:r>
              <a:rPr lang="zh-TW" altLang="en-US" dirty="0" smtClean="0">
                <a:latin typeface="微軟正黑體" panose="020B0604030504040204" pitchFamily="34" charset="-120"/>
                <a:ea typeface="微軟正黑體" panose="020B0604030504040204" pitchFamily="34" charset="-120"/>
              </a:rPr>
              <a:t>華藝平台</a:t>
            </a:r>
            <a:endParaRPr lang="zh-TW" altLang="en-US" dirty="0">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0645" y="4428529"/>
            <a:ext cx="951646" cy="720079"/>
          </a:xfrm>
          <a:prstGeom prst="rect">
            <a:avLst/>
          </a:prstGeom>
        </p:spPr>
      </p:pic>
      <p:sp>
        <p:nvSpPr>
          <p:cNvPr id="13" name="矩形 12"/>
          <p:cNvSpPr/>
          <p:nvPr/>
        </p:nvSpPr>
        <p:spPr>
          <a:xfrm>
            <a:off x="6264618" y="4427933"/>
            <a:ext cx="2371227" cy="800219"/>
          </a:xfrm>
          <a:prstGeom prst="rect">
            <a:avLst/>
          </a:prstGeom>
        </p:spPr>
        <p:txBody>
          <a:bodyPr wrap="none">
            <a:spAutoFit/>
          </a:bodyPr>
          <a:lstStyle/>
          <a:p>
            <a:pPr algn="ctr">
              <a:spcBef>
                <a:spcPts val="600"/>
              </a:spcBef>
              <a:spcAft>
                <a:spcPts val="600"/>
              </a:spcAft>
            </a:pP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音樂圖書館</a:t>
            </a:r>
            <a:r>
              <a:rPr lang="en-US" altLang="zh-TW" dirty="0" smtClean="0">
                <a:latin typeface="微軟正黑體" panose="020B0604030504040204" pitchFamily="34" charset="-120"/>
                <a:ea typeface="微軟正黑體" panose="020B0604030504040204" pitchFamily="34" charset="-120"/>
              </a:rPr>
              <a:t>-</a:t>
            </a:r>
          </a:p>
          <a:p>
            <a:pPr algn="ctr">
              <a:spcBef>
                <a:spcPts val="600"/>
              </a:spcBef>
              <a:spcAft>
                <a:spcPts val="600"/>
              </a:spcAft>
            </a:pPr>
            <a:r>
              <a:rPr lang="en-US" altLang="zh-TW" dirty="0" smtClean="0">
                <a:latin typeface="微軟正黑體" panose="020B0604030504040204" pitchFamily="34" charset="-120"/>
                <a:ea typeface="微軟正黑體" panose="020B0604030504040204" pitchFamily="34" charset="-120"/>
              </a:rPr>
              <a:t>Naxos Music Library</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0385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橢圓 15"/>
          <p:cNvSpPr/>
          <p:nvPr/>
        </p:nvSpPr>
        <p:spPr>
          <a:xfrm>
            <a:off x="591316" y="4210175"/>
            <a:ext cx="468000" cy="46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50" name="Picture 2" descr="D:\榆鈞 SU-各組\各組業務資料\典閱組\其它\簡介+微電影剪輯\photo\新增資料夾\桌曆照片\m0 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84" y="-1260103"/>
            <a:ext cx="9214480" cy="3789739"/>
          </a:xfrm>
          <a:prstGeom prst="rect">
            <a:avLst/>
          </a:prstGeom>
          <a:noFill/>
          <a:extLst>
            <a:ext uri="{909E8E84-426E-40DD-AFC4-6F175D3DCCD1}">
              <a14:hiddenFill xmlns:a14="http://schemas.microsoft.com/office/drawing/2010/main">
                <a:solidFill>
                  <a:srgbClr val="FFFFFF"/>
                </a:solidFill>
              </a14:hiddenFill>
            </a:ext>
          </a:extLst>
        </p:spPr>
      </p:pic>
      <p:sp>
        <p:nvSpPr>
          <p:cNvPr id="3" name="標題 1"/>
          <p:cNvSpPr txBox="1">
            <a:spLocks/>
          </p:cNvSpPr>
          <p:nvPr/>
        </p:nvSpPr>
        <p:spPr>
          <a:xfrm>
            <a:off x="411094" y="870882"/>
            <a:ext cx="4104456" cy="101138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5000" b="1" dirty="0" smtClean="0">
                <a:solidFill>
                  <a:schemeClr val="bg1"/>
                </a:solidFill>
                <a:effectLst>
                  <a:outerShdw blurRad="38100" dist="38100" dir="2700000" algn="tl">
                    <a:srgbClr val="000000">
                      <a:alpha val="43137"/>
                    </a:srgbClr>
                  </a:outerShdw>
                </a:effectLst>
                <a:latin typeface="Microsoft JhengHei" charset="-120"/>
                <a:ea typeface="Microsoft JhengHei" charset="-120"/>
                <a:cs typeface="Microsoft JhengHei" charset="-120"/>
              </a:rPr>
              <a:t>大綱</a:t>
            </a:r>
            <a:endParaRPr lang="zh-TW" altLang="en-US" sz="5000" b="1" dirty="0">
              <a:solidFill>
                <a:schemeClr val="bg1"/>
              </a:solidFill>
              <a:effectLst>
                <a:outerShdw blurRad="38100" dist="38100" dir="2700000" algn="tl">
                  <a:srgbClr val="000000">
                    <a:alpha val="43137"/>
                  </a:srgbClr>
                </a:outerShdw>
              </a:effectLst>
              <a:latin typeface="Microsoft JhengHei" charset="-120"/>
              <a:ea typeface="Microsoft JhengHei" charset="-120"/>
              <a:cs typeface="Microsoft JhengHei" charset="-120"/>
            </a:endParaRPr>
          </a:p>
        </p:txBody>
      </p:sp>
      <p:sp>
        <p:nvSpPr>
          <p:cNvPr id="7" name="矩形 6"/>
          <p:cNvSpPr/>
          <p:nvPr/>
        </p:nvSpPr>
        <p:spPr>
          <a:xfrm>
            <a:off x="1188194" y="540097"/>
            <a:ext cx="2448272" cy="1368152"/>
          </a:xfrm>
          <a:prstGeom prst="rect">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dirty="0"/>
          </a:p>
        </p:txBody>
      </p:sp>
      <p:sp>
        <p:nvSpPr>
          <p:cNvPr id="9" name="矩形 8"/>
          <p:cNvSpPr/>
          <p:nvPr/>
        </p:nvSpPr>
        <p:spPr>
          <a:xfrm>
            <a:off x="1340594" y="692497"/>
            <a:ext cx="2448272" cy="1368152"/>
          </a:xfrm>
          <a:prstGeom prst="rect">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dirty="0"/>
          </a:p>
        </p:txBody>
      </p:sp>
      <p:sp>
        <p:nvSpPr>
          <p:cNvPr id="11" name="標題 1"/>
          <p:cNvSpPr txBox="1">
            <a:spLocks/>
          </p:cNvSpPr>
          <p:nvPr/>
        </p:nvSpPr>
        <p:spPr>
          <a:xfrm>
            <a:off x="825316" y="3160501"/>
            <a:ext cx="1429327" cy="57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000" b="1" dirty="0" smtClean="0">
                <a:solidFill>
                  <a:schemeClr val="tx1">
                    <a:lumMod val="75000"/>
                    <a:lumOff val="25000"/>
                  </a:schemeClr>
                </a:solidFill>
                <a:latin typeface="Microsoft JhengHei" charset="-120"/>
                <a:ea typeface="Microsoft JhengHei" charset="-120"/>
                <a:cs typeface="Microsoft JhengHei" charset="-120"/>
              </a:rPr>
              <a:t>瑰麗</a:t>
            </a:r>
            <a:endParaRPr lang="zh-TW" altLang="en-US" sz="3000" b="1" dirty="0">
              <a:solidFill>
                <a:schemeClr val="tx1">
                  <a:lumMod val="75000"/>
                  <a:lumOff val="25000"/>
                </a:schemeClr>
              </a:solidFill>
              <a:latin typeface="Microsoft JhengHei" charset="-120"/>
              <a:ea typeface="Microsoft JhengHei" charset="-120"/>
              <a:cs typeface="Microsoft JhengHei" charset="-120"/>
            </a:endParaRPr>
          </a:p>
        </p:txBody>
      </p:sp>
      <p:sp>
        <p:nvSpPr>
          <p:cNvPr id="12" name="標題 1"/>
          <p:cNvSpPr txBox="1">
            <a:spLocks/>
          </p:cNvSpPr>
          <p:nvPr/>
        </p:nvSpPr>
        <p:spPr>
          <a:xfrm>
            <a:off x="1829253" y="3283439"/>
            <a:ext cx="1429327" cy="57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000" b="1" dirty="0" smtClean="0">
                <a:solidFill>
                  <a:schemeClr val="tx1">
                    <a:lumMod val="75000"/>
                    <a:lumOff val="25000"/>
                  </a:schemeClr>
                </a:solidFill>
                <a:latin typeface="Microsoft JhengHei" charset="-120"/>
                <a:ea typeface="Microsoft JhengHei" charset="-120"/>
                <a:cs typeface="Microsoft JhengHei" charset="-120"/>
              </a:rPr>
              <a:t>|</a:t>
            </a:r>
            <a:r>
              <a:rPr lang="zh-TW" altLang="en-US" sz="2000" b="1" dirty="0" smtClean="0">
                <a:solidFill>
                  <a:schemeClr val="tx1">
                    <a:lumMod val="75000"/>
                    <a:lumOff val="25000"/>
                  </a:schemeClr>
                </a:solidFill>
                <a:latin typeface="Microsoft JhengHei" charset="-120"/>
                <a:ea typeface="Microsoft JhengHei" charset="-120"/>
                <a:cs typeface="Microsoft JhengHei" charset="-120"/>
              </a:rPr>
              <a:t>館舍介紹</a:t>
            </a:r>
            <a:endParaRPr lang="zh-TW" altLang="en-US" sz="2000" b="1" dirty="0">
              <a:solidFill>
                <a:schemeClr val="tx1">
                  <a:lumMod val="75000"/>
                  <a:lumOff val="25000"/>
                </a:schemeClr>
              </a:solidFill>
              <a:latin typeface="Microsoft JhengHei" charset="-120"/>
              <a:ea typeface="Microsoft JhengHei" charset="-120"/>
              <a:cs typeface="Microsoft JhengHei" charset="-120"/>
            </a:endParaRPr>
          </a:p>
        </p:txBody>
      </p:sp>
      <p:grpSp>
        <p:nvGrpSpPr>
          <p:cNvPr id="15" name="群組 14"/>
          <p:cNvGrpSpPr/>
          <p:nvPr/>
        </p:nvGrpSpPr>
        <p:grpSpPr>
          <a:xfrm>
            <a:off x="591317" y="3202682"/>
            <a:ext cx="468000" cy="468000"/>
            <a:chOff x="612130" y="2980533"/>
            <a:chExt cx="468000" cy="468000"/>
          </a:xfrm>
        </p:grpSpPr>
        <p:sp>
          <p:nvSpPr>
            <p:cNvPr id="13" name="橢圓 12"/>
            <p:cNvSpPr/>
            <p:nvPr/>
          </p:nvSpPr>
          <p:spPr>
            <a:xfrm>
              <a:off x="612130" y="2980533"/>
              <a:ext cx="468000" cy="46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711340" y="3079743"/>
              <a:ext cx="269579" cy="269579"/>
            </a:xfrm>
            <a:prstGeom prst="rect">
              <a:avLst/>
            </a:prstGeom>
            <a:ln>
              <a:noFill/>
            </a:ln>
          </p:spPr>
        </p:pic>
      </p:grpSp>
      <p:pic>
        <p:nvPicPr>
          <p:cNvPr id="14" name="圖片 1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767863" y="4273627"/>
            <a:ext cx="149814" cy="341095"/>
          </a:xfrm>
          <a:prstGeom prst="rect">
            <a:avLst/>
          </a:prstGeom>
        </p:spPr>
      </p:pic>
      <p:sp>
        <p:nvSpPr>
          <p:cNvPr id="17" name="標題 1"/>
          <p:cNvSpPr txBox="1">
            <a:spLocks/>
          </p:cNvSpPr>
          <p:nvPr/>
        </p:nvSpPr>
        <p:spPr>
          <a:xfrm>
            <a:off x="846128" y="4156143"/>
            <a:ext cx="1429327" cy="57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000" b="1" dirty="0" smtClean="0">
                <a:solidFill>
                  <a:schemeClr val="tx1">
                    <a:lumMod val="75000"/>
                    <a:lumOff val="25000"/>
                  </a:schemeClr>
                </a:solidFill>
                <a:latin typeface="Microsoft JhengHei" charset="-120"/>
                <a:ea typeface="Microsoft JhengHei" charset="-120"/>
                <a:cs typeface="Microsoft JhengHei" charset="-120"/>
              </a:rPr>
              <a:t>絢麗</a:t>
            </a:r>
            <a:endParaRPr lang="zh-TW" altLang="en-US" sz="3000" b="1" dirty="0">
              <a:solidFill>
                <a:schemeClr val="tx1">
                  <a:lumMod val="75000"/>
                  <a:lumOff val="25000"/>
                </a:schemeClr>
              </a:solidFill>
              <a:latin typeface="Microsoft JhengHei" charset="-120"/>
              <a:ea typeface="Microsoft JhengHei" charset="-120"/>
              <a:cs typeface="Microsoft JhengHei" charset="-120"/>
            </a:endParaRPr>
          </a:p>
        </p:txBody>
      </p:sp>
      <p:sp>
        <p:nvSpPr>
          <p:cNvPr id="18" name="標題 1"/>
          <p:cNvSpPr txBox="1">
            <a:spLocks/>
          </p:cNvSpPr>
          <p:nvPr/>
        </p:nvSpPr>
        <p:spPr>
          <a:xfrm>
            <a:off x="1888187" y="4271432"/>
            <a:ext cx="1782382" cy="57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000" b="1" dirty="0" smtClean="0">
                <a:solidFill>
                  <a:schemeClr val="tx1">
                    <a:lumMod val="75000"/>
                    <a:lumOff val="25000"/>
                  </a:schemeClr>
                </a:solidFill>
                <a:latin typeface="Microsoft JhengHei" charset="-120"/>
                <a:ea typeface="Microsoft JhengHei" charset="-120"/>
                <a:cs typeface="Microsoft JhengHei" charset="-120"/>
              </a:rPr>
              <a:t>|</a:t>
            </a:r>
            <a:r>
              <a:rPr lang="zh-TW" altLang="en-US" sz="2000" b="1" dirty="0" smtClean="0">
                <a:solidFill>
                  <a:schemeClr val="tx1">
                    <a:lumMod val="75000"/>
                    <a:lumOff val="25000"/>
                  </a:schemeClr>
                </a:solidFill>
                <a:latin typeface="Microsoft JhengHei" charset="-120"/>
                <a:ea typeface="Microsoft JhengHei" charset="-120"/>
                <a:cs typeface="Microsoft JhengHei" charset="-120"/>
              </a:rPr>
              <a:t>基礎服務介紹</a:t>
            </a:r>
            <a:endParaRPr lang="zh-TW" altLang="en-US" sz="2000" b="1" dirty="0">
              <a:solidFill>
                <a:schemeClr val="tx1">
                  <a:lumMod val="75000"/>
                  <a:lumOff val="25000"/>
                </a:schemeClr>
              </a:solidFill>
              <a:latin typeface="Microsoft JhengHei" charset="-120"/>
              <a:ea typeface="Microsoft JhengHei" charset="-120"/>
              <a:cs typeface="Microsoft JhengHei" charset="-120"/>
            </a:endParaRPr>
          </a:p>
        </p:txBody>
      </p:sp>
      <p:sp>
        <p:nvSpPr>
          <p:cNvPr id="21" name="橢圓 20"/>
          <p:cNvSpPr/>
          <p:nvPr/>
        </p:nvSpPr>
        <p:spPr>
          <a:xfrm>
            <a:off x="4951550" y="3214533"/>
            <a:ext cx="468000" cy="46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標題 1"/>
          <p:cNvSpPr txBox="1">
            <a:spLocks/>
          </p:cNvSpPr>
          <p:nvPr/>
        </p:nvSpPr>
        <p:spPr>
          <a:xfrm>
            <a:off x="5185550" y="3165109"/>
            <a:ext cx="1429327" cy="57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000" b="1" dirty="0" smtClean="0">
                <a:solidFill>
                  <a:schemeClr val="tx1">
                    <a:lumMod val="75000"/>
                    <a:lumOff val="25000"/>
                  </a:schemeClr>
                </a:solidFill>
                <a:latin typeface="Microsoft JhengHei" charset="-120"/>
                <a:ea typeface="Microsoft JhengHei" charset="-120"/>
                <a:cs typeface="Microsoft JhengHei" charset="-120"/>
              </a:rPr>
              <a:t>華麗</a:t>
            </a:r>
            <a:endParaRPr lang="zh-TW" altLang="en-US" sz="3000" b="1" dirty="0">
              <a:solidFill>
                <a:schemeClr val="tx1">
                  <a:lumMod val="75000"/>
                  <a:lumOff val="25000"/>
                </a:schemeClr>
              </a:solidFill>
              <a:latin typeface="Microsoft JhengHei" charset="-120"/>
              <a:ea typeface="Microsoft JhengHei" charset="-120"/>
              <a:cs typeface="Microsoft JhengHei" charset="-120"/>
            </a:endParaRPr>
          </a:p>
        </p:txBody>
      </p:sp>
      <p:sp>
        <p:nvSpPr>
          <p:cNvPr id="24" name="標題 1"/>
          <p:cNvSpPr txBox="1">
            <a:spLocks/>
          </p:cNvSpPr>
          <p:nvPr/>
        </p:nvSpPr>
        <p:spPr>
          <a:xfrm>
            <a:off x="6228754" y="3301892"/>
            <a:ext cx="1429327" cy="57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000" b="1" dirty="0" smtClean="0">
                <a:solidFill>
                  <a:schemeClr val="tx1">
                    <a:lumMod val="75000"/>
                    <a:lumOff val="25000"/>
                  </a:schemeClr>
                </a:solidFill>
                <a:latin typeface="Microsoft JhengHei" charset="-120"/>
                <a:ea typeface="Microsoft JhengHei" charset="-120"/>
                <a:cs typeface="Microsoft JhengHei" charset="-120"/>
              </a:rPr>
              <a:t>|</a:t>
            </a:r>
            <a:r>
              <a:rPr lang="zh-TW" altLang="en-US" sz="2000" b="1" dirty="0" smtClean="0">
                <a:solidFill>
                  <a:schemeClr val="tx1">
                    <a:lumMod val="75000"/>
                    <a:lumOff val="25000"/>
                  </a:schemeClr>
                </a:solidFill>
                <a:latin typeface="Microsoft JhengHei" charset="-120"/>
                <a:ea typeface="Microsoft JhengHei" charset="-120"/>
                <a:cs typeface="Microsoft JhengHei" charset="-120"/>
              </a:rPr>
              <a:t>系統介紹</a:t>
            </a:r>
            <a:endParaRPr lang="zh-TW" altLang="en-US" sz="2000" b="1" dirty="0">
              <a:solidFill>
                <a:schemeClr val="tx1">
                  <a:lumMod val="75000"/>
                  <a:lumOff val="25000"/>
                </a:schemeClr>
              </a:solidFill>
              <a:latin typeface="Microsoft JhengHei" charset="-120"/>
              <a:ea typeface="Microsoft JhengHei" charset="-120"/>
              <a:cs typeface="Microsoft JhengHei" charset="-120"/>
            </a:endParaRPr>
          </a:p>
        </p:txBody>
      </p:sp>
      <p:pic>
        <p:nvPicPr>
          <p:cNvPr id="19" name="圖片 18"/>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5054384" y="3279619"/>
            <a:ext cx="262332" cy="347044"/>
          </a:xfrm>
          <a:prstGeom prst="rect">
            <a:avLst/>
          </a:prstGeom>
        </p:spPr>
      </p:pic>
      <p:sp>
        <p:nvSpPr>
          <p:cNvPr id="26" name="橢圓 25"/>
          <p:cNvSpPr/>
          <p:nvPr/>
        </p:nvSpPr>
        <p:spPr>
          <a:xfrm>
            <a:off x="4951550" y="4210175"/>
            <a:ext cx="468000" cy="46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標題 1"/>
          <p:cNvSpPr txBox="1">
            <a:spLocks/>
          </p:cNvSpPr>
          <p:nvPr/>
        </p:nvSpPr>
        <p:spPr>
          <a:xfrm>
            <a:off x="5185549" y="4185775"/>
            <a:ext cx="1429327" cy="57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000" b="1" dirty="0" smtClean="0">
                <a:solidFill>
                  <a:schemeClr val="tx1">
                    <a:lumMod val="75000"/>
                    <a:lumOff val="25000"/>
                  </a:schemeClr>
                </a:solidFill>
                <a:latin typeface="Microsoft JhengHei" charset="-120"/>
                <a:ea typeface="Microsoft JhengHei" charset="-120"/>
                <a:cs typeface="Microsoft JhengHei" charset="-120"/>
              </a:rPr>
              <a:t>亮麗</a:t>
            </a:r>
            <a:endParaRPr lang="zh-TW" altLang="en-US" sz="3000" b="1" dirty="0">
              <a:solidFill>
                <a:schemeClr val="tx1">
                  <a:lumMod val="75000"/>
                  <a:lumOff val="25000"/>
                </a:schemeClr>
              </a:solidFill>
              <a:latin typeface="Microsoft JhengHei" charset="-120"/>
              <a:ea typeface="Microsoft JhengHei" charset="-120"/>
              <a:cs typeface="Microsoft JhengHei" charset="-120"/>
            </a:endParaRPr>
          </a:p>
        </p:txBody>
      </p:sp>
      <p:sp>
        <p:nvSpPr>
          <p:cNvPr id="29" name="標題 1"/>
          <p:cNvSpPr txBox="1">
            <a:spLocks/>
          </p:cNvSpPr>
          <p:nvPr/>
        </p:nvSpPr>
        <p:spPr>
          <a:xfrm>
            <a:off x="6237286" y="4271432"/>
            <a:ext cx="1935684" cy="576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TW" sz="2000" b="1" dirty="0" smtClean="0">
                <a:solidFill>
                  <a:schemeClr val="tx1">
                    <a:lumMod val="75000"/>
                    <a:lumOff val="25000"/>
                  </a:schemeClr>
                </a:solidFill>
                <a:latin typeface="Microsoft JhengHei" charset="-120"/>
                <a:ea typeface="Microsoft JhengHei" charset="-120"/>
                <a:cs typeface="Microsoft JhengHei" charset="-120"/>
              </a:rPr>
              <a:t>|</a:t>
            </a:r>
            <a:r>
              <a:rPr lang="zh-TW" altLang="en-US" sz="2000" b="1" dirty="0" smtClean="0">
                <a:solidFill>
                  <a:schemeClr val="tx1">
                    <a:lumMod val="75000"/>
                    <a:lumOff val="25000"/>
                  </a:schemeClr>
                </a:solidFill>
                <a:latin typeface="Microsoft JhengHei" charset="-120"/>
                <a:ea typeface="Microsoft JhengHei" charset="-120"/>
                <a:cs typeface="Microsoft JhengHei" charset="-120"/>
              </a:rPr>
              <a:t>工商服務時間</a:t>
            </a:r>
            <a:endParaRPr lang="zh-TW" altLang="en-US" sz="2000" b="1" dirty="0">
              <a:solidFill>
                <a:schemeClr val="tx1">
                  <a:lumMod val="75000"/>
                  <a:lumOff val="25000"/>
                </a:schemeClr>
              </a:solidFill>
              <a:latin typeface="Microsoft JhengHei" charset="-120"/>
              <a:ea typeface="Microsoft JhengHei" charset="-120"/>
              <a:cs typeface="Microsoft JhengHei" charset="-120"/>
            </a:endParaRPr>
          </a:p>
        </p:txBody>
      </p:sp>
      <p:pic>
        <p:nvPicPr>
          <p:cNvPr id="27" name="圖片 26"/>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5009441" y="4273627"/>
            <a:ext cx="367336" cy="367336"/>
          </a:xfrm>
          <a:prstGeom prst="rect">
            <a:avLst/>
          </a:prstGeom>
        </p:spPr>
      </p:pic>
    </p:spTree>
    <p:extLst>
      <p:ext uri="{BB962C8B-B14F-4D97-AF65-F5344CB8AC3E}">
        <p14:creationId xmlns:p14="http://schemas.microsoft.com/office/powerpoint/2010/main" val="28962358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64054"/>
          <a:stretch/>
        </p:blipFill>
        <p:spPr>
          <a:xfrm>
            <a:off x="0" y="-519179"/>
            <a:ext cx="9130918" cy="2347979"/>
          </a:xfrm>
          <a:prstGeom prst="rect">
            <a:avLst/>
          </a:prstGeom>
        </p:spPr>
      </p:pic>
      <p:sp>
        <p:nvSpPr>
          <p:cNvPr id="3" name="矩形 2"/>
          <p:cNvSpPr/>
          <p:nvPr/>
        </p:nvSpPr>
        <p:spPr>
          <a:xfrm>
            <a:off x="442363" y="1031343"/>
            <a:ext cx="2736304" cy="821390"/>
          </a:xfrm>
          <a:prstGeom prst="rect">
            <a:avLst/>
          </a:prstGeom>
          <a:solidFill>
            <a:srgbClr val="E22F1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633880" y="1160574"/>
            <a:ext cx="4514754" cy="1477328"/>
          </a:xfrm>
          <a:prstGeom prst="rect">
            <a:avLst/>
          </a:prstGeom>
          <a:noFill/>
        </p:spPr>
        <p:txBody>
          <a:bodyPr vert="horz" wrap="square" rtlCol="0">
            <a:spAutoFit/>
          </a:bodyPr>
          <a:lstStyle/>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電子資源</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4500" b="1" dirty="0" smtClean="0">
                <a:solidFill>
                  <a:schemeClr val="tx1">
                    <a:lumMod val="75000"/>
                    <a:lumOff val="25000"/>
                  </a:schemeClr>
                </a:solidFill>
                <a:latin typeface="微軟正黑體" panose="020B0604030504040204" pitchFamily="34" charset="-120"/>
                <a:ea typeface="微軟正黑體" panose="020B0604030504040204" pitchFamily="34" charset="-120"/>
              </a:rPr>
              <a:t>系統</a:t>
            </a:r>
            <a:r>
              <a:rPr lang="en-US" altLang="zh-TW" sz="4500" b="1"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4500" b="1" dirty="0" smtClean="0">
                <a:solidFill>
                  <a:schemeClr val="tx1">
                    <a:lumMod val="75000"/>
                    <a:lumOff val="25000"/>
                  </a:schemeClr>
                </a:solidFill>
                <a:latin typeface="微軟正黑體" panose="020B0604030504040204" pitchFamily="34" charset="-120"/>
                <a:ea typeface="微軟正黑體" panose="020B0604030504040204" pitchFamily="34" charset="-120"/>
              </a:rPr>
              <a:t>免費資源</a:t>
            </a:r>
            <a:endParaRPr lang="zh-TW" altLang="en-US" sz="45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7457" t="8316" r="6236" b="6543"/>
          <a:stretch/>
        </p:blipFill>
        <p:spPr>
          <a:xfrm>
            <a:off x="712787" y="3100645"/>
            <a:ext cx="1460128" cy="1440397"/>
          </a:xfrm>
          <a:prstGeom prst="rect">
            <a:avLst/>
          </a:prstGeom>
        </p:spPr>
      </p:pic>
      <p:sp>
        <p:nvSpPr>
          <p:cNvPr id="6" name="矩形 5"/>
          <p:cNvSpPr/>
          <p:nvPr/>
        </p:nvSpPr>
        <p:spPr>
          <a:xfrm>
            <a:off x="2115794" y="3357701"/>
            <a:ext cx="2423967" cy="800219"/>
          </a:xfrm>
          <a:prstGeom prst="rect">
            <a:avLst/>
          </a:prstGeom>
        </p:spPr>
        <p:txBody>
          <a:bodyPr wrap="square">
            <a:spAutoFit/>
          </a:bodyPr>
          <a:lstStyle/>
          <a:p>
            <a:pPr algn="ctr">
              <a:spcBef>
                <a:spcPts val="600"/>
              </a:spcBef>
              <a:spcAft>
                <a:spcPts val="600"/>
              </a:spcAft>
            </a:pP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高雄市立圖書館</a:t>
            </a:r>
            <a:r>
              <a:rPr lang="en-US" altLang="zh-TW" dirty="0" smtClean="0">
                <a:latin typeface="微軟正黑體" panose="020B0604030504040204" pitchFamily="34" charset="-120"/>
                <a:ea typeface="微軟正黑體" panose="020B0604030504040204" pitchFamily="34" charset="-120"/>
              </a:rPr>
              <a:t>-</a:t>
            </a:r>
          </a:p>
          <a:p>
            <a:pPr algn="ctr">
              <a:spcBef>
                <a:spcPts val="600"/>
              </a:spcBef>
              <a:spcAft>
                <a:spcPts val="600"/>
              </a:spcAft>
            </a:pPr>
            <a:r>
              <a:rPr lang="zh-TW" altLang="en-US" dirty="0" smtClean="0">
                <a:latin typeface="微軟正黑體" panose="020B0604030504040204" pitchFamily="34" charset="-120"/>
                <a:ea typeface="微軟正黑體" panose="020B0604030504040204" pitchFamily="34" charset="-120"/>
              </a:rPr>
              <a:t>台灣雲端書庫</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高雄</a:t>
            </a:r>
            <a:endParaRPr lang="zh-TW" altLang="en-US" dirty="0">
              <a:latin typeface="微軟正黑體" panose="020B0604030504040204" pitchFamily="34" charset="-120"/>
              <a:ea typeface="微軟正黑體" panose="020B0604030504040204" pitchFamily="34" charset="-120"/>
            </a:endParaRPr>
          </a:p>
        </p:txBody>
      </p:sp>
      <p:sp>
        <p:nvSpPr>
          <p:cNvPr id="7" name="矩形 6"/>
          <p:cNvSpPr/>
          <p:nvPr/>
        </p:nvSpPr>
        <p:spPr>
          <a:xfrm>
            <a:off x="4788594" y="2988369"/>
            <a:ext cx="3960439" cy="1169551"/>
          </a:xfrm>
          <a:prstGeom prst="rect">
            <a:avLst/>
          </a:prstGeom>
        </p:spPr>
        <p:txBody>
          <a:bodyPr wrap="square">
            <a:spAutoFit/>
          </a:bodyPr>
          <a:lstStyle/>
          <a:p>
            <a:r>
              <a:rPr lang="zh-TW" altLang="en-US" sz="1400" dirty="0" smtClean="0">
                <a:latin typeface="微軟正黑體" panose="020B0604030504040204" pitchFamily="34" charset="-120"/>
                <a:ea typeface="微軟正黑體" panose="020B0604030504040204" pitchFamily="34" charset="-120"/>
              </a:rPr>
              <a:t>目前</a:t>
            </a:r>
            <a:r>
              <a:rPr lang="zh-TW" altLang="en-US" sz="1400" dirty="0">
                <a:latin typeface="微軟正黑體" panose="020B0604030504040204" pitchFamily="34" charset="-120"/>
                <a:ea typeface="微軟正黑體" panose="020B0604030504040204" pitchFamily="34" charset="-120"/>
              </a:rPr>
              <a:t>已有 </a:t>
            </a:r>
            <a:r>
              <a:rPr lang="en-US" altLang="zh-TW" sz="1400" dirty="0">
                <a:latin typeface="微軟正黑體" panose="020B0604030504040204" pitchFamily="34" charset="-120"/>
                <a:ea typeface="微軟正黑體" panose="020B0604030504040204" pitchFamily="34" charset="-120"/>
              </a:rPr>
              <a:t>612 </a:t>
            </a:r>
            <a:r>
              <a:rPr lang="zh-TW" altLang="en-US" sz="1400" dirty="0">
                <a:latin typeface="微軟正黑體" panose="020B0604030504040204" pitchFamily="34" charset="-120"/>
                <a:ea typeface="微軟正黑體" panose="020B0604030504040204" pitchFamily="34" charset="-120"/>
              </a:rPr>
              <a:t>家出版社提供 </a:t>
            </a:r>
            <a:r>
              <a:rPr lang="en-US" altLang="zh-TW" sz="1400" dirty="0">
                <a:latin typeface="微軟正黑體" panose="020B0604030504040204" pitchFamily="34" charset="-120"/>
                <a:ea typeface="微軟正黑體" panose="020B0604030504040204" pitchFamily="34" charset="-120"/>
              </a:rPr>
              <a:t>33,112 </a:t>
            </a:r>
            <a:r>
              <a:rPr lang="zh-TW" altLang="en-US" sz="1400" dirty="0">
                <a:latin typeface="微軟正黑體" panose="020B0604030504040204" pitchFamily="34" charset="-120"/>
                <a:ea typeface="微軟正黑體" panose="020B0604030504040204" pitchFamily="34" charset="-120"/>
              </a:rPr>
              <a:t>本優質好書。並持續邀集更多出版社</a:t>
            </a:r>
            <a:r>
              <a:rPr lang="zh-TW" altLang="en-US" sz="1400" dirty="0" smtClean="0">
                <a:latin typeface="微軟正黑體" panose="020B0604030504040204" pitchFamily="34" charset="-120"/>
                <a:ea typeface="微軟正黑體" panose="020B0604030504040204" pitchFamily="34" charset="-120"/>
              </a:rPr>
              <a:t>參與，將其優質之電子出版品授權並提供給圖書館會員借閱，由於</a:t>
            </a:r>
            <a:r>
              <a:rPr lang="zh-TW" altLang="en-US" sz="1400" dirty="0">
                <a:latin typeface="微軟正黑體" panose="020B0604030504040204" pitchFamily="34" charset="-120"/>
                <a:ea typeface="微軟正黑體" panose="020B0604030504040204" pitchFamily="34" charset="-120"/>
              </a:rPr>
              <a:t>每本書不受借閱本數的</a:t>
            </a:r>
            <a:r>
              <a:rPr lang="zh-TW" altLang="en-US" sz="1400" dirty="0" smtClean="0">
                <a:latin typeface="微軟正黑體" panose="020B0604030504040204" pitchFamily="34" charset="-120"/>
                <a:ea typeface="微軟正黑體" panose="020B0604030504040204" pitchFamily="34" charset="-120"/>
              </a:rPr>
              <a:t>限制，可同時</a:t>
            </a:r>
            <a:r>
              <a:rPr lang="zh-TW" altLang="en-US" sz="1400" dirty="0">
                <a:latin typeface="微軟正黑體" panose="020B0604030504040204" pitchFamily="34" charset="-120"/>
                <a:ea typeface="微軟正黑體" panose="020B0604030504040204" pitchFamily="34" charset="-120"/>
              </a:rPr>
              <a:t>供多人無限借</a:t>
            </a:r>
            <a:r>
              <a:rPr lang="zh-TW" altLang="en-US" sz="1400" dirty="0" smtClean="0">
                <a:latin typeface="微軟正黑體" panose="020B0604030504040204" pitchFamily="34" charset="-120"/>
                <a:ea typeface="微軟正黑體" panose="020B0604030504040204" pitchFamily="34" charset="-120"/>
              </a:rPr>
              <a:t>閱，滿足</a:t>
            </a:r>
            <a:r>
              <a:rPr lang="zh-TW" altLang="en-US" sz="1400" dirty="0">
                <a:latin typeface="微軟正黑體" panose="020B0604030504040204" pitchFamily="34" charset="-120"/>
                <a:ea typeface="微軟正黑體" panose="020B0604030504040204" pitchFamily="34" charset="-120"/>
              </a:rPr>
              <a:t>更多民眾閱讀同一種書的需求。</a:t>
            </a:r>
          </a:p>
        </p:txBody>
      </p:sp>
      <p:sp>
        <p:nvSpPr>
          <p:cNvPr id="8" name="矩形 7"/>
          <p:cNvSpPr/>
          <p:nvPr/>
        </p:nvSpPr>
        <p:spPr>
          <a:xfrm>
            <a:off x="4955815" y="2619037"/>
            <a:ext cx="1326004" cy="369332"/>
          </a:xfrm>
          <a:prstGeom prst="rect">
            <a:avLst/>
          </a:prstGeom>
        </p:spPr>
        <p:txBody>
          <a:bodyPr wrap="none">
            <a:spAutoFit/>
          </a:bodyPr>
          <a:lstStyle/>
          <a:p>
            <a:r>
              <a:rPr lang="en-US" altLang="zh-TW" dirty="0" smtClean="0">
                <a:latin typeface="微軟正黑體" panose="020B0604030504040204" pitchFamily="34" charset="-120"/>
                <a:ea typeface="微軟正黑體" panose="020B0604030504040204" pitchFamily="34" charset="-120"/>
              </a:rPr>
              <a:t>&lt;&lt;</a:t>
            </a:r>
            <a:r>
              <a:rPr lang="zh-TW" altLang="en-US" dirty="0" smtClean="0">
                <a:latin typeface="微軟正黑體" panose="020B0604030504040204" pitchFamily="34" charset="-120"/>
                <a:ea typeface="微軟正黑體" panose="020B0604030504040204" pitchFamily="34" charset="-120"/>
              </a:rPr>
              <a:t>簡介</a:t>
            </a:r>
            <a:r>
              <a:rPr lang="en-US" altLang="zh-TW" dirty="0" smtClean="0">
                <a:latin typeface="微軟正黑體" panose="020B0604030504040204" pitchFamily="34" charset="-120"/>
                <a:ea typeface="微軟正黑體" panose="020B0604030504040204" pitchFamily="34" charset="-120"/>
              </a:rPr>
              <a:t>&gt;&gt;</a:t>
            </a:r>
            <a:endParaRPr lang="zh-TW" altLang="en-US" dirty="0"/>
          </a:p>
        </p:txBody>
      </p:sp>
      <p:sp>
        <p:nvSpPr>
          <p:cNvPr id="9" name="矩形 8"/>
          <p:cNvSpPr/>
          <p:nvPr/>
        </p:nvSpPr>
        <p:spPr>
          <a:xfrm>
            <a:off x="4955815" y="4205445"/>
            <a:ext cx="1326004" cy="369332"/>
          </a:xfrm>
          <a:prstGeom prst="rect">
            <a:avLst/>
          </a:prstGeom>
        </p:spPr>
        <p:txBody>
          <a:bodyPr wrap="none">
            <a:spAutoFit/>
          </a:bodyPr>
          <a:lstStyle/>
          <a:p>
            <a:r>
              <a:rPr lang="en-US" altLang="zh-TW" dirty="0" smtClean="0">
                <a:latin typeface="微軟正黑體" panose="020B0604030504040204" pitchFamily="34" charset="-120"/>
                <a:ea typeface="微軟正黑體" panose="020B0604030504040204" pitchFamily="34" charset="-120"/>
              </a:rPr>
              <a:t>&lt;&lt;</a:t>
            </a:r>
            <a:r>
              <a:rPr lang="zh-TW" altLang="en-US" dirty="0" smtClean="0">
                <a:latin typeface="微軟正黑體" panose="020B0604030504040204" pitchFamily="34" charset="-120"/>
                <a:ea typeface="微軟正黑體" panose="020B0604030504040204" pitchFamily="34" charset="-120"/>
              </a:rPr>
              <a:t>說明</a:t>
            </a:r>
            <a:r>
              <a:rPr lang="en-US" altLang="zh-TW" dirty="0" smtClean="0">
                <a:latin typeface="微軟正黑體" panose="020B0604030504040204" pitchFamily="34" charset="-120"/>
                <a:ea typeface="微軟正黑體" panose="020B0604030504040204" pitchFamily="34" charset="-120"/>
              </a:rPr>
              <a:t>&gt;&gt;</a:t>
            </a:r>
            <a:endParaRPr lang="zh-TW" altLang="en-US" dirty="0"/>
          </a:p>
        </p:txBody>
      </p:sp>
      <p:sp>
        <p:nvSpPr>
          <p:cNvPr id="10" name="矩形 9"/>
          <p:cNvSpPr/>
          <p:nvPr/>
        </p:nvSpPr>
        <p:spPr>
          <a:xfrm>
            <a:off x="4845510" y="4594899"/>
            <a:ext cx="4137671" cy="738664"/>
          </a:xfrm>
          <a:prstGeom prst="rect">
            <a:avLst/>
          </a:prstGeom>
        </p:spPr>
        <p:txBody>
          <a:bodyPr wrap="none">
            <a:spAutoFit/>
          </a:bodyPr>
          <a:lstStyle/>
          <a:p>
            <a:r>
              <a:rPr lang="zh-TW" altLang="en-US" sz="1400" dirty="0" smtClean="0"/>
              <a:t>採「借閱點數」規則，</a:t>
            </a:r>
            <a:r>
              <a:rPr lang="zh-TW" altLang="en-US" sz="1400" dirty="0" smtClean="0">
                <a:solidFill>
                  <a:srgbClr val="FF0000"/>
                </a:solidFill>
              </a:rPr>
              <a:t>每年</a:t>
            </a:r>
            <a:r>
              <a:rPr lang="en-US" altLang="zh-TW" sz="1400" dirty="0" smtClean="0">
                <a:solidFill>
                  <a:srgbClr val="FF0000"/>
                </a:solidFill>
              </a:rPr>
              <a:t>60</a:t>
            </a:r>
            <a:r>
              <a:rPr lang="zh-TW" altLang="en-US" sz="1400" dirty="0" smtClean="0">
                <a:solidFill>
                  <a:srgbClr val="FF0000"/>
                </a:solidFill>
              </a:rPr>
              <a:t>點</a:t>
            </a:r>
            <a:r>
              <a:rPr lang="en-US" altLang="zh-TW" sz="1400" dirty="0" smtClean="0">
                <a:solidFill>
                  <a:srgbClr val="FF0000"/>
                </a:solidFill>
              </a:rPr>
              <a:t>(1</a:t>
            </a:r>
            <a:r>
              <a:rPr lang="zh-TW" altLang="en-US" sz="1400" dirty="0" smtClean="0">
                <a:solidFill>
                  <a:srgbClr val="FF0000"/>
                </a:solidFill>
              </a:rPr>
              <a:t>本書</a:t>
            </a:r>
            <a:r>
              <a:rPr lang="en-US" altLang="zh-TW" sz="1400" dirty="0" smtClean="0">
                <a:solidFill>
                  <a:srgbClr val="FF0000"/>
                </a:solidFill>
              </a:rPr>
              <a:t>1</a:t>
            </a:r>
            <a:r>
              <a:rPr lang="zh-TW" altLang="en-US" sz="1400" dirty="0" smtClean="0">
                <a:solidFill>
                  <a:srgbClr val="FF0000"/>
                </a:solidFill>
              </a:rPr>
              <a:t>點</a:t>
            </a:r>
            <a:r>
              <a:rPr lang="en-US" altLang="zh-TW" sz="1400" dirty="0" smtClean="0">
                <a:solidFill>
                  <a:srgbClr val="FF0000"/>
                </a:solidFill>
              </a:rPr>
              <a:t>)</a:t>
            </a:r>
            <a:r>
              <a:rPr lang="zh-TW" altLang="en-US" sz="1400" dirty="0" smtClean="0"/>
              <a:t>，使用</a:t>
            </a:r>
            <a:endParaRPr lang="en-US" altLang="zh-TW" sz="1400" dirty="0" smtClean="0"/>
          </a:p>
          <a:p>
            <a:r>
              <a:rPr lang="zh-TW" altLang="en-US" sz="1400" dirty="0" smtClean="0"/>
              <a:t>完畢需等下一年度。借閱期限為</a:t>
            </a:r>
            <a:r>
              <a:rPr lang="en-US" altLang="zh-TW" sz="1400" dirty="0" smtClean="0"/>
              <a:t>14</a:t>
            </a:r>
            <a:r>
              <a:rPr lang="zh-TW" altLang="en-US" sz="1400" dirty="0" smtClean="0"/>
              <a:t>天，系統將自動</a:t>
            </a:r>
            <a:endParaRPr lang="en-US" altLang="zh-TW" sz="1400" dirty="0" smtClean="0"/>
          </a:p>
          <a:p>
            <a:r>
              <a:rPr lang="zh-TW" altLang="en-US" sz="1400" dirty="0" smtClean="0"/>
              <a:t>歸還書籍。</a:t>
            </a:r>
            <a:endParaRPr lang="en-US" altLang="zh-TW" sz="1400" dirty="0" smtClean="0"/>
          </a:p>
        </p:txBody>
      </p:sp>
    </p:spTree>
    <p:extLst>
      <p:ext uri="{BB962C8B-B14F-4D97-AF65-F5344CB8AC3E}">
        <p14:creationId xmlns:p14="http://schemas.microsoft.com/office/powerpoint/2010/main" val="8199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64054"/>
          <a:stretch/>
        </p:blipFill>
        <p:spPr>
          <a:xfrm>
            <a:off x="0" y="-519179"/>
            <a:ext cx="9130918" cy="2347979"/>
          </a:xfrm>
          <a:prstGeom prst="rect">
            <a:avLst/>
          </a:prstGeom>
        </p:spPr>
      </p:pic>
      <p:sp>
        <p:nvSpPr>
          <p:cNvPr id="3" name="矩形 2"/>
          <p:cNvSpPr/>
          <p:nvPr/>
        </p:nvSpPr>
        <p:spPr>
          <a:xfrm>
            <a:off x="442363" y="1031343"/>
            <a:ext cx="2736304" cy="821390"/>
          </a:xfrm>
          <a:prstGeom prst="rect">
            <a:avLst/>
          </a:prstGeom>
          <a:solidFill>
            <a:srgbClr val="E22F1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633880" y="1160574"/>
            <a:ext cx="4514754" cy="1477328"/>
          </a:xfrm>
          <a:prstGeom prst="rect">
            <a:avLst/>
          </a:prstGeom>
          <a:noFill/>
        </p:spPr>
        <p:txBody>
          <a:bodyPr vert="horz" wrap="square" rtlCol="0">
            <a:spAutoFit/>
          </a:bodyPr>
          <a:lstStyle/>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電子資源</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4500" b="1" dirty="0" smtClean="0">
                <a:solidFill>
                  <a:schemeClr val="tx1">
                    <a:lumMod val="75000"/>
                    <a:lumOff val="25000"/>
                  </a:schemeClr>
                </a:solidFill>
                <a:latin typeface="微軟正黑體" panose="020B0604030504040204" pitchFamily="34" charset="-120"/>
                <a:ea typeface="微軟正黑體" panose="020B0604030504040204" pitchFamily="34" charset="-120"/>
              </a:rPr>
              <a:t>系統</a:t>
            </a:r>
            <a:r>
              <a:rPr lang="en-US" altLang="zh-TW" sz="4500" b="1" dirty="0" smtClean="0">
                <a:solidFill>
                  <a:schemeClr val="tx1">
                    <a:lumMod val="75000"/>
                    <a:lumOff val="25000"/>
                  </a:schemeClr>
                </a:solidFill>
                <a:latin typeface="微軟正黑體" panose="020B0604030504040204" pitchFamily="34" charset="-120"/>
                <a:ea typeface="微軟正黑體" panose="020B0604030504040204" pitchFamily="34" charset="-120"/>
              </a:rPr>
              <a:t>-</a:t>
            </a:r>
            <a:r>
              <a:rPr lang="zh-TW" altLang="en-US" sz="4500" b="1" dirty="0" smtClean="0">
                <a:solidFill>
                  <a:schemeClr val="tx1">
                    <a:lumMod val="75000"/>
                    <a:lumOff val="25000"/>
                  </a:schemeClr>
                </a:solidFill>
                <a:latin typeface="微軟正黑體" panose="020B0604030504040204" pitchFamily="34" charset="-120"/>
                <a:ea typeface="微軟正黑體" panose="020B0604030504040204" pitchFamily="34" charset="-120"/>
              </a:rPr>
              <a:t>免費資源</a:t>
            </a:r>
            <a:endParaRPr lang="zh-TW" altLang="en-US" sz="45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30748" t="38624" r="28700" b="25749"/>
          <a:stretch/>
        </p:blipFill>
        <p:spPr>
          <a:xfrm>
            <a:off x="828154" y="2893292"/>
            <a:ext cx="1233859" cy="1924050"/>
          </a:xfrm>
          <a:prstGeom prst="rect">
            <a:avLst/>
          </a:prstGeom>
        </p:spPr>
      </p:pic>
      <p:sp>
        <p:nvSpPr>
          <p:cNvPr id="6" name="矩形 5"/>
          <p:cNvSpPr/>
          <p:nvPr/>
        </p:nvSpPr>
        <p:spPr>
          <a:xfrm>
            <a:off x="2061070" y="3357701"/>
            <a:ext cx="2672800" cy="800219"/>
          </a:xfrm>
          <a:prstGeom prst="rect">
            <a:avLst/>
          </a:prstGeom>
        </p:spPr>
        <p:txBody>
          <a:bodyPr wrap="square">
            <a:spAutoFit/>
          </a:bodyPr>
          <a:lstStyle/>
          <a:p>
            <a:pPr algn="ctr">
              <a:spcBef>
                <a:spcPts val="600"/>
              </a:spcBef>
              <a:spcAft>
                <a:spcPts val="600"/>
              </a:spcAft>
            </a:pP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國立公共資訊圖書館</a:t>
            </a:r>
            <a:r>
              <a:rPr lang="en-US" altLang="zh-TW" dirty="0" smtClean="0">
                <a:latin typeface="微軟正黑體" panose="020B0604030504040204" pitchFamily="34" charset="-120"/>
                <a:ea typeface="微軟正黑體" panose="020B0604030504040204" pitchFamily="34" charset="-120"/>
              </a:rPr>
              <a:t>-</a:t>
            </a:r>
          </a:p>
          <a:p>
            <a:pPr algn="ctr">
              <a:spcBef>
                <a:spcPts val="600"/>
              </a:spcBef>
              <a:spcAft>
                <a:spcPts val="600"/>
              </a:spcAft>
            </a:pPr>
            <a:r>
              <a:rPr lang="en-US" altLang="zh-TW" dirty="0" err="1" smtClean="0">
                <a:latin typeface="微軟正黑體" panose="020B0604030504040204" pitchFamily="34" charset="-120"/>
                <a:ea typeface="微軟正黑體" panose="020B0604030504040204" pitchFamily="34" charset="-120"/>
              </a:rPr>
              <a:t>iLib</a:t>
            </a:r>
            <a:r>
              <a:rPr lang="en-US" altLang="zh-TW" dirty="0" smtClean="0">
                <a:latin typeface="微軟正黑體" panose="020B0604030504040204" pitchFamily="34" charset="-120"/>
                <a:ea typeface="微軟正黑體" panose="020B0604030504040204" pitchFamily="34" charset="-120"/>
              </a:rPr>
              <a:t> Reader</a:t>
            </a:r>
            <a:endParaRPr lang="zh-TW" altLang="en-US" dirty="0">
              <a:latin typeface="微軟正黑體" panose="020B0604030504040204" pitchFamily="34" charset="-120"/>
              <a:ea typeface="微軟正黑體" panose="020B0604030504040204" pitchFamily="34" charset="-120"/>
            </a:endParaRPr>
          </a:p>
        </p:txBody>
      </p:sp>
      <p:sp>
        <p:nvSpPr>
          <p:cNvPr id="7" name="矩形 6"/>
          <p:cNvSpPr/>
          <p:nvPr/>
        </p:nvSpPr>
        <p:spPr>
          <a:xfrm>
            <a:off x="4788594" y="2988369"/>
            <a:ext cx="3960439" cy="738664"/>
          </a:xfrm>
          <a:prstGeom prst="rect">
            <a:avLst/>
          </a:prstGeom>
        </p:spPr>
        <p:txBody>
          <a:bodyPr wrap="square">
            <a:spAutoFit/>
          </a:bodyPr>
          <a:lstStyle/>
          <a:p>
            <a:r>
              <a:rPr lang="zh-TW" altLang="en-US" sz="1400" dirty="0" smtClean="0">
                <a:latin typeface="微軟正黑體" panose="020B0604030504040204" pitchFamily="34" charset="-120"/>
                <a:ea typeface="微軟正黑體" panose="020B0604030504040204" pitchFamily="34" charset="-120"/>
              </a:rPr>
              <a:t>目前</a:t>
            </a:r>
            <a:r>
              <a:rPr lang="en-US" altLang="zh-TW" sz="1400" dirty="0" smtClean="0">
                <a:latin typeface="微軟正黑體" panose="020B0604030504040204" pitchFamily="34" charset="-120"/>
                <a:ea typeface="微軟正黑體" panose="020B0604030504040204" pitchFamily="34" charset="-120"/>
              </a:rPr>
              <a:t>25</a:t>
            </a:r>
            <a:r>
              <a:rPr lang="zh-TW" altLang="en-US" sz="1400" dirty="0" smtClean="0">
                <a:latin typeface="微軟正黑體" panose="020B0604030504040204" pitchFamily="34" charset="-120"/>
                <a:ea typeface="微軟正黑體" panose="020B0604030504040204" pitchFamily="34" charset="-120"/>
              </a:rPr>
              <a:t>萬餘冊的電子書供民眾線上閱覽或借閱，並持續增加購進電子書，期望提昇市民良好且不受時間、地點限制的閱讀環境。</a:t>
            </a:r>
            <a:endParaRPr lang="zh-TW" altLang="en-US" sz="1400" dirty="0">
              <a:latin typeface="微軟正黑體" panose="020B0604030504040204" pitchFamily="34" charset="-120"/>
              <a:ea typeface="微軟正黑體" panose="020B0604030504040204" pitchFamily="34" charset="-120"/>
            </a:endParaRPr>
          </a:p>
        </p:txBody>
      </p:sp>
      <p:sp>
        <p:nvSpPr>
          <p:cNvPr id="8" name="矩形 7"/>
          <p:cNvSpPr/>
          <p:nvPr/>
        </p:nvSpPr>
        <p:spPr>
          <a:xfrm>
            <a:off x="4955815" y="2619037"/>
            <a:ext cx="1326004" cy="369332"/>
          </a:xfrm>
          <a:prstGeom prst="rect">
            <a:avLst/>
          </a:prstGeom>
        </p:spPr>
        <p:txBody>
          <a:bodyPr wrap="none">
            <a:spAutoFit/>
          </a:bodyPr>
          <a:lstStyle/>
          <a:p>
            <a:r>
              <a:rPr lang="en-US" altLang="zh-TW" dirty="0" smtClean="0">
                <a:latin typeface="微軟正黑體" panose="020B0604030504040204" pitchFamily="34" charset="-120"/>
                <a:ea typeface="微軟正黑體" panose="020B0604030504040204" pitchFamily="34" charset="-120"/>
              </a:rPr>
              <a:t>&lt;&lt;</a:t>
            </a:r>
            <a:r>
              <a:rPr lang="zh-TW" altLang="en-US" dirty="0" smtClean="0">
                <a:latin typeface="微軟正黑體" panose="020B0604030504040204" pitchFamily="34" charset="-120"/>
                <a:ea typeface="微軟正黑體" panose="020B0604030504040204" pitchFamily="34" charset="-120"/>
              </a:rPr>
              <a:t>簡介</a:t>
            </a:r>
            <a:r>
              <a:rPr lang="en-US" altLang="zh-TW" dirty="0" smtClean="0">
                <a:latin typeface="微軟正黑體" panose="020B0604030504040204" pitchFamily="34" charset="-120"/>
                <a:ea typeface="微軟正黑體" panose="020B0604030504040204" pitchFamily="34" charset="-120"/>
              </a:rPr>
              <a:t>&gt;&gt;</a:t>
            </a:r>
            <a:endParaRPr lang="zh-TW" altLang="en-US" dirty="0"/>
          </a:p>
        </p:txBody>
      </p:sp>
      <p:sp>
        <p:nvSpPr>
          <p:cNvPr id="9" name="矩形 8"/>
          <p:cNvSpPr/>
          <p:nvPr/>
        </p:nvSpPr>
        <p:spPr>
          <a:xfrm>
            <a:off x="4985739" y="3869762"/>
            <a:ext cx="1326004" cy="369332"/>
          </a:xfrm>
          <a:prstGeom prst="rect">
            <a:avLst/>
          </a:prstGeom>
        </p:spPr>
        <p:txBody>
          <a:bodyPr wrap="none">
            <a:spAutoFit/>
          </a:bodyPr>
          <a:lstStyle/>
          <a:p>
            <a:r>
              <a:rPr lang="en-US" altLang="zh-TW" dirty="0" smtClean="0">
                <a:latin typeface="微軟正黑體" panose="020B0604030504040204" pitchFamily="34" charset="-120"/>
                <a:ea typeface="微軟正黑體" panose="020B0604030504040204" pitchFamily="34" charset="-120"/>
              </a:rPr>
              <a:t>&lt;&lt;</a:t>
            </a:r>
            <a:r>
              <a:rPr lang="zh-TW" altLang="en-US" dirty="0" smtClean="0">
                <a:latin typeface="微軟正黑體" panose="020B0604030504040204" pitchFamily="34" charset="-120"/>
                <a:ea typeface="微軟正黑體" panose="020B0604030504040204" pitchFamily="34" charset="-120"/>
              </a:rPr>
              <a:t>說明</a:t>
            </a:r>
            <a:r>
              <a:rPr lang="en-US" altLang="zh-TW" dirty="0" smtClean="0">
                <a:latin typeface="微軟正黑體" panose="020B0604030504040204" pitchFamily="34" charset="-120"/>
                <a:ea typeface="微軟正黑體" panose="020B0604030504040204" pitchFamily="34" charset="-120"/>
              </a:rPr>
              <a:t>&gt;&gt;</a:t>
            </a:r>
            <a:endParaRPr lang="zh-TW" altLang="en-US" dirty="0"/>
          </a:p>
        </p:txBody>
      </p:sp>
      <p:sp>
        <p:nvSpPr>
          <p:cNvPr id="10" name="矩形 9"/>
          <p:cNvSpPr/>
          <p:nvPr/>
        </p:nvSpPr>
        <p:spPr>
          <a:xfrm>
            <a:off x="4875434" y="4259216"/>
            <a:ext cx="4134465" cy="738664"/>
          </a:xfrm>
          <a:prstGeom prst="rect">
            <a:avLst/>
          </a:prstGeom>
        </p:spPr>
        <p:txBody>
          <a:bodyPr wrap="none">
            <a:spAutoFit/>
          </a:bodyPr>
          <a:lstStyle/>
          <a:p>
            <a:r>
              <a:rPr lang="zh-TW" altLang="en-US" sz="1400" dirty="0" smtClean="0"/>
              <a:t>採「借閱本數」規則，每個帳號可借</a:t>
            </a:r>
            <a:r>
              <a:rPr lang="en-US" altLang="zh-TW" sz="1400" dirty="0" smtClean="0"/>
              <a:t>8</a:t>
            </a:r>
            <a:r>
              <a:rPr lang="zh-TW" altLang="en-US" sz="1400" dirty="0" smtClean="0"/>
              <a:t>本書，</a:t>
            </a:r>
            <a:r>
              <a:rPr lang="en-US" altLang="zh-TW" sz="1400" dirty="0" smtClean="0"/>
              <a:t>14</a:t>
            </a:r>
            <a:r>
              <a:rPr lang="zh-TW" altLang="en-US" sz="1400" dirty="0" smtClean="0"/>
              <a:t>天</a:t>
            </a:r>
            <a:endParaRPr lang="en-US" altLang="zh-TW" sz="1400" dirty="0" smtClean="0"/>
          </a:p>
          <a:p>
            <a:r>
              <a:rPr lang="zh-TW" altLang="en-US" sz="1400" dirty="0" smtClean="0"/>
              <a:t>借期，且持任一公共圖書館的借閱帳號即可免費申</a:t>
            </a:r>
            <a:endParaRPr lang="en-US" altLang="zh-TW" sz="1400" dirty="0" smtClean="0"/>
          </a:p>
          <a:p>
            <a:r>
              <a:rPr lang="zh-TW" altLang="en-US" sz="1400" dirty="0" smtClean="0"/>
              <a:t>請平台使用帳號。</a:t>
            </a:r>
            <a:endParaRPr lang="en-US" altLang="zh-TW" sz="1400" dirty="0" smtClean="0"/>
          </a:p>
        </p:txBody>
      </p:sp>
    </p:spTree>
    <p:extLst>
      <p:ext uri="{BB962C8B-B14F-4D97-AF65-F5344CB8AC3E}">
        <p14:creationId xmlns:p14="http://schemas.microsoft.com/office/powerpoint/2010/main" val="56469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369987" y="971960"/>
            <a:ext cx="5256584" cy="184666"/>
          </a:xfrm>
          <a:prstGeom prst="rect">
            <a:avLst/>
          </a:prstGeom>
          <a:solidFill>
            <a:srgbClr val="DF972D">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57816" cy="1357816"/>
          </a:xfrm>
          <a:prstGeom prst="rect">
            <a:avLst/>
          </a:prstGeom>
        </p:spPr>
      </p:pic>
      <p:sp>
        <p:nvSpPr>
          <p:cNvPr id="3" name="矩形 2"/>
          <p:cNvSpPr/>
          <p:nvPr/>
        </p:nvSpPr>
        <p:spPr>
          <a:xfrm>
            <a:off x="1188194" y="214722"/>
            <a:ext cx="1740132" cy="1015663"/>
          </a:xfrm>
          <a:prstGeom prst="rect">
            <a:avLst/>
          </a:prstGeom>
        </p:spPr>
        <p:txBody>
          <a:bodyPr wrap="square">
            <a:spAutoFit/>
          </a:bodyPr>
          <a:lstStyle/>
          <a:p>
            <a:pPr algn="ctr">
              <a:spcBef>
                <a:spcPts val="600"/>
              </a:spcBef>
              <a:spcAft>
                <a:spcPts val="600"/>
              </a:spcAft>
            </a:pPr>
            <a:r>
              <a:rPr lang="en-US" altLang="zh-TW" sz="2500" b="1" dirty="0" err="1" smtClean="0">
                <a:latin typeface="微軟正黑體" panose="020B0604030504040204" pitchFamily="34" charset="-120"/>
                <a:ea typeface="微軟正黑體" panose="020B0604030504040204" pitchFamily="34" charset="-120"/>
              </a:rPr>
              <a:t>HyRead</a:t>
            </a:r>
            <a:r>
              <a:rPr lang="en-US" altLang="zh-TW" sz="2500" b="1" dirty="0" smtClean="0">
                <a:latin typeface="微軟正黑體" panose="020B0604030504040204" pitchFamily="34" charset="-120"/>
                <a:ea typeface="微軟正黑體" panose="020B0604030504040204" pitchFamily="34" charset="-120"/>
              </a:rPr>
              <a:t> </a:t>
            </a:r>
          </a:p>
          <a:p>
            <a:pPr algn="ctr">
              <a:spcBef>
                <a:spcPts val="600"/>
              </a:spcBef>
              <a:spcAft>
                <a:spcPts val="600"/>
              </a:spcAft>
            </a:pPr>
            <a:r>
              <a:rPr lang="zh-TW" altLang="en-US" sz="2500" b="1" dirty="0" smtClean="0">
                <a:latin typeface="微軟正黑體" panose="020B0604030504040204" pitchFamily="34" charset="-120"/>
                <a:ea typeface="微軟正黑體" panose="020B0604030504040204" pitchFamily="34" charset="-120"/>
              </a:rPr>
              <a:t>平台</a:t>
            </a:r>
            <a:endParaRPr lang="zh-TW" altLang="en-US" sz="2500" b="1" dirty="0">
              <a:latin typeface="微軟正黑體" panose="020B0604030504040204" pitchFamily="34" charset="-120"/>
              <a:ea typeface="微軟正黑體" panose="020B0604030504040204" pitchFamily="34" charset="-120"/>
            </a:endParaRPr>
          </a:p>
        </p:txBody>
      </p:sp>
      <p:sp>
        <p:nvSpPr>
          <p:cNvPr id="4" name="矩形 3"/>
          <p:cNvSpPr/>
          <p:nvPr/>
        </p:nvSpPr>
        <p:spPr>
          <a:xfrm>
            <a:off x="-489869" y="1743655"/>
            <a:ext cx="5364659" cy="338554"/>
          </a:xfrm>
          <a:prstGeom prst="rect">
            <a:avLst/>
          </a:prstGeom>
        </p:spPr>
        <p:txBody>
          <a:bodyPr wrap="square">
            <a:spAutoFit/>
          </a:bodyPr>
          <a:lstStyle/>
          <a:p>
            <a:pPr algn="ctr">
              <a:spcBef>
                <a:spcPts val="600"/>
              </a:spcBef>
              <a:spcAft>
                <a:spcPts val="600"/>
              </a:spcAft>
            </a:pPr>
            <a:r>
              <a:rPr lang="zh-TW" altLang="en-US" sz="1600" dirty="0" smtClean="0">
                <a:latin typeface="微軟正黑體" panose="020B0604030504040204" pitchFamily="34" charset="-120"/>
                <a:ea typeface="微軟正黑體" panose="020B0604030504040204" pitchFamily="34" charset="-120"/>
              </a:rPr>
              <a:t>圖資處首頁</a:t>
            </a:r>
            <a:r>
              <a:rPr lang="en-US" altLang="zh-TW" sz="1600" dirty="0" smtClean="0">
                <a:latin typeface="微軟正黑體" panose="020B0604030504040204" pitchFamily="34" charset="-120"/>
                <a:ea typeface="微軟正黑體" panose="020B0604030504040204" pitchFamily="34" charset="-120"/>
              </a:rPr>
              <a:t>&gt;</a:t>
            </a:r>
            <a:r>
              <a:rPr lang="zh-TW" altLang="en-US" sz="1600" dirty="0" smtClean="0">
                <a:latin typeface="微軟正黑體" panose="020B0604030504040204" pitchFamily="34" charset="-120"/>
                <a:ea typeface="微軟正黑體" panose="020B0604030504040204" pitchFamily="34" charset="-120"/>
              </a:rPr>
              <a:t>研究資源</a:t>
            </a:r>
            <a:r>
              <a:rPr lang="en-US" altLang="zh-TW" sz="1600" dirty="0" smtClean="0">
                <a:latin typeface="微軟正黑體" panose="020B0604030504040204" pitchFamily="34" charset="-120"/>
                <a:ea typeface="微軟正黑體" panose="020B0604030504040204" pitchFamily="34" charset="-120"/>
              </a:rPr>
              <a:t>&gt;</a:t>
            </a:r>
            <a:r>
              <a:rPr lang="zh-TW" altLang="en-US" sz="1600" dirty="0" smtClean="0">
                <a:latin typeface="微軟正黑體" panose="020B0604030504040204" pitchFamily="34" charset="-120"/>
                <a:ea typeface="微軟正黑體" panose="020B0604030504040204" pitchFamily="34" charset="-120"/>
              </a:rPr>
              <a:t>電子資源系統</a:t>
            </a:r>
            <a:r>
              <a:rPr lang="en-US" altLang="zh-TW" sz="1600" dirty="0" smtClean="0">
                <a:latin typeface="微軟正黑體" panose="020B0604030504040204" pitchFamily="34" charset="-120"/>
                <a:ea typeface="微軟正黑體" panose="020B0604030504040204" pitchFamily="34" charset="-120"/>
              </a:rPr>
              <a:t>(ERMG)</a:t>
            </a:r>
            <a:endParaRPr lang="zh-TW" altLang="en-US" sz="1600" dirty="0">
              <a:latin typeface="微軟正黑體" panose="020B0604030504040204" pitchFamily="34" charset="-120"/>
              <a:ea typeface="微軟正黑體" panose="020B0604030504040204" pitchFamily="34" charset="-120"/>
            </a:endParaRPr>
          </a:p>
        </p:txBody>
      </p:sp>
      <p:sp>
        <p:nvSpPr>
          <p:cNvPr id="5" name="矩形 4"/>
          <p:cNvSpPr/>
          <p:nvPr/>
        </p:nvSpPr>
        <p:spPr>
          <a:xfrm>
            <a:off x="3318846" y="787294"/>
            <a:ext cx="5493812" cy="369332"/>
          </a:xfrm>
          <a:prstGeom prst="rect">
            <a:avLst/>
          </a:prstGeom>
        </p:spPr>
        <p:txBody>
          <a:bodyPr wrap="none">
            <a:spAutoFit/>
          </a:bodyPr>
          <a:lstStyle/>
          <a:p>
            <a:pPr algn="ctr">
              <a:spcBef>
                <a:spcPts val="600"/>
              </a:spcBef>
              <a:spcAft>
                <a:spcPts val="600"/>
              </a:spcAft>
            </a:pPr>
            <a:r>
              <a:rPr lang="zh-TW" altLang="en-US" b="1" dirty="0" smtClean="0">
                <a:latin typeface="微軟正黑體" panose="020B0604030504040204" pitchFamily="34" charset="-120"/>
                <a:ea typeface="微軟正黑體" panose="020B0604030504040204" pitchFamily="34" charset="-120"/>
              </a:rPr>
              <a:t>不使用圖書館最大宗的電子期刊，我只能說可惜呀</a:t>
            </a:r>
            <a:r>
              <a:rPr lang="en-US" altLang="zh-TW" b="1" dirty="0" smtClean="0">
                <a:latin typeface="微軟正黑體" panose="020B0604030504040204" pitchFamily="34" charset="-120"/>
                <a:ea typeface="微軟正黑體" panose="020B0604030504040204" pitchFamily="34" charset="-120"/>
              </a:rPr>
              <a:t>~ </a:t>
            </a:r>
            <a:endParaRPr lang="en-US" altLang="zh-TW" b="1" dirty="0">
              <a:latin typeface="微軟正黑體" panose="020B0604030504040204" pitchFamily="34" charset="-120"/>
              <a:ea typeface="微軟正黑體" panose="020B0604030504040204" pitchFamily="34" charset="-120"/>
            </a:endParaRPr>
          </a:p>
        </p:txBody>
      </p:sp>
      <p:pic>
        <p:nvPicPr>
          <p:cNvPr id="7" name="圖片 6" descr="畫面剪輯"/>
          <p:cNvPicPr>
            <a:picLocks noChangeAspect="1"/>
          </p:cNvPicPr>
          <p:nvPr/>
        </p:nvPicPr>
        <p:blipFill rotWithShape="1">
          <a:blip r:embed="rId3">
            <a:extLst>
              <a:ext uri="{28A0092B-C50C-407E-A947-70E740481C1C}">
                <a14:useLocalDpi xmlns:a14="http://schemas.microsoft.com/office/drawing/2010/main" val="0"/>
              </a:ext>
            </a:extLst>
          </a:blip>
          <a:srcRect b="8257"/>
          <a:stretch/>
        </p:blipFill>
        <p:spPr>
          <a:xfrm>
            <a:off x="252090" y="2109530"/>
            <a:ext cx="3880742" cy="3151239"/>
          </a:xfrm>
          <a:prstGeom prst="rect">
            <a:avLst/>
          </a:prstGeom>
          <a:ln>
            <a:solidFill>
              <a:schemeClr val="tx1"/>
            </a:solidFill>
          </a:ln>
        </p:spPr>
      </p:pic>
      <p:sp>
        <p:nvSpPr>
          <p:cNvPr id="8" name="矩形 7"/>
          <p:cNvSpPr/>
          <p:nvPr/>
        </p:nvSpPr>
        <p:spPr>
          <a:xfrm>
            <a:off x="4904282" y="1540143"/>
            <a:ext cx="3549945" cy="907941"/>
          </a:xfrm>
          <a:prstGeom prst="rect">
            <a:avLst/>
          </a:prstGeom>
        </p:spPr>
        <p:txBody>
          <a:bodyPr wrap="square">
            <a:spAutoFit/>
          </a:bodyPr>
          <a:lstStyle/>
          <a:p>
            <a:pPr>
              <a:spcBef>
                <a:spcPts val="300"/>
              </a:spcBef>
              <a:spcAft>
                <a:spcPts val="300"/>
              </a:spcAft>
            </a:pPr>
            <a:r>
              <a:rPr lang="zh-TW" altLang="en-US" sz="1600" dirty="0" smtClean="0">
                <a:latin typeface="微軟正黑體" panose="020B0604030504040204" pitchFamily="34" charset="-120"/>
                <a:ea typeface="微軟正黑體" panose="020B0604030504040204" pitchFamily="34" charset="-120"/>
              </a:rPr>
              <a:t>檢索欄輸入</a:t>
            </a:r>
            <a:r>
              <a:rPr lang="en-US" altLang="zh-TW" sz="1600" dirty="0" err="1" smtClean="0">
                <a:latin typeface="微軟正黑體" panose="020B0604030504040204" pitchFamily="34" charset="-120"/>
                <a:ea typeface="微軟正黑體" panose="020B0604030504040204" pitchFamily="34" charset="-120"/>
              </a:rPr>
              <a:t>hyread</a:t>
            </a:r>
            <a:r>
              <a:rPr lang="zh-TW" altLang="en-US" sz="1600" dirty="0" smtClean="0">
                <a:latin typeface="微軟正黑體" panose="020B0604030504040204" pitchFamily="34" charset="-120"/>
                <a:ea typeface="微軟正黑體" panose="020B0604030504040204" pitchFamily="34" charset="-120"/>
              </a:rPr>
              <a:t>，即可進入電子期刊平台休閒看期刊囉</a:t>
            </a:r>
            <a:endParaRPr lang="en-US" altLang="zh-TW" sz="1600"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en-US" altLang="zh-TW" sz="1600" dirty="0" smtClean="0">
                <a:latin typeface="微軟正黑體" panose="020B0604030504040204" pitchFamily="34" charset="-120"/>
                <a:ea typeface="微軟正黑體" panose="020B0604030504040204" pitchFamily="34" charset="-120"/>
              </a:rPr>
              <a:t>       &lt;</a:t>
            </a:r>
            <a:r>
              <a:rPr lang="zh-TW" altLang="en-US" sz="1600" dirty="0" smtClean="0">
                <a:solidFill>
                  <a:srgbClr val="FF0000"/>
                </a:solidFill>
                <a:latin typeface="微軟正黑體" panose="020B0604030504040204" pitchFamily="34" charset="-120"/>
                <a:ea typeface="微軟正黑體" panose="020B0604030504040204" pitchFamily="34" charset="-120"/>
              </a:rPr>
              <a:t>已結合圖書館帳密</a:t>
            </a:r>
            <a:r>
              <a:rPr lang="zh-TW" altLang="en-US" sz="1600" dirty="0" smtClean="0">
                <a:latin typeface="微軟正黑體" panose="020B0604030504040204" pitchFamily="34" charset="-120"/>
                <a:ea typeface="微軟正黑體" panose="020B0604030504040204" pitchFamily="34" charset="-120"/>
              </a:rPr>
              <a:t>，簡單</a:t>
            </a:r>
            <a:r>
              <a:rPr lang="en-US" altLang="zh-TW" sz="1600" dirty="0" smtClean="0">
                <a:latin typeface="微軟正黑體" panose="020B0604030504040204" pitchFamily="34" charset="-120"/>
                <a:ea typeface="微軟正黑體" panose="020B0604030504040204" pitchFamily="34" charset="-120"/>
              </a:rPr>
              <a:t>&gt;</a:t>
            </a:r>
            <a:endParaRPr lang="zh-TW" altLang="en-US" sz="1600" dirty="0">
              <a:latin typeface="微軟正黑體" panose="020B0604030504040204" pitchFamily="34" charset="-120"/>
              <a:ea typeface="微軟正黑體" panose="020B0604030504040204" pitchFamily="34" charset="-120"/>
            </a:endParaRPr>
          </a:p>
        </p:txBody>
      </p:sp>
      <p:pic>
        <p:nvPicPr>
          <p:cNvPr id="9" name="圖片 8"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554" y="2448084"/>
            <a:ext cx="4341684" cy="2824040"/>
          </a:xfrm>
          <a:prstGeom prst="rect">
            <a:avLst/>
          </a:prstGeom>
          <a:ln>
            <a:solidFill>
              <a:schemeClr val="tx1"/>
            </a:solidFill>
          </a:ln>
        </p:spPr>
      </p:pic>
    </p:spTree>
    <p:extLst>
      <p:ext uri="{BB962C8B-B14F-4D97-AF65-F5344CB8AC3E}">
        <p14:creationId xmlns:p14="http://schemas.microsoft.com/office/powerpoint/2010/main" val="3464400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204418" y="1173150"/>
            <a:ext cx="5400600" cy="184666"/>
          </a:xfrm>
          <a:prstGeom prst="rect">
            <a:avLst/>
          </a:prstGeom>
          <a:solidFill>
            <a:srgbClr val="DF972D">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57816" cy="1357816"/>
          </a:xfrm>
          <a:prstGeom prst="rect">
            <a:avLst/>
          </a:prstGeom>
        </p:spPr>
      </p:pic>
      <p:sp>
        <p:nvSpPr>
          <p:cNvPr id="3" name="矩形 2"/>
          <p:cNvSpPr/>
          <p:nvPr/>
        </p:nvSpPr>
        <p:spPr>
          <a:xfrm>
            <a:off x="1188194" y="214722"/>
            <a:ext cx="1740132" cy="1015663"/>
          </a:xfrm>
          <a:prstGeom prst="rect">
            <a:avLst/>
          </a:prstGeom>
        </p:spPr>
        <p:txBody>
          <a:bodyPr wrap="square">
            <a:spAutoFit/>
          </a:bodyPr>
          <a:lstStyle/>
          <a:p>
            <a:pPr algn="ctr">
              <a:spcBef>
                <a:spcPts val="600"/>
              </a:spcBef>
              <a:spcAft>
                <a:spcPts val="600"/>
              </a:spcAft>
            </a:pPr>
            <a:r>
              <a:rPr lang="en-US" altLang="zh-TW" sz="2500" b="1" dirty="0" err="1" smtClean="0">
                <a:latin typeface="微軟正黑體" panose="020B0604030504040204" pitchFamily="34" charset="-120"/>
                <a:ea typeface="微軟正黑體" panose="020B0604030504040204" pitchFamily="34" charset="-120"/>
              </a:rPr>
              <a:t>HyRead</a:t>
            </a:r>
            <a:r>
              <a:rPr lang="en-US" altLang="zh-TW" sz="2500" b="1" dirty="0" smtClean="0">
                <a:latin typeface="微軟正黑體" panose="020B0604030504040204" pitchFamily="34" charset="-120"/>
                <a:ea typeface="微軟正黑體" panose="020B0604030504040204" pitchFamily="34" charset="-120"/>
              </a:rPr>
              <a:t> </a:t>
            </a:r>
          </a:p>
          <a:p>
            <a:pPr algn="ctr">
              <a:spcBef>
                <a:spcPts val="600"/>
              </a:spcBef>
              <a:spcAft>
                <a:spcPts val="600"/>
              </a:spcAft>
            </a:pPr>
            <a:r>
              <a:rPr lang="zh-TW" altLang="en-US" sz="2500" b="1" dirty="0" smtClean="0">
                <a:latin typeface="微軟正黑體" panose="020B0604030504040204" pitchFamily="34" charset="-120"/>
                <a:ea typeface="微軟正黑體" panose="020B0604030504040204" pitchFamily="34" charset="-120"/>
              </a:rPr>
              <a:t>平台</a:t>
            </a:r>
            <a:endParaRPr lang="zh-TW" altLang="en-US" sz="2500" b="1" dirty="0">
              <a:latin typeface="微軟正黑體" panose="020B0604030504040204" pitchFamily="34" charset="-120"/>
              <a:ea typeface="微軟正黑體" panose="020B0604030504040204" pitchFamily="34" charset="-120"/>
            </a:endParaRPr>
          </a:p>
        </p:txBody>
      </p:sp>
      <p:sp>
        <p:nvSpPr>
          <p:cNvPr id="4" name="矩形 3"/>
          <p:cNvSpPr/>
          <p:nvPr/>
        </p:nvSpPr>
        <p:spPr>
          <a:xfrm>
            <a:off x="3055214" y="988484"/>
            <a:ext cx="5936241" cy="369332"/>
          </a:xfrm>
          <a:prstGeom prst="rect">
            <a:avLst/>
          </a:prstGeom>
        </p:spPr>
        <p:txBody>
          <a:bodyPr wrap="none">
            <a:spAutoFit/>
          </a:bodyPr>
          <a:lstStyle/>
          <a:p>
            <a:pPr algn="ctr">
              <a:spcBef>
                <a:spcPts val="600"/>
              </a:spcBef>
              <a:spcAft>
                <a:spcPts val="600"/>
              </a:spcAft>
            </a:pPr>
            <a:r>
              <a:rPr lang="zh-TW" altLang="en-US" b="1" dirty="0" smtClean="0">
                <a:latin typeface="微軟正黑體" panose="020B0604030504040204" pitchFamily="34" charset="-120"/>
                <a:ea typeface="微軟正黑體" panose="020B0604030504040204" pitchFamily="34" charset="-120"/>
              </a:rPr>
              <a:t>現在還拿很多期刊在手？</a:t>
            </a:r>
            <a:r>
              <a:rPr lang="en-US" altLang="zh-TW" b="1" dirty="0" smtClean="0">
                <a:latin typeface="微軟正黑體" panose="020B0604030504040204" pitchFamily="34" charset="-120"/>
                <a:ea typeface="微軟正黑體" panose="020B0604030504040204" pitchFamily="34" charset="-120"/>
              </a:rPr>
              <a:t>NONONO</a:t>
            </a:r>
            <a:r>
              <a:rPr lang="zh-TW" altLang="en-US" b="1" dirty="0" smtClean="0">
                <a:latin typeface="微軟正黑體" panose="020B0604030504040204" pitchFamily="34" charset="-120"/>
                <a:ea typeface="微軟正黑體" panose="020B0604030504040204" pitchFamily="34" charset="-120"/>
              </a:rPr>
              <a:t>，電子期刊才最夯</a:t>
            </a:r>
            <a:r>
              <a:rPr lang="en-US" altLang="zh-TW" b="1" dirty="0" smtClean="0">
                <a:latin typeface="微軟正黑體" panose="020B0604030504040204" pitchFamily="34" charset="-120"/>
                <a:ea typeface="微軟正黑體" panose="020B0604030504040204" pitchFamily="34" charset="-120"/>
              </a:rPr>
              <a:t>~ </a:t>
            </a:r>
            <a:endParaRPr lang="en-US" altLang="zh-TW" b="1" dirty="0">
              <a:latin typeface="微軟正黑體" panose="020B0604030504040204" pitchFamily="34" charset="-120"/>
              <a:ea typeface="微軟正黑體" panose="020B0604030504040204" pitchFamily="34" charset="-120"/>
            </a:endParaRPr>
          </a:p>
        </p:txBody>
      </p:sp>
      <p:pic>
        <p:nvPicPr>
          <p:cNvPr id="7" name="圖片 6"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234" y="1295840"/>
            <a:ext cx="7231636" cy="3925575"/>
          </a:xfrm>
          <a:prstGeom prst="rect">
            <a:avLst/>
          </a:prstGeom>
        </p:spPr>
      </p:pic>
      <p:sp>
        <p:nvSpPr>
          <p:cNvPr id="9" name="矩形 8"/>
          <p:cNvSpPr/>
          <p:nvPr/>
        </p:nvSpPr>
        <p:spPr>
          <a:xfrm>
            <a:off x="480653" y="1727880"/>
            <a:ext cx="877163" cy="3061494"/>
          </a:xfrm>
          <a:prstGeom prst="rect">
            <a:avLst/>
          </a:prstGeom>
        </p:spPr>
        <p:txBody>
          <a:bodyPr vert="eaVert" wrap="square">
            <a:spAutoFit/>
          </a:bodyPr>
          <a:lstStyle/>
          <a:p>
            <a:pPr>
              <a:spcBef>
                <a:spcPts val="300"/>
              </a:spcBef>
              <a:spcAft>
                <a:spcPts val="300"/>
              </a:spcAft>
            </a:pPr>
            <a:r>
              <a:rPr lang="zh-TW" altLang="en-US" sz="1500" dirty="0" smtClean="0">
                <a:latin typeface="微軟正黑體" panose="020B0604030504040204" pitchFamily="34" charset="-120"/>
                <a:ea typeface="微軟正黑體" panose="020B0604030504040204" pitchFamily="34" charset="-120"/>
              </a:rPr>
              <a:t>電子期刊借閱有借期，但</a:t>
            </a:r>
            <a:r>
              <a:rPr lang="zh-TW" altLang="en-US" sz="1500" dirty="0" smtClean="0">
                <a:solidFill>
                  <a:srgbClr val="FF0000"/>
                </a:solidFill>
                <a:latin typeface="微軟正黑體" panose="020B0604030504040204" pitchFamily="34" charset="-120"/>
                <a:ea typeface="微軟正黑體" panose="020B0604030504040204" pitchFamily="34" charset="-120"/>
              </a:rPr>
              <a:t>沒有逾期罰款</a:t>
            </a:r>
            <a:r>
              <a:rPr lang="zh-TW" altLang="en-US" sz="1500" dirty="0" smtClean="0">
                <a:latin typeface="微軟正黑體" panose="020B0604030504040204" pitchFamily="34" charset="-120"/>
                <a:ea typeface="微軟正黑體" panose="020B0604030504040204" pitchFamily="34" charset="-120"/>
              </a:rPr>
              <a:t>，時間一到就消失等著您再來借閱</a:t>
            </a:r>
            <a:r>
              <a:rPr lang="en-US" altLang="zh-TW" sz="1500" dirty="0" smtClean="0">
                <a:latin typeface="微軟正黑體" panose="020B0604030504040204" pitchFamily="34" charset="-120"/>
                <a:ea typeface="微軟正黑體" panose="020B0604030504040204" pitchFamily="34" charset="-120"/>
              </a:rPr>
              <a:t>~</a:t>
            </a:r>
          </a:p>
        </p:txBody>
      </p:sp>
      <p:sp>
        <p:nvSpPr>
          <p:cNvPr id="11" name="矩形 10"/>
          <p:cNvSpPr/>
          <p:nvPr/>
        </p:nvSpPr>
        <p:spPr>
          <a:xfrm>
            <a:off x="9972" y="4304626"/>
            <a:ext cx="1839694" cy="323165"/>
          </a:xfrm>
          <a:prstGeom prst="rect">
            <a:avLst/>
          </a:prstGeom>
        </p:spPr>
        <p:txBody>
          <a:bodyPr vert="horz" wrap="square">
            <a:spAutoFit/>
          </a:bodyPr>
          <a:lstStyle/>
          <a:p>
            <a:pPr>
              <a:spcBef>
                <a:spcPts val="300"/>
              </a:spcBef>
              <a:spcAft>
                <a:spcPts val="300"/>
              </a:spcAft>
            </a:pPr>
            <a:r>
              <a:rPr lang="en-US" altLang="zh-TW" sz="1500" dirty="0" smtClean="0">
                <a:latin typeface="微軟正黑體" panose="020B0604030504040204" pitchFamily="34" charset="-120"/>
                <a:ea typeface="微軟正黑體" panose="020B0604030504040204" pitchFamily="34" charset="-120"/>
              </a:rPr>
              <a:t>\\\\\\\\</a:t>
            </a:r>
            <a:endParaRPr lang="zh-TW" altLang="en-US" sz="15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187478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8075" y="612105"/>
            <a:ext cx="1277720" cy="1800000"/>
          </a:xfrm>
          <a:prstGeom prst="rect">
            <a:avLst/>
          </a:prstGeom>
        </p:spPr>
      </p:pic>
      <p:pic>
        <p:nvPicPr>
          <p:cNvPr id="3" name="圖片 2"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7912" y="612105"/>
            <a:ext cx="1330434" cy="1800000"/>
          </a:xfrm>
          <a:prstGeom prst="rect">
            <a:avLst/>
          </a:prstGeom>
        </p:spPr>
      </p:pic>
      <p:pic>
        <p:nvPicPr>
          <p:cNvPr id="4" name="圖片 3" descr="畫面剪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7317" y="612105"/>
            <a:ext cx="1324160" cy="1752845"/>
          </a:xfrm>
          <a:prstGeom prst="rect">
            <a:avLst/>
          </a:prstGeom>
        </p:spPr>
      </p:pic>
      <p:pic>
        <p:nvPicPr>
          <p:cNvPr id="5" name="圖片 4" descr="畫面剪輯"/>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9481" y="612679"/>
            <a:ext cx="1314634" cy="1724266"/>
          </a:xfrm>
          <a:prstGeom prst="rect">
            <a:avLst/>
          </a:prstGeom>
        </p:spPr>
      </p:pic>
      <p:pic>
        <p:nvPicPr>
          <p:cNvPr id="6" name="圖片 5" descr="畫面剪輯"/>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119" y="616630"/>
            <a:ext cx="1352739" cy="1790950"/>
          </a:xfrm>
          <a:prstGeom prst="rect">
            <a:avLst/>
          </a:prstGeom>
        </p:spPr>
      </p:pic>
      <p:pic>
        <p:nvPicPr>
          <p:cNvPr id="7" name="圖片 6" descr="畫面剪輯"/>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4858" y="640208"/>
            <a:ext cx="1314634" cy="1771897"/>
          </a:xfrm>
          <a:prstGeom prst="rect">
            <a:avLst/>
          </a:prstGeom>
        </p:spPr>
      </p:pic>
      <p:pic>
        <p:nvPicPr>
          <p:cNvPr id="8" name="圖片 7" descr="畫面剪輯"/>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632" y="3007181"/>
            <a:ext cx="1352739" cy="1790950"/>
          </a:xfrm>
          <a:prstGeom prst="rect">
            <a:avLst/>
          </a:prstGeom>
        </p:spPr>
      </p:pic>
      <p:pic>
        <p:nvPicPr>
          <p:cNvPr id="9" name="圖片 8" descr="畫面剪輯"/>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95371" y="3007181"/>
            <a:ext cx="1355581" cy="1790950"/>
          </a:xfrm>
          <a:prstGeom prst="rect">
            <a:avLst/>
          </a:prstGeom>
        </p:spPr>
      </p:pic>
      <p:pic>
        <p:nvPicPr>
          <p:cNvPr id="10" name="圖片 9" descr="畫面剪輯"/>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69877" y="2992893"/>
            <a:ext cx="1425727" cy="1805237"/>
          </a:xfrm>
          <a:prstGeom prst="rect">
            <a:avLst/>
          </a:prstGeom>
        </p:spPr>
      </p:pic>
      <p:pic>
        <p:nvPicPr>
          <p:cNvPr id="11" name="圖片 10" descr="畫面剪輯"/>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60551" y="2966546"/>
            <a:ext cx="1437781" cy="1872219"/>
          </a:xfrm>
          <a:prstGeom prst="rect">
            <a:avLst/>
          </a:prstGeom>
        </p:spPr>
      </p:pic>
      <p:pic>
        <p:nvPicPr>
          <p:cNvPr id="12" name="圖片 11" descr="畫面剪輯"/>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16429" y="2966546"/>
            <a:ext cx="1361018" cy="1891414"/>
          </a:xfrm>
          <a:prstGeom prst="rect">
            <a:avLst/>
          </a:prstGeom>
        </p:spPr>
      </p:pic>
      <p:pic>
        <p:nvPicPr>
          <p:cNvPr id="13" name="圖片 12" descr="畫面剪輯"/>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08874" y="2988369"/>
            <a:ext cx="1360291" cy="1850396"/>
          </a:xfrm>
          <a:prstGeom prst="rect">
            <a:avLst/>
          </a:prstGeom>
        </p:spPr>
      </p:pic>
      <p:sp>
        <p:nvSpPr>
          <p:cNvPr id="14" name="矩形 13"/>
          <p:cNvSpPr/>
          <p:nvPr/>
        </p:nvSpPr>
        <p:spPr>
          <a:xfrm>
            <a:off x="598967" y="255185"/>
            <a:ext cx="7493706" cy="323165"/>
          </a:xfrm>
          <a:prstGeom prst="rect">
            <a:avLst/>
          </a:prstGeom>
        </p:spPr>
        <p:txBody>
          <a:bodyPr vert="horz" wrap="square">
            <a:spAutoFit/>
          </a:bodyPr>
          <a:lstStyle/>
          <a:p>
            <a:pPr>
              <a:spcBef>
                <a:spcPts val="300"/>
              </a:spcBef>
              <a:spcAft>
                <a:spcPts val="300"/>
              </a:spcAft>
            </a:pPr>
            <a:r>
              <a:rPr lang="zh-TW" altLang="en-US" sz="1500" dirty="0" smtClean="0">
                <a:latin typeface="微軟正黑體" panose="020B0604030504040204" pitchFamily="34" charset="-120"/>
                <a:ea typeface="微軟正黑體" panose="020B0604030504040204" pitchFamily="34" charset="-120"/>
              </a:rPr>
              <a:t>想要學習英文，跟阿度仔說話</a:t>
            </a:r>
            <a:r>
              <a:rPr lang="en-US" altLang="zh-TW" sz="1500" dirty="0" smtClean="0">
                <a:latin typeface="微軟正黑體" panose="020B0604030504040204" pitchFamily="34" charset="-120"/>
                <a:ea typeface="微軟正黑體" panose="020B0604030504040204" pitchFamily="34" charset="-120"/>
              </a:rPr>
              <a:t>…</a:t>
            </a:r>
            <a:r>
              <a:rPr lang="zh-TW" altLang="en-US" sz="1500" dirty="0" smtClean="0">
                <a:latin typeface="微軟正黑體" panose="020B0604030504040204" pitchFamily="34" charset="-120"/>
                <a:ea typeface="微軟正黑體" panose="020B0604030504040204" pitchFamily="34" charset="-120"/>
              </a:rPr>
              <a:t>有，提供</a:t>
            </a:r>
            <a:r>
              <a:rPr lang="en-US" altLang="zh-TW" sz="1500" dirty="0" smtClean="0">
                <a:latin typeface="微軟正黑體" panose="020B0604030504040204" pitchFamily="34" charset="-120"/>
                <a:ea typeface="微軟正黑體" panose="020B0604030504040204" pitchFamily="34" charset="-120"/>
              </a:rPr>
              <a:t>13</a:t>
            </a:r>
            <a:r>
              <a:rPr lang="zh-TW" altLang="en-US" sz="1500" dirty="0" smtClean="0">
                <a:latin typeface="微軟正黑體" panose="020B0604030504040204" pitchFamily="34" charset="-120"/>
                <a:ea typeface="微軟正黑體" panose="020B0604030504040204" pitchFamily="34" charset="-120"/>
              </a:rPr>
              <a:t>種語言雜誌挑選，還是「</a:t>
            </a:r>
            <a:r>
              <a:rPr lang="zh-TW" altLang="en-US" sz="1500" dirty="0" smtClean="0">
                <a:solidFill>
                  <a:srgbClr val="FF0000"/>
                </a:solidFill>
                <a:latin typeface="微軟正黑體" panose="020B0604030504040204" pitchFamily="34" charset="-120"/>
                <a:ea typeface="微軟正黑體" panose="020B0604030504040204" pitchFamily="34" charset="-120"/>
              </a:rPr>
              <a:t>有聲的</a:t>
            </a:r>
            <a:r>
              <a:rPr lang="zh-TW" altLang="en-US" sz="1500" dirty="0" smtClean="0">
                <a:latin typeface="微軟正黑體" panose="020B0604030504040204" pitchFamily="34" charset="-120"/>
                <a:ea typeface="微軟正黑體" panose="020B0604030504040204" pitchFamily="34" charset="-120"/>
              </a:rPr>
              <a:t>」喔</a:t>
            </a:r>
            <a:r>
              <a:rPr lang="en-US" altLang="zh-TW" sz="1500" dirty="0" smtClean="0">
                <a:latin typeface="微軟正黑體" panose="020B0604030504040204" pitchFamily="34" charset="-120"/>
                <a:ea typeface="微軟正黑體" panose="020B0604030504040204" pitchFamily="34" charset="-120"/>
              </a:rPr>
              <a:t>~</a:t>
            </a:r>
            <a:endParaRPr lang="zh-TW" altLang="en-US" sz="1500" dirty="0">
              <a:latin typeface="微軟正黑體" panose="020B0604030504040204" pitchFamily="34" charset="-120"/>
              <a:ea typeface="微軟正黑體" panose="020B0604030504040204" pitchFamily="34" charset="-120"/>
            </a:endParaRPr>
          </a:p>
        </p:txBody>
      </p:sp>
      <p:sp>
        <p:nvSpPr>
          <p:cNvPr id="15" name="矩形 14"/>
          <p:cNvSpPr/>
          <p:nvPr/>
        </p:nvSpPr>
        <p:spPr>
          <a:xfrm>
            <a:off x="1584878" y="2576292"/>
            <a:ext cx="5973119" cy="323165"/>
          </a:xfrm>
          <a:prstGeom prst="rect">
            <a:avLst/>
          </a:prstGeom>
        </p:spPr>
        <p:txBody>
          <a:bodyPr vert="horz" wrap="square">
            <a:spAutoFit/>
          </a:bodyPr>
          <a:lstStyle/>
          <a:p>
            <a:pPr>
              <a:spcBef>
                <a:spcPts val="300"/>
              </a:spcBef>
              <a:spcAft>
                <a:spcPts val="300"/>
              </a:spcAft>
            </a:pPr>
            <a:r>
              <a:rPr lang="en-US" altLang="zh-TW" sz="1500" dirty="0" smtClean="0">
                <a:latin typeface="微軟正黑體" panose="020B0604030504040204" pitchFamily="34" charset="-120"/>
                <a:ea typeface="微軟正黑體" panose="020B0604030504040204" pitchFamily="34" charset="-120"/>
              </a:rPr>
              <a:t>Fashion</a:t>
            </a:r>
            <a:r>
              <a:rPr lang="zh-TW" altLang="en-US" sz="1500" dirty="0" smtClean="0">
                <a:latin typeface="微軟正黑體" panose="020B0604030504040204" pitchFamily="34" charset="-120"/>
                <a:ea typeface="微軟正黑體" panose="020B0604030504040204" pitchFamily="34" charset="-120"/>
              </a:rPr>
              <a:t>美人就老娘</a:t>
            </a:r>
            <a:r>
              <a:rPr lang="en-US" altLang="zh-TW" sz="1500" dirty="0" smtClean="0">
                <a:latin typeface="微軟正黑體" panose="020B0604030504040204" pitchFamily="34" charset="-120"/>
                <a:ea typeface="微軟正黑體" panose="020B0604030504040204" pitchFamily="34" charset="-120"/>
              </a:rPr>
              <a:t>…</a:t>
            </a:r>
            <a:r>
              <a:rPr lang="zh-TW" altLang="en-US" sz="1500" dirty="0" smtClean="0">
                <a:latin typeface="微軟正黑體" panose="020B0604030504040204" pitchFamily="34" charset="-120"/>
                <a:ea typeface="微軟正黑體" panose="020B0604030504040204" pitchFamily="34" charset="-120"/>
              </a:rPr>
              <a:t>女人我最大、美人誌等水水雜誌讓你一秒變時尚</a:t>
            </a:r>
            <a:endParaRPr lang="zh-TW" altLang="en-US" sz="15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0463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5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750" fill="hold"/>
                                        <p:tgtEl>
                                          <p:spTgt spid="8"/>
                                        </p:tgtEl>
                                        <p:attrNameLst>
                                          <p:attrName>ppt_x</p:attrName>
                                        </p:attrNameLst>
                                      </p:cBhvr>
                                      <p:tavLst>
                                        <p:tav tm="0">
                                          <p:val>
                                            <p:strVal val="#ppt_x"/>
                                          </p:val>
                                        </p:tav>
                                        <p:tav tm="100000">
                                          <p:val>
                                            <p:strVal val="#ppt_x"/>
                                          </p:val>
                                        </p:tav>
                                      </p:tavLst>
                                    </p:anim>
                                    <p:anim calcmode="lin" valueType="num">
                                      <p:cBhvr additive="base">
                                        <p:cTn id="33" dur="750" fill="hold"/>
                                        <p:tgtEl>
                                          <p:spTgt spid="8"/>
                                        </p:tgtEl>
                                        <p:attrNameLst>
                                          <p:attrName>ppt_y</p:attrName>
                                        </p:attrNameLst>
                                      </p:cBhvr>
                                      <p:tavLst>
                                        <p:tav tm="0">
                                          <p:val>
                                            <p:strVal val="1+#ppt_h/2"/>
                                          </p:val>
                                        </p:tav>
                                        <p:tav tm="100000">
                                          <p:val>
                                            <p:strVal val="#ppt_y"/>
                                          </p:val>
                                        </p:tav>
                                      </p:tavLst>
                                    </p:anim>
                                  </p:childTnLst>
                                </p:cTn>
                              </p:par>
                            </p:childTnLst>
                          </p:cTn>
                        </p:par>
                        <p:par>
                          <p:cTn id="34" fill="hold">
                            <p:stCondLst>
                              <p:cond delay="750"/>
                            </p:stCondLst>
                            <p:childTnLst>
                              <p:par>
                                <p:cTn id="35" presetID="2" presetClass="entr" presetSubtype="4"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750" fill="hold"/>
                                        <p:tgtEl>
                                          <p:spTgt spid="9"/>
                                        </p:tgtEl>
                                        <p:attrNameLst>
                                          <p:attrName>ppt_x</p:attrName>
                                        </p:attrNameLst>
                                      </p:cBhvr>
                                      <p:tavLst>
                                        <p:tav tm="0">
                                          <p:val>
                                            <p:strVal val="#ppt_x"/>
                                          </p:val>
                                        </p:tav>
                                        <p:tav tm="100000">
                                          <p:val>
                                            <p:strVal val="#ppt_x"/>
                                          </p:val>
                                        </p:tav>
                                      </p:tavLst>
                                    </p:anim>
                                    <p:anim calcmode="lin" valueType="num">
                                      <p:cBhvr additive="base">
                                        <p:cTn id="38" dur="75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750" fill="hold"/>
                                        <p:tgtEl>
                                          <p:spTgt spid="10"/>
                                        </p:tgtEl>
                                        <p:attrNameLst>
                                          <p:attrName>ppt_x</p:attrName>
                                        </p:attrNameLst>
                                      </p:cBhvr>
                                      <p:tavLst>
                                        <p:tav tm="0">
                                          <p:val>
                                            <p:strVal val="#ppt_x"/>
                                          </p:val>
                                        </p:tav>
                                        <p:tav tm="100000">
                                          <p:val>
                                            <p:strVal val="#ppt_x"/>
                                          </p:val>
                                        </p:tav>
                                      </p:tavLst>
                                    </p:anim>
                                    <p:anim calcmode="lin" valueType="num">
                                      <p:cBhvr additive="base">
                                        <p:cTn id="43" dur="750" fill="hold"/>
                                        <p:tgtEl>
                                          <p:spTgt spid="10"/>
                                        </p:tgtEl>
                                        <p:attrNameLst>
                                          <p:attrName>ppt_y</p:attrName>
                                        </p:attrNameLst>
                                      </p:cBhvr>
                                      <p:tavLst>
                                        <p:tav tm="0">
                                          <p:val>
                                            <p:strVal val="1+#ppt_h/2"/>
                                          </p:val>
                                        </p:tav>
                                        <p:tav tm="100000">
                                          <p:val>
                                            <p:strVal val="#ppt_y"/>
                                          </p:val>
                                        </p:tav>
                                      </p:tavLst>
                                    </p:anim>
                                  </p:childTnLst>
                                </p:cTn>
                              </p:par>
                            </p:childTnLst>
                          </p:cTn>
                        </p:par>
                        <p:par>
                          <p:cTn id="44" fill="hold">
                            <p:stCondLst>
                              <p:cond delay="2250"/>
                            </p:stCondLst>
                            <p:childTnLst>
                              <p:par>
                                <p:cTn id="45" presetID="2" presetClass="entr" presetSubtype="4"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750" fill="hold"/>
                                        <p:tgtEl>
                                          <p:spTgt spid="11"/>
                                        </p:tgtEl>
                                        <p:attrNameLst>
                                          <p:attrName>ppt_x</p:attrName>
                                        </p:attrNameLst>
                                      </p:cBhvr>
                                      <p:tavLst>
                                        <p:tav tm="0">
                                          <p:val>
                                            <p:strVal val="#ppt_x"/>
                                          </p:val>
                                        </p:tav>
                                        <p:tav tm="100000">
                                          <p:val>
                                            <p:strVal val="#ppt_x"/>
                                          </p:val>
                                        </p:tav>
                                      </p:tavLst>
                                    </p:anim>
                                    <p:anim calcmode="lin" valueType="num">
                                      <p:cBhvr additive="base">
                                        <p:cTn id="48" dur="750" fill="hold"/>
                                        <p:tgtEl>
                                          <p:spTgt spid="11"/>
                                        </p:tgtEl>
                                        <p:attrNameLst>
                                          <p:attrName>ppt_y</p:attrName>
                                        </p:attrNameLst>
                                      </p:cBhvr>
                                      <p:tavLst>
                                        <p:tav tm="0">
                                          <p:val>
                                            <p:strVal val="1+#ppt_h/2"/>
                                          </p:val>
                                        </p:tav>
                                        <p:tav tm="100000">
                                          <p:val>
                                            <p:strVal val="#ppt_y"/>
                                          </p:val>
                                        </p:tav>
                                      </p:tavLst>
                                    </p:anim>
                                  </p:childTnLst>
                                </p:cTn>
                              </p:par>
                            </p:childTnLst>
                          </p:cTn>
                        </p:par>
                        <p:par>
                          <p:cTn id="49" fill="hold">
                            <p:stCondLst>
                              <p:cond delay="3000"/>
                            </p:stCondLst>
                            <p:childTnLst>
                              <p:par>
                                <p:cTn id="50" presetID="2" presetClass="entr" presetSubtype="4"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750" fill="hold"/>
                                        <p:tgtEl>
                                          <p:spTgt spid="12"/>
                                        </p:tgtEl>
                                        <p:attrNameLst>
                                          <p:attrName>ppt_x</p:attrName>
                                        </p:attrNameLst>
                                      </p:cBhvr>
                                      <p:tavLst>
                                        <p:tav tm="0">
                                          <p:val>
                                            <p:strVal val="#ppt_x"/>
                                          </p:val>
                                        </p:tav>
                                        <p:tav tm="100000">
                                          <p:val>
                                            <p:strVal val="#ppt_x"/>
                                          </p:val>
                                        </p:tav>
                                      </p:tavLst>
                                    </p:anim>
                                    <p:anim calcmode="lin" valueType="num">
                                      <p:cBhvr additive="base">
                                        <p:cTn id="53" dur="750" fill="hold"/>
                                        <p:tgtEl>
                                          <p:spTgt spid="12"/>
                                        </p:tgtEl>
                                        <p:attrNameLst>
                                          <p:attrName>ppt_y</p:attrName>
                                        </p:attrNameLst>
                                      </p:cBhvr>
                                      <p:tavLst>
                                        <p:tav tm="0">
                                          <p:val>
                                            <p:strVal val="1+#ppt_h/2"/>
                                          </p:val>
                                        </p:tav>
                                        <p:tav tm="100000">
                                          <p:val>
                                            <p:strVal val="#ppt_y"/>
                                          </p:val>
                                        </p:tav>
                                      </p:tavLst>
                                    </p:anim>
                                  </p:childTnLst>
                                </p:cTn>
                              </p:par>
                            </p:childTnLst>
                          </p:cTn>
                        </p:par>
                        <p:par>
                          <p:cTn id="54" fill="hold">
                            <p:stCondLst>
                              <p:cond delay="3750"/>
                            </p:stCondLst>
                            <p:childTnLst>
                              <p:par>
                                <p:cTn id="55" presetID="2" presetClass="entr" presetSubtype="4"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750" fill="hold"/>
                                        <p:tgtEl>
                                          <p:spTgt spid="13"/>
                                        </p:tgtEl>
                                        <p:attrNameLst>
                                          <p:attrName>ppt_x</p:attrName>
                                        </p:attrNameLst>
                                      </p:cBhvr>
                                      <p:tavLst>
                                        <p:tav tm="0">
                                          <p:val>
                                            <p:strVal val="#ppt_x"/>
                                          </p:val>
                                        </p:tav>
                                        <p:tav tm="100000">
                                          <p:val>
                                            <p:strVal val="#ppt_x"/>
                                          </p:val>
                                        </p:tav>
                                      </p:tavLst>
                                    </p:anim>
                                    <p:anim calcmode="lin" valueType="num">
                                      <p:cBhvr additive="base">
                                        <p:cTn id="58"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780482" y="3996481"/>
            <a:ext cx="4536504" cy="166172"/>
          </a:xfrm>
          <a:prstGeom prst="rect">
            <a:avLst/>
          </a:prstGeom>
          <a:solidFill>
            <a:schemeClr val="accent2">
              <a:lumMod val="60000"/>
              <a:lumOff val="4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3780482" y="4233565"/>
            <a:ext cx="4536504" cy="166172"/>
          </a:xfrm>
          <a:prstGeom prst="rect">
            <a:avLst/>
          </a:prstGeom>
          <a:solidFill>
            <a:schemeClr val="accent2">
              <a:lumMod val="60000"/>
              <a:lumOff val="4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3780482" y="4529059"/>
            <a:ext cx="4397362" cy="166172"/>
          </a:xfrm>
          <a:prstGeom prst="rect">
            <a:avLst/>
          </a:prstGeom>
          <a:solidFill>
            <a:schemeClr val="accent2">
              <a:lumMod val="60000"/>
              <a:lumOff val="4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106" y="928440"/>
            <a:ext cx="1352739" cy="1771897"/>
          </a:xfrm>
          <a:prstGeom prst="rect">
            <a:avLst/>
          </a:prstGeom>
        </p:spPr>
      </p:pic>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4117" y="942603"/>
            <a:ext cx="1352739" cy="1757734"/>
          </a:xfrm>
          <a:prstGeom prst="rect">
            <a:avLst/>
          </a:prstGeom>
        </p:spPr>
      </p:pic>
      <p:pic>
        <p:nvPicPr>
          <p:cNvPr id="5" name="圖片 4"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4418" y="942603"/>
            <a:ext cx="1362265" cy="1757734"/>
          </a:xfrm>
          <a:prstGeom prst="rect">
            <a:avLst/>
          </a:prstGeom>
        </p:spPr>
      </p:pic>
      <p:pic>
        <p:nvPicPr>
          <p:cNvPr id="6" name="圖片 5" descr="畫面剪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683" y="942603"/>
            <a:ext cx="1374039" cy="1773253"/>
          </a:xfrm>
          <a:prstGeom prst="rect">
            <a:avLst/>
          </a:prstGeom>
        </p:spPr>
      </p:pic>
      <p:pic>
        <p:nvPicPr>
          <p:cNvPr id="7" name="圖片 6" descr="畫面剪輯"/>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722" y="942603"/>
            <a:ext cx="1320577" cy="1757734"/>
          </a:xfrm>
          <a:prstGeom prst="rect">
            <a:avLst/>
          </a:prstGeom>
        </p:spPr>
      </p:pic>
      <p:pic>
        <p:nvPicPr>
          <p:cNvPr id="8" name="圖片 7" descr="畫面剪輯"/>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8830" y="963208"/>
            <a:ext cx="1323974" cy="1737129"/>
          </a:xfrm>
          <a:prstGeom prst="rect">
            <a:avLst/>
          </a:prstGeom>
        </p:spPr>
      </p:pic>
      <p:sp>
        <p:nvSpPr>
          <p:cNvPr id="9" name="矩形 8"/>
          <p:cNvSpPr/>
          <p:nvPr/>
        </p:nvSpPr>
        <p:spPr>
          <a:xfrm>
            <a:off x="684138" y="578350"/>
            <a:ext cx="7493706" cy="323165"/>
          </a:xfrm>
          <a:prstGeom prst="rect">
            <a:avLst/>
          </a:prstGeom>
        </p:spPr>
        <p:txBody>
          <a:bodyPr vert="horz" wrap="square">
            <a:spAutoFit/>
          </a:bodyPr>
          <a:lstStyle/>
          <a:p>
            <a:pPr>
              <a:spcBef>
                <a:spcPts val="300"/>
              </a:spcBef>
              <a:spcAft>
                <a:spcPts val="300"/>
              </a:spcAft>
            </a:pPr>
            <a:r>
              <a:rPr lang="zh-TW" altLang="en-US" sz="1500" dirty="0" smtClean="0">
                <a:latin typeface="微軟正黑體" panose="020B0604030504040204" pitchFamily="34" charset="-120"/>
                <a:ea typeface="微軟正黑體" panose="020B0604030504040204" pitchFamily="34" charset="-120"/>
              </a:rPr>
              <a:t>大富婆、富爸爸們快來這瞧瞧</a:t>
            </a:r>
            <a:r>
              <a:rPr lang="en-US" altLang="zh-TW" sz="1500" dirty="0" smtClean="0">
                <a:latin typeface="微軟正黑體" panose="020B0604030504040204" pitchFamily="34" charset="-120"/>
                <a:ea typeface="微軟正黑體" panose="020B0604030504040204" pitchFamily="34" charset="-120"/>
              </a:rPr>
              <a:t>…19</a:t>
            </a:r>
            <a:r>
              <a:rPr lang="zh-TW" altLang="en-US" sz="1500" dirty="0" smtClean="0">
                <a:latin typeface="微軟正黑體" panose="020B0604030504040204" pitchFamily="34" charset="-120"/>
                <a:ea typeface="微軟正黑體" panose="020B0604030504040204" pitchFamily="34" charset="-120"/>
              </a:rPr>
              <a:t>本不一樣的理財管理類別雜誌，真的看不完呀</a:t>
            </a:r>
            <a:r>
              <a:rPr lang="en-US" altLang="zh-TW" sz="1500" dirty="0" smtClean="0">
                <a:latin typeface="微軟正黑體" panose="020B0604030504040204" pitchFamily="34" charset="-120"/>
                <a:ea typeface="微軟正黑體" panose="020B0604030504040204" pitchFamily="34" charset="-120"/>
              </a:rPr>
              <a:t>~</a:t>
            </a:r>
            <a:endParaRPr lang="zh-TW" altLang="en-US" sz="1500" dirty="0">
              <a:latin typeface="微軟正黑體" panose="020B0604030504040204" pitchFamily="34" charset="-120"/>
              <a:ea typeface="微軟正黑體" panose="020B0604030504040204" pitchFamily="34" charset="-120"/>
            </a:endParaRPr>
          </a:p>
        </p:txBody>
      </p:sp>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2248" y="3637743"/>
            <a:ext cx="1357816" cy="1357816"/>
          </a:xfrm>
          <a:prstGeom prst="rect">
            <a:avLst/>
          </a:prstGeom>
        </p:spPr>
      </p:pic>
      <p:sp>
        <p:nvSpPr>
          <p:cNvPr id="11" name="矩形 10"/>
          <p:cNvSpPr/>
          <p:nvPr/>
        </p:nvSpPr>
        <p:spPr>
          <a:xfrm>
            <a:off x="3681274" y="3854986"/>
            <a:ext cx="4757402" cy="923330"/>
          </a:xfrm>
          <a:prstGeom prst="rect">
            <a:avLst/>
          </a:prstGeom>
        </p:spPr>
        <p:txBody>
          <a:bodyPr wrap="square">
            <a:spAutoFit/>
          </a:bodyPr>
          <a:lstStyle/>
          <a:p>
            <a:pPr>
              <a:spcBef>
                <a:spcPts val="600"/>
              </a:spcBef>
              <a:spcAft>
                <a:spcPts val="600"/>
              </a:spcAft>
            </a:pPr>
            <a:r>
              <a:rPr lang="en-US" altLang="zh-TW" b="1" dirty="0" err="1" smtClean="0">
                <a:latin typeface="微軟正黑體" panose="020B0604030504040204" pitchFamily="34" charset="-120"/>
                <a:ea typeface="微軟正黑體" panose="020B0604030504040204" pitchFamily="34" charset="-120"/>
              </a:rPr>
              <a:t>HyRead</a:t>
            </a:r>
            <a:r>
              <a:rPr lang="en-US" altLang="zh-TW" b="1" dirty="0" smtClean="0">
                <a:latin typeface="微軟正黑體" panose="020B0604030504040204" pitchFamily="34" charset="-120"/>
                <a:ea typeface="微軟正黑體" panose="020B0604030504040204" pitchFamily="34" charset="-120"/>
              </a:rPr>
              <a:t> </a:t>
            </a:r>
            <a:r>
              <a:rPr lang="zh-TW" altLang="en-US" b="1" dirty="0" smtClean="0">
                <a:latin typeface="微軟正黑體" panose="020B0604030504040204" pitchFamily="34" charset="-120"/>
                <a:ea typeface="微軟正黑體" panose="020B0604030504040204" pitchFamily="34" charset="-120"/>
              </a:rPr>
              <a:t>平台，不單單只是在電腦上線上翻閱，不管身在何方，手機</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平板皆可成為文青一群的必備良藥</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即使沒有網路，仍可時尚看雜誌</a:t>
            </a:r>
            <a:endParaRPr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6413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15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5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1500"/>
                                        <p:tgtEl>
                                          <p:spTgt spid="6"/>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5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8"/>
            <a:ext cx="9033348" cy="6026993"/>
          </a:xfrm>
          <a:prstGeom prst="rect">
            <a:avLst/>
          </a:prstGeom>
        </p:spPr>
      </p:pic>
      <p:sp>
        <p:nvSpPr>
          <p:cNvPr id="5" name="矩形 4"/>
          <p:cNvSpPr/>
          <p:nvPr/>
        </p:nvSpPr>
        <p:spPr>
          <a:xfrm>
            <a:off x="3636466" y="-14288"/>
            <a:ext cx="2088232" cy="410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3844455" y="396081"/>
            <a:ext cx="1672253" cy="323165"/>
          </a:xfrm>
          <a:prstGeom prst="rect">
            <a:avLst/>
          </a:prstGeom>
        </p:spPr>
        <p:txBody>
          <a:bodyPr wrap="none">
            <a:spAutoFit/>
          </a:bodyPr>
          <a:lstStyle/>
          <a:p>
            <a:r>
              <a:rPr lang="zh-TW" altLang="en-US" sz="1500" dirty="0" smtClean="0">
                <a:solidFill>
                  <a:srgbClr val="FF0000"/>
                </a:solidFill>
                <a:latin typeface="微軟正黑體" panose="020B0604030504040204" pitchFamily="34" charset="-120"/>
                <a:ea typeface="微軟正黑體" panose="020B0604030504040204" pitchFamily="34" charset="-120"/>
              </a:rPr>
              <a:t>翻頁工具在這兒</a:t>
            </a:r>
            <a:r>
              <a:rPr lang="en-US" altLang="zh-TW" sz="1500" dirty="0" smtClean="0">
                <a:solidFill>
                  <a:srgbClr val="FF0000"/>
                </a:solidFill>
                <a:latin typeface="微軟正黑體" panose="020B0604030504040204" pitchFamily="34" charset="-120"/>
                <a:ea typeface="微軟正黑體" panose="020B0604030504040204" pitchFamily="34" charset="-120"/>
              </a:rPr>
              <a:t>~</a:t>
            </a:r>
            <a:endParaRPr lang="zh-TW" altLang="en-US" sz="1500" dirty="0">
              <a:solidFill>
                <a:srgbClr val="FF0000"/>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692250" y="-43261"/>
            <a:ext cx="1080120" cy="410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116186" y="429814"/>
            <a:ext cx="2108269" cy="323165"/>
          </a:xfrm>
          <a:prstGeom prst="rect">
            <a:avLst/>
          </a:prstGeom>
        </p:spPr>
        <p:txBody>
          <a:bodyPr wrap="none">
            <a:spAutoFit/>
          </a:bodyPr>
          <a:lstStyle/>
          <a:p>
            <a:r>
              <a:rPr lang="zh-TW" altLang="en-US" sz="1500" dirty="0" smtClean="0">
                <a:solidFill>
                  <a:srgbClr val="FF0000"/>
                </a:solidFill>
                <a:latin typeface="微軟正黑體" panose="020B0604030504040204" pitchFamily="34" charset="-120"/>
                <a:ea typeface="微軟正黑體" panose="020B0604030504040204" pitchFamily="34" charset="-120"/>
              </a:rPr>
              <a:t>單頁、雙頁或多頁瀏覽</a:t>
            </a:r>
            <a:endParaRPr lang="zh-TW" altLang="en-US" sz="1500" dirty="0">
              <a:solidFill>
                <a:srgbClr val="FF0000"/>
              </a:solidFill>
              <a:latin typeface="微軟正黑體" panose="020B0604030504040204" pitchFamily="34" charset="-120"/>
              <a:ea typeface="微軟正黑體" panose="020B0604030504040204" pitchFamily="34" charset="-120"/>
            </a:endParaRPr>
          </a:p>
        </p:txBody>
      </p:sp>
      <p:sp>
        <p:nvSpPr>
          <p:cNvPr id="9" name="矩形 8"/>
          <p:cNvSpPr/>
          <p:nvPr/>
        </p:nvSpPr>
        <p:spPr>
          <a:xfrm>
            <a:off x="8244978" y="-14287"/>
            <a:ext cx="788370" cy="2663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707836" y="-24934"/>
            <a:ext cx="1531188" cy="553998"/>
          </a:xfrm>
          <a:prstGeom prst="rect">
            <a:avLst/>
          </a:prstGeom>
        </p:spPr>
        <p:txBody>
          <a:bodyPr wrap="none">
            <a:spAutoFit/>
          </a:bodyPr>
          <a:lstStyle/>
          <a:p>
            <a:r>
              <a:rPr lang="zh-TW" altLang="en-US" sz="1500" dirty="0" smtClean="0">
                <a:solidFill>
                  <a:srgbClr val="FF0000"/>
                </a:solidFill>
                <a:latin typeface="微軟正黑體" panose="020B0604030504040204" pitchFamily="34" charset="-120"/>
                <a:ea typeface="微軟正黑體" panose="020B0604030504040204" pitchFamily="34" charset="-120"/>
              </a:rPr>
              <a:t>放大、縮小不怕</a:t>
            </a:r>
            <a:endParaRPr lang="en-US" altLang="zh-TW" sz="1500" dirty="0" smtClean="0">
              <a:solidFill>
                <a:srgbClr val="FF0000"/>
              </a:solidFill>
              <a:latin typeface="微軟正黑體" panose="020B0604030504040204" pitchFamily="34" charset="-120"/>
              <a:ea typeface="微軟正黑體" panose="020B0604030504040204" pitchFamily="34" charset="-120"/>
            </a:endParaRPr>
          </a:p>
          <a:p>
            <a:r>
              <a:rPr lang="zh-TW" altLang="en-US" sz="1500" dirty="0" smtClean="0">
                <a:solidFill>
                  <a:srgbClr val="FF0000"/>
                </a:solidFill>
                <a:latin typeface="微軟正黑體" panose="020B0604030504040204" pitchFamily="34" charset="-120"/>
                <a:ea typeface="微軟正黑體" panose="020B0604030504040204" pitchFamily="34" charset="-120"/>
              </a:rPr>
              <a:t>老花近視找上門</a:t>
            </a:r>
            <a:endParaRPr lang="zh-TW" altLang="en-US" sz="15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098527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068514" y="971960"/>
            <a:ext cx="4104456" cy="184666"/>
          </a:xfrm>
          <a:prstGeom prst="rect">
            <a:avLst/>
          </a:prstGeom>
          <a:solidFill>
            <a:schemeClr val="accent5">
              <a:lumMod val="60000"/>
              <a:lumOff val="4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9"/>
            <a:ext cx="1351195" cy="1351195"/>
          </a:xfrm>
          <a:prstGeom prst="rect">
            <a:avLst/>
          </a:prstGeom>
        </p:spPr>
      </p:pic>
      <p:sp>
        <p:nvSpPr>
          <p:cNvPr id="3" name="矩形 2"/>
          <p:cNvSpPr/>
          <p:nvPr/>
        </p:nvSpPr>
        <p:spPr>
          <a:xfrm>
            <a:off x="1188194" y="214722"/>
            <a:ext cx="2016224" cy="1015663"/>
          </a:xfrm>
          <a:prstGeom prst="rect">
            <a:avLst/>
          </a:prstGeom>
        </p:spPr>
        <p:txBody>
          <a:bodyPr wrap="square">
            <a:spAutoFit/>
          </a:bodyPr>
          <a:lstStyle/>
          <a:p>
            <a:pPr algn="ctr">
              <a:spcBef>
                <a:spcPts val="600"/>
              </a:spcBef>
              <a:spcAft>
                <a:spcPts val="600"/>
              </a:spcAft>
            </a:pPr>
            <a:r>
              <a:rPr lang="zh-TW" altLang="en-US" sz="2500" b="1" dirty="0" smtClean="0">
                <a:latin typeface="微軟正黑體" panose="020B0604030504040204" pitchFamily="34" charset="-120"/>
                <a:ea typeface="微軟正黑體" panose="020B0604030504040204" pitchFamily="34" charset="-120"/>
              </a:rPr>
              <a:t>華藝電子書</a:t>
            </a:r>
            <a:r>
              <a:rPr lang="en-US" altLang="zh-TW" sz="2500" b="1" dirty="0" smtClean="0">
                <a:latin typeface="微軟正黑體" panose="020B0604030504040204" pitchFamily="34" charset="-120"/>
                <a:ea typeface="微軟正黑體" panose="020B0604030504040204" pitchFamily="34" charset="-120"/>
              </a:rPr>
              <a:t> </a:t>
            </a:r>
          </a:p>
          <a:p>
            <a:pPr algn="ctr">
              <a:spcBef>
                <a:spcPts val="600"/>
              </a:spcBef>
              <a:spcAft>
                <a:spcPts val="600"/>
              </a:spcAft>
            </a:pPr>
            <a:r>
              <a:rPr lang="zh-TW" altLang="en-US" sz="2500" b="1" dirty="0" smtClean="0">
                <a:latin typeface="微軟正黑體" panose="020B0604030504040204" pitchFamily="34" charset="-120"/>
                <a:ea typeface="微軟正黑體" panose="020B0604030504040204" pitchFamily="34" charset="-120"/>
              </a:rPr>
              <a:t>平台</a:t>
            </a:r>
            <a:endParaRPr lang="zh-TW" altLang="en-US" sz="2500" b="1" dirty="0">
              <a:latin typeface="微軟正黑體" panose="020B0604030504040204" pitchFamily="34" charset="-120"/>
              <a:ea typeface="微軟正黑體" panose="020B0604030504040204" pitchFamily="34" charset="-120"/>
            </a:endParaRPr>
          </a:p>
        </p:txBody>
      </p:sp>
      <p:sp>
        <p:nvSpPr>
          <p:cNvPr id="4" name="矩形 3"/>
          <p:cNvSpPr/>
          <p:nvPr/>
        </p:nvSpPr>
        <p:spPr>
          <a:xfrm>
            <a:off x="-489869" y="1743655"/>
            <a:ext cx="5364659" cy="338554"/>
          </a:xfrm>
          <a:prstGeom prst="rect">
            <a:avLst/>
          </a:prstGeom>
        </p:spPr>
        <p:txBody>
          <a:bodyPr wrap="square">
            <a:spAutoFit/>
          </a:bodyPr>
          <a:lstStyle/>
          <a:p>
            <a:pPr algn="ctr">
              <a:spcBef>
                <a:spcPts val="600"/>
              </a:spcBef>
              <a:spcAft>
                <a:spcPts val="600"/>
              </a:spcAft>
            </a:pPr>
            <a:r>
              <a:rPr lang="zh-TW" altLang="en-US" sz="1600" dirty="0" smtClean="0">
                <a:latin typeface="微軟正黑體" panose="020B0604030504040204" pitchFamily="34" charset="-120"/>
                <a:ea typeface="微軟正黑體" panose="020B0604030504040204" pitchFamily="34" charset="-120"/>
              </a:rPr>
              <a:t>圖資處首頁</a:t>
            </a:r>
            <a:r>
              <a:rPr lang="en-US" altLang="zh-TW" sz="1600" dirty="0" smtClean="0">
                <a:latin typeface="微軟正黑體" panose="020B0604030504040204" pitchFamily="34" charset="-120"/>
                <a:ea typeface="微軟正黑體" panose="020B0604030504040204" pitchFamily="34" charset="-120"/>
              </a:rPr>
              <a:t>&gt;</a:t>
            </a:r>
            <a:r>
              <a:rPr lang="zh-TW" altLang="en-US" sz="1600" dirty="0" smtClean="0">
                <a:latin typeface="微軟正黑體" panose="020B0604030504040204" pitchFamily="34" charset="-120"/>
                <a:ea typeface="微軟正黑體" panose="020B0604030504040204" pitchFamily="34" charset="-120"/>
              </a:rPr>
              <a:t>研究資源</a:t>
            </a:r>
            <a:r>
              <a:rPr lang="en-US" altLang="zh-TW" sz="1600" dirty="0" smtClean="0">
                <a:latin typeface="微軟正黑體" panose="020B0604030504040204" pitchFamily="34" charset="-120"/>
                <a:ea typeface="微軟正黑體" panose="020B0604030504040204" pitchFamily="34" charset="-120"/>
              </a:rPr>
              <a:t>&gt;</a:t>
            </a:r>
            <a:r>
              <a:rPr lang="zh-TW" altLang="en-US" sz="1600" dirty="0" smtClean="0">
                <a:latin typeface="微軟正黑體" panose="020B0604030504040204" pitchFamily="34" charset="-120"/>
                <a:ea typeface="微軟正黑體" panose="020B0604030504040204" pitchFamily="34" charset="-120"/>
              </a:rPr>
              <a:t>電子資源系統</a:t>
            </a:r>
            <a:r>
              <a:rPr lang="en-US" altLang="zh-TW" sz="1600" dirty="0" smtClean="0">
                <a:latin typeface="微軟正黑體" panose="020B0604030504040204" pitchFamily="34" charset="-120"/>
                <a:ea typeface="微軟正黑體" panose="020B0604030504040204" pitchFamily="34" charset="-120"/>
              </a:rPr>
              <a:t>(ERMG)</a:t>
            </a:r>
            <a:endParaRPr lang="zh-TW" altLang="en-US" sz="1600" dirty="0">
              <a:latin typeface="微軟正黑體" panose="020B0604030504040204" pitchFamily="34" charset="-120"/>
              <a:ea typeface="微軟正黑體" panose="020B0604030504040204" pitchFamily="34" charset="-120"/>
            </a:endParaRPr>
          </a:p>
        </p:txBody>
      </p:sp>
      <p:sp>
        <p:nvSpPr>
          <p:cNvPr id="5" name="矩形 4"/>
          <p:cNvSpPr/>
          <p:nvPr/>
        </p:nvSpPr>
        <p:spPr>
          <a:xfrm>
            <a:off x="3950916" y="804997"/>
            <a:ext cx="4339651" cy="369332"/>
          </a:xfrm>
          <a:prstGeom prst="rect">
            <a:avLst/>
          </a:prstGeom>
        </p:spPr>
        <p:txBody>
          <a:bodyPr wrap="none">
            <a:spAutoFit/>
          </a:bodyPr>
          <a:lstStyle/>
          <a:p>
            <a:pPr algn="ctr">
              <a:spcBef>
                <a:spcPts val="600"/>
              </a:spcBef>
              <a:spcAft>
                <a:spcPts val="600"/>
              </a:spcAft>
            </a:pPr>
            <a:r>
              <a:rPr lang="zh-TW" altLang="en-US" b="1" dirty="0" smtClean="0">
                <a:latin typeface="微軟正黑體" panose="020B0604030504040204" pitchFamily="34" charset="-120"/>
                <a:ea typeface="微軟正黑體" panose="020B0604030504040204" pitchFamily="34" charset="-120"/>
              </a:rPr>
              <a:t>圖書館最多電子書館藏，就在華藝平台</a:t>
            </a:r>
            <a:r>
              <a:rPr lang="en-US" altLang="zh-TW" b="1" dirty="0" smtClean="0">
                <a:latin typeface="微軟正黑體" panose="020B0604030504040204" pitchFamily="34" charset="-120"/>
                <a:ea typeface="微軟正黑體" panose="020B0604030504040204" pitchFamily="34" charset="-120"/>
              </a:rPr>
              <a:t>~ </a:t>
            </a:r>
            <a:endParaRPr lang="en-US" altLang="zh-TW" b="1" dirty="0">
              <a:latin typeface="微軟正黑體" panose="020B0604030504040204" pitchFamily="34" charset="-120"/>
              <a:ea typeface="微軟正黑體" panose="020B0604030504040204" pitchFamily="34" charset="-120"/>
            </a:endParaRPr>
          </a:p>
        </p:txBody>
      </p:sp>
      <p:pic>
        <p:nvPicPr>
          <p:cNvPr id="6" name="圖片 5" descr="畫面剪輯"/>
          <p:cNvPicPr>
            <a:picLocks noChangeAspect="1"/>
          </p:cNvPicPr>
          <p:nvPr/>
        </p:nvPicPr>
        <p:blipFill rotWithShape="1">
          <a:blip r:embed="rId3">
            <a:extLst>
              <a:ext uri="{28A0092B-C50C-407E-A947-70E740481C1C}">
                <a14:useLocalDpi xmlns:a14="http://schemas.microsoft.com/office/drawing/2010/main" val="0"/>
              </a:ext>
            </a:extLst>
          </a:blip>
          <a:srcRect b="8257"/>
          <a:stretch/>
        </p:blipFill>
        <p:spPr>
          <a:xfrm>
            <a:off x="252090" y="2109530"/>
            <a:ext cx="3880742" cy="3151239"/>
          </a:xfrm>
          <a:prstGeom prst="rect">
            <a:avLst/>
          </a:prstGeom>
          <a:ln>
            <a:solidFill>
              <a:schemeClr val="tx1"/>
            </a:solidFill>
          </a:ln>
        </p:spPr>
      </p:pic>
      <p:sp>
        <p:nvSpPr>
          <p:cNvPr id="7" name="矩形 6"/>
          <p:cNvSpPr/>
          <p:nvPr/>
        </p:nvSpPr>
        <p:spPr>
          <a:xfrm>
            <a:off x="4904282" y="1540143"/>
            <a:ext cx="3549945" cy="907941"/>
          </a:xfrm>
          <a:prstGeom prst="rect">
            <a:avLst/>
          </a:prstGeom>
        </p:spPr>
        <p:txBody>
          <a:bodyPr wrap="square">
            <a:spAutoFit/>
          </a:bodyPr>
          <a:lstStyle/>
          <a:p>
            <a:pPr>
              <a:spcBef>
                <a:spcPts val="300"/>
              </a:spcBef>
              <a:spcAft>
                <a:spcPts val="300"/>
              </a:spcAft>
            </a:pPr>
            <a:r>
              <a:rPr lang="zh-TW" altLang="en-US" sz="1600" dirty="0" smtClean="0">
                <a:latin typeface="微軟正黑體" panose="020B0604030504040204" pitchFamily="34" charset="-120"/>
                <a:ea typeface="微軟正黑體" panose="020B0604030504040204" pitchFamily="34" charset="-120"/>
              </a:rPr>
              <a:t>檢索欄輸入華藝電子書，即可進入電子書平台優雅看書囉</a:t>
            </a:r>
            <a:endParaRPr lang="en-US" altLang="zh-TW" sz="1600"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en-US" altLang="zh-TW" sz="1600" dirty="0" smtClean="0">
                <a:latin typeface="微軟正黑體" panose="020B0604030504040204" pitchFamily="34" charset="-120"/>
                <a:ea typeface="微軟正黑體" panose="020B0604030504040204" pitchFamily="34" charset="-120"/>
              </a:rPr>
              <a:t>       &lt;</a:t>
            </a:r>
            <a:r>
              <a:rPr lang="zh-TW" altLang="en-US" sz="1600" dirty="0" smtClean="0">
                <a:solidFill>
                  <a:srgbClr val="FF0000"/>
                </a:solidFill>
                <a:latin typeface="微軟正黑體" panose="020B0604030504040204" pitchFamily="34" charset="-120"/>
                <a:ea typeface="微軟正黑體" panose="020B0604030504040204" pitchFamily="34" charset="-120"/>
              </a:rPr>
              <a:t>須另設一組帳密</a:t>
            </a:r>
            <a:r>
              <a:rPr lang="zh-TW" altLang="en-US" sz="1600" dirty="0" smtClean="0">
                <a:latin typeface="微軟正黑體" panose="020B0604030504040204" pitchFamily="34" charset="-120"/>
                <a:ea typeface="微軟正黑體" panose="020B0604030504040204" pitchFamily="34" charset="-120"/>
              </a:rPr>
              <a:t>，</a:t>
            </a:r>
            <a:r>
              <a:rPr lang="en-US" altLang="zh-TW" sz="1600" dirty="0" smtClean="0">
                <a:latin typeface="微軟正黑體" panose="020B0604030504040204" pitchFamily="34" charset="-120"/>
                <a:ea typeface="微軟正黑體" panose="020B0604030504040204" pitchFamily="34" charset="-120"/>
              </a:rPr>
              <a:t>OK</a:t>
            </a:r>
            <a:r>
              <a:rPr lang="zh-TW" altLang="en-US" sz="1600" dirty="0" smtClean="0">
                <a:latin typeface="微軟正黑體" panose="020B0604030504040204" pitchFamily="34" charset="-120"/>
                <a:ea typeface="微軟正黑體" panose="020B0604030504040204" pitchFamily="34" charset="-120"/>
              </a:rPr>
              <a:t>的</a:t>
            </a:r>
            <a:r>
              <a:rPr lang="en-US" altLang="zh-TW" sz="1600" dirty="0" smtClean="0">
                <a:latin typeface="微軟正黑體" panose="020B0604030504040204" pitchFamily="34" charset="-120"/>
                <a:ea typeface="微軟正黑體" panose="020B0604030504040204" pitchFamily="34" charset="-120"/>
              </a:rPr>
              <a:t>&gt;</a:t>
            </a:r>
            <a:endParaRPr lang="zh-TW" altLang="en-US" sz="1600" dirty="0">
              <a:latin typeface="微軟正黑體" panose="020B0604030504040204" pitchFamily="34" charset="-120"/>
              <a:ea typeface="微軟正黑體" panose="020B0604030504040204" pitchFamily="34" charset="-120"/>
            </a:endParaRPr>
          </a:p>
        </p:txBody>
      </p:sp>
      <p:pic>
        <p:nvPicPr>
          <p:cNvPr id="8" name="圖片 7"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8554" y="2448084"/>
            <a:ext cx="4341684" cy="2824040"/>
          </a:xfrm>
          <a:prstGeom prst="rect">
            <a:avLst/>
          </a:prstGeom>
          <a:ln>
            <a:solidFill>
              <a:schemeClr val="tx1"/>
            </a:solidFill>
          </a:ln>
        </p:spPr>
      </p:pic>
    </p:spTree>
    <p:extLst>
      <p:ext uri="{BB962C8B-B14F-4D97-AF65-F5344CB8AC3E}">
        <p14:creationId xmlns:p14="http://schemas.microsoft.com/office/powerpoint/2010/main" val="1486694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369987" y="971960"/>
            <a:ext cx="5256584" cy="184666"/>
          </a:xfrm>
          <a:prstGeom prst="rect">
            <a:avLst/>
          </a:prstGeom>
          <a:solidFill>
            <a:schemeClr val="accent5">
              <a:lumMod val="60000"/>
              <a:lumOff val="40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9"/>
            <a:ext cx="1351195" cy="1351195"/>
          </a:xfrm>
          <a:prstGeom prst="rect">
            <a:avLst/>
          </a:prstGeom>
        </p:spPr>
      </p:pic>
      <p:sp>
        <p:nvSpPr>
          <p:cNvPr id="4" name="矩形 3"/>
          <p:cNvSpPr/>
          <p:nvPr/>
        </p:nvSpPr>
        <p:spPr>
          <a:xfrm>
            <a:off x="1188194" y="214722"/>
            <a:ext cx="2016224" cy="1015663"/>
          </a:xfrm>
          <a:prstGeom prst="rect">
            <a:avLst/>
          </a:prstGeom>
        </p:spPr>
        <p:txBody>
          <a:bodyPr wrap="square">
            <a:spAutoFit/>
          </a:bodyPr>
          <a:lstStyle/>
          <a:p>
            <a:pPr algn="ctr">
              <a:spcBef>
                <a:spcPts val="600"/>
              </a:spcBef>
              <a:spcAft>
                <a:spcPts val="600"/>
              </a:spcAft>
            </a:pPr>
            <a:r>
              <a:rPr lang="zh-TW" altLang="en-US" sz="2500" b="1" dirty="0" smtClean="0">
                <a:latin typeface="微軟正黑體" panose="020B0604030504040204" pitchFamily="34" charset="-120"/>
                <a:ea typeface="微軟正黑體" panose="020B0604030504040204" pitchFamily="34" charset="-120"/>
              </a:rPr>
              <a:t>華藝電子書</a:t>
            </a:r>
            <a:r>
              <a:rPr lang="en-US" altLang="zh-TW" sz="2500" b="1" dirty="0" smtClean="0">
                <a:latin typeface="微軟正黑體" panose="020B0604030504040204" pitchFamily="34" charset="-120"/>
                <a:ea typeface="微軟正黑體" panose="020B0604030504040204" pitchFamily="34" charset="-120"/>
              </a:rPr>
              <a:t> </a:t>
            </a:r>
          </a:p>
          <a:p>
            <a:pPr algn="ctr">
              <a:spcBef>
                <a:spcPts val="600"/>
              </a:spcBef>
              <a:spcAft>
                <a:spcPts val="600"/>
              </a:spcAft>
            </a:pPr>
            <a:r>
              <a:rPr lang="zh-TW" altLang="en-US" sz="2500" b="1" dirty="0" smtClean="0">
                <a:latin typeface="微軟正黑體" panose="020B0604030504040204" pitchFamily="34" charset="-120"/>
                <a:ea typeface="微軟正黑體" panose="020B0604030504040204" pitchFamily="34" charset="-120"/>
              </a:rPr>
              <a:t>平台</a:t>
            </a:r>
            <a:endParaRPr lang="zh-TW" altLang="en-US" sz="2500" b="1" dirty="0">
              <a:latin typeface="微軟正黑體" panose="020B0604030504040204" pitchFamily="34" charset="-120"/>
              <a:ea typeface="微軟正黑體" panose="020B0604030504040204" pitchFamily="34" charset="-120"/>
            </a:endParaRPr>
          </a:p>
        </p:txBody>
      </p:sp>
      <p:pic>
        <p:nvPicPr>
          <p:cNvPr id="6" name="圖片 5" descr="畫面剪輯"/>
          <p:cNvPicPr>
            <a:picLocks noChangeAspect="1"/>
          </p:cNvPicPr>
          <p:nvPr/>
        </p:nvPicPr>
        <p:blipFill rotWithShape="1">
          <a:blip r:embed="rId3">
            <a:extLst>
              <a:ext uri="{28A0092B-C50C-407E-A947-70E740481C1C}">
                <a14:useLocalDpi xmlns:a14="http://schemas.microsoft.com/office/drawing/2010/main" val="0"/>
              </a:ext>
            </a:extLst>
          </a:blip>
          <a:srcRect b="2116"/>
          <a:stretch/>
        </p:blipFill>
        <p:spPr>
          <a:xfrm>
            <a:off x="3204418" y="1365704"/>
            <a:ext cx="5796707" cy="4043301"/>
          </a:xfrm>
          <a:prstGeom prst="rect">
            <a:avLst/>
          </a:prstGeom>
        </p:spPr>
      </p:pic>
      <p:sp>
        <p:nvSpPr>
          <p:cNvPr id="7" name="矩形 6"/>
          <p:cNvSpPr/>
          <p:nvPr/>
        </p:nvSpPr>
        <p:spPr>
          <a:xfrm>
            <a:off x="3335838" y="787294"/>
            <a:ext cx="5493812" cy="369332"/>
          </a:xfrm>
          <a:prstGeom prst="rect">
            <a:avLst/>
          </a:prstGeom>
        </p:spPr>
        <p:txBody>
          <a:bodyPr wrap="none">
            <a:spAutoFit/>
          </a:bodyPr>
          <a:lstStyle/>
          <a:p>
            <a:pPr algn="ctr">
              <a:spcBef>
                <a:spcPts val="600"/>
              </a:spcBef>
              <a:spcAft>
                <a:spcPts val="600"/>
              </a:spcAft>
            </a:pPr>
            <a:r>
              <a:rPr lang="zh-TW" altLang="en-US" b="1" dirty="0" smtClean="0">
                <a:latin typeface="微軟正黑體" panose="020B0604030504040204" pitchFamily="34" charset="-120"/>
                <a:ea typeface="微軟正黑體" panose="020B0604030504040204" pitchFamily="34" charset="-120"/>
              </a:rPr>
              <a:t>不使用圖書館最大宗的電子期刊，我只能說可惜呀</a:t>
            </a:r>
            <a:r>
              <a:rPr lang="en-US" altLang="zh-TW" b="1" dirty="0" smtClean="0">
                <a:latin typeface="微軟正黑體" panose="020B0604030504040204" pitchFamily="34" charset="-120"/>
                <a:ea typeface="微軟正黑體" panose="020B0604030504040204" pitchFamily="34" charset="-120"/>
              </a:rPr>
              <a:t>~ </a:t>
            </a:r>
            <a:endParaRPr lang="en-US" altLang="zh-TW" b="1" dirty="0">
              <a:latin typeface="微軟正黑體" panose="020B0604030504040204" pitchFamily="34" charset="-120"/>
              <a:ea typeface="微軟正黑體" panose="020B0604030504040204" pitchFamily="34" charset="-120"/>
            </a:endParaRPr>
          </a:p>
        </p:txBody>
      </p:sp>
      <p:pic>
        <p:nvPicPr>
          <p:cNvPr id="9" name="圖片 8"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250" y="1333110"/>
            <a:ext cx="1404503" cy="4034971"/>
          </a:xfrm>
          <a:prstGeom prst="rect">
            <a:avLst/>
          </a:prstGeom>
        </p:spPr>
      </p:pic>
      <p:sp>
        <p:nvSpPr>
          <p:cNvPr id="11" name="矩形 10"/>
          <p:cNvSpPr/>
          <p:nvPr/>
        </p:nvSpPr>
        <p:spPr>
          <a:xfrm>
            <a:off x="711485" y="1727880"/>
            <a:ext cx="646331" cy="3061494"/>
          </a:xfrm>
          <a:prstGeom prst="rect">
            <a:avLst/>
          </a:prstGeom>
        </p:spPr>
        <p:txBody>
          <a:bodyPr vert="eaVert" wrap="square">
            <a:spAutoFit/>
          </a:bodyPr>
          <a:lstStyle/>
          <a:p>
            <a:pPr>
              <a:spcBef>
                <a:spcPts val="300"/>
              </a:spcBef>
              <a:spcAft>
                <a:spcPts val="300"/>
              </a:spcAft>
            </a:pPr>
            <a:r>
              <a:rPr lang="zh-TW" altLang="en-US" sz="1500" dirty="0" smtClean="0">
                <a:latin typeface="微軟正黑體" panose="020B0604030504040204" pitchFamily="34" charset="-120"/>
                <a:ea typeface="微軟正黑體" panose="020B0604030504040204" pitchFamily="34" charset="-120"/>
              </a:rPr>
              <a:t>電子書借期較期刊長，亦有借期，原則上亦無逾期罰款之情形</a:t>
            </a:r>
            <a:r>
              <a:rPr lang="en-US" altLang="zh-TW" sz="1500" dirty="0" smtClean="0">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40517422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9"/>
            <a:ext cx="1351195" cy="1351195"/>
          </a:xfrm>
          <a:prstGeom prst="rect">
            <a:avLst/>
          </a:prstGeom>
        </p:spPr>
      </p:pic>
      <p:sp>
        <p:nvSpPr>
          <p:cNvPr id="3" name="矩形 2"/>
          <p:cNvSpPr/>
          <p:nvPr/>
        </p:nvSpPr>
        <p:spPr>
          <a:xfrm>
            <a:off x="1188194" y="214722"/>
            <a:ext cx="2016224" cy="1015663"/>
          </a:xfrm>
          <a:prstGeom prst="rect">
            <a:avLst/>
          </a:prstGeom>
        </p:spPr>
        <p:txBody>
          <a:bodyPr wrap="square">
            <a:spAutoFit/>
          </a:bodyPr>
          <a:lstStyle/>
          <a:p>
            <a:pPr algn="ctr">
              <a:spcBef>
                <a:spcPts val="600"/>
              </a:spcBef>
              <a:spcAft>
                <a:spcPts val="600"/>
              </a:spcAft>
            </a:pPr>
            <a:r>
              <a:rPr lang="zh-TW" altLang="en-US" sz="2500" b="1" dirty="0" smtClean="0">
                <a:latin typeface="微軟正黑體" panose="020B0604030504040204" pitchFamily="34" charset="-120"/>
                <a:ea typeface="微軟正黑體" panose="020B0604030504040204" pitchFamily="34" charset="-120"/>
              </a:rPr>
              <a:t>華藝電子書</a:t>
            </a:r>
            <a:r>
              <a:rPr lang="en-US" altLang="zh-TW" sz="2500" b="1" dirty="0" smtClean="0">
                <a:latin typeface="微軟正黑體" panose="020B0604030504040204" pitchFamily="34" charset="-120"/>
                <a:ea typeface="微軟正黑體" panose="020B0604030504040204" pitchFamily="34" charset="-120"/>
              </a:rPr>
              <a:t> </a:t>
            </a:r>
          </a:p>
          <a:p>
            <a:pPr algn="ctr">
              <a:spcBef>
                <a:spcPts val="600"/>
              </a:spcBef>
              <a:spcAft>
                <a:spcPts val="600"/>
              </a:spcAft>
            </a:pPr>
            <a:r>
              <a:rPr lang="zh-TW" altLang="en-US" sz="2500" b="1" dirty="0" smtClean="0">
                <a:latin typeface="微軟正黑體" panose="020B0604030504040204" pitchFamily="34" charset="-120"/>
                <a:ea typeface="微軟正黑體" panose="020B0604030504040204" pitchFamily="34" charset="-120"/>
              </a:rPr>
              <a:t>平台</a:t>
            </a:r>
            <a:endParaRPr lang="zh-TW" altLang="en-US" sz="2500" b="1" dirty="0">
              <a:latin typeface="微軟正黑體" panose="020B0604030504040204" pitchFamily="34" charset="-120"/>
              <a:ea typeface="微軟正黑體" panose="020B0604030504040204" pitchFamily="34" charset="-120"/>
            </a:endParaRPr>
          </a:p>
        </p:txBody>
      </p:sp>
      <p:pic>
        <p:nvPicPr>
          <p:cNvPr id="4" name="圖片 3"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88" y="1364937"/>
            <a:ext cx="1209844" cy="1457529"/>
          </a:xfrm>
          <a:prstGeom prst="rect">
            <a:avLst/>
          </a:prstGeom>
        </p:spPr>
      </p:pic>
      <p:pic>
        <p:nvPicPr>
          <p:cNvPr id="5" name="圖片 4"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56" y="1364937"/>
            <a:ext cx="1224136" cy="1414781"/>
          </a:xfrm>
          <a:prstGeom prst="rect">
            <a:avLst/>
          </a:prstGeom>
        </p:spPr>
      </p:pic>
      <p:pic>
        <p:nvPicPr>
          <p:cNvPr id="6" name="圖片 5" descr="畫面剪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031" y="1383151"/>
            <a:ext cx="1255271" cy="1427365"/>
          </a:xfrm>
          <a:prstGeom prst="rect">
            <a:avLst/>
          </a:prstGeom>
        </p:spPr>
      </p:pic>
      <p:pic>
        <p:nvPicPr>
          <p:cNvPr id="7" name="圖片 6" descr="畫面剪輯"/>
          <p:cNvPicPr>
            <a:picLocks/>
          </p:cNvPicPr>
          <p:nvPr/>
        </p:nvPicPr>
        <p:blipFill>
          <a:blip r:embed="rId6">
            <a:extLst>
              <a:ext uri="{28A0092B-C50C-407E-A947-70E740481C1C}">
                <a14:useLocalDpi xmlns:a14="http://schemas.microsoft.com/office/drawing/2010/main" val="0"/>
              </a:ext>
            </a:extLst>
          </a:blip>
          <a:stretch>
            <a:fillRect/>
          </a:stretch>
        </p:blipFill>
        <p:spPr>
          <a:xfrm>
            <a:off x="3289850" y="1395716"/>
            <a:ext cx="1228897" cy="1414800"/>
          </a:xfrm>
          <a:prstGeom prst="rect">
            <a:avLst/>
          </a:prstGeom>
        </p:spPr>
      </p:pic>
      <p:pic>
        <p:nvPicPr>
          <p:cNvPr id="8" name="圖片 7" descr="畫面剪輯"/>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7392" y="1364936"/>
            <a:ext cx="1192459" cy="1414781"/>
          </a:xfrm>
          <a:prstGeom prst="rect">
            <a:avLst/>
          </a:prstGeom>
        </p:spPr>
      </p:pic>
      <p:pic>
        <p:nvPicPr>
          <p:cNvPr id="9" name="圖片 8" descr="畫面剪輯"/>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8747" y="1364936"/>
            <a:ext cx="1218284" cy="1414782"/>
          </a:xfrm>
          <a:prstGeom prst="rect">
            <a:avLst/>
          </a:prstGeom>
        </p:spPr>
      </p:pic>
      <p:pic>
        <p:nvPicPr>
          <p:cNvPr id="10" name="圖片 9" descr="畫面剪輯"/>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2302" y="1395716"/>
            <a:ext cx="1195656" cy="1426750"/>
          </a:xfrm>
          <a:prstGeom prst="rect">
            <a:avLst/>
          </a:prstGeom>
        </p:spPr>
      </p:pic>
      <p:pic>
        <p:nvPicPr>
          <p:cNvPr id="11" name="圖片 10" descr="畫面剪輯"/>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87957" y="1383151"/>
            <a:ext cx="1216323" cy="1439315"/>
          </a:xfrm>
          <a:prstGeom prst="rect">
            <a:avLst/>
          </a:prstGeom>
        </p:spPr>
      </p:pic>
      <p:pic>
        <p:nvPicPr>
          <p:cNvPr id="12" name="圖片 11" descr="畫面剪輯"/>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588" y="2822465"/>
            <a:ext cx="1209844" cy="1439815"/>
          </a:xfrm>
          <a:prstGeom prst="rect">
            <a:avLst/>
          </a:prstGeom>
        </p:spPr>
      </p:pic>
      <p:pic>
        <p:nvPicPr>
          <p:cNvPr id="13" name="圖片 12" descr="畫面剪輯"/>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022" y="2805439"/>
            <a:ext cx="1219370" cy="1428950"/>
          </a:xfrm>
          <a:prstGeom prst="rect">
            <a:avLst/>
          </a:prstGeom>
        </p:spPr>
      </p:pic>
      <p:pic>
        <p:nvPicPr>
          <p:cNvPr id="14" name="圖片 13" descr="畫面剪輯"/>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7392" y="2805439"/>
            <a:ext cx="1194171" cy="1379579"/>
          </a:xfrm>
          <a:prstGeom prst="rect">
            <a:avLst/>
          </a:prstGeom>
        </p:spPr>
      </p:pic>
      <p:pic>
        <p:nvPicPr>
          <p:cNvPr id="15" name="圖片 14" descr="畫面剪輯"/>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04950" y="2822465"/>
            <a:ext cx="1235434" cy="1411924"/>
          </a:xfrm>
          <a:prstGeom prst="rect">
            <a:avLst/>
          </a:prstGeom>
        </p:spPr>
      </p:pic>
      <p:pic>
        <p:nvPicPr>
          <p:cNvPr id="16" name="圖片 15" descr="畫面剪輯"/>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0384" y="2779892"/>
            <a:ext cx="1196648" cy="1454498"/>
          </a:xfrm>
          <a:prstGeom prst="rect">
            <a:avLst/>
          </a:prstGeom>
        </p:spPr>
      </p:pic>
      <p:pic>
        <p:nvPicPr>
          <p:cNvPr id="17" name="圖片 16" descr="畫面剪輯"/>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37032" y="2779892"/>
            <a:ext cx="1255270" cy="1454498"/>
          </a:xfrm>
          <a:prstGeom prst="rect">
            <a:avLst/>
          </a:prstGeom>
        </p:spPr>
      </p:pic>
      <p:pic>
        <p:nvPicPr>
          <p:cNvPr id="18" name="圖片 17" descr="畫面剪輯"/>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99497" y="2779717"/>
            <a:ext cx="1227377" cy="1454672"/>
          </a:xfrm>
          <a:prstGeom prst="rect">
            <a:avLst/>
          </a:prstGeom>
        </p:spPr>
      </p:pic>
      <p:pic>
        <p:nvPicPr>
          <p:cNvPr id="19" name="圖片 18" descr="畫面剪輯"/>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26874" y="2805753"/>
            <a:ext cx="1200318" cy="1419423"/>
          </a:xfrm>
          <a:prstGeom prst="rect">
            <a:avLst/>
          </a:prstGeom>
        </p:spPr>
      </p:pic>
      <p:pic>
        <p:nvPicPr>
          <p:cNvPr id="20" name="圖片 19" descr="畫面剪輯"/>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9674" y="4244900"/>
            <a:ext cx="1257476" cy="1371792"/>
          </a:xfrm>
          <a:prstGeom prst="rect">
            <a:avLst/>
          </a:prstGeom>
        </p:spPr>
      </p:pic>
      <p:pic>
        <p:nvPicPr>
          <p:cNvPr id="21" name="圖片 20" descr="畫面剪輯"/>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0300" y="4185017"/>
            <a:ext cx="1217092" cy="1433027"/>
          </a:xfrm>
          <a:prstGeom prst="rect">
            <a:avLst/>
          </a:prstGeom>
        </p:spPr>
      </p:pic>
      <p:pic>
        <p:nvPicPr>
          <p:cNvPr id="22" name="圖片 21" descr="畫面剪輯"/>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45325" y="4150014"/>
            <a:ext cx="1247949" cy="1448002"/>
          </a:xfrm>
          <a:prstGeom prst="rect">
            <a:avLst/>
          </a:prstGeom>
        </p:spPr>
      </p:pic>
      <p:pic>
        <p:nvPicPr>
          <p:cNvPr id="23" name="圖片 22" descr="畫面剪輯"/>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93274" y="4150014"/>
            <a:ext cx="1225473" cy="1464590"/>
          </a:xfrm>
          <a:prstGeom prst="rect">
            <a:avLst/>
          </a:prstGeom>
        </p:spPr>
      </p:pic>
      <p:pic>
        <p:nvPicPr>
          <p:cNvPr id="24" name="圖片 23" descr="畫面剪輯"/>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18747" y="4150014"/>
            <a:ext cx="1257476" cy="1476581"/>
          </a:xfrm>
          <a:prstGeom prst="rect">
            <a:avLst/>
          </a:prstGeom>
        </p:spPr>
      </p:pic>
      <p:pic>
        <p:nvPicPr>
          <p:cNvPr id="25" name="圖片 24" descr="畫面剪輯"/>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737032" y="4150014"/>
            <a:ext cx="1232342" cy="1448002"/>
          </a:xfrm>
          <a:prstGeom prst="rect">
            <a:avLst/>
          </a:prstGeom>
        </p:spPr>
      </p:pic>
      <p:pic>
        <p:nvPicPr>
          <p:cNvPr id="26" name="圖片 25" descr="畫面剪輯"/>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96164" y="4150014"/>
            <a:ext cx="1235358" cy="1448002"/>
          </a:xfrm>
          <a:prstGeom prst="rect">
            <a:avLst/>
          </a:prstGeom>
        </p:spPr>
      </p:pic>
      <p:pic>
        <p:nvPicPr>
          <p:cNvPr id="27" name="圖片 26" descr="畫面剪輯"/>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187957" y="4150014"/>
            <a:ext cx="1250074" cy="1448002"/>
          </a:xfrm>
          <a:prstGeom prst="rect">
            <a:avLst/>
          </a:prstGeom>
        </p:spPr>
      </p:pic>
      <p:sp>
        <p:nvSpPr>
          <p:cNvPr id="28" name="矩形 27"/>
          <p:cNvSpPr/>
          <p:nvPr/>
        </p:nvSpPr>
        <p:spPr>
          <a:xfrm>
            <a:off x="3399492" y="1017692"/>
            <a:ext cx="5361750" cy="323165"/>
          </a:xfrm>
          <a:prstGeom prst="rect">
            <a:avLst/>
          </a:prstGeom>
        </p:spPr>
        <p:txBody>
          <a:bodyPr vert="horz" wrap="square">
            <a:spAutoFit/>
          </a:bodyPr>
          <a:lstStyle/>
          <a:p>
            <a:pPr>
              <a:spcBef>
                <a:spcPts val="300"/>
              </a:spcBef>
              <a:spcAft>
                <a:spcPts val="300"/>
              </a:spcAft>
            </a:pPr>
            <a:r>
              <a:rPr lang="zh-TW" altLang="en-US" sz="1500" dirty="0" smtClean="0">
                <a:latin typeface="微軟正黑體" panose="020B0604030504040204" pitchFamily="34" charset="-120"/>
                <a:ea typeface="微軟正黑體" panose="020B0604030504040204" pitchFamily="34" charset="-120"/>
              </a:rPr>
              <a:t>華藝提供上千冊電子書供大家挑選，讓你看的不要不要的</a:t>
            </a:r>
            <a:r>
              <a:rPr lang="en-US" altLang="zh-TW" sz="1500" dirty="0" smtClean="0">
                <a:latin typeface="微軟正黑體" panose="020B0604030504040204" pitchFamily="34" charset="-120"/>
                <a:ea typeface="微軟正黑體" panose="020B0604030504040204" pitchFamily="34" charset="-120"/>
              </a:rPr>
              <a:t>~</a:t>
            </a:r>
            <a:endParaRPr lang="zh-TW" altLang="en-US" sz="15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1415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榆鈞 SU-各組\各組業務資料\典閱組\其它\簡介+微電影剪輯\photo\新增資料夾\館寶\xj2015_08_24_14_58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096" y="-251991"/>
            <a:ext cx="10405219" cy="584277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rot="2668030">
            <a:off x="5712396" y="891037"/>
            <a:ext cx="4872142" cy="7455945"/>
          </a:xfrm>
          <a:prstGeom prst="rect">
            <a:avLst/>
          </a:prstGeom>
          <a:solidFill>
            <a:schemeClr val="tx1">
              <a:lumMod val="65000"/>
              <a:lumOff val="3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4568154" y="4788569"/>
            <a:ext cx="4968552" cy="938719"/>
          </a:xfrm>
          <a:prstGeom prst="rect">
            <a:avLst/>
          </a:prstGeom>
          <a:noFill/>
        </p:spPr>
        <p:txBody>
          <a:bodyPr wrap="square" rtlCol="0">
            <a:spAutoFit/>
          </a:bodyPr>
          <a:lstStyle/>
          <a:p>
            <a:r>
              <a:rPr kumimoji="1" lang="en-US" altLang="zh-TW" sz="3000" dirty="0" smtClean="0">
                <a:solidFill>
                  <a:schemeClr val="bg1"/>
                </a:solidFill>
                <a:latin typeface="Microsoft JhengHei" charset="-120"/>
                <a:ea typeface="Microsoft JhengHei" charset="-120"/>
                <a:cs typeface="Microsoft JhengHei" charset="-120"/>
              </a:rPr>
              <a:t>『</a:t>
            </a:r>
            <a:r>
              <a:rPr kumimoji="1" lang="zh-TW" altLang="en-US" sz="3000" dirty="0" smtClean="0">
                <a:solidFill>
                  <a:schemeClr val="bg1"/>
                </a:solidFill>
                <a:latin typeface="Microsoft JhengHei" charset="-120"/>
                <a:ea typeface="Microsoft JhengHei" charset="-120"/>
                <a:cs typeface="Microsoft JhengHei" charset="-120"/>
              </a:rPr>
              <a:t>圖書館是校園的心臟</a:t>
            </a:r>
            <a:r>
              <a:rPr kumimoji="1" lang="en-US" altLang="zh-TW" sz="3000" dirty="0" smtClean="0">
                <a:solidFill>
                  <a:schemeClr val="bg1"/>
                </a:solidFill>
                <a:latin typeface="Microsoft JhengHei" charset="-120"/>
                <a:ea typeface="Microsoft JhengHei" charset="-120"/>
                <a:cs typeface="Microsoft JhengHei" charset="-120"/>
              </a:rPr>
              <a:t>』</a:t>
            </a:r>
          </a:p>
          <a:p>
            <a:endParaRPr lang="zh-TW" altLang="en-US" sz="2500" dirty="0">
              <a:solidFill>
                <a:schemeClr val="bg1"/>
              </a:solidFill>
              <a:latin typeface="Microsoft JhengHei" charset="-120"/>
              <a:ea typeface="Microsoft JhengHei" charset="-120"/>
              <a:cs typeface="Microsoft JhengHei" charset="-120"/>
            </a:endParaRPr>
          </a:p>
        </p:txBody>
      </p:sp>
      <p:sp>
        <p:nvSpPr>
          <p:cNvPr id="6" name="矩形 5"/>
          <p:cNvSpPr/>
          <p:nvPr/>
        </p:nvSpPr>
        <p:spPr>
          <a:xfrm>
            <a:off x="5364658" y="2556321"/>
            <a:ext cx="5148064" cy="2169825"/>
          </a:xfrm>
          <a:prstGeom prst="rect">
            <a:avLst/>
          </a:prstGeom>
        </p:spPr>
        <p:txBody>
          <a:bodyPr wrap="square">
            <a:spAutoFit/>
          </a:bodyPr>
          <a:lstStyle/>
          <a:p>
            <a:pPr>
              <a:lnSpc>
                <a:spcPct val="150000"/>
              </a:lnSpc>
            </a:pPr>
            <a:r>
              <a:rPr kumimoji="1" lang="zh-TW" altLang="en-US" dirty="0" smtClean="0">
                <a:solidFill>
                  <a:schemeClr val="bg1"/>
                </a:solidFill>
                <a:latin typeface="Microsoft JhengHei" charset="-120"/>
                <a:ea typeface="Microsoft JhengHei" charset="-120"/>
                <a:cs typeface="Microsoft JhengHei" charset="-120"/>
              </a:rPr>
              <a:t>                      高師大二校區共分為</a:t>
            </a:r>
            <a:endParaRPr kumimoji="1" lang="en-US" altLang="zh-TW" dirty="0" smtClean="0">
              <a:solidFill>
                <a:schemeClr val="bg1"/>
              </a:solidFill>
              <a:latin typeface="Microsoft JhengHei" charset="-120"/>
              <a:ea typeface="Microsoft JhengHei" charset="-120"/>
              <a:cs typeface="Microsoft JhengHei" charset="-120"/>
            </a:endParaRPr>
          </a:p>
          <a:p>
            <a:pPr>
              <a:lnSpc>
                <a:spcPct val="150000"/>
              </a:lnSpc>
            </a:pPr>
            <a:r>
              <a:rPr kumimoji="1" lang="en-US" altLang="zh-TW" dirty="0">
                <a:solidFill>
                  <a:schemeClr val="bg1"/>
                </a:solidFill>
                <a:latin typeface="Microsoft JhengHei" charset="-120"/>
                <a:ea typeface="Microsoft JhengHei" charset="-120"/>
                <a:cs typeface="Microsoft JhengHei" charset="-120"/>
              </a:rPr>
              <a:t> </a:t>
            </a:r>
            <a:r>
              <a:rPr kumimoji="1" lang="en-US" altLang="zh-TW" dirty="0" smtClean="0">
                <a:solidFill>
                  <a:schemeClr val="bg1"/>
                </a:solidFill>
                <a:latin typeface="Microsoft JhengHei" charset="-120"/>
                <a:ea typeface="Microsoft JhengHei" charset="-120"/>
                <a:cs typeface="Microsoft JhengHei" charset="-120"/>
              </a:rPr>
              <a:t>               </a:t>
            </a:r>
            <a:r>
              <a:rPr kumimoji="1" lang="zh-TW" altLang="en-US" dirty="0" smtClean="0">
                <a:solidFill>
                  <a:schemeClr val="bg1"/>
                </a:solidFill>
                <a:latin typeface="Microsoft JhengHei" charset="-120"/>
                <a:ea typeface="Microsoft JhengHei" charset="-120"/>
                <a:cs typeface="Microsoft JhengHei" charset="-120"/>
              </a:rPr>
              <a:t>和平校區圖書館和燕巢校</a:t>
            </a:r>
            <a:endParaRPr kumimoji="1" lang="en-US" altLang="zh-TW" dirty="0" smtClean="0">
              <a:solidFill>
                <a:schemeClr val="bg1"/>
              </a:solidFill>
              <a:latin typeface="Microsoft JhengHei" charset="-120"/>
              <a:ea typeface="Microsoft JhengHei" charset="-120"/>
              <a:cs typeface="Microsoft JhengHei" charset="-120"/>
            </a:endParaRPr>
          </a:p>
          <a:p>
            <a:pPr>
              <a:lnSpc>
                <a:spcPct val="150000"/>
              </a:lnSpc>
            </a:pPr>
            <a:r>
              <a:rPr kumimoji="1" lang="zh-TW" altLang="en-US" dirty="0" smtClean="0">
                <a:solidFill>
                  <a:schemeClr val="bg1"/>
                </a:solidFill>
                <a:latin typeface="Microsoft JhengHei" charset="-120"/>
                <a:ea typeface="Microsoft JhengHei" charset="-120"/>
                <a:cs typeface="Microsoft JhengHei" charset="-120"/>
              </a:rPr>
              <a:t>          區圖資大樓，兩校區圖書館</a:t>
            </a:r>
            <a:endParaRPr kumimoji="1" lang="en-US" altLang="zh-TW" dirty="0" smtClean="0">
              <a:solidFill>
                <a:schemeClr val="bg1"/>
              </a:solidFill>
              <a:latin typeface="Microsoft JhengHei" charset="-120"/>
              <a:ea typeface="Microsoft JhengHei" charset="-120"/>
              <a:cs typeface="Microsoft JhengHei" charset="-120"/>
            </a:endParaRPr>
          </a:p>
          <a:p>
            <a:pPr>
              <a:lnSpc>
                <a:spcPct val="150000"/>
              </a:lnSpc>
            </a:pPr>
            <a:r>
              <a:rPr kumimoji="1" lang="zh-TW" altLang="en-US" dirty="0" smtClean="0">
                <a:solidFill>
                  <a:schemeClr val="bg1"/>
                </a:solidFill>
                <a:latin typeface="Microsoft JhengHei" charset="-120"/>
                <a:ea typeface="Microsoft JhengHei" charset="-120"/>
                <a:cs typeface="Microsoft JhengHei" charset="-120"/>
              </a:rPr>
              <a:t>    各有其特色及氛圍，現就讓我們</a:t>
            </a:r>
            <a:endParaRPr kumimoji="1" lang="en-US" altLang="zh-TW" dirty="0" smtClean="0">
              <a:solidFill>
                <a:schemeClr val="bg1"/>
              </a:solidFill>
              <a:latin typeface="Microsoft JhengHei" charset="-120"/>
              <a:ea typeface="Microsoft JhengHei" charset="-120"/>
              <a:cs typeface="Microsoft JhengHei" charset="-120"/>
            </a:endParaRPr>
          </a:p>
          <a:p>
            <a:pPr>
              <a:lnSpc>
                <a:spcPct val="150000"/>
              </a:lnSpc>
            </a:pPr>
            <a:r>
              <a:rPr kumimoji="1" lang="zh-TW" altLang="en-US" dirty="0" smtClean="0">
                <a:solidFill>
                  <a:schemeClr val="bg1"/>
                </a:solidFill>
                <a:latin typeface="Microsoft JhengHei" charset="-120"/>
                <a:ea typeface="Microsoft JhengHei" charset="-120"/>
                <a:cs typeface="Microsoft JhengHei" charset="-120"/>
              </a:rPr>
              <a:t>一起透過影片賞析圖書館一隅。</a:t>
            </a:r>
          </a:p>
        </p:txBody>
      </p:sp>
    </p:spTree>
    <p:extLst>
      <p:ext uri="{BB962C8B-B14F-4D97-AF65-F5344CB8AC3E}">
        <p14:creationId xmlns:p14="http://schemas.microsoft.com/office/powerpoint/2010/main" val="16533422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1" y="-612031"/>
            <a:ext cx="9064550" cy="6876801"/>
          </a:xfrm>
          <a:prstGeom prst="rect">
            <a:avLst/>
          </a:prstGeom>
        </p:spPr>
      </p:pic>
      <p:sp>
        <p:nvSpPr>
          <p:cNvPr id="3" name="矩形 2"/>
          <p:cNvSpPr/>
          <p:nvPr/>
        </p:nvSpPr>
        <p:spPr>
          <a:xfrm>
            <a:off x="8533010" y="2700337"/>
            <a:ext cx="468115"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7577357" y="2754778"/>
            <a:ext cx="954107" cy="323165"/>
          </a:xfrm>
          <a:prstGeom prst="rect">
            <a:avLst/>
          </a:prstGeom>
        </p:spPr>
        <p:txBody>
          <a:bodyPr wrap="none">
            <a:spAutoFit/>
          </a:bodyPr>
          <a:lstStyle/>
          <a:p>
            <a:r>
              <a:rPr lang="zh-TW" altLang="en-US" sz="1500" dirty="0" smtClean="0">
                <a:solidFill>
                  <a:srgbClr val="FF0000"/>
                </a:solidFill>
                <a:latin typeface="微軟正黑體" panose="020B0604030504040204" pitchFamily="34" charset="-120"/>
                <a:ea typeface="微軟正黑體" panose="020B0604030504040204" pitchFamily="34" charset="-120"/>
              </a:rPr>
              <a:t>翻頁工具</a:t>
            </a:r>
            <a:endParaRPr lang="zh-TW" altLang="en-US" sz="1500" dirty="0">
              <a:solidFill>
                <a:srgbClr val="FF0000"/>
              </a:solidFill>
              <a:latin typeface="微軟正黑體" panose="020B0604030504040204" pitchFamily="34" charset="-120"/>
              <a:ea typeface="微軟正黑體" panose="020B0604030504040204" pitchFamily="34" charset="-120"/>
            </a:endParaRPr>
          </a:p>
        </p:txBody>
      </p:sp>
      <p:sp>
        <p:nvSpPr>
          <p:cNvPr id="5" name="矩形 4"/>
          <p:cNvSpPr/>
          <p:nvPr/>
        </p:nvSpPr>
        <p:spPr>
          <a:xfrm>
            <a:off x="10516" y="2700337"/>
            <a:ext cx="468115"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478631" y="2754778"/>
            <a:ext cx="954107" cy="323165"/>
          </a:xfrm>
          <a:prstGeom prst="rect">
            <a:avLst/>
          </a:prstGeom>
        </p:spPr>
        <p:txBody>
          <a:bodyPr wrap="none">
            <a:spAutoFit/>
          </a:bodyPr>
          <a:lstStyle/>
          <a:p>
            <a:r>
              <a:rPr lang="zh-TW" altLang="en-US" sz="1500" dirty="0" smtClean="0">
                <a:solidFill>
                  <a:srgbClr val="FF0000"/>
                </a:solidFill>
                <a:latin typeface="微軟正黑體" panose="020B0604030504040204" pitchFamily="34" charset="-120"/>
                <a:ea typeface="微軟正黑體" panose="020B0604030504040204" pitchFamily="34" charset="-120"/>
              </a:rPr>
              <a:t>翻頁工具</a:t>
            </a:r>
            <a:endParaRPr lang="zh-TW" altLang="en-US" sz="15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213020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943411" y="1232387"/>
            <a:ext cx="5832648" cy="184666"/>
          </a:xfrm>
          <a:prstGeom prst="rect">
            <a:avLst/>
          </a:prstGeom>
          <a:solidFill>
            <a:schemeClr val="accent1">
              <a:lumMod val="60000"/>
              <a:lumOff val="40000"/>
              <a:alpha val="5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1858193" y="398154"/>
            <a:ext cx="3316934" cy="477054"/>
          </a:xfrm>
          <a:prstGeom prst="rect">
            <a:avLst/>
          </a:prstGeom>
        </p:spPr>
        <p:txBody>
          <a:bodyPr wrap="none">
            <a:spAutoFit/>
          </a:bodyPr>
          <a:lstStyle/>
          <a:p>
            <a:pPr algn="ctr">
              <a:spcBef>
                <a:spcPts val="600"/>
              </a:spcBef>
              <a:spcAft>
                <a:spcPts val="600"/>
              </a:spcAft>
            </a:pPr>
            <a:r>
              <a:rPr lang="en-US" altLang="zh-TW" sz="2500" b="1" dirty="0" smtClean="0">
                <a:latin typeface="微軟正黑體" panose="020B0604030504040204" pitchFamily="34" charset="-120"/>
                <a:ea typeface="微軟正黑體" panose="020B0604030504040204" pitchFamily="34" charset="-120"/>
              </a:rPr>
              <a:t>Naxos Music Library</a:t>
            </a:r>
            <a:endParaRPr lang="zh-TW" altLang="en-US" sz="2500" b="1" dirty="0">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99" y="6265"/>
            <a:ext cx="1870965" cy="1415698"/>
          </a:xfrm>
          <a:prstGeom prst="rect">
            <a:avLst/>
          </a:prstGeom>
        </p:spPr>
      </p:pic>
      <p:sp>
        <p:nvSpPr>
          <p:cNvPr id="5" name="矩形 4">
            <a:hlinkClick r:id="rId3"/>
          </p:cNvPr>
          <p:cNvSpPr/>
          <p:nvPr/>
        </p:nvSpPr>
        <p:spPr>
          <a:xfrm>
            <a:off x="2844378" y="1047721"/>
            <a:ext cx="6061276" cy="369332"/>
          </a:xfrm>
          <a:prstGeom prst="rect">
            <a:avLst/>
          </a:prstGeom>
        </p:spPr>
        <p:txBody>
          <a:bodyPr wrap="none">
            <a:spAutoFit/>
          </a:bodyPr>
          <a:lstStyle/>
          <a:p>
            <a:pPr algn="ctr">
              <a:spcBef>
                <a:spcPts val="600"/>
              </a:spcBef>
              <a:spcAft>
                <a:spcPts val="600"/>
              </a:spcAft>
            </a:pPr>
            <a:r>
              <a:rPr lang="zh-TW" altLang="en-US" b="1" dirty="0" smtClean="0">
                <a:latin typeface="微軟正黑體" panose="020B0604030504040204" pitchFamily="34" charset="-120"/>
                <a:ea typeface="微軟正黑體" panose="020B0604030504040204" pitchFamily="34" charset="-120"/>
              </a:rPr>
              <a:t>根據新聞報導，聽莫札特有助改善健忘的症狀</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這是真的</a:t>
            </a:r>
            <a:r>
              <a:rPr lang="en-US" altLang="zh-TW" b="1" dirty="0" smtClean="0">
                <a:latin typeface="微軟正黑體" panose="020B0604030504040204" pitchFamily="34" charset="-120"/>
                <a:ea typeface="微軟正黑體" panose="020B0604030504040204" pitchFamily="34" charset="-120"/>
              </a:rPr>
              <a:t>)</a:t>
            </a:r>
            <a:endParaRPr lang="en-US" altLang="zh-TW" b="1" dirty="0">
              <a:latin typeface="微軟正黑體" panose="020B0604030504040204" pitchFamily="34" charset="-120"/>
              <a:ea typeface="微軟正黑體" panose="020B0604030504040204" pitchFamily="34" charset="-120"/>
            </a:endParaRPr>
          </a:p>
        </p:txBody>
      </p:sp>
      <p:pic>
        <p:nvPicPr>
          <p:cNvPr id="7" name="圖片 6"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377" y="1548208"/>
            <a:ext cx="5931681" cy="5626695"/>
          </a:xfrm>
          <a:prstGeom prst="rect">
            <a:avLst/>
          </a:prstGeom>
        </p:spPr>
      </p:pic>
      <p:sp>
        <p:nvSpPr>
          <p:cNvPr id="8" name="矩形 7"/>
          <p:cNvSpPr/>
          <p:nvPr/>
        </p:nvSpPr>
        <p:spPr>
          <a:xfrm>
            <a:off x="15452" y="3088927"/>
            <a:ext cx="2927959" cy="2308324"/>
          </a:xfrm>
          <a:prstGeom prst="rect">
            <a:avLst/>
          </a:prstGeom>
        </p:spPr>
        <p:txBody>
          <a:bodyPr vert="horz" wrap="square">
            <a:spAutoFit/>
          </a:bodyPr>
          <a:lstStyle/>
          <a:p>
            <a:pPr>
              <a:spcBef>
                <a:spcPts val="600"/>
              </a:spcBef>
              <a:spcAft>
                <a:spcPts val="600"/>
              </a:spcAft>
            </a:pPr>
            <a:r>
              <a:rPr lang="zh-TW" altLang="en-US" sz="1600" dirty="0">
                <a:latin typeface="微軟正黑體" panose="020B0604030504040204" pitchFamily="34" charset="-120"/>
                <a:ea typeface="微軟正黑體" panose="020B0604030504040204" pitchFamily="34" charset="-120"/>
              </a:rPr>
              <a:t>總收藏量超過 </a:t>
            </a:r>
            <a:r>
              <a:rPr lang="en-US" altLang="zh-TW" sz="1600" dirty="0">
                <a:latin typeface="微軟正黑體" panose="020B0604030504040204" pitchFamily="34" charset="-120"/>
                <a:ea typeface="微軟正黑體" panose="020B0604030504040204" pitchFamily="34" charset="-120"/>
              </a:rPr>
              <a:t>39,230 </a:t>
            </a:r>
            <a:r>
              <a:rPr lang="zh-TW" altLang="en-US" sz="1600" dirty="0">
                <a:latin typeface="微軟正黑體" panose="020B0604030504040204" pitchFamily="34" charset="-120"/>
                <a:ea typeface="微軟正黑體" panose="020B0604030504040204" pitchFamily="34" charset="-120"/>
              </a:rPr>
              <a:t>張隨選音樂</a:t>
            </a:r>
            <a:r>
              <a:rPr lang="en-US" altLang="zh-TW" sz="1600" dirty="0">
                <a:latin typeface="微軟正黑體" panose="020B0604030504040204" pitchFamily="34" charset="-120"/>
                <a:ea typeface="微軟正黑體" panose="020B0604030504040204" pitchFamily="34" charset="-120"/>
              </a:rPr>
              <a:t>(Music on Demand)</a:t>
            </a:r>
            <a:r>
              <a:rPr lang="zh-TW" altLang="en-US" sz="1600" dirty="0" smtClean="0">
                <a:latin typeface="微軟正黑體" panose="020B0604030504040204" pitchFamily="34" charset="-120"/>
                <a:ea typeface="微軟正黑體" panose="020B0604030504040204" pitchFamily="34" charset="-120"/>
              </a:rPr>
              <a:t>鐳射唱片</a:t>
            </a:r>
            <a:r>
              <a:rPr lang="zh-TW" altLang="en-US" sz="1600" dirty="0">
                <a:latin typeface="微軟正黑體" panose="020B0604030504040204" pitchFamily="34" charset="-120"/>
                <a:ea typeface="微軟正黑體" panose="020B0604030504040204" pitchFamily="34" charset="-120"/>
              </a:rPr>
              <a:t>，包括整個「拿索斯」、「馬可勃羅」、及「</a:t>
            </a:r>
            <a:r>
              <a:rPr lang="en-US" altLang="zh-TW" sz="1600" dirty="0">
                <a:latin typeface="微軟正黑體" panose="020B0604030504040204" pitchFamily="34" charset="-120"/>
                <a:ea typeface="微軟正黑體" panose="020B0604030504040204" pitchFamily="34" charset="-120"/>
              </a:rPr>
              <a:t>Da Capo</a:t>
            </a:r>
            <a:r>
              <a:rPr lang="zh-TW" altLang="en-US" sz="1600" dirty="0">
                <a:latin typeface="微軟正黑體" panose="020B0604030504040204" pitchFamily="34" charset="-120"/>
                <a:ea typeface="微軟正黑體" panose="020B0604030504040204" pitchFamily="34" charset="-120"/>
              </a:rPr>
              <a:t>」系列，超過 </a:t>
            </a:r>
            <a:r>
              <a:rPr lang="en-US" altLang="zh-TW" sz="1600" dirty="0">
                <a:latin typeface="微軟正黑體" panose="020B0604030504040204" pitchFamily="34" charset="-120"/>
                <a:ea typeface="微軟正黑體" panose="020B0604030504040204" pitchFamily="34" charset="-120"/>
              </a:rPr>
              <a:t>7,000 </a:t>
            </a:r>
            <a:r>
              <a:rPr lang="zh-TW" altLang="en-US" sz="1600" dirty="0">
                <a:latin typeface="微軟正黑體" panose="020B0604030504040204" pitchFamily="34" charset="-120"/>
                <a:ea typeface="微軟正黑體" panose="020B0604030504040204" pitchFamily="34" charset="-120"/>
              </a:rPr>
              <a:t>位作曲家之作品，含</a:t>
            </a:r>
            <a:r>
              <a:rPr lang="zh-TW" altLang="en-US" sz="1600" dirty="0" smtClean="0">
                <a:latin typeface="微軟正黑體" panose="020B0604030504040204" pitchFamily="34" charset="-120"/>
                <a:ea typeface="微軟正黑體" panose="020B0604030504040204" pitchFamily="34" charset="-120"/>
              </a:rPr>
              <a:t>超過</a:t>
            </a:r>
            <a:r>
              <a:rPr lang="en-US" altLang="zh-TW" sz="1600" dirty="0" smtClean="0">
                <a:latin typeface="微軟正黑體" panose="020B0604030504040204" pitchFamily="34" charset="-120"/>
                <a:ea typeface="微軟正黑體" panose="020B0604030504040204" pitchFamily="34" charset="-120"/>
              </a:rPr>
              <a:t>561,500 </a:t>
            </a:r>
            <a:r>
              <a:rPr lang="zh-TW" altLang="en-US" sz="1600" dirty="0">
                <a:latin typeface="微軟正黑體" panose="020B0604030504040204" pitchFamily="34" charset="-120"/>
                <a:ea typeface="微軟正黑體" panose="020B0604030504040204" pitchFamily="34" charset="-120"/>
              </a:rPr>
              <a:t>首樂曲，未來將出版的新唱片亦會自動加入，每月將陸續增加 </a:t>
            </a:r>
            <a:r>
              <a:rPr lang="en-US" altLang="zh-TW" sz="1600" dirty="0">
                <a:latin typeface="微軟正黑體" panose="020B0604030504040204" pitchFamily="34" charset="-120"/>
                <a:ea typeface="微軟正黑體" panose="020B0604030504040204" pitchFamily="34" charset="-120"/>
              </a:rPr>
              <a:t>1,000 </a:t>
            </a:r>
            <a:r>
              <a:rPr lang="zh-TW" altLang="en-US" sz="1600" dirty="0">
                <a:latin typeface="微軟正黑體" panose="020B0604030504040204" pitchFamily="34" charset="-120"/>
                <a:ea typeface="微軟正黑體" panose="020B0604030504040204" pitchFamily="34" charset="-120"/>
              </a:rPr>
              <a:t>多張新專集。</a:t>
            </a:r>
          </a:p>
        </p:txBody>
      </p:sp>
    </p:spTree>
    <p:extLst>
      <p:ext uri="{BB962C8B-B14F-4D97-AF65-F5344CB8AC3E}">
        <p14:creationId xmlns:p14="http://schemas.microsoft.com/office/powerpoint/2010/main" val="179984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rotWithShape="1">
          <a:blip r:embed="rId2">
            <a:extLst>
              <a:ext uri="{28A0092B-C50C-407E-A947-70E740481C1C}">
                <a14:useLocalDpi xmlns:a14="http://schemas.microsoft.com/office/drawing/2010/main" val="0"/>
              </a:ext>
            </a:extLst>
          </a:blip>
          <a:srcRect r="14286"/>
          <a:stretch/>
        </p:blipFill>
        <p:spPr>
          <a:xfrm>
            <a:off x="-24631" y="108049"/>
            <a:ext cx="9211800" cy="5040560"/>
          </a:xfrm>
          <a:prstGeom prst="rect">
            <a:avLst/>
          </a:prstGeom>
        </p:spPr>
      </p:pic>
      <p:sp>
        <p:nvSpPr>
          <p:cNvPr id="3" name="矩形 2"/>
          <p:cNvSpPr/>
          <p:nvPr/>
        </p:nvSpPr>
        <p:spPr>
          <a:xfrm>
            <a:off x="0" y="1260177"/>
            <a:ext cx="2844378" cy="33123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486246" y="937012"/>
            <a:ext cx="1723549" cy="323165"/>
          </a:xfrm>
          <a:prstGeom prst="rect">
            <a:avLst/>
          </a:prstGeom>
        </p:spPr>
        <p:txBody>
          <a:bodyPr wrap="none">
            <a:spAutoFit/>
          </a:bodyPr>
          <a:lstStyle/>
          <a:p>
            <a:r>
              <a:rPr lang="zh-TW" altLang="en-US" sz="1500" dirty="0" smtClean="0">
                <a:solidFill>
                  <a:srgbClr val="FF0000"/>
                </a:solidFill>
                <a:latin typeface="微軟正黑體" panose="020B0604030504040204" pitchFamily="34" charset="-120"/>
                <a:ea typeface="微軟正黑體" panose="020B0604030504040204" pitchFamily="34" charset="-120"/>
              </a:rPr>
              <a:t>播放音樂即是網頁</a:t>
            </a:r>
            <a:endParaRPr lang="zh-TW" altLang="en-US" sz="1500" dirty="0">
              <a:solidFill>
                <a:srgbClr val="FF0000"/>
              </a:solidFill>
              <a:latin typeface="微軟正黑體" panose="020B0604030504040204" pitchFamily="34" charset="-120"/>
              <a:ea typeface="微軟正黑體" panose="020B0604030504040204" pitchFamily="34" charset="-120"/>
            </a:endParaRPr>
          </a:p>
        </p:txBody>
      </p:sp>
      <p:sp>
        <p:nvSpPr>
          <p:cNvPr id="5" name="矩形 4"/>
          <p:cNvSpPr/>
          <p:nvPr/>
        </p:nvSpPr>
        <p:spPr>
          <a:xfrm>
            <a:off x="4284538" y="1404193"/>
            <a:ext cx="2736304" cy="3744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7030515" y="1836241"/>
            <a:ext cx="569387" cy="323165"/>
          </a:xfrm>
          <a:prstGeom prst="rect">
            <a:avLst/>
          </a:prstGeom>
        </p:spPr>
        <p:txBody>
          <a:bodyPr wrap="none">
            <a:spAutoFit/>
          </a:bodyPr>
          <a:lstStyle/>
          <a:p>
            <a:r>
              <a:rPr lang="zh-TW" altLang="en-US" sz="1500" dirty="0" smtClean="0">
                <a:solidFill>
                  <a:srgbClr val="FF0000"/>
                </a:solidFill>
                <a:latin typeface="微軟正黑體" panose="020B0604030504040204" pitchFamily="34" charset="-120"/>
                <a:ea typeface="微軟正黑體" panose="020B0604030504040204" pitchFamily="34" charset="-120"/>
              </a:rPr>
              <a:t>曲目</a:t>
            </a:r>
            <a:endParaRPr lang="zh-TW" altLang="en-US" sz="1500" dirty="0">
              <a:solidFill>
                <a:srgbClr val="FF0000"/>
              </a:solidFill>
              <a:latin typeface="微軟正黑體" panose="020B0604030504040204" pitchFamily="34" charset="-120"/>
              <a:ea typeface="微軟正黑體" panose="020B0604030504040204" pitchFamily="34" charset="-120"/>
            </a:endParaRPr>
          </a:p>
        </p:txBody>
      </p:sp>
      <p:sp>
        <p:nvSpPr>
          <p:cNvPr id="7" name="矩形 6"/>
          <p:cNvSpPr/>
          <p:nvPr/>
        </p:nvSpPr>
        <p:spPr>
          <a:xfrm>
            <a:off x="-8533" y="256480"/>
            <a:ext cx="2877711" cy="323165"/>
          </a:xfrm>
          <a:prstGeom prst="rect">
            <a:avLst/>
          </a:prstGeom>
        </p:spPr>
        <p:txBody>
          <a:bodyPr wrap="none">
            <a:spAutoFit/>
          </a:bodyPr>
          <a:lstStyle/>
          <a:p>
            <a:r>
              <a:rPr lang="zh-TW" altLang="en-US" sz="1500" b="1" u="sng" dirty="0" smtClean="0">
                <a:solidFill>
                  <a:srgbClr val="FF0000"/>
                </a:solidFill>
                <a:latin typeface="微軟正黑體" panose="020B0604030504040204" pitchFamily="34" charset="-120"/>
                <a:ea typeface="微軟正黑體" panose="020B0604030504040204" pitchFamily="34" charset="-120"/>
              </a:rPr>
              <a:t>英文資料庫需用英文關鍵字搜尋</a:t>
            </a:r>
            <a:endParaRPr lang="zh-TW" altLang="en-US" sz="1500" b="1" u="sng" dirty="0">
              <a:solidFill>
                <a:srgbClr val="FF0000"/>
              </a:solidFill>
              <a:latin typeface="微軟正黑體" panose="020B0604030504040204" pitchFamily="34" charset="-120"/>
              <a:ea typeface="微軟正黑體" panose="020B0604030504040204" pitchFamily="34" charset="-120"/>
            </a:endParaRPr>
          </a:p>
        </p:txBody>
      </p:sp>
      <p:sp>
        <p:nvSpPr>
          <p:cNvPr id="8" name="矩形 7"/>
          <p:cNvSpPr/>
          <p:nvPr/>
        </p:nvSpPr>
        <p:spPr>
          <a:xfrm>
            <a:off x="3132410" y="2628329"/>
            <a:ext cx="954107" cy="323165"/>
          </a:xfrm>
          <a:prstGeom prst="rect">
            <a:avLst/>
          </a:prstGeom>
          <a:solidFill>
            <a:schemeClr val="bg1"/>
          </a:solidFill>
        </p:spPr>
        <p:txBody>
          <a:bodyPr wrap="none">
            <a:spAutoFit/>
          </a:bodyPr>
          <a:lstStyle/>
          <a:p>
            <a:r>
              <a:rPr lang="zh-TW" altLang="en-US" sz="1500" dirty="0" smtClean="0">
                <a:solidFill>
                  <a:srgbClr val="FF0000"/>
                </a:solidFill>
                <a:latin typeface="微軟正黑體" panose="020B0604030504040204" pitchFamily="34" charset="-120"/>
                <a:ea typeface="微軟正黑體" panose="020B0604030504040204" pitchFamily="34" charset="-120"/>
              </a:rPr>
              <a:t>播放選擇</a:t>
            </a:r>
            <a:endParaRPr lang="zh-TW" altLang="en-US" sz="1500" dirty="0">
              <a:solidFill>
                <a:srgbClr val="FF0000"/>
              </a:solidFill>
              <a:latin typeface="微軟正黑體" panose="020B0604030504040204" pitchFamily="34" charset="-120"/>
              <a:ea typeface="微軟正黑體" panose="020B0604030504040204" pitchFamily="34" charset="-120"/>
            </a:endParaRPr>
          </a:p>
        </p:txBody>
      </p:sp>
      <p:sp>
        <p:nvSpPr>
          <p:cNvPr id="9" name="矩形 8"/>
          <p:cNvSpPr/>
          <p:nvPr/>
        </p:nvSpPr>
        <p:spPr>
          <a:xfrm>
            <a:off x="2962299" y="2951494"/>
            <a:ext cx="1322239" cy="2528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930844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0037"/>
            <a:ext cx="9253089" cy="6168725"/>
          </a:xfrm>
          <a:prstGeom prst="rect">
            <a:avLst/>
          </a:prstGeom>
        </p:spPr>
      </p:pic>
      <p:sp>
        <p:nvSpPr>
          <p:cNvPr id="4" name="矩形 3"/>
          <p:cNvSpPr/>
          <p:nvPr/>
        </p:nvSpPr>
        <p:spPr>
          <a:xfrm>
            <a:off x="3708474" y="4212505"/>
            <a:ext cx="1656184" cy="936104"/>
          </a:xfrm>
          <a:prstGeom prst="rect">
            <a:avLst/>
          </a:prstGeom>
          <a:solidFill>
            <a:srgbClr val="EFD61D">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3296535" y="3933038"/>
            <a:ext cx="2660017" cy="1477328"/>
          </a:xfrm>
          <a:prstGeom prst="rect">
            <a:avLst/>
          </a:prstGeom>
          <a:noFill/>
        </p:spPr>
        <p:txBody>
          <a:bodyPr vert="horz" wrap="square" rtlCol="0">
            <a:spAutoFit/>
          </a:bodyPr>
          <a:lstStyle/>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工商服務</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時間</a:t>
            </a:r>
            <a:r>
              <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4500" b="1" dirty="0">
              <a:solidFill>
                <a:schemeClr val="tx1">
                  <a:lumMod val="75000"/>
                  <a:lumOff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698086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13460" r="50000" b="-194"/>
          <a:stretch/>
        </p:blipFill>
        <p:spPr>
          <a:xfrm>
            <a:off x="-445060" y="-300037"/>
            <a:ext cx="3381069" cy="6180575"/>
          </a:xfrm>
          <a:prstGeom prst="rect">
            <a:avLst/>
          </a:prstGeom>
          <a:noFill/>
          <a:ln>
            <a:noFill/>
          </a:ln>
        </p:spPr>
      </p:pic>
      <p:sp>
        <p:nvSpPr>
          <p:cNvPr id="3" name="文字方塊 2"/>
          <p:cNvSpPr txBox="1"/>
          <p:nvPr/>
        </p:nvSpPr>
        <p:spPr>
          <a:xfrm>
            <a:off x="468114" y="3899240"/>
            <a:ext cx="2660017" cy="1477328"/>
          </a:xfrm>
          <a:prstGeom prst="rect">
            <a:avLst/>
          </a:prstGeom>
          <a:noFill/>
        </p:spPr>
        <p:txBody>
          <a:bodyPr vert="horz" wrap="square" rtlCol="0">
            <a:spAutoFit/>
          </a:bodyPr>
          <a:lstStyle/>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臨時動態</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密碼</a:t>
            </a:r>
            <a:endParaRPr lang="zh-TW"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3436440" y="292542"/>
            <a:ext cx="5002417" cy="477054"/>
          </a:xfrm>
          <a:prstGeom prst="rect">
            <a:avLst/>
          </a:prstGeom>
          <a:noFill/>
        </p:spPr>
        <p:txBody>
          <a:bodyPr vert="horz" wrap="square" rtlCol="0">
            <a:spAutoFit/>
          </a:bodyPr>
          <a:lstStyle/>
          <a:p>
            <a:pPr>
              <a:spcBef>
                <a:spcPts val="600"/>
              </a:spcBef>
              <a:spcAft>
                <a:spcPts val="600"/>
              </a:spcAft>
            </a:pPr>
            <a:r>
              <a:rPr lang="zh-TW" altLang="en-US" sz="2500" b="1" dirty="0" smtClean="0">
                <a:solidFill>
                  <a:schemeClr val="tx1">
                    <a:lumMod val="75000"/>
                    <a:lumOff val="25000"/>
                  </a:schemeClr>
                </a:solidFill>
                <a:latin typeface="微軟正黑體" panose="020B0604030504040204" pitchFamily="34" charset="-120"/>
                <a:ea typeface="微軟正黑體" panose="020B0604030504040204" pitchFamily="34" charset="-120"/>
              </a:rPr>
              <a:t>忘帶證件不用怕，臨時動態挺的住！</a:t>
            </a:r>
            <a:endParaRPr lang="en-US" altLang="zh-TW" sz="25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636" y="1332185"/>
            <a:ext cx="5054024" cy="37127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019" t="5850" r="6581" b="7792"/>
          <a:stretch/>
        </p:blipFill>
        <p:spPr bwMode="auto">
          <a:xfrm>
            <a:off x="3377913" y="1402967"/>
            <a:ext cx="5397927" cy="2631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15897" b="24446"/>
          <a:stretch/>
        </p:blipFill>
        <p:spPr bwMode="auto">
          <a:xfrm>
            <a:off x="3862390" y="1125728"/>
            <a:ext cx="4428972" cy="3928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b="6855"/>
          <a:stretch/>
        </p:blipFill>
        <p:spPr bwMode="auto">
          <a:xfrm>
            <a:off x="4386583" y="1061043"/>
            <a:ext cx="3102129" cy="4254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63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13460" r="50000" b="-194"/>
          <a:stretch/>
        </p:blipFill>
        <p:spPr>
          <a:xfrm>
            <a:off x="-445060" y="-300037"/>
            <a:ext cx="3381069" cy="6180575"/>
          </a:xfrm>
          <a:prstGeom prst="rect">
            <a:avLst/>
          </a:prstGeom>
          <a:noFill/>
          <a:ln>
            <a:noFill/>
          </a:ln>
        </p:spPr>
      </p:pic>
      <p:sp>
        <p:nvSpPr>
          <p:cNvPr id="3" name="文字方塊 2"/>
          <p:cNvSpPr txBox="1"/>
          <p:nvPr/>
        </p:nvSpPr>
        <p:spPr>
          <a:xfrm>
            <a:off x="468114" y="3899240"/>
            <a:ext cx="2660017" cy="1477328"/>
          </a:xfrm>
          <a:prstGeom prst="rect">
            <a:avLst/>
          </a:prstGeom>
          <a:noFill/>
        </p:spPr>
        <p:txBody>
          <a:bodyPr vert="horz" wrap="square" rtlCol="0">
            <a:spAutoFit/>
          </a:bodyPr>
          <a:lstStyle/>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校友</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服務</a:t>
            </a:r>
            <a:endParaRPr lang="zh-TW"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3436440" y="292542"/>
            <a:ext cx="5564685" cy="477054"/>
          </a:xfrm>
          <a:prstGeom prst="rect">
            <a:avLst/>
          </a:prstGeom>
          <a:noFill/>
        </p:spPr>
        <p:txBody>
          <a:bodyPr vert="horz" wrap="square" rtlCol="0">
            <a:spAutoFit/>
          </a:bodyPr>
          <a:lstStyle/>
          <a:p>
            <a:pPr>
              <a:spcBef>
                <a:spcPts val="600"/>
              </a:spcBef>
              <a:spcAft>
                <a:spcPts val="600"/>
              </a:spcAft>
            </a:pPr>
            <a:r>
              <a:rPr lang="zh-TW" altLang="en-US" sz="2500" b="1" dirty="0" smtClean="0">
                <a:solidFill>
                  <a:schemeClr val="tx1">
                    <a:lumMod val="75000"/>
                    <a:lumOff val="25000"/>
                  </a:schemeClr>
                </a:solidFill>
                <a:latin typeface="微軟正黑體" panose="020B0604030504040204" pitchFamily="34" charset="-120"/>
                <a:ea typeface="微軟正黑體" panose="020B0604030504040204" pitchFamily="34" charset="-120"/>
              </a:rPr>
              <a:t> 校友服務大提昇，誠摰歡迎多利用！</a:t>
            </a:r>
            <a:endParaRPr lang="en-US" altLang="zh-TW" sz="25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p:txBody>
      </p:sp>
      <p:graphicFrame>
        <p:nvGraphicFramePr>
          <p:cNvPr id="9" name="表格 8"/>
          <p:cNvGraphicFramePr>
            <a:graphicFrameLocks noGrp="1"/>
          </p:cNvGraphicFramePr>
          <p:nvPr>
            <p:extLst>
              <p:ext uri="{D42A27DB-BD31-4B8C-83A1-F6EECF244321}">
                <p14:modId xmlns:p14="http://schemas.microsoft.com/office/powerpoint/2010/main" val="483645960"/>
              </p:ext>
            </p:extLst>
          </p:nvPr>
        </p:nvGraphicFramePr>
        <p:xfrm>
          <a:off x="3629421" y="2844353"/>
          <a:ext cx="5040561" cy="1651698"/>
        </p:xfrm>
        <a:graphic>
          <a:graphicData uri="http://schemas.openxmlformats.org/drawingml/2006/table">
            <a:tbl>
              <a:tblPr firstRow="1" bandRow="1">
                <a:tableStyleId>{BC89EF96-8CEA-46FF-86C4-4CE0E7609802}</a:tableStyleId>
              </a:tblPr>
              <a:tblGrid>
                <a:gridCol w="1193817"/>
                <a:gridCol w="1162081"/>
                <a:gridCol w="1271683"/>
                <a:gridCol w="1412980"/>
              </a:tblGrid>
              <a:tr h="854424">
                <a:tc>
                  <a:txBody>
                    <a:bodyPr/>
                    <a:lstStyle/>
                    <a:p>
                      <a:pPr algn="ctr"/>
                      <a:r>
                        <a:rPr lang="zh-TW" altLang="en-US" sz="1700" dirty="0" smtClean="0"/>
                        <a:t>類別</a:t>
                      </a:r>
                      <a:endParaRPr lang="zh-TW" altLang="en-US" sz="1700" dirty="0"/>
                    </a:p>
                  </a:txBody>
                  <a:tcPr marL="100806" marR="100806" marT="43202" marB="43202" anchor="ctr"/>
                </a:tc>
                <a:tc>
                  <a:txBody>
                    <a:bodyPr/>
                    <a:lstStyle/>
                    <a:p>
                      <a:pPr algn="ctr"/>
                      <a:r>
                        <a:rPr lang="zh-TW" altLang="en-US" sz="1700" dirty="0" smtClean="0"/>
                        <a:t>借期</a:t>
                      </a:r>
                      <a:endParaRPr lang="zh-TW" altLang="en-US" sz="1700" dirty="0"/>
                    </a:p>
                  </a:txBody>
                  <a:tcPr marL="100806" marR="100806" marT="43202" marB="43202" anchor="ctr"/>
                </a:tc>
                <a:tc>
                  <a:txBody>
                    <a:bodyPr/>
                    <a:lstStyle/>
                    <a:p>
                      <a:pPr algn="ctr"/>
                      <a:r>
                        <a:rPr lang="zh-TW" altLang="en-US" sz="1700" dirty="0" smtClean="0"/>
                        <a:t>本數</a:t>
                      </a:r>
                      <a:r>
                        <a:rPr lang="en-US" altLang="zh-TW" sz="1700" dirty="0" smtClean="0"/>
                        <a:t>/</a:t>
                      </a:r>
                      <a:r>
                        <a:rPr lang="zh-TW" altLang="en-US" sz="1700" dirty="0" smtClean="0"/>
                        <a:t>件數</a:t>
                      </a:r>
                      <a:endParaRPr lang="zh-TW" altLang="en-US" sz="1700" dirty="0"/>
                    </a:p>
                  </a:txBody>
                  <a:tcPr marL="100806" marR="100806" marT="43202" marB="43202" anchor="ctr"/>
                </a:tc>
                <a:tc>
                  <a:txBody>
                    <a:bodyPr/>
                    <a:lstStyle/>
                    <a:p>
                      <a:pPr algn="ctr"/>
                      <a:r>
                        <a:rPr lang="zh-TW" altLang="en-US" sz="1700" dirty="0" smtClean="0"/>
                        <a:t>續借</a:t>
                      </a:r>
                      <a:endParaRPr lang="en-US" altLang="zh-TW" sz="1700" dirty="0" smtClean="0"/>
                    </a:p>
                    <a:p>
                      <a:pPr algn="ctr"/>
                      <a:r>
                        <a:rPr lang="en-US" altLang="zh-TW" sz="1700" dirty="0" smtClean="0"/>
                        <a:t>(</a:t>
                      </a:r>
                      <a:r>
                        <a:rPr lang="zh-TW" altLang="en-US" sz="1700" dirty="0" smtClean="0">
                          <a:solidFill>
                            <a:srgbClr val="FF0000"/>
                          </a:solidFill>
                        </a:rPr>
                        <a:t>沒人預約</a:t>
                      </a:r>
                      <a:r>
                        <a:rPr lang="zh-TW" altLang="en-US" sz="1700" dirty="0" smtClean="0"/>
                        <a:t>為</a:t>
                      </a:r>
                      <a:endParaRPr lang="en-US" altLang="zh-TW" sz="1700" dirty="0" smtClean="0"/>
                    </a:p>
                    <a:p>
                      <a:pPr algn="ctr"/>
                      <a:r>
                        <a:rPr lang="zh-TW" altLang="en-US" sz="1700" dirty="0" smtClean="0"/>
                        <a:t>前題</a:t>
                      </a:r>
                      <a:r>
                        <a:rPr lang="en-US" altLang="zh-TW" sz="1700" dirty="0" smtClean="0"/>
                        <a:t>)</a:t>
                      </a:r>
                      <a:endParaRPr lang="zh-TW" altLang="en-US" sz="1700" dirty="0"/>
                    </a:p>
                  </a:txBody>
                  <a:tcPr marL="100806" marR="100806" marT="43202" marB="43202" anchor="ctr"/>
                </a:tc>
              </a:tr>
              <a:tr h="394027">
                <a:tc>
                  <a:txBody>
                    <a:bodyPr/>
                    <a:lstStyle/>
                    <a:p>
                      <a:pPr algn="ctr"/>
                      <a:r>
                        <a:rPr lang="zh-TW" altLang="en-US" sz="1700" dirty="0" smtClean="0"/>
                        <a:t>圖書</a:t>
                      </a:r>
                      <a:endParaRPr lang="zh-TW" altLang="en-US" sz="1700" dirty="0"/>
                    </a:p>
                  </a:txBody>
                  <a:tcPr marL="100806" marR="100806" marT="43202" marB="43202"/>
                </a:tc>
                <a:tc>
                  <a:txBody>
                    <a:bodyPr/>
                    <a:lstStyle/>
                    <a:p>
                      <a:pPr algn="ctr"/>
                      <a:r>
                        <a:rPr lang="en-US" altLang="zh-TW" sz="1700" dirty="0" smtClean="0">
                          <a:solidFill>
                            <a:srgbClr val="FF0000"/>
                          </a:solidFill>
                        </a:rPr>
                        <a:t>4</a:t>
                      </a:r>
                      <a:r>
                        <a:rPr lang="zh-TW" altLang="en-US" sz="1700" dirty="0" smtClean="0">
                          <a:solidFill>
                            <a:srgbClr val="FF0000"/>
                          </a:solidFill>
                        </a:rPr>
                        <a:t>周</a:t>
                      </a:r>
                      <a:endParaRPr lang="zh-TW" altLang="en-US" sz="1700" dirty="0">
                        <a:solidFill>
                          <a:srgbClr val="FF0000"/>
                        </a:solidFill>
                      </a:endParaRPr>
                    </a:p>
                  </a:txBody>
                  <a:tcPr marL="100806" marR="100806" marT="43202" marB="43202"/>
                </a:tc>
                <a:tc>
                  <a:txBody>
                    <a:bodyPr/>
                    <a:lstStyle/>
                    <a:p>
                      <a:pPr algn="ctr"/>
                      <a:r>
                        <a:rPr lang="en-US" altLang="zh-TW" sz="1700" dirty="0" smtClean="0">
                          <a:solidFill>
                            <a:srgbClr val="FF0000"/>
                          </a:solidFill>
                        </a:rPr>
                        <a:t>20</a:t>
                      </a:r>
                      <a:r>
                        <a:rPr lang="zh-TW" altLang="en-US" sz="1700" dirty="0" smtClean="0">
                          <a:solidFill>
                            <a:srgbClr val="FF0000"/>
                          </a:solidFill>
                        </a:rPr>
                        <a:t>本</a:t>
                      </a:r>
                      <a:endParaRPr lang="zh-TW" altLang="en-US" sz="1700" dirty="0">
                        <a:solidFill>
                          <a:srgbClr val="FF0000"/>
                        </a:solidFill>
                      </a:endParaRPr>
                    </a:p>
                  </a:txBody>
                  <a:tcPr marL="100806" marR="100806" marT="43202" marB="43202"/>
                </a:tc>
                <a:tc>
                  <a:txBody>
                    <a:bodyPr/>
                    <a:lstStyle/>
                    <a:p>
                      <a:pPr algn="ctr"/>
                      <a:r>
                        <a:rPr lang="en-US" altLang="zh-TW" sz="1700" dirty="0" smtClean="0"/>
                        <a:t>1</a:t>
                      </a:r>
                      <a:r>
                        <a:rPr lang="zh-TW" altLang="en-US" sz="1700" dirty="0" smtClean="0"/>
                        <a:t>次</a:t>
                      </a:r>
                      <a:endParaRPr lang="zh-TW" altLang="en-US" sz="1700" dirty="0"/>
                    </a:p>
                  </a:txBody>
                  <a:tcPr marL="100806" marR="100806" marT="43202" marB="43202"/>
                </a:tc>
              </a:tr>
              <a:tr h="394027">
                <a:tc>
                  <a:txBody>
                    <a:bodyPr/>
                    <a:lstStyle/>
                    <a:p>
                      <a:pPr algn="ctr"/>
                      <a:r>
                        <a:rPr lang="zh-TW" altLang="en-US" sz="1700" dirty="0" smtClean="0"/>
                        <a:t>視聽資料</a:t>
                      </a:r>
                      <a:endParaRPr lang="zh-TW" altLang="en-US" sz="1700" dirty="0"/>
                    </a:p>
                  </a:txBody>
                  <a:tcPr marL="100806" marR="100806" marT="43202" marB="43202"/>
                </a:tc>
                <a:tc>
                  <a:txBody>
                    <a:bodyPr/>
                    <a:lstStyle/>
                    <a:p>
                      <a:pPr algn="ctr"/>
                      <a:r>
                        <a:rPr lang="en-US" altLang="zh-TW" sz="1700" dirty="0" smtClean="0"/>
                        <a:t>7</a:t>
                      </a:r>
                      <a:r>
                        <a:rPr lang="zh-TW" altLang="en-US" sz="1700" dirty="0" smtClean="0"/>
                        <a:t>天</a:t>
                      </a:r>
                      <a:endParaRPr lang="zh-TW" altLang="en-US" sz="1700" dirty="0"/>
                    </a:p>
                  </a:txBody>
                  <a:tcPr marL="100806" marR="100806" marT="43202" marB="43202"/>
                </a:tc>
                <a:tc>
                  <a:txBody>
                    <a:bodyPr/>
                    <a:lstStyle/>
                    <a:p>
                      <a:pPr algn="ctr"/>
                      <a:r>
                        <a:rPr lang="en-US" altLang="zh-TW" sz="1700" dirty="0" smtClean="0"/>
                        <a:t>2</a:t>
                      </a:r>
                      <a:r>
                        <a:rPr lang="zh-TW" altLang="en-US" sz="1700" dirty="0" smtClean="0"/>
                        <a:t>件</a:t>
                      </a:r>
                      <a:endParaRPr lang="zh-TW" altLang="en-US" sz="1700" dirty="0"/>
                    </a:p>
                  </a:txBody>
                  <a:tcPr marL="100806" marR="100806" marT="43202" marB="43202"/>
                </a:tc>
                <a:tc>
                  <a:txBody>
                    <a:bodyPr/>
                    <a:lstStyle/>
                    <a:p>
                      <a:pPr algn="ctr"/>
                      <a:r>
                        <a:rPr lang="en-US" altLang="zh-TW" sz="1700" dirty="0" smtClean="0"/>
                        <a:t>1</a:t>
                      </a:r>
                      <a:r>
                        <a:rPr lang="zh-TW" altLang="en-US" sz="1700" dirty="0" smtClean="0"/>
                        <a:t>次</a:t>
                      </a:r>
                      <a:endParaRPr lang="zh-TW" altLang="en-US" sz="1700" dirty="0"/>
                    </a:p>
                  </a:txBody>
                  <a:tcPr marL="100806" marR="100806" marT="43202" marB="43202"/>
                </a:tc>
              </a:tr>
            </a:tbl>
          </a:graphicData>
        </a:graphic>
      </p:graphicFrame>
      <p:sp>
        <p:nvSpPr>
          <p:cNvPr id="10" name="文字方塊 9"/>
          <p:cNvSpPr txBox="1"/>
          <p:nvPr/>
        </p:nvSpPr>
        <p:spPr>
          <a:xfrm>
            <a:off x="3629421" y="982265"/>
            <a:ext cx="4876791" cy="1785104"/>
          </a:xfrm>
          <a:prstGeom prst="rect">
            <a:avLst/>
          </a:prstGeom>
          <a:noFill/>
        </p:spPr>
        <p:txBody>
          <a:bodyPr wrap="square" rtlCol="0">
            <a:spAutoFit/>
          </a:bodyPr>
          <a:lstStyle/>
          <a:p>
            <a:pPr>
              <a:spcBef>
                <a:spcPts val="300"/>
              </a:spcBef>
              <a:spcAft>
                <a:spcPts val="300"/>
              </a:spcAft>
            </a:pPr>
            <a:r>
              <a:rPr lang="en-US" altLang="zh-TW" sz="2000" dirty="0" smtClean="0">
                <a:latin typeface="微軟正黑體" panose="020B0604030504040204" pitchFamily="34" charset="-120"/>
                <a:ea typeface="微軟正黑體" panose="020B0604030504040204" pitchFamily="34" charset="-120"/>
              </a:rPr>
              <a:t>1.</a:t>
            </a:r>
            <a:r>
              <a:rPr lang="zh-TW" altLang="en-US" sz="2000" dirty="0" smtClean="0">
                <a:latin typeface="微軟正黑體" panose="020B0604030504040204" pitchFamily="34" charset="-120"/>
                <a:ea typeface="微軟正黑體" panose="020B0604030504040204" pitchFamily="34" charset="-120"/>
              </a:rPr>
              <a:t>自備原學生證 </a:t>
            </a:r>
            <a:r>
              <a:rPr lang="en-US" altLang="zh-TW" sz="2000" dirty="0" smtClean="0">
                <a:latin typeface="微軟正黑體" panose="020B0604030504040204" pitchFamily="34" charset="-120"/>
                <a:ea typeface="微軟正黑體" panose="020B0604030504040204" pitchFamily="34" charset="-120"/>
              </a:rPr>
              <a:t>or </a:t>
            </a:r>
            <a:r>
              <a:rPr lang="zh-TW" altLang="en-US" sz="2000" dirty="0" smtClean="0">
                <a:latin typeface="微軟正黑體" panose="020B0604030504040204" pitchFamily="34" charset="-120"/>
                <a:ea typeface="微軟正黑體" panose="020B0604030504040204" pitchFamily="34" charset="-120"/>
              </a:rPr>
              <a:t>悠遊卡、一卡通即可入館，不受限於校外人士</a:t>
            </a:r>
            <a:r>
              <a:rPr lang="en-US" altLang="zh-TW" sz="2000" dirty="0" smtClean="0">
                <a:latin typeface="微軟正黑體" panose="020B0604030504040204" pitchFamily="34" charset="-120"/>
                <a:ea typeface="微軟正黑體" panose="020B0604030504040204" pitchFamily="34" charset="-120"/>
              </a:rPr>
              <a:t>40</a:t>
            </a:r>
            <a:r>
              <a:rPr lang="zh-TW" altLang="en-US" sz="2000" dirty="0" smtClean="0">
                <a:latin typeface="微軟正黑體" panose="020B0604030504040204" pitchFamily="34" charset="-120"/>
                <a:ea typeface="微軟正黑體" panose="020B0604030504040204" pitchFamily="34" charset="-120"/>
              </a:rPr>
              <a:t>位名額。</a:t>
            </a:r>
            <a:endParaRPr lang="en-US" altLang="zh-TW" sz="2000"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en-US" altLang="zh-TW" sz="2000" dirty="0" smtClean="0">
                <a:latin typeface="微軟正黑體" panose="020B0604030504040204" pitchFamily="34" charset="-120"/>
                <a:ea typeface="微軟正黑體" panose="020B0604030504040204" pitchFamily="34" charset="-120"/>
              </a:rPr>
              <a:t>2.</a:t>
            </a:r>
            <a:r>
              <a:rPr lang="zh-TW" altLang="en-US" sz="2000" dirty="0" smtClean="0">
                <a:latin typeface="微軟正黑體" panose="020B0604030504040204" pitchFamily="34" charset="-120"/>
                <a:ea typeface="微軟正黑體" panose="020B0604030504040204" pitchFamily="34" charset="-120"/>
              </a:rPr>
              <a:t>原不可線上續借，今年開放續借！</a:t>
            </a:r>
            <a:endParaRPr lang="en-US" altLang="zh-TW" sz="2000"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en-US" altLang="zh-TW" sz="2000" dirty="0">
                <a:latin typeface="微軟正黑體" panose="020B0604030504040204" pitchFamily="34" charset="-120"/>
                <a:ea typeface="微軟正黑體" panose="020B0604030504040204" pitchFamily="34" charset="-120"/>
              </a:rPr>
              <a:t>3</a:t>
            </a:r>
            <a:r>
              <a:rPr lang="en-US" altLang="zh-TW" sz="2000" dirty="0" smtClean="0">
                <a:latin typeface="微軟正黑體" panose="020B0604030504040204" pitchFamily="34" charset="-120"/>
                <a:ea typeface="微軟正黑體" panose="020B0604030504040204" pitchFamily="34" charset="-120"/>
              </a:rPr>
              <a:t>.</a:t>
            </a:r>
            <a:r>
              <a:rPr lang="zh-TW" altLang="en-US" sz="2000" dirty="0" smtClean="0">
                <a:latin typeface="微軟正黑體" panose="020B0604030504040204" pitchFamily="34" charset="-120"/>
                <a:ea typeface="微軟正黑體" panose="020B0604030504040204" pitchFamily="34" charset="-120"/>
              </a:rPr>
              <a:t>採年費制，依使用年限收取，得使用權利如下：</a:t>
            </a:r>
            <a:endParaRPr lang="en-US" altLang="zh-TW" sz="2000" dirty="0" smtClean="0">
              <a:latin typeface="微軟正黑體" panose="020B0604030504040204" pitchFamily="34" charset="-120"/>
              <a:ea typeface="微軟正黑體" panose="020B0604030504040204" pitchFamily="34" charset="-120"/>
            </a:endParaRPr>
          </a:p>
        </p:txBody>
      </p:sp>
      <p:sp>
        <p:nvSpPr>
          <p:cNvPr id="11" name="矩形 10"/>
          <p:cNvSpPr/>
          <p:nvPr/>
        </p:nvSpPr>
        <p:spPr>
          <a:xfrm>
            <a:off x="6942886" y="5088196"/>
            <a:ext cx="2031325" cy="276999"/>
          </a:xfrm>
          <a:prstGeom prst="rect">
            <a:avLst/>
          </a:prstGeom>
        </p:spPr>
        <p:txBody>
          <a:bodyPr wrap="none">
            <a:spAutoFit/>
          </a:bodyPr>
          <a:lstStyle/>
          <a:p>
            <a:r>
              <a:rPr lang="zh-TW" altLang="en-US" sz="1200" dirty="0" smtClean="0">
                <a:latin typeface="微軟正黑體" panose="020B0604030504040204" pitchFamily="34" charset="-120"/>
                <a:ea typeface="微軟正黑體" panose="020B0604030504040204" pitchFamily="34" charset="-120"/>
              </a:rPr>
              <a:t>歡迎參閱本處</a:t>
            </a:r>
            <a:r>
              <a:rPr lang="zh-TW" altLang="en-US" sz="1200" dirty="0" smtClean="0">
                <a:latin typeface="微軟正黑體" panose="020B0604030504040204" pitchFamily="34" charset="-120"/>
                <a:ea typeface="微軟正黑體" panose="020B0604030504040204" pitchFamily="34" charset="-120"/>
                <a:hlinkClick r:id="rId3"/>
              </a:rPr>
              <a:t>校友服務要點</a:t>
            </a:r>
            <a:endParaRPr lang="zh-TW" altLang="en-US" sz="12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374335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50000" r="12594"/>
          <a:stretch/>
        </p:blipFill>
        <p:spPr>
          <a:xfrm>
            <a:off x="5868714" y="-300038"/>
            <a:ext cx="3461166" cy="6168725"/>
          </a:xfrm>
          <a:prstGeom prst="rect">
            <a:avLst/>
          </a:prstGeom>
        </p:spPr>
      </p:pic>
      <p:sp>
        <p:nvSpPr>
          <p:cNvPr id="3" name="文字方塊 2"/>
          <p:cNvSpPr txBox="1"/>
          <p:nvPr/>
        </p:nvSpPr>
        <p:spPr>
          <a:xfrm>
            <a:off x="6341108" y="3899240"/>
            <a:ext cx="2660017" cy="1477328"/>
          </a:xfrm>
          <a:prstGeom prst="rect">
            <a:avLst/>
          </a:prstGeom>
          <a:noFill/>
        </p:spPr>
        <p:txBody>
          <a:bodyPr vert="horz" wrap="square" rtlCol="0">
            <a:spAutoFit/>
          </a:bodyPr>
          <a:lstStyle/>
          <a:p>
            <a:r>
              <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FB</a:t>
            </a:r>
          </a:p>
          <a:p>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粉絲頁</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468114" y="271533"/>
            <a:ext cx="5564685" cy="477054"/>
          </a:xfrm>
          <a:prstGeom prst="rect">
            <a:avLst/>
          </a:prstGeom>
          <a:noFill/>
        </p:spPr>
        <p:txBody>
          <a:bodyPr vert="horz" wrap="square" rtlCol="0">
            <a:spAutoFit/>
          </a:bodyPr>
          <a:lstStyle/>
          <a:p>
            <a:pPr>
              <a:spcBef>
                <a:spcPts val="600"/>
              </a:spcBef>
              <a:spcAft>
                <a:spcPts val="600"/>
              </a:spcAft>
            </a:pPr>
            <a:r>
              <a:rPr lang="zh-TW" altLang="en-US" sz="2500" b="1" dirty="0" smtClean="0">
                <a:solidFill>
                  <a:schemeClr val="tx1">
                    <a:lumMod val="75000"/>
                    <a:lumOff val="25000"/>
                  </a:schemeClr>
                </a:solidFill>
                <a:latin typeface="微軟正黑體" panose="020B0604030504040204" pitchFamily="34" charset="-120"/>
                <a:ea typeface="微軟正黑體" panose="020B0604030504040204" pitchFamily="34" charset="-120"/>
              </a:rPr>
              <a:t> 圖書</a:t>
            </a:r>
            <a:r>
              <a:rPr lang="en-US" altLang="zh-TW" sz="2500" b="1" dirty="0" smtClean="0">
                <a:solidFill>
                  <a:schemeClr val="tx1">
                    <a:lumMod val="75000"/>
                    <a:lumOff val="25000"/>
                  </a:schemeClr>
                </a:solidFill>
                <a:latin typeface="微軟正黑體" panose="020B0604030504040204" pitchFamily="34" charset="-120"/>
                <a:ea typeface="微軟正黑體" panose="020B0604030504040204" pitchFamily="34" charset="-120"/>
              </a:rPr>
              <a:t>FB </a:t>
            </a:r>
            <a:r>
              <a:rPr lang="zh-TW" altLang="en-US" sz="2500" b="1" dirty="0" smtClean="0">
                <a:solidFill>
                  <a:schemeClr val="tx1">
                    <a:lumMod val="75000"/>
                    <a:lumOff val="25000"/>
                  </a:schemeClr>
                </a:solidFill>
                <a:latin typeface="微軟正黑體" panose="020B0604030504040204" pitchFamily="34" charset="-120"/>
                <a:ea typeface="微軟正黑體" panose="020B0604030504040204" pitchFamily="34" charset="-120"/>
              </a:rPr>
              <a:t>在身邊，訊息活動不疏漏</a:t>
            </a:r>
            <a:endParaRPr lang="en-US" altLang="zh-TW" sz="2500" b="1" dirty="0" smtClean="0">
              <a:solidFill>
                <a:schemeClr val="tx1">
                  <a:lumMod val="75000"/>
                  <a:lumOff val="25000"/>
                </a:schemeClr>
              </a:solidFill>
              <a:latin typeface="微軟正黑體" panose="020B0604030504040204" pitchFamily="34" charset="-120"/>
              <a:ea typeface="微軟正黑體" panose="020B0604030504040204" pitchFamily="34" charset="-120"/>
            </a:endParaRPr>
          </a:p>
        </p:txBody>
      </p:sp>
      <p:pic>
        <p:nvPicPr>
          <p:cNvPr id="5" name="圖片 4"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82" y="752216"/>
            <a:ext cx="5516436" cy="4500538"/>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2501" y="3816952"/>
            <a:ext cx="853592" cy="853592"/>
          </a:xfrm>
          <a:prstGeom prst="rect">
            <a:avLst/>
          </a:prstGeom>
        </p:spPr>
      </p:pic>
    </p:spTree>
    <p:extLst>
      <p:ext uri="{BB962C8B-B14F-4D97-AF65-F5344CB8AC3E}">
        <p14:creationId xmlns:p14="http://schemas.microsoft.com/office/powerpoint/2010/main" val="14373387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14" y="468089"/>
            <a:ext cx="10631572" cy="3460893"/>
          </a:xfrm>
          <a:prstGeom prst="rect">
            <a:avLst/>
          </a:prstGeom>
        </p:spPr>
      </p:pic>
      <p:sp>
        <p:nvSpPr>
          <p:cNvPr id="3" name="文字方塊 2"/>
          <p:cNvSpPr txBox="1"/>
          <p:nvPr/>
        </p:nvSpPr>
        <p:spPr>
          <a:xfrm>
            <a:off x="3132410" y="4231382"/>
            <a:ext cx="2736304" cy="707886"/>
          </a:xfrm>
          <a:prstGeom prst="rect">
            <a:avLst/>
          </a:prstGeom>
          <a:noFill/>
        </p:spPr>
        <p:txBody>
          <a:bodyPr vert="horz" wrap="square" rtlCol="0">
            <a:spAutoFit/>
          </a:bodyPr>
          <a:lstStyle/>
          <a:p>
            <a:pPr>
              <a:spcBef>
                <a:spcPts val="600"/>
              </a:spcBef>
              <a:spcAft>
                <a:spcPts val="600"/>
              </a:spcAft>
            </a:pPr>
            <a:r>
              <a:rPr lang="zh-TW" altLang="en-US" sz="4000" b="1" dirty="0" smtClean="0">
                <a:solidFill>
                  <a:schemeClr val="tx1">
                    <a:lumMod val="65000"/>
                    <a:lumOff val="35000"/>
                  </a:schemeClr>
                </a:solidFill>
                <a:latin typeface="微軟正黑體" panose="020B0604030504040204" pitchFamily="34" charset="-120"/>
                <a:ea typeface="微軟正黑體" panose="020B0604030504040204" pitchFamily="34" charset="-120"/>
              </a:rPr>
              <a:t> 感謝聆聽！</a:t>
            </a:r>
            <a:endParaRPr lang="en-US" altLang="zh-TW" sz="4000"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2124298" y="4403492"/>
            <a:ext cx="1728192" cy="400110"/>
          </a:xfrm>
          <a:prstGeom prst="rect">
            <a:avLst/>
          </a:prstGeom>
          <a:noFill/>
        </p:spPr>
        <p:txBody>
          <a:bodyPr vert="horz" wrap="square" rtlCol="0">
            <a:spAutoFit/>
          </a:bodyPr>
          <a:lstStyle/>
          <a:p>
            <a:pPr>
              <a:spcBef>
                <a:spcPts val="600"/>
              </a:spcBef>
              <a:spcAft>
                <a:spcPts val="600"/>
              </a:spcAft>
            </a:pPr>
            <a:r>
              <a:rPr lang="zh-TW" altLang="en-US" sz="2000" b="1" dirty="0" smtClean="0">
                <a:solidFill>
                  <a:schemeClr val="tx1">
                    <a:lumMod val="65000"/>
                    <a:lumOff val="35000"/>
                  </a:schemeClr>
                </a:solidFill>
                <a:latin typeface="微軟正黑體" panose="020B0604030504040204" pitchFamily="34" charset="-120"/>
                <a:ea typeface="微軟正黑體" panose="020B0604030504040204" pitchFamily="34" charset="-120"/>
              </a:rPr>
              <a:t> </a:t>
            </a:r>
            <a:r>
              <a:rPr lang="en-US" altLang="zh-TW" sz="2000"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p>
        </p:txBody>
      </p:sp>
      <p:sp>
        <p:nvSpPr>
          <p:cNvPr id="5" name="文字方塊 4"/>
          <p:cNvSpPr txBox="1"/>
          <p:nvPr/>
        </p:nvSpPr>
        <p:spPr>
          <a:xfrm>
            <a:off x="5724698" y="4403492"/>
            <a:ext cx="1728192" cy="400110"/>
          </a:xfrm>
          <a:prstGeom prst="rect">
            <a:avLst/>
          </a:prstGeom>
          <a:noFill/>
        </p:spPr>
        <p:txBody>
          <a:bodyPr vert="horz" wrap="square" rtlCol="0">
            <a:spAutoFit/>
          </a:bodyPr>
          <a:lstStyle/>
          <a:p>
            <a:pPr>
              <a:spcBef>
                <a:spcPts val="600"/>
              </a:spcBef>
              <a:spcAft>
                <a:spcPts val="600"/>
              </a:spcAft>
            </a:pPr>
            <a:r>
              <a:rPr lang="zh-TW" altLang="en-US" sz="2000" b="1" dirty="0" smtClean="0">
                <a:solidFill>
                  <a:schemeClr val="tx1">
                    <a:lumMod val="65000"/>
                    <a:lumOff val="35000"/>
                  </a:schemeClr>
                </a:solidFill>
                <a:latin typeface="微軟正黑體" panose="020B0604030504040204" pitchFamily="34" charset="-120"/>
                <a:ea typeface="微軟正黑體" panose="020B0604030504040204" pitchFamily="34" charset="-120"/>
              </a:rPr>
              <a:t> </a:t>
            </a:r>
            <a:r>
              <a:rPr lang="en-US" altLang="zh-TW" sz="2000"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p>
        </p:txBody>
      </p:sp>
      <p:cxnSp>
        <p:nvCxnSpPr>
          <p:cNvPr id="7" name="直線接點 6"/>
          <p:cNvCxnSpPr/>
          <p:nvPr/>
        </p:nvCxnSpPr>
        <p:spPr>
          <a:xfrm>
            <a:off x="-323974" y="299178"/>
            <a:ext cx="9793088"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264772" y="4068489"/>
            <a:ext cx="9793088"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786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0037"/>
            <a:ext cx="9037065" cy="6024709"/>
          </a:xfrm>
          <a:prstGeom prst="rect">
            <a:avLst/>
          </a:prstGeom>
        </p:spPr>
      </p:pic>
      <p:sp>
        <p:nvSpPr>
          <p:cNvPr id="5" name="矩形 4"/>
          <p:cNvSpPr/>
          <p:nvPr/>
        </p:nvSpPr>
        <p:spPr>
          <a:xfrm>
            <a:off x="7236866" y="-684039"/>
            <a:ext cx="3456384" cy="5544616"/>
          </a:xfrm>
          <a:prstGeom prst="rect">
            <a:avLst/>
          </a:prstGeom>
          <a:solidFill>
            <a:schemeClr val="tx1">
              <a:lumMod val="65000"/>
              <a:lumOff val="3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7691683" y="216061"/>
            <a:ext cx="877163" cy="3744416"/>
          </a:xfrm>
          <a:prstGeom prst="rect">
            <a:avLst/>
          </a:prstGeom>
          <a:noFill/>
        </p:spPr>
        <p:txBody>
          <a:bodyPr vert="eaVert" wrap="square" rtlCol="0">
            <a:spAutoFit/>
          </a:bodyPr>
          <a:lstStyle/>
          <a:p>
            <a:pPr algn="ct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基礎服務介紹</a:t>
            </a:r>
            <a:endParaRPr lang="zh-TW"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7287" y="4356521"/>
            <a:ext cx="504056" cy="504056"/>
          </a:xfrm>
          <a:prstGeom prst="rect">
            <a:avLst/>
          </a:prstGeom>
        </p:spPr>
      </p:pic>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9335" y="4201890"/>
            <a:ext cx="422882" cy="422882"/>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8846" y="4028908"/>
            <a:ext cx="319453" cy="319453"/>
          </a:xfrm>
          <a:prstGeom prst="rect">
            <a:avLst/>
          </a:prstGeom>
        </p:spPr>
      </p:pic>
      <p:pic>
        <p:nvPicPr>
          <p:cNvPr id="13" name="圖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8847" y="3708449"/>
            <a:ext cx="255624" cy="255624"/>
          </a:xfrm>
          <a:prstGeom prst="rect">
            <a:avLst/>
          </a:prstGeom>
        </p:spPr>
      </p:pic>
    </p:spTree>
    <p:extLst>
      <p:ext uri="{BB962C8B-B14F-4D97-AF65-F5344CB8AC3E}">
        <p14:creationId xmlns:p14="http://schemas.microsoft.com/office/powerpoint/2010/main" val="336652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7399" y="3692459"/>
            <a:ext cx="732031" cy="680789"/>
          </a:xfrm>
          <a:prstGeom prst="rect">
            <a:avLst/>
          </a:prstGeom>
        </p:spPr>
      </p:pic>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l="36785" r="20094"/>
          <a:stretch/>
        </p:blipFill>
        <p:spPr>
          <a:xfrm>
            <a:off x="-251966" y="-1"/>
            <a:ext cx="3896990" cy="6024709"/>
          </a:xfrm>
          <a:prstGeom prst="rect">
            <a:avLst/>
          </a:prstGeom>
        </p:spPr>
      </p:pic>
      <p:sp>
        <p:nvSpPr>
          <p:cNvPr id="4" name="矩形 3"/>
          <p:cNvSpPr/>
          <p:nvPr/>
        </p:nvSpPr>
        <p:spPr>
          <a:xfrm>
            <a:off x="1836267" y="1764851"/>
            <a:ext cx="1224136" cy="1080120"/>
          </a:xfrm>
          <a:prstGeom prst="rect">
            <a:avLst/>
          </a:prstGeom>
          <a:solidFill>
            <a:srgbClr val="23A9A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654248" y="1566247"/>
            <a:ext cx="3600400" cy="1477328"/>
          </a:xfrm>
          <a:prstGeom prst="rect">
            <a:avLst/>
          </a:prstGeom>
          <a:noFill/>
        </p:spPr>
        <p:txBody>
          <a:bodyPr vert="horz" wrap="square" rtlCol="0">
            <a:spAutoFit/>
          </a:bodyPr>
          <a:lstStyle/>
          <a:p>
            <a:pPr algn="ct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借閱圖書</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超</a:t>
            </a:r>
            <a:r>
              <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Easy</a:t>
            </a:r>
            <a:endParaRPr lang="zh-TW"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1836267" y="3564433"/>
            <a:ext cx="756246" cy="707886"/>
          </a:xfrm>
          <a:prstGeom prst="rect">
            <a:avLst/>
          </a:prstGeom>
          <a:noFill/>
        </p:spPr>
        <p:txBody>
          <a:bodyPr vert="horz" wrap="square" rtlCol="0">
            <a:spAutoFit/>
          </a:bodyPr>
          <a:lstStyle/>
          <a:p>
            <a:pPr algn="ct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借</a:t>
            </a:r>
            <a:endPar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2318469" y="3570682"/>
            <a:ext cx="756246" cy="707886"/>
          </a:xfrm>
          <a:prstGeom prst="rect">
            <a:avLst/>
          </a:prstGeom>
          <a:noFill/>
        </p:spPr>
        <p:txBody>
          <a:bodyPr vert="horz" wrap="square" rtlCol="0">
            <a:spAutoFit/>
          </a:bodyPr>
          <a:lstStyle/>
          <a:p>
            <a:pPr algn="ct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閱</a:t>
            </a:r>
            <a:endPar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859284" y="4086875"/>
            <a:ext cx="756246" cy="707886"/>
          </a:xfrm>
          <a:prstGeom prst="rect">
            <a:avLst/>
          </a:prstGeom>
          <a:noFill/>
        </p:spPr>
        <p:txBody>
          <a:bodyPr vert="horz" wrap="square" rtlCol="0">
            <a:spAutoFit/>
          </a:bodyPr>
          <a:lstStyle/>
          <a:p>
            <a:pPr algn="ct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權</a:t>
            </a:r>
          </a:p>
        </p:txBody>
      </p:sp>
      <p:sp>
        <p:nvSpPr>
          <p:cNvPr id="8" name="文字方塊 7"/>
          <p:cNvSpPr txBox="1"/>
          <p:nvPr/>
        </p:nvSpPr>
        <p:spPr>
          <a:xfrm>
            <a:off x="2318469" y="4087525"/>
            <a:ext cx="756246" cy="707886"/>
          </a:xfrm>
          <a:prstGeom prst="rect">
            <a:avLst/>
          </a:prstGeom>
          <a:noFill/>
        </p:spPr>
        <p:txBody>
          <a:bodyPr vert="horz" wrap="square" rtlCol="0">
            <a:spAutoFit/>
          </a:bodyPr>
          <a:lstStyle/>
          <a:p>
            <a:pPr algn="ct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利</a:t>
            </a:r>
          </a:p>
        </p:txBody>
      </p:sp>
      <p:sp>
        <p:nvSpPr>
          <p:cNvPr id="11" name="矩形 10"/>
          <p:cNvSpPr/>
          <p:nvPr/>
        </p:nvSpPr>
        <p:spPr>
          <a:xfrm>
            <a:off x="3780482" y="669758"/>
            <a:ext cx="4916300" cy="1015663"/>
          </a:xfrm>
          <a:prstGeom prst="rect">
            <a:avLst/>
          </a:prstGeom>
        </p:spPr>
        <p:txBody>
          <a:bodyPr wrap="square">
            <a:spAutoFit/>
          </a:bodyPr>
          <a:lstStyle/>
          <a:p>
            <a:r>
              <a:rPr lang="zh-TW" altLang="en-US" sz="2000" dirty="0" smtClean="0">
                <a:solidFill>
                  <a:schemeClr val="tx1">
                    <a:lumMod val="85000"/>
                    <a:lumOff val="15000"/>
                  </a:schemeClr>
                </a:solidFill>
                <a:latin typeface="微軟正黑體" panose="020B0604030504040204" pitchFamily="34" charset="-120"/>
                <a:ea typeface="微軟正黑體" panose="020B0604030504040204" pitchFamily="34" charset="-120"/>
              </a:rPr>
              <a:t>讚啦</a:t>
            </a:r>
            <a:r>
              <a:rPr lang="en-US" altLang="zh-TW" sz="2000" dirty="0" smtClean="0">
                <a:solidFill>
                  <a:schemeClr val="tx1">
                    <a:lumMod val="85000"/>
                    <a:lumOff val="15000"/>
                  </a:schemeClr>
                </a:solidFill>
                <a:latin typeface="微軟正黑體" panose="020B0604030504040204" pitchFamily="34" charset="-120"/>
                <a:ea typeface="微軟正黑體" panose="020B0604030504040204" pitchFamily="34" charset="-120"/>
              </a:rPr>
              <a:t>~</a:t>
            </a:r>
          </a:p>
          <a:p>
            <a:r>
              <a:rPr lang="zh-TW" altLang="en-US" sz="2000" dirty="0" smtClean="0">
                <a:solidFill>
                  <a:schemeClr val="tx1">
                    <a:lumMod val="85000"/>
                    <a:lumOff val="15000"/>
                  </a:schemeClr>
                </a:solidFill>
                <a:latin typeface="微軟正黑體" panose="020B0604030504040204" pitchFamily="34" charset="-120"/>
                <a:ea typeface="微軟正黑體" panose="020B0604030504040204" pitchFamily="34" charset="-120"/>
              </a:rPr>
              <a:t>高師大教職員得借閱的權利於今年</a:t>
            </a:r>
            <a:r>
              <a:rPr lang="en-US" altLang="zh-TW" sz="2000" dirty="0" smtClean="0">
                <a:solidFill>
                  <a:schemeClr val="tx1">
                    <a:lumMod val="85000"/>
                    <a:lumOff val="15000"/>
                  </a:schemeClr>
                </a:solidFill>
                <a:latin typeface="微軟正黑體" panose="020B0604030504040204" pitchFamily="34" charset="-120"/>
                <a:ea typeface="微軟正黑體" panose="020B0604030504040204" pitchFamily="34" charset="-120"/>
              </a:rPr>
              <a:t>5</a:t>
            </a:r>
            <a:r>
              <a:rPr lang="zh-TW" altLang="en-US" sz="2000" dirty="0" smtClean="0">
                <a:solidFill>
                  <a:schemeClr val="tx1">
                    <a:lumMod val="85000"/>
                    <a:lumOff val="15000"/>
                  </a:schemeClr>
                </a:solidFill>
                <a:latin typeface="微軟正黑體" panose="020B0604030504040204" pitchFamily="34" charset="-120"/>
                <a:ea typeface="微軟正黑體" panose="020B0604030504040204" pitchFamily="34" charset="-120"/>
              </a:rPr>
              <a:t>月份起大大提昇借閱福利！！</a:t>
            </a:r>
            <a:endParaRPr lang="zh-TW" altLang="en-US" sz="200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graphicFrame>
        <p:nvGraphicFramePr>
          <p:cNvPr id="17" name="表格 16"/>
          <p:cNvGraphicFramePr>
            <a:graphicFrameLocks noGrp="1"/>
          </p:cNvGraphicFramePr>
          <p:nvPr>
            <p:extLst>
              <p:ext uri="{D42A27DB-BD31-4B8C-83A1-F6EECF244321}">
                <p14:modId xmlns:p14="http://schemas.microsoft.com/office/powerpoint/2010/main" val="798110051"/>
              </p:ext>
            </p:extLst>
          </p:nvPr>
        </p:nvGraphicFramePr>
        <p:xfrm>
          <a:off x="3780483" y="1912735"/>
          <a:ext cx="5040561" cy="1651698"/>
        </p:xfrm>
        <a:graphic>
          <a:graphicData uri="http://schemas.openxmlformats.org/drawingml/2006/table">
            <a:tbl>
              <a:tblPr firstRow="1" bandRow="1">
                <a:tableStyleId>{BC89EF96-8CEA-46FF-86C4-4CE0E7609802}</a:tableStyleId>
              </a:tblPr>
              <a:tblGrid>
                <a:gridCol w="1193817"/>
                <a:gridCol w="1162081"/>
                <a:gridCol w="1271683"/>
                <a:gridCol w="1412980"/>
              </a:tblGrid>
              <a:tr h="854424">
                <a:tc>
                  <a:txBody>
                    <a:bodyPr/>
                    <a:lstStyle/>
                    <a:p>
                      <a:pPr algn="ctr"/>
                      <a:r>
                        <a:rPr lang="zh-TW" altLang="en-US" sz="1700" dirty="0" smtClean="0"/>
                        <a:t>類別</a:t>
                      </a:r>
                      <a:endParaRPr lang="zh-TW" altLang="en-US" sz="1700" dirty="0"/>
                    </a:p>
                  </a:txBody>
                  <a:tcPr marL="100806" marR="100806" marT="43202" marB="43202" anchor="ctr"/>
                </a:tc>
                <a:tc>
                  <a:txBody>
                    <a:bodyPr/>
                    <a:lstStyle/>
                    <a:p>
                      <a:pPr algn="ctr"/>
                      <a:r>
                        <a:rPr lang="zh-TW" altLang="en-US" sz="1700" dirty="0" smtClean="0"/>
                        <a:t>借期</a:t>
                      </a:r>
                      <a:endParaRPr lang="zh-TW" altLang="en-US" sz="1700" dirty="0"/>
                    </a:p>
                  </a:txBody>
                  <a:tcPr marL="100806" marR="100806" marT="43202" marB="43202" anchor="ctr"/>
                </a:tc>
                <a:tc>
                  <a:txBody>
                    <a:bodyPr/>
                    <a:lstStyle/>
                    <a:p>
                      <a:pPr algn="ctr"/>
                      <a:r>
                        <a:rPr lang="zh-TW" altLang="en-US" sz="1700" dirty="0" smtClean="0"/>
                        <a:t>本數</a:t>
                      </a:r>
                      <a:r>
                        <a:rPr lang="en-US" altLang="zh-TW" sz="1700" dirty="0" smtClean="0"/>
                        <a:t>/</a:t>
                      </a:r>
                      <a:r>
                        <a:rPr lang="zh-TW" altLang="en-US" sz="1700" dirty="0" smtClean="0"/>
                        <a:t>件數</a:t>
                      </a:r>
                      <a:endParaRPr lang="zh-TW" altLang="en-US" sz="1700" dirty="0"/>
                    </a:p>
                  </a:txBody>
                  <a:tcPr marL="100806" marR="100806" marT="43202" marB="43202" anchor="ctr"/>
                </a:tc>
                <a:tc>
                  <a:txBody>
                    <a:bodyPr/>
                    <a:lstStyle/>
                    <a:p>
                      <a:pPr algn="ctr"/>
                      <a:r>
                        <a:rPr lang="zh-TW" altLang="en-US" sz="1700" dirty="0" smtClean="0"/>
                        <a:t>續借</a:t>
                      </a:r>
                      <a:endParaRPr lang="en-US" altLang="zh-TW" sz="1700" dirty="0" smtClean="0"/>
                    </a:p>
                    <a:p>
                      <a:pPr algn="ctr"/>
                      <a:r>
                        <a:rPr lang="en-US" altLang="zh-TW" sz="1700" dirty="0" smtClean="0"/>
                        <a:t>(</a:t>
                      </a:r>
                      <a:r>
                        <a:rPr lang="zh-TW" altLang="en-US" sz="1700" dirty="0" smtClean="0">
                          <a:solidFill>
                            <a:srgbClr val="FF0000"/>
                          </a:solidFill>
                        </a:rPr>
                        <a:t>沒人預約</a:t>
                      </a:r>
                      <a:r>
                        <a:rPr lang="zh-TW" altLang="en-US" sz="1700" dirty="0" smtClean="0"/>
                        <a:t>為</a:t>
                      </a:r>
                      <a:endParaRPr lang="en-US" altLang="zh-TW" sz="1700" dirty="0" smtClean="0"/>
                    </a:p>
                    <a:p>
                      <a:pPr algn="ctr"/>
                      <a:r>
                        <a:rPr lang="zh-TW" altLang="en-US" sz="1700" dirty="0" smtClean="0"/>
                        <a:t>前題</a:t>
                      </a:r>
                      <a:r>
                        <a:rPr lang="en-US" altLang="zh-TW" sz="1700" dirty="0" smtClean="0"/>
                        <a:t>)</a:t>
                      </a:r>
                      <a:endParaRPr lang="zh-TW" altLang="en-US" sz="1700" dirty="0"/>
                    </a:p>
                  </a:txBody>
                  <a:tcPr marL="100806" marR="100806" marT="43202" marB="43202" anchor="ctr"/>
                </a:tc>
              </a:tr>
              <a:tr h="394027">
                <a:tc>
                  <a:txBody>
                    <a:bodyPr/>
                    <a:lstStyle/>
                    <a:p>
                      <a:pPr algn="ctr"/>
                      <a:r>
                        <a:rPr lang="zh-TW" altLang="en-US" sz="1700" dirty="0" smtClean="0"/>
                        <a:t>圖書</a:t>
                      </a:r>
                      <a:endParaRPr lang="zh-TW" altLang="en-US" sz="1700" dirty="0"/>
                    </a:p>
                  </a:txBody>
                  <a:tcPr marL="100806" marR="100806" marT="43202" marB="43202"/>
                </a:tc>
                <a:tc>
                  <a:txBody>
                    <a:bodyPr/>
                    <a:lstStyle/>
                    <a:p>
                      <a:pPr algn="ctr"/>
                      <a:r>
                        <a:rPr lang="en-US" altLang="zh-TW" sz="1700" dirty="0" smtClean="0">
                          <a:solidFill>
                            <a:srgbClr val="FF0000"/>
                          </a:solidFill>
                        </a:rPr>
                        <a:t>6</a:t>
                      </a:r>
                      <a:r>
                        <a:rPr lang="zh-TW" altLang="en-US" sz="1700" dirty="0" smtClean="0">
                          <a:solidFill>
                            <a:srgbClr val="FF0000"/>
                          </a:solidFill>
                        </a:rPr>
                        <a:t>周</a:t>
                      </a:r>
                      <a:endParaRPr lang="zh-TW" altLang="en-US" sz="1700" dirty="0">
                        <a:solidFill>
                          <a:srgbClr val="FF0000"/>
                        </a:solidFill>
                      </a:endParaRPr>
                    </a:p>
                  </a:txBody>
                  <a:tcPr marL="100806" marR="100806" marT="43202" marB="43202"/>
                </a:tc>
                <a:tc>
                  <a:txBody>
                    <a:bodyPr/>
                    <a:lstStyle/>
                    <a:p>
                      <a:pPr algn="ctr"/>
                      <a:r>
                        <a:rPr lang="en-US" altLang="zh-TW" sz="1700" dirty="0" smtClean="0">
                          <a:solidFill>
                            <a:srgbClr val="FF0000"/>
                          </a:solidFill>
                        </a:rPr>
                        <a:t>40</a:t>
                      </a:r>
                      <a:r>
                        <a:rPr lang="zh-TW" altLang="en-US" sz="1700" dirty="0" smtClean="0">
                          <a:solidFill>
                            <a:srgbClr val="FF0000"/>
                          </a:solidFill>
                        </a:rPr>
                        <a:t>本</a:t>
                      </a:r>
                      <a:endParaRPr lang="zh-TW" altLang="en-US" sz="1700" dirty="0">
                        <a:solidFill>
                          <a:srgbClr val="FF0000"/>
                        </a:solidFill>
                      </a:endParaRPr>
                    </a:p>
                  </a:txBody>
                  <a:tcPr marL="100806" marR="100806" marT="43202" marB="43202"/>
                </a:tc>
                <a:tc>
                  <a:txBody>
                    <a:bodyPr/>
                    <a:lstStyle/>
                    <a:p>
                      <a:pPr algn="ctr"/>
                      <a:r>
                        <a:rPr lang="en-US" altLang="zh-TW" sz="1700" dirty="0" smtClean="0"/>
                        <a:t>3</a:t>
                      </a:r>
                      <a:r>
                        <a:rPr lang="zh-TW" altLang="en-US" sz="1700" dirty="0" smtClean="0"/>
                        <a:t>次</a:t>
                      </a:r>
                      <a:endParaRPr lang="zh-TW" altLang="en-US" sz="1700" dirty="0"/>
                    </a:p>
                  </a:txBody>
                  <a:tcPr marL="100806" marR="100806" marT="43202" marB="43202"/>
                </a:tc>
              </a:tr>
              <a:tr h="394027">
                <a:tc>
                  <a:txBody>
                    <a:bodyPr/>
                    <a:lstStyle/>
                    <a:p>
                      <a:pPr algn="ctr"/>
                      <a:r>
                        <a:rPr lang="zh-TW" altLang="en-US" sz="1700" dirty="0" smtClean="0"/>
                        <a:t>視聽資料</a:t>
                      </a:r>
                      <a:endParaRPr lang="zh-TW" altLang="en-US" sz="1700" dirty="0"/>
                    </a:p>
                  </a:txBody>
                  <a:tcPr marL="100806" marR="100806" marT="43202" marB="43202"/>
                </a:tc>
                <a:tc>
                  <a:txBody>
                    <a:bodyPr/>
                    <a:lstStyle/>
                    <a:p>
                      <a:pPr algn="ctr"/>
                      <a:r>
                        <a:rPr lang="en-US" altLang="zh-TW" sz="1700" dirty="0" smtClean="0"/>
                        <a:t>7</a:t>
                      </a:r>
                      <a:r>
                        <a:rPr lang="zh-TW" altLang="en-US" sz="1700" dirty="0" smtClean="0"/>
                        <a:t>天</a:t>
                      </a:r>
                      <a:endParaRPr lang="zh-TW" altLang="en-US" sz="1700" dirty="0"/>
                    </a:p>
                  </a:txBody>
                  <a:tcPr marL="100806" marR="100806" marT="43202" marB="43202"/>
                </a:tc>
                <a:tc>
                  <a:txBody>
                    <a:bodyPr/>
                    <a:lstStyle/>
                    <a:p>
                      <a:pPr algn="ctr"/>
                      <a:r>
                        <a:rPr lang="en-US" altLang="zh-TW" sz="1700" dirty="0" smtClean="0"/>
                        <a:t>3</a:t>
                      </a:r>
                      <a:r>
                        <a:rPr lang="zh-TW" altLang="en-US" sz="1700" dirty="0" smtClean="0"/>
                        <a:t>件</a:t>
                      </a:r>
                      <a:endParaRPr lang="zh-TW" altLang="en-US" sz="1700" dirty="0"/>
                    </a:p>
                  </a:txBody>
                  <a:tcPr marL="100806" marR="100806" marT="43202" marB="43202"/>
                </a:tc>
                <a:tc>
                  <a:txBody>
                    <a:bodyPr/>
                    <a:lstStyle/>
                    <a:p>
                      <a:pPr algn="ctr"/>
                      <a:r>
                        <a:rPr lang="en-US" altLang="zh-TW" sz="1700" dirty="0" smtClean="0"/>
                        <a:t>3</a:t>
                      </a:r>
                      <a:r>
                        <a:rPr lang="zh-TW" altLang="en-US" sz="1700" dirty="0" smtClean="0"/>
                        <a:t>次</a:t>
                      </a:r>
                      <a:endParaRPr lang="zh-TW" altLang="en-US" sz="1700" dirty="0"/>
                    </a:p>
                  </a:txBody>
                  <a:tcPr marL="100806" marR="100806" marT="43202" marB="43202"/>
                </a:tc>
              </a:tr>
            </a:tbl>
          </a:graphicData>
        </a:graphic>
      </p:graphicFrame>
      <p:sp>
        <p:nvSpPr>
          <p:cNvPr id="18" name="文字方塊 17"/>
          <p:cNvSpPr txBox="1"/>
          <p:nvPr/>
        </p:nvSpPr>
        <p:spPr>
          <a:xfrm>
            <a:off x="2773349" y="3551087"/>
            <a:ext cx="602732" cy="1015663"/>
          </a:xfrm>
          <a:prstGeom prst="rect">
            <a:avLst/>
          </a:prstGeom>
          <a:noFill/>
        </p:spPr>
        <p:txBody>
          <a:bodyPr vert="horz" wrap="square" rtlCol="0">
            <a:spAutoFit/>
          </a:bodyPr>
          <a:lstStyle/>
          <a:p>
            <a:pPr algn="ctr"/>
            <a:r>
              <a:rPr lang="zh-TW" altLang="en-US" sz="6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6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2773349" y="4086875"/>
            <a:ext cx="602732" cy="1015663"/>
          </a:xfrm>
          <a:prstGeom prst="rect">
            <a:avLst/>
          </a:prstGeom>
          <a:noFill/>
        </p:spPr>
        <p:txBody>
          <a:bodyPr vert="horz" wrap="square" rtlCol="0">
            <a:spAutoFit/>
          </a:bodyPr>
          <a:lstStyle/>
          <a:p>
            <a:pPr algn="ctr"/>
            <a:r>
              <a:rPr lang="zh-TW" altLang="en-US" sz="6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6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12" name="圖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570" y="3958607"/>
            <a:ext cx="1038411" cy="965722"/>
          </a:xfrm>
          <a:prstGeom prst="rect">
            <a:avLst/>
          </a:prstGeom>
        </p:spPr>
      </p:pic>
      <p:sp>
        <p:nvSpPr>
          <p:cNvPr id="9" name="矩形 8"/>
          <p:cNvSpPr/>
          <p:nvPr/>
        </p:nvSpPr>
        <p:spPr>
          <a:xfrm>
            <a:off x="5292650" y="4032855"/>
            <a:ext cx="2364750" cy="276999"/>
          </a:xfrm>
          <a:prstGeom prst="rect">
            <a:avLst/>
          </a:prstGeom>
        </p:spPr>
        <p:txBody>
          <a:bodyPr wrap="none">
            <a:spAutoFit/>
          </a:bodyPr>
          <a:lstStyle/>
          <a:p>
            <a:r>
              <a:rPr lang="zh-TW" altLang="en-US" sz="1200" dirty="0" smtClean="0">
                <a:solidFill>
                  <a:schemeClr val="tx1">
                    <a:lumMod val="85000"/>
                    <a:lumOff val="15000"/>
                  </a:schemeClr>
                </a:solidFill>
                <a:latin typeface="微軟正黑體" panose="020B0604030504040204" pitchFamily="34" charset="-120"/>
                <a:ea typeface="微軟正黑體" panose="020B0604030504040204" pitchFamily="34" charset="-120"/>
              </a:rPr>
              <a:t>本來只能續借</a:t>
            </a:r>
            <a:r>
              <a:rPr lang="en-US" altLang="zh-TW" sz="1200" dirty="0" smtClean="0">
                <a:solidFill>
                  <a:schemeClr val="tx1">
                    <a:lumMod val="85000"/>
                    <a:lumOff val="15000"/>
                  </a:schemeClr>
                </a:solidFill>
                <a:latin typeface="微軟正黑體" panose="020B0604030504040204" pitchFamily="34" charset="-120"/>
                <a:ea typeface="微軟正黑體" panose="020B0604030504040204" pitchFamily="34" charset="-120"/>
              </a:rPr>
              <a:t>1</a:t>
            </a:r>
            <a:r>
              <a:rPr lang="zh-TW" altLang="en-US" sz="1200" dirty="0" smtClean="0">
                <a:solidFill>
                  <a:schemeClr val="tx1">
                    <a:lumMod val="85000"/>
                    <a:lumOff val="15000"/>
                  </a:schemeClr>
                </a:solidFill>
                <a:latin typeface="微軟正黑體" panose="020B0604030504040204" pitchFamily="34" charset="-120"/>
                <a:ea typeface="微軟正黑體" panose="020B0604030504040204" pitchFamily="34" charset="-120"/>
              </a:rPr>
              <a:t>次，提高到</a:t>
            </a:r>
            <a:r>
              <a:rPr lang="en-US" altLang="zh-TW" sz="1200" dirty="0" smtClean="0">
                <a:solidFill>
                  <a:schemeClr val="tx1">
                    <a:lumMod val="85000"/>
                    <a:lumOff val="15000"/>
                  </a:schemeClr>
                </a:solidFill>
                <a:latin typeface="微軟正黑體" panose="020B0604030504040204" pitchFamily="34" charset="-120"/>
                <a:ea typeface="微軟正黑體" panose="020B0604030504040204" pitchFamily="34" charset="-120"/>
              </a:rPr>
              <a:t>3</a:t>
            </a:r>
            <a:r>
              <a:rPr lang="zh-TW" altLang="en-US" sz="1200" dirty="0" smtClean="0">
                <a:solidFill>
                  <a:schemeClr val="tx1">
                    <a:lumMod val="85000"/>
                    <a:lumOff val="15000"/>
                  </a:schemeClr>
                </a:solidFill>
                <a:latin typeface="微軟正黑體" panose="020B0604030504040204" pitchFamily="34" charset="-120"/>
                <a:ea typeface="微軟正黑體" panose="020B0604030504040204" pitchFamily="34" charset="-120"/>
              </a:rPr>
              <a:t>次喔</a:t>
            </a:r>
            <a:endParaRPr lang="zh-TW" altLang="en-US" sz="1200" dirty="0"/>
          </a:p>
        </p:txBody>
      </p:sp>
      <p:pic>
        <p:nvPicPr>
          <p:cNvPr id="16" name="圖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3852" y="4355387"/>
            <a:ext cx="514664" cy="478638"/>
          </a:xfrm>
          <a:prstGeom prst="rect">
            <a:avLst/>
          </a:prstGeom>
        </p:spPr>
      </p:pic>
    </p:spTree>
    <p:extLst>
      <p:ext uri="{BB962C8B-B14F-4D97-AF65-F5344CB8AC3E}">
        <p14:creationId xmlns:p14="http://schemas.microsoft.com/office/powerpoint/2010/main" val="192899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1000"/>
                                        <p:tgtEl>
                                          <p:spTgt spid="6"/>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1000"/>
                                        <p:tgtEl>
                                          <p:spTgt spid="7"/>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1000"/>
                                        <p:tgtEl>
                                          <p:spTgt spid="8"/>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out)">
                                      <p:cBhvr>
                                        <p:cTn id="19" dur="1000"/>
                                        <p:tgtEl>
                                          <p:spTgt spid="18"/>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out)">
                                      <p:cBhvr>
                                        <p:cTn id="2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8"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36785" r="20094"/>
          <a:stretch/>
        </p:blipFill>
        <p:spPr>
          <a:xfrm>
            <a:off x="-251966" y="-1"/>
            <a:ext cx="3896990" cy="6024709"/>
          </a:xfrm>
          <a:prstGeom prst="rect">
            <a:avLst/>
          </a:prstGeom>
        </p:spPr>
      </p:pic>
      <p:sp>
        <p:nvSpPr>
          <p:cNvPr id="4" name="矩形 3"/>
          <p:cNvSpPr/>
          <p:nvPr/>
        </p:nvSpPr>
        <p:spPr>
          <a:xfrm>
            <a:off x="1836267" y="1764851"/>
            <a:ext cx="1224136" cy="1080120"/>
          </a:xfrm>
          <a:prstGeom prst="rect">
            <a:avLst/>
          </a:prstGeom>
          <a:solidFill>
            <a:srgbClr val="23A9A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654248" y="1566247"/>
            <a:ext cx="3600400" cy="1477328"/>
          </a:xfrm>
          <a:prstGeom prst="rect">
            <a:avLst/>
          </a:prstGeom>
          <a:noFill/>
        </p:spPr>
        <p:txBody>
          <a:bodyPr vert="horz" wrap="square" rtlCol="0">
            <a:spAutoFit/>
          </a:bodyPr>
          <a:lstStyle/>
          <a:p>
            <a:pPr algn="ct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借閱圖書</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超</a:t>
            </a:r>
            <a:r>
              <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Easy</a:t>
            </a:r>
            <a:endParaRPr lang="zh-TW"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1836267" y="3564433"/>
            <a:ext cx="756246" cy="707886"/>
          </a:xfrm>
          <a:prstGeom prst="rect">
            <a:avLst/>
          </a:prstGeom>
          <a:noFill/>
        </p:spPr>
        <p:txBody>
          <a:bodyPr vert="horz" wrap="square" rtlCol="0">
            <a:spAutoFit/>
          </a:bodyPr>
          <a:lstStyle/>
          <a:p>
            <a:pPr algn="ct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館</a:t>
            </a:r>
          </a:p>
        </p:txBody>
      </p:sp>
      <p:sp>
        <p:nvSpPr>
          <p:cNvPr id="6" name="文字方塊 5"/>
          <p:cNvSpPr txBox="1"/>
          <p:nvPr/>
        </p:nvSpPr>
        <p:spPr>
          <a:xfrm>
            <a:off x="2318469" y="3570682"/>
            <a:ext cx="756246" cy="707886"/>
          </a:xfrm>
          <a:prstGeom prst="rect">
            <a:avLst/>
          </a:prstGeom>
          <a:noFill/>
        </p:spPr>
        <p:txBody>
          <a:bodyPr vert="horz" wrap="square" rtlCol="0">
            <a:spAutoFit/>
          </a:bodyPr>
          <a:lstStyle/>
          <a:p>
            <a:pPr algn="ct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藏</a:t>
            </a:r>
          </a:p>
        </p:txBody>
      </p:sp>
      <p:sp>
        <p:nvSpPr>
          <p:cNvPr id="7" name="文字方塊 6"/>
          <p:cNvSpPr txBox="1"/>
          <p:nvPr/>
        </p:nvSpPr>
        <p:spPr>
          <a:xfrm>
            <a:off x="1859284" y="4086875"/>
            <a:ext cx="756246" cy="707886"/>
          </a:xfrm>
          <a:prstGeom prst="rect">
            <a:avLst/>
          </a:prstGeom>
          <a:noFill/>
        </p:spPr>
        <p:txBody>
          <a:bodyPr vert="horz" wrap="square" rtlCol="0">
            <a:spAutoFit/>
          </a:bodyPr>
          <a:lstStyle/>
          <a:p>
            <a:pPr algn="ct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查</a:t>
            </a:r>
            <a:endPar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2318469" y="4087525"/>
            <a:ext cx="756246" cy="707886"/>
          </a:xfrm>
          <a:prstGeom prst="rect">
            <a:avLst/>
          </a:prstGeom>
          <a:noFill/>
        </p:spPr>
        <p:txBody>
          <a:bodyPr vert="horz" wrap="square" rtlCol="0">
            <a:spAutoFit/>
          </a:bodyPr>
          <a:lstStyle/>
          <a:p>
            <a:pPr algn="ct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詢</a:t>
            </a:r>
            <a:endPar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矩形 8"/>
          <p:cNvSpPr/>
          <p:nvPr/>
        </p:nvSpPr>
        <p:spPr>
          <a:xfrm>
            <a:off x="1859284" y="3492425"/>
            <a:ext cx="1215431" cy="1302986"/>
          </a:xfrm>
          <a:prstGeom prst="rect">
            <a:avLst/>
          </a:prstGeom>
          <a:no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3760850" y="180057"/>
            <a:ext cx="4916300" cy="707886"/>
          </a:xfrm>
          <a:prstGeom prst="rect">
            <a:avLst/>
          </a:prstGeom>
        </p:spPr>
        <p:txBody>
          <a:bodyPr wrap="square">
            <a:spAutoFit/>
          </a:bodyPr>
          <a:lstStyle/>
          <a:p>
            <a:r>
              <a:rPr lang="zh-TW" altLang="en-US" sz="2000" dirty="0" smtClean="0">
                <a:solidFill>
                  <a:schemeClr val="tx1">
                    <a:lumMod val="85000"/>
                    <a:lumOff val="15000"/>
                  </a:schemeClr>
                </a:solidFill>
                <a:latin typeface="微軟正黑體" panose="020B0604030504040204" pitchFamily="34" charset="-120"/>
                <a:ea typeface="微軟正黑體" panose="020B0604030504040204" pitchFamily="34" charset="-120"/>
              </a:rPr>
              <a:t>美侖美奐的圖資處新首頁登場，直接在首頁就可查館藏圖書！！</a:t>
            </a:r>
            <a:endParaRPr lang="zh-TW" altLang="en-US" sz="200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3891979" y="941805"/>
            <a:ext cx="4248472" cy="569387"/>
          </a:xfrm>
          <a:prstGeom prst="rect">
            <a:avLst/>
          </a:prstGeom>
        </p:spPr>
        <p:txBody>
          <a:bodyPr wrap="square">
            <a:spAutoFit/>
          </a:bodyPr>
          <a:lstStyle/>
          <a:p>
            <a:pPr>
              <a:spcBef>
                <a:spcPts val="600"/>
              </a:spcBef>
            </a:pPr>
            <a:r>
              <a:rPr lang="en-US" altLang="zh-TW" sz="1300" dirty="0" smtClean="0">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sz="1300" dirty="0" smtClean="0">
                <a:solidFill>
                  <a:schemeClr val="tx1">
                    <a:lumMod val="85000"/>
                    <a:lumOff val="15000"/>
                  </a:schemeClr>
                </a:solidFill>
                <a:latin typeface="微軟正黑體" panose="020B0604030504040204" pitchFamily="34" charset="-120"/>
                <a:ea typeface="微軟正黑體" panose="020B0604030504040204" pitchFamily="34" charset="-120"/>
              </a:rPr>
              <a:t>只要有關鍵字、書名</a:t>
            </a:r>
            <a:r>
              <a:rPr lang="en-US" altLang="zh-TW" sz="1300" dirty="0" smtClean="0">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sz="1300" dirty="0" smtClean="0">
                <a:solidFill>
                  <a:schemeClr val="tx1">
                    <a:lumMod val="85000"/>
                    <a:lumOff val="15000"/>
                  </a:schemeClr>
                </a:solidFill>
                <a:latin typeface="微軟正黑體" panose="020B0604030504040204" pitchFamily="34" charset="-120"/>
                <a:ea typeface="微軟正黑體" panose="020B0604030504040204" pitchFamily="34" charset="-120"/>
              </a:rPr>
              <a:t>期刊名或作者都可查詢</a:t>
            </a:r>
            <a:r>
              <a:rPr lang="en-US" altLang="zh-TW" sz="1300" dirty="0" smtClean="0">
                <a:solidFill>
                  <a:schemeClr val="tx1">
                    <a:lumMod val="85000"/>
                    <a:lumOff val="15000"/>
                  </a:schemeClr>
                </a:solidFill>
                <a:latin typeface="微軟正黑體" panose="020B0604030504040204" pitchFamily="34" charset="-120"/>
                <a:ea typeface="微軟正黑體" panose="020B0604030504040204" pitchFamily="34" charset="-120"/>
              </a:rPr>
              <a:t>-</a:t>
            </a:r>
          </a:p>
          <a:p>
            <a:pPr>
              <a:spcBef>
                <a:spcPts val="600"/>
              </a:spcBef>
            </a:pPr>
            <a:r>
              <a:rPr lang="en-US" altLang="zh-TW" sz="1300" dirty="0" smtClean="0">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sz="1300" dirty="0" smtClean="0">
                <a:solidFill>
                  <a:schemeClr val="tx1">
                    <a:lumMod val="85000"/>
                    <a:lumOff val="15000"/>
                  </a:schemeClr>
                </a:solidFill>
                <a:latin typeface="微軟正黑體" panose="020B0604030504040204" pitchFamily="34" charset="-120"/>
                <a:ea typeface="微軟正黑體" panose="020B0604030504040204" pitchFamily="34" charset="-120"/>
              </a:rPr>
              <a:t>似</a:t>
            </a:r>
            <a:r>
              <a:rPr lang="en-US" altLang="zh-TW" sz="1300" dirty="0" smtClean="0">
                <a:solidFill>
                  <a:schemeClr val="tx1">
                    <a:lumMod val="85000"/>
                    <a:lumOff val="15000"/>
                  </a:schemeClr>
                </a:solidFill>
                <a:latin typeface="微軟正黑體" panose="020B0604030504040204" pitchFamily="34" charset="-120"/>
                <a:ea typeface="微軟正黑體" panose="020B0604030504040204" pitchFamily="34" charset="-120"/>
              </a:rPr>
              <a:t>Google</a:t>
            </a:r>
            <a:r>
              <a:rPr lang="zh-TW" altLang="en-US" sz="1300" dirty="0" smtClean="0">
                <a:solidFill>
                  <a:schemeClr val="tx1">
                    <a:lumMod val="85000"/>
                    <a:lumOff val="15000"/>
                  </a:schemeClr>
                </a:solidFill>
                <a:latin typeface="微軟正黑體" panose="020B0604030504040204" pitchFamily="34" charset="-120"/>
                <a:ea typeface="微軟正黑體" panose="020B0604030504040204" pitchFamily="34" charset="-120"/>
              </a:rPr>
              <a:t>大神一欄化，簡化所有服務</a:t>
            </a:r>
            <a:endParaRPr lang="zh-TW" altLang="en-US" sz="1300"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pic>
        <p:nvPicPr>
          <p:cNvPr id="12" name="圖片 11"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850" y="1588053"/>
            <a:ext cx="5812667" cy="4881732"/>
          </a:xfrm>
          <a:prstGeom prst="rect">
            <a:avLst/>
          </a:prstGeom>
        </p:spPr>
      </p:pic>
    </p:spTree>
    <p:extLst>
      <p:ext uri="{BB962C8B-B14F-4D97-AF65-F5344CB8AC3E}">
        <p14:creationId xmlns:p14="http://schemas.microsoft.com/office/powerpoint/2010/main" val="304360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1000"/>
                                        <p:tgtEl>
                                          <p:spTgt spid="6"/>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1000"/>
                                        <p:tgtEl>
                                          <p:spTgt spid="7"/>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1000"/>
                                        <p:tgtEl>
                                          <p:spTgt spid="8"/>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out)">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36785" r="20094"/>
          <a:stretch/>
        </p:blipFill>
        <p:spPr>
          <a:xfrm>
            <a:off x="-251966" y="-1"/>
            <a:ext cx="3896990" cy="6024709"/>
          </a:xfrm>
          <a:prstGeom prst="rect">
            <a:avLst/>
          </a:prstGeom>
        </p:spPr>
      </p:pic>
      <p:sp>
        <p:nvSpPr>
          <p:cNvPr id="4" name="矩形 3"/>
          <p:cNvSpPr/>
          <p:nvPr/>
        </p:nvSpPr>
        <p:spPr>
          <a:xfrm>
            <a:off x="1836267" y="1764851"/>
            <a:ext cx="1224136" cy="1080120"/>
          </a:xfrm>
          <a:prstGeom prst="rect">
            <a:avLst/>
          </a:prstGeom>
          <a:solidFill>
            <a:srgbClr val="23A9A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654248" y="1566247"/>
            <a:ext cx="3600400" cy="1477328"/>
          </a:xfrm>
          <a:prstGeom prst="rect">
            <a:avLst/>
          </a:prstGeom>
          <a:noFill/>
        </p:spPr>
        <p:txBody>
          <a:bodyPr vert="horz" wrap="square" rtlCol="0">
            <a:spAutoFit/>
          </a:bodyPr>
          <a:lstStyle/>
          <a:p>
            <a:pPr algn="ct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借閱圖書</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超</a:t>
            </a:r>
            <a:r>
              <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Easy</a:t>
            </a:r>
            <a:endParaRPr lang="zh-TW"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1836267" y="3564433"/>
            <a:ext cx="756246" cy="707886"/>
          </a:xfrm>
          <a:prstGeom prst="rect">
            <a:avLst/>
          </a:prstGeom>
          <a:noFill/>
        </p:spPr>
        <p:txBody>
          <a:bodyPr vert="horz" wrap="square" rtlCol="0">
            <a:spAutoFit/>
          </a:bodyPr>
          <a:lstStyle/>
          <a:p>
            <a:pPr algn="ct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預</a:t>
            </a:r>
            <a:endPar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2318469" y="3570682"/>
            <a:ext cx="756246" cy="707886"/>
          </a:xfrm>
          <a:prstGeom prst="rect">
            <a:avLst/>
          </a:prstGeom>
          <a:noFill/>
        </p:spPr>
        <p:txBody>
          <a:bodyPr vert="horz" wrap="square" rtlCol="0">
            <a:spAutoFit/>
          </a:bodyPr>
          <a:lstStyle/>
          <a:p>
            <a:pPr algn="ct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約</a:t>
            </a:r>
          </a:p>
        </p:txBody>
      </p:sp>
      <p:sp>
        <p:nvSpPr>
          <p:cNvPr id="7" name="文字方塊 6"/>
          <p:cNvSpPr txBox="1"/>
          <p:nvPr/>
        </p:nvSpPr>
        <p:spPr>
          <a:xfrm>
            <a:off x="1859284" y="4086875"/>
            <a:ext cx="756246" cy="707886"/>
          </a:xfrm>
          <a:prstGeom prst="rect">
            <a:avLst/>
          </a:prstGeom>
          <a:noFill/>
        </p:spPr>
        <p:txBody>
          <a:bodyPr vert="horz" wrap="square" rtlCol="0">
            <a:spAutoFit/>
          </a:bodyPr>
          <a:lstStyle/>
          <a:p>
            <a:pPr algn="ct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調</a:t>
            </a:r>
          </a:p>
        </p:txBody>
      </p:sp>
      <p:sp>
        <p:nvSpPr>
          <p:cNvPr id="8" name="文字方塊 7"/>
          <p:cNvSpPr txBox="1"/>
          <p:nvPr/>
        </p:nvSpPr>
        <p:spPr>
          <a:xfrm>
            <a:off x="2318469" y="4087525"/>
            <a:ext cx="756246" cy="707886"/>
          </a:xfrm>
          <a:prstGeom prst="rect">
            <a:avLst/>
          </a:prstGeom>
          <a:noFill/>
        </p:spPr>
        <p:txBody>
          <a:bodyPr vert="horz" wrap="square" rtlCol="0">
            <a:spAutoFit/>
          </a:bodyPr>
          <a:lstStyle/>
          <a:p>
            <a:pPr algn="ct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借</a:t>
            </a:r>
            <a:endPar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3" name="文字方塊 22"/>
          <p:cNvSpPr txBox="1"/>
          <p:nvPr/>
        </p:nvSpPr>
        <p:spPr>
          <a:xfrm>
            <a:off x="3739893" y="1282874"/>
            <a:ext cx="5245466" cy="1000274"/>
          </a:xfrm>
          <a:prstGeom prst="rect">
            <a:avLst/>
          </a:prstGeom>
          <a:noFill/>
        </p:spPr>
        <p:txBody>
          <a:bodyPr wrap="square" rtlCol="0">
            <a:spAutoFit/>
          </a:bodyPr>
          <a:lstStyle/>
          <a:p>
            <a:pPr>
              <a:spcBef>
                <a:spcPts val="300"/>
              </a:spcBef>
              <a:spcAft>
                <a:spcPts val="300"/>
              </a:spcAft>
            </a:pPr>
            <a:r>
              <a:rPr lang="zh-TW" altLang="en-US" dirty="0" smtClean="0">
                <a:latin typeface="微軟正黑體" panose="020B0604030504040204" pitchFamily="34" charset="-120"/>
                <a:ea typeface="微軟正黑體" panose="020B0604030504040204" pitchFamily="34" charset="-120"/>
              </a:rPr>
              <a:t>若圖書被借閱或當月熱門新書，皆可透過系統線上預約，書到時，會</a:t>
            </a:r>
            <a:r>
              <a:rPr lang="en-US" altLang="zh-TW" dirty="0" smtClean="0">
                <a:latin typeface="微軟正黑體" panose="020B0604030504040204" pitchFamily="34" charset="-120"/>
                <a:ea typeface="微軟正黑體" panose="020B0604030504040204" pitchFamily="34" charset="-120"/>
              </a:rPr>
              <a:t>email</a:t>
            </a:r>
            <a:r>
              <a:rPr lang="zh-TW" altLang="en-US" dirty="0" smtClean="0">
                <a:latin typeface="微軟正黑體" panose="020B0604030504040204" pitchFamily="34" charset="-120"/>
                <a:ea typeface="微軟正黑體" panose="020B0604030504040204" pitchFamily="34" charset="-120"/>
              </a:rPr>
              <a:t>通知您來取書。</a:t>
            </a:r>
            <a:endParaRPr lang="en-US" altLang="zh-TW" dirty="0" smtClean="0">
              <a:latin typeface="微軟正黑體" panose="020B0604030504040204" pitchFamily="34" charset="-120"/>
              <a:ea typeface="微軟正黑體" panose="020B0604030504040204" pitchFamily="34" charset="-120"/>
            </a:endParaRPr>
          </a:p>
          <a:p>
            <a:pPr>
              <a:spcBef>
                <a:spcPts val="300"/>
              </a:spcBef>
              <a:spcAft>
                <a:spcPts val="300"/>
              </a:spcAft>
            </a:pPr>
            <a:endParaRPr lang="en-US" altLang="zh-TW" dirty="0">
              <a:latin typeface="微軟正黑體" panose="020B0604030504040204" pitchFamily="34" charset="-120"/>
              <a:ea typeface="微軟正黑體" panose="020B0604030504040204" pitchFamily="34" charset="-120"/>
            </a:endParaRPr>
          </a:p>
        </p:txBody>
      </p:sp>
      <p:sp>
        <p:nvSpPr>
          <p:cNvPr id="10" name="菱形 9"/>
          <p:cNvSpPr/>
          <p:nvPr/>
        </p:nvSpPr>
        <p:spPr>
          <a:xfrm>
            <a:off x="1554448" y="3222662"/>
            <a:ext cx="1836000" cy="1836000"/>
          </a:xfrm>
          <a:prstGeom prst="diamond">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3831148" y="776068"/>
            <a:ext cx="1768433" cy="477054"/>
          </a:xfrm>
          <a:prstGeom prst="rect">
            <a:avLst/>
          </a:prstGeom>
        </p:spPr>
        <p:txBody>
          <a:bodyPr wrap="none">
            <a:spAutoFit/>
          </a:bodyPr>
          <a:lstStyle/>
          <a:p>
            <a:r>
              <a:rPr lang="en-US" altLang="zh-TW" sz="2500" dirty="0" smtClean="0">
                <a:latin typeface="微軟正黑體" panose="020B0604030504040204" pitchFamily="34" charset="-120"/>
                <a:ea typeface="微軟正黑體" panose="020B0604030504040204" pitchFamily="34" charset="-120"/>
              </a:rPr>
              <a:t>&lt;&lt;</a:t>
            </a:r>
            <a:r>
              <a:rPr lang="zh-TW" altLang="en-US" sz="2500" dirty="0" smtClean="0">
                <a:latin typeface="微軟正黑體" panose="020B0604030504040204" pitchFamily="34" charset="-120"/>
                <a:ea typeface="微軟正黑體" panose="020B0604030504040204" pitchFamily="34" charset="-120"/>
              </a:rPr>
              <a:t>預約</a:t>
            </a:r>
            <a:r>
              <a:rPr lang="en-US" altLang="zh-TW" sz="2500" dirty="0" smtClean="0">
                <a:latin typeface="微軟正黑體" panose="020B0604030504040204" pitchFamily="34" charset="-120"/>
                <a:ea typeface="微軟正黑體" panose="020B0604030504040204" pitchFamily="34" charset="-120"/>
              </a:rPr>
              <a:t>&gt;&gt;</a:t>
            </a:r>
            <a:endParaRPr lang="zh-TW" altLang="en-US" sz="2500" dirty="0">
              <a:latin typeface="微軟正黑體" panose="020B0604030504040204" pitchFamily="34" charset="-120"/>
              <a:ea typeface="微軟正黑體" panose="020B0604030504040204" pitchFamily="34" charset="-120"/>
            </a:endParaRPr>
          </a:p>
        </p:txBody>
      </p:sp>
      <p:sp>
        <p:nvSpPr>
          <p:cNvPr id="26" name="矩形 25"/>
          <p:cNvSpPr/>
          <p:nvPr/>
        </p:nvSpPr>
        <p:spPr>
          <a:xfrm>
            <a:off x="3854986" y="2361218"/>
            <a:ext cx="1768433" cy="477054"/>
          </a:xfrm>
          <a:prstGeom prst="rect">
            <a:avLst/>
          </a:prstGeom>
        </p:spPr>
        <p:txBody>
          <a:bodyPr wrap="none">
            <a:spAutoFit/>
          </a:bodyPr>
          <a:lstStyle/>
          <a:p>
            <a:r>
              <a:rPr lang="en-US" altLang="zh-TW" sz="2500" dirty="0" smtClean="0">
                <a:latin typeface="微軟正黑體" panose="020B0604030504040204" pitchFamily="34" charset="-120"/>
                <a:ea typeface="微軟正黑體" panose="020B0604030504040204" pitchFamily="34" charset="-120"/>
              </a:rPr>
              <a:t>&lt;&lt;</a:t>
            </a:r>
            <a:r>
              <a:rPr lang="zh-TW" altLang="en-US" sz="2500" dirty="0" smtClean="0">
                <a:latin typeface="微軟正黑體" panose="020B0604030504040204" pitchFamily="34" charset="-120"/>
                <a:ea typeface="微軟正黑體" panose="020B0604030504040204" pitchFamily="34" charset="-120"/>
              </a:rPr>
              <a:t>調借</a:t>
            </a:r>
            <a:r>
              <a:rPr lang="en-US" altLang="zh-TW" sz="2500" dirty="0" smtClean="0">
                <a:latin typeface="微軟正黑體" panose="020B0604030504040204" pitchFamily="34" charset="-120"/>
                <a:ea typeface="微軟正黑體" panose="020B0604030504040204" pitchFamily="34" charset="-120"/>
              </a:rPr>
              <a:t>&gt;&gt;</a:t>
            </a:r>
            <a:endParaRPr lang="zh-TW" altLang="en-US" sz="2500" dirty="0">
              <a:latin typeface="微軟正黑體" panose="020B0604030504040204" pitchFamily="34" charset="-120"/>
              <a:ea typeface="微軟正黑體" panose="020B0604030504040204" pitchFamily="34" charset="-120"/>
            </a:endParaRPr>
          </a:p>
        </p:txBody>
      </p:sp>
      <p:sp>
        <p:nvSpPr>
          <p:cNvPr id="14" name="矩形 13"/>
          <p:cNvSpPr/>
          <p:nvPr/>
        </p:nvSpPr>
        <p:spPr>
          <a:xfrm>
            <a:off x="3831148" y="2931909"/>
            <a:ext cx="4498975" cy="1908215"/>
          </a:xfrm>
          <a:prstGeom prst="rect">
            <a:avLst/>
          </a:prstGeom>
        </p:spPr>
        <p:txBody>
          <a:bodyPr>
            <a:spAutoFit/>
          </a:bodyPr>
          <a:lstStyle/>
          <a:p>
            <a:pPr>
              <a:spcBef>
                <a:spcPts val="300"/>
              </a:spcBef>
              <a:spcAft>
                <a:spcPts val="300"/>
              </a:spcAft>
            </a:pPr>
            <a:r>
              <a:rPr lang="en-US" altLang="zh-TW" dirty="0" smtClean="0">
                <a:latin typeface="微軟正黑體" panose="020B0604030504040204" pitchFamily="34" charset="-120"/>
                <a:ea typeface="微軟正黑體" panose="020B0604030504040204" pitchFamily="34" charset="-120"/>
              </a:rPr>
              <a:t>1.</a:t>
            </a:r>
            <a:r>
              <a:rPr lang="zh-TW" altLang="en-US" dirty="0" smtClean="0">
                <a:latin typeface="微軟正黑體" panose="020B0604030504040204" pitchFamily="34" charset="-120"/>
                <a:ea typeface="微軟正黑體" panose="020B0604030504040204" pitchFamily="34" charset="-120"/>
              </a:rPr>
              <a:t>兩校區的圖書互相流通，可不用親自至現場館即可借閱。</a:t>
            </a:r>
            <a:endParaRPr lang="en-US" altLang="zh-TW"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zh-TW" altLang="en-US" dirty="0" smtClean="0">
                <a:latin typeface="微軟正黑體" panose="020B0604030504040204" pitchFamily="34" charset="-120"/>
                <a:ea typeface="微軟正黑體" panose="020B0604030504040204" pitchFamily="34" charset="-120"/>
              </a:rPr>
              <a:t>如，工作地點位於和平校區，得借閱燕巢館的圖書，若欲借閱和平館，請直接至架上取書借閱。</a:t>
            </a:r>
            <a:endParaRPr lang="en-US" altLang="zh-TW" dirty="0" smtClean="0">
              <a:latin typeface="微軟正黑體" panose="020B0604030504040204" pitchFamily="34" charset="-120"/>
              <a:ea typeface="微軟正黑體" panose="020B0604030504040204" pitchFamily="34" charset="-120"/>
            </a:endParaRPr>
          </a:p>
          <a:p>
            <a:pPr>
              <a:spcBef>
                <a:spcPts val="300"/>
              </a:spcBef>
              <a:spcAft>
                <a:spcPts val="300"/>
              </a:spcAft>
            </a:pPr>
            <a:endParaRPr lang="en-US" altLang="zh-TW" dirty="0" smtClean="0">
              <a:latin typeface="微軟正黑體" panose="020B0604030504040204" pitchFamily="34" charset="-120"/>
              <a:ea typeface="微軟正黑體" panose="020B0604030504040204" pitchFamily="34" charset="-120"/>
            </a:endParaRPr>
          </a:p>
        </p:txBody>
      </p:sp>
      <p:sp>
        <p:nvSpPr>
          <p:cNvPr id="27" name="矩形 26"/>
          <p:cNvSpPr/>
          <p:nvPr/>
        </p:nvSpPr>
        <p:spPr>
          <a:xfrm>
            <a:off x="4572570" y="4741341"/>
            <a:ext cx="3946914" cy="477054"/>
          </a:xfrm>
          <a:prstGeom prst="rect">
            <a:avLst/>
          </a:prstGeom>
        </p:spPr>
        <p:txBody>
          <a:bodyPr wrap="none">
            <a:spAutoFit/>
          </a:bodyPr>
          <a:lstStyle/>
          <a:p>
            <a:r>
              <a:rPr lang="zh-TW" altLang="en-US" sz="2500" dirty="0" smtClean="0">
                <a:solidFill>
                  <a:srgbClr val="23A9A6"/>
                </a:solidFill>
                <a:latin typeface="微軟正黑體" panose="020B0604030504040204" pitchFamily="34" charset="-120"/>
                <a:ea typeface="微軟正黑體" panose="020B0604030504040204" pitchFamily="34" charset="-120"/>
              </a:rPr>
              <a:t>線上申請方式：預約</a:t>
            </a:r>
            <a:r>
              <a:rPr lang="en-US" altLang="zh-TW" sz="2500" dirty="0" smtClean="0">
                <a:solidFill>
                  <a:srgbClr val="23A9A6"/>
                </a:solidFill>
                <a:latin typeface="微軟正黑體" panose="020B0604030504040204" pitchFamily="34" charset="-120"/>
                <a:ea typeface="微軟正黑體" panose="020B0604030504040204" pitchFamily="34" charset="-120"/>
              </a:rPr>
              <a:t>=</a:t>
            </a:r>
            <a:r>
              <a:rPr lang="zh-TW" altLang="en-US" sz="2500" dirty="0" smtClean="0">
                <a:solidFill>
                  <a:srgbClr val="23A9A6"/>
                </a:solidFill>
                <a:latin typeface="微軟正黑體" panose="020B0604030504040204" pitchFamily="34" charset="-120"/>
                <a:ea typeface="微軟正黑體" panose="020B0604030504040204" pitchFamily="34" charset="-120"/>
              </a:rPr>
              <a:t>調借</a:t>
            </a:r>
            <a:endParaRPr lang="zh-TW" altLang="en-US" sz="2500" dirty="0">
              <a:solidFill>
                <a:srgbClr val="23A9A6"/>
              </a:solidFill>
              <a:latin typeface="微軟正黑體" panose="020B0604030504040204" pitchFamily="34" charset="-120"/>
              <a:ea typeface="微軟正黑體" panose="020B0604030504040204" pitchFamily="34" charset="-120"/>
            </a:endParaRPr>
          </a:p>
        </p:txBody>
      </p:sp>
      <p:sp>
        <p:nvSpPr>
          <p:cNvPr id="15" name="矩形 14"/>
          <p:cNvSpPr/>
          <p:nvPr/>
        </p:nvSpPr>
        <p:spPr>
          <a:xfrm>
            <a:off x="5576843" y="868401"/>
            <a:ext cx="4248472" cy="292388"/>
          </a:xfrm>
          <a:prstGeom prst="rect">
            <a:avLst/>
          </a:prstGeom>
        </p:spPr>
        <p:txBody>
          <a:bodyPr wrap="square">
            <a:spAutoFit/>
          </a:bodyPr>
          <a:lstStyle/>
          <a:p>
            <a:pPr>
              <a:spcBef>
                <a:spcPts val="600"/>
              </a:spcBef>
            </a:pPr>
            <a:r>
              <a:rPr lang="zh-TW" altLang="en-US" sz="1300" dirty="0" smtClean="0">
                <a:latin typeface="微軟正黑體" panose="020B0604030504040204" pitchFamily="34" charset="-120"/>
                <a:ea typeface="微軟正黑體" panose="020B0604030504040204" pitchFamily="34" charset="-120"/>
              </a:rPr>
              <a:t>一指預約，書就在你身邊</a:t>
            </a:r>
            <a:endParaRPr lang="zh-TW" altLang="en-US" sz="1300" dirty="0">
              <a:latin typeface="微軟正黑體" panose="020B0604030504040204" pitchFamily="34" charset="-120"/>
              <a:ea typeface="微軟正黑體" panose="020B0604030504040204" pitchFamily="34" charset="-120"/>
            </a:endParaRPr>
          </a:p>
        </p:txBody>
      </p:sp>
      <p:sp>
        <p:nvSpPr>
          <p:cNvPr id="16" name="矩形 15"/>
          <p:cNvSpPr/>
          <p:nvPr/>
        </p:nvSpPr>
        <p:spPr>
          <a:xfrm>
            <a:off x="5576843" y="2453551"/>
            <a:ext cx="4248472" cy="292388"/>
          </a:xfrm>
          <a:prstGeom prst="rect">
            <a:avLst/>
          </a:prstGeom>
        </p:spPr>
        <p:txBody>
          <a:bodyPr wrap="square">
            <a:spAutoFit/>
          </a:bodyPr>
          <a:lstStyle/>
          <a:p>
            <a:pPr>
              <a:spcBef>
                <a:spcPts val="600"/>
              </a:spcBef>
            </a:pPr>
            <a:r>
              <a:rPr lang="zh-TW" altLang="en-US" sz="1300" dirty="0" smtClean="0">
                <a:latin typeface="微軟正黑體" panose="020B0604030504040204" pitchFamily="34" charset="-120"/>
                <a:ea typeface="微軟正黑體" panose="020B0604030504040204" pitchFamily="34" charset="-120"/>
              </a:rPr>
              <a:t>一指調借，不用親跑遠方圖書館</a:t>
            </a:r>
            <a:endParaRPr lang="zh-TW" altLang="en-US" sz="13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5230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1000"/>
                                        <p:tgtEl>
                                          <p:spTgt spid="6"/>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1000"/>
                                        <p:tgtEl>
                                          <p:spTgt spid="7"/>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1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4113"/>
            <a:ext cx="9001125" cy="3525745"/>
          </a:xfrm>
          <a:prstGeom prst="rect">
            <a:avLst/>
          </a:prstGeom>
        </p:spPr>
      </p:pic>
      <p:sp>
        <p:nvSpPr>
          <p:cNvPr id="3" name="矩形 2"/>
          <p:cNvSpPr/>
          <p:nvPr/>
        </p:nvSpPr>
        <p:spPr>
          <a:xfrm>
            <a:off x="8028954" y="684113"/>
            <a:ext cx="648072"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8155814" y="2628329"/>
            <a:ext cx="648072"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4788594" y="1620217"/>
            <a:ext cx="2304256"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4948748" y="3420417"/>
            <a:ext cx="2304256"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810998" y="252065"/>
            <a:ext cx="7992888" cy="369332"/>
          </a:xfrm>
          <a:prstGeom prst="rect">
            <a:avLst/>
          </a:prstGeom>
        </p:spPr>
        <p:txBody>
          <a:bodyPr wrap="square">
            <a:spAutoFit/>
          </a:bodyPr>
          <a:lstStyle/>
          <a:p>
            <a:pPr>
              <a:spcBef>
                <a:spcPts val="600"/>
              </a:spcBef>
            </a:pPr>
            <a:r>
              <a:rPr lang="zh-TW" altLang="en-US" dirty="0" smtClean="0">
                <a:latin typeface="微軟正黑體" panose="020B0604030504040204" pitchFamily="34" charset="-120"/>
                <a:ea typeface="微軟正黑體" panose="020B0604030504040204" pitchFamily="34" charset="-120"/>
              </a:rPr>
              <a:t>查詢想要預約或調借的圖書後，點選右上方的預約鍵一指操作，相當簡單！</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116438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36785" r="20094"/>
          <a:stretch/>
        </p:blipFill>
        <p:spPr>
          <a:xfrm>
            <a:off x="-251966" y="-1"/>
            <a:ext cx="3896990" cy="6024709"/>
          </a:xfrm>
          <a:prstGeom prst="rect">
            <a:avLst/>
          </a:prstGeom>
        </p:spPr>
      </p:pic>
      <p:sp>
        <p:nvSpPr>
          <p:cNvPr id="4" name="矩形 3"/>
          <p:cNvSpPr/>
          <p:nvPr/>
        </p:nvSpPr>
        <p:spPr>
          <a:xfrm>
            <a:off x="1836267" y="1764851"/>
            <a:ext cx="1224136" cy="1080120"/>
          </a:xfrm>
          <a:prstGeom prst="rect">
            <a:avLst/>
          </a:prstGeom>
          <a:solidFill>
            <a:srgbClr val="23A9A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654248" y="1566247"/>
            <a:ext cx="3600400" cy="1477328"/>
          </a:xfrm>
          <a:prstGeom prst="rect">
            <a:avLst/>
          </a:prstGeom>
          <a:noFill/>
        </p:spPr>
        <p:txBody>
          <a:bodyPr vert="horz" wrap="square" rtlCol="0">
            <a:spAutoFit/>
          </a:bodyPr>
          <a:lstStyle/>
          <a:p>
            <a:pPr algn="ct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借閱圖書</a:t>
            </a:r>
            <a:endPar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r>
              <a:rPr lang="zh-TW" altLang="en-US"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超</a:t>
            </a:r>
            <a:r>
              <a:rPr lang="en-US" altLang="zh-TW" sz="45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Easy</a:t>
            </a:r>
            <a:endParaRPr lang="zh-TW" altLang="en-US" sz="45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1836267" y="3564433"/>
            <a:ext cx="756246" cy="707886"/>
          </a:xfrm>
          <a:prstGeom prst="rect">
            <a:avLst/>
          </a:prstGeom>
          <a:noFill/>
        </p:spPr>
        <p:txBody>
          <a:bodyPr vert="horz" wrap="square" rtlCol="0">
            <a:spAutoFit/>
          </a:bodyPr>
          <a:lstStyle/>
          <a:p>
            <a:pPr algn="ct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續</a:t>
            </a:r>
          </a:p>
        </p:txBody>
      </p:sp>
      <p:sp>
        <p:nvSpPr>
          <p:cNvPr id="6" name="文字方塊 5"/>
          <p:cNvSpPr txBox="1"/>
          <p:nvPr/>
        </p:nvSpPr>
        <p:spPr>
          <a:xfrm>
            <a:off x="2318469" y="3570682"/>
            <a:ext cx="756246" cy="707886"/>
          </a:xfrm>
          <a:prstGeom prst="rect">
            <a:avLst/>
          </a:prstGeom>
          <a:noFill/>
        </p:spPr>
        <p:txBody>
          <a:bodyPr vert="horz" wrap="square" rtlCol="0">
            <a:spAutoFit/>
          </a:bodyPr>
          <a:lstStyle/>
          <a:p>
            <a:pPr algn="ct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借</a:t>
            </a:r>
            <a:endPar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859284" y="4086875"/>
            <a:ext cx="756246" cy="707886"/>
          </a:xfrm>
          <a:prstGeom prst="rect">
            <a:avLst/>
          </a:prstGeom>
          <a:noFill/>
        </p:spPr>
        <p:txBody>
          <a:bodyPr vert="horz" wrap="square" rtlCol="0">
            <a:spAutoFit/>
          </a:bodyPr>
          <a:lstStyle/>
          <a:p>
            <a:pPr algn="ctr"/>
            <a:r>
              <a:rPr lang="zh-TW" altLang="en-US" sz="4000" b="1" dirty="0" smtClean="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圖</a:t>
            </a:r>
            <a:endPar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2318469" y="4087525"/>
            <a:ext cx="756246" cy="707886"/>
          </a:xfrm>
          <a:prstGeom prst="rect">
            <a:avLst/>
          </a:prstGeom>
          <a:noFill/>
        </p:spPr>
        <p:txBody>
          <a:bodyPr vert="horz" wrap="square" rtlCol="0">
            <a:spAutoFit/>
          </a:bodyPr>
          <a:lstStyle/>
          <a:p>
            <a:pPr algn="ctr"/>
            <a:r>
              <a:rPr lang="zh-TW" altLang="en-US" sz="40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書</a:t>
            </a:r>
          </a:p>
        </p:txBody>
      </p:sp>
      <p:sp>
        <p:nvSpPr>
          <p:cNvPr id="9" name="矩形 8"/>
          <p:cNvSpPr/>
          <p:nvPr/>
        </p:nvSpPr>
        <p:spPr>
          <a:xfrm>
            <a:off x="2016287" y="4745711"/>
            <a:ext cx="864096" cy="1418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2016287" y="3455178"/>
            <a:ext cx="864096" cy="1418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3717878" y="312939"/>
            <a:ext cx="5245466" cy="723275"/>
          </a:xfrm>
          <a:prstGeom prst="rect">
            <a:avLst/>
          </a:prstGeom>
          <a:noFill/>
        </p:spPr>
        <p:txBody>
          <a:bodyPr wrap="square" rtlCol="0">
            <a:spAutoFit/>
          </a:bodyPr>
          <a:lstStyle/>
          <a:p>
            <a:pPr>
              <a:spcBef>
                <a:spcPts val="300"/>
              </a:spcBef>
              <a:spcAft>
                <a:spcPts val="300"/>
              </a:spcAft>
            </a:pPr>
            <a:r>
              <a:rPr lang="zh-TW" altLang="en-US" dirty="0" smtClean="0">
                <a:latin typeface="微軟正黑體" panose="020B0604030504040204" pitchFamily="34" charset="-120"/>
                <a:ea typeface="微軟正黑體" panose="020B0604030504040204" pitchFamily="34" charset="-120"/>
              </a:rPr>
              <a:t>圖書或視聽資料在</a:t>
            </a:r>
            <a:r>
              <a:rPr lang="en-US" altLang="zh-TW" dirty="0" smtClean="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的情形下，</a:t>
            </a:r>
            <a:endParaRPr lang="en-US" altLang="zh-TW" dirty="0" smtClean="0">
              <a:latin typeface="微軟正黑體" panose="020B0604030504040204" pitchFamily="34" charset="-120"/>
              <a:ea typeface="微軟正黑體" panose="020B0604030504040204" pitchFamily="34" charset="-120"/>
            </a:endParaRPr>
          </a:p>
          <a:p>
            <a:pPr>
              <a:spcBef>
                <a:spcPts val="300"/>
              </a:spcBef>
              <a:spcAft>
                <a:spcPts val="300"/>
              </a:spcAft>
            </a:pPr>
            <a:r>
              <a:rPr lang="zh-TW" altLang="en-US" dirty="0" smtClean="0">
                <a:latin typeface="微軟正黑體" panose="020B0604030504040204" pitchFamily="34" charset="-120"/>
                <a:ea typeface="微軟正黑體" panose="020B0604030504040204" pitchFamily="34" charset="-120"/>
              </a:rPr>
              <a:t>可以續借達</a:t>
            </a:r>
            <a:r>
              <a:rPr lang="en-US" altLang="zh-TW" dirty="0" smtClean="0">
                <a:latin typeface="微軟正黑體" panose="020B0604030504040204" pitchFamily="34" charset="-120"/>
                <a:ea typeface="微軟正黑體" panose="020B0604030504040204" pitchFamily="34" charset="-120"/>
              </a:rPr>
              <a:t>3</a:t>
            </a:r>
            <a:r>
              <a:rPr lang="zh-TW" altLang="en-US" dirty="0" smtClean="0">
                <a:latin typeface="微軟正黑體" panose="020B0604030504040204" pitchFamily="34" charset="-120"/>
                <a:ea typeface="微軟正黑體" panose="020B0604030504040204" pitchFamily="34" charset="-120"/>
              </a:rPr>
              <a:t>次，</a:t>
            </a:r>
            <a:r>
              <a:rPr lang="en-US" altLang="zh-TW" dirty="0" smtClean="0">
                <a:latin typeface="微軟正黑體" panose="020B0604030504040204" pitchFamily="34" charset="-120"/>
                <a:ea typeface="微軟正黑體" panose="020B0604030504040204" pitchFamily="34" charset="-120"/>
              </a:rPr>
              <a:t>1</a:t>
            </a:r>
            <a:r>
              <a:rPr lang="zh-TW" altLang="en-US" dirty="0" smtClean="0">
                <a:latin typeface="微軟正黑體" panose="020B0604030504040204" pitchFamily="34" charset="-120"/>
                <a:ea typeface="微軟正黑體" panose="020B0604030504040204" pitchFamily="34" charset="-120"/>
              </a:rPr>
              <a:t>次借期即</a:t>
            </a:r>
            <a:r>
              <a:rPr lang="en-US" altLang="zh-TW" dirty="0" smtClean="0">
                <a:latin typeface="微軟正黑體" panose="020B0604030504040204" pitchFamily="34" charset="-120"/>
                <a:ea typeface="微軟正黑體" panose="020B0604030504040204" pitchFamily="34" charset="-120"/>
              </a:rPr>
              <a:t>6</a:t>
            </a:r>
            <a:r>
              <a:rPr lang="zh-TW" altLang="en-US" dirty="0" smtClean="0">
                <a:latin typeface="微軟正黑體" panose="020B0604030504040204" pitchFamily="34" charset="-120"/>
                <a:ea typeface="微軟正黑體" panose="020B0604030504040204" pitchFamily="34" charset="-120"/>
              </a:rPr>
              <a:t>週。</a:t>
            </a:r>
            <a:endParaRPr lang="en-US" altLang="zh-TW" dirty="0">
              <a:latin typeface="微軟正黑體" panose="020B0604030504040204" pitchFamily="34" charset="-120"/>
              <a:ea typeface="微軟正黑體" panose="020B0604030504040204" pitchFamily="34" charset="-120"/>
            </a:endParaRPr>
          </a:p>
        </p:txBody>
      </p:sp>
      <p:sp>
        <p:nvSpPr>
          <p:cNvPr id="18" name="矩形 17"/>
          <p:cNvSpPr/>
          <p:nvPr/>
        </p:nvSpPr>
        <p:spPr>
          <a:xfrm>
            <a:off x="5630675" y="312939"/>
            <a:ext cx="1800493" cy="369332"/>
          </a:xfrm>
          <a:prstGeom prst="rect">
            <a:avLst/>
          </a:prstGeom>
        </p:spPr>
        <p:txBody>
          <a:bodyPr wrap="none">
            <a:spAutoFit/>
          </a:bodyPr>
          <a:lstStyle/>
          <a:p>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沒有被預約</a:t>
            </a:r>
            <a:r>
              <a:rPr lang="en-US" altLang="zh-TW" dirty="0" smtClean="0">
                <a:latin typeface="微軟正黑體" panose="020B0604030504040204" pitchFamily="34" charset="-120"/>
                <a:ea typeface="微軟正黑體" panose="020B0604030504040204" pitchFamily="34" charset="-120"/>
              </a:rPr>
              <a:t>』</a:t>
            </a:r>
            <a:endParaRPr lang="zh-TW" altLang="en-US" dirty="0"/>
          </a:p>
        </p:txBody>
      </p:sp>
      <p:sp>
        <p:nvSpPr>
          <p:cNvPr id="19" name="矩形 18"/>
          <p:cNvSpPr/>
          <p:nvPr/>
        </p:nvSpPr>
        <p:spPr>
          <a:xfrm>
            <a:off x="3731647" y="1201125"/>
            <a:ext cx="5218095" cy="646331"/>
          </a:xfrm>
          <a:prstGeom prst="rect">
            <a:avLst/>
          </a:prstGeom>
        </p:spPr>
        <p:txBody>
          <a:bodyPr wrap="none">
            <a:spAutoFit/>
          </a:bodyPr>
          <a:lstStyle/>
          <a:p>
            <a:r>
              <a:rPr lang="en-US" altLang="zh-TW" dirty="0" smtClean="0">
                <a:latin typeface="微軟正黑體" panose="020B0604030504040204" pitchFamily="34" charset="-120"/>
                <a:ea typeface="微軟正黑體" panose="020B0604030504040204" pitchFamily="34" charset="-120"/>
              </a:rPr>
              <a:t>1.</a:t>
            </a:r>
            <a:r>
              <a:rPr lang="zh-TW" altLang="en-US" dirty="0" smtClean="0">
                <a:latin typeface="微軟正黑體" panose="020B0604030504040204" pitchFamily="34" charset="-120"/>
                <a:ea typeface="微軟正黑體" panose="020B0604030504040204" pitchFamily="34" charset="-120"/>
              </a:rPr>
              <a:t>借閱紀錄：透過個人借閱紀錄就可續借，勾一勾</a:t>
            </a:r>
            <a:endParaRPr lang="en-US" altLang="zh-TW" dirty="0" smtClean="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就能延長圖書的假期</a:t>
            </a:r>
            <a:r>
              <a:rPr lang="en-US" altLang="zh-TW" dirty="0" smtClean="0">
                <a:latin typeface="微軟正黑體" panose="020B0604030504040204" pitchFamily="34" charset="-120"/>
                <a:ea typeface="微軟正黑體" panose="020B0604030504040204" pitchFamily="34" charset="-120"/>
              </a:rPr>
              <a:t>~</a:t>
            </a:r>
            <a:endParaRPr lang="zh-TW" altLang="en-US" dirty="0"/>
          </a:p>
        </p:txBody>
      </p:sp>
      <p:sp>
        <p:nvSpPr>
          <p:cNvPr id="20" name="矩形 19"/>
          <p:cNvSpPr/>
          <p:nvPr/>
        </p:nvSpPr>
        <p:spPr>
          <a:xfrm>
            <a:off x="3741745" y="2660505"/>
            <a:ext cx="5096267" cy="646331"/>
          </a:xfrm>
          <a:prstGeom prst="rect">
            <a:avLst/>
          </a:prstGeom>
        </p:spPr>
        <p:txBody>
          <a:bodyPr wrap="none">
            <a:spAutoFit/>
          </a:bodyPr>
          <a:lstStyle/>
          <a:p>
            <a:r>
              <a:rPr lang="en-US" altLang="zh-TW" dirty="0">
                <a:latin typeface="微軟正黑體" panose="020B0604030504040204" pitchFamily="34" charset="-120"/>
                <a:ea typeface="微軟正黑體" panose="020B0604030504040204" pitchFamily="34" charset="-120"/>
              </a:rPr>
              <a:t>2</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單一登入系統：透過學校首頁</a:t>
            </a:r>
            <a:r>
              <a:rPr lang="en-US" altLang="zh-TW" dirty="0" smtClean="0">
                <a:latin typeface="微軟正黑體" panose="020B0604030504040204" pitchFamily="34" charset="-120"/>
                <a:ea typeface="微軟正黑體" panose="020B0604030504040204" pitchFamily="34" charset="-120"/>
              </a:rPr>
              <a:t>&gt;</a:t>
            </a:r>
            <a:r>
              <a:rPr lang="zh-TW" altLang="en-US" dirty="0" smtClean="0">
                <a:latin typeface="微軟正黑體" panose="020B0604030504040204" pitchFamily="34" charset="-120"/>
                <a:ea typeface="微軟正黑體" panose="020B0604030504040204" pitchFamily="34" charset="-120"/>
              </a:rPr>
              <a:t>單一登入系統</a:t>
            </a:r>
            <a:r>
              <a:rPr lang="en-US" altLang="zh-TW" dirty="0" smtClean="0">
                <a:latin typeface="微軟正黑體" panose="020B0604030504040204" pitchFamily="34" charset="-120"/>
                <a:ea typeface="微軟正黑體" panose="020B0604030504040204" pitchFamily="34" charset="-120"/>
              </a:rPr>
              <a:t>&gt;</a:t>
            </a:r>
            <a:endParaRPr lang="en-US" altLang="zh-TW" dirty="0">
              <a:latin typeface="微軟正黑體" panose="020B0604030504040204" pitchFamily="34" charset="-120"/>
              <a:ea typeface="微軟正黑體" panose="020B0604030504040204" pitchFamily="34" charset="-120"/>
            </a:endParaRPr>
          </a:p>
          <a:p>
            <a:r>
              <a:rPr lang="en-US" altLang="zh-TW" dirty="0">
                <a:latin typeface="微軟正黑體" panose="020B0604030504040204" pitchFamily="34" charset="-120"/>
                <a:ea typeface="微軟正黑體" panose="020B0604030504040204" pitchFamily="34" charset="-120"/>
              </a:rPr>
              <a:t> </a:t>
            </a:r>
            <a:r>
              <a:rPr lang="en-US" altLang="zh-TW" dirty="0" smtClean="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圖書相關服務</a:t>
            </a:r>
            <a:r>
              <a:rPr lang="en-US" altLang="zh-TW" dirty="0" smtClean="0">
                <a:latin typeface="微軟正黑體" panose="020B0604030504040204" pitchFamily="34" charset="-120"/>
                <a:ea typeface="微軟正黑體" panose="020B0604030504040204" pitchFamily="34" charset="-120"/>
              </a:rPr>
              <a:t>&gt;</a:t>
            </a:r>
            <a:r>
              <a:rPr lang="zh-TW" altLang="en-US" dirty="0" smtClean="0">
                <a:latin typeface="微軟正黑體" panose="020B0604030504040204" pitchFamily="34" charset="-120"/>
                <a:ea typeface="微軟正黑體" panose="020B0604030504040204" pitchFamily="34" charset="-120"/>
              </a:rPr>
              <a:t>借閱紀錄</a:t>
            </a:r>
            <a:endParaRPr lang="zh-TW" altLang="en-US" dirty="0"/>
          </a:p>
        </p:txBody>
      </p:sp>
      <p:pic>
        <p:nvPicPr>
          <p:cNvPr id="21" name="圖片 20"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633" y="1579720"/>
            <a:ext cx="543001" cy="590632"/>
          </a:xfrm>
          <a:prstGeom prst="rect">
            <a:avLst/>
          </a:prstGeom>
        </p:spPr>
      </p:pic>
      <p:pic>
        <p:nvPicPr>
          <p:cNvPr id="22" name="圖片 21"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203" y="3453579"/>
            <a:ext cx="1495634" cy="1781424"/>
          </a:xfrm>
          <a:prstGeom prst="rect">
            <a:avLst/>
          </a:prstGeom>
        </p:spPr>
      </p:pic>
      <p:pic>
        <p:nvPicPr>
          <p:cNvPr id="24" name="圖片 23" descr="畫面剪輯"/>
          <p:cNvPicPr>
            <a:picLocks noChangeAspect="1"/>
          </p:cNvPicPr>
          <p:nvPr/>
        </p:nvPicPr>
        <p:blipFill rotWithShape="1">
          <a:blip r:embed="rId5">
            <a:extLst>
              <a:ext uri="{28A0092B-C50C-407E-A947-70E740481C1C}">
                <a14:useLocalDpi xmlns:a14="http://schemas.microsoft.com/office/drawing/2010/main" val="0"/>
              </a:ext>
            </a:extLst>
          </a:blip>
          <a:srcRect l="94942"/>
          <a:stretch/>
        </p:blipFill>
        <p:spPr>
          <a:xfrm>
            <a:off x="8240903" y="3469559"/>
            <a:ext cx="597109" cy="1749463"/>
          </a:xfrm>
          <a:prstGeom prst="rect">
            <a:avLst/>
          </a:prstGeom>
        </p:spPr>
      </p:pic>
      <p:sp>
        <p:nvSpPr>
          <p:cNvPr id="25" name="矩形 24"/>
          <p:cNvSpPr/>
          <p:nvPr/>
        </p:nvSpPr>
        <p:spPr>
          <a:xfrm>
            <a:off x="5490602" y="4030651"/>
            <a:ext cx="2685351" cy="707886"/>
          </a:xfrm>
          <a:prstGeom prst="rect">
            <a:avLst/>
          </a:prstGeom>
        </p:spPr>
        <p:txBody>
          <a:bodyPr wrap="none">
            <a:spAutoFit/>
          </a:bodyPr>
          <a:lstStyle/>
          <a:p>
            <a:pPr>
              <a:spcBef>
                <a:spcPts val="1200"/>
              </a:spcBef>
            </a:pPr>
            <a:r>
              <a:rPr lang="zh-TW" altLang="en-US" sz="1500" dirty="0" smtClean="0"/>
              <a:t>點選右方藍色圈圈即可續借，</a:t>
            </a:r>
            <a:endParaRPr lang="en-US" altLang="zh-TW" sz="1500" dirty="0" smtClean="0"/>
          </a:p>
          <a:p>
            <a:pPr>
              <a:spcBef>
                <a:spcPts val="1200"/>
              </a:spcBef>
            </a:pPr>
            <a:r>
              <a:rPr lang="zh-TW" altLang="en-US" sz="1500" dirty="0" smtClean="0"/>
              <a:t>但也需確認到期日有沒有更改</a:t>
            </a:r>
            <a:endParaRPr lang="zh-TW" altLang="en-US" sz="1500" dirty="0"/>
          </a:p>
        </p:txBody>
      </p:sp>
      <p:cxnSp>
        <p:nvCxnSpPr>
          <p:cNvPr id="28" name="直線單箭頭接點 27"/>
          <p:cNvCxnSpPr/>
          <p:nvPr/>
        </p:nvCxnSpPr>
        <p:spPr>
          <a:xfrm flipV="1">
            <a:off x="5618372" y="4383944"/>
            <a:ext cx="2398279" cy="6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96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1000"/>
                                        <p:tgtEl>
                                          <p:spTgt spid="6"/>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1000"/>
                                        <p:tgtEl>
                                          <p:spTgt spid="7"/>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1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1" grpId="0" nodeType="clickEffect">
                                  <p:stCondLst>
                                    <p:cond delay="0"/>
                                  </p:stCondLst>
                                  <p:childTnLst>
                                    <p:set>
                                      <p:cBhvr override="childStyle">
                                        <p:cTn id="26" dur="indefinite"/>
                                        <p:tgtEl>
                                          <p:spTgt spid="18"/>
                                        </p:tgtEl>
                                        <p:attrNameLst>
                                          <p:attrName>style.color</p:attrName>
                                        </p:attrNameLst>
                                      </p:cBhvr>
                                      <p:to>
                                        <p:clrVal>
                                          <a:srgbClr val="D91544"/>
                                        </p:clrVal>
                                      </p:to>
                                    </p:set>
                                  </p:childTnLst>
                                </p:cTn>
                              </p:par>
                              <p:par>
                                <p:cTn id="27" presetID="6" presetClass="emph" presetSubtype="0" fill="hold" grpId="1" nodeType="withEffect">
                                  <p:stCondLst>
                                    <p:cond delay="0"/>
                                  </p:stCondLst>
                                  <p:childTnLst>
                                    <p:animScale>
                                      <p:cBhvr>
                                        <p:cTn id="28"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6" grpId="0" animBg="1"/>
      <p:bldP spid="18" grpId="0"/>
      <p:bldP spid="18" grpId="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4527</TotalTime>
  <Words>1746</Words>
  <Application>Microsoft Office PowerPoint</Application>
  <PresentationFormat>自訂</PresentationFormat>
  <Paragraphs>246</Paragraphs>
  <Slides>37</Slides>
  <Notes>3</Notes>
  <HiddenSlides>0</HiddenSlides>
  <MMClips>0</MMClips>
  <ScaleCrop>false</ScaleCrop>
  <HeadingPairs>
    <vt:vector size="4" baseType="variant">
      <vt:variant>
        <vt:lpstr>佈景主題</vt:lpstr>
      </vt:variant>
      <vt:variant>
        <vt:i4>1</vt:i4>
      </vt:variant>
      <vt:variant>
        <vt:lpstr>投影片標題</vt:lpstr>
      </vt:variant>
      <vt:variant>
        <vt:i4>37</vt:i4>
      </vt:variant>
    </vt:vector>
  </HeadingPairs>
  <TitlesOfParts>
    <vt:vector size="38" baseType="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user</cp:lastModifiedBy>
  <cp:revision>65</cp:revision>
  <dcterms:created xsi:type="dcterms:W3CDTF">2017-08-18T05:59:54Z</dcterms:created>
  <dcterms:modified xsi:type="dcterms:W3CDTF">2017-08-22T08:14:55Z</dcterms:modified>
</cp:coreProperties>
</file>