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58" r:id="rId4"/>
    <p:sldId id="260" r:id="rId5"/>
    <p:sldId id="267" r:id="rId6"/>
    <p:sldId id="261" r:id="rId7"/>
    <p:sldId id="264" r:id="rId8"/>
    <p:sldId id="265" r:id="rId9"/>
    <p:sldId id="272" r:id="rId10"/>
    <p:sldId id="268" r:id="rId11"/>
    <p:sldId id="269" r:id="rId12"/>
    <p:sldId id="271" r:id="rId13"/>
    <p:sldId id="273" r:id="rId14"/>
    <p:sldId id="274" r:id="rId15"/>
    <p:sldId id="275" r:id="rId16"/>
    <p:sldId id="276" r:id="rId17"/>
    <p:sldId id="278" r:id="rId18"/>
    <p:sldId id="279" r:id="rId19"/>
    <p:sldId id="280" r:id="rId20"/>
    <p:sldId id="296" r:id="rId21"/>
    <p:sldId id="297" r:id="rId22"/>
    <p:sldId id="287" r:id="rId23"/>
    <p:sldId id="288" r:id="rId24"/>
    <p:sldId id="289" r:id="rId25"/>
    <p:sldId id="290" r:id="rId26"/>
    <p:sldId id="292" r:id="rId27"/>
    <p:sldId id="293" r:id="rId28"/>
    <p:sldId id="291" r:id="rId29"/>
    <p:sldId id="294" r:id="rId30"/>
    <p:sldId id="295" r:id="rId31"/>
    <p:sldId id="298" r:id="rId32"/>
    <p:sldId id="299" r:id="rId33"/>
    <p:sldId id="281" r:id="rId34"/>
    <p:sldId id="282" r:id="rId35"/>
    <p:sldId id="284" r:id="rId36"/>
    <p:sldId id="283" r:id="rId37"/>
    <p:sldId id="285" r:id="rId38"/>
  </p:sldIdLst>
  <p:sldSz cx="9001125" cy="5400675"/>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9F7C"/>
    <a:srgbClr val="D8946E"/>
    <a:srgbClr val="DF972D"/>
    <a:srgbClr val="23A9A6"/>
    <a:srgbClr val="EFD61D"/>
    <a:srgbClr val="E22F1C"/>
    <a:srgbClr val="1C62B0"/>
    <a:srgbClr val="C20A24"/>
    <a:srgbClr val="D18219"/>
    <a:srgbClr val="32B0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20" y="-780"/>
      </p:cViewPr>
      <p:guideLst>
        <p:guide orient="horz" pos="1701"/>
        <p:guide pos="283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403B8E-A9CF-49EB-820B-C338E400DBDC}" type="datetimeFigureOut">
              <a:rPr lang="zh-TW" altLang="en-US" smtClean="0"/>
              <a:t>2017/8/22</a:t>
            </a:fld>
            <a:endParaRPr lang="zh-TW" altLang="en-US"/>
          </a:p>
        </p:txBody>
      </p:sp>
      <p:sp>
        <p:nvSpPr>
          <p:cNvPr id="4" name="投影片圖像版面配置區 3"/>
          <p:cNvSpPr>
            <a:spLocks noGrp="1" noRot="1" noChangeAspect="1"/>
          </p:cNvSpPr>
          <p:nvPr>
            <p:ph type="sldImg" idx="2"/>
          </p:nvPr>
        </p:nvSpPr>
        <p:spPr>
          <a:xfrm>
            <a:off x="571500" y="685800"/>
            <a:ext cx="5715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7054FA-7BEF-43D0-BBD0-5D3F9EBC6F7E}" type="slidenum">
              <a:rPr lang="zh-TW" altLang="en-US" smtClean="0"/>
              <a:t>‹#›</a:t>
            </a:fld>
            <a:endParaRPr lang="zh-TW" altLang="en-US"/>
          </a:p>
        </p:txBody>
      </p:sp>
    </p:spTree>
    <p:extLst>
      <p:ext uri="{BB962C8B-B14F-4D97-AF65-F5344CB8AC3E}">
        <p14:creationId xmlns:p14="http://schemas.microsoft.com/office/powerpoint/2010/main" val="1904524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9F7054FA-7BEF-43D0-BBD0-5D3F9EBC6F7E}" type="slidenum">
              <a:rPr lang="zh-TW" altLang="en-US" smtClean="0"/>
              <a:t>1</a:t>
            </a:fld>
            <a:endParaRPr lang="zh-TW" altLang="en-US"/>
          </a:p>
        </p:txBody>
      </p:sp>
    </p:spTree>
    <p:extLst>
      <p:ext uri="{BB962C8B-B14F-4D97-AF65-F5344CB8AC3E}">
        <p14:creationId xmlns:p14="http://schemas.microsoft.com/office/powerpoint/2010/main" val="1367382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9F7054FA-7BEF-43D0-BBD0-5D3F9EBC6F7E}" type="slidenum">
              <a:rPr lang="zh-TW" altLang="en-US" smtClean="0"/>
              <a:t>13</a:t>
            </a:fld>
            <a:endParaRPr lang="zh-TW" altLang="en-US"/>
          </a:p>
        </p:txBody>
      </p:sp>
    </p:spTree>
    <p:extLst>
      <p:ext uri="{BB962C8B-B14F-4D97-AF65-F5344CB8AC3E}">
        <p14:creationId xmlns:p14="http://schemas.microsoft.com/office/powerpoint/2010/main" val="3475445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9F7054FA-7BEF-43D0-BBD0-5D3F9EBC6F7E}" type="slidenum">
              <a:rPr lang="zh-TW" altLang="en-US" smtClean="0"/>
              <a:t>24</a:t>
            </a:fld>
            <a:endParaRPr lang="zh-TW" altLang="en-US"/>
          </a:p>
        </p:txBody>
      </p:sp>
    </p:spTree>
    <p:extLst>
      <p:ext uri="{BB962C8B-B14F-4D97-AF65-F5344CB8AC3E}">
        <p14:creationId xmlns:p14="http://schemas.microsoft.com/office/powerpoint/2010/main" val="2362317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75085" y="1677711"/>
            <a:ext cx="7650956" cy="115764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50169" y="3060383"/>
            <a:ext cx="6300788" cy="138017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E17EC3E-2AB6-46D2-AAE9-F935DDAE57CC}" type="datetimeFigureOut">
              <a:rPr lang="zh-TW" altLang="en-US" smtClean="0"/>
              <a:t>2017/8/22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66445A-49D6-4267-A461-D13853FFF64B}" type="slidenum">
              <a:rPr lang="zh-TW" altLang="en-US" smtClean="0"/>
              <a:t>‹#›</a:t>
            </a:fld>
            <a:endParaRPr lang="zh-TW" altLang="en-US"/>
          </a:p>
        </p:txBody>
      </p:sp>
    </p:spTree>
    <p:extLst>
      <p:ext uri="{BB962C8B-B14F-4D97-AF65-F5344CB8AC3E}">
        <p14:creationId xmlns:p14="http://schemas.microsoft.com/office/powerpoint/2010/main" val="2186399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E17EC3E-2AB6-46D2-AAE9-F935DDAE57CC}" type="datetimeFigureOut">
              <a:rPr lang="zh-TW" altLang="en-US" smtClean="0"/>
              <a:t>2017/8/22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66445A-49D6-4267-A461-D13853FFF64B}" type="slidenum">
              <a:rPr lang="zh-TW" altLang="en-US" smtClean="0"/>
              <a:t>‹#›</a:t>
            </a:fld>
            <a:endParaRPr lang="zh-TW" altLang="en-US"/>
          </a:p>
        </p:txBody>
      </p:sp>
    </p:spTree>
    <p:extLst>
      <p:ext uri="{BB962C8B-B14F-4D97-AF65-F5344CB8AC3E}">
        <p14:creationId xmlns:p14="http://schemas.microsoft.com/office/powerpoint/2010/main" val="3750224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25816" y="162520"/>
            <a:ext cx="2025253" cy="3455432"/>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0057" y="162520"/>
            <a:ext cx="5925741" cy="3455432"/>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E17EC3E-2AB6-46D2-AAE9-F935DDAE57CC}" type="datetimeFigureOut">
              <a:rPr lang="zh-TW" altLang="en-US" smtClean="0"/>
              <a:t>2017/8/22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66445A-49D6-4267-A461-D13853FFF64B}" type="slidenum">
              <a:rPr lang="zh-TW" altLang="en-US" smtClean="0"/>
              <a:t>‹#›</a:t>
            </a:fld>
            <a:endParaRPr lang="zh-TW" altLang="en-US"/>
          </a:p>
        </p:txBody>
      </p:sp>
    </p:spTree>
    <p:extLst>
      <p:ext uri="{BB962C8B-B14F-4D97-AF65-F5344CB8AC3E}">
        <p14:creationId xmlns:p14="http://schemas.microsoft.com/office/powerpoint/2010/main" val="3472040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E17EC3E-2AB6-46D2-AAE9-F935DDAE57CC}" type="datetimeFigureOut">
              <a:rPr lang="zh-TW" altLang="en-US" smtClean="0"/>
              <a:t>2017/8/22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66445A-49D6-4267-A461-D13853FFF64B}" type="slidenum">
              <a:rPr lang="zh-TW" altLang="en-US" smtClean="0"/>
              <a:t>‹#›</a:t>
            </a:fld>
            <a:endParaRPr lang="zh-TW" altLang="en-US"/>
          </a:p>
        </p:txBody>
      </p:sp>
    </p:spTree>
    <p:extLst>
      <p:ext uri="{BB962C8B-B14F-4D97-AF65-F5344CB8AC3E}">
        <p14:creationId xmlns:p14="http://schemas.microsoft.com/office/powerpoint/2010/main" val="4024067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11027" y="3470434"/>
            <a:ext cx="7650956" cy="1072634"/>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11027" y="2289037"/>
            <a:ext cx="7650956" cy="118139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E17EC3E-2AB6-46D2-AAE9-F935DDAE57CC}" type="datetimeFigureOut">
              <a:rPr lang="zh-TW" altLang="en-US" smtClean="0"/>
              <a:t>2017/8/22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66445A-49D6-4267-A461-D13853FFF64B}" type="slidenum">
              <a:rPr lang="zh-TW" altLang="en-US" smtClean="0"/>
              <a:t>‹#›</a:t>
            </a:fld>
            <a:endParaRPr lang="zh-TW" altLang="en-US"/>
          </a:p>
        </p:txBody>
      </p:sp>
    </p:spTree>
    <p:extLst>
      <p:ext uri="{BB962C8B-B14F-4D97-AF65-F5344CB8AC3E}">
        <p14:creationId xmlns:p14="http://schemas.microsoft.com/office/powerpoint/2010/main" val="1968584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0057" y="945118"/>
            <a:ext cx="3975497" cy="26728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575573" y="945118"/>
            <a:ext cx="3975497" cy="26728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E17EC3E-2AB6-46D2-AAE9-F935DDAE57CC}" type="datetimeFigureOut">
              <a:rPr lang="zh-TW" altLang="en-US" smtClean="0"/>
              <a:t>2017/8/22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866445A-49D6-4267-A461-D13853FFF64B}" type="slidenum">
              <a:rPr lang="zh-TW" altLang="en-US" smtClean="0"/>
              <a:t>‹#›</a:t>
            </a:fld>
            <a:endParaRPr lang="zh-TW" altLang="en-US"/>
          </a:p>
        </p:txBody>
      </p:sp>
    </p:spTree>
    <p:extLst>
      <p:ext uri="{BB962C8B-B14F-4D97-AF65-F5344CB8AC3E}">
        <p14:creationId xmlns:p14="http://schemas.microsoft.com/office/powerpoint/2010/main" val="1850222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0057" y="216278"/>
            <a:ext cx="8101013" cy="900113"/>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0056" y="1208902"/>
            <a:ext cx="3977060" cy="5038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0056" y="1712715"/>
            <a:ext cx="3977060" cy="311163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572448" y="1208902"/>
            <a:ext cx="3978622" cy="5038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572448" y="1712715"/>
            <a:ext cx="3978622" cy="311163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E17EC3E-2AB6-46D2-AAE9-F935DDAE57CC}" type="datetimeFigureOut">
              <a:rPr lang="zh-TW" altLang="en-US" smtClean="0"/>
              <a:t>2017/8/22</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5866445A-49D6-4267-A461-D13853FFF64B}" type="slidenum">
              <a:rPr lang="zh-TW" altLang="en-US" smtClean="0"/>
              <a:t>‹#›</a:t>
            </a:fld>
            <a:endParaRPr lang="zh-TW" altLang="en-US"/>
          </a:p>
        </p:txBody>
      </p:sp>
    </p:spTree>
    <p:extLst>
      <p:ext uri="{BB962C8B-B14F-4D97-AF65-F5344CB8AC3E}">
        <p14:creationId xmlns:p14="http://schemas.microsoft.com/office/powerpoint/2010/main" val="90966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E17EC3E-2AB6-46D2-AAE9-F935DDAE57CC}" type="datetimeFigureOut">
              <a:rPr lang="zh-TW" altLang="en-US" smtClean="0"/>
              <a:t>2017/8/22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5866445A-49D6-4267-A461-D13853FFF64B}" type="slidenum">
              <a:rPr lang="zh-TW" altLang="en-US" smtClean="0"/>
              <a:t>‹#›</a:t>
            </a:fld>
            <a:endParaRPr lang="zh-TW" altLang="en-US"/>
          </a:p>
        </p:txBody>
      </p:sp>
    </p:spTree>
    <p:extLst>
      <p:ext uri="{BB962C8B-B14F-4D97-AF65-F5344CB8AC3E}">
        <p14:creationId xmlns:p14="http://schemas.microsoft.com/office/powerpoint/2010/main" val="1445239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E17EC3E-2AB6-46D2-AAE9-F935DDAE57CC}" type="datetimeFigureOut">
              <a:rPr lang="zh-TW" altLang="en-US" smtClean="0"/>
              <a:t>2017/8/22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5866445A-49D6-4267-A461-D13853FFF64B}" type="slidenum">
              <a:rPr lang="zh-TW" altLang="en-US" smtClean="0"/>
              <a:t>‹#›</a:t>
            </a:fld>
            <a:endParaRPr lang="zh-TW" altLang="en-US"/>
          </a:p>
        </p:txBody>
      </p:sp>
    </p:spTree>
    <p:extLst>
      <p:ext uri="{BB962C8B-B14F-4D97-AF65-F5344CB8AC3E}">
        <p14:creationId xmlns:p14="http://schemas.microsoft.com/office/powerpoint/2010/main" val="3017898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0058" y="215026"/>
            <a:ext cx="2961308" cy="915114"/>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19191" y="215029"/>
            <a:ext cx="5031879" cy="46093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0058" y="1130142"/>
            <a:ext cx="2961308" cy="36942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E17EC3E-2AB6-46D2-AAE9-F935DDAE57CC}" type="datetimeFigureOut">
              <a:rPr lang="zh-TW" altLang="en-US" smtClean="0"/>
              <a:t>2017/8/22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866445A-49D6-4267-A461-D13853FFF64B}" type="slidenum">
              <a:rPr lang="zh-TW" altLang="en-US" smtClean="0"/>
              <a:t>‹#›</a:t>
            </a:fld>
            <a:endParaRPr lang="zh-TW" altLang="en-US"/>
          </a:p>
        </p:txBody>
      </p:sp>
    </p:spTree>
    <p:extLst>
      <p:ext uri="{BB962C8B-B14F-4D97-AF65-F5344CB8AC3E}">
        <p14:creationId xmlns:p14="http://schemas.microsoft.com/office/powerpoint/2010/main" val="1362497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64285" y="3780472"/>
            <a:ext cx="5400675" cy="446307"/>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64285" y="482560"/>
            <a:ext cx="5400675" cy="324040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64285" y="4226779"/>
            <a:ext cx="5400675" cy="63382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E17EC3E-2AB6-46D2-AAE9-F935DDAE57CC}" type="datetimeFigureOut">
              <a:rPr lang="zh-TW" altLang="en-US" smtClean="0"/>
              <a:t>2017/8/22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866445A-49D6-4267-A461-D13853FFF64B}" type="slidenum">
              <a:rPr lang="zh-TW" altLang="en-US" smtClean="0"/>
              <a:t>‹#›</a:t>
            </a:fld>
            <a:endParaRPr lang="zh-TW" altLang="en-US"/>
          </a:p>
        </p:txBody>
      </p:sp>
    </p:spTree>
    <p:extLst>
      <p:ext uri="{BB962C8B-B14F-4D97-AF65-F5344CB8AC3E}">
        <p14:creationId xmlns:p14="http://schemas.microsoft.com/office/powerpoint/2010/main" val="1289627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0057" y="216278"/>
            <a:ext cx="8101013" cy="90011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0057" y="1260159"/>
            <a:ext cx="8101013" cy="3564196"/>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0057" y="5005626"/>
            <a:ext cx="2100263" cy="287536"/>
          </a:xfrm>
          <a:prstGeom prst="rect">
            <a:avLst/>
          </a:prstGeom>
        </p:spPr>
        <p:txBody>
          <a:bodyPr vert="horz" lIns="91440" tIns="45720" rIns="91440" bIns="45720" rtlCol="0" anchor="ctr"/>
          <a:lstStyle>
            <a:lvl1pPr algn="l">
              <a:defRPr sz="1200">
                <a:solidFill>
                  <a:schemeClr val="tx1">
                    <a:tint val="75000"/>
                  </a:schemeClr>
                </a:solidFill>
              </a:defRPr>
            </a:lvl1pPr>
          </a:lstStyle>
          <a:p>
            <a:fld id="{5E17EC3E-2AB6-46D2-AAE9-F935DDAE57CC}" type="datetimeFigureOut">
              <a:rPr lang="zh-TW" altLang="en-US" smtClean="0"/>
              <a:t>2017/8/22</a:t>
            </a:fld>
            <a:endParaRPr lang="zh-TW" altLang="en-US"/>
          </a:p>
        </p:txBody>
      </p:sp>
      <p:sp>
        <p:nvSpPr>
          <p:cNvPr id="5" name="頁尾版面配置區 4"/>
          <p:cNvSpPr>
            <a:spLocks noGrp="1"/>
          </p:cNvSpPr>
          <p:nvPr>
            <p:ph type="ftr" sz="quarter" idx="3"/>
          </p:nvPr>
        </p:nvSpPr>
        <p:spPr>
          <a:xfrm>
            <a:off x="3075385" y="5005626"/>
            <a:ext cx="2850356" cy="28753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450807" y="5005626"/>
            <a:ext cx="2100263" cy="287536"/>
          </a:xfrm>
          <a:prstGeom prst="rect">
            <a:avLst/>
          </a:prstGeom>
        </p:spPr>
        <p:txBody>
          <a:bodyPr vert="horz" lIns="91440" tIns="45720" rIns="91440" bIns="45720" rtlCol="0" anchor="ctr"/>
          <a:lstStyle>
            <a:lvl1pPr algn="r">
              <a:defRPr sz="1200">
                <a:solidFill>
                  <a:schemeClr val="tx1">
                    <a:tint val="75000"/>
                  </a:schemeClr>
                </a:solidFill>
              </a:defRPr>
            </a:lvl1pPr>
          </a:lstStyle>
          <a:p>
            <a:fld id="{5866445A-49D6-4267-A461-D13853FFF64B}" type="slidenum">
              <a:rPr lang="zh-TW" altLang="en-US" smtClean="0"/>
              <a:t>‹#›</a:t>
            </a:fld>
            <a:endParaRPr lang="zh-TW" altLang="en-US"/>
          </a:p>
        </p:txBody>
      </p:sp>
    </p:spTree>
    <p:extLst>
      <p:ext uri="{BB962C8B-B14F-4D97-AF65-F5344CB8AC3E}">
        <p14:creationId xmlns:p14="http://schemas.microsoft.com/office/powerpoint/2010/main" val="3486580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image" Target="../media/image19.tmp"/><Relationship Id="rId1" Type="http://schemas.openxmlformats.org/officeDocument/2006/relationships/slideLayout" Target="../slideLayouts/slideLayout7.xml"/><Relationship Id="rId4" Type="http://schemas.openxmlformats.org/officeDocument/2006/relationships/image" Target="../media/image21.tmp"/></Relationships>
</file>

<file path=ppt/slides/_rels/slide11.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23.tmp"/></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5.tmp"/><Relationship Id="rId4" Type="http://schemas.openxmlformats.org/officeDocument/2006/relationships/image" Target="../media/image24.tmp"/></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tmp"/><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8.tmp"/><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49.tmp"/></Relationships>
</file>

<file path=ppt/slides/_rels/slide23.xml.rels><?xml version="1.0" encoding="UTF-8" standalone="yes"?>
<Relationships xmlns="http://schemas.openxmlformats.org/package/2006/relationships"><Relationship Id="rId3" Type="http://schemas.openxmlformats.org/officeDocument/2006/relationships/image" Target="../media/image50.tmp"/><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56.tmp"/><Relationship Id="rId13" Type="http://schemas.openxmlformats.org/officeDocument/2006/relationships/image" Target="../media/image61.tmp"/><Relationship Id="rId3" Type="http://schemas.openxmlformats.org/officeDocument/2006/relationships/image" Target="../media/image51.tmp"/><Relationship Id="rId7" Type="http://schemas.openxmlformats.org/officeDocument/2006/relationships/image" Target="../media/image55.tmp"/><Relationship Id="rId12" Type="http://schemas.openxmlformats.org/officeDocument/2006/relationships/image" Target="../media/image60.tmp"/><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4.tmp"/><Relationship Id="rId11" Type="http://schemas.openxmlformats.org/officeDocument/2006/relationships/image" Target="../media/image59.tmp"/><Relationship Id="rId5" Type="http://schemas.openxmlformats.org/officeDocument/2006/relationships/image" Target="../media/image53.tmp"/><Relationship Id="rId10" Type="http://schemas.openxmlformats.org/officeDocument/2006/relationships/image" Target="../media/image58.tmp"/><Relationship Id="rId4" Type="http://schemas.openxmlformats.org/officeDocument/2006/relationships/image" Target="../media/image52.tmp"/><Relationship Id="rId9" Type="http://schemas.openxmlformats.org/officeDocument/2006/relationships/image" Target="../media/image57.tmp"/><Relationship Id="rId14" Type="http://schemas.openxmlformats.org/officeDocument/2006/relationships/image" Target="../media/image62.tmp"/></Relationships>
</file>

<file path=ppt/slides/_rels/slide2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64.tmp"/><Relationship Id="rId7" Type="http://schemas.openxmlformats.org/officeDocument/2006/relationships/image" Target="../media/image68.tmp"/><Relationship Id="rId2" Type="http://schemas.openxmlformats.org/officeDocument/2006/relationships/image" Target="../media/image63.tmp"/><Relationship Id="rId1" Type="http://schemas.openxmlformats.org/officeDocument/2006/relationships/slideLayout" Target="../slideLayouts/slideLayout7.xml"/><Relationship Id="rId6" Type="http://schemas.openxmlformats.org/officeDocument/2006/relationships/image" Target="../media/image67.tmp"/><Relationship Id="rId5" Type="http://schemas.openxmlformats.org/officeDocument/2006/relationships/image" Target="../media/image66.tmp"/><Relationship Id="rId4" Type="http://schemas.openxmlformats.org/officeDocument/2006/relationships/image" Target="../media/image65.tmp"/></Relationships>
</file>

<file path=ppt/slides/_rels/slide26.xml.rels><?xml version="1.0" encoding="UTF-8" standalone="yes"?>
<Relationships xmlns="http://schemas.openxmlformats.org/package/2006/relationships"><Relationship Id="rId2" Type="http://schemas.openxmlformats.org/officeDocument/2006/relationships/image" Target="../media/image69.tmp"/><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8.tmp"/><Relationship Id="rId2" Type="http://schemas.openxmlformats.org/officeDocument/2006/relationships/image" Target="../media/image42.jpg"/><Relationship Id="rId1" Type="http://schemas.openxmlformats.org/officeDocument/2006/relationships/slideLayout" Target="../slideLayouts/slideLayout7.xml"/><Relationship Id="rId4" Type="http://schemas.openxmlformats.org/officeDocument/2006/relationships/image" Target="../media/image49.tmp"/></Relationships>
</file>

<file path=ppt/slides/_rels/slide28.xml.rels><?xml version="1.0" encoding="UTF-8" standalone="yes"?>
<Relationships xmlns="http://schemas.openxmlformats.org/package/2006/relationships"><Relationship Id="rId3" Type="http://schemas.openxmlformats.org/officeDocument/2006/relationships/image" Target="../media/image70.tmp"/><Relationship Id="rId2" Type="http://schemas.openxmlformats.org/officeDocument/2006/relationships/image" Target="../media/image42.jpg"/><Relationship Id="rId1" Type="http://schemas.openxmlformats.org/officeDocument/2006/relationships/slideLayout" Target="../slideLayouts/slideLayout7.xml"/><Relationship Id="rId4" Type="http://schemas.openxmlformats.org/officeDocument/2006/relationships/image" Target="../media/image71.tmp"/></Relationships>
</file>

<file path=ppt/slides/_rels/slide29.xml.rels><?xml version="1.0" encoding="UTF-8" standalone="yes"?>
<Relationships xmlns="http://schemas.openxmlformats.org/package/2006/relationships"><Relationship Id="rId8" Type="http://schemas.openxmlformats.org/officeDocument/2006/relationships/image" Target="../media/image77.tmp"/><Relationship Id="rId13" Type="http://schemas.openxmlformats.org/officeDocument/2006/relationships/image" Target="../media/image82.tmp"/><Relationship Id="rId18" Type="http://schemas.openxmlformats.org/officeDocument/2006/relationships/image" Target="../media/image87.tmp"/><Relationship Id="rId26" Type="http://schemas.openxmlformats.org/officeDocument/2006/relationships/image" Target="../media/image95.tmp"/><Relationship Id="rId3" Type="http://schemas.openxmlformats.org/officeDocument/2006/relationships/image" Target="../media/image72.tmp"/><Relationship Id="rId21" Type="http://schemas.openxmlformats.org/officeDocument/2006/relationships/image" Target="../media/image90.tmp"/><Relationship Id="rId7" Type="http://schemas.openxmlformats.org/officeDocument/2006/relationships/image" Target="../media/image76.tmp"/><Relationship Id="rId12" Type="http://schemas.openxmlformats.org/officeDocument/2006/relationships/image" Target="../media/image81.tmp"/><Relationship Id="rId17" Type="http://schemas.openxmlformats.org/officeDocument/2006/relationships/image" Target="../media/image86.tmp"/><Relationship Id="rId25" Type="http://schemas.openxmlformats.org/officeDocument/2006/relationships/image" Target="../media/image94.tmp"/><Relationship Id="rId2" Type="http://schemas.openxmlformats.org/officeDocument/2006/relationships/image" Target="../media/image42.jpg"/><Relationship Id="rId16" Type="http://schemas.openxmlformats.org/officeDocument/2006/relationships/image" Target="../media/image85.tmp"/><Relationship Id="rId20" Type="http://schemas.openxmlformats.org/officeDocument/2006/relationships/image" Target="../media/image89.tmp"/><Relationship Id="rId1" Type="http://schemas.openxmlformats.org/officeDocument/2006/relationships/slideLayout" Target="../slideLayouts/slideLayout7.xml"/><Relationship Id="rId6" Type="http://schemas.openxmlformats.org/officeDocument/2006/relationships/image" Target="../media/image75.tmp"/><Relationship Id="rId11" Type="http://schemas.openxmlformats.org/officeDocument/2006/relationships/image" Target="../media/image80.tmp"/><Relationship Id="rId24" Type="http://schemas.openxmlformats.org/officeDocument/2006/relationships/image" Target="../media/image93.tmp"/><Relationship Id="rId5" Type="http://schemas.openxmlformats.org/officeDocument/2006/relationships/image" Target="../media/image74.tmp"/><Relationship Id="rId15" Type="http://schemas.openxmlformats.org/officeDocument/2006/relationships/image" Target="../media/image84.tmp"/><Relationship Id="rId23" Type="http://schemas.openxmlformats.org/officeDocument/2006/relationships/image" Target="../media/image92.tmp"/><Relationship Id="rId10" Type="http://schemas.openxmlformats.org/officeDocument/2006/relationships/image" Target="../media/image79.tmp"/><Relationship Id="rId19" Type="http://schemas.openxmlformats.org/officeDocument/2006/relationships/image" Target="../media/image88.tmp"/><Relationship Id="rId4" Type="http://schemas.openxmlformats.org/officeDocument/2006/relationships/image" Target="../media/image73.tmp"/><Relationship Id="rId9" Type="http://schemas.openxmlformats.org/officeDocument/2006/relationships/image" Target="../media/image78.tmp"/><Relationship Id="rId14" Type="http://schemas.openxmlformats.org/officeDocument/2006/relationships/image" Target="../media/image83.tmp"/><Relationship Id="rId22" Type="http://schemas.openxmlformats.org/officeDocument/2006/relationships/image" Target="../media/image91.tmp"/></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96.tmp"/><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news.tvbs.com.tw/fun/637673" TargetMode="External"/><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97.tmp"/></Relationships>
</file>

<file path=ppt/slides/_rels/slide32.xml.rels><?xml version="1.0" encoding="UTF-8" standalone="yes"?>
<Relationships xmlns="http://schemas.openxmlformats.org/package/2006/relationships"><Relationship Id="rId2" Type="http://schemas.openxmlformats.org/officeDocument/2006/relationships/image" Target="../media/image98.tmp"/><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3.png"/><Relationship Id="rId2" Type="http://schemas.openxmlformats.org/officeDocument/2006/relationships/image" Target="../media/image99.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02.png"/><Relationship Id="rId4" Type="http://schemas.openxmlformats.org/officeDocument/2006/relationships/image" Target="../media/image101.png"/></Relationships>
</file>

<file path=ppt/slides/_rels/slide35.xml.rels><?xml version="1.0" encoding="UTF-8" standalone="yes"?>
<Relationships xmlns="http://schemas.openxmlformats.org/package/2006/relationships"><Relationship Id="rId3" Type="http://schemas.openxmlformats.org/officeDocument/2006/relationships/hyperlink" Target="https://lis.nknu.edu.tw/zh/about/related_rules/606-2017-06-21-15-25-00" TargetMode="External"/><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04.tmp"/><Relationship Id="rId2" Type="http://schemas.openxmlformats.org/officeDocument/2006/relationships/image" Target="../media/image99.jpeg"/><Relationship Id="rId1" Type="http://schemas.openxmlformats.org/officeDocument/2006/relationships/slideLayout" Target="../slideLayouts/slideLayout7.xml"/><Relationship Id="rId4" Type="http://schemas.openxmlformats.org/officeDocument/2006/relationships/image" Target="../media/image105.png"/></Relationships>
</file>

<file path=ppt/slides/_rels/slide37.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8.tmp"/><Relationship Id="rId4" Type="http://schemas.openxmlformats.org/officeDocument/2006/relationships/image" Target="../media/image17.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D:\榆鈞 SU-各組\各組業務資料\典閱組\其它\簡介+微電影剪輯\photo\新增資料夾\DSC0593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60697"/>
            <a:ext cx="9001125" cy="5979234"/>
          </a:xfrm>
          <a:prstGeom prst="rect">
            <a:avLst/>
          </a:prstGeom>
          <a:noFill/>
          <a:extLst>
            <a:ext uri="{909E8E84-426E-40DD-AFC4-6F175D3DCCD1}">
              <a14:hiddenFill xmlns:a14="http://schemas.microsoft.com/office/drawing/2010/main">
                <a:solidFill>
                  <a:srgbClr val="FFFFFF"/>
                </a:solidFill>
              </a14:hiddenFill>
            </a:ext>
          </a:extLst>
        </p:spPr>
      </p:pic>
      <p:sp>
        <p:nvSpPr>
          <p:cNvPr id="11" name="橢圓 10"/>
          <p:cNvSpPr/>
          <p:nvPr/>
        </p:nvSpPr>
        <p:spPr>
          <a:xfrm>
            <a:off x="2484338" y="180056"/>
            <a:ext cx="4539616" cy="4190111"/>
          </a:xfrm>
          <a:prstGeom prst="ellipse">
            <a:avLst/>
          </a:prstGeom>
          <a:solidFill>
            <a:srgbClr val="32B089">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p:cNvSpPr txBox="1"/>
          <p:nvPr/>
        </p:nvSpPr>
        <p:spPr>
          <a:xfrm>
            <a:off x="2404826" y="1548209"/>
            <a:ext cx="4622378" cy="1323439"/>
          </a:xfrm>
          <a:prstGeom prst="rect">
            <a:avLst/>
          </a:prstGeom>
          <a:noFill/>
        </p:spPr>
        <p:txBody>
          <a:bodyPr vert="horz" wrap="square" rtlCol="0">
            <a:spAutoFit/>
          </a:bodyPr>
          <a:lstStyle/>
          <a:p>
            <a:pPr algn="ctr"/>
            <a:r>
              <a:rPr lang="zh-TW" altLang="zh-TW"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圖書服務系統破</a:t>
            </a:r>
            <a:r>
              <a:rPr lang="zh-TW" altLang="zh-TW"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解</a:t>
            </a:r>
            <a:endParaRPr lang="en-US" altLang="zh-TW"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zh-TW"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大</a:t>
            </a:r>
            <a:r>
              <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zh-TW"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絕</a:t>
            </a:r>
            <a:r>
              <a:rPr lang="zh-TW" altLang="en-US"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zh-TW"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招</a:t>
            </a:r>
            <a:endPar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8" name="文字方塊 7"/>
          <p:cNvSpPr txBox="1"/>
          <p:nvPr/>
        </p:nvSpPr>
        <p:spPr>
          <a:xfrm>
            <a:off x="3043468" y="3430884"/>
            <a:ext cx="3421356" cy="477054"/>
          </a:xfrm>
          <a:prstGeom prst="rect">
            <a:avLst/>
          </a:prstGeom>
          <a:noFill/>
        </p:spPr>
        <p:txBody>
          <a:bodyPr vert="horz" wrap="square" rtlCol="0">
            <a:spAutoFit/>
          </a:bodyPr>
          <a:lstStyle/>
          <a:p>
            <a:pPr algn="ctr"/>
            <a:r>
              <a:rPr lang="zh-TW" altLang="en-US" sz="2500"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圖資處知服組 榆鈞</a:t>
            </a:r>
            <a:endParaRPr lang="zh-TW" altLang="en-US" sz="2500"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7012907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畫面剪輯"/>
          <p:cNvPicPr>
            <a:picLocks noChangeAspect="1"/>
          </p:cNvPicPr>
          <p:nvPr/>
        </p:nvPicPr>
        <p:blipFill rotWithShape="1">
          <a:blip r:embed="rId2">
            <a:extLst>
              <a:ext uri="{28A0092B-C50C-407E-A947-70E740481C1C}">
                <a14:useLocalDpi xmlns:a14="http://schemas.microsoft.com/office/drawing/2010/main" val="0"/>
              </a:ext>
            </a:extLst>
          </a:blip>
          <a:srcRect b="15110"/>
          <a:stretch/>
        </p:blipFill>
        <p:spPr>
          <a:xfrm>
            <a:off x="-11307" y="756121"/>
            <a:ext cx="9001125" cy="788900"/>
          </a:xfrm>
          <a:prstGeom prst="rect">
            <a:avLst/>
          </a:prstGeom>
          <a:ln>
            <a:solidFill>
              <a:schemeClr val="tx1"/>
            </a:solidFill>
          </a:ln>
        </p:spPr>
      </p:pic>
      <p:sp>
        <p:nvSpPr>
          <p:cNvPr id="3" name="矩形 2"/>
          <p:cNvSpPr/>
          <p:nvPr/>
        </p:nvSpPr>
        <p:spPr>
          <a:xfrm>
            <a:off x="59145" y="354571"/>
            <a:ext cx="2217274" cy="369332"/>
          </a:xfrm>
          <a:prstGeom prst="rect">
            <a:avLst/>
          </a:prstGeom>
        </p:spPr>
        <p:txBody>
          <a:bodyPr wrap="none">
            <a:spAutoFit/>
          </a:bodyPr>
          <a:lstStyle/>
          <a:p>
            <a:r>
              <a:rPr lang="en-US" altLang="zh-TW" dirty="0" smtClean="0">
                <a:latin typeface="微軟正黑體" panose="020B0604030504040204" pitchFamily="34" charset="-120"/>
                <a:ea typeface="微軟正黑體" panose="020B0604030504040204" pitchFamily="34" charset="-120"/>
              </a:rPr>
              <a:t>1.</a:t>
            </a:r>
            <a:r>
              <a:rPr lang="zh-TW" altLang="en-US" dirty="0" smtClean="0">
                <a:latin typeface="微軟正黑體" panose="020B0604030504040204" pitchFamily="34" charset="-120"/>
                <a:ea typeface="微軟正黑體" panose="020B0604030504040204" pitchFamily="34" charset="-120"/>
              </a:rPr>
              <a:t>勾選想借閱的圖書</a:t>
            </a:r>
            <a:endParaRPr lang="zh-TW" altLang="en-US" dirty="0"/>
          </a:p>
        </p:txBody>
      </p:sp>
      <p:sp>
        <p:nvSpPr>
          <p:cNvPr id="5" name="矩形 4"/>
          <p:cNvSpPr/>
          <p:nvPr/>
        </p:nvSpPr>
        <p:spPr>
          <a:xfrm>
            <a:off x="59145" y="1591750"/>
            <a:ext cx="3140603" cy="369332"/>
          </a:xfrm>
          <a:prstGeom prst="rect">
            <a:avLst/>
          </a:prstGeom>
        </p:spPr>
        <p:txBody>
          <a:bodyPr wrap="none">
            <a:spAutoFit/>
          </a:bodyPr>
          <a:lstStyle/>
          <a:p>
            <a:r>
              <a:rPr lang="en-US" altLang="zh-TW" dirty="0">
                <a:latin typeface="微軟正黑體" panose="020B0604030504040204" pitchFamily="34" charset="-120"/>
                <a:ea typeface="微軟正黑體" panose="020B0604030504040204" pitchFamily="34" charset="-120"/>
              </a:rPr>
              <a:t>2</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點選網頁上下方的續借已選</a:t>
            </a:r>
            <a:endParaRPr lang="zh-TW" altLang="en-US" dirty="0"/>
          </a:p>
        </p:txBody>
      </p:sp>
      <p:grpSp>
        <p:nvGrpSpPr>
          <p:cNvPr id="8" name="群組 7"/>
          <p:cNvGrpSpPr/>
          <p:nvPr/>
        </p:nvGrpSpPr>
        <p:grpSpPr>
          <a:xfrm>
            <a:off x="204792" y="1981281"/>
            <a:ext cx="3315541" cy="665772"/>
            <a:chOff x="252089" y="2466613"/>
            <a:chExt cx="3315541" cy="665772"/>
          </a:xfrm>
        </p:grpSpPr>
        <p:pic>
          <p:nvPicPr>
            <p:cNvPr id="4" name="圖片 3"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089" y="2466613"/>
              <a:ext cx="3315541" cy="665772"/>
            </a:xfrm>
            <a:prstGeom prst="rect">
              <a:avLst/>
            </a:prstGeom>
          </p:spPr>
        </p:pic>
        <p:sp>
          <p:nvSpPr>
            <p:cNvPr id="6" name="矩形 5"/>
            <p:cNvSpPr/>
            <p:nvPr/>
          </p:nvSpPr>
          <p:spPr>
            <a:xfrm>
              <a:off x="2276419" y="2466613"/>
              <a:ext cx="1291211" cy="6657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7" name="圖片 6"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792" y="3048461"/>
            <a:ext cx="6125430" cy="2124372"/>
          </a:xfrm>
          <a:prstGeom prst="rect">
            <a:avLst/>
          </a:prstGeom>
          <a:ln>
            <a:solidFill>
              <a:schemeClr val="tx1"/>
            </a:solidFill>
          </a:ln>
        </p:spPr>
      </p:pic>
      <p:sp>
        <p:nvSpPr>
          <p:cNvPr id="9" name="矩形 8"/>
          <p:cNvSpPr/>
          <p:nvPr/>
        </p:nvSpPr>
        <p:spPr>
          <a:xfrm>
            <a:off x="90489" y="2647053"/>
            <a:ext cx="2909771" cy="369332"/>
          </a:xfrm>
          <a:prstGeom prst="rect">
            <a:avLst/>
          </a:prstGeom>
        </p:spPr>
        <p:txBody>
          <a:bodyPr wrap="none">
            <a:spAutoFit/>
          </a:bodyPr>
          <a:lstStyle/>
          <a:p>
            <a:r>
              <a:rPr lang="en-US" altLang="zh-TW" dirty="0">
                <a:latin typeface="微軟正黑體" panose="020B0604030504040204" pitchFamily="34" charset="-120"/>
                <a:ea typeface="微軟正黑體" panose="020B0604030504040204" pitchFamily="34" charset="-120"/>
              </a:rPr>
              <a:t>3</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確認續借的圖書，點選是</a:t>
            </a:r>
            <a:endParaRPr lang="zh-TW" altLang="en-US" dirty="0"/>
          </a:p>
        </p:txBody>
      </p:sp>
      <p:sp>
        <p:nvSpPr>
          <p:cNvPr id="10" name="矩形 9"/>
          <p:cNvSpPr/>
          <p:nvPr/>
        </p:nvSpPr>
        <p:spPr>
          <a:xfrm>
            <a:off x="6804818" y="3510059"/>
            <a:ext cx="2031325" cy="646331"/>
          </a:xfrm>
          <a:prstGeom prst="rect">
            <a:avLst/>
          </a:prstGeom>
        </p:spPr>
        <p:txBody>
          <a:bodyPr wrap="none">
            <a:spAutoFit/>
          </a:bodyPr>
          <a:lstStyle/>
          <a:p>
            <a:r>
              <a:rPr lang="en-US" altLang="zh-TW" dirty="0" smtClean="0">
                <a:latin typeface="微軟正黑體" panose="020B0604030504040204" pitchFamily="34" charset="-120"/>
                <a:ea typeface="微軟正黑體" panose="020B0604030504040204" pitchFamily="34" charset="-120"/>
              </a:rPr>
              <a:t>4.</a:t>
            </a:r>
            <a:r>
              <a:rPr lang="zh-TW" altLang="en-US" dirty="0" smtClean="0">
                <a:latin typeface="微軟正黑體" panose="020B0604030504040204" pitchFamily="34" charset="-120"/>
                <a:ea typeface="微軟正黑體" panose="020B0604030504040204" pitchFamily="34" charset="-120"/>
              </a:rPr>
              <a:t>確認到期日已被</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更改，即續借成功</a:t>
            </a:r>
            <a:endParaRPr lang="zh-TW" altLang="en-US" dirty="0"/>
          </a:p>
        </p:txBody>
      </p:sp>
      <p:sp>
        <p:nvSpPr>
          <p:cNvPr id="11" name="矩形 10"/>
          <p:cNvSpPr/>
          <p:nvPr/>
        </p:nvSpPr>
        <p:spPr>
          <a:xfrm>
            <a:off x="7380882" y="723903"/>
            <a:ext cx="864096" cy="86784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單箭頭接點 12"/>
          <p:cNvCxnSpPr/>
          <p:nvPr/>
        </p:nvCxnSpPr>
        <p:spPr>
          <a:xfrm flipV="1">
            <a:off x="7812930" y="1776416"/>
            <a:ext cx="7550" cy="173364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4700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cstate="print">
            <a:extLst>
              <a:ext uri="{28A0092B-C50C-407E-A947-70E740481C1C}">
                <a14:useLocalDpi xmlns:a14="http://schemas.microsoft.com/office/drawing/2010/main" val="0"/>
              </a:ext>
            </a:extLst>
          </a:blip>
          <a:srcRect l="36785" r="20094"/>
          <a:stretch/>
        </p:blipFill>
        <p:spPr>
          <a:xfrm>
            <a:off x="-251966" y="-1"/>
            <a:ext cx="3896990" cy="6024709"/>
          </a:xfrm>
          <a:prstGeom prst="rect">
            <a:avLst/>
          </a:prstGeom>
        </p:spPr>
      </p:pic>
      <p:sp>
        <p:nvSpPr>
          <p:cNvPr id="4" name="矩形 3"/>
          <p:cNvSpPr/>
          <p:nvPr/>
        </p:nvSpPr>
        <p:spPr>
          <a:xfrm>
            <a:off x="1853925" y="2332028"/>
            <a:ext cx="1224136" cy="1080120"/>
          </a:xfrm>
          <a:prstGeom prst="rect">
            <a:avLst/>
          </a:prstGeom>
          <a:solidFill>
            <a:srgbClr val="C20A24">
              <a:alpha val="6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671906" y="2133424"/>
            <a:ext cx="3600400" cy="784830"/>
          </a:xfrm>
          <a:prstGeom prst="rect">
            <a:avLst/>
          </a:prstGeom>
          <a:noFill/>
        </p:spPr>
        <p:txBody>
          <a:bodyPr vert="horz" wrap="square" rtlCol="0">
            <a:spAutoFit/>
          </a:bodyPr>
          <a:lstStyle/>
          <a:p>
            <a:pPr algn="ctr"/>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推薦圖書</a:t>
            </a:r>
            <a:endPar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3" name="文字方塊 22"/>
          <p:cNvSpPr txBox="1"/>
          <p:nvPr/>
        </p:nvSpPr>
        <p:spPr>
          <a:xfrm>
            <a:off x="3699856" y="482655"/>
            <a:ext cx="5245466" cy="800219"/>
          </a:xfrm>
          <a:prstGeom prst="rect">
            <a:avLst/>
          </a:prstGeom>
          <a:noFill/>
        </p:spPr>
        <p:txBody>
          <a:bodyPr wrap="square" rtlCol="0">
            <a:spAutoFit/>
          </a:bodyPr>
          <a:lstStyle/>
          <a:p>
            <a:pPr>
              <a:spcBef>
                <a:spcPts val="600"/>
              </a:spcBef>
              <a:spcAft>
                <a:spcPts val="600"/>
              </a:spcAft>
            </a:pPr>
            <a:r>
              <a:rPr lang="zh-TW" altLang="en-US" dirty="0" smtClean="0">
                <a:latin typeface="微軟正黑體" panose="020B0604030504040204" pitchFamily="34" charset="-120"/>
                <a:ea typeface="微軟正黑體" panose="020B0604030504040204" pitchFamily="34" charset="-120"/>
              </a:rPr>
              <a:t>發現想看的圖書，圖書館剛好沒有，怎麼辦？？！！</a:t>
            </a:r>
            <a:endParaRPr lang="en-US" altLang="zh-TW" dirty="0" smtClean="0">
              <a:latin typeface="微軟正黑體" panose="020B0604030504040204" pitchFamily="34" charset="-120"/>
              <a:ea typeface="微軟正黑體" panose="020B0604030504040204" pitchFamily="34" charset="-120"/>
            </a:endParaRPr>
          </a:p>
          <a:p>
            <a:pPr>
              <a:spcBef>
                <a:spcPts val="600"/>
              </a:spcBef>
              <a:spcAft>
                <a:spcPts val="600"/>
              </a:spcAft>
            </a:pPr>
            <a:r>
              <a:rPr lang="zh-TW" altLang="en-US" dirty="0" smtClean="0">
                <a:latin typeface="微軟正黑體" panose="020B0604030504040204" pitchFamily="34" charset="-120"/>
                <a:ea typeface="微軟正黑體" panose="020B0604030504040204" pitchFamily="34" charset="-120"/>
              </a:rPr>
              <a:t>這時歡迎使用</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圖書推薦</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p:txBody>
      </p:sp>
      <p:sp>
        <p:nvSpPr>
          <p:cNvPr id="15" name="文字方塊 14"/>
          <p:cNvSpPr txBox="1"/>
          <p:nvPr/>
        </p:nvSpPr>
        <p:spPr>
          <a:xfrm>
            <a:off x="3733203" y="1496714"/>
            <a:ext cx="5245466" cy="369332"/>
          </a:xfrm>
          <a:prstGeom prst="rect">
            <a:avLst/>
          </a:prstGeom>
          <a:noFill/>
        </p:spPr>
        <p:txBody>
          <a:bodyPr wrap="square" rtlCol="0">
            <a:spAutoFit/>
          </a:bodyPr>
          <a:lstStyle/>
          <a:p>
            <a:pPr>
              <a:spcBef>
                <a:spcPts val="600"/>
              </a:spcBef>
              <a:spcAft>
                <a:spcPts val="600"/>
              </a:spcAft>
            </a:pPr>
            <a:r>
              <a:rPr lang="zh-TW" altLang="en-US" dirty="0" smtClean="0">
                <a:solidFill>
                  <a:srgbClr val="32B089"/>
                </a:solidFill>
                <a:latin typeface="微軟正黑體" panose="020B0604030504040204" pitchFamily="34" charset="-120"/>
                <a:ea typeface="微軟正黑體" panose="020B0604030504040204" pitchFamily="34" charset="-120"/>
              </a:rPr>
              <a:t>額度：</a:t>
            </a:r>
            <a:r>
              <a:rPr lang="en-US" altLang="zh-TW" dirty="0" smtClean="0">
                <a:solidFill>
                  <a:srgbClr val="32B089"/>
                </a:solidFill>
                <a:latin typeface="微軟正黑體" panose="020B0604030504040204" pitchFamily="34" charset="-120"/>
                <a:ea typeface="微軟正黑體" panose="020B0604030504040204" pitchFamily="34" charset="-120"/>
              </a:rPr>
              <a:t>1</a:t>
            </a:r>
            <a:r>
              <a:rPr lang="zh-TW" altLang="en-US" dirty="0" smtClean="0">
                <a:solidFill>
                  <a:srgbClr val="32B089"/>
                </a:solidFill>
                <a:latin typeface="微軟正黑體" panose="020B0604030504040204" pitchFamily="34" charset="-120"/>
                <a:ea typeface="微軟正黑體" panose="020B0604030504040204" pitchFamily="34" charset="-120"/>
              </a:rPr>
              <a:t>個月</a:t>
            </a:r>
            <a:r>
              <a:rPr lang="en-US" altLang="zh-TW" dirty="0" smtClean="0">
                <a:solidFill>
                  <a:srgbClr val="32B089"/>
                </a:solidFill>
                <a:latin typeface="微軟正黑體" panose="020B0604030504040204" pitchFamily="34" charset="-120"/>
                <a:ea typeface="微軟正黑體" panose="020B0604030504040204" pitchFamily="34" charset="-120"/>
              </a:rPr>
              <a:t>2</a:t>
            </a:r>
            <a:r>
              <a:rPr lang="zh-TW" altLang="en-US" dirty="0" smtClean="0">
                <a:solidFill>
                  <a:srgbClr val="32B089"/>
                </a:solidFill>
                <a:latin typeface="微軟正黑體" panose="020B0604030504040204" pitchFamily="34" charset="-120"/>
                <a:ea typeface="微軟正黑體" panose="020B0604030504040204" pitchFamily="34" charset="-120"/>
              </a:rPr>
              <a:t>本書</a:t>
            </a:r>
            <a:endParaRPr lang="en-US" altLang="zh-TW" dirty="0">
              <a:solidFill>
                <a:srgbClr val="32B089"/>
              </a:solidFill>
              <a:latin typeface="微軟正黑體" panose="020B0604030504040204" pitchFamily="34" charset="-120"/>
              <a:ea typeface="微軟正黑體" panose="020B0604030504040204" pitchFamily="34" charset="-120"/>
            </a:endParaRPr>
          </a:p>
        </p:txBody>
      </p:sp>
      <p:sp>
        <p:nvSpPr>
          <p:cNvPr id="16" name="文字方塊 15"/>
          <p:cNvSpPr txBox="1"/>
          <p:nvPr/>
        </p:nvSpPr>
        <p:spPr>
          <a:xfrm>
            <a:off x="3755477" y="2422443"/>
            <a:ext cx="6022146" cy="800219"/>
          </a:xfrm>
          <a:prstGeom prst="rect">
            <a:avLst/>
          </a:prstGeom>
          <a:noFill/>
        </p:spPr>
        <p:txBody>
          <a:bodyPr wrap="square" rtlCol="0">
            <a:spAutoFit/>
          </a:bodyPr>
          <a:lstStyle/>
          <a:p>
            <a:pPr>
              <a:spcBef>
                <a:spcPts val="600"/>
              </a:spcBef>
              <a:spcAft>
                <a:spcPts val="600"/>
              </a:spcAft>
            </a:pPr>
            <a:r>
              <a:rPr lang="zh-TW" altLang="en-US" dirty="0" smtClean="0">
                <a:latin typeface="微軟正黑體" panose="020B0604030504040204" pitchFamily="34" charset="-120"/>
                <a:ea typeface="微軟正黑體" panose="020B0604030504040204" pitchFamily="34" charset="-120"/>
              </a:rPr>
              <a:t>圖資處首頁</a:t>
            </a:r>
            <a:r>
              <a:rPr lang="en-US" altLang="zh-TW" dirty="0" smtClean="0">
                <a:latin typeface="微軟正黑體" panose="020B0604030504040204" pitchFamily="34" charset="-120"/>
                <a:ea typeface="微軟正黑體" panose="020B0604030504040204" pitchFamily="34" charset="-120"/>
              </a:rPr>
              <a:t>&gt;</a:t>
            </a:r>
            <a:r>
              <a:rPr lang="zh-TW" altLang="en-US" dirty="0" smtClean="0">
                <a:latin typeface="微軟正黑體" panose="020B0604030504040204" pitchFamily="34" charset="-120"/>
                <a:ea typeface="微軟正黑體" panose="020B0604030504040204" pitchFamily="34" charset="-120"/>
              </a:rPr>
              <a:t>圖書推薦                </a:t>
            </a:r>
            <a:r>
              <a:rPr lang="en-US" altLang="zh-TW" dirty="0" smtClean="0">
                <a:latin typeface="微軟正黑體" panose="020B0604030504040204" pitchFamily="34" charset="-120"/>
                <a:ea typeface="微軟正黑體" panose="020B0604030504040204" pitchFamily="34" charset="-120"/>
              </a:rPr>
              <a:t>&gt;</a:t>
            </a:r>
            <a:r>
              <a:rPr lang="zh-TW" altLang="en-US" dirty="0" smtClean="0">
                <a:latin typeface="微軟正黑體" panose="020B0604030504040204" pitchFamily="34" charset="-120"/>
                <a:ea typeface="微軟正黑體" panose="020B0604030504040204" pitchFamily="34" charset="-120"/>
              </a:rPr>
              <a:t>輸入帳密即可推薦</a:t>
            </a:r>
            <a:endParaRPr lang="en-US" altLang="zh-TW" dirty="0" smtClean="0">
              <a:latin typeface="微軟正黑體" panose="020B0604030504040204" pitchFamily="34" charset="-120"/>
              <a:ea typeface="微軟正黑體" panose="020B0604030504040204" pitchFamily="34" charset="-120"/>
            </a:endParaRPr>
          </a:p>
          <a:p>
            <a:pPr>
              <a:spcBef>
                <a:spcPts val="600"/>
              </a:spcBef>
              <a:spcAft>
                <a:spcPts val="600"/>
              </a:spcAft>
            </a:pPr>
            <a:r>
              <a:rPr lang="zh-TW" altLang="en-US" dirty="0" smtClean="0">
                <a:latin typeface="微軟正黑體" panose="020B0604030504040204" pitchFamily="34" charset="-120"/>
                <a:ea typeface="微軟正黑體" panose="020B0604030504040204" pitchFamily="34" charset="-120"/>
              </a:rPr>
              <a:t>圖書到時，館員貼心以預約書通知您到館取書！</a:t>
            </a:r>
            <a:endParaRPr lang="en-US" altLang="zh-TW" dirty="0">
              <a:latin typeface="微軟正黑體" panose="020B0604030504040204" pitchFamily="34" charset="-120"/>
              <a:ea typeface="微軟正黑體" panose="020B0604030504040204" pitchFamily="34" charset="-120"/>
            </a:endParaRPr>
          </a:p>
        </p:txBody>
      </p:sp>
      <p:pic>
        <p:nvPicPr>
          <p:cNvPr id="9" name="圖片 8" descr="畫面剪輯"/>
          <p:cNvPicPr>
            <a:picLocks noChangeAspect="1"/>
          </p:cNvPicPr>
          <p:nvPr/>
        </p:nvPicPr>
        <p:blipFill rotWithShape="1">
          <a:blip r:embed="rId3">
            <a:extLst>
              <a:ext uri="{28A0092B-C50C-407E-A947-70E740481C1C}">
                <a14:useLocalDpi xmlns:a14="http://schemas.microsoft.com/office/drawing/2010/main" val="0"/>
              </a:ext>
            </a:extLst>
          </a:blip>
          <a:srcRect l="17567"/>
          <a:stretch/>
        </p:blipFill>
        <p:spPr>
          <a:xfrm>
            <a:off x="6271058" y="2206707"/>
            <a:ext cx="588967" cy="638264"/>
          </a:xfrm>
          <a:prstGeom prst="rect">
            <a:avLst/>
          </a:prstGeom>
        </p:spPr>
      </p:pic>
      <p:pic>
        <p:nvPicPr>
          <p:cNvPr id="11" name="圖片 10" descr="畫面剪輯"/>
          <p:cNvPicPr>
            <a:picLocks noChangeAspect="1"/>
          </p:cNvPicPr>
          <p:nvPr/>
        </p:nvPicPr>
        <p:blipFill rotWithShape="1">
          <a:blip r:embed="rId4">
            <a:extLst>
              <a:ext uri="{28A0092B-C50C-407E-A947-70E740481C1C}">
                <a14:useLocalDpi xmlns:a14="http://schemas.microsoft.com/office/drawing/2010/main" val="0"/>
              </a:ext>
            </a:extLst>
          </a:blip>
          <a:srcRect r="8396"/>
          <a:stretch/>
        </p:blipFill>
        <p:spPr>
          <a:xfrm>
            <a:off x="3699856" y="3359503"/>
            <a:ext cx="5301269" cy="1438030"/>
          </a:xfrm>
          <a:prstGeom prst="rect">
            <a:avLst/>
          </a:prstGeom>
          <a:ln>
            <a:solidFill>
              <a:schemeClr val="tx1"/>
            </a:solidFill>
          </a:ln>
        </p:spPr>
      </p:pic>
      <p:sp>
        <p:nvSpPr>
          <p:cNvPr id="24" name="文字方塊 23"/>
          <p:cNvSpPr txBox="1"/>
          <p:nvPr/>
        </p:nvSpPr>
        <p:spPr>
          <a:xfrm>
            <a:off x="396106" y="2872088"/>
            <a:ext cx="3600400" cy="784830"/>
          </a:xfrm>
          <a:prstGeom prst="rect">
            <a:avLst/>
          </a:prstGeom>
          <a:noFill/>
        </p:spPr>
        <p:txBody>
          <a:bodyPr vert="horz" wrap="square" rtlCol="0">
            <a:spAutoFit/>
          </a:bodyPr>
          <a:lstStyle/>
          <a:p>
            <a:pPr algn="ctr"/>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超方便</a:t>
            </a:r>
            <a:endPar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9156112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5111267" y="3550614"/>
            <a:ext cx="2071229" cy="215444"/>
          </a:xfrm>
          <a:prstGeom prst="rect">
            <a:avLst/>
          </a:prstGeom>
          <a:solidFill>
            <a:srgbClr val="92D05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 name="圖片 1"/>
          <p:cNvPicPr>
            <a:picLocks noChangeAspect="1"/>
          </p:cNvPicPr>
          <p:nvPr/>
        </p:nvPicPr>
        <p:blipFill rotWithShape="1">
          <a:blip r:embed="rId2" cstate="print">
            <a:extLst>
              <a:ext uri="{28A0092B-C50C-407E-A947-70E740481C1C}">
                <a14:useLocalDpi xmlns:a14="http://schemas.microsoft.com/office/drawing/2010/main" val="0"/>
              </a:ext>
            </a:extLst>
          </a:blip>
          <a:srcRect l="36785" r="20094"/>
          <a:stretch/>
        </p:blipFill>
        <p:spPr>
          <a:xfrm>
            <a:off x="-251966" y="-1"/>
            <a:ext cx="3896990" cy="6024709"/>
          </a:xfrm>
          <a:prstGeom prst="rect">
            <a:avLst/>
          </a:prstGeom>
        </p:spPr>
      </p:pic>
      <p:sp>
        <p:nvSpPr>
          <p:cNvPr id="4" name="矩形 3"/>
          <p:cNvSpPr/>
          <p:nvPr/>
        </p:nvSpPr>
        <p:spPr>
          <a:xfrm>
            <a:off x="2052289" y="2503005"/>
            <a:ext cx="1444439" cy="1853516"/>
          </a:xfrm>
          <a:prstGeom prst="rect">
            <a:avLst/>
          </a:prstGeom>
          <a:solidFill>
            <a:srgbClr val="1C62B0">
              <a:alpha val="6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1696529" y="2112497"/>
            <a:ext cx="1800200" cy="2169825"/>
          </a:xfrm>
          <a:prstGeom prst="rect">
            <a:avLst/>
          </a:prstGeom>
          <a:noFill/>
        </p:spPr>
        <p:txBody>
          <a:bodyPr vert="horz" wrap="square" rtlCol="0">
            <a:spAutoFit/>
          </a:bodyPr>
          <a:lstStyle/>
          <a:p>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自借</a:t>
            </a:r>
            <a:endPar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45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助</a:t>
            </a:r>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還</a:t>
            </a:r>
            <a:endPar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en-US" altLang="zh-TW" sz="45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書</a:t>
            </a:r>
            <a:endParaRPr lang="zh-TW" altLang="en-US" sz="45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3" name="文字方塊 22"/>
          <p:cNvSpPr txBox="1"/>
          <p:nvPr/>
        </p:nvSpPr>
        <p:spPr>
          <a:xfrm>
            <a:off x="3755659" y="668754"/>
            <a:ext cx="5245466" cy="1077218"/>
          </a:xfrm>
          <a:prstGeom prst="rect">
            <a:avLst/>
          </a:prstGeom>
          <a:noFill/>
        </p:spPr>
        <p:txBody>
          <a:bodyPr wrap="square" rtlCol="0">
            <a:spAutoFit/>
          </a:bodyPr>
          <a:lstStyle/>
          <a:p>
            <a:pPr>
              <a:spcBef>
                <a:spcPts val="300"/>
              </a:spcBef>
              <a:spcAft>
                <a:spcPts val="300"/>
              </a:spcAft>
            </a:pP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和平</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圖書館提供：</a:t>
            </a:r>
            <a:endParaRPr lang="en-US" altLang="zh-TW" dirty="0" smtClean="0">
              <a:latin typeface="微軟正黑體" panose="020B0604030504040204" pitchFamily="34" charset="-120"/>
              <a:ea typeface="微軟正黑體" panose="020B0604030504040204" pitchFamily="34" charset="-120"/>
            </a:endParaRPr>
          </a:p>
          <a:p>
            <a:pPr>
              <a:spcBef>
                <a:spcPts val="300"/>
              </a:spcBef>
              <a:spcAft>
                <a:spcPts val="300"/>
              </a:spcAft>
            </a:pPr>
            <a:r>
              <a:rPr lang="en-US" altLang="zh-TW" dirty="0" smtClean="0">
                <a:latin typeface="微軟正黑體" panose="020B0604030504040204" pitchFamily="34" charset="-120"/>
                <a:ea typeface="微軟正黑體" panose="020B0604030504040204" pitchFamily="34" charset="-120"/>
              </a:rPr>
              <a:t>1.</a:t>
            </a:r>
            <a:r>
              <a:rPr lang="zh-TW" altLang="en-US" dirty="0" smtClean="0">
                <a:latin typeface="微軟正黑體" panose="020B0604030504040204" pitchFamily="34" charset="-120"/>
                <a:ea typeface="微軟正黑體" panose="020B0604030504040204" pitchFamily="34" charset="-120"/>
              </a:rPr>
              <a:t>入口處的自助</a:t>
            </a:r>
            <a:r>
              <a:rPr lang="zh-TW" altLang="en-US" dirty="0" smtClean="0">
                <a:solidFill>
                  <a:srgbClr val="32B089"/>
                </a:solidFill>
                <a:latin typeface="微軟正黑體" panose="020B0604030504040204" pitchFamily="34" charset="-120"/>
                <a:ea typeface="微軟正黑體" panose="020B0604030504040204" pitchFamily="34" charset="-120"/>
              </a:rPr>
              <a:t>還書機</a:t>
            </a:r>
            <a:r>
              <a:rPr lang="zh-TW" altLang="en-US" dirty="0" smtClean="0">
                <a:latin typeface="微軟正黑體" panose="020B0604030504040204" pitchFamily="34" charset="-120"/>
                <a:ea typeface="微軟正黑體" panose="020B0604030504040204" pitchFamily="34" charset="-120"/>
              </a:rPr>
              <a:t>，不用進館即可還書</a:t>
            </a:r>
            <a:endParaRPr lang="en-US" altLang="zh-TW" dirty="0" smtClean="0">
              <a:latin typeface="微軟正黑體" panose="020B0604030504040204" pitchFamily="34" charset="-120"/>
              <a:ea typeface="微軟正黑體" panose="020B0604030504040204" pitchFamily="34" charset="-120"/>
            </a:endParaRPr>
          </a:p>
          <a:p>
            <a:pPr>
              <a:spcBef>
                <a:spcPts val="300"/>
              </a:spcBef>
              <a:spcAft>
                <a:spcPts val="300"/>
              </a:spcAft>
            </a:pPr>
            <a:r>
              <a:rPr lang="en-US" altLang="zh-TW" dirty="0" smtClean="0">
                <a:latin typeface="微軟正黑體" panose="020B0604030504040204" pitchFamily="34" charset="-120"/>
                <a:ea typeface="微軟正黑體" panose="020B0604030504040204" pitchFamily="34" charset="-120"/>
              </a:rPr>
              <a:t>2.</a:t>
            </a:r>
            <a:r>
              <a:rPr lang="zh-TW" altLang="en-US" dirty="0" smtClean="0">
                <a:latin typeface="微軟正黑體" panose="020B0604030504040204" pitchFamily="34" charset="-120"/>
                <a:ea typeface="微軟正黑體" panose="020B0604030504040204" pitchFamily="34" charset="-120"/>
              </a:rPr>
              <a:t>櫃台處的自助</a:t>
            </a:r>
            <a:r>
              <a:rPr lang="zh-TW" altLang="en-US" dirty="0" smtClean="0">
                <a:solidFill>
                  <a:srgbClr val="D18219"/>
                </a:solidFill>
                <a:latin typeface="微軟正黑體" panose="020B0604030504040204" pitchFamily="34" charset="-120"/>
                <a:ea typeface="微軟正黑體" panose="020B0604030504040204" pitchFamily="34" charset="-120"/>
              </a:rPr>
              <a:t>借書機</a:t>
            </a:r>
            <a:r>
              <a:rPr lang="zh-TW" altLang="en-US" dirty="0" smtClean="0">
                <a:latin typeface="微軟正黑體" panose="020B0604030504040204" pitchFamily="34" charset="-120"/>
                <a:ea typeface="微軟正黑體" panose="020B0604030504040204" pitchFamily="34" charset="-120"/>
              </a:rPr>
              <a:t>，自己動手即可借書</a:t>
            </a:r>
            <a:endParaRPr lang="en-US" altLang="zh-TW" dirty="0" smtClean="0">
              <a:latin typeface="微軟正黑體" panose="020B0604030504040204" pitchFamily="34" charset="-120"/>
              <a:ea typeface="微軟正黑體" panose="020B0604030504040204" pitchFamily="34" charset="-120"/>
            </a:endParaRPr>
          </a:p>
        </p:txBody>
      </p:sp>
      <p:sp>
        <p:nvSpPr>
          <p:cNvPr id="18" name="文字方塊 17"/>
          <p:cNvSpPr txBox="1"/>
          <p:nvPr/>
        </p:nvSpPr>
        <p:spPr>
          <a:xfrm>
            <a:off x="3731516" y="1779730"/>
            <a:ext cx="5245466" cy="723275"/>
          </a:xfrm>
          <a:prstGeom prst="rect">
            <a:avLst/>
          </a:prstGeom>
          <a:noFill/>
        </p:spPr>
        <p:txBody>
          <a:bodyPr wrap="square" rtlCol="0">
            <a:spAutoFit/>
          </a:bodyPr>
          <a:lstStyle/>
          <a:p>
            <a:pPr>
              <a:spcBef>
                <a:spcPts val="300"/>
              </a:spcBef>
              <a:spcAft>
                <a:spcPts val="300"/>
              </a:spcAft>
            </a:pP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燕巢</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圖書館提供：</a:t>
            </a:r>
            <a:endParaRPr lang="en-US" altLang="zh-TW" dirty="0" smtClean="0">
              <a:latin typeface="微軟正黑體" panose="020B0604030504040204" pitchFamily="34" charset="-120"/>
              <a:ea typeface="微軟正黑體" panose="020B0604030504040204" pitchFamily="34" charset="-120"/>
            </a:endParaRPr>
          </a:p>
          <a:p>
            <a:pPr>
              <a:spcBef>
                <a:spcPts val="300"/>
              </a:spcBef>
              <a:spcAft>
                <a:spcPts val="300"/>
              </a:spcAft>
            </a:pPr>
            <a:r>
              <a:rPr lang="zh-TW" altLang="en-US" dirty="0" smtClean="0">
                <a:latin typeface="微軟正黑體" panose="020B0604030504040204" pitchFamily="34" charset="-120"/>
                <a:ea typeface="微軟正黑體" panose="020B0604030504040204" pitchFamily="34" charset="-120"/>
              </a:rPr>
              <a:t>櫃台附近的自助</a:t>
            </a:r>
            <a:r>
              <a:rPr lang="zh-TW" altLang="en-US" dirty="0" smtClean="0">
                <a:solidFill>
                  <a:srgbClr val="D18219"/>
                </a:solidFill>
                <a:latin typeface="微軟正黑體" panose="020B0604030504040204" pitchFamily="34" charset="-120"/>
                <a:ea typeface="微軟正黑體" panose="020B0604030504040204" pitchFamily="34" charset="-120"/>
              </a:rPr>
              <a:t>借書機</a:t>
            </a:r>
            <a:r>
              <a:rPr lang="zh-TW" altLang="en-US" dirty="0" smtClean="0">
                <a:latin typeface="微軟正黑體" panose="020B0604030504040204" pitchFamily="34" charset="-120"/>
                <a:ea typeface="微軟正黑體" panose="020B0604030504040204" pitchFamily="34" charset="-120"/>
              </a:rPr>
              <a:t>，不麻煩快速就借書</a:t>
            </a:r>
            <a:endParaRPr lang="en-US" altLang="zh-TW" dirty="0" smtClean="0">
              <a:latin typeface="微軟正黑體" panose="020B0604030504040204" pitchFamily="34" charset="-120"/>
              <a:ea typeface="微軟正黑體" panose="020B0604030504040204" pitchFamily="34" charset="-120"/>
            </a:endParaRPr>
          </a:p>
        </p:txBody>
      </p:sp>
      <p:sp>
        <p:nvSpPr>
          <p:cNvPr id="5" name="矩形 4"/>
          <p:cNvSpPr/>
          <p:nvPr/>
        </p:nvSpPr>
        <p:spPr>
          <a:xfrm>
            <a:off x="2898777" y="2816828"/>
            <a:ext cx="697627" cy="1938992"/>
          </a:xfrm>
          <a:prstGeom prst="rect">
            <a:avLst/>
          </a:prstGeom>
        </p:spPr>
        <p:txBody>
          <a:bodyPr wrap="none">
            <a:spAutoFit/>
          </a:bodyPr>
          <a:lstStyle/>
          <a:p>
            <a:r>
              <a:rPr lang="zh-TW" altLang="en-US"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就</a:t>
            </a:r>
            <a:endParaRPr lang="en-US" altLang="zh-TW"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靠</a:t>
            </a:r>
            <a:endParaRPr lang="en-US" altLang="zh-TW"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你</a:t>
            </a:r>
            <a:endParaRPr lang="zh-TW" altLang="en-US" sz="4000" dirty="0"/>
          </a:p>
        </p:txBody>
      </p:sp>
      <p:sp>
        <p:nvSpPr>
          <p:cNvPr id="7" name="矩形 6"/>
          <p:cNvSpPr/>
          <p:nvPr/>
        </p:nvSpPr>
        <p:spPr>
          <a:xfrm>
            <a:off x="5076626" y="3355424"/>
            <a:ext cx="2159566" cy="430887"/>
          </a:xfrm>
          <a:prstGeom prst="rect">
            <a:avLst/>
          </a:prstGeom>
        </p:spPr>
        <p:txBody>
          <a:bodyPr wrap="none">
            <a:spAutoFit/>
          </a:bodyPr>
          <a:lstStyle/>
          <a:p>
            <a:r>
              <a:rPr lang="zh-TW" altLang="en-US" sz="2200" b="1" dirty="0" smtClean="0">
                <a:latin typeface="微軟正黑體" panose="020B0604030504040204" pitchFamily="34" charset="-120"/>
                <a:ea typeface="微軟正黑體" panose="020B0604030504040204" pitchFamily="34" charset="-120"/>
              </a:rPr>
              <a:t>自助借書就是棒</a:t>
            </a:r>
            <a:endParaRPr lang="zh-TW" altLang="en-US" sz="22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14672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8100962" y="1786938"/>
            <a:ext cx="686657" cy="3073639"/>
          </a:xfrm>
          <a:prstGeom prst="rect">
            <a:avLst/>
          </a:prstGeom>
          <a:solidFill>
            <a:schemeClr val="accent1">
              <a:lumMod val="60000"/>
              <a:lumOff val="40000"/>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 name="圖片 1"/>
          <p:cNvPicPr>
            <a:picLocks noChangeAspect="1"/>
          </p:cNvPicPr>
          <p:nvPr/>
        </p:nvPicPr>
        <p:blipFill rotWithShape="1">
          <a:blip r:embed="rId3" cstate="print">
            <a:extLst>
              <a:ext uri="{28A0092B-C50C-407E-A947-70E740481C1C}">
                <a14:useLocalDpi xmlns:a14="http://schemas.microsoft.com/office/drawing/2010/main" val="0"/>
              </a:ext>
            </a:extLst>
          </a:blip>
          <a:srcRect l="36785" r="20094"/>
          <a:stretch/>
        </p:blipFill>
        <p:spPr>
          <a:xfrm>
            <a:off x="-251966" y="-1"/>
            <a:ext cx="3896990" cy="6024709"/>
          </a:xfrm>
          <a:prstGeom prst="rect">
            <a:avLst/>
          </a:prstGeom>
        </p:spPr>
      </p:pic>
      <p:sp>
        <p:nvSpPr>
          <p:cNvPr id="4" name="矩形 3"/>
          <p:cNvSpPr/>
          <p:nvPr/>
        </p:nvSpPr>
        <p:spPr>
          <a:xfrm>
            <a:off x="1799547" y="2178136"/>
            <a:ext cx="1697182" cy="2046288"/>
          </a:xfrm>
          <a:prstGeom prst="rect">
            <a:avLst/>
          </a:prstGeom>
          <a:solidFill>
            <a:srgbClr val="92D050">
              <a:alpha val="6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1696529" y="2112497"/>
            <a:ext cx="1800200" cy="1477328"/>
          </a:xfrm>
          <a:prstGeom prst="rect">
            <a:avLst/>
          </a:prstGeom>
          <a:noFill/>
        </p:spPr>
        <p:txBody>
          <a:bodyPr vert="horz" wrap="square" rtlCol="0">
            <a:spAutoFit/>
          </a:bodyPr>
          <a:lstStyle/>
          <a:p>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熱門新書</a:t>
            </a:r>
            <a:endParaRPr lang="zh-TW" altLang="en-US" sz="45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3" name="文字方塊 22"/>
          <p:cNvSpPr txBox="1"/>
          <p:nvPr/>
        </p:nvSpPr>
        <p:spPr>
          <a:xfrm>
            <a:off x="3699856" y="482655"/>
            <a:ext cx="5245466" cy="646331"/>
          </a:xfrm>
          <a:prstGeom prst="rect">
            <a:avLst/>
          </a:prstGeom>
          <a:noFill/>
        </p:spPr>
        <p:txBody>
          <a:bodyPr wrap="square" rtlCol="0">
            <a:spAutoFit/>
          </a:bodyPr>
          <a:lstStyle/>
          <a:p>
            <a:pPr>
              <a:spcBef>
                <a:spcPts val="300"/>
              </a:spcBef>
              <a:spcAft>
                <a:spcPts val="300"/>
              </a:spcAft>
            </a:pPr>
            <a:r>
              <a:rPr lang="zh-TW" altLang="en-US" dirty="0" smtClean="0">
                <a:latin typeface="微軟正黑體" panose="020B0604030504040204" pitchFamily="34" charset="-120"/>
                <a:ea typeface="微軟正黑體" panose="020B0604030504040204" pitchFamily="34" charset="-120"/>
              </a:rPr>
              <a:t>每月月初，熱門新書新上架，採</a:t>
            </a:r>
            <a:r>
              <a:rPr lang="zh-TW" altLang="en-US" dirty="0" smtClean="0">
                <a:solidFill>
                  <a:srgbClr val="FF0000"/>
                </a:solidFill>
                <a:latin typeface="微軟正黑體" panose="020B0604030504040204" pitchFamily="34" charset="-120"/>
                <a:ea typeface="微軟正黑體" panose="020B0604030504040204" pitchFamily="34" charset="-120"/>
              </a:rPr>
              <a:t>當月預約</a:t>
            </a:r>
            <a:r>
              <a:rPr lang="zh-TW" altLang="en-US" dirty="0" smtClean="0">
                <a:latin typeface="微軟正黑體" panose="020B0604030504040204" pitchFamily="34" charset="-120"/>
                <a:ea typeface="微軟正黑體" panose="020B0604030504040204" pitchFamily="34" charset="-120"/>
              </a:rPr>
              <a:t>不可借閱制，</a:t>
            </a:r>
            <a:r>
              <a:rPr lang="zh-TW" altLang="en-US" dirty="0">
                <a:latin typeface="微軟正黑體" panose="020B0604030504040204" pitchFamily="34" charset="-120"/>
                <a:ea typeface="微軟正黑體" panose="020B0604030504040204" pitchFamily="34" charset="-120"/>
              </a:rPr>
              <a:t>等</a:t>
            </a:r>
            <a:r>
              <a:rPr lang="zh-TW" altLang="en-US" dirty="0" smtClean="0">
                <a:latin typeface="微軟正黑體" panose="020B0604030504040204" pitchFamily="34" charset="-120"/>
                <a:ea typeface="微軟正黑體" panose="020B0604030504040204" pitchFamily="34" charset="-120"/>
              </a:rPr>
              <a:t>下個月下架後，依預約順序供借閱！</a:t>
            </a:r>
            <a:endParaRPr lang="en-US" altLang="zh-TW" dirty="0" smtClean="0">
              <a:latin typeface="微軟正黑體" panose="020B0604030504040204" pitchFamily="34" charset="-120"/>
              <a:ea typeface="微軟正黑體" panose="020B0604030504040204" pitchFamily="34" charset="-120"/>
            </a:endParaRPr>
          </a:p>
        </p:txBody>
      </p:sp>
      <p:sp>
        <p:nvSpPr>
          <p:cNvPr id="5" name="矩形 4"/>
          <p:cNvSpPr/>
          <p:nvPr/>
        </p:nvSpPr>
        <p:spPr>
          <a:xfrm>
            <a:off x="1708171" y="3516538"/>
            <a:ext cx="2232248" cy="707886"/>
          </a:xfrm>
          <a:prstGeom prst="rect">
            <a:avLst/>
          </a:prstGeom>
        </p:spPr>
        <p:txBody>
          <a:bodyPr wrap="square">
            <a:spAutoFit/>
          </a:bodyPr>
          <a:lstStyle/>
          <a:p>
            <a:r>
              <a:rPr lang="zh-TW" altLang="en-US"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月月上</a:t>
            </a:r>
            <a:endParaRPr lang="zh-TW" altLang="en-US" sz="4000" dirty="0"/>
          </a:p>
        </p:txBody>
      </p:sp>
      <p:pic>
        <p:nvPicPr>
          <p:cNvPr id="6" name="圖片 5"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6277" y="1620217"/>
            <a:ext cx="3181963" cy="1896321"/>
          </a:xfrm>
          <a:prstGeom prst="rect">
            <a:avLst/>
          </a:prstGeom>
        </p:spPr>
      </p:pic>
      <p:pic>
        <p:nvPicPr>
          <p:cNvPr id="7" name="圖片 6" descr="畫面剪輯"/>
          <p:cNvPicPr>
            <a:picLocks noChangeAspect="1"/>
          </p:cNvPicPr>
          <p:nvPr/>
        </p:nvPicPr>
        <p:blipFill rotWithShape="1">
          <a:blip r:embed="rId5">
            <a:extLst>
              <a:ext uri="{28A0092B-C50C-407E-A947-70E740481C1C}">
                <a14:useLocalDpi xmlns:a14="http://schemas.microsoft.com/office/drawing/2010/main" val="0"/>
              </a:ext>
            </a:extLst>
          </a:blip>
          <a:srcRect t="26685"/>
          <a:stretch/>
        </p:blipFill>
        <p:spPr>
          <a:xfrm>
            <a:off x="3975269" y="3847696"/>
            <a:ext cx="2656336" cy="1473309"/>
          </a:xfrm>
          <a:prstGeom prst="rect">
            <a:avLst/>
          </a:prstGeom>
          <a:ln w="3175">
            <a:solidFill>
              <a:schemeClr val="tx1"/>
            </a:solidFill>
          </a:ln>
        </p:spPr>
      </p:pic>
      <p:sp>
        <p:nvSpPr>
          <p:cNvPr id="8" name="矩形 7"/>
          <p:cNvSpPr/>
          <p:nvPr/>
        </p:nvSpPr>
        <p:spPr>
          <a:xfrm>
            <a:off x="4212530" y="3012353"/>
            <a:ext cx="720080" cy="336056"/>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p:cNvSpPr/>
          <p:nvPr/>
        </p:nvSpPr>
        <p:spPr>
          <a:xfrm>
            <a:off x="8048955" y="1786937"/>
            <a:ext cx="738664" cy="3217656"/>
          </a:xfrm>
          <a:prstGeom prst="rect">
            <a:avLst/>
          </a:prstGeom>
        </p:spPr>
        <p:txBody>
          <a:bodyPr vert="eaVert" wrap="square">
            <a:spAutoFit/>
          </a:bodyPr>
          <a:lstStyle/>
          <a:p>
            <a:r>
              <a:rPr lang="zh-TW" altLang="en-US" b="1" dirty="0" smtClean="0">
                <a:latin typeface="微軟正黑體" panose="020B0604030504040204" pitchFamily="34" charset="-120"/>
                <a:ea typeface="微軟正黑體" panose="020B0604030504040204" pitchFamily="34" charset="-120"/>
              </a:rPr>
              <a:t>不用去誠品</a:t>
            </a:r>
            <a:endParaRPr lang="en-US" altLang="zh-TW" b="1" dirty="0" smtClean="0">
              <a:latin typeface="微軟正黑體" panose="020B0604030504040204" pitchFamily="34" charset="-120"/>
              <a:ea typeface="微軟正黑體" panose="020B0604030504040204" pitchFamily="34" charset="-120"/>
            </a:endParaRPr>
          </a:p>
          <a:p>
            <a:r>
              <a:rPr lang="zh-TW" altLang="en-US" b="1" dirty="0" smtClean="0">
                <a:latin typeface="微軟正黑體" panose="020B0604030504040204" pitchFamily="34" charset="-120"/>
                <a:ea typeface="微軟正黑體" panose="020B0604030504040204" pitchFamily="34" charset="-120"/>
              </a:rPr>
              <a:t>在圖書館就能知道當月的新書</a:t>
            </a:r>
            <a:endParaRPr lang="zh-TW" altLang="en-US"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62674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7960186" y="0"/>
            <a:ext cx="932864" cy="231172"/>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 name="圖片 1"/>
          <p:cNvPicPr>
            <a:picLocks noChangeAspect="1"/>
          </p:cNvPicPr>
          <p:nvPr/>
        </p:nvPicPr>
        <p:blipFill rotWithShape="1">
          <a:blip r:embed="rId2" cstate="print">
            <a:extLst>
              <a:ext uri="{28A0092B-C50C-407E-A947-70E740481C1C}">
                <a14:useLocalDpi xmlns:a14="http://schemas.microsoft.com/office/drawing/2010/main" val="0"/>
              </a:ext>
            </a:extLst>
          </a:blip>
          <a:srcRect l="36785" r="20094"/>
          <a:stretch/>
        </p:blipFill>
        <p:spPr>
          <a:xfrm>
            <a:off x="-251966" y="-1"/>
            <a:ext cx="3896990" cy="6024709"/>
          </a:xfrm>
          <a:prstGeom prst="rect">
            <a:avLst/>
          </a:prstGeom>
        </p:spPr>
      </p:pic>
      <p:sp>
        <p:nvSpPr>
          <p:cNvPr id="4" name="矩形 3"/>
          <p:cNvSpPr/>
          <p:nvPr/>
        </p:nvSpPr>
        <p:spPr>
          <a:xfrm rot="18309887">
            <a:off x="1647233" y="2292283"/>
            <a:ext cx="1517403" cy="1488282"/>
          </a:xfrm>
          <a:prstGeom prst="rect">
            <a:avLst/>
          </a:prstGeom>
          <a:solidFill>
            <a:schemeClr val="accent4">
              <a:lumMod val="60000"/>
              <a:lumOff val="40000"/>
              <a:alpha val="6470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1255791" y="2178136"/>
            <a:ext cx="2660017" cy="784830"/>
          </a:xfrm>
          <a:prstGeom prst="rect">
            <a:avLst/>
          </a:prstGeom>
          <a:noFill/>
        </p:spPr>
        <p:txBody>
          <a:bodyPr vert="horz" wrap="square" rtlCol="0">
            <a:spAutoFit/>
          </a:bodyPr>
          <a:lstStyle/>
          <a:p>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影印服務</a:t>
            </a:r>
            <a:endParaRPr lang="zh-TW" altLang="en-US" sz="45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3" name="文字方塊 22"/>
          <p:cNvSpPr txBox="1"/>
          <p:nvPr/>
        </p:nvSpPr>
        <p:spPr>
          <a:xfrm>
            <a:off x="3699856" y="367366"/>
            <a:ext cx="5245466" cy="3200876"/>
          </a:xfrm>
          <a:prstGeom prst="rect">
            <a:avLst/>
          </a:prstGeom>
          <a:noFill/>
        </p:spPr>
        <p:txBody>
          <a:bodyPr wrap="square" rtlCol="0">
            <a:spAutoFit/>
          </a:bodyPr>
          <a:lstStyle/>
          <a:p>
            <a:pPr>
              <a:spcBef>
                <a:spcPts val="300"/>
              </a:spcBef>
              <a:spcAft>
                <a:spcPts val="300"/>
              </a:spcAft>
            </a:pPr>
            <a:r>
              <a:rPr lang="zh-TW" altLang="en-US" dirty="0" smtClean="0">
                <a:latin typeface="微軟正黑體" panose="020B0604030504040204" pitchFamily="34" charset="-120"/>
                <a:ea typeface="微軟正黑體" panose="020B0604030504040204" pitchFamily="34" charset="-120"/>
              </a:rPr>
              <a:t>現圖書館影印方式：</a:t>
            </a:r>
            <a:endParaRPr lang="en-US" altLang="zh-TW" dirty="0" smtClean="0">
              <a:latin typeface="微軟正黑體" panose="020B0604030504040204" pitchFamily="34" charset="-120"/>
              <a:ea typeface="微軟正黑體" panose="020B0604030504040204" pitchFamily="34" charset="-120"/>
            </a:endParaRPr>
          </a:p>
          <a:p>
            <a:pPr>
              <a:spcBef>
                <a:spcPts val="300"/>
              </a:spcBef>
              <a:spcAft>
                <a:spcPts val="300"/>
              </a:spcAft>
            </a:pP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現行</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教職員證結合一卡通          須先至保管組儲值</a:t>
            </a:r>
            <a:endParaRPr lang="en-US" altLang="zh-TW" dirty="0" smtClean="0">
              <a:latin typeface="微軟正黑體" panose="020B0604030504040204" pitchFamily="34" charset="-120"/>
              <a:ea typeface="微軟正黑體" panose="020B0604030504040204" pitchFamily="34" charset="-120"/>
            </a:endParaRPr>
          </a:p>
          <a:p>
            <a:pPr>
              <a:spcBef>
                <a:spcPts val="300"/>
              </a:spcBef>
              <a:spcAft>
                <a:spcPts val="300"/>
              </a:spcAft>
            </a:pPr>
            <a:endParaRPr lang="en-US" altLang="zh-TW" dirty="0">
              <a:latin typeface="微軟正黑體" panose="020B0604030504040204" pitchFamily="34" charset="-120"/>
              <a:ea typeface="微軟正黑體" panose="020B0604030504040204" pitchFamily="34" charset="-120"/>
            </a:endParaRPr>
          </a:p>
          <a:p>
            <a:pPr>
              <a:spcBef>
                <a:spcPts val="300"/>
              </a:spcBef>
              <a:spcAft>
                <a:spcPts val="300"/>
              </a:spcAft>
            </a:pPr>
            <a:endParaRPr lang="en-US" altLang="zh-TW" dirty="0" smtClean="0">
              <a:latin typeface="微軟正黑體" panose="020B0604030504040204" pitchFamily="34" charset="-120"/>
              <a:ea typeface="微軟正黑體" panose="020B0604030504040204" pitchFamily="34" charset="-120"/>
            </a:endParaRPr>
          </a:p>
          <a:p>
            <a:pPr>
              <a:spcBef>
                <a:spcPts val="300"/>
              </a:spcBef>
              <a:spcAft>
                <a:spcPts val="300"/>
              </a:spcAft>
            </a:pPr>
            <a:endParaRPr lang="en-US" altLang="zh-TW" dirty="0">
              <a:latin typeface="微軟正黑體" panose="020B0604030504040204" pitchFamily="34" charset="-120"/>
              <a:ea typeface="微軟正黑體" panose="020B0604030504040204" pitchFamily="34" charset="-120"/>
            </a:endParaRPr>
          </a:p>
          <a:p>
            <a:pPr>
              <a:spcBef>
                <a:spcPts val="300"/>
              </a:spcBef>
              <a:spcAft>
                <a:spcPts val="300"/>
              </a:spcAft>
            </a:pPr>
            <a:endParaRPr lang="en-US" altLang="zh-TW" dirty="0">
              <a:latin typeface="微軟正黑體" panose="020B0604030504040204" pitchFamily="34" charset="-120"/>
              <a:ea typeface="微軟正黑體" panose="020B0604030504040204" pitchFamily="34" charset="-120"/>
            </a:endParaRPr>
          </a:p>
          <a:p>
            <a:pPr>
              <a:spcBef>
                <a:spcPts val="300"/>
              </a:spcBef>
              <a:spcAft>
                <a:spcPts val="300"/>
              </a:spcAft>
            </a:pPr>
            <a:endParaRPr lang="en-US" altLang="zh-TW" dirty="0">
              <a:latin typeface="微軟正黑體" panose="020B0604030504040204" pitchFamily="34" charset="-120"/>
              <a:ea typeface="微軟正黑體" panose="020B0604030504040204" pitchFamily="34" charset="-120"/>
            </a:endParaRPr>
          </a:p>
          <a:p>
            <a:pPr>
              <a:spcBef>
                <a:spcPts val="300"/>
              </a:spcBef>
              <a:spcAft>
                <a:spcPts val="300"/>
              </a:spcAft>
            </a:pPr>
            <a:endParaRPr lang="en-US" altLang="zh-TW" dirty="0" smtClean="0">
              <a:latin typeface="微軟正黑體" panose="020B0604030504040204" pitchFamily="34" charset="-120"/>
              <a:ea typeface="微軟正黑體" panose="020B0604030504040204" pitchFamily="34" charset="-120"/>
            </a:endParaRPr>
          </a:p>
          <a:p>
            <a:pPr>
              <a:spcBef>
                <a:spcPts val="300"/>
              </a:spcBef>
              <a:spcAft>
                <a:spcPts val="300"/>
              </a:spcAft>
            </a:pPr>
            <a:r>
              <a:rPr lang="en-US" altLang="zh-TW" dirty="0" smtClean="0">
                <a:solidFill>
                  <a:srgbClr val="2D9F7C"/>
                </a:solidFill>
                <a:latin typeface="微軟正黑體" panose="020B0604030504040204" pitchFamily="34" charset="-120"/>
                <a:ea typeface="微軟正黑體" panose="020B0604030504040204" pitchFamily="34" charset="-120"/>
              </a:rPr>
              <a:t>(</a:t>
            </a:r>
            <a:r>
              <a:rPr lang="zh-TW" altLang="en-US" dirty="0" smtClean="0">
                <a:solidFill>
                  <a:srgbClr val="2D9F7C"/>
                </a:solidFill>
                <a:latin typeface="微軟正黑體" panose="020B0604030504040204" pitchFamily="34" charset="-120"/>
                <a:ea typeface="微軟正黑體" panose="020B0604030504040204" pitchFamily="34" charset="-120"/>
              </a:rPr>
              <a:t>新增</a:t>
            </a:r>
            <a:r>
              <a:rPr lang="en-US" altLang="zh-TW" dirty="0" smtClean="0">
                <a:solidFill>
                  <a:srgbClr val="2D9F7C"/>
                </a:solidFill>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個人悠遊卡          至四大超商儲值即可</a:t>
            </a:r>
            <a:endParaRPr lang="en-US" altLang="zh-TW" dirty="0" smtClean="0">
              <a:solidFill>
                <a:srgbClr val="2D9F7C"/>
              </a:solidFill>
              <a:latin typeface="微軟正黑體" panose="020B0604030504040204" pitchFamily="34" charset="-120"/>
              <a:ea typeface="微軟正黑體" panose="020B0604030504040204" pitchFamily="34" charset="-120"/>
            </a:endParaRPr>
          </a:p>
        </p:txBody>
      </p:sp>
      <p:sp>
        <p:nvSpPr>
          <p:cNvPr id="5" name="矩形 4"/>
          <p:cNvSpPr/>
          <p:nvPr/>
        </p:nvSpPr>
        <p:spPr>
          <a:xfrm>
            <a:off x="1980282" y="2956744"/>
            <a:ext cx="2232248" cy="707886"/>
          </a:xfrm>
          <a:prstGeom prst="rect">
            <a:avLst/>
          </a:prstGeom>
        </p:spPr>
        <p:txBody>
          <a:bodyPr wrap="square">
            <a:spAutoFit/>
          </a:bodyPr>
          <a:lstStyle/>
          <a:p>
            <a:r>
              <a:rPr lang="zh-TW" altLang="en-US"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真多元</a:t>
            </a:r>
            <a:endParaRPr lang="zh-TW" altLang="en-US" sz="4000" dirty="0"/>
          </a:p>
        </p:txBody>
      </p:sp>
      <p:cxnSp>
        <p:nvCxnSpPr>
          <p:cNvPr id="10" name="直線單箭頭接點 9"/>
          <p:cNvCxnSpPr/>
          <p:nvPr/>
        </p:nvCxnSpPr>
        <p:spPr>
          <a:xfrm>
            <a:off x="6582909" y="900137"/>
            <a:ext cx="432048" cy="0"/>
          </a:xfrm>
          <a:prstGeom prst="straightConnector1">
            <a:avLst/>
          </a:prstGeom>
          <a:ln>
            <a:solidFill>
              <a:srgbClr val="FF0000"/>
            </a:solidFill>
            <a:tailEnd type="arrow"/>
          </a:ln>
        </p:spPr>
        <p:style>
          <a:lnRef idx="1">
            <a:schemeClr val="dk1"/>
          </a:lnRef>
          <a:fillRef idx="0">
            <a:schemeClr val="dk1"/>
          </a:fillRef>
          <a:effectRef idx="0">
            <a:schemeClr val="dk1"/>
          </a:effectRef>
          <a:fontRef idx="minor">
            <a:schemeClr val="tx1"/>
          </a:fontRef>
        </p:style>
      </p:cxnSp>
      <p:cxnSp>
        <p:nvCxnSpPr>
          <p:cNvPr id="13" name="直線單箭頭接點 12"/>
          <p:cNvCxnSpPr/>
          <p:nvPr/>
        </p:nvCxnSpPr>
        <p:spPr>
          <a:xfrm>
            <a:off x="5687100" y="1404193"/>
            <a:ext cx="432048" cy="0"/>
          </a:xfrm>
          <a:prstGeom prst="straightConnector1">
            <a:avLst/>
          </a:prstGeom>
          <a:ln>
            <a:solidFill>
              <a:srgbClr val="FF0000"/>
            </a:solidFill>
            <a:tailEnd type="arrow"/>
          </a:ln>
        </p:spPr>
        <p:style>
          <a:lnRef idx="1">
            <a:schemeClr val="dk1"/>
          </a:lnRef>
          <a:fillRef idx="0">
            <a:schemeClr val="dk1"/>
          </a:fillRef>
          <a:effectRef idx="0">
            <a:schemeClr val="dk1"/>
          </a:effectRef>
          <a:fontRef idx="minor">
            <a:schemeClr val="tx1"/>
          </a:fontRef>
        </p:style>
      </p:cxn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6715" y="1067804"/>
            <a:ext cx="3198779" cy="1800000"/>
          </a:xfrm>
          <a:prstGeom prst="rect">
            <a:avLst/>
          </a:prstGeom>
        </p:spPr>
      </p:pic>
      <p:pic>
        <p:nvPicPr>
          <p:cNvPr id="14" name="圖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16715" y="3565436"/>
            <a:ext cx="3198779" cy="1800000"/>
          </a:xfrm>
          <a:prstGeom prst="rect">
            <a:avLst/>
          </a:prstGeom>
        </p:spPr>
      </p:pic>
      <p:cxnSp>
        <p:nvCxnSpPr>
          <p:cNvPr id="16" name="直線單箭頭接點 15"/>
          <p:cNvCxnSpPr/>
          <p:nvPr/>
        </p:nvCxnSpPr>
        <p:spPr>
          <a:xfrm>
            <a:off x="5572696" y="3310687"/>
            <a:ext cx="432048" cy="0"/>
          </a:xfrm>
          <a:prstGeom prst="straightConnector1">
            <a:avLst/>
          </a:prstGeom>
          <a:ln>
            <a:solidFill>
              <a:srgbClr val="FF0000"/>
            </a:solidFill>
            <a:tailEnd type="arrow"/>
          </a:ln>
        </p:spPr>
        <p:style>
          <a:lnRef idx="1">
            <a:schemeClr val="dk1"/>
          </a:lnRef>
          <a:fillRef idx="0">
            <a:schemeClr val="dk1"/>
          </a:fillRef>
          <a:effectRef idx="0">
            <a:schemeClr val="dk1"/>
          </a:effectRef>
          <a:fontRef idx="minor">
            <a:schemeClr val="tx1"/>
          </a:fontRef>
        </p:style>
      </p:cxnSp>
      <p:sp>
        <p:nvSpPr>
          <p:cNvPr id="15" name="矩形 14"/>
          <p:cNvSpPr/>
          <p:nvPr/>
        </p:nvSpPr>
        <p:spPr>
          <a:xfrm>
            <a:off x="7960186" y="15729"/>
            <a:ext cx="1031051" cy="430887"/>
          </a:xfrm>
          <a:prstGeom prst="rect">
            <a:avLst/>
          </a:prstGeom>
        </p:spPr>
        <p:txBody>
          <a:bodyPr wrap="none">
            <a:spAutoFit/>
          </a:bodyPr>
          <a:lstStyle/>
          <a:p>
            <a:r>
              <a:rPr lang="zh-TW" altLang="en-US" sz="2200" b="1" dirty="0" smtClean="0">
                <a:latin typeface="微軟正黑體" panose="020B0604030504040204" pitchFamily="34" charset="-120"/>
                <a:ea typeface="微軟正黑體" panose="020B0604030504040204" pitchFamily="34" charset="-120"/>
              </a:rPr>
              <a:t>蓋讚！</a:t>
            </a:r>
            <a:endParaRPr lang="zh-TW" altLang="en-US" sz="2200" b="1" dirty="0">
              <a:latin typeface="微軟正黑體" panose="020B0604030504040204" pitchFamily="34" charset="-120"/>
              <a:ea typeface="微軟正黑體" panose="020B0604030504040204" pitchFamily="34" charset="-120"/>
            </a:endParaRPr>
          </a:p>
        </p:txBody>
      </p:sp>
      <p:sp>
        <p:nvSpPr>
          <p:cNvPr id="17" name="矩形 16"/>
          <p:cNvSpPr/>
          <p:nvPr/>
        </p:nvSpPr>
        <p:spPr>
          <a:xfrm>
            <a:off x="7979343" y="285033"/>
            <a:ext cx="761747" cy="323165"/>
          </a:xfrm>
          <a:prstGeom prst="rect">
            <a:avLst/>
          </a:prstGeom>
        </p:spPr>
        <p:txBody>
          <a:bodyPr wrap="none">
            <a:spAutoFit/>
          </a:bodyPr>
          <a:lstStyle/>
          <a:p>
            <a:r>
              <a:rPr lang="zh-TW" altLang="en-US" sz="1500" b="1" dirty="0" smtClean="0">
                <a:latin typeface="微軟正黑體" panose="020B0604030504040204" pitchFamily="34" charset="-120"/>
                <a:ea typeface="微軟正黑體" panose="020B0604030504040204" pitchFamily="34" charset="-120"/>
              </a:rPr>
              <a:t>讚讚讚</a:t>
            </a:r>
            <a:endParaRPr lang="zh-TW" altLang="en-US" sz="15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44132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519179"/>
            <a:ext cx="9130919" cy="6531883"/>
          </a:xfrm>
          <a:prstGeom prst="rect">
            <a:avLst/>
          </a:prstGeom>
        </p:spPr>
      </p:pic>
      <p:sp>
        <p:nvSpPr>
          <p:cNvPr id="4" name="矩形 3"/>
          <p:cNvSpPr/>
          <p:nvPr/>
        </p:nvSpPr>
        <p:spPr>
          <a:xfrm>
            <a:off x="1942095" y="-1118409"/>
            <a:ext cx="5256584" cy="3456384"/>
          </a:xfrm>
          <a:prstGeom prst="rect">
            <a:avLst/>
          </a:prstGeom>
          <a:solidFill>
            <a:srgbClr val="DF972D">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2613798" y="1116161"/>
            <a:ext cx="3913179" cy="938719"/>
          </a:xfrm>
          <a:prstGeom prst="rect">
            <a:avLst/>
          </a:prstGeom>
          <a:noFill/>
        </p:spPr>
        <p:txBody>
          <a:bodyPr vert="horz" wrap="square" rtlCol="0">
            <a:spAutoFit/>
          </a:bodyPr>
          <a:lstStyle/>
          <a:p>
            <a:pPr algn="ctr"/>
            <a:r>
              <a:rPr lang="zh-TW" altLang="en-US" sz="5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系統介紹</a:t>
            </a:r>
            <a:endParaRPr lang="zh-TW" altLang="en-US" sz="55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6735" y="-58824"/>
            <a:ext cx="668607" cy="66860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65602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afterEffect">
                                  <p:stCondLst>
                                    <p:cond delay="0"/>
                                  </p:stCondLst>
                                  <p:childTnLst>
                                    <p:animMotion origin="layout" path="M -0.06013 -0.0229 C -0.06913 -0.02583 -0.07495 -0.02994 -0.08323 -0.03552 C -0.10175 -0.04697 -0.12379 -0.04785 -0.14266 -0.05079 C -0.15923 -0.04844 -0.17581 -0.04668 -0.19221 -0.04169 C -0.19591 -0.03934 -0.19997 -0.03846 -0.20367 -0.03552 C -0.20914 -0.03083 -0.21425 -0.02378 -0.22007 -0.01967 C -0.22219 -0.0182 -0.22448 -0.01791 -0.22677 -0.01673 C -0.22994 -0.01526 -0.23665 -0.01027 -0.23665 -0.00998 C -0.23788 -0.00704 -0.23823 -0.00323 -0.24 -0.00088 C -0.24176 0.00176 -0.2444 0.0003 -0.24652 0.00206 C -0.26186 0.01527 -0.23964 0.00294 -0.25816 0.01175 C -0.25975 0.01556 -0.26098 0.02026 -0.2631 0.02408 C -0.26609 0.02907 -0.27279 0.0367 -0.27279 0.037 C -0.27632 0.04991 -0.2795 0.05667 -0.2862 0.06489 C -0.28796 0.07487 -0.29237 0.08338 -0.29431 0.09307 C -0.29484 0.0963 -0.29484 0.10012 -0.29589 0.10247 C -0.29713 0.1057 -0.29924 0.10717 -0.30083 0.10893 C -0.30559 0.12243 -0.30665 0.13418 -0.31406 0.14357 C -0.32005 0.17704 -0.3137 0.15062 -0.32234 0.17176 C -0.32481 0.17763 -0.32675 0.18438 -0.32887 0.19055 C -0.3301 0.19378 -0.33222 0.19965 -0.33222 0.19994 C -0.33575 0.21962 -0.3331 0.21404 -0.33716 0.22226 " pathEditMode="relative" rAng="0" ptsTypes="fffffffffffffffffffffA">
                                      <p:cBhvr>
                                        <p:cTn id="6" dur="2000" fill="hold"/>
                                        <p:tgtEl>
                                          <p:spTgt spid="6"/>
                                        </p:tgtEl>
                                        <p:attrNameLst>
                                          <p:attrName>ppt_x</p:attrName>
                                          <p:attrName>ppt_y</p:attrName>
                                        </p:attrNameLst>
                                      </p:cBhvr>
                                      <p:rCtr x="-13860" y="1086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4183" y="2628329"/>
            <a:ext cx="3348821" cy="2224742"/>
          </a:xfrm>
          <a:prstGeom prst="rect">
            <a:avLst/>
          </a:prstGeom>
        </p:spPr>
      </p:pic>
      <p:pic>
        <p:nvPicPr>
          <p:cNvPr id="2" name="圖片 1"/>
          <p:cNvPicPr>
            <a:picLocks noChangeAspect="1"/>
          </p:cNvPicPr>
          <p:nvPr/>
        </p:nvPicPr>
        <p:blipFill rotWithShape="1">
          <a:blip r:embed="rId3" cstate="print">
            <a:extLst>
              <a:ext uri="{28A0092B-C50C-407E-A947-70E740481C1C}">
                <a14:useLocalDpi xmlns:a14="http://schemas.microsoft.com/office/drawing/2010/main" val="0"/>
              </a:ext>
            </a:extLst>
          </a:blip>
          <a:srcRect b="64054"/>
          <a:stretch/>
        </p:blipFill>
        <p:spPr>
          <a:xfrm>
            <a:off x="0" y="-519179"/>
            <a:ext cx="9130918" cy="2347979"/>
          </a:xfrm>
          <a:prstGeom prst="rect">
            <a:avLst/>
          </a:prstGeom>
        </p:spPr>
      </p:pic>
      <p:sp>
        <p:nvSpPr>
          <p:cNvPr id="4" name="矩形 3"/>
          <p:cNvSpPr/>
          <p:nvPr/>
        </p:nvSpPr>
        <p:spPr>
          <a:xfrm>
            <a:off x="442363" y="1031343"/>
            <a:ext cx="2736304" cy="821390"/>
          </a:xfrm>
          <a:prstGeom prst="rect">
            <a:avLst/>
          </a:prstGeom>
          <a:solidFill>
            <a:srgbClr val="E22F1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633880" y="1160574"/>
            <a:ext cx="2660017" cy="784830"/>
          </a:xfrm>
          <a:prstGeom prst="rect">
            <a:avLst/>
          </a:prstGeom>
          <a:noFill/>
        </p:spPr>
        <p:txBody>
          <a:bodyPr vert="horz" wrap="square" rtlCol="0">
            <a:spAutoFit/>
          </a:bodyPr>
          <a:lstStyle/>
          <a:p>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空間系統</a:t>
            </a:r>
            <a:endParaRPr lang="zh-TW" altLang="en-US" sz="45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613991" y="2484313"/>
            <a:ext cx="4246611" cy="2862322"/>
          </a:xfrm>
          <a:prstGeom prst="rect">
            <a:avLst/>
          </a:prstGeom>
          <a:noFill/>
        </p:spPr>
        <p:txBody>
          <a:bodyPr wrap="square" rtlCol="0">
            <a:spAutoFit/>
          </a:bodyPr>
          <a:lstStyle/>
          <a:p>
            <a:pPr>
              <a:spcBef>
                <a:spcPts val="300"/>
              </a:spcBef>
              <a:spcAft>
                <a:spcPts val="300"/>
              </a:spcAft>
            </a:pPr>
            <a:r>
              <a:rPr lang="zh-TW" altLang="en-US" sz="2000" dirty="0" smtClean="0">
                <a:latin typeface="微軟正黑體" panose="020B0604030504040204" pitchFamily="34" charset="-120"/>
                <a:ea typeface="微軟正黑體" panose="020B0604030504040204" pitchFamily="34" charset="-120"/>
              </a:rPr>
              <a:t>我們提供許多空間供您借用，包含個人安靜的閱讀空間</a:t>
            </a:r>
            <a:r>
              <a:rPr lang="en-US" altLang="zh-TW"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研究小間，多人討論報告空間</a:t>
            </a:r>
            <a:r>
              <a:rPr lang="en-US" altLang="zh-TW"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討論室或是欲辦理演講活動</a:t>
            </a:r>
            <a:r>
              <a:rPr lang="en-US" altLang="zh-TW"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演講廳、大團體欣賞室等。</a:t>
            </a:r>
            <a:endParaRPr lang="en-US" altLang="zh-TW" sz="2000" dirty="0">
              <a:latin typeface="微軟正黑體" panose="020B0604030504040204" pitchFamily="34" charset="-120"/>
              <a:ea typeface="微軟正黑體" panose="020B0604030504040204" pitchFamily="34" charset="-120"/>
            </a:endParaRPr>
          </a:p>
          <a:p>
            <a:pPr>
              <a:spcBef>
                <a:spcPts val="300"/>
              </a:spcBef>
              <a:spcAft>
                <a:spcPts val="300"/>
              </a:spcAft>
            </a:pPr>
            <a:endParaRPr lang="en-US" altLang="zh-TW" sz="2000" dirty="0" smtClean="0">
              <a:latin typeface="微軟正黑體" panose="020B0604030504040204" pitchFamily="34" charset="-120"/>
              <a:ea typeface="微軟正黑體" panose="020B0604030504040204" pitchFamily="34" charset="-120"/>
            </a:endParaRPr>
          </a:p>
          <a:p>
            <a:pPr>
              <a:spcBef>
                <a:spcPts val="300"/>
              </a:spcBef>
              <a:spcAft>
                <a:spcPts val="300"/>
              </a:spcAft>
            </a:pPr>
            <a:r>
              <a:rPr lang="zh-TW" altLang="en-US" sz="2000" dirty="0" smtClean="0">
                <a:latin typeface="微軟正黑體" panose="020B0604030504040204" pitchFamily="34" charset="-120"/>
                <a:ea typeface="微軟正黑體" panose="020B0604030504040204" pitchFamily="34" charset="-120"/>
              </a:rPr>
              <a:t>只要透過</a:t>
            </a:r>
            <a:r>
              <a:rPr lang="zh-TW" altLang="en-US" sz="2000" dirty="0" smtClean="0">
                <a:solidFill>
                  <a:srgbClr val="FF0000"/>
                </a:solidFill>
                <a:latin typeface="微軟正黑體" panose="020B0604030504040204" pitchFamily="34" charset="-120"/>
                <a:ea typeface="微軟正黑體" panose="020B0604030504040204" pitchFamily="34" charset="-120"/>
              </a:rPr>
              <a:t>單一登入系統</a:t>
            </a:r>
            <a:r>
              <a:rPr lang="zh-TW" altLang="en-US" sz="2000" dirty="0" smtClean="0">
                <a:latin typeface="微軟正黑體" panose="020B0604030504040204" pitchFamily="34" charset="-120"/>
                <a:ea typeface="微軟正黑體" panose="020B0604030504040204" pitchFamily="34" charset="-120"/>
              </a:rPr>
              <a:t>都就可</a:t>
            </a:r>
            <a:endParaRPr lang="en-US" altLang="zh-TW" sz="2000" dirty="0" smtClean="0">
              <a:latin typeface="微軟正黑體" panose="020B0604030504040204" pitchFamily="34" charset="-120"/>
              <a:ea typeface="微軟正黑體" panose="020B0604030504040204" pitchFamily="34" charset="-120"/>
            </a:endParaRPr>
          </a:p>
          <a:p>
            <a:pPr>
              <a:spcBef>
                <a:spcPts val="300"/>
              </a:spcBef>
              <a:spcAft>
                <a:spcPts val="300"/>
              </a:spcAft>
            </a:pPr>
            <a:r>
              <a:rPr lang="zh-TW" altLang="en-US" sz="2000" dirty="0" smtClean="0">
                <a:latin typeface="微軟正黑體" panose="020B0604030504040204" pitchFamily="34" charset="-120"/>
                <a:ea typeface="微軟正黑體" panose="020B0604030504040204" pitchFamily="34" charset="-120"/>
              </a:rPr>
              <a:t>線上預約借用！</a:t>
            </a:r>
            <a:endParaRPr lang="en-US" altLang="zh-TW" sz="2000" dirty="0" smtClean="0">
              <a:latin typeface="微軟正黑體" panose="020B0604030504040204" pitchFamily="34" charset="-120"/>
              <a:ea typeface="微軟正黑體" panose="020B0604030504040204" pitchFamily="34" charset="-120"/>
            </a:endParaRPr>
          </a:p>
          <a:p>
            <a:pPr>
              <a:spcBef>
                <a:spcPts val="300"/>
              </a:spcBef>
              <a:spcAft>
                <a:spcPts val="300"/>
              </a:spcAft>
            </a:pPr>
            <a:r>
              <a:rPr lang="en-US" altLang="zh-TW"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這麼棒的空間，還不快來用</a:t>
            </a:r>
            <a:r>
              <a:rPr lang="en-US" altLang="zh-TW" sz="2000" dirty="0" smtClean="0">
                <a:latin typeface="微軟正黑體" panose="020B0604030504040204" pitchFamily="34" charset="-120"/>
                <a:ea typeface="微軟正黑體" panose="020B0604030504040204" pitchFamily="34" charset="-120"/>
              </a:rPr>
              <a:t>~</a:t>
            </a:r>
          </a:p>
        </p:txBody>
      </p:sp>
      <p:pic>
        <p:nvPicPr>
          <p:cNvPr id="7" name="圖片 6"/>
          <p:cNvPicPr>
            <a:picLocks noChangeAspect="1"/>
          </p:cNvPicPr>
          <p:nvPr/>
        </p:nvPicPr>
        <p:blipFill rotWithShape="1">
          <a:blip r:embed="rId4" cstate="print">
            <a:extLst>
              <a:ext uri="{28A0092B-C50C-407E-A947-70E740481C1C}">
                <a14:useLocalDpi xmlns:a14="http://schemas.microsoft.com/office/drawing/2010/main" val="0"/>
              </a:ext>
            </a:extLst>
          </a:blip>
          <a:srcRect t="12125" b="11644"/>
          <a:stretch/>
        </p:blipFill>
        <p:spPr>
          <a:xfrm>
            <a:off x="7272933" y="3276401"/>
            <a:ext cx="1728192" cy="1976135"/>
          </a:xfrm>
          <a:prstGeom prst="rect">
            <a:avLst/>
          </a:prstGeom>
        </p:spPr>
      </p:pic>
      <p:pic>
        <p:nvPicPr>
          <p:cNvPr id="10" name="圖片 9"/>
          <p:cNvPicPr>
            <a:picLocks noChangeAspect="1"/>
          </p:cNvPicPr>
          <p:nvPr/>
        </p:nvPicPr>
        <p:blipFill rotWithShape="1">
          <a:blip r:embed="rId5" cstate="print">
            <a:extLst>
              <a:ext uri="{28A0092B-C50C-407E-A947-70E740481C1C}">
                <a14:useLocalDpi xmlns:a14="http://schemas.microsoft.com/office/drawing/2010/main" val="0"/>
              </a:ext>
            </a:extLst>
          </a:blip>
          <a:srcRect t="15764"/>
          <a:stretch/>
        </p:blipFill>
        <p:spPr>
          <a:xfrm>
            <a:off x="7022274" y="2052265"/>
            <a:ext cx="1801038" cy="1137848"/>
          </a:xfrm>
          <a:prstGeom prst="rect">
            <a:avLst/>
          </a:prstGeom>
        </p:spPr>
      </p:pic>
    </p:spTree>
    <p:extLst>
      <p:ext uri="{BB962C8B-B14F-4D97-AF65-F5344CB8AC3E}">
        <p14:creationId xmlns:p14="http://schemas.microsoft.com/office/powerpoint/2010/main" val="325258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2500"/>
                            </p:stCondLst>
                            <p:childTnLst>
                              <p:par>
                                <p:cTn id="9" presetID="10" presetClass="entr" presetSubtype="0" fill="hold" nodeType="afterEffect">
                                  <p:stCondLst>
                                    <p:cond delay="50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par>
                          <p:cTn id="12" fill="hold">
                            <p:stCondLst>
                              <p:cond delay="4000"/>
                            </p:stCondLst>
                            <p:childTnLst>
                              <p:par>
                                <p:cTn id="13" presetID="10" presetClass="entr" presetSubtype="0" fill="hold" nodeType="afterEffect">
                                  <p:stCondLst>
                                    <p:cond delay="50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5276" r="15695"/>
          <a:stretch/>
        </p:blipFill>
        <p:spPr bwMode="auto">
          <a:xfrm>
            <a:off x="2844378" y="1031077"/>
            <a:ext cx="4304463" cy="2941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4094" t="7681" r="13680" b="8159"/>
          <a:stretch/>
        </p:blipFill>
        <p:spPr bwMode="auto">
          <a:xfrm>
            <a:off x="1096712" y="1062201"/>
            <a:ext cx="7074266" cy="2738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b="5457"/>
          <a:stretch/>
        </p:blipFill>
        <p:spPr bwMode="auto">
          <a:xfrm>
            <a:off x="919090" y="567390"/>
            <a:ext cx="7036683" cy="4438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6"/>
          <p:cNvPicPr>
            <a:picLocks noChangeAspect="1" noChangeArrowheads="1"/>
          </p:cNvPicPr>
          <p:nvPr/>
        </p:nvPicPr>
        <p:blipFill rotWithShape="1">
          <a:blip r:embed="rId5">
            <a:extLst>
              <a:ext uri="{28A0092B-C50C-407E-A947-70E740481C1C}">
                <a14:useLocalDpi xmlns:a14="http://schemas.microsoft.com/office/drawing/2010/main" val="0"/>
              </a:ext>
            </a:extLst>
          </a:blip>
          <a:srcRect r="4246"/>
          <a:stretch/>
        </p:blipFill>
        <p:spPr bwMode="auto">
          <a:xfrm>
            <a:off x="1163002" y="140430"/>
            <a:ext cx="6941685" cy="4902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7"/>
          <p:cNvPicPr>
            <a:picLocks noChangeAspect="1" noChangeArrowheads="1"/>
          </p:cNvPicPr>
          <p:nvPr/>
        </p:nvPicPr>
        <p:blipFill rotWithShape="1">
          <a:blip r:embed="rId6">
            <a:extLst>
              <a:ext uri="{28A0092B-C50C-407E-A947-70E740481C1C}">
                <a14:useLocalDpi xmlns:a14="http://schemas.microsoft.com/office/drawing/2010/main" val="0"/>
              </a:ext>
            </a:extLst>
          </a:blip>
          <a:srcRect l="2959" t="7148" r="7069"/>
          <a:stretch/>
        </p:blipFill>
        <p:spPr bwMode="auto">
          <a:xfrm>
            <a:off x="1000902" y="1634553"/>
            <a:ext cx="6914549" cy="2337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群組 9"/>
          <p:cNvGrpSpPr/>
          <p:nvPr/>
        </p:nvGrpSpPr>
        <p:grpSpPr>
          <a:xfrm>
            <a:off x="3132410" y="657016"/>
            <a:ext cx="3002870" cy="4656350"/>
            <a:chOff x="3132410" y="657016"/>
            <a:chExt cx="3002870" cy="4656350"/>
          </a:xfrm>
        </p:grpSpPr>
        <p:pic>
          <p:nvPicPr>
            <p:cNvPr id="8" name="圖片 7" descr="畫面剪輯"/>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32410" y="657016"/>
              <a:ext cx="3002870" cy="4656350"/>
            </a:xfrm>
            <a:prstGeom prst="rect">
              <a:avLst/>
            </a:prstGeom>
          </p:spPr>
        </p:pic>
        <p:sp>
          <p:nvSpPr>
            <p:cNvPr id="9" name="矩形 8"/>
            <p:cNvSpPr/>
            <p:nvPr/>
          </p:nvSpPr>
          <p:spPr>
            <a:xfrm>
              <a:off x="3132410" y="4740996"/>
              <a:ext cx="3002870" cy="57237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1" name="矩形 10"/>
          <p:cNvSpPr/>
          <p:nvPr/>
        </p:nvSpPr>
        <p:spPr>
          <a:xfrm>
            <a:off x="1169070" y="1519393"/>
            <a:ext cx="800219" cy="2144177"/>
          </a:xfrm>
          <a:prstGeom prst="rect">
            <a:avLst/>
          </a:prstGeom>
        </p:spPr>
        <p:txBody>
          <a:bodyPr vert="eaVert" wrap="none">
            <a:spAutoFit/>
          </a:bodyPr>
          <a:lstStyle/>
          <a:p>
            <a:r>
              <a:rPr lang="zh-TW" altLang="en-US" sz="4000" dirty="0" smtClean="0">
                <a:latin typeface="微軟正黑體" panose="020B0604030504040204" pitchFamily="34" charset="-120"/>
                <a:ea typeface="微軟正黑體" panose="020B0604030504040204" pitchFamily="34" charset="-120"/>
              </a:rPr>
              <a:t>操作示範</a:t>
            </a:r>
            <a:endParaRPr lang="zh-TW" altLang="en-US" sz="4000" dirty="0"/>
          </a:p>
        </p:txBody>
      </p:sp>
    </p:spTree>
    <p:extLst>
      <p:ext uri="{BB962C8B-B14F-4D97-AF65-F5344CB8AC3E}">
        <p14:creationId xmlns:p14="http://schemas.microsoft.com/office/powerpoint/2010/main" val="1655339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par>
                                <p:cTn id="18" presetID="10" presetClass="exit" presetSubtype="0" fill="hold" nodeType="withEffect">
                                  <p:stCondLst>
                                    <p:cond delay="0"/>
                                  </p:stCondLst>
                                  <p:childTnLst>
                                    <p:animEffect transition="out" filter="fade">
                                      <p:cBhvr>
                                        <p:cTn id="19" dur="500"/>
                                        <p:tgtEl>
                                          <p:spTgt spid="10"/>
                                        </p:tgtEl>
                                      </p:cBhvr>
                                    </p:animEffect>
                                    <p:set>
                                      <p:cBhvr>
                                        <p:cTn id="20" dur="1" fill="hold">
                                          <p:stCondLst>
                                            <p:cond delay="499"/>
                                          </p:stCondLst>
                                        </p:cTn>
                                        <p:tgtEl>
                                          <p:spTgt spid="10"/>
                                        </p:tgtEl>
                                        <p:attrNameLst>
                                          <p:attrName>style.visibility</p:attrName>
                                        </p:attrNameLst>
                                      </p:cBhvr>
                                      <p:to>
                                        <p:strVal val="hidden"/>
                                      </p:to>
                                    </p:set>
                                  </p:childTnLst>
                                </p:cTn>
                              </p:par>
                              <p:par>
                                <p:cTn id="21" presetID="10" presetClass="exit" presetSubtype="0" fill="hold" grpId="0" nodeType="withEffect">
                                  <p:stCondLst>
                                    <p:cond delay="0"/>
                                  </p:stCondLst>
                                  <p:childTnLst>
                                    <p:animEffect transition="out" filter="fade">
                                      <p:cBhvr>
                                        <p:cTn id="22" dur="500"/>
                                        <p:tgtEl>
                                          <p:spTgt spid="11"/>
                                        </p:tgtEl>
                                      </p:cBhvr>
                                    </p:animEffect>
                                    <p:set>
                                      <p:cBhvr>
                                        <p:cTn id="23" dur="1" fill="hold">
                                          <p:stCondLst>
                                            <p:cond delay="499"/>
                                          </p:stCondLst>
                                        </p:cTn>
                                        <p:tgtEl>
                                          <p:spTgt spid="1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cstate="print">
            <a:extLst>
              <a:ext uri="{28A0092B-C50C-407E-A947-70E740481C1C}">
                <a14:useLocalDpi xmlns:a14="http://schemas.microsoft.com/office/drawing/2010/main" val="0"/>
              </a:ext>
            </a:extLst>
          </a:blip>
          <a:srcRect r="65986"/>
          <a:stretch/>
        </p:blipFill>
        <p:spPr>
          <a:xfrm>
            <a:off x="0" y="-843868"/>
            <a:ext cx="3260190" cy="6856571"/>
          </a:xfrm>
          <a:prstGeom prst="rect">
            <a:avLst/>
          </a:prstGeom>
        </p:spPr>
      </p:pic>
      <p:sp>
        <p:nvSpPr>
          <p:cNvPr id="4" name="矩形 3"/>
          <p:cNvSpPr/>
          <p:nvPr/>
        </p:nvSpPr>
        <p:spPr>
          <a:xfrm rot="16200000">
            <a:off x="1229192" y="2038372"/>
            <a:ext cx="2663444" cy="821390"/>
          </a:xfrm>
          <a:prstGeom prst="rect">
            <a:avLst/>
          </a:prstGeom>
          <a:solidFill>
            <a:srgbClr val="E22F1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1861670" y="1097510"/>
            <a:ext cx="877163" cy="3411971"/>
          </a:xfrm>
          <a:prstGeom prst="rect">
            <a:avLst/>
          </a:prstGeom>
          <a:noFill/>
        </p:spPr>
        <p:txBody>
          <a:bodyPr vert="eaVert" wrap="square" rtlCol="0">
            <a:spAutoFit/>
          </a:bodyPr>
          <a:lstStyle/>
          <a:p>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探索服務</a:t>
            </a:r>
            <a:endParaRPr lang="zh-TW" altLang="en-US" sz="45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2508916" y="2268288"/>
            <a:ext cx="877163" cy="3411971"/>
          </a:xfrm>
          <a:prstGeom prst="rect">
            <a:avLst/>
          </a:prstGeom>
          <a:noFill/>
        </p:spPr>
        <p:txBody>
          <a:bodyPr vert="eaVert" wrap="square" rtlCol="0">
            <a:spAutoFit/>
          </a:bodyPr>
          <a:lstStyle/>
          <a:p>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平台</a:t>
            </a:r>
            <a:endParaRPr lang="zh-TW" altLang="en-US" sz="45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nvGrpSpPr>
          <p:cNvPr id="6" name="群組 5"/>
          <p:cNvGrpSpPr/>
          <p:nvPr/>
        </p:nvGrpSpPr>
        <p:grpSpPr>
          <a:xfrm>
            <a:off x="3602458" y="1462447"/>
            <a:ext cx="5220000" cy="2826495"/>
            <a:chOff x="142532" y="2592014"/>
            <a:chExt cx="6610350" cy="3457575"/>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532" y="2592014"/>
              <a:ext cx="6610350" cy="34575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矩形 7"/>
            <p:cNvSpPr/>
            <p:nvPr/>
          </p:nvSpPr>
          <p:spPr>
            <a:xfrm>
              <a:off x="1041858" y="4051631"/>
              <a:ext cx="974118" cy="6286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5688384" y="4832647"/>
              <a:ext cx="648072" cy="4956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0" name="文字方塊 9"/>
          <p:cNvSpPr txBox="1"/>
          <p:nvPr/>
        </p:nvSpPr>
        <p:spPr>
          <a:xfrm>
            <a:off x="3636371" y="0"/>
            <a:ext cx="5249447" cy="1015663"/>
          </a:xfrm>
          <a:prstGeom prst="rect">
            <a:avLst/>
          </a:prstGeom>
          <a:noFill/>
        </p:spPr>
        <p:txBody>
          <a:bodyPr wrap="square" rtlCol="0">
            <a:spAutoFit/>
          </a:bodyPr>
          <a:lstStyle/>
          <a:p>
            <a:pPr>
              <a:spcBef>
                <a:spcPts val="300"/>
              </a:spcBef>
              <a:spcAft>
                <a:spcPts val="300"/>
              </a:spcAft>
            </a:pPr>
            <a:r>
              <a:rPr lang="zh-TW" altLang="en-US" sz="2000" dirty="0" smtClean="0">
                <a:latin typeface="微軟正黑體" panose="020B0604030504040204" pitchFamily="34" charset="-120"/>
                <a:ea typeface="微軟正黑體" panose="020B0604030504040204" pitchFamily="34" charset="-120"/>
              </a:rPr>
              <a:t>圖資處將推出能一網打盡的整合查詢系統，透過關鍵字查詢即可搜尋出圖書館所收藏的紙本圖書及購進的電子資料庫！！</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測試版</a:t>
            </a:r>
            <a:r>
              <a:rPr lang="en-US" altLang="zh-TW" dirty="0" smtClean="0">
                <a:latin typeface="微軟正黑體" panose="020B0604030504040204" pitchFamily="34" charset="-120"/>
                <a:ea typeface="微軟正黑體" panose="020B0604030504040204" pitchFamily="34" charset="-120"/>
              </a:rPr>
              <a:t>)</a:t>
            </a:r>
          </a:p>
        </p:txBody>
      </p:sp>
      <p:pic>
        <p:nvPicPr>
          <p:cNvPr id="1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r="8110"/>
          <a:stretch/>
        </p:blipFill>
        <p:spPr bwMode="auto">
          <a:xfrm>
            <a:off x="3602458" y="4329936"/>
            <a:ext cx="5186087" cy="102949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2" name="矩形 11"/>
          <p:cNvSpPr/>
          <p:nvPr/>
        </p:nvSpPr>
        <p:spPr>
          <a:xfrm>
            <a:off x="3715748" y="1137534"/>
            <a:ext cx="5170070" cy="323165"/>
          </a:xfrm>
          <a:prstGeom prst="rect">
            <a:avLst/>
          </a:prstGeom>
        </p:spPr>
        <p:txBody>
          <a:bodyPr wrap="none">
            <a:spAutoFit/>
          </a:bodyPr>
          <a:lstStyle/>
          <a:p>
            <a:r>
              <a:rPr lang="zh-TW" altLang="en-US" sz="1500" dirty="0" smtClean="0"/>
              <a:t>學校首頁 </a:t>
            </a:r>
            <a:r>
              <a:rPr lang="en-US" altLang="zh-TW" sz="1500" dirty="0" smtClean="0"/>
              <a:t>&gt; </a:t>
            </a:r>
            <a:r>
              <a:rPr lang="zh-TW" altLang="en-US" sz="1500" dirty="0" smtClean="0"/>
              <a:t>行政部門 </a:t>
            </a:r>
            <a:r>
              <a:rPr lang="en-US" altLang="zh-TW" sz="1500" dirty="0" smtClean="0"/>
              <a:t>&gt; </a:t>
            </a:r>
            <a:r>
              <a:rPr lang="zh-TW" altLang="en-US" sz="1500" dirty="0" smtClean="0"/>
              <a:t>圖書資訊處 </a:t>
            </a:r>
            <a:r>
              <a:rPr lang="en-US" altLang="zh-TW" sz="1500" dirty="0" smtClean="0"/>
              <a:t>https</a:t>
            </a:r>
            <a:r>
              <a:rPr lang="en-US" altLang="zh-TW" sz="1500" dirty="0"/>
              <a:t>://lis.nknu.edu.tw/zh/</a:t>
            </a:r>
            <a:endParaRPr lang="zh-TW" altLang="en-US" sz="1500" dirty="0"/>
          </a:p>
        </p:txBody>
      </p:sp>
    </p:spTree>
    <p:extLst>
      <p:ext uri="{BB962C8B-B14F-4D97-AF65-F5344CB8AC3E}">
        <p14:creationId xmlns:p14="http://schemas.microsoft.com/office/powerpoint/2010/main" val="22518929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cstate="print">
            <a:extLst>
              <a:ext uri="{28A0092B-C50C-407E-A947-70E740481C1C}">
                <a14:useLocalDpi xmlns:a14="http://schemas.microsoft.com/office/drawing/2010/main" val="0"/>
              </a:ext>
            </a:extLst>
          </a:blip>
          <a:srcRect b="64054"/>
          <a:stretch/>
        </p:blipFill>
        <p:spPr>
          <a:xfrm>
            <a:off x="0" y="-519179"/>
            <a:ext cx="9130918" cy="2347979"/>
          </a:xfrm>
          <a:prstGeom prst="rect">
            <a:avLst/>
          </a:prstGeom>
        </p:spPr>
      </p:pic>
      <p:sp>
        <p:nvSpPr>
          <p:cNvPr id="4" name="矩形 3"/>
          <p:cNvSpPr/>
          <p:nvPr/>
        </p:nvSpPr>
        <p:spPr>
          <a:xfrm>
            <a:off x="442363" y="1031343"/>
            <a:ext cx="2736304" cy="821390"/>
          </a:xfrm>
          <a:prstGeom prst="rect">
            <a:avLst/>
          </a:prstGeom>
          <a:solidFill>
            <a:srgbClr val="E22F1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633880" y="1160574"/>
            <a:ext cx="4514754" cy="1477328"/>
          </a:xfrm>
          <a:prstGeom prst="rect">
            <a:avLst/>
          </a:prstGeom>
          <a:noFill/>
        </p:spPr>
        <p:txBody>
          <a:bodyPr vert="horz" wrap="square" rtlCol="0">
            <a:spAutoFit/>
          </a:bodyPr>
          <a:lstStyle/>
          <a:p>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電子資源</a:t>
            </a:r>
            <a:endPar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4500" b="1" dirty="0" smtClean="0">
                <a:solidFill>
                  <a:schemeClr val="tx1">
                    <a:lumMod val="75000"/>
                    <a:lumOff val="25000"/>
                  </a:schemeClr>
                </a:solidFill>
                <a:latin typeface="微軟正黑體" panose="020B0604030504040204" pitchFamily="34" charset="-120"/>
                <a:ea typeface="微軟正黑體" panose="020B0604030504040204" pitchFamily="34" charset="-120"/>
              </a:rPr>
              <a:t>系統</a:t>
            </a:r>
            <a:r>
              <a:rPr lang="en-US" altLang="zh-TW" sz="45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4500" b="1" dirty="0" smtClean="0">
                <a:solidFill>
                  <a:schemeClr val="tx1">
                    <a:lumMod val="75000"/>
                    <a:lumOff val="25000"/>
                  </a:schemeClr>
                </a:solidFill>
                <a:latin typeface="微軟正黑體" panose="020B0604030504040204" pitchFamily="34" charset="-120"/>
                <a:ea typeface="微軟正黑體" panose="020B0604030504040204" pitchFamily="34" charset="-120"/>
              </a:rPr>
              <a:t>本校訂購</a:t>
            </a:r>
            <a:endParaRPr lang="zh-TW" altLang="en-US" sz="45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487867" y="2752327"/>
            <a:ext cx="4876791" cy="1938992"/>
          </a:xfrm>
          <a:prstGeom prst="rect">
            <a:avLst/>
          </a:prstGeom>
          <a:noFill/>
        </p:spPr>
        <p:txBody>
          <a:bodyPr wrap="square" rtlCol="0">
            <a:spAutoFit/>
          </a:bodyPr>
          <a:lstStyle/>
          <a:p>
            <a:pPr>
              <a:spcBef>
                <a:spcPts val="300"/>
              </a:spcBef>
              <a:spcAft>
                <a:spcPts val="300"/>
              </a:spcAft>
            </a:pPr>
            <a:r>
              <a:rPr lang="zh-TW" altLang="en-US" sz="2000" dirty="0" smtClean="0">
                <a:latin typeface="微軟正黑體" panose="020B0604030504040204" pitchFamily="34" charset="-120"/>
                <a:ea typeface="微軟正黑體" panose="020B0604030504040204" pitchFamily="34" charset="-120"/>
              </a:rPr>
              <a:t>圖書館購進許多電子書及電子期刊，</a:t>
            </a:r>
            <a:endParaRPr lang="en-US" altLang="zh-TW" sz="2000" dirty="0" smtClean="0">
              <a:latin typeface="微軟正黑體" panose="020B0604030504040204" pitchFamily="34" charset="-120"/>
              <a:ea typeface="微軟正黑體" panose="020B0604030504040204" pitchFamily="34" charset="-120"/>
            </a:endParaRPr>
          </a:p>
          <a:p>
            <a:pPr>
              <a:spcBef>
                <a:spcPts val="300"/>
              </a:spcBef>
              <a:spcAft>
                <a:spcPts val="300"/>
              </a:spcAft>
            </a:pPr>
            <a:r>
              <a:rPr lang="zh-TW" altLang="en-US" sz="2000" dirty="0" smtClean="0">
                <a:latin typeface="微軟正黑體" panose="020B0604030504040204" pitchFamily="34" charset="-120"/>
                <a:ea typeface="微軟正黑體" panose="020B0604030504040204" pitchFamily="34" charset="-120"/>
              </a:rPr>
              <a:t>工作繁忙，偶爾拿起平板優雅看期刊</a:t>
            </a:r>
            <a:r>
              <a:rPr lang="en-US" altLang="zh-TW" sz="2000" dirty="0" smtClean="0">
                <a:latin typeface="微軟正黑體" panose="020B0604030504040204" pitchFamily="34" charset="-120"/>
                <a:ea typeface="微軟正黑體" panose="020B0604030504040204" pitchFamily="34" charset="-120"/>
              </a:rPr>
              <a:t>…</a:t>
            </a:r>
          </a:p>
          <a:p>
            <a:pPr>
              <a:spcBef>
                <a:spcPts val="300"/>
              </a:spcBef>
              <a:spcAft>
                <a:spcPts val="300"/>
              </a:spcAft>
            </a:pPr>
            <a:r>
              <a:rPr lang="zh-TW" altLang="en-US" sz="2000" dirty="0" smtClean="0">
                <a:latin typeface="微軟正黑體" panose="020B0604030504040204" pitchFamily="34" charset="-120"/>
                <a:ea typeface="微軟正黑體" panose="020B0604030504040204" pitchFamily="34" charset="-120"/>
              </a:rPr>
              <a:t>家庭雜事，撥空開起電腦休閒看圖書</a:t>
            </a:r>
            <a:r>
              <a:rPr lang="en-US" altLang="zh-TW" sz="2000" dirty="0" smtClean="0">
                <a:latin typeface="微軟正黑體" panose="020B0604030504040204" pitchFamily="34" charset="-120"/>
                <a:ea typeface="微軟正黑體" panose="020B0604030504040204" pitchFamily="34" charset="-120"/>
              </a:rPr>
              <a:t>…</a:t>
            </a:r>
          </a:p>
          <a:p>
            <a:pPr>
              <a:spcBef>
                <a:spcPts val="300"/>
              </a:spcBef>
              <a:spcAft>
                <a:spcPts val="300"/>
              </a:spcAft>
            </a:pPr>
            <a:endParaRPr lang="en-US" altLang="zh-TW" sz="2000" dirty="0">
              <a:latin typeface="微軟正黑體" panose="020B0604030504040204" pitchFamily="34" charset="-120"/>
              <a:ea typeface="微軟正黑體" panose="020B0604030504040204" pitchFamily="34" charset="-120"/>
            </a:endParaRPr>
          </a:p>
          <a:p>
            <a:pPr>
              <a:spcBef>
                <a:spcPts val="300"/>
              </a:spcBef>
              <a:spcAft>
                <a:spcPts val="300"/>
              </a:spcAft>
            </a:pPr>
            <a:r>
              <a:rPr lang="zh-TW" altLang="en-US" sz="2000" dirty="0" smtClean="0">
                <a:latin typeface="微軟正黑體" panose="020B0604030504040204" pitchFamily="34" charset="-120"/>
                <a:ea typeface="微軟正黑體" panose="020B0604030504040204" pitchFamily="34" charset="-120"/>
              </a:rPr>
              <a:t>不怕你不看，就怕你看不完！</a:t>
            </a:r>
            <a:endParaRPr lang="en-US" altLang="zh-TW" sz="2000" dirty="0" smtClean="0">
              <a:latin typeface="微軟正黑體" panose="020B0604030504040204" pitchFamily="34" charset="-120"/>
              <a:ea typeface="微軟正黑體" panose="020B0604030504040204" pitchFamily="34" charset="-120"/>
            </a:endParaRPr>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3823" y="3340124"/>
            <a:ext cx="872381" cy="872381"/>
          </a:xfrm>
          <a:prstGeom prst="rect">
            <a:avLst/>
          </a:prstGeom>
        </p:spPr>
      </p:pic>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3824" y="2268290"/>
            <a:ext cx="864096" cy="864096"/>
          </a:xfrm>
          <a:prstGeom prst="rect">
            <a:avLst/>
          </a:prstGeom>
        </p:spPr>
      </p:pic>
      <p:sp>
        <p:nvSpPr>
          <p:cNvPr id="11" name="矩形 10"/>
          <p:cNvSpPr/>
          <p:nvPr/>
        </p:nvSpPr>
        <p:spPr>
          <a:xfrm>
            <a:off x="6545386" y="2272993"/>
            <a:ext cx="1999265" cy="800219"/>
          </a:xfrm>
          <a:prstGeom prst="rect">
            <a:avLst/>
          </a:prstGeom>
        </p:spPr>
        <p:txBody>
          <a:bodyPr wrap="none">
            <a:spAutoFit/>
          </a:bodyPr>
          <a:lstStyle/>
          <a:p>
            <a:pPr algn="ctr">
              <a:spcBef>
                <a:spcPts val="600"/>
              </a:spcBef>
              <a:spcAft>
                <a:spcPts val="600"/>
              </a:spcAft>
            </a:pP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電子期刊最大宗</a:t>
            </a:r>
            <a:r>
              <a:rPr lang="en-US" altLang="zh-TW" dirty="0" smtClean="0">
                <a:latin typeface="微軟正黑體" panose="020B0604030504040204" pitchFamily="34" charset="-120"/>
                <a:ea typeface="微軟正黑體" panose="020B0604030504040204" pitchFamily="34" charset="-120"/>
              </a:rPr>
              <a:t>-</a:t>
            </a:r>
          </a:p>
          <a:p>
            <a:pPr algn="ctr">
              <a:spcBef>
                <a:spcPts val="600"/>
              </a:spcBef>
              <a:spcAft>
                <a:spcPts val="600"/>
              </a:spcAft>
            </a:pPr>
            <a:r>
              <a:rPr lang="en-US" altLang="zh-TW" dirty="0" err="1" smtClean="0">
                <a:latin typeface="微軟正黑體" panose="020B0604030504040204" pitchFamily="34" charset="-120"/>
                <a:ea typeface="微軟正黑體" panose="020B0604030504040204" pitchFamily="34" charset="-120"/>
              </a:rPr>
              <a:t>HyRead</a:t>
            </a:r>
            <a:r>
              <a:rPr lang="zh-TW" altLang="en-US" dirty="0" smtClean="0">
                <a:latin typeface="微軟正黑體" panose="020B0604030504040204" pitchFamily="34" charset="-120"/>
                <a:ea typeface="微軟正黑體" panose="020B0604030504040204" pitchFamily="34" charset="-120"/>
              </a:rPr>
              <a:t>平台</a:t>
            </a:r>
            <a:endParaRPr lang="zh-TW" altLang="en-US" dirty="0">
              <a:latin typeface="微軟正黑體" panose="020B0604030504040204" pitchFamily="34" charset="-120"/>
              <a:ea typeface="微軟正黑體" panose="020B0604030504040204" pitchFamily="34" charset="-120"/>
            </a:endParaRPr>
          </a:p>
        </p:txBody>
      </p:sp>
      <p:sp>
        <p:nvSpPr>
          <p:cNvPr id="12" name="矩形 11"/>
          <p:cNvSpPr/>
          <p:nvPr/>
        </p:nvSpPr>
        <p:spPr>
          <a:xfrm>
            <a:off x="6660802" y="3376204"/>
            <a:ext cx="1768434" cy="800219"/>
          </a:xfrm>
          <a:prstGeom prst="rect">
            <a:avLst/>
          </a:prstGeom>
        </p:spPr>
        <p:txBody>
          <a:bodyPr wrap="none">
            <a:spAutoFit/>
          </a:bodyPr>
          <a:lstStyle/>
          <a:p>
            <a:pPr algn="ctr">
              <a:spcBef>
                <a:spcPts val="600"/>
              </a:spcBef>
              <a:spcAft>
                <a:spcPts val="600"/>
              </a:spcAft>
            </a:pP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電子書最多本</a:t>
            </a:r>
            <a:r>
              <a:rPr lang="en-US" altLang="zh-TW" dirty="0" smtClean="0">
                <a:latin typeface="微軟正黑體" panose="020B0604030504040204" pitchFamily="34" charset="-120"/>
                <a:ea typeface="微軟正黑體" panose="020B0604030504040204" pitchFamily="34" charset="-120"/>
              </a:rPr>
              <a:t>-</a:t>
            </a:r>
          </a:p>
          <a:p>
            <a:pPr algn="ctr">
              <a:spcBef>
                <a:spcPts val="600"/>
              </a:spcBef>
              <a:spcAft>
                <a:spcPts val="600"/>
              </a:spcAft>
            </a:pPr>
            <a:r>
              <a:rPr lang="zh-TW" altLang="en-US" dirty="0" smtClean="0">
                <a:latin typeface="微軟正黑體" panose="020B0604030504040204" pitchFamily="34" charset="-120"/>
                <a:ea typeface="微軟正黑體" panose="020B0604030504040204" pitchFamily="34" charset="-120"/>
              </a:rPr>
              <a:t>華藝平台</a:t>
            </a:r>
            <a:endParaRPr lang="zh-TW" altLang="en-US" dirty="0">
              <a:latin typeface="微軟正黑體" panose="020B0604030504040204" pitchFamily="34" charset="-120"/>
              <a:ea typeface="微軟正黑體" panose="020B0604030504040204" pitchFamily="34" charset="-120"/>
            </a:endParaRPr>
          </a:p>
        </p:txBody>
      </p:sp>
      <p:pic>
        <p:nvPicPr>
          <p:cNvPr id="7" name="圖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80645" y="4428529"/>
            <a:ext cx="951646" cy="720079"/>
          </a:xfrm>
          <a:prstGeom prst="rect">
            <a:avLst/>
          </a:prstGeom>
        </p:spPr>
      </p:pic>
      <p:sp>
        <p:nvSpPr>
          <p:cNvPr id="13" name="矩形 12"/>
          <p:cNvSpPr/>
          <p:nvPr/>
        </p:nvSpPr>
        <p:spPr>
          <a:xfrm>
            <a:off x="6264618" y="4427933"/>
            <a:ext cx="2371227" cy="800219"/>
          </a:xfrm>
          <a:prstGeom prst="rect">
            <a:avLst/>
          </a:prstGeom>
        </p:spPr>
        <p:txBody>
          <a:bodyPr wrap="none">
            <a:spAutoFit/>
          </a:bodyPr>
          <a:lstStyle/>
          <a:p>
            <a:pPr algn="ctr">
              <a:spcBef>
                <a:spcPts val="600"/>
              </a:spcBef>
              <a:spcAft>
                <a:spcPts val="600"/>
              </a:spcAft>
            </a:pP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音樂圖書館</a:t>
            </a:r>
            <a:r>
              <a:rPr lang="en-US" altLang="zh-TW" dirty="0" smtClean="0">
                <a:latin typeface="微軟正黑體" panose="020B0604030504040204" pitchFamily="34" charset="-120"/>
                <a:ea typeface="微軟正黑體" panose="020B0604030504040204" pitchFamily="34" charset="-120"/>
              </a:rPr>
              <a:t>-</a:t>
            </a:r>
          </a:p>
          <a:p>
            <a:pPr algn="ctr">
              <a:spcBef>
                <a:spcPts val="600"/>
              </a:spcBef>
              <a:spcAft>
                <a:spcPts val="600"/>
              </a:spcAft>
            </a:pPr>
            <a:r>
              <a:rPr lang="en-US" altLang="zh-TW" dirty="0" smtClean="0">
                <a:latin typeface="微軟正黑體" panose="020B0604030504040204" pitchFamily="34" charset="-120"/>
                <a:ea typeface="微軟正黑體" panose="020B0604030504040204" pitchFamily="34" charset="-120"/>
              </a:rPr>
              <a:t>Naxos Music Library</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0385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up)">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500"/>
                                        <p:tgtEl>
                                          <p:spTgt spid="6"/>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up)">
                                      <p:cBhvr>
                                        <p:cTn id="18" dur="500"/>
                                        <p:tgtEl>
                                          <p:spTgt spid="12"/>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up)">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橢圓 15"/>
          <p:cNvSpPr/>
          <p:nvPr/>
        </p:nvSpPr>
        <p:spPr>
          <a:xfrm>
            <a:off x="591316" y="4210175"/>
            <a:ext cx="468000" cy="468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50" name="Picture 2" descr="D:\榆鈞 SU-各組\各組業務資料\典閱組\其它\簡介+微電影剪輯\photo\新增資料夾\桌曆照片\m0 cov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84" y="-1260103"/>
            <a:ext cx="9214480" cy="3789739"/>
          </a:xfrm>
          <a:prstGeom prst="rect">
            <a:avLst/>
          </a:prstGeom>
          <a:noFill/>
          <a:extLst>
            <a:ext uri="{909E8E84-426E-40DD-AFC4-6F175D3DCCD1}">
              <a14:hiddenFill xmlns:a14="http://schemas.microsoft.com/office/drawing/2010/main">
                <a:solidFill>
                  <a:srgbClr val="FFFFFF"/>
                </a:solidFill>
              </a14:hiddenFill>
            </a:ext>
          </a:extLst>
        </p:spPr>
      </p:pic>
      <p:sp>
        <p:nvSpPr>
          <p:cNvPr id="3" name="標題 1"/>
          <p:cNvSpPr txBox="1">
            <a:spLocks/>
          </p:cNvSpPr>
          <p:nvPr/>
        </p:nvSpPr>
        <p:spPr>
          <a:xfrm>
            <a:off x="411094" y="870882"/>
            <a:ext cx="4104456" cy="101138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5000" b="1" dirty="0" smtClean="0">
                <a:solidFill>
                  <a:schemeClr val="bg1"/>
                </a:solidFill>
                <a:effectLst>
                  <a:outerShdw blurRad="38100" dist="38100" dir="2700000" algn="tl">
                    <a:srgbClr val="000000">
                      <a:alpha val="43137"/>
                    </a:srgbClr>
                  </a:outerShdw>
                </a:effectLst>
                <a:latin typeface="Microsoft JhengHei" charset="-120"/>
                <a:ea typeface="Microsoft JhengHei" charset="-120"/>
                <a:cs typeface="Microsoft JhengHei" charset="-120"/>
              </a:rPr>
              <a:t>大綱</a:t>
            </a:r>
            <a:endParaRPr lang="zh-TW" altLang="en-US" sz="5000" b="1" dirty="0">
              <a:solidFill>
                <a:schemeClr val="bg1"/>
              </a:solidFill>
              <a:effectLst>
                <a:outerShdw blurRad="38100" dist="38100" dir="2700000" algn="tl">
                  <a:srgbClr val="000000">
                    <a:alpha val="43137"/>
                  </a:srgbClr>
                </a:outerShdw>
              </a:effectLst>
              <a:latin typeface="Microsoft JhengHei" charset="-120"/>
              <a:ea typeface="Microsoft JhengHei" charset="-120"/>
              <a:cs typeface="Microsoft JhengHei" charset="-120"/>
            </a:endParaRPr>
          </a:p>
        </p:txBody>
      </p:sp>
      <p:sp>
        <p:nvSpPr>
          <p:cNvPr id="7" name="矩形 6"/>
          <p:cNvSpPr/>
          <p:nvPr/>
        </p:nvSpPr>
        <p:spPr>
          <a:xfrm>
            <a:off x="1188194" y="540097"/>
            <a:ext cx="2448272" cy="1368152"/>
          </a:xfrm>
          <a:prstGeom prst="rect">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TW" altLang="en-US" dirty="0"/>
          </a:p>
        </p:txBody>
      </p:sp>
      <p:sp>
        <p:nvSpPr>
          <p:cNvPr id="9" name="矩形 8"/>
          <p:cNvSpPr/>
          <p:nvPr/>
        </p:nvSpPr>
        <p:spPr>
          <a:xfrm>
            <a:off x="1340594" y="692497"/>
            <a:ext cx="2448272" cy="1368152"/>
          </a:xfrm>
          <a:prstGeom prst="rect">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TW" altLang="en-US" dirty="0"/>
          </a:p>
        </p:txBody>
      </p:sp>
      <p:sp>
        <p:nvSpPr>
          <p:cNvPr id="11" name="標題 1"/>
          <p:cNvSpPr txBox="1">
            <a:spLocks/>
          </p:cNvSpPr>
          <p:nvPr/>
        </p:nvSpPr>
        <p:spPr>
          <a:xfrm>
            <a:off x="825316" y="3160501"/>
            <a:ext cx="1429327" cy="57606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3000" b="1" dirty="0" smtClean="0">
                <a:solidFill>
                  <a:schemeClr val="tx1">
                    <a:lumMod val="75000"/>
                    <a:lumOff val="25000"/>
                  </a:schemeClr>
                </a:solidFill>
                <a:latin typeface="Microsoft JhengHei" charset="-120"/>
                <a:ea typeface="Microsoft JhengHei" charset="-120"/>
                <a:cs typeface="Microsoft JhengHei" charset="-120"/>
              </a:rPr>
              <a:t>瑰麗</a:t>
            </a:r>
            <a:endParaRPr lang="zh-TW" altLang="en-US" sz="3000" b="1" dirty="0">
              <a:solidFill>
                <a:schemeClr val="tx1">
                  <a:lumMod val="75000"/>
                  <a:lumOff val="25000"/>
                </a:schemeClr>
              </a:solidFill>
              <a:latin typeface="Microsoft JhengHei" charset="-120"/>
              <a:ea typeface="Microsoft JhengHei" charset="-120"/>
              <a:cs typeface="Microsoft JhengHei" charset="-120"/>
            </a:endParaRPr>
          </a:p>
        </p:txBody>
      </p:sp>
      <p:sp>
        <p:nvSpPr>
          <p:cNvPr id="12" name="標題 1"/>
          <p:cNvSpPr txBox="1">
            <a:spLocks/>
          </p:cNvSpPr>
          <p:nvPr/>
        </p:nvSpPr>
        <p:spPr>
          <a:xfrm>
            <a:off x="1829253" y="3283439"/>
            <a:ext cx="1429327" cy="57606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sz="2000" b="1" dirty="0" smtClean="0">
                <a:solidFill>
                  <a:schemeClr val="tx1">
                    <a:lumMod val="75000"/>
                    <a:lumOff val="25000"/>
                  </a:schemeClr>
                </a:solidFill>
                <a:latin typeface="Microsoft JhengHei" charset="-120"/>
                <a:ea typeface="Microsoft JhengHei" charset="-120"/>
                <a:cs typeface="Microsoft JhengHei" charset="-120"/>
              </a:rPr>
              <a:t>|</a:t>
            </a:r>
            <a:r>
              <a:rPr lang="zh-TW" altLang="en-US" sz="2000" b="1" dirty="0" smtClean="0">
                <a:solidFill>
                  <a:schemeClr val="tx1">
                    <a:lumMod val="75000"/>
                    <a:lumOff val="25000"/>
                  </a:schemeClr>
                </a:solidFill>
                <a:latin typeface="Microsoft JhengHei" charset="-120"/>
                <a:ea typeface="Microsoft JhengHei" charset="-120"/>
                <a:cs typeface="Microsoft JhengHei" charset="-120"/>
              </a:rPr>
              <a:t>館舍介紹</a:t>
            </a:r>
            <a:endParaRPr lang="zh-TW" altLang="en-US" sz="2000" b="1" dirty="0">
              <a:solidFill>
                <a:schemeClr val="tx1">
                  <a:lumMod val="75000"/>
                  <a:lumOff val="25000"/>
                </a:schemeClr>
              </a:solidFill>
              <a:latin typeface="Microsoft JhengHei" charset="-120"/>
              <a:ea typeface="Microsoft JhengHei" charset="-120"/>
              <a:cs typeface="Microsoft JhengHei" charset="-120"/>
            </a:endParaRPr>
          </a:p>
        </p:txBody>
      </p:sp>
      <p:grpSp>
        <p:nvGrpSpPr>
          <p:cNvPr id="15" name="群組 14"/>
          <p:cNvGrpSpPr/>
          <p:nvPr/>
        </p:nvGrpSpPr>
        <p:grpSpPr>
          <a:xfrm>
            <a:off x="591317" y="3202682"/>
            <a:ext cx="468000" cy="468000"/>
            <a:chOff x="612130" y="2980533"/>
            <a:chExt cx="468000" cy="468000"/>
          </a:xfrm>
        </p:grpSpPr>
        <p:sp>
          <p:nvSpPr>
            <p:cNvPr id="13" name="橢圓 12"/>
            <p:cNvSpPr/>
            <p:nvPr/>
          </p:nvSpPr>
          <p:spPr>
            <a:xfrm>
              <a:off x="612130" y="2980533"/>
              <a:ext cx="468000" cy="468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圖片 9"/>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711340" y="3079743"/>
              <a:ext cx="269579" cy="269579"/>
            </a:xfrm>
            <a:prstGeom prst="rect">
              <a:avLst/>
            </a:prstGeom>
            <a:ln>
              <a:noFill/>
            </a:ln>
          </p:spPr>
        </p:pic>
      </p:grpSp>
      <p:pic>
        <p:nvPicPr>
          <p:cNvPr id="14" name="圖片 1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767863" y="4273627"/>
            <a:ext cx="149814" cy="341095"/>
          </a:xfrm>
          <a:prstGeom prst="rect">
            <a:avLst/>
          </a:prstGeom>
        </p:spPr>
      </p:pic>
      <p:sp>
        <p:nvSpPr>
          <p:cNvPr id="17" name="標題 1"/>
          <p:cNvSpPr txBox="1">
            <a:spLocks/>
          </p:cNvSpPr>
          <p:nvPr/>
        </p:nvSpPr>
        <p:spPr>
          <a:xfrm>
            <a:off x="846128" y="4156143"/>
            <a:ext cx="1429327" cy="57606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3000" b="1" dirty="0" smtClean="0">
                <a:solidFill>
                  <a:schemeClr val="tx1">
                    <a:lumMod val="75000"/>
                    <a:lumOff val="25000"/>
                  </a:schemeClr>
                </a:solidFill>
                <a:latin typeface="Microsoft JhengHei" charset="-120"/>
                <a:ea typeface="Microsoft JhengHei" charset="-120"/>
                <a:cs typeface="Microsoft JhengHei" charset="-120"/>
              </a:rPr>
              <a:t>絢麗</a:t>
            </a:r>
            <a:endParaRPr lang="zh-TW" altLang="en-US" sz="3000" b="1" dirty="0">
              <a:solidFill>
                <a:schemeClr val="tx1">
                  <a:lumMod val="75000"/>
                  <a:lumOff val="25000"/>
                </a:schemeClr>
              </a:solidFill>
              <a:latin typeface="Microsoft JhengHei" charset="-120"/>
              <a:ea typeface="Microsoft JhengHei" charset="-120"/>
              <a:cs typeface="Microsoft JhengHei" charset="-120"/>
            </a:endParaRPr>
          </a:p>
        </p:txBody>
      </p:sp>
      <p:sp>
        <p:nvSpPr>
          <p:cNvPr id="18" name="標題 1"/>
          <p:cNvSpPr txBox="1">
            <a:spLocks/>
          </p:cNvSpPr>
          <p:nvPr/>
        </p:nvSpPr>
        <p:spPr>
          <a:xfrm>
            <a:off x="1888187" y="4271432"/>
            <a:ext cx="1782382" cy="57606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sz="2000" b="1" dirty="0" smtClean="0">
                <a:solidFill>
                  <a:schemeClr val="tx1">
                    <a:lumMod val="75000"/>
                    <a:lumOff val="25000"/>
                  </a:schemeClr>
                </a:solidFill>
                <a:latin typeface="Microsoft JhengHei" charset="-120"/>
                <a:ea typeface="Microsoft JhengHei" charset="-120"/>
                <a:cs typeface="Microsoft JhengHei" charset="-120"/>
              </a:rPr>
              <a:t>|</a:t>
            </a:r>
            <a:r>
              <a:rPr lang="zh-TW" altLang="en-US" sz="2000" b="1" dirty="0" smtClean="0">
                <a:solidFill>
                  <a:schemeClr val="tx1">
                    <a:lumMod val="75000"/>
                    <a:lumOff val="25000"/>
                  </a:schemeClr>
                </a:solidFill>
                <a:latin typeface="Microsoft JhengHei" charset="-120"/>
                <a:ea typeface="Microsoft JhengHei" charset="-120"/>
                <a:cs typeface="Microsoft JhengHei" charset="-120"/>
              </a:rPr>
              <a:t>基礎服務介紹</a:t>
            </a:r>
            <a:endParaRPr lang="zh-TW" altLang="en-US" sz="2000" b="1" dirty="0">
              <a:solidFill>
                <a:schemeClr val="tx1">
                  <a:lumMod val="75000"/>
                  <a:lumOff val="25000"/>
                </a:schemeClr>
              </a:solidFill>
              <a:latin typeface="Microsoft JhengHei" charset="-120"/>
              <a:ea typeface="Microsoft JhengHei" charset="-120"/>
              <a:cs typeface="Microsoft JhengHei" charset="-120"/>
            </a:endParaRPr>
          </a:p>
        </p:txBody>
      </p:sp>
      <p:sp>
        <p:nvSpPr>
          <p:cNvPr id="21" name="橢圓 20"/>
          <p:cNvSpPr/>
          <p:nvPr/>
        </p:nvSpPr>
        <p:spPr>
          <a:xfrm>
            <a:off x="4951550" y="3214533"/>
            <a:ext cx="468000" cy="468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標題 1"/>
          <p:cNvSpPr txBox="1">
            <a:spLocks/>
          </p:cNvSpPr>
          <p:nvPr/>
        </p:nvSpPr>
        <p:spPr>
          <a:xfrm>
            <a:off x="5185550" y="3165109"/>
            <a:ext cx="1429327" cy="57606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3000" b="1" dirty="0" smtClean="0">
                <a:solidFill>
                  <a:schemeClr val="tx1">
                    <a:lumMod val="75000"/>
                    <a:lumOff val="25000"/>
                  </a:schemeClr>
                </a:solidFill>
                <a:latin typeface="Microsoft JhengHei" charset="-120"/>
                <a:ea typeface="Microsoft JhengHei" charset="-120"/>
                <a:cs typeface="Microsoft JhengHei" charset="-120"/>
              </a:rPr>
              <a:t>華麗</a:t>
            </a:r>
            <a:endParaRPr lang="zh-TW" altLang="en-US" sz="3000" b="1" dirty="0">
              <a:solidFill>
                <a:schemeClr val="tx1">
                  <a:lumMod val="75000"/>
                  <a:lumOff val="25000"/>
                </a:schemeClr>
              </a:solidFill>
              <a:latin typeface="Microsoft JhengHei" charset="-120"/>
              <a:ea typeface="Microsoft JhengHei" charset="-120"/>
              <a:cs typeface="Microsoft JhengHei" charset="-120"/>
            </a:endParaRPr>
          </a:p>
        </p:txBody>
      </p:sp>
      <p:sp>
        <p:nvSpPr>
          <p:cNvPr id="24" name="標題 1"/>
          <p:cNvSpPr txBox="1">
            <a:spLocks/>
          </p:cNvSpPr>
          <p:nvPr/>
        </p:nvSpPr>
        <p:spPr>
          <a:xfrm>
            <a:off x="6228754" y="3301892"/>
            <a:ext cx="1429327" cy="57606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sz="2000" b="1" dirty="0" smtClean="0">
                <a:solidFill>
                  <a:schemeClr val="tx1">
                    <a:lumMod val="75000"/>
                    <a:lumOff val="25000"/>
                  </a:schemeClr>
                </a:solidFill>
                <a:latin typeface="Microsoft JhengHei" charset="-120"/>
                <a:ea typeface="Microsoft JhengHei" charset="-120"/>
                <a:cs typeface="Microsoft JhengHei" charset="-120"/>
              </a:rPr>
              <a:t>|</a:t>
            </a:r>
            <a:r>
              <a:rPr lang="zh-TW" altLang="en-US" sz="2000" b="1" dirty="0" smtClean="0">
                <a:solidFill>
                  <a:schemeClr val="tx1">
                    <a:lumMod val="75000"/>
                    <a:lumOff val="25000"/>
                  </a:schemeClr>
                </a:solidFill>
                <a:latin typeface="Microsoft JhengHei" charset="-120"/>
                <a:ea typeface="Microsoft JhengHei" charset="-120"/>
                <a:cs typeface="Microsoft JhengHei" charset="-120"/>
              </a:rPr>
              <a:t>系統介紹</a:t>
            </a:r>
            <a:endParaRPr lang="zh-TW" altLang="en-US" sz="2000" b="1" dirty="0">
              <a:solidFill>
                <a:schemeClr val="tx1">
                  <a:lumMod val="75000"/>
                  <a:lumOff val="25000"/>
                </a:schemeClr>
              </a:solidFill>
              <a:latin typeface="Microsoft JhengHei" charset="-120"/>
              <a:ea typeface="Microsoft JhengHei" charset="-120"/>
              <a:cs typeface="Microsoft JhengHei" charset="-120"/>
            </a:endParaRPr>
          </a:p>
        </p:txBody>
      </p:sp>
      <p:pic>
        <p:nvPicPr>
          <p:cNvPr id="19" name="圖片 18"/>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5054384" y="3279619"/>
            <a:ext cx="262332" cy="347044"/>
          </a:xfrm>
          <a:prstGeom prst="rect">
            <a:avLst/>
          </a:prstGeom>
        </p:spPr>
      </p:pic>
      <p:sp>
        <p:nvSpPr>
          <p:cNvPr id="26" name="橢圓 25"/>
          <p:cNvSpPr/>
          <p:nvPr/>
        </p:nvSpPr>
        <p:spPr>
          <a:xfrm>
            <a:off x="4951550" y="4210175"/>
            <a:ext cx="468000" cy="468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標題 1"/>
          <p:cNvSpPr txBox="1">
            <a:spLocks/>
          </p:cNvSpPr>
          <p:nvPr/>
        </p:nvSpPr>
        <p:spPr>
          <a:xfrm>
            <a:off x="5185549" y="4185775"/>
            <a:ext cx="1429327" cy="57606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3000" b="1" dirty="0" smtClean="0">
                <a:solidFill>
                  <a:schemeClr val="tx1">
                    <a:lumMod val="75000"/>
                    <a:lumOff val="25000"/>
                  </a:schemeClr>
                </a:solidFill>
                <a:latin typeface="Microsoft JhengHei" charset="-120"/>
                <a:ea typeface="Microsoft JhengHei" charset="-120"/>
                <a:cs typeface="Microsoft JhengHei" charset="-120"/>
              </a:rPr>
              <a:t>亮麗</a:t>
            </a:r>
            <a:endParaRPr lang="zh-TW" altLang="en-US" sz="3000" b="1" dirty="0">
              <a:solidFill>
                <a:schemeClr val="tx1">
                  <a:lumMod val="75000"/>
                  <a:lumOff val="25000"/>
                </a:schemeClr>
              </a:solidFill>
              <a:latin typeface="Microsoft JhengHei" charset="-120"/>
              <a:ea typeface="Microsoft JhengHei" charset="-120"/>
              <a:cs typeface="Microsoft JhengHei" charset="-120"/>
            </a:endParaRPr>
          </a:p>
        </p:txBody>
      </p:sp>
      <p:sp>
        <p:nvSpPr>
          <p:cNvPr id="29" name="標題 1"/>
          <p:cNvSpPr txBox="1">
            <a:spLocks/>
          </p:cNvSpPr>
          <p:nvPr/>
        </p:nvSpPr>
        <p:spPr>
          <a:xfrm>
            <a:off x="6237286" y="4271432"/>
            <a:ext cx="1935684" cy="57606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TW" sz="2000" b="1" dirty="0" smtClean="0">
                <a:solidFill>
                  <a:schemeClr val="tx1">
                    <a:lumMod val="75000"/>
                    <a:lumOff val="25000"/>
                  </a:schemeClr>
                </a:solidFill>
                <a:latin typeface="Microsoft JhengHei" charset="-120"/>
                <a:ea typeface="Microsoft JhengHei" charset="-120"/>
                <a:cs typeface="Microsoft JhengHei" charset="-120"/>
              </a:rPr>
              <a:t>|</a:t>
            </a:r>
            <a:r>
              <a:rPr lang="zh-TW" altLang="en-US" sz="2000" b="1" dirty="0" smtClean="0">
                <a:solidFill>
                  <a:schemeClr val="tx1">
                    <a:lumMod val="75000"/>
                    <a:lumOff val="25000"/>
                  </a:schemeClr>
                </a:solidFill>
                <a:latin typeface="Microsoft JhengHei" charset="-120"/>
                <a:ea typeface="Microsoft JhengHei" charset="-120"/>
                <a:cs typeface="Microsoft JhengHei" charset="-120"/>
              </a:rPr>
              <a:t>工商服務時間</a:t>
            </a:r>
            <a:endParaRPr lang="zh-TW" altLang="en-US" sz="2000" b="1" dirty="0">
              <a:solidFill>
                <a:schemeClr val="tx1">
                  <a:lumMod val="75000"/>
                  <a:lumOff val="25000"/>
                </a:schemeClr>
              </a:solidFill>
              <a:latin typeface="Microsoft JhengHei" charset="-120"/>
              <a:ea typeface="Microsoft JhengHei" charset="-120"/>
              <a:cs typeface="Microsoft JhengHei" charset="-120"/>
            </a:endParaRPr>
          </a:p>
        </p:txBody>
      </p:sp>
      <p:pic>
        <p:nvPicPr>
          <p:cNvPr id="27" name="圖片 26"/>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5009441" y="4273627"/>
            <a:ext cx="367336" cy="367336"/>
          </a:xfrm>
          <a:prstGeom prst="rect">
            <a:avLst/>
          </a:prstGeom>
        </p:spPr>
      </p:pic>
    </p:spTree>
    <p:extLst>
      <p:ext uri="{BB962C8B-B14F-4D97-AF65-F5344CB8AC3E}">
        <p14:creationId xmlns:p14="http://schemas.microsoft.com/office/powerpoint/2010/main" val="28962358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cstate="print">
            <a:extLst>
              <a:ext uri="{28A0092B-C50C-407E-A947-70E740481C1C}">
                <a14:useLocalDpi xmlns:a14="http://schemas.microsoft.com/office/drawing/2010/main" val="0"/>
              </a:ext>
            </a:extLst>
          </a:blip>
          <a:srcRect b="64054"/>
          <a:stretch/>
        </p:blipFill>
        <p:spPr>
          <a:xfrm>
            <a:off x="0" y="-519179"/>
            <a:ext cx="9130918" cy="2347979"/>
          </a:xfrm>
          <a:prstGeom prst="rect">
            <a:avLst/>
          </a:prstGeom>
        </p:spPr>
      </p:pic>
      <p:sp>
        <p:nvSpPr>
          <p:cNvPr id="3" name="矩形 2"/>
          <p:cNvSpPr/>
          <p:nvPr/>
        </p:nvSpPr>
        <p:spPr>
          <a:xfrm>
            <a:off x="442363" y="1031343"/>
            <a:ext cx="2736304" cy="821390"/>
          </a:xfrm>
          <a:prstGeom prst="rect">
            <a:avLst/>
          </a:prstGeom>
          <a:solidFill>
            <a:srgbClr val="E22F1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633880" y="1160574"/>
            <a:ext cx="4514754" cy="1477328"/>
          </a:xfrm>
          <a:prstGeom prst="rect">
            <a:avLst/>
          </a:prstGeom>
          <a:noFill/>
        </p:spPr>
        <p:txBody>
          <a:bodyPr vert="horz" wrap="square" rtlCol="0">
            <a:spAutoFit/>
          </a:bodyPr>
          <a:lstStyle/>
          <a:p>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電子資源</a:t>
            </a:r>
            <a:endPar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4500" b="1" dirty="0" smtClean="0">
                <a:solidFill>
                  <a:schemeClr val="tx1">
                    <a:lumMod val="75000"/>
                    <a:lumOff val="25000"/>
                  </a:schemeClr>
                </a:solidFill>
                <a:latin typeface="微軟正黑體" panose="020B0604030504040204" pitchFamily="34" charset="-120"/>
                <a:ea typeface="微軟正黑體" panose="020B0604030504040204" pitchFamily="34" charset="-120"/>
              </a:rPr>
              <a:t>系統</a:t>
            </a:r>
            <a:r>
              <a:rPr lang="en-US" altLang="zh-TW" sz="45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4500" b="1" dirty="0" smtClean="0">
                <a:solidFill>
                  <a:schemeClr val="tx1">
                    <a:lumMod val="75000"/>
                    <a:lumOff val="25000"/>
                  </a:schemeClr>
                </a:solidFill>
                <a:latin typeface="微軟正黑體" panose="020B0604030504040204" pitchFamily="34" charset="-120"/>
                <a:ea typeface="微軟正黑體" panose="020B0604030504040204" pitchFamily="34" charset="-120"/>
              </a:rPr>
              <a:t>免費資源</a:t>
            </a:r>
            <a:endParaRPr lang="zh-TW" altLang="en-US" sz="45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pic>
        <p:nvPicPr>
          <p:cNvPr id="5" name="圖片 4"/>
          <p:cNvPicPr>
            <a:picLocks noChangeAspect="1"/>
          </p:cNvPicPr>
          <p:nvPr/>
        </p:nvPicPr>
        <p:blipFill rotWithShape="1">
          <a:blip r:embed="rId3">
            <a:extLst>
              <a:ext uri="{28A0092B-C50C-407E-A947-70E740481C1C}">
                <a14:useLocalDpi xmlns:a14="http://schemas.microsoft.com/office/drawing/2010/main" val="0"/>
              </a:ext>
            </a:extLst>
          </a:blip>
          <a:srcRect l="7457" t="8316" r="6236" b="6543"/>
          <a:stretch/>
        </p:blipFill>
        <p:spPr>
          <a:xfrm>
            <a:off x="712787" y="3100645"/>
            <a:ext cx="1460128" cy="1440397"/>
          </a:xfrm>
          <a:prstGeom prst="rect">
            <a:avLst/>
          </a:prstGeom>
        </p:spPr>
      </p:pic>
      <p:sp>
        <p:nvSpPr>
          <p:cNvPr id="6" name="矩形 5"/>
          <p:cNvSpPr/>
          <p:nvPr/>
        </p:nvSpPr>
        <p:spPr>
          <a:xfrm>
            <a:off x="2115794" y="3357701"/>
            <a:ext cx="2423967" cy="800219"/>
          </a:xfrm>
          <a:prstGeom prst="rect">
            <a:avLst/>
          </a:prstGeom>
        </p:spPr>
        <p:txBody>
          <a:bodyPr wrap="square">
            <a:spAutoFit/>
          </a:bodyPr>
          <a:lstStyle/>
          <a:p>
            <a:pPr algn="ctr">
              <a:spcBef>
                <a:spcPts val="600"/>
              </a:spcBef>
              <a:spcAft>
                <a:spcPts val="600"/>
              </a:spcAft>
            </a:pP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高雄市立圖書館</a:t>
            </a:r>
            <a:r>
              <a:rPr lang="en-US" altLang="zh-TW" dirty="0" smtClean="0">
                <a:latin typeface="微軟正黑體" panose="020B0604030504040204" pitchFamily="34" charset="-120"/>
                <a:ea typeface="微軟正黑體" panose="020B0604030504040204" pitchFamily="34" charset="-120"/>
              </a:rPr>
              <a:t>-</a:t>
            </a:r>
          </a:p>
          <a:p>
            <a:pPr algn="ctr">
              <a:spcBef>
                <a:spcPts val="600"/>
              </a:spcBef>
              <a:spcAft>
                <a:spcPts val="600"/>
              </a:spcAft>
            </a:pPr>
            <a:r>
              <a:rPr lang="zh-TW" altLang="en-US" dirty="0" smtClean="0">
                <a:latin typeface="微軟正黑體" panose="020B0604030504040204" pitchFamily="34" charset="-120"/>
                <a:ea typeface="微軟正黑體" panose="020B0604030504040204" pitchFamily="34" charset="-120"/>
              </a:rPr>
              <a:t>台灣雲端書庫</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高雄</a:t>
            </a:r>
            <a:endParaRPr lang="zh-TW" altLang="en-US" dirty="0">
              <a:latin typeface="微軟正黑體" panose="020B0604030504040204" pitchFamily="34" charset="-120"/>
              <a:ea typeface="微軟正黑體" panose="020B0604030504040204" pitchFamily="34" charset="-120"/>
            </a:endParaRPr>
          </a:p>
        </p:txBody>
      </p:sp>
      <p:sp>
        <p:nvSpPr>
          <p:cNvPr id="7" name="矩形 6"/>
          <p:cNvSpPr/>
          <p:nvPr/>
        </p:nvSpPr>
        <p:spPr>
          <a:xfrm>
            <a:off x="4788594" y="2988369"/>
            <a:ext cx="3960439" cy="1169551"/>
          </a:xfrm>
          <a:prstGeom prst="rect">
            <a:avLst/>
          </a:prstGeom>
        </p:spPr>
        <p:txBody>
          <a:bodyPr wrap="square">
            <a:spAutoFit/>
          </a:bodyPr>
          <a:lstStyle/>
          <a:p>
            <a:r>
              <a:rPr lang="zh-TW" altLang="en-US" sz="1400" dirty="0" smtClean="0">
                <a:latin typeface="微軟正黑體" panose="020B0604030504040204" pitchFamily="34" charset="-120"/>
                <a:ea typeface="微軟正黑體" panose="020B0604030504040204" pitchFamily="34" charset="-120"/>
              </a:rPr>
              <a:t>目前</a:t>
            </a:r>
            <a:r>
              <a:rPr lang="zh-TW" altLang="en-US" sz="1400" dirty="0">
                <a:latin typeface="微軟正黑體" panose="020B0604030504040204" pitchFamily="34" charset="-120"/>
                <a:ea typeface="微軟正黑體" panose="020B0604030504040204" pitchFamily="34" charset="-120"/>
              </a:rPr>
              <a:t>已有 </a:t>
            </a:r>
            <a:r>
              <a:rPr lang="en-US" altLang="zh-TW" sz="1400" dirty="0">
                <a:latin typeface="微軟正黑體" panose="020B0604030504040204" pitchFamily="34" charset="-120"/>
                <a:ea typeface="微軟正黑體" panose="020B0604030504040204" pitchFamily="34" charset="-120"/>
              </a:rPr>
              <a:t>612 </a:t>
            </a:r>
            <a:r>
              <a:rPr lang="zh-TW" altLang="en-US" sz="1400" dirty="0">
                <a:latin typeface="微軟正黑體" panose="020B0604030504040204" pitchFamily="34" charset="-120"/>
                <a:ea typeface="微軟正黑體" panose="020B0604030504040204" pitchFamily="34" charset="-120"/>
              </a:rPr>
              <a:t>家出版社提供 </a:t>
            </a:r>
            <a:r>
              <a:rPr lang="en-US" altLang="zh-TW" sz="1400" dirty="0">
                <a:latin typeface="微軟正黑體" panose="020B0604030504040204" pitchFamily="34" charset="-120"/>
                <a:ea typeface="微軟正黑體" panose="020B0604030504040204" pitchFamily="34" charset="-120"/>
              </a:rPr>
              <a:t>33,112 </a:t>
            </a:r>
            <a:r>
              <a:rPr lang="zh-TW" altLang="en-US" sz="1400" dirty="0">
                <a:latin typeface="微軟正黑體" panose="020B0604030504040204" pitchFamily="34" charset="-120"/>
                <a:ea typeface="微軟正黑體" panose="020B0604030504040204" pitchFamily="34" charset="-120"/>
              </a:rPr>
              <a:t>本優質好書。並持續邀集更多出版社</a:t>
            </a:r>
            <a:r>
              <a:rPr lang="zh-TW" altLang="en-US" sz="1400" dirty="0" smtClean="0">
                <a:latin typeface="微軟正黑體" panose="020B0604030504040204" pitchFamily="34" charset="-120"/>
                <a:ea typeface="微軟正黑體" panose="020B0604030504040204" pitchFamily="34" charset="-120"/>
              </a:rPr>
              <a:t>參與，將其優質之電子出版品授權並提供給圖書館會員借閱，由於</a:t>
            </a:r>
            <a:r>
              <a:rPr lang="zh-TW" altLang="en-US" sz="1400" dirty="0">
                <a:latin typeface="微軟正黑體" panose="020B0604030504040204" pitchFamily="34" charset="-120"/>
                <a:ea typeface="微軟正黑體" panose="020B0604030504040204" pitchFamily="34" charset="-120"/>
              </a:rPr>
              <a:t>每本書不受借閱本數的</a:t>
            </a:r>
            <a:r>
              <a:rPr lang="zh-TW" altLang="en-US" sz="1400" dirty="0" smtClean="0">
                <a:latin typeface="微軟正黑體" panose="020B0604030504040204" pitchFamily="34" charset="-120"/>
                <a:ea typeface="微軟正黑體" panose="020B0604030504040204" pitchFamily="34" charset="-120"/>
              </a:rPr>
              <a:t>限制，可同時</a:t>
            </a:r>
            <a:r>
              <a:rPr lang="zh-TW" altLang="en-US" sz="1400" dirty="0">
                <a:latin typeface="微軟正黑體" panose="020B0604030504040204" pitchFamily="34" charset="-120"/>
                <a:ea typeface="微軟正黑體" panose="020B0604030504040204" pitchFamily="34" charset="-120"/>
              </a:rPr>
              <a:t>供多人無限借</a:t>
            </a:r>
            <a:r>
              <a:rPr lang="zh-TW" altLang="en-US" sz="1400" dirty="0" smtClean="0">
                <a:latin typeface="微軟正黑體" panose="020B0604030504040204" pitchFamily="34" charset="-120"/>
                <a:ea typeface="微軟正黑體" panose="020B0604030504040204" pitchFamily="34" charset="-120"/>
              </a:rPr>
              <a:t>閱，滿足</a:t>
            </a:r>
            <a:r>
              <a:rPr lang="zh-TW" altLang="en-US" sz="1400" dirty="0">
                <a:latin typeface="微軟正黑體" panose="020B0604030504040204" pitchFamily="34" charset="-120"/>
                <a:ea typeface="微軟正黑體" panose="020B0604030504040204" pitchFamily="34" charset="-120"/>
              </a:rPr>
              <a:t>更多民眾閱讀同一種書的需求。</a:t>
            </a:r>
          </a:p>
        </p:txBody>
      </p:sp>
      <p:sp>
        <p:nvSpPr>
          <p:cNvPr id="8" name="矩形 7"/>
          <p:cNvSpPr/>
          <p:nvPr/>
        </p:nvSpPr>
        <p:spPr>
          <a:xfrm>
            <a:off x="4955815" y="2619037"/>
            <a:ext cx="1326004" cy="369332"/>
          </a:xfrm>
          <a:prstGeom prst="rect">
            <a:avLst/>
          </a:prstGeom>
        </p:spPr>
        <p:txBody>
          <a:bodyPr wrap="none">
            <a:spAutoFit/>
          </a:bodyPr>
          <a:lstStyle/>
          <a:p>
            <a:r>
              <a:rPr lang="en-US" altLang="zh-TW" dirty="0" smtClean="0">
                <a:latin typeface="微軟正黑體" panose="020B0604030504040204" pitchFamily="34" charset="-120"/>
                <a:ea typeface="微軟正黑體" panose="020B0604030504040204" pitchFamily="34" charset="-120"/>
              </a:rPr>
              <a:t>&lt;&lt;</a:t>
            </a:r>
            <a:r>
              <a:rPr lang="zh-TW" altLang="en-US" dirty="0" smtClean="0">
                <a:latin typeface="微軟正黑體" panose="020B0604030504040204" pitchFamily="34" charset="-120"/>
                <a:ea typeface="微軟正黑體" panose="020B0604030504040204" pitchFamily="34" charset="-120"/>
              </a:rPr>
              <a:t>簡介</a:t>
            </a:r>
            <a:r>
              <a:rPr lang="en-US" altLang="zh-TW" dirty="0" smtClean="0">
                <a:latin typeface="微軟正黑體" panose="020B0604030504040204" pitchFamily="34" charset="-120"/>
                <a:ea typeface="微軟正黑體" panose="020B0604030504040204" pitchFamily="34" charset="-120"/>
              </a:rPr>
              <a:t>&gt;&gt;</a:t>
            </a:r>
            <a:endParaRPr lang="zh-TW" altLang="en-US" dirty="0"/>
          </a:p>
        </p:txBody>
      </p:sp>
      <p:sp>
        <p:nvSpPr>
          <p:cNvPr id="9" name="矩形 8"/>
          <p:cNvSpPr/>
          <p:nvPr/>
        </p:nvSpPr>
        <p:spPr>
          <a:xfrm>
            <a:off x="4955815" y="4205445"/>
            <a:ext cx="1326004" cy="369332"/>
          </a:xfrm>
          <a:prstGeom prst="rect">
            <a:avLst/>
          </a:prstGeom>
        </p:spPr>
        <p:txBody>
          <a:bodyPr wrap="none">
            <a:spAutoFit/>
          </a:bodyPr>
          <a:lstStyle/>
          <a:p>
            <a:r>
              <a:rPr lang="en-US" altLang="zh-TW" dirty="0" smtClean="0">
                <a:latin typeface="微軟正黑體" panose="020B0604030504040204" pitchFamily="34" charset="-120"/>
                <a:ea typeface="微軟正黑體" panose="020B0604030504040204" pitchFamily="34" charset="-120"/>
              </a:rPr>
              <a:t>&lt;&lt;</a:t>
            </a:r>
            <a:r>
              <a:rPr lang="zh-TW" altLang="en-US" dirty="0" smtClean="0">
                <a:latin typeface="微軟正黑體" panose="020B0604030504040204" pitchFamily="34" charset="-120"/>
                <a:ea typeface="微軟正黑體" panose="020B0604030504040204" pitchFamily="34" charset="-120"/>
              </a:rPr>
              <a:t>說明</a:t>
            </a:r>
            <a:r>
              <a:rPr lang="en-US" altLang="zh-TW" dirty="0" smtClean="0">
                <a:latin typeface="微軟正黑體" panose="020B0604030504040204" pitchFamily="34" charset="-120"/>
                <a:ea typeface="微軟正黑體" panose="020B0604030504040204" pitchFamily="34" charset="-120"/>
              </a:rPr>
              <a:t>&gt;&gt;</a:t>
            </a:r>
            <a:endParaRPr lang="zh-TW" altLang="en-US" dirty="0"/>
          </a:p>
        </p:txBody>
      </p:sp>
      <p:sp>
        <p:nvSpPr>
          <p:cNvPr id="10" name="矩形 9"/>
          <p:cNvSpPr/>
          <p:nvPr/>
        </p:nvSpPr>
        <p:spPr>
          <a:xfrm>
            <a:off x="4845510" y="4594899"/>
            <a:ext cx="4137671" cy="738664"/>
          </a:xfrm>
          <a:prstGeom prst="rect">
            <a:avLst/>
          </a:prstGeom>
        </p:spPr>
        <p:txBody>
          <a:bodyPr wrap="none">
            <a:spAutoFit/>
          </a:bodyPr>
          <a:lstStyle/>
          <a:p>
            <a:r>
              <a:rPr lang="zh-TW" altLang="en-US" sz="1400" dirty="0" smtClean="0"/>
              <a:t>採「借閱點數」規則，</a:t>
            </a:r>
            <a:r>
              <a:rPr lang="zh-TW" altLang="en-US" sz="1400" dirty="0" smtClean="0">
                <a:solidFill>
                  <a:srgbClr val="FF0000"/>
                </a:solidFill>
              </a:rPr>
              <a:t>每年</a:t>
            </a:r>
            <a:r>
              <a:rPr lang="en-US" altLang="zh-TW" sz="1400" dirty="0" smtClean="0">
                <a:solidFill>
                  <a:srgbClr val="FF0000"/>
                </a:solidFill>
              </a:rPr>
              <a:t>60</a:t>
            </a:r>
            <a:r>
              <a:rPr lang="zh-TW" altLang="en-US" sz="1400" dirty="0" smtClean="0">
                <a:solidFill>
                  <a:srgbClr val="FF0000"/>
                </a:solidFill>
              </a:rPr>
              <a:t>點</a:t>
            </a:r>
            <a:r>
              <a:rPr lang="en-US" altLang="zh-TW" sz="1400" dirty="0" smtClean="0">
                <a:solidFill>
                  <a:srgbClr val="FF0000"/>
                </a:solidFill>
              </a:rPr>
              <a:t>(1</a:t>
            </a:r>
            <a:r>
              <a:rPr lang="zh-TW" altLang="en-US" sz="1400" dirty="0" smtClean="0">
                <a:solidFill>
                  <a:srgbClr val="FF0000"/>
                </a:solidFill>
              </a:rPr>
              <a:t>本書</a:t>
            </a:r>
            <a:r>
              <a:rPr lang="en-US" altLang="zh-TW" sz="1400" dirty="0" smtClean="0">
                <a:solidFill>
                  <a:srgbClr val="FF0000"/>
                </a:solidFill>
              </a:rPr>
              <a:t>1</a:t>
            </a:r>
            <a:r>
              <a:rPr lang="zh-TW" altLang="en-US" sz="1400" dirty="0" smtClean="0">
                <a:solidFill>
                  <a:srgbClr val="FF0000"/>
                </a:solidFill>
              </a:rPr>
              <a:t>點</a:t>
            </a:r>
            <a:r>
              <a:rPr lang="en-US" altLang="zh-TW" sz="1400" dirty="0" smtClean="0">
                <a:solidFill>
                  <a:srgbClr val="FF0000"/>
                </a:solidFill>
              </a:rPr>
              <a:t>)</a:t>
            </a:r>
            <a:r>
              <a:rPr lang="zh-TW" altLang="en-US" sz="1400" dirty="0" smtClean="0"/>
              <a:t>，使用</a:t>
            </a:r>
            <a:endParaRPr lang="en-US" altLang="zh-TW" sz="1400" dirty="0" smtClean="0"/>
          </a:p>
          <a:p>
            <a:r>
              <a:rPr lang="zh-TW" altLang="en-US" sz="1400" dirty="0" smtClean="0"/>
              <a:t>完畢需等下一年度。借閱期限為</a:t>
            </a:r>
            <a:r>
              <a:rPr lang="en-US" altLang="zh-TW" sz="1400" dirty="0" smtClean="0"/>
              <a:t>14</a:t>
            </a:r>
            <a:r>
              <a:rPr lang="zh-TW" altLang="en-US" sz="1400" dirty="0" smtClean="0"/>
              <a:t>天，系統將自動</a:t>
            </a:r>
            <a:endParaRPr lang="en-US" altLang="zh-TW" sz="1400" dirty="0" smtClean="0"/>
          </a:p>
          <a:p>
            <a:r>
              <a:rPr lang="zh-TW" altLang="en-US" sz="1400" dirty="0" smtClean="0"/>
              <a:t>歸還書籍。</a:t>
            </a:r>
            <a:endParaRPr lang="en-US" altLang="zh-TW" sz="1400" dirty="0" smtClean="0"/>
          </a:p>
        </p:txBody>
      </p:sp>
    </p:spTree>
    <p:extLst>
      <p:ext uri="{BB962C8B-B14F-4D97-AF65-F5344CB8AC3E}">
        <p14:creationId xmlns:p14="http://schemas.microsoft.com/office/powerpoint/2010/main" val="81998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cstate="print">
            <a:extLst>
              <a:ext uri="{28A0092B-C50C-407E-A947-70E740481C1C}">
                <a14:useLocalDpi xmlns:a14="http://schemas.microsoft.com/office/drawing/2010/main" val="0"/>
              </a:ext>
            </a:extLst>
          </a:blip>
          <a:srcRect b="64054"/>
          <a:stretch/>
        </p:blipFill>
        <p:spPr>
          <a:xfrm>
            <a:off x="0" y="-519179"/>
            <a:ext cx="9130918" cy="2347979"/>
          </a:xfrm>
          <a:prstGeom prst="rect">
            <a:avLst/>
          </a:prstGeom>
        </p:spPr>
      </p:pic>
      <p:sp>
        <p:nvSpPr>
          <p:cNvPr id="3" name="矩形 2"/>
          <p:cNvSpPr/>
          <p:nvPr/>
        </p:nvSpPr>
        <p:spPr>
          <a:xfrm>
            <a:off x="442363" y="1031343"/>
            <a:ext cx="2736304" cy="821390"/>
          </a:xfrm>
          <a:prstGeom prst="rect">
            <a:avLst/>
          </a:prstGeom>
          <a:solidFill>
            <a:srgbClr val="E22F1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633880" y="1160574"/>
            <a:ext cx="4514754" cy="1477328"/>
          </a:xfrm>
          <a:prstGeom prst="rect">
            <a:avLst/>
          </a:prstGeom>
          <a:noFill/>
        </p:spPr>
        <p:txBody>
          <a:bodyPr vert="horz" wrap="square" rtlCol="0">
            <a:spAutoFit/>
          </a:bodyPr>
          <a:lstStyle/>
          <a:p>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電子資源</a:t>
            </a:r>
            <a:endPar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4500" b="1" dirty="0" smtClean="0">
                <a:solidFill>
                  <a:schemeClr val="tx1">
                    <a:lumMod val="75000"/>
                    <a:lumOff val="25000"/>
                  </a:schemeClr>
                </a:solidFill>
                <a:latin typeface="微軟正黑體" panose="020B0604030504040204" pitchFamily="34" charset="-120"/>
                <a:ea typeface="微軟正黑體" panose="020B0604030504040204" pitchFamily="34" charset="-120"/>
              </a:rPr>
              <a:t>系統</a:t>
            </a:r>
            <a:r>
              <a:rPr lang="en-US" altLang="zh-TW" sz="4500" b="1"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4500" b="1" dirty="0" smtClean="0">
                <a:solidFill>
                  <a:schemeClr val="tx1">
                    <a:lumMod val="75000"/>
                    <a:lumOff val="25000"/>
                  </a:schemeClr>
                </a:solidFill>
                <a:latin typeface="微軟正黑體" panose="020B0604030504040204" pitchFamily="34" charset="-120"/>
                <a:ea typeface="微軟正黑體" panose="020B0604030504040204" pitchFamily="34" charset="-120"/>
              </a:rPr>
              <a:t>免費資源</a:t>
            </a:r>
            <a:endParaRPr lang="zh-TW" altLang="en-US" sz="45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pic>
        <p:nvPicPr>
          <p:cNvPr id="5" name="圖片 4"/>
          <p:cNvPicPr>
            <a:picLocks noChangeAspect="1"/>
          </p:cNvPicPr>
          <p:nvPr/>
        </p:nvPicPr>
        <p:blipFill rotWithShape="1">
          <a:blip r:embed="rId3">
            <a:extLst>
              <a:ext uri="{28A0092B-C50C-407E-A947-70E740481C1C}">
                <a14:useLocalDpi xmlns:a14="http://schemas.microsoft.com/office/drawing/2010/main" val="0"/>
              </a:ext>
            </a:extLst>
          </a:blip>
          <a:srcRect l="30748" t="38624" r="28700" b="25749"/>
          <a:stretch/>
        </p:blipFill>
        <p:spPr>
          <a:xfrm>
            <a:off x="828154" y="2893292"/>
            <a:ext cx="1233859" cy="1924050"/>
          </a:xfrm>
          <a:prstGeom prst="rect">
            <a:avLst/>
          </a:prstGeom>
        </p:spPr>
      </p:pic>
      <p:sp>
        <p:nvSpPr>
          <p:cNvPr id="6" name="矩形 5"/>
          <p:cNvSpPr/>
          <p:nvPr/>
        </p:nvSpPr>
        <p:spPr>
          <a:xfrm>
            <a:off x="2061070" y="3357701"/>
            <a:ext cx="2672800" cy="800219"/>
          </a:xfrm>
          <a:prstGeom prst="rect">
            <a:avLst/>
          </a:prstGeom>
        </p:spPr>
        <p:txBody>
          <a:bodyPr wrap="square">
            <a:spAutoFit/>
          </a:bodyPr>
          <a:lstStyle/>
          <a:p>
            <a:pPr algn="ctr">
              <a:spcBef>
                <a:spcPts val="600"/>
              </a:spcBef>
              <a:spcAft>
                <a:spcPts val="600"/>
              </a:spcAft>
            </a:pP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國立公共資訊圖書館</a:t>
            </a:r>
            <a:r>
              <a:rPr lang="en-US" altLang="zh-TW" dirty="0" smtClean="0">
                <a:latin typeface="微軟正黑體" panose="020B0604030504040204" pitchFamily="34" charset="-120"/>
                <a:ea typeface="微軟正黑體" panose="020B0604030504040204" pitchFamily="34" charset="-120"/>
              </a:rPr>
              <a:t>-</a:t>
            </a:r>
          </a:p>
          <a:p>
            <a:pPr algn="ctr">
              <a:spcBef>
                <a:spcPts val="600"/>
              </a:spcBef>
              <a:spcAft>
                <a:spcPts val="600"/>
              </a:spcAft>
            </a:pPr>
            <a:r>
              <a:rPr lang="en-US" altLang="zh-TW" dirty="0" err="1" smtClean="0">
                <a:latin typeface="微軟正黑體" panose="020B0604030504040204" pitchFamily="34" charset="-120"/>
                <a:ea typeface="微軟正黑體" panose="020B0604030504040204" pitchFamily="34" charset="-120"/>
              </a:rPr>
              <a:t>iLib</a:t>
            </a:r>
            <a:r>
              <a:rPr lang="en-US" altLang="zh-TW" dirty="0" smtClean="0">
                <a:latin typeface="微軟正黑體" panose="020B0604030504040204" pitchFamily="34" charset="-120"/>
                <a:ea typeface="微軟正黑體" panose="020B0604030504040204" pitchFamily="34" charset="-120"/>
              </a:rPr>
              <a:t> Reader</a:t>
            </a:r>
            <a:endParaRPr lang="zh-TW" altLang="en-US" dirty="0">
              <a:latin typeface="微軟正黑體" panose="020B0604030504040204" pitchFamily="34" charset="-120"/>
              <a:ea typeface="微軟正黑體" panose="020B0604030504040204" pitchFamily="34" charset="-120"/>
            </a:endParaRPr>
          </a:p>
        </p:txBody>
      </p:sp>
      <p:sp>
        <p:nvSpPr>
          <p:cNvPr id="7" name="矩形 6"/>
          <p:cNvSpPr/>
          <p:nvPr/>
        </p:nvSpPr>
        <p:spPr>
          <a:xfrm>
            <a:off x="4788594" y="2988369"/>
            <a:ext cx="3960439" cy="738664"/>
          </a:xfrm>
          <a:prstGeom prst="rect">
            <a:avLst/>
          </a:prstGeom>
        </p:spPr>
        <p:txBody>
          <a:bodyPr wrap="square">
            <a:spAutoFit/>
          </a:bodyPr>
          <a:lstStyle/>
          <a:p>
            <a:r>
              <a:rPr lang="zh-TW" altLang="en-US" sz="1400" dirty="0" smtClean="0">
                <a:latin typeface="微軟正黑體" panose="020B0604030504040204" pitchFamily="34" charset="-120"/>
                <a:ea typeface="微軟正黑體" panose="020B0604030504040204" pitchFamily="34" charset="-120"/>
              </a:rPr>
              <a:t>目前</a:t>
            </a:r>
            <a:r>
              <a:rPr lang="en-US" altLang="zh-TW" sz="1400" dirty="0" smtClean="0">
                <a:latin typeface="微軟正黑體" panose="020B0604030504040204" pitchFamily="34" charset="-120"/>
                <a:ea typeface="微軟正黑體" panose="020B0604030504040204" pitchFamily="34" charset="-120"/>
              </a:rPr>
              <a:t>25</a:t>
            </a:r>
            <a:r>
              <a:rPr lang="zh-TW" altLang="en-US" sz="1400" dirty="0" smtClean="0">
                <a:latin typeface="微軟正黑體" panose="020B0604030504040204" pitchFamily="34" charset="-120"/>
                <a:ea typeface="微軟正黑體" panose="020B0604030504040204" pitchFamily="34" charset="-120"/>
              </a:rPr>
              <a:t>萬餘冊的電子書供民眾線上閱覽或借閱，並持續增加購進電子書，期望提昇市民良好且不受時間、地點限制的閱讀環境。</a:t>
            </a:r>
            <a:endParaRPr lang="zh-TW" altLang="en-US" sz="1400" dirty="0">
              <a:latin typeface="微軟正黑體" panose="020B0604030504040204" pitchFamily="34" charset="-120"/>
              <a:ea typeface="微軟正黑體" panose="020B0604030504040204" pitchFamily="34" charset="-120"/>
            </a:endParaRPr>
          </a:p>
        </p:txBody>
      </p:sp>
      <p:sp>
        <p:nvSpPr>
          <p:cNvPr id="8" name="矩形 7"/>
          <p:cNvSpPr/>
          <p:nvPr/>
        </p:nvSpPr>
        <p:spPr>
          <a:xfrm>
            <a:off x="4955815" y="2619037"/>
            <a:ext cx="1326004" cy="369332"/>
          </a:xfrm>
          <a:prstGeom prst="rect">
            <a:avLst/>
          </a:prstGeom>
        </p:spPr>
        <p:txBody>
          <a:bodyPr wrap="none">
            <a:spAutoFit/>
          </a:bodyPr>
          <a:lstStyle/>
          <a:p>
            <a:r>
              <a:rPr lang="en-US" altLang="zh-TW" dirty="0" smtClean="0">
                <a:latin typeface="微軟正黑體" panose="020B0604030504040204" pitchFamily="34" charset="-120"/>
                <a:ea typeface="微軟正黑體" panose="020B0604030504040204" pitchFamily="34" charset="-120"/>
              </a:rPr>
              <a:t>&lt;&lt;</a:t>
            </a:r>
            <a:r>
              <a:rPr lang="zh-TW" altLang="en-US" dirty="0" smtClean="0">
                <a:latin typeface="微軟正黑體" panose="020B0604030504040204" pitchFamily="34" charset="-120"/>
                <a:ea typeface="微軟正黑體" panose="020B0604030504040204" pitchFamily="34" charset="-120"/>
              </a:rPr>
              <a:t>簡介</a:t>
            </a:r>
            <a:r>
              <a:rPr lang="en-US" altLang="zh-TW" dirty="0" smtClean="0">
                <a:latin typeface="微軟正黑體" panose="020B0604030504040204" pitchFamily="34" charset="-120"/>
                <a:ea typeface="微軟正黑體" panose="020B0604030504040204" pitchFamily="34" charset="-120"/>
              </a:rPr>
              <a:t>&gt;&gt;</a:t>
            </a:r>
            <a:endParaRPr lang="zh-TW" altLang="en-US" dirty="0"/>
          </a:p>
        </p:txBody>
      </p:sp>
      <p:sp>
        <p:nvSpPr>
          <p:cNvPr id="9" name="矩形 8"/>
          <p:cNvSpPr/>
          <p:nvPr/>
        </p:nvSpPr>
        <p:spPr>
          <a:xfrm>
            <a:off x="4985739" y="3869762"/>
            <a:ext cx="1326004" cy="369332"/>
          </a:xfrm>
          <a:prstGeom prst="rect">
            <a:avLst/>
          </a:prstGeom>
        </p:spPr>
        <p:txBody>
          <a:bodyPr wrap="none">
            <a:spAutoFit/>
          </a:bodyPr>
          <a:lstStyle/>
          <a:p>
            <a:r>
              <a:rPr lang="en-US" altLang="zh-TW" dirty="0" smtClean="0">
                <a:latin typeface="微軟正黑體" panose="020B0604030504040204" pitchFamily="34" charset="-120"/>
                <a:ea typeface="微軟正黑體" panose="020B0604030504040204" pitchFamily="34" charset="-120"/>
              </a:rPr>
              <a:t>&lt;&lt;</a:t>
            </a:r>
            <a:r>
              <a:rPr lang="zh-TW" altLang="en-US" dirty="0" smtClean="0">
                <a:latin typeface="微軟正黑體" panose="020B0604030504040204" pitchFamily="34" charset="-120"/>
                <a:ea typeface="微軟正黑體" panose="020B0604030504040204" pitchFamily="34" charset="-120"/>
              </a:rPr>
              <a:t>說明</a:t>
            </a:r>
            <a:r>
              <a:rPr lang="en-US" altLang="zh-TW" dirty="0" smtClean="0">
                <a:latin typeface="微軟正黑體" panose="020B0604030504040204" pitchFamily="34" charset="-120"/>
                <a:ea typeface="微軟正黑體" panose="020B0604030504040204" pitchFamily="34" charset="-120"/>
              </a:rPr>
              <a:t>&gt;&gt;</a:t>
            </a:r>
            <a:endParaRPr lang="zh-TW" altLang="en-US" dirty="0"/>
          </a:p>
        </p:txBody>
      </p:sp>
      <p:sp>
        <p:nvSpPr>
          <p:cNvPr id="10" name="矩形 9"/>
          <p:cNvSpPr/>
          <p:nvPr/>
        </p:nvSpPr>
        <p:spPr>
          <a:xfrm>
            <a:off x="4875434" y="4259216"/>
            <a:ext cx="4134465" cy="738664"/>
          </a:xfrm>
          <a:prstGeom prst="rect">
            <a:avLst/>
          </a:prstGeom>
        </p:spPr>
        <p:txBody>
          <a:bodyPr wrap="none">
            <a:spAutoFit/>
          </a:bodyPr>
          <a:lstStyle/>
          <a:p>
            <a:r>
              <a:rPr lang="zh-TW" altLang="en-US" sz="1400" dirty="0" smtClean="0"/>
              <a:t>採「借閱本數」規則，每個帳號可借</a:t>
            </a:r>
            <a:r>
              <a:rPr lang="en-US" altLang="zh-TW" sz="1400" dirty="0" smtClean="0"/>
              <a:t>8</a:t>
            </a:r>
            <a:r>
              <a:rPr lang="zh-TW" altLang="en-US" sz="1400" dirty="0" smtClean="0"/>
              <a:t>本書，</a:t>
            </a:r>
            <a:r>
              <a:rPr lang="en-US" altLang="zh-TW" sz="1400" dirty="0" smtClean="0"/>
              <a:t>14</a:t>
            </a:r>
            <a:r>
              <a:rPr lang="zh-TW" altLang="en-US" sz="1400" dirty="0" smtClean="0"/>
              <a:t>天</a:t>
            </a:r>
            <a:endParaRPr lang="en-US" altLang="zh-TW" sz="1400" dirty="0" smtClean="0"/>
          </a:p>
          <a:p>
            <a:r>
              <a:rPr lang="zh-TW" altLang="en-US" sz="1400" dirty="0" smtClean="0"/>
              <a:t>借期，且持任一公共圖書館的借閱帳號即可免費申</a:t>
            </a:r>
            <a:endParaRPr lang="en-US" altLang="zh-TW" sz="1400" dirty="0" smtClean="0"/>
          </a:p>
          <a:p>
            <a:r>
              <a:rPr lang="zh-TW" altLang="en-US" sz="1400" dirty="0" smtClean="0"/>
              <a:t>請平台使用帳號。</a:t>
            </a:r>
            <a:endParaRPr lang="en-US" altLang="zh-TW" sz="1400" dirty="0" smtClean="0"/>
          </a:p>
        </p:txBody>
      </p:sp>
    </p:spTree>
    <p:extLst>
      <p:ext uri="{BB962C8B-B14F-4D97-AF65-F5344CB8AC3E}">
        <p14:creationId xmlns:p14="http://schemas.microsoft.com/office/powerpoint/2010/main" val="564697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369987" y="971960"/>
            <a:ext cx="5256584" cy="184666"/>
          </a:xfrm>
          <a:prstGeom prst="rect">
            <a:avLst/>
          </a:prstGeom>
          <a:solidFill>
            <a:srgbClr val="DF972D">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57816" cy="1357816"/>
          </a:xfrm>
          <a:prstGeom prst="rect">
            <a:avLst/>
          </a:prstGeom>
        </p:spPr>
      </p:pic>
      <p:sp>
        <p:nvSpPr>
          <p:cNvPr id="3" name="矩形 2"/>
          <p:cNvSpPr/>
          <p:nvPr/>
        </p:nvSpPr>
        <p:spPr>
          <a:xfrm>
            <a:off x="1188194" y="214722"/>
            <a:ext cx="1740132" cy="1015663"/>
          </a:xfrm>
          <a:prstGeom prst="rect">
            <a:avLst/>
          </a:prstGeom>
        </p:spPr>
        <p:txBody>
          <a:bodyPr wrap="square">
            <a:spAutoFit/>
          </a:bodyPr>
          <a:lstStyle/>
          <a:p>
            <a:pPr algn="ctr">
              <a:spcBef>
                <a:spcPts val="600"/>
              </a:spcBef>
              <a:spcAft>
                <a:spcPts val="600"/>
              </a:spcAft>
            </a:pPr>
            <a:r>
              <a:rPr lang="en-US" altLang="zh-TW" sz="2500" b="1" dirty="0" err="1" smtClean="0">
                <a:latin typeface="微軟正黑體" panose="020B0604030504040204" pitchFamily="34" charset="-120"/>
                <a:ea typeface="微軟正黑體" panose="020B0604030504040204" pitchFamily="34" charset="-120"/>
              </a:rPr>
              <a:t>HyRead</a:t>
            </a:r>
            <a:r>
              <a:rPr lang="en-US" altLang="zh-TW" sz="2500" b="1" dirty="0" smtClean="0">
                <a:latin typeface="微軟正黑體" panose="020B0604030504040204" pitchFamily="34" charset="-120"/>
                <a:ea typeface="微軟正黑體" panose="020B0604030504040204" pitchFamily="34" charset="-120"/>
              </a:rPr>
              <a:t> </a:t>
            </a:r>
          </a:p>
          <a:p>
            <a:pPr algn="ctr">
              <a:spcBef>
                <a:spcPts val="600"/>
              </a:spcBef>
              <a:spcAft>
                <a:spcPts val="600"/>
              </a:spcAft>
            </a:pPr>
            <a:r>
              <a:rPr lang="zh-TW" altLang="en-US" sz="2500" b="1" dirty="0" smtClean="0">
                <a:latin typeface="微軟正黑體" panose="020B0604030504040204" pitchFamily="34" charset="-120"/>
                <a:ea typeface="微軟正黑體" panose="020B0604030504040204" pitchFamily="34" charset="-120"/>
              </a:rPr>
              <a:t>平台</a:t>
            </a:r>
            <a:endParaRPr lang="zh-TW" altLang="en-US" sz="2500" b="1" dirty="0">
              <a:latin typeface="微軟正黑體" panose="020B0604030504040204" pitchFamily="34" charset="-120"/>
              <a:ea typeface="微軟正黑體" panose="020B0604030504040204" pitchFamily="34" charset="-120"/>
            </a:endParaRPr>
          </a:p>
        </p:txBody>
      </p:sp>
      <p:sp>
        <p:nvSpPr>
          <p:cNvPr id="4" name="矩形 3"/>
          <p:cNvSpPr/>
          <p:nvPr/>
        </p:nvSpPr>
        <p:spPr>
          <a:xfrm>
            <a:off x="-489869" y="1743655"/>
            <a:ext cx="5364659" cy="338554"/>
          </a:xfrm>
          <a:prstGeom prst="rect">
            <a:avLst/>
          </a:prstGeom>
        </p:spPr>
        <p:txBody>
          <a:bodyPr wrap="square">
            <a:spAutoFit/>
          </a:bodyPr>
          <a:lstStyle/>
          <a:p>
            <a:pPr algn="ctr">
              <a:spcBef>
                <a:spcPts val="600"/>
              </a:spcBef>
              <a:spcAft>
                <a:spcPts val="600"/>
              </a:spcAft>
            </a:pPr>
            <a:r>
              <a:rPr lang="zh-TW" altLang="en-US" sz="1600" dirty="0" smtClean="0">
                <a:latin typeface="微軟正黑體" panose="020B0604030504040204" pitchFamily="34" charset="-120"/>
                <a:ea typeface="微軟正黑體" panose="020B0604030504040204" pitchFamily="34" charset="-120"/>
              </a:rPr>
              <a:t>圖資處首頁</a:t>
            </a:r>
            <a:r>
              <a:rPr lang="en-US" altLang="zh-TW" sz="1600" dirty="0" smtClean="0">
                <a:latin typeface="微軟正黑體" panose="020B0604030504040204" pitchFamily="34" charset="-120"/>
                <a:ea typeface="微軟正黑體" panose="020B0604030504040204" pitchFamily="34" charset="-120"/>
              </a:rPr>
              <a:t>&gt;</a:t>
            </a:r>
            <a:r>
              <a:rPr lang="zh-TW" altLang="en-US" sz="1600" dirty="0" smtClean="0">
                <a:latin typeface="微軟正黑體" panose="020B0604030504040204" pitchFamily="34" charset="-120"/>
                <a:ea typeface="微軟正黑體" panose="020B0604030504040204" pitchFamily="34" charset="-120"/>
              </a:rPr>
              <a:t>研究資源</a:t>
            </a:r>
            <a:r>
              <a:rPr lang="en-US" altLang="zh-TW" sz="1600" dirty="0" smtClean="0">
                <a:latin typeface="微軟正黑體" panose="020B0604030504040204" pitchFamily="34" charset="-120"/>
                <a:ea typeface="微軟正黑體" panose="020B0604030504040204" pitchFamily="34" charset="-120"/>
              </a:rPr>
              <a:t>&gt;</a:t>
            </a:r>
            <a:r>
              <a:rPr lang="zh-TW" altLang="en-US" sz="1600" dirty="0" smtClean="0">
                <a:latin typeface="微軟正黑體" panose="020B0604030504040204" pitchFamily="34" charset="-120"/>
                <a:ea typeface="微軟正黑體" panose="020B0604030504040204" pitchFamily="34" charset="-120"/>
              </a:rPr>
              <a:t>電子資源系統</a:t>
            </a:r>
            <a:r>
              <a:rPr lang="en-US" altLang="zh-TW" sz="1600" dirty="0" smtClean="0">
                <a:latin typeface="微軟正黑體" panose="020B0604030504040204" pitchFamily="34" charset="-120"/>
                <a:ea typeface="微軟正黑體" panose="020B0604030504040204" pitchFamily="34" charset="-120"/>
              </a:rPr>
              <a:t>(ERMG)</a:t>
            </a:r>
            <a:endParaRPr lang="zh-TW" altLang="en-US" sz="1600" dirty="0">
              <a:latin typeface="微軟正黑體" panose="020B0604030504040204" pitchFamily="34" charset="-120"/>
              <a:ea typeface="微軟正黑體" panose="020B0604030504040204" pitchFamily="34" charset="-120"/>
            </a:endParaRPr>
          </a:p>
        </p:txBody>
      </p:sp>
      <p:sp>
        <p:nvSpPr>
          <p:cNvPr id="5" name="矩形 4"/>
          <p:cNvSpPr/>
          <p:nvPr/>
        </p:nvSpPr>
        <p:spPr>
          <a:xfrm>
            <a:off x="3318846" y="787294"/>
            <a:ext cx="5493812" cy="369332"/>
          </a:xfrm>
          <a:prstGeom prst="rect">
            <a:avLst/>
          </a:prstGeom>
        </p:spPr>
        <p:txBody>
          <a:bodyPr wrap="none">
            <a:spAutoFit/>
          </a:bodyPr>
          <a:lstStyle/>
          <a:p>
            <a:pPr algn="ctr">
              <a:spcBef>
                <a:spcPts val="600"/>
              </a:spcBef>
              <a:spcAft>
                <a:spcPts val="600"/>
              </a:spcAft>
            </a:pPr>
            <a:r>
              <a:rPr lang="zh-TW" altLang="en-US" b="1" dirty="0" smtClean="0">
                <a:latin typeface="微軟正黑體" panose="020B0604030504040204" pitchFamily="34" charset="-120"/>
                <a:ea typeface="微軟正黑體" panose="020B0604030504040204" pitchFamily="34" charset="-120"/>
              </a:rPr>
              <a:t>不使用圖書館最大宗的電子期刊，我只能說可惜呀</a:t>
            </a:r>
            <a:r>
              <a:rPr lang="en-US" altLang="zh-TW" b="1" dirty="0" smtClean="0">
                <a:latin typeface="微軟正黑體" panose="020B0604030504040204" pitchFamily="34" charset="-120"/>
                <a:ea typeface="微軟正黑體" panose="020B0604030504040204" pitchFamily="34" charset="-120"/>
              </a:rPr>
              <a:t>~ </a:t>
            </a:r>
            <a:endParaRPr lang="en-US" altLang="zh-TW" b="1" dirty="0">
              <a:latin typeface="微軟正黑體" panose="020B0604030504040204" pitchFamily="34" charset="-120"/>
              <a:ea typeface="微軟正黑體" panose="020B0604030504040204" pitchFamily="34" charset="-120"/>
            </a:endParaRPr>
          </a:p>
        </p:txBody>
      </p:sp>
      <p:pic>
        <p:nvPicPr>
          <p:cNvPr id="7" name="圖片 6" descr="畫面剪輯"/>
          <p:cNvPicPr>
            <a:picLocks noChangeAspect="1"/>
          </p:cNvPicPr>
          <p:nvPr/>
        </p:nvPicPr>
        <p:blipFill rotWithShape="1">
          <a:blip r:embed="rId3">
            <a:extLst>
              <a:ext uri="{28A0092B-C50C-407E-A947-70E740481C1C}">
                <a14:useLocalDpi xmlns:a14="http://schemas.microsoft.com/office/drawing/2010/main" val="0"/>
              </a:ext>
            </a:extLst>
          </a:blip>
          <a:srcRect b="8257"/>
          <a:stretch/>
        </p:blipFill>
        <p:spPr>
          <a:xfrm>
            <a:off x="252090" y="2109530"/>
            <a:ext cx="3880742" cy="3151239"/>
          </a:xfrm>
          <a:prstGeom prst="rect">
            <a:avLst/>
          </a:prstGeom>
          <a:ln>
            <a:solidFill>
              <a:schemeClr val="tx1"/>
            </a:solidFill>
          </a:ln>
        </p:spPr>
      </p:pic>
      <p:sp>
        <p:nvSpPr>
          <p:cNvPr id="8" name="矩形 7"/>
          <p:cNvSpPr/>
          <p:nvPr/>
        </p:nvSpPr>
        <p:spPr>
          <a:xfrm>
            <a:off x="4904282" y="1540143"/>
            <a:ext cx="3549945" cy="907941"/>
          </a:xfrm>
          <a:prstGeom prst="rect">
            <a:avLst/>
          </a:prstGeom>
        </p:spPr>
        <p:txBody>
          <a:bodyPr wrap="square">
            <a:spAutoFit/>
          </a:bodyPr>
          <a:lstStyle/>
          <a:p>
            <a:pPr>
              <a:spcBef>
                <a:spcPts val="300"/>
              </a:spcBef>
              <a:spcAft>
                <a:spcPts val="300"/>
              </a:spcAft>
            </a:pPr>
            <a:r>
              <a:rPr lang="zh-TW" altLang="en-US" sz="1600" dirty="0" smtClean="0">
                <a:latin typeface="微軟正黑體" panose="020B0604030504040204" pitchFamily="34" charset="-120"/>
                <a:ea typeface="微軟正黑體" panose="020B0604030504040204" pitchFamily="34" charset="-120"/>
              </a:rPr>
              <a:t>檢索欄輸入</a:t>
            </a:r>
            <a:r>
              <a:rPr lang="en-US" altLang="zh-TW" sz="1600" dirty="0" err="1" smtClean="0">
                <a:latin typeface="微軟正黑體" panose="020B0604030504040204" pitchFamily="34" charset="-120"/>
                <a:ea typeface="微軟正黑體" panose="020B0604030504040204" pitchFamily="34" charset="-120"/>
              </a:rPr>
              <a:t>hyread</a:t>
            </a:r>
            <a:r>
              <a:rPr lang="zh-TW" altLang="en-US" sz="1600" dirty="0" smtClean="0">
                <a:latin typeface="微軟正黑體" panose="020B0604030504040204" pitchFamily="34" charset="-120"/>
                <a:ea typeface="微軟正黑體" panose="020B0604030504040204" pitchFamily="34" charset="-120"/>
              </a:rPr>
              <a:t>，即可進入電子期刊平台休閒看期刊囉</a:t>
            </a:r>
            <a:endParaRPr lang="en-US" altLang="zh-TW" sz="1600" dirty="0" smtClean="0">
              <a:latin typeface="微軟正黑體" panose="020B0604030504040204" pitchFamily="34" charset="-120"/>
              <a:ea typeface="微軟正黑體" panose="020B0604030504040204" pitchFamily="34" charset="-120"/>
            </a:endParaRPr>
          </a:p>
          <a:p>
            <a:pPr>
              <a:spcBef>
                <a:spcPts val="300"/>
              </a:spcBef>
              <a:spcAft>
                <a:spcPts val="300"/>
              </a:spcAft>
            </a:pPr>
            <a:r>
              <a:rPr lang="en-US" altLang="zh-TW" sz="1600" dirty="0" smtClean="0">
                <a:latin typeface="微軟正黑體" panose="020B0604030504040204" pitchFamily="34" charset="-120"/>
                <a:ea typeface="微軟正黑體" panose="020B0604030504040204" pitchFamily="34" charset="-120"/>
              </a:rPr>
              <a:t>       &lt;</a:t>
            </a:r>
            <a:r>
              <a:rPr lang="zh-TW" altLang="en-US" sz="1600" dirty="0" smtClean="0">
                <a:solidFill>
                  <a:srgbClr val="FF0000"/>
                </a:solidFill>
                <a:latin typeface="微軟正黑體" panose="020B0604030504040204" pitchFamily="34" charset="-120"/>
                <a:ea typeface="微軟正黑體" panose="020B0604030504040204" pitchFamily="34" charset="-120"/>
              </a:rPr>
              <a:t>已結合圖書館帳密</a:t>
            </a:r>
            <a:r>
              <a:rPr lang="zh-TW" altLang="en-US" sz="1600" dirty="0" smtClean="0">
                <a:latin typeface="微軟正黑體" panose="020B0604030504040204" pitchFamily="34" charset="-120"/>
                <a:ea typeface="微軟正黑體" panose="020B0604030504040204" pitchFamily="34" charset="-120"/>
              </a:rPr>
              <a:t>，簡單</a:t>
            </a:r>
            <a:r>
              <a:rPr lang="en-US" altLang="zh-TW" sz="1600" dirty="0" smtClean="0">
                <a:latin typeface="微軟正黑體" panose="020B0604030504040204" pitchFamily="34" charset="-120"/>
                <a:ea typeface="微軟正黑體" panose="020B0604030504040204" pitchFamily="34" charset="-120"/>
              </a:rPr>
              <a:t>&gt;</a:t>
            </a:r>
            <a:endParaRPr lang="zh-TW" altLang="en-US" sz="1600" dirty="0">
              <a:latin typeface="微軟正黑體" panose="020B0604030504040204" pitchFamily="34" charset="-120"/>
              <a:ea typeface="微軟正黑體" panose="020B0604030504040204" pitchFamily="34" charset="-120"/>
            </a:endParaRPr>
          </a:p>
        </p:txBody>
      </p:sp>
      <p:pic>
        <p:nvPicPr>
          <p:cNvPr id="9" name="圖片 8"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8554" y="2448084"/>
            <a:ext cx="4341684" cy="2824040"/>
          </a:xfrm>
          <a:prstGeom prst="rect">
            <a:avLst/>
          </a:prstGeom>
          <a:ln>
            <a:solidFill>
              <a:schemeClr val="tx1"/>
            </a:solidFill>
          </a:ln>
        </p:spPr>
      </p:pic>
    </p:spTree>
    <p:extLst>
      <p:ext uri="{BB962C8B-B14F-4D97-AF65-F5344CB8AC3E}">
        <p14:creationId xmlns:p14="http://schemas.microsoft.com/office/powerpoint/2010/main" val="34644001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204418" y="1173150"/>
            <a:ext cx="5400600" cy="184666"/>
          </a:xfrm>
          <a:prstGeom prst="rect">
            <a:avLst/>
          </a:prstGeom>
          <a:solidFill>
            <a:srgbClr val="DF972D">
              <a:alpha val="5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57816" cy="1357816"/>
          </a:xfrm>
          <a:prstGeom prst="rect">
            <a:avLst/>
          </a:prstGeom>
        </p:spPr>
      </p:pic>
      <p:sp>
        <p:nvSpPr>
          <p:cNvPr id="3" name="矩形 2"/>
          <p:cNvSpPr/>
          <p:nvPr/>
        </p:nvSpPr>
        <p:spPr>
          <a:xfrm>
            <a:off x="1188194" y="214722"/>
            <a:ext cx="1740132" cy="1015663"/>
          </a:xfrm>
          <a:prstGeom prst="rect">
            <a:avLst/>
          </a:prstGeom>
        </p:spPr>
        <p:txBody>
          <a:bodyPr wrap="square">
            <a:spAutoFit/>
          </a:bodyPr>
          <a:lstStyle/>
          <a:p>
            <a:pPr algn="ctr">
              <a:spcBef>
                <a:spcPts val="600"/>
              </a:spcBef>
              <a:spcAft>
                <a:spcPts val="600"/>
              </a:spcAft>
            </a:pPr>
            <a:r>
              <a:rPr lang="en-US" altLang="zh-TW" sz="2500" b="1" dirty="0" err="1" smtClean="0">
                <a:latin typeface="微軟正黑體" panose="020B0604030504040204" pitchFamily="34" charset="-120"/>
                <a:ea typeface="微軟正黑體" panose="020B0604030504040204" pitchFamily="34" charset="-120"/>
              </a:rPr>
              <a:t>HyRead</a:t>
            </a:r>
            <a:r>
              <a:rPr lang="en-US" altLang="zh-TW" sz="2500" b="1" dirty="0" smtClean="0">
                <a:latin typeface="微軟正黑體" panose="020B0604030504040204" pitchFamily="34" charset="-120"/>
                <a:ea typeface="微軟正黑體" panose="020B0604030504040204" pitchFamily="34" charset="-120"/>
              </a:rPr>
              <a:t> </a:t>
            </a:r>
          </a:p>
          <a:p>
            <a:pPr algn="ctr">
              <a:spcBef>
                <a:spcPts val="600"/>
              </a:spcBef>
              <a:spcAft>
                <a:spcPts val="600"/>
              </a:spcAft>
            </a:pPr>
            <a:r>
              <a:rPr lang="zh-TW" altLang="en-US" sz="2500" b="1" dirty="0" smtClean="0">
                <a:latin typeface="微軟正黑體" panose="020B0604030504040204" pitchFamily="34" charset="-120"/>
                <a:ea typeface="微軟正黑體" panose="020B0604030504040204" pitchFamily="34" charset="-120"/>
              </a:rPr>
              <a:t>平台</a:t>
            </a:r>
            <a:endParaRPr lang="zh-TW" altLang="en-US" sz="2500" b="1" dirty="0">
              <a:latin typeface="微軟正黑體" panose="020B0604030504040204" pitchFamily="34" charset="-120"/>
              <a:ea typeface="微軟正黑體" panose="020B0604030504040204" pitchFamily="34" charset="-120"/>
            </a:endParaRPr>
          </a:p>
        </p:txBody>
      </p:sp>
      <p:sp>
        <p:nvSpPr>
          <p:cNvPr id="4" name="矩形 3"/>
          <p:cNvSpPr/>
          <p:nvPr/>
        </p:nvSpPr>
        <p:spPr>
          <a:xfrm>
            <a:off x="3055214" y="988484"/>
            <a:ext cx="5936241" cy="369332"/>
          </a:xfrm>
          <a:prstGeom prst="rect">
            <a:avLst/>
          </a:prstGeom>
        </p:spPr>
        <p:txBody>
          <a:bodyPr wrap="none">
            <a:spAutoFit/>
          </a:bodyPr>
          <a:lstStyle/>
          <a:p>
            <a:pPr algn="ctr">
              <a:spcBef>
                <a:spcPts val="600"/>
              </a:spcBef>
              <a:spcAft>
                <a:spcPts val="600"/>
              </a:spcAft>
            </a:pPr>
            <a:r>
              <a:rPr lang="zh-TW" altLang="en-US" b="1" dirty="0" smtClean="0">
                <a:latin typeface="微軟正黑體" panose="020B0604030504040204" pitchFamily="34" charset="-120"/>
                <a:ea typeface="微軟正黑體" panose="020B0604030504040204" pitchFamily="34" charset="-120"/>
              </a:rPr>
              <a:t>現在還拿很多期刊在手？</a:t>
            </a:r>
            <a:r>
              <a:rPr lang="en-US" altLang="zh-TW" b="1" dirty="0" smtClean="0">
                <a:latin typeface="微軟正黑體" panose="020B0604030504040204" pitchFamily="34" charset="-120"/>
                <a:ea typeface="微軟正黑體" panose="020B0604030504040204" pitchFamily="34" charset="-120"/>
              </a:rPr>
              <a:t>NONONO</a:t>
            </a:r>
            <a:r>
              <a:rPr lang="zh-TW" altLang="en-US" b="1" dirty="0" smtClean="0">
                <a:latin typeface="微軟正黑體" panose="020B0604030504040204" pitchFamily="34" charset="-120"/>
                <a:ea typeface="微軟正黑體" panose="020B0604030504040204" pitchFamily="34" charset="-120"/>
              </a:rPr>
              <a:t>，電子期刊才最夯</a:t>
            </a:r>
            <a:r>
              <a:rPr lang="en-US" altLang="zh-TW" b="1" dirty="0" smtClean="0">
                <a:latin typeface="微軟正黑體" panose="020B0604030504040204" pitchFamily="34" charset="-120"/>
                <a:ea typeface="微軟正黑體" panose="020B0604030504040204" pitchFamily="34" charset="-120"/>
              </a:rPr>
              <a:t>~ </a:t>
            </a:r>
            <a:endParaRPr lang="en-US" altLang="zh-TW" b="1" dirty="0">
              <a:latin typeface="微軟正黑體" panose="020B0604030504040204" pitchFamily="34" charset="-120"/>
              <a:ea typeface="微軟正黑體" panose="020B0604030504040204" pitchFamily="34" charset="-120"/>
            </a:endParaRPr>
          </a:p>
        </p:txBody>
      </p:sp>
      <p:pic>
        <p:nvPicPr>
          <p:cNvPr id="7" name="圖片 6"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8234" y="1295840"/>
            <a:ext cx="7231636" cy="3925575"/>
          </a:xfrm>
          <a:prstGeom prst="rect">
            <a:avLst/>
          </a:prstGeom>
        </p:spPr>
      </p:pic>
      <p:sp>
        <p:nvSpPr>
          <p:cNvPr id="9" name="矩形 8"/>
          <p:cNvSpPr/>
          <p:nvPr/>
        </p:nvSpPr>
        <p:spPr>
          <a:xfrm>
            <a:off x="480653" y="1727880"/>
            <a:ext cx="877163" cy="3061494"/>
          </a:xfrm>
          <a:prstGeom prst="rect">
            <a:avLst/>
          </a:prstGeom>
        </p:spPr>
        <p:txBody>
          <a:bodyPr vert="eaVert" wrap="square">
            <a:spAutoFit/>
          </a:bodyPr>
          <a:lstStyle/>
          <a:p>
            <a:pPr>
              <a:spcBef>
                <a:spcPts val="300"/>
              </a:spcBef>
              <a:spcAft>
                <a:spcPts val="300"/>
              </a:spcAft>
            </a:pPr>
            <a:r>
              <a:rPr lang="zh-TW" altLang="en-US" sz="1500" dirty="0" smtClean="0">
                <a:latin typeface="微軟正黑體" panose="020B0604030504040204" pitchFamily="34" charset="-120"/>
                <a:ea typeface="微軟正黑體" panose="020B0604030504040204" pitchFamily="34" charset="-120"/>
              </a:rPr>
              <a:t>電子期刊借閱有借期，但</a:t>
            </a:r>
            <a:r>
              <a:rPr lang="zh-TW" altLang="en-US" sz="1500" dirty="0" smtClean="0">
                <a:solidFill>
                  <a:srgbClr val="FF0000"/>
                </a:solidFill>
                <a:latin typeface="微軟正黑體" panose="020B0604030504040204" pitchFamily="34" charset="-120"/>
                <a:ea typeface="微軟正黑體" panose="020B0604030504040204" pitchFamily="34" charset="-120"/>
              </a:rPr>
              <a:t>沒有逾期罰款</a:t>
            </a:r>
            <a:r>
              <a:rPr lang="zh-TW" altLang="en-US" sz="1500" dirty="0" smtClean="0">
                <a:latin typeface="微軟正黑體" panose="020B0604030504040204" pitchFamily="34" charset="-120"/>
                <a:ea typeface="微軟正黑體" panose="020B0604030504040204" pitchFamily="34" charset="-120"/>
              </a:rPr>
              <a:t>，時間一到就消失等著您再來借閱</a:t>
            </a:r>
            <a:r>
              <a:rPr lang="en-US" altLang="zh-TW" sz="1500" dirty="0" smtClean="0">
                <a:latin typeface="微軟正黑體" panose="020B0604030504040204" pitchFamily="34" charset="-120"/>
                <a:ea typeface="微軟正黑體" panose="020B0604030504040204" pitchFamily="34" charset="-120"/>
              </a:rPr>
              <a:t>~</a:t>
            </a:r>
          </a:p>
        </p:txBody>
      </p:sp>
      <p:sp>
        <p:nvSpPr>
          <p:cNvPr id="11" name="矩形 10"/>
          <p:cNvSpPr/>
          <p:nvPr/>
        </p:nvSpPr>
        <p:spPr>
          <a:xfrm>
            <a:off x="9972" y="4304626"/>
            <a:ext cx="1839694" cy="323165"/>
          </a:xfrm>
          <a:prstGeom prst="rect">
            <a:avLst/>
          </a:prstGeom>
        </p:spPr>
        <p:txBody>
          <a:bodyPr vert="horz" wrap="square">
            <a:spAutoFit/>
          </a:bodyPr>
          <a:lstStyle/>
          <a:p>
            <a:pPr>
              <a:spcBef>
                <a:spcPts val="300"/>
              </a:spcBef>
              <a:spcAft>
                <a:spcPts val="300"/>
              </a:spcAft>
            </a:pPr>
            <a:r>
              <a:rPr lang="en-US" altLang="zh-TW" sz="1500" dirty="0" smtClean="0">
                <a:latin typeface="微軟正黑體" panose="020B0604030504040204" pitchFamily="34" charset="-120"/>
                <a:ea typeface="微軟正黑體" panose="020B0604030504040204" pitchFamily="34" charset="-120"/>
              </a:rPr>
              <a:t>\\\\\\\\</a:t>
            </a:r>
            <a:endParaRPr lang="zh-TW" altLang="en-US" sz="15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187478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畫面剪輯"/>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18075" y="612105"/>
            <a:ext cx="1277720" cy="1800000"/>
          </a:xfrm>
          <a:prstGeom prst="rect">
            <a:avLst/>
          </a:prstGeom>
        </p:spPr>
      </p:pic>
      <p:pic>
        <p:nvPicPr>
          <p:cNvPr id="3" name="圖片 2"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912" y="612105"/>
            <a:ext cx="1330434" cy="1800000"/>
          </a:xfrm>
          <a:prstGeom prst="rect">
            <a:avLst/>
          </a:prstGeom>
        </p:spPr>
      </p:pic>
      <p:pic>
        <p:nvPicPr>
          <p:cNvPr id="4" name="圖片 3" descr="畫面剪輯"/>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7317" y="612105"/>
            <a:ext cx="1324160" cy="1752845"/>
          </a:xfrm>
          <a:prstGeom prst="rect">
            <a:avLst/>
          </a:prstGeom>
        </p:spPr>
      </p:pic>
      <p:pic>
        <p:nvPicPr>
          <p:cNvPr id="5" name="圖片 4" descr="畫面剪輯"/>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69481" y="612679"/>
            <a:ext cx="1314634" cy="1724266"/>
          </a:xfrm>
          <a:prstGeom prst="rect">
            <a:avLst/>
          </a:prstGeom>
        </p:spPr>
      </p:pic>
      <p:pic>
        <p:nvPicPr>
          <p:cNvPr id="6" name="圖片 5" descr="畫面剪輯"/>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12119" y="616630"/>
            <a:ext cx="1352739" cy="1790950"/>
          </a:xfrm>
          <a:prstGeom prst="rect">
            <a:avLst/>
          </a:prstGeom>
        </p:spPr>
      </p:pic>
      <p:pic>
        <p:nvPicPr>
          <p:cNvPr id="7" name="圖片 6" descr="畫面剪輯"/>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64858" y="640208"/>
            <a:ext cx="1314634" cy="1771897"/>
          </a:xfrm>
          <a:prstGeom prst="rect">
            <a:avLst/>
          </a:prstGeom>
        </p:spPr>
      </p:pic>
      <p:pic>
        <p:nvPicPr>
          <p:cNvPr id="8" name="圖片 7" descr="畫面剪輯"/>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2632" y="3007181"/>
            <a:ext cx="1352739" cy="1790950"/>
          </a:xfrm>
          <a:prstGeom prst="rect">
            <a:avLst/>
          </a:prstGeom>
        </p:spPr>
      </p:pic>
      <p:pic>
        <p:nvPicPr>
          <p:cNvPr id="9" name="圖片 8" descr="畫面剪輯"/>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95371" y="3007181"/>
            <a:ext cx="1355581" cy="1790950"/>
          </a:xfrm>
          <a:prstGeom prst="rect">
            <a:avLst/>
          </a:prstGeom>
        </p:spPr>
      </p:pic>
      <p:pic>
        <p:nvPicPr>
          <p:cNvPr id="10" name="圖片 9" descr="畫面剪輯"/>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69877" y="2992893"/>
            <a:ext cx="1425727" cy="1805237"/>
          </a:xfrm>
          <a:prstGeom prst="rect">
            <a:avLst/>
          </a:prstGeom>
        </p:spPr>
      </p:pic>
      <p:pic>
        <p:nvPicPr>
          <p:cNvPr id="11" name="圖片 10" descr="畫面剪輯"/>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460551" y="2966546"/>
            <a:ext cx="1437781" cy="1872219"/>
          </a:xfrm>
          <a:prstGeom prst="rect">
            <a:avLst/>
          </a:prstGeom>
        </p:spPr>
      </p:pic>
      <p:pic>
        <p:nvPicPr>
          <p:cNvPr id="12" name="圖片 11" descr="畫面剪輯"/>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16429" y="2966546"/>
            <a:ext cx="1361018" cy="1891414"/>
          </a:xfrm>
          <a:prstGeom prst="rect">
            <a:avLst/>
          </a:prstGeom>
        </p:spPr>
      </p:pic>
      <p:pic>
        <p:nvPicPr>
          <p:cNvPr id="13" name="圖片 12" descr="畫面剪輯"/>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308874" y="2988369"/>
            <a:ext cx="1360291" cy="1850396"/>
          </a:xfrm>
          <a:prstGeom prst="rect">
            <a:avLst/>
          </a:prstGeom>
        </p:spPr>
      </p:pic>
      <p:sp>
        <p:nvSpPr>
          <p:cNvPr id="14" name="矩形 13"/>
          <p:cNvSpPr/>
          <p:nvPr/>
        </p:nvSpPr>
        <p:spPr>
          <a:xfrm>
            <a:off x="598967" y="255185"/>
            <a:ext cx="7493706" cy="323165"/>
          </a:xfrm>
          <a:prstGeom prst="rect">
            <a:avLst/>
          </a:prstGeom>
        </p:spPr>
        <p:txBody>
          <a:bodyPr vert="horz" wrap="square">
            <a:spAutoFit/>
          </a:bodyPr>
          <a:lstStyle/>
          <a:p>
            <a:pPr>
              <a:spcBef>
                <a:spcPts val="300"/>
              </a:spcBef>
              <a:spcAft>
                <a:spcPts val="300"/>
              </a:spcAft>
            </a:pPr>
            <a:r>
              <a:rPr lang="zh-TW" altLang="en-US" sz="1500" dirty="0" smtClean="0">
                <a:latin typeface="微軟正黑體" panose="020B0604030504040204" pitchFamily="34" charset="-120"/>
                <a:ea typeface="微軟正黑體" panose="020B0604030504040204" pitchFamily="34" charset="-120"/>
              </a:rPr>
              <a:t>想要學習英文，跟阿度仔說話</a:t>
            </a:r>
            <a:r>
              <a:rPr lang="en-US" altLang="zh-TW" sz="1500" dirty="0" smtClean="0">
                <a:latin typeface="微軟正黑體" panose="020B0604030504040204" pitchFamily="34" charset="-120"/>
                <a:ea typeface="微軟正黑體" panose="020B0604030504040204" pitchFamily="34" charset="-120"/>
              </a:rPr>
              <a:t>…</a:t>
            </a:r>
            <a:r>
              <a:rPr lang="zh-TW" altLang="en-US" sz="1500" dirty="0" smtClean="0">
                <a:latin typeface="微軟正黑體" panose="020B0604030504040204" pitchFamily="34" charset="-120"/>
                <a:ea typeface="微軟正黑體" panose="020B0604030504040204" pitchFamily="34" charset="-120"/>
              </a:rPr>
              <a:t>有，提供</a:t>
            </a:r>
            <a:r>
              <a:rPr lang="en-US" altLang="zh-TW" sz="1500" dirty="0" smtClean="0">
                <a:latin typeface="微軟正黑體" panose="020B0604030504040204" pitchFamily="34" charset="-120"/>
                <a:ea typeface="微軟正黑體" panose="020B0604030504040204" pitchFamily="34" charset="-120"/>
              </a:rPr>
              <a:t>13</a:t>
            </a:r>
            <a:r>
              <a:rPr lang="zh-TW" altLang="en-US" sz="1500" dirty="0" smtClean="0">
                <a:latin typeface="微軟正黑體" panose="020B0604030504040204" pitchFamily="34" charset="-120"/>
                <a:ea typeface="微軟正黑體" panose="020B0604030504040204" pitchFamily="34" charset="-120"/>
              </a:rPr>
              <a:t>種語言雜誌挑選，還是「</a:t>
            </a:r>
            <a:r>
              <a:rPr lang="zh-TW" altLang="en-US" sz="1500" dirty="0" smtClean="0">
                <a:solidFill>
                  <a:srgbClr val="FF0000"/>
                </a:solidFill>
                <a:latin typeface="微軟正黑體" panose="020B0604030504040204" pitchFamily="34" charset="-120"/>
                <a:ea typeface="微軟正黑體" panose="020B0604030504040204" pitchFamily="34" charset="-120"/>
              </a:rPr>
              <a:t>有聲的</a:t>
            </a:r>
            <a:r>
              <a:rPr lang="zh-TW" altLang="en-US" sz="1500" dirty="0" smtClean="0">
                <a:latin typeface="微軟正黑體" panose="020B0604030504040204" pitchFamily="34" charset="-120"/>
                <a:ea typeface="微軟正黑體" panose="020B0604030504040204" pitchFamily="34" charset="-120"/>
              </a:rPr>
              <a:t>」喔</a:t>
            </a:r>
            <a:r>
              <a:rPr lang="en-US" altLang="zh-TW" sz="1500" dirty="0" smtClean="0">
                <a:latin typeface="微軟正黑體" panose="020B0604030504040204" pitchFamily="34" charset="-120"/>
                <a:ea typeface="微軟正黑體" panose="020B0604030504040204" pitchFamily="34" charset="-120"/>
              </a:rPr>
              <a:t>~</a:t>
            </a:r>
            <a:endParaRPr lang="zh-TW" altLang="en-US" sz="1500" dirty="0">
              <a:latin typeface="微軟正黑體" panose="020B0604030504040204" pitchFamily="34" charset="-120"/>
              <a:ea typeface="微軟正黑體" panose="020B0604030504040204" pitchFamily="34" charset="-120"/>
            </a:endParaRPr>
          </a:p>
        </p:txBody>
      </p:sp>
      <p:sp>
        <p:nvSpPr>
          <p:cNvPr id="15" name="矩形 14"/>
          <p:cNvSpPr/>
          <p:nvPr/>
        </p:nvSpPr>
        <p:spPr>
          <a:xfrm>
            <a:off x="1584878" y="2576292"/>
            <a:ext cx="5973119" cy="323165"/>
          </a:xfrm>
          <a:prstGeom prst="rect">
            <a:avLst/>
          </a:prstGeom>
        </p:spPr>
        <p:txBody>
          <a:bodyPr vert="horz" wrap="square">
            <a:spAutoFit/>
          </a:bodyPr>
          <a:lstStyle/>
          <a:p>
            <a:pPr>
              <a:spcBef>
                <a:spcPts val="300"/>
              </a:spcBef>
              <a:spcAft>
                <a:spcPts val="300"/>
              </a:spcAft>
            </a:pPr>
            <a:r>
              <a:rPr lang="en-US" altLang="zh-TW" sz="1500" dirty="0" smtClean="0">
                <a:latin typeface="微軟正黑體" panose="020B0604030504040204" pitchFamily="34" charset="-120"/>
                <a:ea typeface="微軟正黑體" panose="020B0604030504040204" pitchFamily="34" charset="-120"/>
              </a:rPr>
              <a:t>Fashion</a:t>
            </a:r>
            <a:r>
              <a:rPr lang="zh-TW" altLang="en-US" sz="1500" dirty="0" smtClean="0">
                <a:latin typeface="微軟正黑體" panose="020B0604030504040204" pitchFamily="34" charset="-120"/>
                <a:ea typeface="微軟正黑體" panose="020B0604030504040204" pitchFamily="34" charset="-120"/>
              </a:rPr>
              <a:t>美人就老娘</a:t>
            </a:r>
            <a:r>
              <a:rPr lang="en-US" altLang="zh-TW" sz="1500" dirty="0" smtClean="0">
                <a:latin typeface="微軟正黑體" panose="020B0604030504040204" pitchFamily="34" charset="-120"/>
                <a:ea typeface="微軟正黑體" panose="020B0604030504040204" pitchFamily="34" charset="-120"/>
              </a:rPr>
              <a:t>…</a:t>
            </a:r>
            <a:r>
              <a:rPr lang="zh-TW" altLang="en-US" sz="1500" dirty="0" smtClean="0">
                <a:latin typeface="微軟正黑體" panose="020B0604030504040204" pitchFamily="34" charset="-120"/>
                <a:ea typeface="微軟正黑體" panose="020B0604030504040204" pitchFamily="34" charset="-120"/>
              </a:rPr>
              <a:t>女人我最大、美人誌等水水雜誌讓你一秒變時尚</a:t>
            </a:r>
            <a:endParaRPr lang="zh-TW" altLang="en-US" sz="15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04630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750"/>
                                        <p:tgtEl>
                                          <p:spTgt spid="3"/>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750"/>
                                        <p:tgtEl>
                                          <p:spTgt spid="4"/>
                                        </p:tgtEl>
                                      </p:cBhvr>
                                    </p:animEffect>
                                  </p:childTnLst>
                                </p:cTn>
                              </p:par>
                            </p:childTnLst>
                          </p:cTn>
                        </p:par>
                        <p:par>
                          <p:cTn id="16" fill="hold">
                            <p:stCondLst>
                              <p:cond delay="225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750"/>
                                        <p:tgtEl>
                                          <p:spTgt spid="5"/>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750"/>
                                        <p:tgtEl>
                                          <p:spTgt spid="6"/>
                                        </p:tgtEl>
                                      </p:cBhvr>
                                    </p:animEffect>
                                  </p:childTnLst>
                                </p:cTn>
                              </p:par>
                            </p:childTnLst>
                          </p:cTn>
                        </p:par>
                        <p:par>
                          <p:cTn id="24" fill="hold">
                            <p:stCondLst>
                              <p:cond delay="3750"/>
                            </p:stCondLst>
                            <p:childTnLst>
                              <p:par>
                                <p:cTn id="25" presetID="10" presetClass="entr" presetSubtype="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75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750" fill="hold"/>
                                        <p:tgtEl>
                                          <p:spTgt spid="8"/>
                                        </p:tgtEl>
                                        <p:attrNameLst>
                                          <p:attrName>ppt_x</p:attrName>
                                        </p:attrNameLst>
                                      </p:cBhvr>
                                      <p:tavLst>
                                        <p:tav tm="0">
                                          <p:val>
                                            <p:strVal val="#ppt_x"/>
                                          </p:val>
                                        </p:tav>
                                        <p:tav tm="100000">
                                          <p:val>
                                            <p:strVal val="#ppt_x"/>
                                          </p:val>
                                        </p:tav>
                                      </p:tavLst>
                                    </p:anim>
                                    <p:anim calcmode="lin" valueType="num">
                                      <p:cBhvr additive="base">
                                        <p:cTn id="33" dur="750" fill="hold"/>
                                        <p:tgtEl>
                                          <p:spTgt spid="8"/>
                                        </p:tgtEl>
                                        <p:attrNameLst>
                                          <p:attrName>ppt_y</p:attrName>
                                        </p:attrNameLst>
                                      </p:cBhvr>
                                      <p:tavLst>
                                        <p:tav tm="0">
                                          <p:val>
                                            <p:strVal val="1+#ppt_h/2"/>
                                          </p:val>
                                        </p:tav>
                                        <p:tav tm="100000">
                                          <p:val>
                                            <p:strVal val="#ppt_y"/>
                                          </p:val>
                                        </p:tav>
                                      </p:tavLst>
                                    </p:anim>
                                  </p:childTnLst>
                                </p:cTn>
                              </p:par>
                            </p:childTnLst>
                          </p:cTn>
                        </p:par>
                        <p:par>
                          <p:cTn id="34" fill="hold">
                            <p:stCondLst>
                              <p:cond delay="750"/>
                            </p:stCondLst>
                            <p:childTnLst>
                              <p:par>
                                <p:cTn id="35" presetID="2" presetClass="entr" presetSubtype="4" fill="hold"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750" fill="hold"/>
                                        <p:tgtEl>
                                          <p:spTgt spid="9"/>
                                        </p:tgtEl>
                                        <p:attrNameLst>
                                          <p:attrName>ppt_x</p:attrName>
                                        </p:attrNameLst>
                                      </p:cBhvr>
                                      <p:tavLst>
                                        <p:tav tm="0">
                                          <p:val>
                                            <p:strVal val="#ppt_x"/>
                                          </p:val>
                                        </p:tav>
                                        <p:tav tm="100000">
                                          <p:val>
                                            <p:strVal val="#ppt_x"/>
                                          </p:val>
                                        </p:tav>
                                      </p:tavLst>
                                    </p:anim>
                                    <p:anim calcmode="lin" valueType="num">
                                      <p:cBhvr additive="base">
                                        <p:cTn id="38" dur="750" fill="hold"/>
                                        <p:tgtEl>
                                          <p:spTgt spid="9"/>
                                        </p:tgtEl>
                                        <p:attrNameLst>
                                          <p:attrName>ppt_y</p:attrName>
                                        </p:attrNameLst>
                                      </p:cBhvr>
                                      <p:tavLst>
                                        <p:tav tm="0">
                                          <p:val>
                                            <p:strVal val="1+#ppt_h/2"/>
                                          </p:val>
                                        </p:tav>
                                        <p:tav tm="100000">
                                          <p:val>
                                            <p:strVal val="#ppt_y"/>
                                          </p:val>
                                        </p:tav>
                                      </p:tavLst>
                                    </p:anim>
                                  </p:childTnLst>
                                </p:cTn>
                              </p:par>
                            </p:childTnLst>
                          </p:cTn>
                        </p:par>
                        <p:par>
                          <p:cTn id="39" fill="hold">
                            <p:stCondLst>
                              <p:cond delay="1500"/>
                            </p:stCondLst>
                            <p:childTnLst>
                              <p:par>
                                <p:cTn id="40" presetID="2" presetClass="entr" presetSubtype="4" fill="hold" nodeType="after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750" fill="hold"/>
                                        <p:tgtEl>
                                          <p:spTgt spid="10"/>
                                        </p:tgtEl>
                                        <p:attrNameLst>
                                          <p:attrName>ppt_x</p:attrName>
                                        </p:attrNameLst>
                                      </p:cBhvr>
                                      <p:tavLst>
                                        <p:tav tm="0">
                                          <p:val>
                                            <p:strVal val="#ppt_x"/>
                                          </p:val>
                                        </p:tav>
                                        <p:tav tm="100000">
                                          <p:val>
                                            <p:strVal val="#ppt_x"/>
                                          </p:val>
                                        </p:tav>
                                      </p:tavLst>
                                    </p:anim>
                                    <p:anim calcmode="lin" valueType="num">
                                      <p:cBhvr additive="base">
                                        <p:cTn id="43" dur="750" fill="hold"/>
                                        <p:tgtEl>
                                          <p:spTgt spid="10"/>
                                        </p:tgtEl>
                                        <p:attrNameLst>
                                          <p:attrName>ppt_y</p:attrName>
                                        </p:attrNameLst>
                                      </p:cBhvr>
                                      <p:tavLst>
                                        <p:tav tm="0">
                                          <p:val>
                                            <p:strVal val="1+#ppt_h/2"/>
                                          </p:val>
                                        </p:tav>
                                        <p:tav tm="100000">
                                          <p:val>
                                            <p:strVal val="#ppt_y"/>
                                          </p:val>
                                        </p:tav>
                                      </p:tavLst>
                                    </p:anim>
                                  </p:childTnLst>
                                </p:cTn>
                              </p:par>
                            </p:childTnLst>
                          </p:cTn>
                        </p:par>
                        <p:par>
                          <p:cTn id="44" fill="hold">
                            <p:stCondLst>
                              <p:cond delay="2250"/>
                            </p:stCondLst>
                            <p:childTnLst>
                              <p:par>
                                <p:cTn id="45" presetID="2" presetClass="entr" presetSubtype="4" fill="hold" nodeType="after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750" fill="hold"/>
                                        <p:tgtEl>
                                          <p:spTgt spid="11"/>
                                        </p:tgtEl>
                                        <p:attrNameLst>
                                          <p:attrName>ppt_x</p:attrName>
                                        </p:attrNameLst>
                                      </p:cBhvr>
                                      <p:tavLst>
                                        <p:tav tm="0">
                                          <p:val>
                                            <p:strVal val="#ppt_x"/>
                                          </p:val>
                                        </p:tav>
                                        <p:tav tm="100000">
                                          <p:val>
                                            <p:strVal val="#ppt_x"/>
                                          </p:val>
                                        </p:tav>
                                      </p:tavLst>
                                    </p:anim>
                                    <p:anim calcmode="lin" valueType="num">
                                      <p:cBhvr additive="base">
                                        <p:cTn id="48" dur="750" fill="hold"/>
                                        <p:tgtEl>
                                          <p:spTgt spid="11"/>
                                        </p:tgtEl>
                                        <p:attrNameLst>
                                          <p:attrName>ppt_y</p:attrName>
                                        </p:attrNameLst>
                                      </p:cBhvr>
                                      <p:tavLst>
                                        <p:tav tm="0">
                                          <p:val>
                                            <p:strVal val="1+#ppt_h/2"/>
                                          </p:val>
                                        </p:tav>
                                        <p:tav tm="100000">
                                          <p:val>
                                            <p:strVal val="#ppt_y"/>
                                          </p:val>
                                        </p:tav>
                                      </p:tavLst>
                                    </p:anim>
                                  </p:childTnLst>
                                </p:cTn>
                              </p:par>
                            </p:childTnLst>
                          </p:cTn>
                        </p:par>
                        <p:par>
                          <p:cTn id="49" fill="hold">
                            <p:stCondLst>
                              <p:cond delay="3000"/>
                            </p:stCondLst>
                            <p:childTnLst>
                              <p:par>
                                <p:cTn id="50" presetID="2" presetClass="entr" presetSubtype="4" fill="hold" nodeType="after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750" fill="hold"/>
                                        <p:tgtEl>
                                          <p:spTgt spid="12"/>
                                        </p:tgtEl>
                                        <p:attrNameLst>
                                          <p:attrName>ppt_x</p:attrName>
                                        </p:attrNameLst>
                                      </p:cBhvr>
                                      <p:tavLst>
                                        <p:tav tm="0">
                                          <p:val>
                                            <p:strVal val="#ppt_x"/>
                                          </p:val>
                                        </p:tav>
                                        <p:tav tm="100000">
                                          <p:val>
                                            <p:strVal val="#ppt_x"/>
                                          </p:val>
                                        </p:tav>
                                      </p:tavLst>
                                    </p:anim>
                                    <p:anim calcmode="lin" valueType="num">
                                      <p:cBhvr additive="base">
                                        <p:cTn id="53" dur="750" fill="hold"/>
                                        <p:tgtEl>
                                          <p:spTgt spid="12"/>
                                        </p:tgtEl>
                                        <p:attrNameLst>
                                          <p:attrName>ppt_y</p:attrName>
                                        </p:attrNameLst>
                                      </p:cBhvr>
                                      <p:tavLst>
                                        <p:tav tm="0">
                                          <p:val>
                                            <p:strVal val="1+#ppt_h/2"/>
                                          </p:val>
                                        </p:tav>
                                        <p:tav tm="100000">
                                          <p:val>
                                            <p:strVal val="#ppt_y"/>
                                          </p:val>
                                        </p:tav>
                                      </p:tavLst>
                                    </p:anim>
                                  </p:childTnLst>
                                </p:cTn>
                              </p:par>
                            </p:childTnLst>
                          </p:cTn>
                        </p:par>
                        <p:par>
                          <p:cTn id="54" fill="hold">
                            <p:stCondLst>
                              <p:cond delay="3750"/>
                            </p:stCondLst>
                            <p:childTnLst>
                              <p:par>
                                <p:cTn id="55" presetID="2" presetClass="entr" presetSubtype="4" fill="hold" nodeType="after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additive="base">
                                        <p:cTn id="57" dur="750" fill="hold"/>
                                        <p:tgtEl>
                                          <p:spTgt spid="13"/>
                                        </p:tgtEl>
                                        <p:attrNameLst>
                                          <p:attrName>ppt_x</p:attrName>
                                        </p:attrNameLst>
                                      </p:cBhvr>
                                      <p:tavLst>
                                        <p:tav tm="0">
                                          <p:val>
                                            <p:strVal val="#ppt_x"/>
                                          </p:val>
                                        </p:tav>
                                        <p:tav tm="100000">
                                          <p:val>
                                            <p:strVal val="#ppt_x"/>
                                          </p:val>
                                        </p:tav>
                                      </p:tavLst>
                                    </p:anim>
                                    <p:anim calcmode="lin" valueType="num">
                                      <p:cBhvr additive="base">
                                        <p:cTn id="58" dur="75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3780482" y="3996481"/>
            <a:ext cx="4536504" cy="166172"/>
          </a:xfrm>
          <a:prstGeom prst="rect">
            <a:avLst/>
          </a:prstGeom>
          <a:solidFill>
            <a:schemeClr val="accent2">
              <a:lumMod val="60000"/>
              <a:lumOff val="40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12"/>
          <p:cNvSpPr/>
          <p:nvPr/>
        </p:nvSpPr>
        <p:spPr>
          <a:xfrm>
            <a:off x="3780482" y="4233565"/>
            <a:ext cx="4536504" cy="166172"/>
          </a:xfrm>
          <a:prstGeom prst="rect">
            <a:avLst/>
          </a:prstGeom>
          <a:solidFill>
            <a:schemeClr val="accent2">
              <a:lumMod val="60000"/>
              <a:lumOff val="40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p:cNvSpPr/>
          <p:nvPr/>
        </p:nvSpPr>
        <p:spPr>
          <a:xfrm>
            <a:off x="3780482" y="4529059"/>
            <a:ext cx="4397362" cy="166172"/>
          </a:xfrm>
          <a:prstGeom prst="rect">
            <a:avLst/>
          </a:prstGeom>
          <a:solidFill>
            <a:schemeClr val="accent2">
              <a:lumMod val="60000"/>
              <a:lumOff val="40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 name="圖片 1"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106" y="928440"/>
            <a:ext cx="1352739" cy="1771897"/>
          </a:xfrm>
          <a:prstGeom prst="rect">
            <a:avLst/>
          </a:prstGeom>
        </p:spPr>
      </p:pic>
      <p:pic>
        <p:nvPicPr>
          <p:cNvPr id="3" name="圖片 2"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4117" y="942603"/>
            <a:ext cx="1352739" cy="1757734"/>
          </a:xfrm>
          <a:prstGeom prst="rect">
            <a:avLst/>
          </a:prstGeom>
        </p:spPr>
      </p:pic>
      <p:pic>
        <p:nvPicPr>
          <p:cNvPr id="5" name="圖片 4"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4418" y="942603"/>
            <a:ext cx="1362265" cy="1757734"/>
          </a:xfrm>
          <a:prstGeom prst="rect">
            <a:avLst/>
          </a:prstGeom>
        </p:spPr>
      </p:pic>
      <p:pic>
        <p:nvPicPr>
          <p:cNvPr id="6" name="圖片 5" descr="畫面剪輯"/>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6683" y="942603"/>
            <a:ext cx="1374039" cy="1773253"/>
          </a:xfrm>
          <a:prstGeom prst="rect">
            <a:avLst/>
          </a:prstGeom>
        </p:spPr>
      </p:pic>
      <p:pic>
        <p:nvPicPr>
          <p:cNvPr id="7" name="圖片 6" descr="畫面剪輯"/>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40722" y="942603"/>
            <a:ext cx="1320577" cy="1757734"/>
          </a:xfrm>
          <a:prstGeom prst="rect">
            <a:avLst/>
          </a:prstGeom>
        </p:spPr>
      </p:pic>
      <p:pic>
        <p:nvPicPr>
          <p:cNvPr id="8" name="圖片 7" descr="畫面剪輯"/>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78830" y="963208"/>
            <a:ext cx="1323974" cy="1737129"/>
          </a:xfrm>
          <a:prstGeom prst="rect">
            <a:avLst/>
          </a:prstGeom>
        </p:spPr>
      </p:pic>
      <p:sp>
        <p:nvSpPr>
          <p:cNvPr id="9" name="矩形 8"/>
          <p:cNvSpPr/>
          <p:nvPr/>
        </p:nvSpPr>
        <p:spPr>
          <a:xfrm>
            <a:off x="684138" y="578350"/>
            <a:ext cx="7493706" cy="323165"/>
          </a:xfrm>
          <a:prstGeom prst="rect">
            <a:avLst/>
          </a:prstGeom>
        </p:spPr>
        <p:txBody>
          <a:bodyPr vert="horz" wrap="square">
            <a:spAutoFit/>
          </a:bodyPr>
          <a:lstStyle/>
          <a:p>
            <a:pPr>
              <a:spcBef>
                <a:spcPts val="300"/>
              </a:spcBef>
              <a:spcAft>
                <a:spcPts val="300"/>
              </a:spcAft>
            </a:pPr>
            <a:r>
              <a:rPr lang="zh-TW" altLang="en-US" sz="1500" dirty="0" smtClean="0">
                <a:latin typeface="微軟正黑體" panose="020B0604030504040204" pitchFamily="34" charset="-120"/>
                <a:ea typeface="微軟正黑體" panose="020B0604030504040204" pitchFamily="34" charset="-120"/>
              </a:rPr>
              <a:t>大富婆、富爸爸們快來這瞧瞧</a:t>
            </a:r>
            <a:r>
              <a:rPr lang="en-US" altLang="zh-TW" sz="1500" dirty="0" smtClean="0">
                <a:latin typeface="微軟正黑體" panose="020B0604030504040204" pitchFamily="34" charset="-120"/>
                <a:ea typeface="微軟正黑體" panose="020B0604030504040204" pitchFamily="34" charset="-120"/>
              </a:rPr>
              <a:t>…19</a:t>
            </a:r>
            <a:r>
              <a:rPr lang="zh-TW" altLang="en-US" sz="1500" dirty="0" smtClean="0">
                <a:latin typeface="微軟正黑體" panose="020B0604030504040204" pitchFamily="34" charset="-120"/>
                <a:ea typeface="微軟正黑體" panose="020B0604030504040204" pitchFamily="34" charset="-120"/>
              </a:rPr>
              <a:t>本不一樣的理財管理類別雜誌，真的看不完呀</a:t>
            </a:r>
            <a:r>
              <a:rPr lang="en-US" altLang="zh-TW" sz="1500" dirty="0" smtClean="0">
                <a:latin typeface="微軟正黑體" panose="020B0604030504040204" pitchFamily="34" charset="-120"/>
                <a:ea typeface="微軟正黑體" panose="020B0604030504040204" pitchFamily="34" charset="-120"/>
              </a:rPr>
              <a:t>~</a:t>
            </a:r>
            <a:endParaRPr lang="zh-TW" altLang="en-US" sz="1500" dirty="0">
              <a:latin typeface="微軟正黑體" panose="020B0604030504040204" pitchFamily="34" charset="-120"/>
              <a:ea typeface="微軟正黑體" panose="020B0604030504040204" pitchFamily="34" charset="-120"/>
            </a:endParaRPr>
          </a:p>
        </p:txBody>
      </p:sp>
      <p:pic>
        <p:nvPicPr>
          <p:cNvPr id="10" name="圖片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32248" y="3637743"/>
            <a:ext cx="1357816" cy="1357816"/>
          </a:xfrm>
          <a:prstGeom prst="rect">
            <a:avLst/>
          </a:prstGeom>
        </p:spPr>
      </p:pic>
      <p:sp>
        <p:nvSpPr>
          <p:cNvPr id="11" name="矩形 10"/>
          <p:cNvSpPr/>
          <p:nvPr/>
        </p:nvSpPr>
        <p:spPr>
          <a:xfrm>
            <a:off x="3681274" y="3854986"/>
            <a:ext cx="4757402" cy="923330"/>
          </a:xfrm>
          <a:prstGeom prst="rect">
            <a:avLst/>
          </a:prstGeom>
        </p:spPr>
        <p:txBody>
          <a:bodyPr wrap="square">
            <a:spAutoFit/>
          </a:bodyPr>
          <a:lstStyle/>
          <a:p>
            <a:pPr>
              <a:spcBef>
                <a:spcPts val="600"/>
              </a:spcBef>
              <a:spcAft>
                <a:spcPts val="600"/>
              </a:spcAft>
            </a:pPr>
            <a:r>
              <a:rPr lang="en-US" altLang="zh-TW" b="1" dirty="0" err="1" smtClean="0">
                <a:latin typeface="微軟正黑體" panose="020B0604030504040204" pitchFamily="34" charset="-120"/>
                <a:ea typeface="微軟正黑體" panose="020B0604030504040204" pitchFamily="34" charset="-120"/>
              </a:rPr>
              <a:t>HyRead</a:t>
            </a:r>
            <a:r>
              <a:rPr lang="en-US" altLang="zh-TW" b="1" dirty="0" smtClean="0">
                <a:latin typeface="微軟正黑體" panose="020B0604030504040204" pitchFamily="34" charset="-120"/>
                <a:ea typeface="微軟正黑體" panose="020B0604030504040204" pitchFamily="34" charset="-120"/>
              </a:rPr>
              <a:t> </a:t>
            </a:r>
            <a:r>
              <a:rPr lang="zh-TW" altLang="en-US" b="1" dirty="0" smtClean="0">
                <a:latin typeface="微軟正黑體" panose="020B0604030504040204" pitchFamily="34" charset="-120"/>
                <a:ea typeface="微軟正黑體" panose="020B0604030504040204" pitchFamily="34" charset="-120"/>
              </a:rPr>
              <a:t>平台，不單單只是在電腦上線上翻閱，不管身在何方，手機</a:t>
            </a:r>
            <a:r>
              <a:rPr lang="en-US" altLang="zh-TW" b="1" dirty="0" smtClean="0">
                <a:latin typeface="微軟正黑體" panose="020B0604030504040204" pitchFamily="34" charset="-120"/>
                <a:ea typeface="微軟正黑體" panose="020B0604030504040204" pitchFamily="34" charset="-120"/>
              </a:rPr>
              <a:t>/</a:t>
            </a:r>
            <a:r>
              <a:rPr lang="zh-TW" altLang="en-US" b="1" dirty="0" smtClean="0">
                <a:latin typeface="微軟正黑體" panose="020B0604030504040204" pitchFamily="34" charset="-120"/>
                <a:ea typeface="微軟正黑體" panose="020B0604030504040204" pitchFamily="34" charset="-120"/>
              </a:rPr>
              <a:t>平板皆可成為文青一群的必備良藥</a:t>
            </a:r>
            <a:r>
              <a:rPr lang="en-US" altLang="zh-TW" b="1" dirty="0" smtClean="0">
                <a:latin typeface="微軟正黑體" panose="020B0604030504040204" pitchFamily="34" charset="-120"/>
                <a:ea typeface="微軟正黑體" panose="020B0604030504040204" pitchFamily="34" charset="-120"/>
              </a:rPr>
              <a:t>…</a:t>
            </a:r>
            <a:r>
              <a:rPr lang="zh-TW" altLang="en-US" b="1" dirty="0" smtClean="0">
                <a:latin typeface="微軟正黑體" panose="020B0604030504040204" pitchFamily="34" charset="-120"/>
                <a:ea typeface="微軟正黑體" panose="020B0604030504040204" pitchFamily="34" charset="-120"/>
              </a:rPr>
              <a:t>即使沒有網路，仍可時尚看雜誌</a:t>
            </a:r>
            <a:endParaRPr lang="zh-TW" altLang="en-US"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76413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5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1500"/>
                                        <p:tgtEl>
                                          <p:spTgt spid="8"/>
                                        </p:tgtEl>
                                      </p:cBhvr>
                                    </p:animEffect>
                                  </p:childTnLst>
                                </p:cTn>
                              </p:par>
                              <p:par>
                                <p:cTn id="11" presetID="6"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1500"/>
                                        <p:tgtEl>
                                          <p:spTgt spid="7"/>
                                        </p:tgtEl>
                                      </p:cBhvr>
                                    </p:animEffect>
                                  </p:childTnLst>
                                </p:cTn>
                              </p:par>
                              <p:par>
                                <p:cTn id="14" presetID="6" presetClass="entr" presetSubtype="16"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1500"/>
                                        <p:tgtEl>
                                          <p:spTgt spid="6"/>
                                        </p:tgtEl>
                                      </p:cBhvr>
                                    </p:animEffect>
                                  </p:childTnLst>
                                </p:cTn>
                              </p:par>
                              <p:par>
                                <p:cTn id="17" presetID="6" presetClass="entr" presetSubtype="16"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1500"/>
                                        <p:tgtEl>
                                          <p:spTgt spid="5"/>
                                        </p:tgtEl>
                                      </p:cBhvr>
                                    </p:animEffect>
                                  </p:childTnLst>
                                </p:cTn>
                              </p:par>
                              <p:par>
                                <p:cTn id="20" presetID="6" presetClass="entr" presetSubtype="16"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circle(in)">
                                      <p:cBhvr>
                                        <p:cTn id="22"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288"/>
            <a:ext cx="9033348" cy="6026993"/>
          </a:xfrm>
          <a:prstGeom prst="rect">
            <a:avLst/>
          </a:prstGeom>
        </p:spPr>
      </p:pic>
      <p:sp>
        <p:nvSpPr>
          <p:cNvPr id="5" name="矩形 4"/>
          <p:cNvSpPr/>
          <p:nvPr/>
        </p:nvSpPr>
        <p:spPr>
          <a:xfrm>
            <a:off x="3636466" y="-14288"/>
            <a:ext cx="2088232" cy="4103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3844455" y="396081"/>
            <a:ext cx="1672253" cy="323165"/>
          </a:xfrm>
          <a:prstGeom prst="rect">
            <a:avLst/>
          </a:prstGeom>
        </p:spPr>
        <p:txBody>
          <a:bodyPr wrap="none">
            <a:spAutoFit/>
          </a:bodyPr>
          <a:lstStyle/>
          <a:p>
            <a:r>
              <a:rPr lang="zh-TW" altLang="en-US" sz="1500" dirty="0" smtClean="0">
                <a:solidFill>
                  <a:srgbClr val="FF0000"/>
                </a:solidFill>
                <a:latin typeface="微軟正黑體" panose="020B0604030504040204" pitchFamily="34" charset="-120"/>
                <a:ea typeface="微軟正黑體" panose="020B0604030504040204" pitchFamily="34" charset="-120"/>
              </a:rPr>
              <a:t>翻頁工具在這兒</a:t>
            </a:r>
            <a:r>
              <a:rPr lang="en-US" altLang="zh-TW" sz="1500" dirty="0" smtClean="0">
                <a:solidFill>
                  <a:srgbClr val="FF0000"/>
                </a:solidFill>
                <a:latin typeface="微軟正黑體" panose="020B0604030504040204" pitchFamily="34" charset="-120"/>
                <a:ea typeface="微軟正黑體" panose="020B0604030504040204" pitchFamily="34" charset="-120"/>
              </a:rPr>
              <a:t>~</a:t>
            </a:r>
            <a:endParaRPr lang="zh-TW" altLang="en-US" sz="1500" dirty="0">
              <a:solidFill>
                <a:srgbClr val="FF0000"/>
              </a:solidFill>
              <a:latin typeface="微軟正黑體" panose="020B0604030504040204" pitchFamily="34" charset="-120"/>
              <a:ea typeface="微軟正黑體" panose="020B0604030504040204" pitchFamily="34" charset="-120"/>
            </a:endParaRPr>
          </a:p>
        </p:txBody>
      </p:sp>
      <p:sp>
        <p:nvSpPr>
          <p:cNvPr id="7" name="矩形 6"/>
          <p:cNvSpPr/>
          <p:nvPr/>
        </p:nvSpPr>
        <p:spPr>
          <a:xfrm>
            <a:off x="1692250" y="-43261"/>
            <a:ext cx="1080120" cy="4103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a:off x="1116186" y="429814"/>
            <a:ext cx="2108269" cy="323165"/>
          </a:xfrm>
          <a:prstGeom prst="rect">
            <a:avLst/>
          </a:prstGeom>
        </p:spPr>
        <p:txBody>
          <a:bodyPr wrap="none">
            <a:spAutoFit/>
          </a:bodyPr>
          <a:lstStyle/>
          <a:p>
            <a:r>
              <a:rPr lang="zh-TW" altLang="en-US" sz="1500" dirty="0" smtClean="0">
                <a:solidFill>
                  <a:srgbClr val="FF0000"/>
                </a:solidFill>
                <a:latin typeface="微軟正黑體" panose="020B0604030504040204" pitchFamily="34" charset="-120"/>
                <a:ea typeface="微軟正黑體" panose="020B0604030504040204" pitchFamily="34" charset="-120"/>
              </a:rPr>
              <a:t>單頁、雙頁或多頁瀏覽</a:t>
            </a:r>
            <a:endParaRPr lang="zh-TW" altLang="en-US" sz="1500" dirty="0">
              <a:solidFill>
                <a:srgbClr val="FF0000"/>
              </a:solidFill>
              <a:latin typeface="微軟正黑體" panose="020B0604030504040204" pitchFamily="34" charset="-120"/>
              <a:ea typeface="微軟正黑體" panose="020B0604030504040204" pitchFamily="34" charset="-120"/>
            </a:endParaRPr>
          </a:p>
        </p:txBody>
      </p:sp>
      <p:sp>
        <p:nvSpPr>
          <p:cNvPr id="9" name="矩形 8"/>
          <p:cNvSpPr/>
          <p:nvPr/>
        </p:nvSpPr>
        <p:spPr>
          <a:xfrm>
            <a:off x="8244978" y="-14287"/>
            <a:ext cx="788370" cy="2663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p:cNvSpPr/>
          <p:nvPr/>
        </p:nvSpPr>
        <p:spPr>
          <a:xfrm>
            <a:off x="6707836" y="-24934"/>
            <a:ext cx="1531188" cy="553998"/>
          </a:xfrm>
          <a:prstGeom prst="rect">
            <a:avLst/>
          </a:prstGeom>
        </p:spPr>
        <p:txBody>
          <a:bodyPr wrap="none">
            <a:spAutoFit/>
          </a:bodyPr>
          <a:lstStyle/>
          <a:p>
            <a:r>
              <a:rPr lang="zh-TW" altLang="en-US" sz="1500" dirty="0" smtClean="0">
                <a:solidFill>
                  <a:srgbClr val="FF0000"/>
                </a:solidFill>
                <a:latin typeface="微軟正黑體" panose="020B0604030504040204" pitchFamily="34" charset="-120"/>
                <a:ea typeface="微軟正黑體" panose="020B0604030504040204" pitchFamily="34" charset="-120"/>
              </a:rPr>
              <a:t>放大、縮小不怕</a:t>
            </a:r>
            <a:endParaRPr lang="en-US" altLang="zh-TW" sz="1500" dirty="0" smtClean="0">
              <a:solidFill>
                <a:srgbClr val="FF0000"/>
              </a:solidFill>
              <a:latin typeface="微軟正黑體" panose="020B0604030504040204" pitchFamily="34" charset="-120"/>
              <a:ea typeface="微軟正黑體" panose="020B0604030504040204" pitchFamily="34" charset="-120"/>
            </a:endParaRPr>
          </a:p>
          <a:p>
            <a:r>
              <a:rPr lang="zh-TW" altLang="en-US" sz="1500" dirty="0" smtClean="0">
                <a:solidFill>
                  <a:srgbClr val="FF0000"/>
                </a:solidFill>
                <a:latin typeface="微軟正黑體" panose="020B0604030504040204" pitchFamily="34" charset="-120"/>
                <a:ea typeface="微軟正黑體" panose="020B0604030504040204" pitchFamily="34" charset="-120"/>
              </a:rPr>
              <a:t>老花近視找上門</a:t>
            </a:r>
            <a:endParaRPr lang="zh-TW" altLang="en-US" sz="1500"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098527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068514" y="971960"/>
            <a:ext cx="4104456" cy="184666"/>
          </a:xfrm>
          <a:prstGeom prst="rect">
            <a:avLst/>
          </a:prstGeom>
          <a:solidFill>
            <a:schemeClr val="accent5">
              <a:lumMod val="60000"/>
              <a:lumOff val="40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79"/>
            <a:ext cx="1351195" cy="1351195"/>
          </a:xfrm>
          <a:prstGeom prst="rect">
            <a:avLst/>
          </a:prstGeom>
        </p:spPr>
      </p:pic>
      <p:sp>
        <p:nvSpPr>
          <p:cNvPr id="3" name="矩形 2"/>
          <p:cNvSpPr/>
          <p:nvPr/>
        </p:nvSpPr>
        <p:spPr>
          <a:xfrm>
            <a:off x="1188194" y="214722"/>
            <a:ext cx="2016224" cy="1015663"/>
          </a:xfrm>
          <a:prstGeom prst="rect">
            <a:avLst/>
          </a:prstGeom>
        </p:spPr>
        <p:txBody>
          <a:bodyPr wrap="square">
            <a:spAutoFit/>
          </a:bodyPr>
          <a:lstStyle/>
          <a:p>
            <a:pPr algn="ctr">
              <a:spcBef>
                <a:spcPts val="600"/>
              </a:spcBef>
              <a:spcAft>
                <a:spcPts val="600"/>
              </a:spcAft>
            </a:pPr>
            <a:r>
              <a:rPr lang="zh-TW" altLang="en-US" sz="2500" b="1" dirty="0" smtClean="0">
                <a:latin typeface="微軟正黑體" panose="020B0604030504040204" pitchFamily="34" charset="-120"/>
                <a:ea typeface="微軟正黑體" panose="020B0604030504040204" pitchFamily="34" charset="-120"/>
              </a:rPr>
              <a:t>華藝電子書</a:t>
            </a:r>
            <a:r>
              <a:rPr lang="en-US" altLang="zh-TW" sz="2500" b="1" dirty="0" smtClean="0">
                <a:latin typeface="微軟正黑體" panose="020B0604030504040204" pitchFamily="34" charset="-120"/>
                <a:ea typeface="微軟正黑體" panose="020B0604030504040204" pitchFamily="34" charset="-120"/>
              </a:rPr>
              <a:t> </a:t>
            </a:r>
          </a:p>
          <a:p>
            <a:pPr algn="ctr">
              <a:spcBef>
                <a:spcPts val="600"/>
              </a:spcBef>
              <a:spcAft>
                <a:spcPts val="600"/>
              </a:spcAft>
            </a:pPr>
            <a:r>
              <a:rPr lang="zh-TW" altLang="en-US" sz="2500" b="1" dirty="0" smtClean="0">
                <a:latin typeface="微軟正黑體" panose="020B0604030504040204" pitchFamily="34" charset="-120"/>
                <a:ea typeface="微軟正黑體" panose="020B0604030504040204" pitchFamily="34" charset="-120"/>
              </a:rPr>
              <a:t>平台</a:t>
            </a:r>
            <a:endParaRPr lang="zh-TW" altLang="en-US" sz="2500" b="1" dirty="0">
              <a:latin typeface="微軟正黑體" panose="020B0604030504040204" pitchFamily="34" charset="-120"/>
              <a:ea typeface="微軟正黑體" panose="020B0604030504040204" pitchFamily="34" charset="-120"/>
            </a:endParaRPr>
          </a:p>
        </p:txBody>
      </p:sp>
      <p:sp>
        <p:nvSpPr>
          <p:cNvPr id="4" name="矩形 3"/>
          <p:cNvSpPr/>
          <p:nvPr/>
        </p:nvSpPr>
        <p:spPr>
          <a:xfrm>
            <a:off x="-489869" y="1743655"/>
            <a:ext cx="5364659" cy="338554"/>
          </a:xfrm>
          <a:prstGeom prst="rect">
            <a:avLst/>
          </a:prstGeom>
        </p:spPr>
        <p:txBody>
          <a:bodyPr wrap="square">
            <a:spAutoFit/>
          </a:bodyPr>
          <a:lstStyle/>
          <a:p>
            <a:pPr algn="ctr">
              <a:spcBef>
                <a:spcPts val="600"/>
              </a:spcBef>
              <a:spcAft>
                <a:spcPts val="600"/>
              </a:spcAft>
            </a:pPr>
            <a:r>
              <a:rPr lang="zh-TW" altLang="en-US" sz="1600" dirty="0" smtClean="0">
                <a:latin typeface="微軟正黑體" panose="020B0604030504040204" pitchFamily="34" charset="-120"/>
                <a:ea typeface="微軟正黑體" panose="020B0604030504040204" pitchFamily="34" charset="-120"/>
              </a:rPr>
              <a:t>圖資處首頁</a:t>
            </a:r>
            <a:r>
              <a:rPr lang="en-US" altLang="zh-TW" sz="1600" dirty="0" smtClean="0">
                <a:latin typeface="微軟正黑體" panose="020B0604030504040204" pitchFamily="34" charset="-120"/>
                <a:ea typeface="微軟正黑體" panose="020B0604030504040204" pitchFamily="34" charset="-120"/>
              </a:rPr>
              <a:t>&gt;</a:t>
            </a:r>
            <a:r>
              <a:rPr lang="zh-TW" altLang="en-US" sz="1600" dirty="0" smtClean="0">
                <a:latin typeface="微軟正黑體" panose="020B0604030504040204" pitchFamily="34" charset="-120"/>
                <a:ea typeface="微軟正黑體" panose="020B0604030504040204" pitchFamily="34" charset="-120"/>
              </a:rPr>
              <a:t>研究資源</a:t>
            </a:r>
            <a:r>
              <a:rPr lang="en-US" altLang="zh-TW" sz="1600" dirty="0" smtClean="0">
                <a:latin typeface="微軟正黑體" panose="020B0604030504040204" pitchFamily="34" charset="-120"/>
                <a:ea typeface="微軟正黑體" panose="020B0604030504040204" pitchFamily="34" charset="-120"/>
              </a:rPr>
              <a:t>&gt;</a:t>
            </a:r>
            <a:r>
              <a:rPr lang="zh-TW" altLang="en-US" sz="1600" dirty="0" smtClean="0">
                <a:latin typeface="微軟正黑體" panose="020B0604030504040204" pitchFamily="34" charset="-120"/>
                <a:ea typeface="微軟正黑體" panose="020B0604030504040204" pitchFamily="34" charset="-120"/>
              </a:rPr>
              <a:t>電子資源系統</a:t>
            </a:r>
            <a:r>
              <a:rPr lang="en-US" altLang="zh-TW" sz="1600" dirty="0" smtClean="0">
                <a:latin typeface="微軟正黑體" panose="020B0604030504040204" pitchFamily="34" charset="-120"/>
                <a:ea typeface="微軟正黑體" panose="020B0604030504040204" pitchFamily="34" charset="-120"/>
              </a:rPr>
              <a:t>(ERMG)</a:t>
            </a:r>
            <a:endParaRPr lang="zh-TW" altLang="en-US" sz="1600" dirty="0">
              <a:latin typeface="微軟正黑體" panose="020B0604030504040204" pitchFamily="34" charset="-120"/>
              <a:ea typeface="微軟正黑體" panose="020B0604030504040204" pitchFamily="34" charset="-120"/>
            </a:endParaRPr>
          </a:p>
        </p:txBody>
      </p:sp>
      <p:sp>
        <p:nvSpPr>
          <p:cNvPr id="5" name="矩形 4"/>
          <p:cNvSpPr/>
          <p:nvPr/>
        </p:nvSpPr>
        <p:spPr>
          <a:xfrm>
            <a:off x="3950916" y="804997"/>
            <a:ext cx="4339651" cy="369332"/>
          </a:xfrm>
          <a:prstGeom prst="rect">
            <a:avLst/>
          </a:prstGeom>
        </p:spPr>
        <p:txBody>
          <a:bodyPr wrap="none">
            <a:spAutoFit/>
          </a:bodyPr>
          <a:lstStyle/>
          <a:p>
            <a:pPr algn="ctr">
              <a:spcBef>
                <a:spcPts val="600"/>
              </a:spcBef>
              <a:spcAft>
                <a:spcPts val="600"/>
              </a:spcAft>
            </a:pPr>
            <a:r>
              <a:rPr lang="zh-TW" altLang="en-US" b="1" dirty="0" smtClean="0">
                <a:latin typeface="微軟正黑體" panose="020B0604030504040204" pitchFamily="34" charset="-120"/>
                <a:ea typeface="微軟正黑體" panose="020B0604030504040204" pitchFamily="34" charset="-120"/>
              </a:rPr>
              <a:t>圖書館最多電子書館藏，就在華藝平台</a:t>
            </a:r>
            <a:r>
              <a:rPr lang="en-US" altLang="zh-TW" b="1" dirty="0" smtClean="0">
                <a:latin typeface="微軟正黑體" panose="020B0604030504040204" pitchFamily="34" charset="-120"/>
                <a:ea typeface="微軟正黑體" panose="020B0604030504040204" pitchFamily="34" charset="-120"/>
              </a:rPr>
              <a:t>~ </a:t>
            </a:r>
            <a:endParaRPr lang="en-US" altLang="zh-TW" b="1" dirty="0">
              <a:latin typeface="微軟正黑體" panose="020B0604030504040204" pitchFamily="34" charset="-120"/>
              <a:ea typeface="微軟正黑體" panose="020B0604030504040204" pitchFamily="34" charset="-120"/>
            </a:endParaRPr>
          </a:p>
        </p:txBody>
      </p:sp>
      <p:pic>
        <p:nvPicPr>
          <p:cNvPr id="6" name="圖片 5" descr="畫面剪輯"/>
          <p:cNvPicPr>
            <a:picLocks noChangeAspect="1"/>
          </p:cNvPicPr>
          <p:nvPr/>
        </p:nvPicPr>
        <p:blipFill rotWithShape="1">
          <a:blip r:embed="rId3">
            <a:extLst>
              <a:ext uri="{28A0092B-C50C-407E-A947-70E740481C1C}">
                <a14:useLocalDpi xmlns:a14="http://schemas.microsoft.com/office/drawing/2010/main" val="0"/>
              </a:ext>
            </a:extLst>
          </a:blip>
          <a:srcRect b="8257"/>
          <a:stretch/>
        </p:blipFill>
        <p:spPr>
          <a:xfrm>
            <a:off x="252090" y="2109530"/>
            <a:ext cx="3880742" cy="3151239"/>
          </a:xfrm>
          <a:prstGeom prst="rect">
            <a:avLst/>
          </a:prstGeom>
          <a:ln>
            <a:solidFill>
              <a:schemeClr val="tx1"/>
            </a:solidFill>
          </a:ln>
        </p:spPr>
      </p:pic>
      <p:sp>
        <p:nvSpPr>
          <p:cNvPr id="7" name="矩形 6"/>
          <p:cNvSpPr/>
          <p:nvPr/>
        </p:nvSpPr>
        <p:spPr>
          <a:xfrm>
            <a:off x="4904282" y="1540143"/>
            <a:ext cx="3549945" cy="907941"/>
          </a:xfrm>
          <a:prstGeom prst="rect">
            <a:avLst/>
          </a:prstGeom>
        </p:spPr>
        <p:txBody>
          <a:bodyPr wrap="square">
            <a:spAutoFit/>
          </a:bodyPr>
          <a:lstStyle/>
          <a:p>
            <a:pPr>
              <a:spcBef>
                <a:spcPts val="300"/>
              </a:spcBef>
              <a:spcAft>
                <a:spcPts val="300"/>
              </a:spcAft>
            </a:pPr>
            <a:r>
              <a:rPr lang="zh-TW" altLang="en-US" sz="1600" dirty="0" smtClean="0">
                <a:latin typeface="微軟正黑體" panose="020B0604030504040204" pitchFamily="34" charset="-120"/>
                <a:ea typeface="微軟正黑體" panose="020B0604030504040204" pitchFamily="34" charset="-120"/>
              </a:rPr>
              <a:t>檢索欄輸入華藝電子書，即可進入電子書平台優雅看書囉</a:t>
            </a:r>
            <a:endParaRPr lang="en-US" altLang="zh-TW" sz="1600" dirty="0" smtClean="0">
              <a:latin typeface="微軟正黑體" panose="020B0604030504040204" pitchFamily="34" charset="-120"/>
              <a:ea typeface="微軟正黑體" panose="020B0604030504040204" pitchFamily="34" charset="-120"/>
            </a:endParaRPr>
          </a:p>
          <a:p>
            <a:pPr>
              <a:spcBef>
                <a:spcPts val="300"/>
              </a:spcBef>
              <a:spcAft>
                <a:spcPts val="300"/>
              </a:spcAft>
            </a:pPr>
            <a:r>
              <a:rPr lang="en-US" altLang="zh-TW" sz="1600" dirty="0" smtClean="0">
                <a:latin typeface="微軟正黑體" panose="020B0604030504040204" pitchFamily="34" charset="-120"/>
                <a:ea typeface="微軟正黑體" panose="020B0604030504040204" pitchFamily="34" charset="-120"/>
              </a:rPr>
              <a:t>       &lt;</a:t>
            </a:r>
            <a:r>
              <a:rPr lang="zh-TW" altLang="en-US" sz="1600" dirty="0" smtClean="0">
                <a:solidFill>
                  <a:srgbClr val="FF0000"/>
                </a:solidFill>
                <a:latin typeface="微軟正黑體" panose="020B0604030504040204" pitchFamily="34" charset="-120"/>
                <a:ea typeface="微軟正黑體" panose="020B0604030504040204" pitchFamily="34" charset="-120"/>
              </a:rPr>
              <a:t>須另設一組帳密</a:t>
            </a:r>
            <a:r>
              <a:rPr lang="zh-TW" altLang="en-US" sz="1600" dirty="0" smtClean="0">
                <a:latin typeface="微軟正黑體" panose="020B0604030504040204" pitchFamily="34" charset="-120"/>
                <a:ea typeface="微軟正黑體" panose="020B0604030504040204" pitchFamily="34" charset="-120"/>
              </a:rPr>
              <a:t>，</a:t>
            </a:r>
            <a:r>
              <a:rPr lang="en-US" altLang="zh-TW" sz="1600" dirty="0" smtClean="0">
                <a:latin typeface="微軟正黑體" panose="020B0604030504040204" pitchFamily="34" charset="-120"/>
                <a:ea typeface="微軟正黑體" panose="020B0604030504040204" pitchFamily="34" charset="-120"/>
              </a:rPr>
              <a:t>OK</a:t>
            </a:r>
            <a:r>
              <a:rPr lang="zh-TW" altLang="en-US" sz="1600" dirty="0" smtClean="0">
                <a:latin typeface="微軟正黑體" panose="020B0604030504040204" pitchFamily="34" charset="-120"/>
                <a:ea typeface="微軟正黑體" panose="020B0604030504040204" pitchFamily="34" charset="-120"/>
              </a:rPr>
              <a:t>的</a:t>
            </a:r>
            <a:r>
              <a:rPr lang="en-US" altLang="zh-TW" sz="1600" dirty="0" smtClean="0">
                <a:latin typeface="微軟正黑體" panose="020B0604030504040204" pitchFamily="34" charset="-120"/>
                <a:ea typeface="微軟正黑體" panose="020B0604030504040204" pitchFamily="34" charset="-120"/>
              </a:rPr>
              <a:t>&gt;</a:t>
            </a:r>
            <a:endParaRPr lang="zh-TW" altLang="en-US" sz="1600" dirty="0">
              <a:latin typeface="微軟正黑體" panose="020B0604030504040204" pitchFamily="34" charset="-120"/>
              <a:ea typeface="微軟正黑體" panose="020B0604030504040204" pitchFamily="34" charset="-120"/>
            </a:endParaRPr>
          </a:p>
        </p:txBody>
      </p:sp>
      <p:pic>
        <p:nvPicPr>
          <p:cNvPr id="8" name="圖片 7"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8554" y="2448084"/>
            <a:ext cx="4341684" cy="2824040"/>
          </a:xfrm>
          <a:prstGeom prst="rect">
            <a:avLst/>
          </a:prstGeom>
          <a:ln>
            <a:solidFill>
              <a:schemeClr val="tx1"/>
            </a:solidFill>
          </a:ln>
        </p:spPr>
      </p:pic>
    </p:spTree>
    <p:extLst>
      <p:ext uri="{BB962C8B-B14F-4D97-AF65-F5344CB8AC3E}">
        <p14:creationId xmlns:p14="http://schemas.microsoft.com/office/powerpoint/2010/main" val="1486694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3369987" y="971960"/>
            <a:ext cx="5256584" cy="184666"/>
          </a:xfrm>
          <a:prstGeom prst="rect">
            <a:avLst/>
          </a:prstGeom>
          <a:solidFill>
            <a:schemeClr val="accent5">
              <a:lumMod val="60000"/>
              <a:lumOff val="40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79"/>
            <a:ext cx="1351195" cy="1351195"/>
          </a:xfrm>
          <a:prstGeom prst="rect">
            <a:avLst/>
          </a:prstGeom>
        </p:spPr>
      </p:pic>
      <p:sp>
        <p:nvSpPr>
          <p:cNvPr id="4" name="矩形 3"/>
          <p:cNvSpPr/>
          <p:nvPr/>
        </p:nvSpPr>
        <p:spPr>
          <a:xfrm>
            <a:off x="1188194" y="214722"/>
            <a:ext cx="2016224" cy="1015663"/>
          </a:xfrm>
          <a:prstGeom prst="rect">
            <a:avLst/>
          </a:prstGeom>
        </p:spPr>
        <p:txBody>
          <a:bodyPr wrap="square">
            <a:spAutoFit/>
          </a:bodyPr>
          <a:lstStyle/>
          <a:p>
            <a:pPr algn="ctr">
              <a:spcBef>
                <a:spcPts val="600"/>
              </a:spcBef>
              <a:spcAft>
                <a:spcPts val="600"/>
              </a:spcAft>
            </a:pPr>
            <a:r>
              <a:rPr lang="zh-TW" altLang="en-US" sz="2500" b="1" dirty="0" smtClean="0">
                <a:latin typeface="微軟正黑體" panose="020B0604030504040204" pitchFamily="34" charset="-120"/>
                <a:ea typeface="微軟正黑體" panose="020B0604030504040204" pitchFamily="34" charset="-120"/>
              </a:rPr>
              <a:t>華藝電子書</a:t>
            </a:r>
            <a:r>
              <a:rPr lang="en-US" altLang="zh-TW" sz="2500" b="1" dirty="0" smtClean="0">
                <a:latin typeface="微軟正黑體" panose="020B0604030504040204" pitchFamily="34" charset="-120"/>
                <a:ea typeface="微軟正黑體" panose="020B0604030504040204" pitchFamily="34" charset="-120"/>
              </a:rPr>
              <a:t> </a:t>
            </a:r>
          </a:p>
          <a:p>
            <a:pPr algn="ctr">
              <a:spcBef>
                <a:spcPts val="600"/>
              </a:spcBef>
              <a:spcAft>
                <a:spcPts val="600"/>
              </a:spcAft>
            </a:pPr>
            <a:r>
              <a:rPr lang="zh-TW" altLang="en-US" sz="2500" b="1" dirty="0" smtClean="0">
                <a:latin typeface="微軟正黑體" panose="020B0604030504040204" pitchFamily="34" charset="-120"/>
                <a:ea typeface="微軟正黑體" panose="020B0604030504040204" pitchFamily="34" charset="-120"/>
              </a:rPr>
              <a:t>平台</a:t>
            </a:r>
            <a:endParaRPr lang="zh-TW" altLang="en-US" sz="2500" b="1" dirty="0">
              <a:latin typeface="微軟正黑體" panose="020B0604030504040204" pitchFamily="34" charset="-120"/>
              <a:ea typeface="微軟正黑體" panose="020B0604030504040204" pitchFamily="34" charset="-120"/>
            </a:endParaRPr>
          </a:p>
        </p:txBody>
      </p:sp>
      <p:pic>
        <p:nvPicPr>
          <p:cNvPr id="6" name="圖片 5" descr="畫面剪輯"/>
          <p:cNvPicPr>
            <a:picLocks noChangeAspect="1"/>
          </p:cNvPicPr>
          <p:nvPr/>
        </p:nvPicPr>
        <p:blipFill rotWithShape="1">
          <a:blip r:embed="rId3">
            <a:extLst>
              <a:ext uri="{28A0092B-C50C-407E-A947-70E740481C1C}">
                <a14:useLocalDpi xmlns:a14="http://schemas.microsoft.com/office/drawing/2010/main" val="0"/>
              </a:ext>
            </a:extLst>
          </a:blip>
          <a:srcRect b="2116"/>
          <a:stretch/>
        </p:blipFill>
        <p:spPr>
          <a:xfrm>
            <a:off x="3204418" y="1365704"/>
            <a:ext cx="5796707" cy="4043301"/>
          </a:xfrm>
          <a:prstGeom prst="rect">
            <a:avLst/>
          </a:prstGeom>
        </p:spPr>
      </p:pic>
      <p:sp>
        <p:nvSpPr>
          <p:cNvPr id="7" name="矩形 6"/>
          <p:cNvSpPr/>
          <p:nvPr/>
        </p:nvSpPr>
        <p:spPr>
          <a:xfrm>
            <a:off x="3335838" y="787294"/>
            <a:ext cx="5493812" cy="369332"/>
          </a:xfrm>
          <a:prstGeom prst="rect">
            <a:avLst/>
          </a:prstGeom>
        </p:spPr>
        <p:txBody>
          <a:bodyPr wrap="none">
            <a:spAutoFit/>
          </a:bodyPr>
          <a:lstStyle/>
          <a:p>
            <a:pPr algn="ctr">
              <a:spcBef>
                <a:spcPts val="600"/>
              </a:spcBef>
              <a:spcAft>
                <a:spcPts val="600"/>
              </a:spcAft>
            </a:pPr>
            <a:r>
              <a:rPr lang="zh-TW" altLang="en-US" b="1" dirty="0" smtClean="0">
                <a:latin typeface="微軟正黑體" panose="020B0604030504040204" pitchFamily="34" charset="-120"/>
                <a:ea typeface="微軟正黑體" panose="020B0604030504040204" pitchFamily="34" charset="-120"/>
              </a:rPr>
              <a:t>不使用圖書館最大宗的電子期刊，我只能說可惜呀</a:t>
            </a:r>
            <a:r>
              <a:rPr lang="en-US" altLang="zh-TW" b="1" dirty="0" smtClean="0">
                <a:latin typeface="微軟正黑體" panose="020B0604030504040204" pitchFamily="34" charset="-120"/>
                <a:ea typeface="微軟正黑體" panose="020B0604030504040204" pitchFamily="34" charset="-120"/>
              </a:rPr>
              <a:t>~ </a:t>
            </a:r>
            <a:endParaRPr lang="en-US" altLang="zh-TW" b="1" dirty="0">
              <a:latin typeface="微軟正黑體" panose="020B0604030504040204" pitchFamily="34" charset="-120"/>
              <a:ea typeface="微軟正黑體" panose="020B0604030504040204" pitchFamily="34" charset="-120"/>
            </a:endParaRPr>
          </a:p>
        </p:txBody>
      </p:sp>
      <p:pic>
        <p:nvPicPr>
          <p:cNvPr id="9" name="圖片 8"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2250" y="1333110"/>
            <a:ext cx="1404503" cy="4034971"/>
          </a:xfrm>
          <a:prstGeom prst="rect">
            <a:avLst/>
          </a:prstGeom>
        </p:spPr>
      </p:pic>
      <p:sp>
        <p:nvSpPr>
          <p:cNvPr id="11" name="矩形 10"/>
          <p:cNvSpPr/>
          <p:nvPr/>
        </p:nvSpPr>
        <p:spPr>
          <a:xfrm>
            <a:off x="711485" y="1727880"/>
            <a:ext cx="646331" cy="3061494"/>
          </a:xfrm>
          <a:prstGeom prst="rect">
            <a:avLst/>
          </a:prstGeom>
        </p:spPr>
        <p:txBody>
          <a:bodyPr vert="eaVert" wrap="square">
            <a:spAutoFit/>
          </a:bodyPr>
          <a:lstStyle/>
          <a:p>
            <a:pPr>
              <a:spcBef>
                <a:spcPts val="300"/>
              </a:spcBef>
              <a:spcAft>
                <a:spcPts val="300"/>
              </a:spcAft>
            </a:pPr>
            <a:r>
              <a:rPr lang="zh-TW" altLang="en-US" sz="1500" dirty="0" smtClean="0">
                <a:latin typeface="微軟正黑體" panose="020B0604030504040204" pitchFamily="34" charset="-120"/>
                <a:ea typeface="微軟正黑體" panose="020B0604030504040204" pitchFamily="34" charset="-120"/>
              </a:rPr>
              <a:t>電子書借期較期刊長，亦有借期，原則上亦無逾期罰款之情形</a:t>
            </a:r>
            <a:r>
              <a:rPr lang="en-US" altLang="zh-TW" sz="1500" dirty="0" smtClean="0">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40517422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79"/>
            <a:ext cx="1351195" cy="1351195"/>
          </a:xfrm>
          <a:prstGeom prst="rect">
            <a:avLst/>
          </a:prstGeom>
        </p:spPr>
      </p:pic>
      <p:sp>
        <p:nvSpPr>
          <p:cNvPr id="3" name="矩形 2"/>
          <p:cNvSpPr/>
          <p:nvPr/>
        </p:nvSpPr>
        <p:spPr>
          <a:xfrm>
            <a:off x="1188194" y="214722"/>
            <a:ext cx="2016224" cy="1015663"/>
          </a:xfrm>
          <a:prstGeom prst="rect">
            <a:avLst/>
          </a:prstGeom>
        </p:spPr>
        <p:txBody>
          <a:bodyPr wrap="square">
            <a:spAutoFit/>
          </a:bodyPr>
          <a:lstStyle/>
          <a:p>
            <a:pPr algn="ctr">
              <a:spcBef>
                <a:spcPts val="600"/>
              </a:spcBef>
              <a:spcAft>
                <a:spcPts val="600"/>
              </a:spcAft>
            </a:pPr>
            <a:r>
              <a:rPr lang="zh-TW" altLang="en-US" sz="2500" b="1" dirty="0" smtClean="0">
                <a:latin typeface="微軟正黑體" panose="020B0604030504040204" pitchFamily="34" charset="-120"/>
                <a:ea typeface="微軟正黑體" panose="020B0604030504040204" pitchFamily="34" charset="-120"/>
              </a:rPr>
              <a:t>華藝電子書</a:t>
            </a:r>
            <a:r>
              <a:rPr lang="en-US" altLang="zh-TW" sz="2500" b="1" dirty="0" smtClean="0">
                <a:latin typeface="微軟正黑體" panose="020B0604030504040204" pitchFamily="34" charset="-120"/>
                <a:ea typeface="微軟正黑體" panose="020B0604030504040204" pitchFamily="34" charset="-120"/>
              </a:rPr>
              <a:t> </a:t>
            </a:r>
          </a:p>
          <a:p>
            <a:pPr algn="ctr">
              <a:spcBef>
                <a:spcPts val="600"/>
              </a:spcBef>
              <a:spcAft>
                <a:spcPts val="600"/>
              </a:spcAft>
            </a:pPr>
            <a:r>
              <a:rPr lang="zh-TW" altLang="en-US" sz="2500" b="1" dirty="0" smtClean="0">
                <a:latin typeface="微軟正黑體" panose="020B0604030504040204" pitchFamily="34" charset="-120"/>
                <a:ea typeface="微軟正黑體" panose="020B0604030504040204" pitchFamily="34" charset="-120"/>
              </a:rPr>
              <a:t>平台</a:t>
            </a:r>
            <a:endParaRPr lang="zh-TW" altLang="en-US" sz="2500" b="1" dirty="0">
              <a:latin typeface="微軟正黑體" panose="020B0604030504040204" pitchFamily="34" charset="-120"/>
              <a:ea typeface="微軟正黑體" panose="020B0604030504040204" pitchFamily="34" charset="-120"/>
            </a:endParaRPr>
          </a:p>
        </p:txBody>
      </p:sp>
      <p:pic>
        <p:nvPicPr>
          <p:cNvPr id="4" name="圖片 3"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588" y="1364937"/>
            <a:ext cx="1209844" cy="1457529"/>
          </a:xfrm>
          <a:prstGeom prst="rect">
            <a:avLst/>
          </a:prstGeom>
        </p:spPr>
      </p:pic>
      <p:pic>
        <p:nvPicPr>
          <p:cNvPr id="5" name="圖片 4"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3256" y="1364937"/>
            <a:ext cx="1224136" cy="1414781"/>
          </a:xfrm>
          <a:prstGeom prst="rect">
            <a:avLst/>
          </a:prstGeom>
        </p:spPr>
      </p:pic>
      <p:pic>
        <p:nvPicPr>
          <p:cNvPr id="6" name="圖片 5" descr="畫面剪輯"/>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37031" y="1383151"/>
            <a:ext cx="1255271" cy="1427365"/>
          </a:xfrm>
          <a:prstGeom prst="rect">
            <a:avLst/>
          </a:prstGeom>
        </p:spPr>
      </p:pic>
      <p:pic>
        <p:nvPicPr>
          <p:cNvPr id="7" name="圖片 6" descr="畫面剪輯"/>
          <p:cNvPicPr>
            <a:picLocks/>
          </p:cNvPicPr>
          <p:nvPr/>
        </p:nvPicPr>
        <p:blipFill>
          <a:blip r:embed="rId6">
            <a:extLst>
              <a:ext uri="{28A0092B-C50C-407E-A947-70E740481C1C}">
                <a14:useLocalDpi xmlns:a14="http://schemas.microsoft.com/office/drawing/2010/main" val="0"/>
              </a:ext>
            </a:extLst>
          </a:blip>
          <a:stretch>
            <a:fillRect/>
          </a:stretch>
        </p:blipFill>
        <p:spPr>
          <a:xfrm>
            <a:off x="3289850" y="1395716"/>
            <a:ext cx="1228897" cy="1414800"/>
          </a:xfrm>
          <a:prstGeom prst="rect">
            <a:avLst/>
          </a:prstGeom>
        </p:spPr>
      </p:pic>
      <p:pic>
        <p:nvPicPr>
          <p:cNvPr id="8" name="圖片 7" descr="畫面剪輯"/>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97392" y="1364936"/>
            <a:ext cx="1192459" cy="1414781"/>
          </a:xfrm>
          <a:prstGeom prst="rect">
            <a:avLst/>
          </a:prstGeom>
        </p:spPr>
      </p:pic>
      <p:pic>
        <p:nvPicPr>
          <p:cNvPr id="9" name="圖片 8" descr="畫面剪輯"/>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18747" y="1364936"/>
            <a:ext cx="1218284" cy="1414782"/>
          </a:xfrm>
          <a:prstGeom prst="rect">
            <a:avLst/>
          </a:prstGeom>
        </p:spPr>
      </p:pic>
      <p:pic>
        <p:nvPicPr>
          <p:cNvPr id="10" name="圖片 9" descr="畫面剪輯"/>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92302" y="1395716"/>
            <a:ext cx="1195656" cy="1426750"/>
          </a:xfrm>
          <a:prstGeom prst="rect">
            <a:avLst/>
          </a:prstGeom>
        </p:spPr>
      </p:pic>
      <p:pic>
        <p:nvPicPr>
          <p:cNvPr id="11" name="圖片 10" descr="畫面剪輯"/>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87957" y="1383151"/>
            <a:ext cx="1216323" cy="1439315"/>
          </a:xfrm>
          <a:prstGeom prst="rect">
            <a:avLst/>
          </a:prstGeom>
        </p:spPr>
      </p:pic>
      <p:pic>
        <p:nvPicPr>
          <p:cNvPr id="12" name="圖片 11" descr="畫面剪輯"/>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36588" y="2822465"/>
            <a:ext cx="1209844" cy="1439815"/>
          </a:xfrm>
          <a:prstGeom prst="rect">
            <a:avLst/>
          </a:prstGeom>
        </p:spPr>
      </p:pic>
      <p:pic>
        <p:nvPicPr>
          <p:cNvPr id="13" name="圖片 12" descr="畫面剪輯"/>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78022" y="2805439"/>
            <a:ext cx="1219370" cy="1428950"/>
          </a:xfrm>
          <a:prstGeom prst="rect">
            <a:avLst/>
          </a:prstGeom>
        </p:spPr>
      </p:pic>
      <p:pic>
        <p:nvPicPr>
          <p:cNvPr id="14" name="圖片 13" descr="畫面剪輯"/>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097392" y="2805439"/>
            <a:ext cx="1194171" cy="1379579"/>
          </a:xfrm>
          <a:prstGeom prst="rect">
            <a:avLst/>
          </a:prstGeom>
        </p:spPr>
      </p:pic>
      <p:pic>
        <p:nvPicPr>
          <p:cNvPr id="15" name="圖片 14" descr="畫面剪輯"/>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304950" y="2822465"/>
            <a:ext cx="1235434" cy="1411924"/>
          </a:xfrm>
          <a:prstGeom prst="rect">
            <a:avLst/>
          </a:prstGeom>
        </p:spPr>
      </p:pic>
      <p:pic>
        <p:nvPicPr>
          <p:cNvPr id="16" name="圖片 15" descr="畫面剪輯"/>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540384" y="2779892"/>
            <a:ext cx="1196648" cy="1454498"/>
          </a:xfrm>
          <a:prstGeom prst="rect">
            <a:avLst/>
          </a:prstGeom>
        </p:spPr>
      </p:pic>
      <p:pic>
        <p:nvPicPr>
          <p:cNvPr id="17" name="圖片 16" descr="畫面剪輯"/>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737032" y="2779892"/>
            <a:ext cx="1255270" cy="1454498"/>
          </a:xfrm>
          <a:prstGeom prst="rect">
            <a:avLst/>
          </a:prstGeom>
        </p:spPr>
      </p:pic>
      <p:pic>
        <p:nvPicPr>
          <p:cNvPr id="18" name="圖片 17" descr="畫面剪輯"/>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999497" y="2779717"/>
            <a:ext cx="1227377" cy="1454672"/>
          </a:xfrm>
          <a:prstGeom prst="rect">
            <a:avLst/>
          </a:prstGeom>
        </p:spPr>
      </p:pic>
      <p:pic>
        <p:nvPicPr>
          <p:cNvPr id="19" name="圖片 18" descr="畫面剪輯"/>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226874" y="2805753"/>
            <a:ext cx="1200318" cy="1419423"/>
          </a:xfrm>
          <a:prstGeom prst="rect">
            <a:avLst/>
          </a:prstGeom>
        </p:spPr>
      </p:pic>
      <p:pic>
        <p:nvPicPr>
          <p:cNvPr id="20" name="圖片 19" descr="畫面剪輯"/>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39674" y="4244900"/>
            <a:ext cx="1257476" cy="1371792"/>
          </a:xfrm>
          <a:prstGeom prst="rect">
            <a:avLst/>
          </a:prstGeom>
        </p:spPr>
      </p:pic>
      <p:pic>
        <p:nvPicPr>
          <p:cNvPr id="21" name="圖片 20" descr="畫面剪輯"/>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80300" y="4185017"/>
            <a:ext cx="1217092" cy="1433027"/>
          </a:xfrm>
          <a:prstGeom prst="rect">
            <a:avLst/>
          </a:prstGeom>
        </p:spPr>
      </p:pic>
      <p:pic>
        <p:nvPicPr>
          <p:cNvPr id="22" name="圖片 21" descr="畫面剪輯"/>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045325" y="4150014"/>
            <a:ext cx="1247949" cy="1448002"/>
          </a:xfrm>
          <a:prstGeom prst="rect">
            <a:avLst/>
          </a:prstGeom>
        </p:spPr>
      </p:pic>
      <p:pic>
        <p:nvPicPr>
          <p:cNvPr id="23" name="圖片 22" descr="畫面剪輯"/>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293274" y="4150014"/>
            <a:ext cx="1225473" cy="1464590"/>
          </a:xfrm>
          <a:prstGeom prst="rect">
            <a:avLst/>
          </a:prstGeom>
        </p:spPr>
      </p:pic>
      <p:pic>
        <p:nvPicPr>
          <p:cNvPr id="24" name="圖片 23" descr="畫面剪輯"/>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4518747" y="4150014"/>
            <a:ext cx="1257476" cy="1476581"/>
          </a:xfrm>
          <a:prstGeom prst="rect">
            <a:avLst/>
          </a:prstGeom>
        </p:spPr>
      </p:pic>
      <p:pic>
        <p:nvPicPr>
          <p:cNvPr id="25" name="圖片 24" descr="畫面剪輯"/>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5737032" y="4150014"/>
            <a:ext cx="1232342" cy="1448002"/>
          </a:xfrm>
          <a:prstGeom prst="rect">
            <a:avLst/>
          </a:prstGeom>
        </p:spPr>
      </p:pic>
      <p:pic>
        <p:nvPicPr>
          <p:cNvPr id="26" name="圖片 25" descr="畫面剪輯"/>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6996164" y="4150014"/>
            <a:ext cx="1235358" cy="1448002"/>
          </a:xfrm>
          <a:prstGeom prst="rect">
            <a:avLst/>
          </a:prstGeom>
        </p:spPr>
      </p:pic>
      <p:pic>
        <p:nvPicPr>
          <p:cNvPr id="27" name="圖片 26" descr="畫面剪輯"/>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8187957" y="4150014"/>
            <a:ext cx="1250074" cy="1448002"/>
          </a:xfrm>
          <a:prstGeom prst="rect">
            <a:avLst/>
          </a:prstGeom>
        </p:spPr>
      </p:pic>
      <p:sp>
        <p:nvSpPr>
          <p:cNvPr id="28" name="矩形 27"/>
          <p:cNvSpPr/>
          <p:nvPr/>
        </p:nvSpPr>
        <p:spPr>
          <a:xfrm>
            <a:off x="3399492" y="1017692"/>
            <a:ext cx="5361750" cy="323165"/>
          </a:xfrm>
          <a:prstGeom prst="rect">
            <a:avLst/>
          </a:prstGeom>
        </p:spPr>
        <p:txBody>
          <a:bodyPr vert="horz" wrap="square">
            <a:spAutoFit/>
          </a:bodyPr>
          <a:lstStyle/>
          <a:p>
            <a:pPr>
              <a:spcBef>
                <a:spcPts val="300"/>
              </a:spcBef>
              <a:spcAft>
                <a:spcPts val="300"/>
              </a:spcAft>
            </a:pPr>
            <a:r>
              <a:rPr lang="zh-TW" altLang="en-US" sz="1500" dirty="0" smtClean="0">
                <a:latin typeface="微軟正黑體" panose="020B0604030504040204" pitchFamily="34" charset="-120"/>
                <a:ea typeface="微軟正黑體" panose="020B0604030504040204" pitchFamily="34" charset="-120"/>
              </a:rPr>
              <a:t>華藝提供上千冊電子書供大家挑選，讓你看的不要不要的</a:t>
            </a:r>
            <a:r>
              <a:rPr lang="en-US" altLang="zh-TW" sz="1500" dirty="0" smtClean="0">
                <a:latin typeface="微軟正黑體" panose="020B0604030504040204" pitchFamily="34" charset="-120"/>
                <a:ea typeface="微軟正黑體" panose="020B0604030504040204" pitchFamily="34" charset="-120"/>
              </a:rPr>
              <a:t>~</a:t>
            </a:r>
            <a:endParaRPr lang="zh-TW" altLang="en-US" sz="15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814151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par>
                                <p:cTn id="20" presetID="53" presetClass="entr" presetSubtype="16"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p:cTn id="22" dur="500" fill="hold"/>
                                        <p:tgtEl>
                                          <p:spTgt spid="23"/>
                                        </p:tgtEl>
                                        <p:attrNameLst>
                                          <p:attrName>ppt_w</p:attrName>
                                        </p:attrNameLst>
                                      </p:cBhvr>
                                      <p:tavLst>
                                        <p:tav tm="0">
                                          <p:val>
                                            <p:fltVal val="0"/>
                                          </p:val>
                                        </p:tav>
                                        <p:tav tm="100000">
                                          <p:val>
                                            <p:strVal val="#ppt_w"/>
                                          </p:val>
                                        </p:tav>
                                      </p:tavLst>
                                    </p:anim>
                                    <p:anim calcmode="lin" valueType="num">
                                      <p:cBhvr>
                                        <p:cTn id="23" dur="500" fill="hold"/>
                                        <p:tgtEl>
                                          <p:spTgt spid="23"/>
                                        </p:tgtEl>
                                        <p:attrNameLst>
                                          <p:attrName>ppt_h</p:attrName>
                                        </p:attrNameLst>
                                      </p:cBhvr>
                                      <p:tavLst>
                                        <p:tav tm="0">
                                          <p:val>
                                            <p:fltVal val="0"/>
                                          </p:val>
                                        </p:tav>
                                        <p:tav tm="100000">
                                          <p:val>
                                            <p:strVal val="#ppt_h"/>
                                          </p:val>
                                        </p:tav>
                                      </p:tavLst>
                                    </p:anim>
                                    <p:animEffect transition="in" filter="fade">
                                      <p:cBhvr>
                                        <p:cTn id="24" dur="500"/>
                                        <p:tgtEl>
                                          <p:spTgt spid="23"/>
                                        </p:tgtEl>
                                      </p:cBhvr>
                                    </p:animEffect>
                                  </p:childTnLst>
                                </p:cTn>
                              </p:par>
                              <p:par>
                                <p:cTn id="25" presetID="53" presetClass="entr" presetSubtype="16"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par>
                                <p:cTn id="30" presetID="53" presetClass="entr" presetSubtype="16"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par>
                                <p:cTn id="35" presetID="10" presetClass="entr" presetSubtype="0" fill="hold"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par>
                                <p:cTn id="38" presetID="53" presetClass="entr" presetSubtype="16"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p:cTn id="40" dur="500" fill="hold"/>
                                        <p:tgtEl>
                                          <p:spTgt spid="26"/>
                                        </p:tgtEl>
                                        <p:attrNameLst>
                                          <p:attrName>ppt_w</p:attrName>
                                        </p:attrNameLst>
                                      </p:cBhvr>
                                      <p:tavLst>
                                        <p:tav tm="0">
                                          <p:val>
                                            <p:fltVal val="0"/>
                                          </p:val>
                                        </p:tav>
                                        <p:tav tm="100000">
                                          <p:val>
                                            <p:strVal val="#ppt_w"/>
                                          </p:val>
                                        </p:tav>
                                      </p:tavLst>
                                    </p:anim>
                                    <p:anim calcmode="lin" valueType="num">
                                      <p:cBhvr>
                                        <p:cTn id="41" dur="500" fill="hold"/>
                                        <p:tgtEl>
                                          <p:spTgt spid="26"/>
                                        </p:tgtEl>
                                        <p:attrNameLst>
                                          <p:attrName>ppt_h</p:attrName>
                                        </p:attrNameLst>
                                      </p:cBhvr>
                                      <p:tavLst>
                                        <p:tav tm="0">
                                          <p:val>
                                            <p:fltVal val="0"/>
                                          </p:val>
                                        </p:tav>
                                        <p:tav tm="100000">
                                          <p:val>
                                            <p:strVal val="#ppt_h"/>
                                          </p:val>
                                        </p:tav>
                                      </p:tavLst>
                                    </p:anim>
                                    <p:animEffect transition="in" filter="fade">
                                      <p:cBhvr>
                                        <p:cTn id="42" dur="500"/>
                                        <p:tgtEl>
                                          <p:spTgt spid="26"/>
                                        </p:tgtEl>
                                      </p:cBhvr>
                                    </p:animEffect>
                                  </p:childTnLst>
                                </p:cTn>
                              </p:par>
                              <p:par>
                                <p:cTn id="43" presetID="10" presetClass="entr" presetSubtype="0"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par>
                                <p:cTn id="46" presetID="10" presetClass="entr" presetSubtype="0" fill="hold" nodeType="with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500"/>
                                        <p:tgtEl>
                                          <p:spTgt spid="5"/>
                                        </p:tgtEl>
                                      </p:cBhvr>
                                    </p:animEffect>
                                  </p:childTnLst>
                                </p:cTn>
                              </p:par>
                              <p:par>
                                <p:cTn id="49" presetID="10" presetClass="entr" presetSubtype="0"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D:\榆鈞 SU-各組\各組業務資料\典閱組\其它\簡介+微電影剪輯\photo\新增資料夾\館寶\xj2015_08_24_14_58_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096" y="-251991"/>
            <a:ext cx="10405219" cy="5842774"/>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rot="2668030">
            <a:off x="5712396" y="891037"/>
            <a:ext cx="4872142" cy="7455945"/>
          </a:xfrm>
          <a:prstGeom prst="rect">
            <a:avLst/>
          </a:prstGeom>
          <a:solidFill>
            <a:schemeClr val="tx1">
              <a:lumMod val="65000"/>
              <a:lumOff val="35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4568154" y="4788569"/>
            <a:ext cx="4968552" cy="938719"/>
          </a:xfrm>
          <a:prstGeom prst="rect">
            <a:avLst/>
          </a:prstGeom>
          <a:noFill/>
        </p:spPr>
        <p:txBody>
          <a:bodyPr wrap="square" rtlCol="0">
            <a:spAutoFit/>
          </a:bodyPr>
          <a:lstStyle/>
          <a:p>
            <a:r>
              <a:rPr kumimoji="1" lang="en-US" altLang="zh-TW" sz="3000" dirty="0" smtClean="0">
                <a:solidFill>
                  <a:schemeClr val="bg1"/>
                </a:solidFill>
                <a:latin typeface="Microsoft JhengHei" charset="-120"/>
                <a:ea typeface="Microsoft JhengHei" charset="-120"/>
                <a:cs typeface="Microsoft JhengHei" charset="-120"/>
              </a:rPr>
              <a:t>『</a:t>
            </a:r>
            <a:r>
              <a:rPr kumimoji="1" lang="zh-TW" altLang="en-US" sz="3000" dirty="0" smtClean="0">
                <a:solidFill>
                  <a:schemeClr val="bg1"/>
                </a:solidFill>
                <a:latin typeface="Microsoft JhengHei" charset="-120"/>
                <a:ea typeface="Microsoft JhengHei" charset="-120"/>
                <a:cs typeface="Microsoft JhengHei" charset="-120"/>
              </a:rPr>
              <a:t>圖書館是校園的心臟</a:t>
            </a:r>
            <a:r>
              <a:rPr kumimoji="1" lang="en-US" altLang="zh-TW" sz="3000" dirty="0" smtClean="0">
                <a:solidFill>
                  <a:schemeClr val="bg1"/>
                </a:solidFill>
                <a:latin typeface="Microsoft JhengHei" charset="-120"/>
                <a:ea typeface="Microsoft JhengHei" charset="-120"/>
                <a:cs typeface="Microsoft JhengHei" charset="-120"/>
              </a:rPr>
              <a:t>』</a:t>
            </a:r>
          </a:p>
          <a:p>
            <a:endParaRPr lang="zh-TW" altLang="en-US" sz="2500" dirty="0">
              <a:solidFill>
                <a:schemeClr val="bg1"/>
              </a:solidFill>
              <a:latin typeface="Microsoft JhengHei" charset="-120"/>
              <a:ea typeface="Microsoft JhengHei" charset="-120"/>
              <a:cs typeface="Microsoft JhengHei" charset="-120"/>
            </a:endParaRPr>
          </a:p>
        </p:txBody>
      </p:sp>
      <p:sp>
        <p:nvSpPr>
          <p:cNvPr id="6" name="矩形 5"/>
          <p:cNvSpPr/>
          <p:nvPr/>
        </p:nvSpPr>
        <p:spPr>
          <a:xfrm>
            <a:off x="5364658" y="2556321"/>
            <a:ext cx="5148064" cy="2169825"/>
          </a:xfrm>
          <a:prstGeom prst="rect">
            <a:avLst/>
          </a:prstGeom>
        </p:spPr>
        <p:txBody>
          <a:bodyPr wrap="square">
            <a:spAutoFit/>
          </a:bodyPr>
          <a:lstStyle/>
          <a:p>
            <a:pPr>
              <a:lnSpc>
                <a:spcPct val="150000"/>
              </a:lnSpc>
            </a:pPr>
            <a:r>
              <a:rPr kumimoji="1" lang="zh-TW" altLang="en-US" dirty="0" smtClean="0">
                <a:solidFill>
                  <a:schemeClr val="bg1"/>
                </a:solidFill>
                <a:latin typeface="Microsoft JhengHei" charset="-120"/>
                <a:ea typeface="Microsoft JhengHei" charset="-120"/>
                <a:cs typeface="Microsoft JhengHei" charset="-120"/>
              </a:rPr>
              <a:t>                      高師大二校區共分為</a:t>
            </a:r>
            <a:endParaRPr kumimoji="1" lang="en-US" altLang="zh-TW" dirty="0" smtClean="0">
              <a:solidFill>
                <a:schemeClr val="bg1"/>
              </a:solidFill>
              <a:latin typeface="Microsoft JhengHei" charset="-120"/>
              <a:ea typeface="Microsoft JhengHei" charset="-120"/>
              <a:cs typeface="Microsoft JhengHei" charset="-120"/>
            </a:endParaRPr>
          </a:p>
          <a:p>
            <a:pPr>
              <a:lnSpc>
                <a:spcPct val="150000"/>
              </a:lnSpc>
            </a:pPr>
            <a:r>
              <a:rPr kumimoji="1" lang="en-US" altLang="zh-TW" dirty="0">
                <a:solidFill>
                  <a:schemeClr val="bg1"/>
                </a:solidFill>
                <a:latin typeface="Microsoft JhengHei" charset="-120"/>
                <a:ea typeface="Microsoft JhengHei" charset="-120"/>
                <a:cs typeface="Microsoft JhengHei" charset="-120"/>
              </a:rPr>
              <a:t> </a:t>
            </a:r>
            <a:r>
              <a:rPr kumimoji="1" lang="en-US" altLang="zh-TW" dirty="0" smtClean="0">
                <a:solidFill>
                  <a:schemeClr val="bg1"/>
                </a:solidFill>
                <a:latin typeface="Microsoft JhengHei" charset="-120"/>
                <a:ea typeface="Microsoft JhengHei" charset="-120"/>
                <a:cs typeface="Microsoft JhengHei" charset="-120"/>
              </a:rPr>
              <a:t>               </a:t>
            </a:r>
            <a:r>
              <a:rPr kumimoji="1" lang="zh-TW" altLang="en-US" dirty="0" smtClean="0">
                <a:solidFill>
                  <a:schemeClr val="bg1"/>
                </a:solidFill>
                <a:latin typeface="Microsoft JhengHei" charset="-120"/>
                <a:ea typeface="Microsoft JhengHei" charset="-120"/>
                <a:cs typeface="Microsoft JhengHei" charset="-120"/>
              </a:rPr>
              <a:t>和平校區圖書館和燕巢校</a:t>
            </a:r>
            <a:endParaRPr kumimoji="1" lang="en-US" altLang="zh-TW" dirty="0" smtClean="0">
              <a:solidFill>
                <a:schemeClr val="bg1"/>
              </a:solidFill>
              <a:latin typeface="Microsoft JhengHei" charset="-120"/>
              <a:ea typeface="Microsoft JhengHei" charset="-120"/>
              <a:cs typeface="Microsoft JhengHei" charset="-120"/>
            </a:endParaRPr>
          </a:p>
          <a:p>
            <a:pPr>
              <a:lnSpc>
                <a:spcPct val="150000"/>
              </a:lnSpc>
            </a:pPr>
            <a:r>
              <a:rPr kumimoji="1" lang="zh-TW" altLang="en-US" dirty="0" smtClean="0">
                <a:solidFill>
                  <a:schemeClr val="bg1"/>
                </a:solidFill>
                <a:latin typeface="Microsoft JhengHei" charset="-120"/>
                <a:ea typeface="Microsoft JhengHei" charset="-120"/>
                <a:cs typeface="Microsoft JhengHei" charset="-120"/>
              </a:rPr>
              <a:t>          區圖資大樓，兩校區圖書館</a:t>
            </a:r>
            <a:endParaRPr kumimoji="1" lang="en-US" altLang="zh-TW" dirty="0" smtClean="0">
              <a:solidFill>
                <a:schemeClr val="bg1"/>
              </a:solidFill>
              <a:latin typeface="Microsoft JhengHei" charset="-120"/>
              <a:ea typeface="Microsoft JhengHei" charset="-120"/>
              <a:cs typeface="Microsoft JhengHei" charset="-120"/>
            </a:endParaRPr>
          </a:p>
          <a:p>
            <a:pPr>
              <a:lnSpc>
                <a:spcPct val="150000"/>
              </a:lnSpc>
            </a:pPr>
            <a:r>
              <a:rPr kumimoji="1" lang="zh-TW" altLang="en-US" dirty="0" smtClean="0">
                <a:solidFill>
                  <a:schemeClr val="bg1"/>
                </a:solidFill>
                <a:latin typeface="Microsoft JhengHei" charset="-120"/>
                <a:ea typeface="Microsoft JhengHei" charset="-120"/>
                <a:cs typeface="Microsoft JhengHei" charset="-120"/>
              </a:rPr>
              <a:t>    各有其特色及氛圍，現就讓我們</a:t>
            </a:r>
            <a:endParaRPr kumimoji="1" lang="en-US" altLang="zh-TW" dirty="0" smtClean="0">
              <a:solidFill>
                <a:schemeClr val="bg1"/>
              </a:solidFill>
              <a:latin typeface="Microsoft JhengHei" charset="-120"/>
              <a:ea typeface="Microsoft JhengHei" charset="-120"/>
              <a:cs typeface="Microsoft JhengHei" charset="-120"/>
            </a:endParaRPr>
          </a:p>
          <a:p>
            <a:pPr>
              <a:lnSpc>
                <a:spcPct val="150000"/>
              </a:lnSpc>
            </a:pPr>
            <a:r>
              <a:rPr kumimoji="1" lang="zh-TW" altLang="en-US" dirty="0" smtClean="0">
                <a:solidFill>
                  <a:schemeClr val="bg1"/>
                </a:solidFill>
                <a:latin typeface="Microsoft JhengHei" charset="-120"/>
                <a:ea typeface="Microsoft JhengHei" charset="-120"/>
                <a:cs typeface="Microsoft JhengHei" charset="-120"/>
              </a:rPr>
              <a:t>一起透過影片賞析圖書館一隅。</a:t>
            </a:r>
          </a:p>
        </p:txBody>
      </p:sp>
    </p:spTree>
    <p:extLst>
      <p:ext uri="{BB962C8B-B14F-4D97-AF65-F5344CB8AC3E}">
        <p14:creationId xmlns:p14="http://schemas.microsoft.com/office/powerpoint/2010/main" val="16533422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01" y="-612031"/>
            <a:ext cx="9064550" cy="6876801"/>
          </a:xfrm>
          <a:prstGeom prst="rect">
            <a:avLst/>
          </a:prstGeom>
        </p:spPr>
      </p:pic>
      <p:sp>
        <p:nvSpPr>
          <p:cNvPr id="3" name="矩形 2"/>
          <p:cNvSpPr/>
          <p:nvPr/>
        </p:nvSpPr>
        <p:spPr>
          <a:xfrm>
            <a:off x="8533010" y="2700337"/>
            <a:ext cx="468115" cy="4320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p:cNvSpPr/>
          <p:nvPr/>
        </p:nvSpPr>
        <p:spPr>
          <a:xfrm>
            <a:off x="7577357" y="2754778"/>
            <a:ext cx="954107" cy="323165"/>
          </a:xfrm>
          <a:prstGeom prst="rect">
            <a:avLst/>
          </a:prstGeom>
        </p:spPr>
        <p:txBody>
          <a:bodyPr wrap="none">
            <a:spAutoFit/>
          </a:bodyPr>
          <a:lstStyle/>
          <a:p>
            <a:r>
              <a:rPr lang="zh-TW" altLang="en-US" sz="1500" dirty="0" smtClean="0">
                <a:solidFill>
                  <a:srgbClr val="FF0000"/>
                </a:solidFill>
                <a:latin typeface="微軟正黑體" panose="020B0604030504040204" pitchFamily="34" charset="-120"/>
                <a:ea typeface="微軟正黑體" panose="020B0604030504040204" pitchFamily="34" charset="-120"/>
              </a:rPr>
              <a:t>翻頁工具</a:t>
            </a:r>
            <a:endParaRPr lang="zh-TW" altLang="en-US" sz="1500" dirty="0">
              <a:solidFill>
                <a:srgbClr val="FF0000"/>
              </a:solidFill>
              <a:latin typeface="微軟正黑體" panose="020B0604030504040204" pitchFamily="34" charset="-120"/>
              <a:ea typeface="微軟正黑體" panose="020B0604030504040204" pitchFamily="34" charset="-120"/>
            </a:endParaRPr>
          </a:p>
        </p:txBody>
      </p:sp>
      <p:sp>
        <p:nvSpPr>
          <p:cNvPr id="5" name="矩形 4"/>
          <p:cNvSpPr/>
          <p:nvPr/>
        </p:nvSpPr>
        <p:spPr>
          <a:xfrm>
            <a:off x="10516" y="2700337"/>
            <a:ext cx="468115" cy="4320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478631" y="2754778"/>
            <a:ext cx="954107" cy="323165"/>
          </a:xfrm>
          <a:prstGeom prst="rect">
            <a:avLst/>
          </a:prstGeom>
        </p:spPr>
        <p:txBody>
          <a:bodyPr wrap="none">
            <a:spAutoFit/>
          </a:bodyPr>
          <a:lstStyle/>
          <a:p>
            <a:r>
              <a:rPr lang="zh-TW" altLang="en-US" sz="1500" dirty="0" smtClean="0">
                <a:solidFill>
                  <a:srgbClr val="FF0000"/>
                </a:solidFill>
                <a:latin typeface="微軟正黑體" panose="020B0604030504040204" pitchFamily="34" charset="-120"/>
                <a:ea typeface="微軟正黑體" panose="020B0604030504040204" pitchFamily="34" charset="-120"/>
              </a:rPr>
              <a:t>翻頁工具</a:t>
            </a:r>
            <a:endParaRPr lang="zh-TW" altLang="en-US" sz="1500"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213020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943411" y="1232387"/>
            <a:ext cx="5832648" cy="184666"/>
          </a:xfrm>
          <a:prstGeom prst="rect">
            <a:avLst/>
          </a:prstGeom>
          <a:solidFill>
            <a:schemeClr val="accent1">
              <a:lumMod val="60000"/>
              <a:lumOff val="40000"/>
              <a:alpha val="5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2"/>
          <p:cNvSpPr/>
          <p:nvPr/>
        </p:nvSpPr>
        <p:spPr>
          <a:xfrm>
            <a:off x="1858193" y="398154"/>
            <a:ext cx="3316934" cy="477054"/>
          </a:xfrm>
          <a:prstGeom prst="rect">
            <a:avLst/>
          </a:prstGeom>
        </p:spPr>
        <p:txBody>
          <a:bodyPr wrap="none">
            <a:spAutoFit/>
          </a:bodyPr>
          <a:lstStyle/>
          <a:p>
            <a:pPr algn="ctr">
              <a:spcBef>
                <a:spcPts val="600"/>
              </a:spcBef>
              <a:spcAft>
                <a:spcPts val="600"/>
              </a:spcAft>
            </a:pPr>
            <a:r>
              <a:rPr lang="en-US" altLang="zh-TW" sz="2500" b="1" dirty="0" smtClean="0">
                <a:latin typeface="微軟正黑體" panose="020B0604030504040204" pitchFamily="34" charset="-120"/>
                <a:ea typeface="微軟正黑體" panose="020B0604030504040204" pitchFamily="34" charset="-120"/>
              </a:rPr>
              <a:t>Naxos Music Library</a:t>
            </a:r>
            <a:endParaRPr lang="zh-TW" altLang="en-US" sz="2500" b="1" dirty="0">
              <a:latin typeface="微軟正黑體" panose="020B0604030504040204" pitchFamily="34" charset="-120"/>
              <a:ea typeface="微軟正黑體" panose="020B0604030504040204" pitchFamily="34" charset="-120"/>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699" y="6265"/>
            <a:ext cx="1870965" cy="1415698"/>
          </a:xfrm>
          <a:prstGeom prst="rect">
            <a:avLst/>
          </a:prstGeom>
        </p:spPr>
      </p:pic>
      <p:sp>
        <p:nvSpPr>
          <p:cNvPr id="5" name="矩形 4">
            <a:hlinkClick r:id="rId3"/>
          </p:cNvPr>
          <p:cNvSpPr/>
          <p:nvPr/>
        </p:nvSpPr>
        <p:spPr>
          <a:xfrm>
            <a:off x="2844378" y="1047721"/>
            <a:ext cx="6061276" cy="369332"/>
          </a:xfrm>
          <a:prstGeom prst="rect">
            <a:avLst/>
          </a:prstGeom>
        </p:spPr>
        <p:txBody>
          <a:bodyPr wrap="none">
            <a:spAutoFit/>
          </a:bodyPr>
          <a:lstStyle/>
          <a:p>
            <a:pPr algn="ctr">
              <a:spcBef>
                <a:spcPts val="600"/>
              </a:spcBef>
              <a:spcAft>
                <a:spcPts val="600"/>
              </a:spcAft>
            </a:pPr>
            <a:r>
              <a:rPr lang="zh-TW" altLang="en-US" b="1" dirty="0" smtClean="0">
                <a:latin typeface="微軟正黑體" panose="020B0604030504040204" pitchFamily="34" charset="-120"/>
                <a:ea typeface="微軟正黑體" panose="020B0604030504040204" pitchFamily="34" charset="-120"/>
              </a:rPr>
              <a:t>根據新聞報導，聽莫札特有助改善健忘的症狀</a:t>
            </a:r>
            <a:r>
              <a:rPr lang="en-US" altLang="zh-TW" b="1" dirty="0" smtClean="0">
                <a:latin typeface="微軟正黑體" panose="020B0604030504040204" pitchFamily="34" charset="-120"/>
                <a:ea typeface="微軟正黑體" panose="020B0604030504040204" pitchFamily="34" charset="-120"/>
              </a:rPr>
              <a:t>~(</a:t>
            </a:r>
            <a:r>
              <a:rPr lang="zh-TW" altLang="en-US" b="1" dirty="0" smtClean="0">
                <a:latin typeface="微軟正黑體" panose="020B0604030504040204" pitchFamily="34" charset="-120"/>
                <a:ea typeface="微軟正黑體" panose="020B0604030504040204" pitchFamily="34" charset="-120"/>
              </a:rPr>
              <a:t>這是真的</a:t>
            </a:r>
            <a:r>
              <a:rPr lang="en-US" altLang="zh-TW" b="1" dirty="0" smtClean="0">
                <a:latin typeface="微軟正黑體" panose="020B0604030504040204" pitchFamily="34" charset="-120"/>
                <a:ea typeface="微軟正黑體" panose="020B0604030504040204" pitchFamily="34" charset="-120"/>
              </a:rPr>
              <a:t>)</a:t>
            </a:r>
            <a:endParaRPr lang="en-US" altLang="zh-TW" b="1" dirty="0">
              <a:latin typeface="微軟正黑體" panose="020B0604030504040204" pitchFamily="34" charset="-120"/>
              <a:ea typeface="微軟正黑體" panose="020B0604030504040204" pitchFamily="34" charset="-120"/>
            </a:endParaRPr>
          </a:p>
        </p:txBody>
      </p:sp>
      <p:pic>
        <p:nvPicPr>
          <p:cNvPr id="7" name="圖片 6"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4377" y="1548208"/>
            <a:ext cx="5931681" cy="5626695"/>
          </a:xfrm>
          <a:prstGeom prst="rect">
            <a:avLst/>
          </a:prstGeom>
        </p:spPr>
      </p:pic>
      <p:sp>
        <p:nvSpPr>
          <p:cNvPr id="8" name="矩形 7"/>
          <p:cNvSpPr/>
          <p:nvPr/>
        </p:nvSpPr>
        <p:spPr>
          <a:xfrm>
            <a:off x="15452" y="3088927"/>
            <a:ext cx="2927959" cy="2308324"/>
          </a:xfrm>
          <a:prstGeom prst="rect">
            <a:avLst/>
          </a:prstGeom>
        </p:spPr>
        <p:txBody>
          <a:bodyPr vert="horz" wrap="square">
            <a:spAutoFit/>
          </a:bodyPr>
          <a:lstStyle/>
          <a:p>
            <a:pPr>
              <a:spcBef>
                <a:spcPts val="600"/>
              </a:spcBef>
              <a:spcAft>
                <a:spcPts val="600"/>
              </a:spcAft>
            </a:pPr>
            <a:r>
              <a:rPr lang="zh-TW" altLang="en-US" sz="1600" dirty="0">
                <a:latin typeface="微軟正黑體" panose="020B0604030504040204" pitchFamily="34" charset="-120"/>
                <a:ea typeface="微軟正黑體" panose="020B0604030504040204" pitchFamily="34" charset="-120"/>
              </a:rPr>
              <a:t>總收藏量超過 </a:t>
            </a:r>
            <a:r>
              <a:rPr lang="en-US" altLang="zh-TW" sz="1600" dirty="0">
                <a:latin typeface="微軟正黑體" panose="020B0604030504040204" pitchFamily="34" charset="-120"/>
                <a:ea typeface="微軟正黑體" panose="020B0604030504040204" pitchFamily="34" charset="-120"/>
              </a:rPr>
              <a:t>39,230 </a:t>
            </a:r>
            <a:r>
              <a:rPr lang="zh-TW" altLang="en-US" sz="1600" dirty="0">
                <a:latin typeface="微軟正黑體" panose="020B0604030504040204" pitchFamily="34" charset="-120"/>
                <a:ea typeface="微軟正黑體" panose="020B0604030504040204" pitchFamily="34" charset="-120"/>
              </a:rPr>
              <a:t>張隨選音樂</a:t>
            </a:r>
            <a:r>
              <a:rPr lang="en-US" altLang="zh-TW" sz="1600" dirty="0">
                <a:latin typeface="微軟正黑體" panose="020B0604030504040204" pitchFamily="34" charset="-120"/>
                <a:ea typeface="微軟正黑體" panose="020B0604030504040204" pitchFamily="34" charset="-120"/>
              </a:rPr>
              <a:t>(Music on Demand)</a:t>
            </a:r>
            <a:r>
              <a:rPr lang="zh-TW" altLang="en-US" sz="1600" dirty="0" smtClean="0">
                <a:latin typeface="微軟正黑體" panose="020B0604030504040204" pitchFamily="34" charset="-120"/>
                <a:ea typeface="微軟正黑體" panose="020B0604030504040204" pitchFamily="34" charset="-120"/>
              </a:rPr>
              <a:t>鐳射唱片</a:t>
            </a:r>
            <a:r>
              <a:rPr lang="zh-TW" altLang="en-US" sz="1600" dirty="0">
                <a:latin typeface="微軟正黑體" panose="020B0604030504040204" pitchFamily="34" charset="-120"/>
                <a:ea typeface="微軟正黑體" panose="020B0604030504040204" pitchFamily="34" charset="-120"/>
              </a:rPr>
              <a:t>，包括整個「拿索斯」、「馬可勃羅」、及「</a:t>
            </a:r>
            <a:r>
              <a:rPr lang="en-US" altLang="zh-TW" sz="1600" dirty="0">
                <a:latin typeface="微軟正黑體" panose="020B0604030504040204" pitchFamily="34" charset="-120"/>
                <a:ea typeface="微軟正黑體" panose="020B0604030504040204" pitchFamily="34" charset="-120"/>
              </a:rPr>
              <a:t>Da Capo</a:t>
            </a:r>
            <a:r>
              <a:rPr lang="zh-TW" altLang="en-US" sz="1600" dirty="0">
                <a:latin typeface="微軟正黑體" panose="020B0604030504040204" pitchFamily="34" charset="-120"/>
                <a:ea typeface="微軟正黑體" panose="020B0604030504040204" pitchFamily="34" charset="-120"/>
              </a:rPr>
              <a:t>」系列，超過 </a:t>
            </a:r>
            <a:r>
              <a:rPr lang="en-US" altLang="zh-TW" sz="1600" dirty="0">
                <a:latin typeface="微軟正黑體" panose="020B0604030504040204" pitchFamily="34" charset="-120"/>
                <a:ea typeface="微軟正黑體" panose="020B0604030504040204" pitchFamily="34" charset="-120"/>
              </a:rPr>
              <a:t>7,000 </a:t>
            </a:r>
            <a:r>
              <a:rPr lang="zh-TW" altLang="en-US" sz="1600" dirty="0">
                <a:latin typeface="微軟正黑體" panose="020B0604030504040204" pitchFamily="34" charset="-120"/>
                <a:ea typeface="微軟正黑體" panose="020B0604030504040204" pitchFamily="34" charset="-120"/>
              </a:rPr>
              <a:t>位作曲家之作品，含</a:t>
            </a:r>
            <a:r>
              <a:rPr lang="zh-TW" altLang="en-US" sz="1600" dirty="0" smtClean="0">
                <a:latin typeface="微軟正黑體" panose="020B0604030504040204" pitchFamily="34" charset="-120"/>
                <a:ea typeface="微軟正黑體" panose="020B0604030504040204" pitchFamily="34" charset="-120"/>
              </a:rPr>
              <a:t>超過</a:t>
            </a:r>
            <a:r>
              <a:rPr lang="en-US" altLang="zh-TW" sz="1600" dirty="0" smtClean="0">
                <a:latin typeface="微軟正黑體" panose="020B0604030504040204" pitchFamily="34" charset="-120"/>
                <a:ea typeface="微軟正黑體" panose="020B0604030504040204" pitchFamily="34" charset="-120"/>
              </a:rPr>
              <a:t>561,500 </a:t>
            </a:r>
            <a:r>
              <a:rPr lang="zh-TW" altLang="en-US" sz="1600" dirty="0">
                <a:latin typeface="微軟正黑體" panose="020B0604030504040204" pitchFamily="34" charset="-120"/>
                <a:ea typeface="微軟正黑體" panose="020B0604030504040204" pitchFamily="34" charset="-120"/>
              </a:rPr>
              <a:t>首樂曲，未來將出版的新唱片亦會自動加入，每月將陸續增加 </a:t>
            </a:r>
            <a:r>
              <a:rPr lang="en-US" altLang="zh-TW" sz="1600" dirty="0">
                <a:latin typeface="微軟正黑體" panose="020B0604030504040204" pitchFamily="34" charset="-120"/>
                <a:ea typeface="微軟正黑體" panose="020B0604030504040204" pitchFamily="34" charset="-120"/>
              </a:rPr>
              <a:t>1,000 </a:t>
            </a:r>
            <a:r>
              <a:rPr lang="zh-TW" altLang="en-US" sz="1600" dirty="0">
                <a:latin typeface="微軟正黑體" panose="020B0604030504040204" pitchFamily="34" charset="-120"/>
                <a:ea typeface="微軟正黑體" panose="020B0604030504040204" pitchFamily="34" charset="-120"/>
              </a:rPr>
              <a:t>多張新專集。</a:t>
            </a:r>
          </a:p>
        </p:txBody>
      </p:sp>
    </p:spTree>
    <p:extLst>
      <p:ext uri="{BB962C8B-B14F-4D97-AF65-F5344CB8AC3E}">
        <p14:creationId xmlns:p14="http://schemas.microsoft.com/office/powerpoint/2010/main" val="179984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畫面剪輯"/>
          <p:cNvPicPr>
            <a:picLocks noChangeAspect="1"/>
          </p:cNvPicPr>
          <p:nvPr/>
        </p:nvPicPr>
        <p:blipFill rotWithShape="1">
          <a:blip r:embed="rId2">
            <a:extLst>
              <a:ext uri="{28A0092B-C50C-407E-A947-70E740481C1C}">
                <a14:useLocalDpi xmlns:a14="http://schemas.microsoft.com/office/drawing/2010/main" val="0"/>
              </a:ext>
            </a:extLst>
          </a:blip>
          <a:srcRect r="14286"/>
          <a:stretch/>
        </p:blipFill>
        <p:spPr>
          <a:xfrm>
            <a:off x="-24631" y="108049"/>
            <a:ext cx="9211800" cy="5040560"/>
          </a:xfrm>
          <a:prstGeom prst="rect">
            <a:avLst/>
          </a:prstGeom>
        </p:spPr>
      </p:pic>
      <p:sp>
        <p:nvSpPr>
          <p:cNvPr id="3" name="矩形 2"/>
          <p:cNvSpPr/>
          <p:nvPr/>
        </p:nvSpPr>
        <p:spPr>
          <a:xfrm>
            <a:off x="0" y="1260177"/>
            <a:ext cx="2844378" cy="331236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p:cNvSpPr/>
          <p:nvPr/>
        </p:nvSpPr>
        <p:spPr>
          <a:xfrm>
            <a:off x="486246" y="937012"/>
            <a:ext cx="1723549" cy="323165"/>
          </a:xfrm>
          <a:prstGeom prst="rect">
            <a:avLst/>
          </a:prstGeom>
        </p:spPr>
        <p:txBody>
          <a:bodyPr wrap="none">
            <a:spAutoFit/>
          </a:bodyPr>
          <a:lstStyle/>
          <a:p>
            <a:r>
              <a:rPr lang="zh-TW" altLang="en-US" sz="1500" dirty="0" smtClean="0">
                <a:solidFill>
                  <a:srgbClr val="FF0000"/>
                </a:solidFill>
                <a:latin typeface="微軟正黑體" panose="020B0604030504040204" pitchFamily="34" charset="-120"/>
                <a:ea typeface="微軟正黑體" panose="020B0604030504040204" pitchFamily="34" charset="-120"/>
              </a:rPr>
              <a:t>播放音樂即是網頁</a:t>
            </a:r>
            <a:endParaRPr lang="zh-TW" altLang="en-US" sz="1500" dirty="0">
              <a:solidFill>
                <a:srgbClr val="FF0000"/>
              </a:solidFill>
              <a:latin typeface="微軟正黑體" panose="020B0604030504040204" pitchFamily="34" charset="-120"/>
              <a:ea typeface="微軟正黑體" panose="020B0604030504040204" pitchFamily="34" charset="-120"/>
            </a:endParaRPr>
          </a:p>
        </p:txBody>
      </p:sp>
      <p:sp>
        <p:nvSpPr>
          <p:cNvPr id="5" name="矩形 4"/>
          <p:cNvSpPr/>
          <p:nvPr/>
        </p:nvSpPr>
        <p:spPr>
          <a:xfrm>
            <a:off x="4284538" y="1404193"/>
            <a:ext cx="2736304" cy="37444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7030515" y="1836241"/>
            <a:ext cx="569387" cy="323165"/>
          </a:xfrm>
          <a:prstGeom prst="rect">
            <a:avLst/>
          </a:prstGeom>
        </p:spPr>
        <p:txBody>
          <a:bodyPr wrap="none">
            <a:spAutoFit/>
          </a:bodyPr>
          <a:lstStyle/>
          <a:p>
            <a:r>
              <a:rPr lang="zh-TW" altLang="en-US" sz="1500" dirty="0" smtClean="0">
                <a:solidFill>
                  <a:srgbClr val="FF0000"/>
                </a:solidFill>
                <a:latin typeface="微軟正黑體" panose="020B0604030504040204" pitchFamily="34" charset="-120"/>
                <a:ea typeface="微軟正黑體" panose="020B0604030504040204" pitchFamily="34" charset="-120"/>
              </a:rPr>
              <a:t>曲目</a:t>
            </a:r>
            <a:endParaRPr lang="zh-TW" altLang="en-US" sz="1500" dirty="0">
              <a:solidFill>
                <a:srgbClr val="FF0000"/>
              </a:solidFill>
              <a:latin typeface="微軟正黑體" panose="020B0604030504040204" pitchFamily="34" charset="-120"/>
              <a:ea typeface="微軟正黑體" panose="020B0604030504040204" pitchFamily="34" charset="-120"/>
            </a:endParaRPr>
          </a:p>
        </p:txBody>
      </p:sp>
      <p:sp>
        <p:nvSpPr>
          <p:cNvPr id="7" name="矩形 6"/>
          <p:cNvSpPr/>
          <p:nvPr/>
        </p:nvSpPr>
        <p:spPr>
          <a:xfrm>
            <a:off x="-8533" y="256480"/>
            <a:ext cx="2877711" cy="323165"/>
          </a:xfrm>
          <a:prstGeom prst="rect">
            <a:avLst/>
          </a:prstGeom>
        </p:spPr>
        <p:txBody>
          <a:bodyPr wrap="none">
            <a:spAutoFit/>
          </a:bodyPr>
          <a:lstStyle/>
          <a:p>
            <a:r>
              <a:rPr lang="zh-TW" altLang="en-US" sz="1500" b="1" u="sng" dirty="0" smtClean="0">
                <a:solidFill>
                  <a:srgbClr val="FF0000"/>
                </a:solidFill>
                <a:latin typeface="微軟正黑體" panose="020B0604030504040204" pitchFamily="34" charset="-120"/>
                <a:ea typeface="微軟正黑體" panose="020B0604030504040204" pitchFamily="34" charset="-120"/>
              </a:rPr>
              <a:t>英文資料庫需用英文關鍵字搜尋</a:t>
            </a:r>
            <a:endParaRPr lang="zh-TW" altLang="en-US" sz="1500" b="1" u="sng" dirty="0">
              <a:solidFill>
                <a:srgbClr val="FF0000"/>
              </a:solidFill>
              <a:latin typeface="微軟正黑體" panose="020B0604030504040204" pitchFamily="34" charset="-120"/>
              <a:ea typeface="微軟正黑體" panose="020B0604030504040204" pitchFamily="34" charset="-120"/>
            </a:endParaRPr>
          </a:p>
        </p:txBody>
      </p:sp>
      <p:sp>
        <p:nvSpPr>
          <p:cNvPr id="8" name="矩形 7"/>
          <p:cNvSpPr/>
          <p:nvPr/>
        </p:nvSpPr>
        <p:spPr>
          <a:xfrm>
            <a:off x="3132410" y="2628329"/>
            <a:ext cx="954107" cy="323165"/>
          </a:xfrm>
          <a:prstGeom prst="rect">
            <a:avLst/>
          </a:prstGeom>
          <a:solidFill>
            <a:schemeClr val="bg1"/>
          </a:solidFill>
        </p:spPr>
        <p:txBody>
          <a:bodyPr wrap="none">
            <a:spAutoFit/>
          </a:bodyPr>
          <a:lstStyle/>
          <a:p>
            <a:r>
              <a:rPr lang="zh-TW" altLang="en-US" sz="1500" dirty="0" smtClean="0">
                <a:solidFill>
                  <a:srgbClr val="FF0000"/>
                </a:solidFill>
                <a:latin typeface="微軟正黑體" panose="020B0604030504040204" pitchFamily="34" charset="-120"/>
                <a:ea typeface="微軟正黑體" panose="020B0604030504040204" pitchFamily="34" charset="-120"/>
              </a:rPr>
              <a:t>播放選擇</a:t>
            </a:r>
            <a:endParaRPr lang="zh-TW" altLang="en-US" sz="1500" dirty="0">
              <a:solidFill>
                <a:srgbClr val="FF0000"/>
              </a:solidFill>
              <a:latin typeface="微軟正黑體" panose="020B0604030504040204" pitchFamily="34" charset="-120"/>
              <a:ea typeface="微軟正黑體" panose="020B0604030504040204" pitchFamily="34" charset="-120"/>
            </a:endParaRPr>
          </a:p>
        </p:txBody>
      </p:sp>
      <p:sp>
        <p:nvSpPr>
          <p:cNvPr id="9" name="矩形 8"/>
          <p:cNvSpPr/>
          <p:nvPr/>
        </p:nvSpPr>
        <p:spPr>
          <a:xfrm>
            <a:off x="2962299" y="2951494"/>
            <a:ext cx="1322239" cy="25289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8930844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0037"/>
            <a:ext cx="9253089" cy="6168725"/>
          </a:xfrm>
          <a:prstGeom prst="rect">
            <a:avLst/>
          </a:prstGeom>
        </p:spPr>
      </p:pic>
      <p:sp>
        <p:nvSpPr>
          <p:cNvPr id="4" name="矩形 3"/>
          <p:cNvSpPr/>
          <p:nvPr/>
        </p:nvSpPr>
        <p:spPr>
          <a:xfrm>
            <a:off x="3708474" y="4212505"/>
            <a:ext cx="1656184" cy="936104"/>
          </a:xfrm>
          <a:prstGeom prst="rect">
            <a:avLst/>
          </a:prstGeom>
          <a:solidFill>
            <a:srgbClr val="EFD61D">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3296535" y="3933038"/>
            <a:ext cx="2660017" cy="1477328"/>
          </a:xfrm>
          <a:prstGeom prst="rect">
            <a:avLst/>
          </a:prstGeom>
          <a:noFill/>
        </p:spPr>
        <p:txBody>
          <a:bodyPr vert="horz" wrap="square" rtlCol="0">
            <a:spAutoFit/>
          </a:bodyPr>
          <a:lstStyle/>
          <a:p>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工商服務</a:t>
            </a:r>
            <a:endPar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時間</a:t>
            </a:r>
            <a:r>
              <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sz="45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698086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cstate="print">
            <a:extLst>
              <a:ext uri="{28A0092B-C50C-407E-A947-70E740481C1C}">
                <a14:useLocalDpi xmlns:a14="http://schemas.microsoft.com/office/drawing/2010/main" val="0"/>
              </a:ext>
            </a:extLst>
          </a:blip>
          <a:srcRect l="13460" r="50000" b="-194"/>
          <a:stretch/>
        </p:blipFill>
        <p:spPr>
          <a:xfrm>
            <a:off x="-445060" y="-300037"/>
            <a:ext cx="3381069" cy="6180575"/>
          </a:xfrm>
          <a:prstGeom prst="rect">
            <a:avLst/>
          </a:prstGeom>
          <a:noFill/>
          <a:ln>
            <a:noFill/>
          </a:ln>
        </p:spPr>
      </p:pic>
      <p:sp>
        <p:nvSpPr>
          <p:cNvPr id="3" name="文字方塊 2"/>
          <p:cNvSpPr txBox="1"/>
          <p:nvPr/>
        </p:nvSpPr>
        <p:spPr>
          <a:xfrm>
            <a:off x="468114" y="3899240"/>
            <a:ext cx="2660017" cy="1477328"/>
          </a:xfrm>
          <a:prstGeom prst="rect">
            <a:avLst/>
          </a:prstGeom>
          <a:noFill/>
        </p:spPr>
        <p:txBody>
          <a:bodyPr vert="horz" wrap="square" rtlCol="0">
            <a:spAutoFit/>
          </a:bodyPr>
          <a:lstStyle/>
          <a:p>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臨時動態</a:t>
            </a:r>
            <a:endPar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密碼</a:t>
            </a:r>
            <a:endParaRPr lang="zh-TW" altLang="en-US" sz="45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3436440" y="292542"/>
            <a:ext cx="5002417" cy="477054"/>
          </a:xfrm>
          <a:prstGeom prst="rect">
            <a:avLst/>
          </a:prstGeom>
          <a:noFill/>
        </p:spPr>
        <p:txBody>
          <a:bodyPr vert="horz" wrap="square" rtlCol="0">
            <a:spAutoFit/>
          </a:bodyPr>
          <a:lstStyle/>
          <a:p>
            <a:pPr>
              <a:spcBef>
                <a:spcPts val="600"/>
              </a:spcBef>
              <a:spcAft>
                <a:spcPts val="600"/>
              </a:spcAft>
            </a:pPr>
            <a:r>
              <a:rPr lang="zh-TW" altLang="en-US" sz="2500" b="1" dirty="0" smtClean="0">
                <a:solidFill>
                  <a:schemeClr val="tx1">
                    <a:lumMod val="75000"/>
                    <a:lumOff val="25000"/>
                  </a:schemeClr>
                </a:solidFill>
                <a:latin typeface="微軟正黑體" panose="020B0604030504040204" pitchFamily="34" charset="-120"/>
                <a:ea typeface="微軟正黑體" panose="020B0604030504040204" pitchFamily="34" charset="-120"/>
              </a:rPr>
              <a:t>忘帶證件不用怕，臨時動態挺的住！</a:t>
            </a:r>
            <a:endParaRPr lang="en-US" altLang="zh-TW" sz="2500" b="1"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0636" y="1332185"/>
            <a:ext cx="5054024" cy="371270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019" t="5850" r="6581" b="7792"/>
          <a:stretch/>
        </p:blipFill>
        <p:spPr bwMode="auto">
          <a:xfrm>
            <a:off x="3377913" y="1402967"/>
            <a:ext cx="5397927" cy="2631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5"/>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t="15897" b="24446"/>
          <a:stretch/>
        </p:blipFill>
        <p:spPr bwMode="auto">
          <a:xfrm>
            <a:off x="3862390" y="1125728"/>
            <a:ext cx="4428972" cy="39287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6"/>
          <p:cNvPicPr>
            <a:picLocks noChangeAspect="1" noChangeArrowheads="1"/>
          </p:cNvPicPr>
          <p:nvPr/>
        </p:nvPicPr>
        <p:blipFill rotWithShape="1">
          <a:blip r:embed="rId7">
            <a:extLst>
              <a:ext uri="{28A0092B-C50C-407E-A947-70E740481C1C}">
                <a14:useLocalDpi xmlns:a14="http://schemas.microsoft.com/office/drawing/2010/main" val="0"/>
              </a:ext>
            </a:extLst>
          </a:blip>
          <a:srcRect b="6855"/>
          <a:stretch/>
        </p:blipFill>
        <p:spPr bwMode="auto">
          <a:xfrm>
            <a:off x="4386583" y="1061043"/>
            <a:ext cx="3102129" cy="42549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5632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cstate="print">
            <a:extLst>
              <a:ext uri="{28A0092B-C50C-407E-A947-70E740481C1C}">
                <a14:useLocalDpi xmlns:a14="http://schemas.microsoft.com/office/drawing/2010/main" val="0"/>
              </a:ext>
            </a:extLst>
          </a:blip>
          <a:srcRect l="13460" r="50000" b="-194"/>
          <a:stretch/>
        </p:blipFill>
        <p:spPr>
          <a:xfrm>
            <a:off x="-445060" y="-300037"/>
            <a:ext cx="3381069" cy="6180575"/>
          </a:xfrm>
          <a:prstGeom prst="rect">
            <a:avLst/>
          </a:prstGeom>
          <a:noFill/>
          <a:ln>
            <a:noFill/>
          </a:ln>
        </p:spPr>
      </p:pic>
      <p:sp>
        <p:nvSpPr>
          <p:cNvPr id="3" name="文字方塊 2"/>
          <p:cNvSpPr txBox="1"/>
          <p:nvPr/>
        </p:nvSpPr>
        <p:spPr>
          <a:xfrm>
            <a:off x="468114" y="3899240"/>
            <a:ext cx="2660017" cy="1477328"/>
          </a:xfrm>
          <a:prstGeom prst="rect">
            <a:avLst/>
          </a:prstGeom>
          <a:noFill/>
        </p:spPr>
        <p:txBody>
          <a:bodyPr vert="horz" wrap="square" rtlCol="0">
            <a:spAutoFit/>
          </a:bodyPr>
          <a:lstStyle/>
          <a:p>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校友</a:t>
            </a:r>
            <a:endPar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服務</a:t>
            </a:r>
            <a:endParaRPr lang="zh-TW" altLang="en-US" sz="45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3436440" y="292542"/>
            <a:ext cx="5564685" cy="477054"/>
          </a:xfrm>
          <a:prstGeom prst="rect">
            <a:avLst/>
          </a:prstGeom>
          <a:noFill/>
        </p:spPr>
        <p:txBody>
          <a:bodyPr vert="horz" wrap="square" rtlCol="0">
            <a:spAutoFit/>
          </a:bodyPr>
          <a:lstStyle/>
          <a:p>
            <a:pPr>
              <a:spcBef>
                <a:spcPts val="600"/>
              </a:spcBef>
              <a:spcAft>
                <a:spcPts val="600"/>
              </a:spcAft>
            </a:pPr>
            <a:r>
              <a:rPr lang="zh-TW" altLang="en-US" sz="2500" b="1" dirty="0" smtClean="0">
                <a:solidFill>
                  <a:schemeClr val="tx1">
                    <a:lumMod val="75000"/>
                    <a:lumOff val="25000"/>
                  </a:schemeClr>
                </a:solidFill>
                <a:latin typeface="微軟正黑體" panose="020B0604030504040204" pitchFamily="34" charset="-120"/>
                <a:ea typeface="微軟正黑體" panose="020B0604030504040204" pitchFamily="34" charset="-120"/>
              </a:rPr>
              <a:t> 校友服務大提昇，誠摰歡迎多利用！</a:t>
            </a:r>
            <a:endParaRPr lang="en-US" altLang="zh-TW" sz="2500" b="1"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aphicFrame>
        <p:nvGraphicFramePr>
          <p:cNvPr id="9" name="表格 8"/>
          <p:cNvGraphicFramePr>
            <a:graphicFrameLocks noGrp="1"/>
          </p:cNvGraphicFramePr>
          <p:nvPr>
            <p:extLst>
              <p:ext uri="{D42A27DB-BD31-4B8C-83A1-F6EECF244321}">
                <p14:modId xmlns:p14="http://schemas.microsoft.com/office/powerpoint/2010/main" val="483645960"/>
              </p:ext>
            </p:extLst>
          </p:nvPr>
        </p:nvGraphicFramePr>
        <p:xfrm>
          <a:off x="3629421" y="2844353"/>
          <a:ext cx="5040561" cy="1651698"/>
        </p:xfrm>
        <a:graphic>
          <a:graphicData uri="http://schemas.openxmlformats.org/drawingml/2006/table">
            <a:tbl>
              <a:tblPr firstRow="1" bandRow="1">
                <a:tableStyleId>{BC89EF96-8CEA-46FF-86C4-4CE0E7609802}</a:tableStyleId>
              </a:tblPr>
              <a:tblGrid>
                <a:gridCol w="1193817"/>
                <a:gridCol w="1162081"/>
                <a:gridCol w="1271683"/>
                <a:gridCol w="1412980"/>
              </a:tblGrid>
              <a:tr h="854424">
                <a:tc>
                  <a:txBody>
                    <a:bodyPr/>
                    <a:lstStyle/>
                    <a:p>
                      <a:pPr algn="ctr"/>
                      <a:r>
                        <a:rPr lang="zh-TW" altLang="en-US" sz="1700" dirty="0" smtClean="0"/>
                        <a:t>類別</a:t>
                      </a:r>
                      <a:endParaRPr lang="zh-TW" altLang="en-US" sz="1700" dirty="0"/>
                    </a:p>
                  </a:txBody>
                  <a:tcPr marL="100806" marR="100806" marT="43202" marB="43202" anchor="ctr"/>
                </a:tc>
                <a:tc>
                  <a:txBody>
                    <a:bodyPr/>
                    <a:lstStyle/>
                    <a:p>
                      <a:pPr algn="ctr"/>
                      <a:r>
                        <a:rPr lang="zh-TW" altLang="en-US" sz="1700" dirty="0" smtClean="0"/>
                        <a:t>借期</a:t>
                      </a:r>
                      <a:endParaRPr lang="zh-TW" altLang="en-US" sz="1700" dirty="0"/>
                    </a:p>
                  </a:txBody>
                  <a:tcPr marL="100806" marR="100806" marT="43202" marB="43202" anchor="ctr"/>
                </a:tc>
                <a:tc>
                  <a:txBody>
                    <a:bodyPr/>
                    <a:lstStyle/>
                    <a:p>
                      <a:pPr algn="ctr"/>
                      <a:r>
                        <a:rPr lang="zh-TW" altLang="en-US" sz="1700" dirty="0" smtClean="0"/>
                        <a:t>本數</a:t>
                      </a:r>
                      <a:r>
                        <a:rPr lang="en-US" altLang="zh-TW" sz="1700" dirty="0" smtClean="0"/>
                        <a:t>/</a:t>
                      </a:r>
                      <a:r>
                        <a:rPr lang="zh-TW" altLang="en-US" sz="1700" dirty="0" smtClean="0"/>
                        <a:t>件數</a:t>
                      </a:r>
                      <a:endParaRPr lang="zh-TW" altLang="en-US" sz="1700" dirty="0"/>
                    </a:p>
                  </a:txBody>
                  <a:tcPr marL="100806" marR="100806" marT="43202" marB="43202" anchor="ctr"/>
                </a:tc>
                <a:tc>
                  <a:txBody>
                    <a:bodyPr/>
                    <a:lstStyle/>
                    <a:p>
                      <a:pPr algn="ctr"/>
                      <a:r>
                        <a:rPr lang="zh-TW" altLang="en-US" sz="1700" dirty="0" smtClean="0"/>
                        <a:t>續借</a:t>
                      </a:r>
                      <a:endParaRPr lang="en-US" altLang="zh-TW" sz="1700" dirty="0" smtClean="0"/>
                    </a:p>
                    <a:p>
                      <a:pPr algn="ctr"/>
                      <a:r>
                        <a:rPr lang="en-US" altLang="zh-TW" sz="1700" dirty="0" smtClean="0"/>
                        <a:t>(</a:t>
                      </a:r>
                      <a:r>
                        <a:rPr lang="zh-TW" altLang="en-US" sz="1700" dirty="0" smtClean="0">
                          <a:solidFill>
                            <a:srgbClr val="FF0000"/>
                          </a:solidFill>
                        </a:rPr>
                        <a:t>沒人預約</a:t>
                      </a:r>
                      <a:r>
                        <a:rPr lang="zh-TW" altLang="en-US" sz="1700" dirty="0" smtClean="0"/>
                        <a:t>為</a:t>
                      </a:r>
                      <a:endParaRPr lang="en-US" altLang="zh-TW" sz="1700" dirty="0" smtClean="0"/>
                    </a:p>
                    <a:p>
                      <a:pPr algn="ctr"/>
                      <a:r>
                        <a:rPr lang="zh-TW" altLang="en-US" sz="1700" dirty="0" smtClean="0"/>
                        <a:t>前題</a:t>
                      </a:r>
                      <a:r>
                        <a:rPr lang="en-US" altLang="zh-TW" sz="1700" dirty="0" smtClean="0"/>
                        <a:t>)</a:t>
                      </a:r>
                      <a:endParaRPr lang="zh-TW" altLang="en-US" sz="1700" dirty="0"/>
                    </a:p>
                  </a:txBody>
                  <a:tcPr marL="100806" marR="100806" marT="43202" marB="43202" anchor="ctr"/>
                </a:tc>
              </a:tr>
              <a:tr h="394027">
                <a:tc>
                  <a:txBody>
                    <a:bodyPr/>
                    <a:lstStyle/>
                    <a:p>
                      <a:pPr algn="ctr"/>
                      <a:r>
                        <a:rPr lang="zh-TW" altLang="en-US" sz="1700" dirty="0" smtClean="0"/>
                        <a:t>圖書</a:t>
                      </a:r>
                      <a:endParaRPr lang="zh-TW" altLang="en-US" sz="1700" dirty="0"/>
                    </a:p>
                  </a:txBody>
                  <a:tcPr marL="100806" marR="100806" marT="43202" marB="43202"/>
                </a:tc>
                <a:tc>
                  <a:txBody>
                    <a:bodyPr/>
                    <a:lstStyle/>
                    <a:p>
                      <a:pPr algn="ctr"/>
                      <a:r>
                        <a:rPr lang="en-US" altLang="zh-TW" sz="1700" dirty="0" smtClean="0">
                          <a:solidFill>
                            <a:srgbClr val="FF0000"/>
                          </a:solidFill>
                        </a:rPr>
                        <a:t>4</a:t>
                      </a:r>
                      <a:r>
                        <a:rPr lang="zh-TW" altLang="en-US" sz="1700" dirty="0" smtClean="0">
                          <a:solidFill>
                            <a:srgbClr val="FF0000"/>
                          </a:solidFill>
                        </a:rPr>
                        <a:t>周</a:t>
                      </a:r>
                      <a:endParaRPr lang="zh-TW" altLang="en-US" sz="1700" dirty="0">
                        <a:solidFill>
                          <a:srgbClr val="FF0000"/>
                        </a:solidFill>
                      </a:endParaRPr>
                    </a:p>
                  </a:txBody>
                  <a:tcPr marL="100806" marR="100806" marT="43202" marB="43202"/>
                </a:tc>
                <a:tc>
                  <a:txBody>
                    <a:bodyPr/>
                    <a:lstStyle/>
                    <a:p>
                      <a:pPr algn="ctr"/>
                      <a:r>
                        <a:rPr lang="en-US" altLang="zh-TW" sz="1700" dirty="0" smtClean="0">
                          <a:solidFill>
                            <a:srgbClr val="FF0000"/>
                          </a:solidFill>
                        </a:rPr>
                        <a:t>20</a:t>
                      </a:r>
                      <a:r>
                        <a:rPr lang="zh-TW" altLang="en-US" sz="1700" dirty="0" smtClean="0">
                          <a:solidFill>
                            <a:srgbClr val="FF0000"/>
                          </a:solidFill>
                        </a:rPr>
                        <a:t>本</a:t>
                      </a:r>
                      <a:endParaRPr lang="zh-TW" altLang="en-US" sz="1700" dirty="0">
                        <a:solidFill>
                          <a:srgbClr val="FF0000"/>
                        </a:solidFill>
                      </a:endParaRPr>
                    </a:p>
                  </a:txBody>
                  <a:tcPr marL="100806" marR="100806" marT="43202" marB="43202"/>
                </a:tc>
                <a:tc>
                  <a:txBody>
                    <a:bodyPr/>
                    <a:lstStyle/>
                    <a:p>
                      <a:pPr algn="ctr"/>
                      <a:r>
                        <a:rPr lang="en-US" altLang="zh-TW" sz="1700" dirty="0" smtClean="0"/>
                        <a:t>1</a:t>
                      </a:r>
                      <a:r>
                        <a:rPr lang="zh-TW" altLang="en-US" sz="1700" dirty="0" smtClean="0"/>
                        <a:t>次</a:t>
                      </a:r>
                      <a:endParaRPr lang="zh-TW" altLang="en-US" sz="1700" dirty="0"/>
                    </a:p>
                  </a:txBody>
                  <a:tcPr marL="100806" marR="100806" marT="43202" marB="43202"/>
                </a:tc>
              </a:tr>
              <a:tr h="394027">
                <a:tc>
                  <a:txBody>
                    <a:bodyPr/>
                    <a:lstStyle/>
                    <a:p>
                      <a:pPr algn="ctr"/>
                      <a:r>
                        <a:rPr lang="zh-TW" altLang="en-US" sz="1700" dirty="0" smtClean="0"/>
                        <a:t>視聽資料</a:t>
                      </a:r>
                      <a:endParaRPr lang="zh-TW" altLang="en-US" sz="1700" dirty="0"/>
                    </a:p>
                  </a:txBody>
                  <a:tcPr marL="100806" marR="100806" marT="43202" marB="43202"/>
                </a:tc>
                <a:tc>
                  <a:txBody>
                    <a:bodyPr/>
                    <a:lstStyle/>
                    <a:p>
                      <a:pPr algn="ctr"/>
                      <a:r>
                        <a:rPr lang="en-US" altLang="zh-TW" sz="1700" dirty="0" smtClean="0"/>
                        <a:t>7</a:t>
                      </a:r>
                      <a:r>
                        <a:rPr lang="zh-TW" altLang="en-US" sz="1700" dirty="0" smtClean="0"/>
                        <a:t>天</a:t>
                      </a:r>
                      <a:endParaRPr lang="zh-TW" altLang="en-US" sz="1700" dirty="0"/>
                    </a:p>
                  </a:txBody>
                  <a:tcPr marL="100806" marR="100806" marT="43202" marB="43202"/>
                </a:tc>
                <a:tc>
                  <a:txBody>
                    <a:bodyPr/>
                    <a:lstStyle/>
                    <a:p>
                      <a:pPr algn="ctr"/>
                      <a:r>
                        <a:rPr lang="en-US" altLang="zh-TW" sz="1700" dirty="0" smtClean="0"/>
                        <a:t>2</a:t>
                      </a:r>
                      <a:r>
                        <a:rPr lang="zh-TW" altLang="en-US" sz="1700" dirty="0" smtClean="0"/>
                        <a:t>件</a:t>
                      </a:r>
                      <a:endParaRPr lang="zh-TW" altLang="en-US" sz="1700" dirty="0"/>
                    </a:p>
                  </a:txBody>
                  <a:tcPr marL="100806" marR="100806" marT="43202" marB="43202"/>
                </a:tc>
                <a:tc>
                  <a:txBody>
                    <a:bodyPr/>
                    <a:lstStyle/>
                    <a:p>
                      <a:pPr algn="ctr"/>
                      <a:r>
                        <a:rPr lang="en-US" altLang="zh-TW" sz="1700" dirty="0" smtClean="0"/>
                        <a:t>1</a:t>
                      </a:r>
                      <a:r>
                        <a:rPr lang="zh-TW" altLang="en-US" sz="1700" dirty="0" smtClean="0"/>
                        <a:t>次</a:t>
                      </a:r>
                      <a:endParaRPr lang="zh-TW" altLang="en-US" sz="1700" dirty="0"/>
                    </a:p>
                  </a:txBody>
                  <a:tcPr marL="100806" marR="100806" marT="43202" marB="43202"/>
                </a:tc>
              </a:tr>
            </a:tbl>
          </a:graphicData>
        </a:graphic>
      </p:graphicFrame>
      <p:sp>
        <p:nvSpPr>
          <p:cNvPr id="10" name="文字方塊 9"/>
          <p:cNvSpPr txBox="1"/>
          <p:nvPr/>
        </p:nvSpPr>
        <p:spPr>
          <a:xfrm>
            <a:off x="3629421" y="982265"/>
            <a:ext cx="4876791" cy="1785104"/>
          </a:xfrm>
          <a:prstGeom prst="rect">
            <a:avLst/>
          </a:prstGeom>
          <a:noFill/>
        </p:spPr>
        <p:txBody>
          <a:bodyPr wrap="square" rtlCol="0">
            <a:spAutoFit/>
          </a:bodyPr>
          <a:lstStyle/>
          <a:p>
            <a:pPr>
              <a:spcBef>
                <a:spcPts val="300"/>
              </a:spcBef>
              <a:spcAft>
                <a:spcPts val="300"/>
              </a:spcAft>
            </a:pPr>
            <a:r>
              <a:rPr lang="en-US" altLang="zh-TW" sz="2000" dirty="0" smtClean="0">
                <a:latin typeface="微軟正黑體" panose="020B0604030504040204" pitchFamily="34" charset="-120"/>
                <a:ea typeface="微軟正黑體" panose="020B0604030504040204" pitchFamily="34" charset="-120"/>
              </a:rPr>
              <a:t>1.</a:t>
            </a:r>
            <a:r>
              <a:rPr lang="zh-TW" altLang="en-US" sz="2000" dirty="0" smtClean="0">
                <a:latin typeface="微軟正黑體" panose="020B0604030504040204" pitchFamily="34" charset="-120"/>
                <a:ea typeface="微軟正黑體" panose="020B0604030504040204" pitchFamily="34" charset="-120"/>
              </a:rPr>
              <a:t>自備原學生證 </a:t>
            </a:r>
            <a:r>
              <a:rPr lang="en-US" altLang="zh-TW" sz="2000" dirty="0" smtClean="0">
                <a:latin typeface="微軟正黑體" panose="020B0604030504040204" pitchFamily="34" charset="-120"/>
                <a:ea typeface="微軟正黑體" panose="020B0604030504040204" pitchFamily="34" charset="-120"/>
              </a:rPr>
              <a:t>or </a:t>
            </a:r>
            <a:r>
              <a:rPr lang="zh-TW" altLang="en-US" sz="2000" dirty="0" smtClean="0">
                <a:latin typeface="微軟正黑體" panose="020B0604030504040204" pitchFamily="34" charset="-120"/>
                <a:ea typeface="微軟正黑體" panose="020B0604030504040204" pitchFamily="34" charset="-120"/>
              </a:rPr>
              <a:t>悠遊卡、一卡通即可入館，不受限於校外人士</a:t>
            </a:r>
            <a:r>
              <a:rPr lang="en-US" altLang="zh-TW" sz="2000" dirty="0" smtClean="0">
                <a:latin typeface="微軟正黑體" panose="020B0604030504040204" pitchFamily="34" charset="-120"/>
                <a:ea typeface="微軟正黑體" panose="020B0604030504040204" pitchFamily="34" charset="-120"/>
              </a:rPr>
              <a:t>40</a:t>
            </a:r>
            <a:r>
              <a:rPr lang="zh-TW" altLang="en-US" sz="2000" dirty="0" smtClean="0">
                <a:latin typeface="微軟正黑體" panose="020B0604030504040204" pitchFamily="34" charset="-120"/>
                <a:ea typeface="微軟正黑體" panose="020B0604030504040204" pitchFamily="34" charset="-120"/>
              </a:rPr>
              <a:t>位名額。</a:t>
            </a:r>
            <a:endParaRPr lang="en-US" altLang="zh-TW" sz="2000" dirty="0" smtClean="0">
              <a:latin typeface="微軟正黑體" panose="020B0604030504040204" pitchFamily="34" charset="-120"/>
              <a:ea typeface="微軟正黑體" panose="020B0604030504040204" pitchFamily="34" charset="-120"/>
            </a:endParaRPr>
          </a:p>
          <a:p>
            <a:pPr>
              <a:spcBef>
                <a:spcPts val="300"/>
              </a:spcBef>
              <a:spcAft>
                <a:spcPts val="300"/>
              </a:spcAft>
            </a:pPr>
            <a:r>
              <a:rPr lang="en-US" altLang="zh-TW" sz="2000" dirty="0" smtClean="0">
                <a:latin typeface="微軟正黑體" panose="020B0604030504040204" pitchFamily="34" charset="-120"/>
                <a:ea typeface="微軟正黑體" panose="020B0604030504040204" pitchFamily="34" charset="-120"/>
              </a:rPr>
              <a:t>2.</a:t>
            </a:r>
            <a:r>
              <a:rPr lang="zh-TW" altLang="en-US" sz="2000" dirty="0" smtClean="0">
                <a:latin typeface="微軟正黑體" panose="020B0604030504040204" pitchFamily="34" charset="-120"/>
                <a:ea typeface="微軟正黑體" panose="020B0604030504040204" pitchFamily="34" charset="-120"/>
              </a:rPr>
              <a:t>原不可線上續借，今年開放續借！</a:t>
            </a:r>
            <a:endParaRPr lang="en-US" altLang="zh-TW" sz="2000" dirty="0" smtClean="0">
              <a:latin typeface="微軟正黑體" panose="020B0604030504040204" pitchFamily="34" charset="-120"/>
              <a:ea typeface="微軟正黑體" panose="020B0604030504040204" pitchFamily="34" charset="-120"/>
            </a:endParaRPr>
          </a:p>
          <a:p>
            <a:pPr>
              <a:spcBef>
                <a:spcPts val="300"/>
              </a:spcBef>
              <a:spcAft>
                <a:spcPts val="300"/>
              </a:spcAft>
            </a:pPr>
            <a:r>
              <a:rPr lang="en-US" altLang="zh-TW" sz="2000" dirty="0">
                <a:latin typeface="微軟正黑體" panose="020B0604030504040204" pitchFamily="34" charset="-120"/>
                <a:ea typeface="微軟正黑體" panose="020B0604030504040204" pitchFamily="34" charset="-120"/>
              </a:rPr>
              <a:t>3</a:t>
            </a:r>
            <a:r>
              <a:rPr lang="en-US" altLang="zh-TW"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採年費制，依使用年限收取，得使用權利如下：</a:t>
            </a:r>
            <a:endParaRPr lang="en-US" altLang="zh-TW" sz="2000" dirty="0" smtClean="0">
              <a:latin typeface="微軟正黑體" panose="020B0604030504040204" pitchFamily="34" charset="-120"/>
              <a:ea typeface="微軟正黑體" panose="020B0604030504040204" pitchFamily="34" charset="-120"/>
            </a:endParaRPr>
          </a:p>
        </p:txBody>
      </p:sp>
      <p:sp>
        <p:nvSpPr>
          <p:cNvPr id="11" name="矩形 10"/>
          <p:cNvSpPr/>
          <p:nvPr/>
        </p:nvSpPr>
        <p:spPr>
          <a:xfrm>
            <a:off x="6942886" y="5088196"/>
            <a:ext cx="2031325" cy="276999"/>
          </a:xfrm>
          <a:prstGeom prst="rect">
            <a:avLst/>
          </a:prstGeom>
        </p:spPr>
        <p:txBody>
          <a:bodyPr wrap="none">
            <a:spAutoFit/>
          </a:bodyPr>
          <a:lstStyle/>
          <a:p>
            <a:r>
              <a:rPr lang="zh-TW" altLang="en-US" sz="1200" dirty="0" smtClean="0">
                <a:latin typeface="微軟正黑體" panose="020B0604030504040204" pitchFamily="34" charset="-120"/>
                <a:ea typeface="微軟正黑體" panose="020B0604030504040204" pitchFamily="34" charset="-120"/>
              </a:rPr>
              <a:t>歡迎參閱本處</a:t>
            </a:r>
            <a:r>
              <a:rPr lang="zh-TW" altLang="en-US" sz="1200" dirty="0" smtClean="0">
                <a:latin typeface="微軟正黑體" panose="020B0604030504040204" pitchFamily="34" charset="-120"/>
                <a:ea typeface="微軟正黑體" panose="020B0604030504040204" pitchFamily="34" charset="-120"/>
                <a:hlinkClick r:id="rId3"/>
              </a:rPr>
              <a:t>校友服務要點</a:t>
            </a:r>
            <a:endParaRPr lang="zh-TW" altLang="en-US" sz="12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374335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cstate="print">
            <a:extLst>
              <a:ext uri="{28A0092B-C50C-407E-A947-70E740481C1C}">
                <a14:useLocalDpi xmlns:a14="http://schemas.microsoft.com/office/drawing/2010/main" val="0"/>
              </a:ext>
            </a:extLst>
          </a:blip>
          <a:srcRect l="50000" r="12594"/>
          <a:stretch/>
        </p:blipFill>
        <p:spPr>
          <a:xfrm>
            <a:off x="5868714" y="-300038"/>
            <a:ext cx="3461166" cy="6168725"/>
          </a:xfrm>
          <a:prstGeom prst="rect">
            <a:avLst/>
          </a:prstGeom>
        </p:spPr>
      </p:pic>
      <p:sp>
        <p:nvSpPr>
          <p:cNvPr id="3" name="文字方塊 2"/>
          <p:cNvSpPr txBox="1"/>
          <p:nvPr/>
        </p:nvSpPr>
        <p:spPr>
          <a:xfrm>
            <a:off x="6341108" y="3899240"/>
            <a:ext cx="2660017" cy="1477328"/>
          </a:xfrm>
          <a:prstGeom prst="rect">
            <a:avLst/>
          </a:prstGeom>
          <a:noFill/>
        </p:spPr>
        <p:txBody>
          <a:bodyPr vert="horz" wrap="square" rtlCol="0">
            <a:spAutoFit/>
          </a:bodyPr>
          <a:lstStyle/>
          <a:p>
            <a:r>
              <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FB</a:t>
            </a:r>
          </a:p>
          <a:p>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粉絲頁</a:t>
            </a:r>
            <a:endPar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468114" y="271533"/>
            <a:ext cx="5564685" cy="477054"/>
          </a:xfrm>
          <a:prstGeom prst="rect">
            <a:avLst/>
          </a:prstGeom>
          <a:noFill/>
        </p:spPr>
        <p:txBody>
          <a:bodyPr vert="horz" wrap="square" rtlCol="0">
            <a:spAutoFit/>
          </a:bodyPr>
          <a:lstStyle/>
          <a:p>
            <a:pPr>
              <a:spcBef>
                <a:spcPts val="600"/>
              </a:spcBef>
              <a:spcAft>
                <a:spcPts val="600"/>
              </a:spcAft>
            </a:pPr>
            <a:r>
              <a:rPr lang="zh-TW" altLang="en-US" sz="2500" b="1" dirty="0" smtClean="0">
                <a:solidFill>
                  <a:schemeClr val="tx1">
                    <a:lumMod val="75000"/>
                    <a:lumOff val="25000"/>
                  </a:schemeClr>
                </a:solidFill>
                <a:latin typeface="微軟正黑體" panose="020B0604030504040204" pitchFamily="34" charset="-120"/>
                <a:ea typeface="微軟正黑體" panose="020B0604030504040204" pitchFamily="34" charset="-120"/>
              </a:rPr>
              <a:t> 圖書</a:t>
            </a:r>
            <a:r>
              <a:rPr lang="en-US" altLang="zh-TW" sz="2500" b="1" dirty="0" smtClean="0">
                <a:solidFill>
                  <a:schemeClr val="tx1">
                    <a:lumMod val="75000"/>
                    <a:lumOff val="25000"/>
                  </a:schemeClr>
                </a:solidFill>
                <a:latin typeface="微軟正黑體" panose="020B0604030504040204" pitchFamily="34" charset="-120"/>
                <a:ea typeface="微軟正黑體" panose="020B0604030504040204" pitchFamily="34" charset="-120"/>
              </a:rPr>
              <a:t>FB </a:t>
            </a:r>
            <a:r>
              <a:rPr lang="zh-TW" altLang="en-US" sz="2500" b="1" dirty="0" smtClean="0">
                <a:solidFill>
                  <a:schemeClr val="tx1">
                    <a:lumMod val="75000"/>
                    <a:lumOff val="25000"/>
                  </a:schemeClr>
                </a:solidFill>
                <a:latin typeface="微軟正黑體" panose="020B0604030504040204" pitchFamily="34" charset="-120"/>
                <a:ea typeface="微軟正黑體" panose="020B0604030504040204" pitchFamily="34" charset="-120"/>
              </a:rPr>
              <a:t>在身邊，訊息活動不疏漏</a:t>
            </a:r>
            <a:endParaRPr lang="en-US" altLang="zh-TW" sz="2500" b="1" dirty="0" smtClean="0">
              <a:solidFill>
                <a:schemeClr val="tx1">
                  <a:lumMod val="75000"/>
                  <a:lumOff val="25000"/>
                </a:schemeClr>
              </a:solidFill>
              <a:latin typeface="微軟正黑體" panose="020B0604030504040204" pitchFamily="34" charset="-120"/>
              <a:ea typeface="微軟正黑體" panose="020B0604030504040204" pitchFamily="34" charset="-120"/>
            </a:endParaRPr>
          </a:p>
        </p:txBody>
      </p:sp>
      <p:pic>
        <p:nvPicPr>
          <p:cNvPr id="5" name="圖片 4"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082" y="752216"/>
            <a:ext cx="5516436" cy="4500538"/>
          </a:xfrm>
          <a:prstGeom prst="rect">
            <a:avLst/>
          </a:prstGeom>
        </p:spPr>
      </p:pic>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72501" y="3816952"/>
            <a:ext cx="853592" cy="853592"/>
          </a:xfrm>
          <a:prstGeom prst="rect">
            <a:avLst/>
          </a:prstGeom>
        </p:spPr>
      </p:pic>
    </p:spTree>
    <p:extLst>
      <p:ext uri="{BB962C8B-B14F-4D97-AF65-F5344CB8AC3E}">
        <p14:creationId xmlns:p14="http://schemas.microsoft.com/office/powerpoint/2010/main" val="14373387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4014" y="468089"/>
            <a:ext cx="10631572" cy="3460893"/>
          </a:xfrm>
          <a:prstGeom prst="rect">
            <a:avLst/>
          </a:prstGeom>
        </p:spPr>
      </p:pic>
      <p:sp>
        <p:nvSpPr>
          <p:cNvPr id="3" name="文字方塊 2"/>
          <p:cNvSpPr txBox="1"/>
          <p:nvPr/>
        </p:nvSpPr>
        <p:spPr>
          <a:xfrm>
            <a:off x="3132410" y="4231382"/>
            <a:ext cx="2736304" cy="707886"/>
          </a:xfrm>
          <a:prstGeom prst="rect">
            <a:avLst/>
          </a:prstGeom>
          <a:noFill/>
        </p:spPr>
        <p:txBody>
          <a:bodyPr vert="horz" wrap="square" rtlCol="0">
            <a:spAutoFit/>
          </a:bodyPr>
          <a:lstStyle/>
          <a:p>
            <a:pPr>
              <a:spcBef>
                <a:spcPts val="600"/>
              </a:spcBef>
              <a:spcAft>
                <a:spcPts val="600"/>
              </a:spcAft>
            </a:pPr>
            <a:r>
              <a:rPr lang="zh-TW" altLang="en-US" sz="4000" b="1" dirty="0" smtClean="0">
                <a:solidFill>
                  <a:schemeClr val="tx1">
                    <a:lumMod val="65000"/>
                    <a:lumOff val="35000"/>
                  </a:schemeClr>
                </a:solidFill>
                <a:latin typeface="微軟正黑體" panose="020B0604030504040204" pitchFamily="34" charset="-120"/>
                <a:ea typeface="微軟正黑體" panose="020B0604030504040204" pitchFamily="34" charset="-120"/>
              </a:rPr>
              <a:t> 感謝聆聽！</a:t>
            </a:r>
            <a:endParaRPr lang="en-US" altLang="zh-TW" sz="4000" b="1" dirty="0" smtClean="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2124298" y="4403492"/>
            <a:ext cx="1728192" cy="400110"/>
          </a:xfrm>
          <a:prstGeom prst="rect">
            <a:avLst/>
          </a:prstGeom>
          <a:noFill/>
        </p:spPr>
        <p:txBody>
          <a:bodyPr vert="horz" wrap="square" rtlCol="0">
            <a:spAutoFit/>
          </a:bodyPr>
          <a:lstStyle/>
          <a:p>
            <a:pPr>
              <a:spcBef>
                <a:spcPts val="600"/>
              </a:spcBef>
              <a:spcAft>
                <a:spcPts val="600"/>
              </a:spcAft>
            </a:pPr>
            <a:r>
              <a:rPr lang="zh-TW" altLang="en-US" sz="2000" b="1" dirty="0" smtClean="0">
                <a:solidFill>
                  <a:schemeClr val="tx1">
                    <a:lumMod val="65000"/>
                    <a:lumOff val="35000"/>
                  </a:schemeClr>
                </a:solidFill>
                <a:latin typeface="微軟正黑體" panose="020B0604030504040204" pitchFamily="34" charset="-120"/>
                <a:ea typeface="微軟正黑體" panose="020B0604030504040204" pitchFamily="34" charset="-120"/>
              </a:rPr>
              <a:t> </a:t>
            </a:r>
            <a:r>
              <a:rPr lang="en-US" altLang="zh-TW" sz="2000" b="1"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p>
        </p:txBody>
      </p:sp>
      <p:sp>
        <p:nvSpPr>
          <p:cNvPr id="5" name="文字方塊 4"/>
          <p:cNvSpPr txBox="1"/>
          <p:nvPr/>
        </p:nvSpPr>
        <p:spPr>
          <a:xfrm>
            <a:off x="5724698" y="4403492"/>
            <a:ext cx="1728192" cy="400110"/>
          </a:xfrm>
          <a:prstGeom prst="rect">
            <a:avLst/>
          </a:prstGeom>
          <a:noFill/>
        </p:spPr>
        <p:txBody>
          <a:bodyPr vert="horz" wrap="square" rtlCol="0">
            <a:spAutoFit/>
          </a:bodyPr>
          <a:lstStyle/>
          <a:p>
            <a:pPr>
              <a:spcBef>
                <a:spcPts val="600"/>
              </a:spcBef>
              <a:spcAft>
                <a:spcPts val="600"/>
              </a:spcAft>
            </a:pPr>
            <a:r>
              <a:rPr lang="zh-TW" altLang="en-US" sz="2000" b="1" dirty="0" smtClean="0">
                <a:solidFill>
                  <a:schemeClr val="tx1">
                    <a:lumMod val="65000"/>
                    <a:lumOff val="35000"/>
                  </a:schemeClr>
                </a:solidFill>
                <a:latin typeface="微軟正黑體" panose="020B0604030504040204" pitchFamily="34" charset="-120"/>
                <a:ea typeface="微軟正黑體" panose="020B0604030504040204" pitchFamily="34" charset="-120"/>
              </a:rPr>
              <a:t> </a:t>
            </a:r>
            <a:r>
              <a:rPr lang="en-US" altLang="zh-TW" sz="2000" b="1"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p>
        </p:txBody>
      </p:sp>
      <p:cxnSp>
        <p:nvCxnSpPr>
          <p:cNvPr id="7" name="直線接點 6"/>
          <p:cNvCxnSpPr/>
          <p:nvPr/>
        </p:nvCxnSpPr>
        <p:spPr>
          <a:xfrm>
            <a:off x="-323974" y="299178"/>
            <a:ext cx="9793088"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 name="直線接點 7"/>
          <p:cNvCxnSpPr/>
          <p:nvPr/>
        </p:nvCxnSpPr>
        <p:spPr>
          <a:xfrm>
            <a:off x="-264772" y="4068489"/>
            <a:ext cx="9793088"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57863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0037"/>
            <a:ext cx="9037065" cy="6024709"/>
          </a:xfrm>
          <a:prstGeom prst="rect">
            <a:avLst/>
          </a:prstGeom>
        </p:spPr>
      </p:pic>
      <p:sp>
        <p:nvSpPr>
          <p:cNvPr id="5" name="矩形 4"/>
          <p:cNvSpPr/>
          <p:nvPr/>
        </p:nvSpPr>
        <p:spPr>
          <a:xfrm>
            <a:off x="7236866" y="-684039"/>
            <a:ext cx="3456384" cy="5544616"/>
          </a:xfrm>
          <a:prstGeom prst="rect">
            <a:avLst/>
          </a:prstGeom>
          <a:solidFill>
            <a:schemeClr val="tx1">
              <a:lumMod val="65000"/>
              <a:lumOff val="35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p:cNvSpPr txBox="1"/>
          <p:nvPr/>
        </p:nvSpPr>
        <p:spPr>
          <a:xfrm>
            <a:off x="7691683" y="216061"/>
            <a:ext cx="877163" cy="3744416"/>
          </a:xfrm>
          <a:prstGeom prst="rect">
            <a:avLst/>
          </a:prstGeom>
          <a:noFill/>
        </p:spPr>
        <p:txBody>
          <a:bodyPr vert="eaVert" wrap="square" rtlCol="0">
            <a:spAutoFit/>
          </a:bodyPr>
          <a:lstStyle/>
          <a:p>
            <a:pPr algn="ctr"/>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基礎服務介紹</a:t>
            </a:r>
            <a:endParaRPr lang="zh-TW" altLang="en-US" sz="45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47287" y="4356521"/>
            <a:ext cx="504056" cy="504056"/>
          </a:xfrm>
          <a:prstGeom prst="rect">
            <a:avLst/>
          </a:prstGeom>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9335" y="4201890"/>
            <a:ext cx="422882" cy="422882"/>
          </a:xfrm>
          <a:prstGeom prst="rect">
            <a:avLst/>
          </a:prstGeom>
        </p:spPr>
      </p:pic>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68846" y="4028908"/>
            <a:ext cx="319453" cy="319453"/>
          </a:xfrm>
          <a:prstGeom prst="rect">
            <a:avLst/>
          </a:prstGeom>
        </p:spPr>
      </p:pic>
      <p:pic>
        <p:nvPicPr>
          <p:cNvPr id="13" name="圖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68847" y="3708449"/>
            <a:ext cx="255624" cy="255624"/>
          </a:xfrm>
          <a:prstGeom prst="rect">
            <a:avLst/>
          </a:prstGeom>
        </p:spPr>
      </p:pic>
    </p:spTree>
    <p:extLst>
      <p:ext uri="{BB962C8B-B14F-4D97-AF65-F5344CB8AC3E}">
        <p14:creationId xmlns:p14="http://schemas.microsoft.com/office/powerpoint/2010/main" val="336652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圖片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57399" y="3692459"/>
            <a:ext cx="732031" cy="680789"/>
          </a:xfrm>
          <a:prstGeom prst="rect">
            <a:avLst/>
          </a:prstGeom>
        </p:spPr>
      </p:pic>
      <p:pic>
        <p:nvPicPr>
          <p:cNvPr id="2" name="圖片 1"/>
          <p:cNvPicPr>
            <a:picLocks noChangeAspect="1"/>
          </p:cNvPicPr>
          <p:nvPr/>
        </p:nvPicPr>
        <p:blipFill rotWithShape="1">
          <a:blip r:embed="rId3" cstate="print">
            <a:extLst>
              <a:ext uri="{28A0092B-C50C-407E-A947-70E740481C1C}">
                <a14:useLocalDpi xmlns:a14="http://schemas.microsoft.com/office/drawing/2010/main" val="0"/>
              </a:ext>
            </a:extLst>
          </a:blip>
          <a:srcRect l="36785" r="20094"/>
          <a:stretch/>
        </p:blipFill>
        <p:spPr>
          <a:xfrm>
            <a:off x="-251966" y="-1"/>
            <a:ext cx="3896990" cy="6024709"/>
          </a:xfrm>
          <a:prstGeom prst="rect">
            <a:avLst/>
          </a:prstGeom>
        </p:spPr>
      </p:pic>
      <p:sp>
        <p:nvSpPr>
          <p:cNvPr id="4" name="矩形 3"/>
          <p:cNvSpPr/>
          <p:nvPr/>
        </p:nvSpPr>
        <p:spPr>
          <a:xfrm>
            <a:off x="1836267" y="1764851"/>
            <a:ext cx="1224136" cy="1080120"/>
          </a:xfrm>
          <a:prstGeom prst="rect">
            <a:avLst/>
          </a:prstGeom>
          <a:solidFill>
            <a:srgbClr val="23A9A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654248" y="1566247"/>
            <a:ext cx="3600400" cy="1477328"/>
          </a:xfrm>
          <a:prstGeom prst="rect">
            <a:avLst/>
          </a:prstGeom>
          <a:noFill/>
        </p:spPr>
        <p:txBody>
          <a:bodyPr vert="horz" wrap="square" rtlCol="0">
            <a:spAutoFit/>
          </a:bodyPr>
          <a:lstStyle/>
          <a:p>
            <a:pPr algn="ctr"/>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借閱圖書</a:t>
            </a:r>
            <a:endPar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超</a:t>
            </a:r>
            <a:r>
              <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Easy</a:t>
            </a:r>
            <a:endParaRPr lang="zh-TW" altLang="en-US" sz="45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1836267" y="3564433"/>
            <a:ext cx="756246" cy="707886"/>
          </a:xfrm>
          <a:prstGeom prst="rect">
            <a:avLst/>
          </a:prstGeom>
          <a:noFill/>
        </p:spPr>
        <p:txBody>
          <a:bodyPr vert="horz" wrap="square" rtlCol="0">
            <a:spAutoFit/>
          </a:bodyPr>
          <a:lstStyle/>
          <a:p>
            <a:pPr algn="ctr"/>
            <a:r>
              <a:rPr lang="zh-TW" altLang="en-US"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借</a:t>
            </a:r>
            <a:endPar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2318469" y="3570682"/>
            <a:ext cx="756246" cy="707886"/>
          </a:xfrm>
          <a:prstGeom prst="rect">
            <a:avLst/>
          </a:prstGeom>
          <a:noFill/>
        </p:spPr>
        <p:txBody>
          <a:bodyPr vert="horz" wrap="square" rtlCol="0">
            <a:spAutoFit/>
          </a:bodyPr>
          <a:lstStyle/>
          <a:p>
            <a:pPr algn="ctr"/>
            <a:r>
              <a:rPr lang="zh-TW" altLang="en-US"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閱</a:t>
            </a:r>
            <a:endPar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1859284" y="4086875"/>
            <a:ext cx="756246" cy="707886"/>
          </a:xfrm>
          <a:prstGeom prst="rect">
            <a:avLst/>
          </a:prstGeom>
          <a:noFill/>
        </p:spPr>
        <p:txBody>
          <a:bodyPr vert="horz" wrap="square" rtlCol="0">
            <a:spAutoFit/>
          </a:bodyPr>
          <a:lstStyle/>
          <a:p>
            <a:pPr algn="ctr"/>
            <a:r>
              <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權</a:t>
            </a:r>
          </a:p>
        </p:txBody>
      </p:sp>
      <p:sp>
        <p:nvSpPr>
          <p:cNvPr id="8" name="文字方塊 7"/>
          <p:cNvSpPr txBox="1"/>
          <p:nvPr/>
        </p:nvSpPr>
        <p:spPr>
          <a:xfrm>
            <a:off x="2318469" y="4087525"/>
            <a:ext cx="756246" cy="707886"/>
          </a:xfrm>
          <a:prstGeom prst="rect">
            <a:avLst/>
          </a:prstGeom>
          <a:noFill/>
        </p:spPr>
        <p:txBody>
          <a:bodyPr vert="horz" wrap="square" rtlCol="0">
            <a:spAutoFit/>
          </a:bodyPr>
          <a:lstStyle/>
          <a:p>
            <a:pPr algn="ctr"/>
            <a:r>
              <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利</a:t>
            </a:r>
          </a:p>
        </p:txBody>
      </p:sp>
      <p:sp>
        <p:nvSpPr>
          <p:cNvPr id="11" name="矩形 10"/>
          <p:cNvSpPr/>
          <p:nvPr/>
        </p:nvSpPr>
        <p:spPr>
          <a:xfrm>
            <a:off x="3780482" y="669758"/>
            <a:ext cx="4916300" cy="1015663"/>
          </a:xfrm>
          <a:prstGeom prst="rect">
            <a:avLst/>
          </a:prstGeom>
        </p:spPr>
        <p:txBody>
          <a:bodyPr wrap="square">
            <a:spAutoFit/>
          </a:bodyPr>
          <a:lstStyle/>
          <a:p>
            <a:r>
              <a:rPr lang="zh-TW" altLang="en-US" sz="2000" dirty="0" smtClean="0">
                <a:solidFill>
                  <a:schemeClr val="tx1">
                    <a:lumMod val="85000"/>
                    <a:lumOff val="15000"/>
                  </a:schemeClr>
                </a:solidFill>
                <a:latin typeface="微軟正黑體" panose="020B0604030504040204" pitchFamily="34" charset="-120"/>
                <a:ea typeface="微軟正黑體" panose="020B0604030504040204" pitchFamily="34" charset="-120"/>
              </a:rPr>
              <a:t>讚啦</a:t>
            </a:r>
            <a:r>
              <a:rPr lang="en-US" altLang="zh-TW" sz="2000" dirty="0" smtClean="0">
                <a:solidFill>
                  <a:schemeClr val="tx1">
                    <a:lumMod val="85000"/>
                    <a:lumOff val="15000"/>
                  </a:schemeClr>
                </a:solidFill>
                <a:latin typeface="微軟正黑體" panose="020B0604030504040204" pitchFamily="34" charset="-120"/>
                <a:ea typeface="微軟正黑體" panose="020B0604030504040204" pitchFamily="34" charset="-120"/>
              </a:rPr>
              <a:t>~</a:t>
            </a:r>
          </a:p>
          <a:p>
            <a:r>
              <a:rPr lang="zh-TW" altLang="en-US" sz="2000" dirty="0" smtClean="0">
                <a:solidFill>
                  <a:schemeClr val="tx1">
                    <a:lumMod val="85000"/>
                    <a:lumOff val="15000"/>
                  </a:schemeClr>
                </a:solidFill>
                <a:latin typeface="微軟正黑體" panose="020B0604030504040204" pitchFamily="34" charset="-120"/>
                <a:ea typeface="微軟正黑體" panose="020B0604030504040204" pitchFamily="34" charset="-120"/>
              </a:rPr>
              <a:t>高師大教職員得借閱的權利於今年</a:t>
            </a:r>
            <a:r>
              <a:rPr lang="en-US" altLang="zh-TW" sz="2000" dirty="0" smtClean="0">
                <a:solidFill>
                  <a:schemeClr val="tx1">
                    <a:lumMod val="85000"/>
                    <a:lumOff val="15000"/>
                  </a:schemeClr>
                </a:solidFill>
                <a:latin typeface="微軟正黑體" panose="020B0604030504040204" pitchFamily="34" charset="-120"/>
                <a:ea typeface="微軟正黑體" panose="020B0604030504040204" pitchFamily="34" charset="-120"/>
              </a:rPr>
              <a:t>5</a:t>
            </a:r>
            <a:r>
              <a:rPr lang="zh-TW" altLang="en-US" sz="2000" dirty="0" smtClean="0">
                <a:solidFill>
                  <a:schemeClr val="tx1">
                    <a:lumMod val="85000"/>
                    <a:lumOff val="15000"/>
                  </a:schemeClr>
                </a:solidFill>
                <a:latin typeface="微軟正黑體" panose="020B0604030504040204" pitchFamily="34" charset="-120"/>
                <a:ea typeface="微軟正黑體" panose="020B0604030504040204" pitchFamily="34" charset="-120"/>
              </a:rPr>
              <a:t>月份起大大提昇借閱福利！！</a:t>
            </a:r>
            <a:endParaRPr lang="zh-TW" altLang="en-US" sz="20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graphicFrame>
        <p:nvGraphicFramePr>
          <p:cNvPr id="17" name="表格 16"/>
          <p:cNvGraphicFramePr>
            <a:graphicFrameLocks noGrp="1"/>
          </p:cNvGraphicFramePr>
          <p:nvPr>
            <p:extLst>
              <p:ext uri="{D42A27DB-BD31-4B8C-83A1-F6EECF244321}">
                <p14:modId xmlns:p14="http://schemas.microsoft.com/office/powerpoint/2010/main" val="798110051"/>
              </p:ext>
            </p:extLst>
          </p:nvPr>
        </p:nvGraphicFramePr>
        <p:xfrm>
          <a:off x="3780483" y="1912735"/>
          <a:ext cx="5040561" cy="1651698"/>
        </p:xfrm>
        <a:graphic>
          <a:graphicData uri="http://schemas.openxmlformats.org/drawingml/2006/table">
            <a:tbl>
              <a:tblPr firstRow="1" bandRow="1">
                <a:tableStyleId>{BC89EF96-8CEA-46FF-86C4-4CE0E7609802}</a:tableStyleId>
              </a:tblPr>
              <a:tblGrid>
                <a:gridCol w="1193817"/>
                <a:gridCol w="1162081"/>
                <a:gridCol w="1271683"/>
                <a:gridCol w="1412980"/>
              </a:tblGrid>
              <a:tr h="854424">
                <a:tc>
                  <a:txBody>
                    <a:bodyPr/>
                    <a:lstStyle/>
                    <a:p>
                      <a:pPr algn="ctr"/>
                      <a:r>
                        <a:rPr lang="zh-TW" altLang="en-US" sz="1700" dirty="0" smtClean="0"/>
                        <a:t>類別</a:t>
                      </a:r>
                      <a:endParaRPr lang="zh-TW" altLang="en-US" sz="1700" dirty="0"/>
                    </a:p>
                  </a:txBody>
                  <a:tcPr marL="100806" marR="100806" marT="43202" marB="43202" anchor="ctr"/>
                </a:tc>
                <a:tc>
                  <a:txBody>
                    <a:bodyPr/>
                    <a:lstStyle/>
                    <a:p>
                      <a:pPr algn="ctr"/>
                      <a:r>
                        <a:rPr lang="zh-TW" altLang="en-US" sz="1700" dirty="0" smtClean="0"/>
                        <a:t>借期</a:t>
                      </a:r>
                      <a:endParaRPr lang="zh-TW" altLang="en-US" sz="1700" dirty="0"/>
                    </a:p>
                  </a:txBody>
                  <a:tcPr marL="100806" marR="100806" marT="43202" marB="43202" anchor="ctr"/>
                </a:tc>
                <a:tc>
                  <a:txBody>
                    <a:bodyPr/>
                    <a:lstStyle/>
                    <a:p>
                      <a:pPr algn="ctr"/>
                      <a:r>
                        <a:rPr lang="zh-TW" altLang="en-US" sz="1700" dirty="0" smtClean="0"/>
                        <a:t>本數</a:t>
                      </a:r>
                      <a:r>
                        <a:rPr lang="en-US" altLang="zh-TW" sz="1700" dirty="0" smtClean="0"/>
                        <a:t>/</a:t>
                      </a:r>
                      <a:r>
                        <a:rPr lang="zh-TW" altLang="en-US" sz="1700" dirty="0" smtClean="0"/>
                        <a:t>件數</a:t>
                      </a:r>
                      <a:endParaRPr lang="zh-TW" altLang="en-US" sz="1700" dirty="0"/>
                    </a:p>
                  </a:txBody>
                  <a:tcPr marL="100806" marR="100806" marT="43202" marB="43202" anchor="ctr"/>
                </a:tc>
                <a:tc>
                  <a:txBody>
                    <a:bodyPr/>
                    <a:lstStyle/>
                    <a:p>
                      <a:pPr algn="ctr"/>
                      <a:r>
                        <a:rPr lang="zh-TW" altLang="en-US" sz="1700" dirty="0" smtClean="0"/>
                        <a:t>續借</a:t>
                      </a:r>
                      <a:endParaRPr lang="en-US" altLang="zh-TW" sz="1700" dirty="0" smtClean="0"/>
                    </a:p>
                    <a:p>
                      <a:pPr algn="ctr"/>
                      <a:r>
                        <a:rPr lang="en-US" altLang="zh-TW" sz="1700" dirty="0" smtClean="0"/>
                        <a:t>(</a:t>
                      </a:r>
                      <a:r>
                        <a:rPr lang="zh-TW" altLang="en-US" sz="1700" dirty="0" smtClean="0">
                          <a:solidFill>
                            <a:srgbClr val="FF0000"/>
                          </a:solidFill>
                        </a:rPr>
                        <a:t>沒人預約</a:t>
                      </a:r>
                      <a:r>
                        <a:rPr lang="zh-TW" altLang="en-US" sz="1700" dirty="0" smtClean="0"/>
                        <a:t>為</a:t>
                      </a:r>
                      <a:endParaRPr lang="en-US" altLang="zh-TW" sz="1700" dirty="0" smtClean="0"/>
                    </a:p>
                    <a:p>
                      <a:pPr algn="ctr"/>
                      <a:r>
                        <a:rPr lang="zh-TW" altLang="en-US" sz="1700" dirty="0" smtClean="0"/>
                        <a:t>前題</a:t>
                      </a:r>
                      <a:r>
                        <a:rPr lang="en-US" altLang="zh-TW" sz="1700" dirty="0" smtClean="0"/>
                        <a:t>)</a:t>
                      </a:r>
                      <a:endParaRPr lang="zh-TW" altLang="en-US" sz="1700" dirty="0"/>
                    </a:p>
                  </a:txBody>
                  <a:tcPr marL="100806" marR="100806" marT="43202" marB="43202" anchor="ctr"/>
                </a:tc>
              </a:tr>
              <a:tr h="394027">
                <a:tc>
                  <a:txBody>
                    <a:bodyPr/>
                    <a:lstStyle/>
                    <a:p>
                      <a:pPr algn="ctr"/>
                      <a:r>
                        <a:rPr lang="zh-TW" altLang="en-US" sz="1700" dirty="0" smtClean="0"/>
                        <a:t>圖書</a:t>
                      </a:r>
                      <a:endParaRPr lang="zh-TW" altLang="en-US" sz="1700" dirty="0"/>
                    </a:p>
                  </a:txBody>
                  <a:tcPr marL="100806" marR="100806" marT="43202" marB="43202"/>
                </a:tc>
                <a:tc>
                  <a:txBody>
                    <a:bodyPr/>
                    <a:lstStyle/>
                    <a:p>
                      <a:pPr algn="ctr"/>
                      <a:r>
                        <a:rPr lang="en-US" altLang="zh-TW" sz="1700" dirty="0" smtClean="0">
                          <a:solidFill>
                            <a:srgbClr val="FF0000"/>
                          </a:solidFill>
                        </a:rPr>
                        <a:t>6</a:t>
                      </a:r>
                      <a:r>
                        <a:rPr lang="zh-TW" altLang="en-US" sz="1700" dirty="0" smtClean="0">
                          <a:solidFill>
                            <a:srgbClr val="FF0000"/>
                          </a:solidFill>
                        </a:rPr>
                        <a:t>周</a:t>
                      </a:r>
                      <a:endParaRPr lang="zh-TW" altLang="en-US" sz="1700" dirty="0">
                        <a:solidFill>
                          <a:srgbClr val="FF0000"/>
                        </a:solidFill>
                      </a:endParaRPr>
                    </a:p>
                  </a:txBody>
                  <a:tcPr marL="100806" marR="100806" marT="43202" marB="43202"/>
                </a:tc>
                <a:tc>
                  <a:txBody>
                    <a:bodyPr/>
                    <a:lstStyle/>
                    <a:p>
                      <a:pPr algn="ctr"/>
                      <a:r>
                        <a:rPr lang="en-US" altLang="zh-TW" sz="1700" dirty="0" smtClean="0">
                          <a:solidFill>
                            <a:srgbClr val="FF0000"/>
                          </a:solidFill>
                        </a:rPr>
                        <a:t>40</a:t>
                      </a:r>
                      <a:r>
                        <a:rPr lang="zh-TW" altLang="en-US" sz="1700" dirty="0" smtClean="0">
                          <a:solidFill>
                            <a:srgbClr val="FF0000"/>
                          </a:solidFill>
                        </a:rPr>
                        <a:t>本</a:t>
                      </a:r>
                      <a:endParaRPr lang="zh-TW" altLang="en-US" sz="1700" dirty="0">
                        <a:solidFill>
                          <a:srgbClr val="FF0000"/>
                        </a:solidFill>
                      </a:endParaRPr>
                    </a:p>
                  </a:txBody>
                  <a:tcPr marL="100806" marR="100806" marT="43202" marB="43202"/>
                </a:tc>
                <a:tc>
                  <a:txBody>
                    <a:bodyPr/>
                    <a:lstStyle/>
                    <a:p>
                      <a:pPr algn="ctr"/>
                      <a:r>
                        <a:rPr lang="en-US" altLang="zh-TW" sz="1700" dirty="0" smtClean="0"/>
                        <a:t>3</a:t>
                      </a:r>
                      <a:r>
                        <a:rPr lang="zh-TW" altLang="en-US" sz="1700" dirty="0" smtClean="0"/>
                        <a:t>次</a:t>
                      </a:r>
                      <a:endParaRPr lang="zh-TW" altLang="en-US" sz="1700" dirty="0"/>
                    </a:p>
                  </a:txBody>
                  <a:tcPr marL="100806" marR="100806" marT="43202" marB="43202"/>
                </a:tc>
              </a:tr>
              <a:tr h="394027">
                <a:tc>
                  <a:txBody>
                    <a:bodyPr/>
                    <a:lstStyle/>
                    <a:p>
                      <a:pPr algn="ctr"/>
                      <a:r>
                        <a:rPr lang="zh-TW" altLang="en-US" sz="1700" dirty="0" smtClean="0"/>
                        <a:t>視聽資料</a:t>
                      </a:r>
                      <a:endParaRPr lang="zh-TW" altLang="en-US" sz="1700" dirty="0"/>
                    </a:p>
                  </a:txBody>
                  <a:tcPr marL="100806" marR="100806" marT="43202" marB="43202"/>
                </a:tc>
                <a:tc>
                  <a:txBody>
                    <a:bodyPr/>
                    <a:lstStyle/>
                    <a:p>
                      <a:pPr algn="ctr"/>
                      <a:r>
                        <a:rPr lang="en-US" altLang="zh-TW" sz="1700" dirty="0" smtClean="0"/>
                        <a:t>7</a:t>
                      </a:r>
                      <a:r>
                        <a:rPr lang="zh-TW" altLang="en-US" sz="1700" dirty="0" smtClean="0"/>
                        <a:t>天</a:t>
                      </a:r>
                      <a:endParaRPr lang="zh-TW" altLang="en-US" sz="1700" dirty="0"/>
                    </a:p>
                  </a:txBody>
                  <a:tcPr marL="100806" marR="100806" marT="43202" marB="43202"/>
                </a:tc>
                <a:tc>
                  <a:txBody>
                    <a:bodyPr/>
                    <a:lstStyle/>
                    <a:p>
                      <a:pPr algn="ctr"/>
                      <a:r>
                        <a:rPr lang="en-US" altLang="zh-TW" sz="1700" dirty="0" smtClean="0"/>
                        <a:t>3</a:t>
                      </a:r>
                      <a:r>
                        <a:rPr lang="zh-TW" altLang="en-US" sz="1700" dirty="0" smtClean="0"/>
                        <a:t>件</a:t>
                      </a:r>
                      <a:endParaRPr lang="zh-TW" altLang="en-US" sz="1700" dirty="0"/>
                    </a:p>
                  </a:txBody>
                  <a:tcPr marL="100806" marR="100806" marT="43202" marB="43202"/>
                </a:tc>
                <a:tc>
                  <a:txBody>
                    <a:bodyPr/>
                    <a:lstStyle/>
                    <a:p>
                      <a:pPr algn="ctr"/>
                      <a:r>
                        <a:rPr lang="en-US" altLang="zh-TW" sz="1700" dirty="0" smtClean="0"/>
                        <a:t>3</a:t>
                      </a:r>
                      <a:r>
                        <a:rPr lang="zh-TW" altLang="en-US" sz="1700" dirty="0" smtClean="0"/>
                        <a:t>次</a:t>
                      </a:r>
                      <a:endParaRPr lang="zh-TW" altLang="en-US" sz="1700" dirty="0"/>
                    </a:p>
                  </a:txBody>
                  <a:tcPr marL="100806" marR="100806" marT="43202" marB="43202"/>
                </a:tc>
              </a:tr>
            </a:tbl>
          </a:graphicData>
        </a:graphic>
      </p:graphicFrame>
      <p:sp>
        <p:nvSpPr>
          <p:cNvPr id="18" name="文字方塊 17"/>
          <p:cNvSpPr txBox="1"/>
          <p:nvPr/>
        </p:nvSpPr>
        <p:spPr>
          <a:xfrm>
            <a:off x="2773349" y="3551087"/>
            <a:ext cx="602732" cy="1015663"/>
          </a:xfrm>
          <a:prstGeom prst="rect">
            <a:avLst/>
          </a:prstGeom>
          <a:noFill/>
        </p:spPr>
        <p:txBody>
          <a:bodyPr vert="horz" wrap="square" rtlCol="0">
            <a:spAutoFit/>
          </a:bodyPr>
          <a:lstStyle/>
          <a:p>
            <a:pPr algn="ctr"/>
            <a:r>
              <a:rPr lang="zh-TW" altLang="en-US" sz="6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sz="6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0" name="文字方塊 19"/>
          <p:cNvSpPr txBox="1"/>
          <p:nvPr/>
        </p:nvSpPr>
        <p:spPr>
          <a:xfrm>
            <a:off x="2773349" y="4086875"/>
            <a:ext cx="602732" cy="1015663"/>
          </a:xfrm>
          <a:prstGeom prst="rect">
            <a:avLst/>
          </a:prstGeom>
          <a:noFill/>
        </p:spPr>
        <p:txBody>
          <a:bodyPr vert="horz" wrap="square" rtlCol="0">
            <a:spAutoFit/>
          </a:bodyPr>
          <a:lstStyle/>
          <a:p>
            <a:pPr algn="ctr"/>
            <a:r>
              <a:rPr lang="zh-TW" altLang="en-US" sz="6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sz="6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pic>
        <p:nvPicPr>
          <p:cNvPr id="12" name="圖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570" y="3958607"/>
            <a:ext cx="1038411" cy="965722"/>
          </a:xfrm>
          <a:prstGeom prst="rect">
            <a:avLst/>
          </a:prstGeom>
        </p:spPr>
      </p:pic>
      <p:sp>
        <p:nvSpPr>
          <p:cNvPr id="9" name="矩形 8"/>
          <p:cNvSpPr/>
          <p:nvPr/>
        </p:nvSpPr>
        <p:spPr>
          <a:xfrm>
            <a:off x="5292650" y="4032855"/>
            <a:ext cx="2364750" cy="276999"/>
          </a:xfrm>
          <a:prstGeom prst="rect">
            <a:avLst/>
          </a:prstGeom>
        </p:spPr>
        <p:txBody>
          <a:bodyPr wrap="none">
            <a:spAutoFit/>
          </a:bodyPr>
          <a:lstStyle/>
          <a:p>
            <a:r>
              <a:rPr lang="zh-TW" altLang="en-US" sz="1200" dirty="0" smtClean="0">
                <a:solidFill>
                  <a:schemeClr val="tx1">
                    <a:lumMod val="85000"/>
                    <a:lumOff val="15000"/>
                  </a:schemeClr>
                </a:solidFill>
                <a:latin typeface="微軟正黑體" panose="020B0604030504040204" pitchFamily="34" charset="-120"/>
                <a:ea typeface="微軟正黑體" panose="020B0604030504040204" pitchFamily="34" charset="-120"/>
              </a:rPr>
              <a:t>本來只能續借</a:t>
            </a:r>
            <a:r>
              <a:rPr lang="en-US" altLang="zh-TW" sz="1200" dirty="0" smtClean="0">
                <a:solidFill>
                  <a:schemeClr val="tx1">
                    <a:lumMod val="85000"/>
                    <a:lumOff val="15000"/>
                  </a:schemeClr>
                </a:solidFill>
                <a:latin typeface="微軟正黑體" panose="020B0604030504040204" pitchFamily="34" charset="-120"/>
                <a:ea typeface="微軟正黑體" panose="020B0604030504040204" pitchFamily="34" charset="-120"/>
              </a:rPr>
              <a:t>1</a:t>
            </a:r>
            <a:r>
              <a:rPr lang="zh-TW" altLang="en-US" sz="1200" dirty="0" smtClean="0">
                <a:solidFill>
                  <a:schemeClr val="tx1">
                    <a:lumMod val="85000"/>
                    <a:lumOff val="15000"/>
                  </a:schemeClr>
                </a:solidFill>
                <a:latin typeface="微軟正黑體" panose="020B0604030504040204" pitchFamily="34" charset="-120"/>
                <a:ea typeface="微軟正黑體" panose="020B0604030504040204" pitchFamily="34" charset="-120"/>
              </a:rPr>
              <a:t>次，提高到</a:t>
            </a:r>
            <a:r>
              <a:rPr lang="en-US" altLang="zh-TW" sz="1200" dirty="0" smtClean="0">
                <a:solidFill>
                  <a:schemeClr val="tx1">
                    <a:lumMod val="85000"/>
                    <a:lumOff val="15000"/>
                  </a:schemeClr>
                </a:solidFill>
                <a:latin typeface="微軟正黑體" panose="020B0604030504040204" pitchFamily="34" charset="-120"/>
                <a:ea typeface="微軟正黑體" panose="020B0604030504040204" pitchFamily="34" charset="-120"/>
              </a:rPr>
              <a:t>3</a:t>
            </a:r>
            <a:r>
              <a:rPr lang="zh-TW" altLang="en-US" sz="1200" dirty="0" smtClean="0">
                <a:solidFill>
                  <a:schemeClr val="tx1">
                    <a:lumMod val="85000"/>
                    <a:lumOff val="15000"/>
                  </a:schemeClr>
                </a:solidFill>
                <a:latin typeface="微軟正黑體" panose="020B0604030504040204" pitchFamily="34" charset="-120"/>
                <a:ea typeface="微軟正黑體" panose="020B0604030504040204" pitchFamily="34" charset="-120"/>
              </a:rPr>
              <a:t>次喔</a:t>
            </a:r>
            <a:endParaRPr lang="zh-TW" altLang="en-US" sz="1200" dirty="0"/>
          </a:p>
        </p:txBody>
      </p:sp>
      <p:pic>
        <p:nvPicPr>
          <p:cNvPr id="16" name="圖片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03852" y="4355387"/>
            <a:ext cx="514664" cy="478638"/>
          </a:xfrm>
          <a:prstGeom prst="rect">
            <a:avLst/>
          </a:prstGeom>
        </p:spPr>
      </p:pic>
    </p:spTree>
    <p:extLst>
      <p:ext uri="{BB962C8B-B14F-4D97-AF65-F5344CB8AC3E}">
        <p14:creationId xmlns:p14="http://schemas.microsoft.com/office/powerpoint/2010/main" val="192899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par>
                                <p:cTn id="8" presetID="6" presetClass="entr" presetSubtype="32"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out)">
                                      <p:cBhvr>
                                        <p:cTn id="10" dur="1000"/>
                                        <p:tgtEl>
                                          <p:spTgt spid="6"/>
                                        </p:tgtEl>
                                      </p:cBhvr>
                                    </p:animEffect>
                                  </p:childTnLst>
                                </p:cTn>
                              </p:par>
                              <p:par>
                                <p:cTn id="11" presetID="6" presetClass="entr" presetSubtype="32"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out)">
                                      <p:cBhvr>
                                        <p:cTn id="13" dur="1000"/>
                                        <p:tgtEl>
                                          <p:spTgt spid="7"/>
                                        </p:tgtEl>
                                      </p:cBhvr>
                                    </p:animEffect>
                                  </p:childTnLst>
                                </p:cTn>
                              </p:par>
                              <p:par>
                                <p:cTn id="14" presetID="6" presetClass="entr" presetSubtype="32"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out)">
                                      <p:cBhvr>
                                        <p:cTn id="16" dur="1000"/>
                                        <p:tgtEl>
                                          <p:spTgt spid="8"/>
                                        </p:tgtEl>
                                      </p:cBhvr>
                                    </p:animEffect>
                                  </p:childTnLst>
                                </p:cTn>
                              </p:par>
                              <p:par>
                                <p:cTn id="17" presetID="6" presetClass="entr" presetSubtype="32"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circle(out)">
                                      <p:cBhvr>
                                        <p:cTn id="19" dur="1000"/>
                                        <p:tgtEl>
                                          <p:spTgt spid="18"/>
                                        </p:tgtEl>
                                      </p:cBhvr>
                                    </p:animEffect>
                                  </p:childTnLst>
                                </p:cTn>
                              </p:par>
                              <p:par>
                                <p:cTn id="20" presetID="6" presetClass="entr" presetSubtype="32"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out)">
                                      <p:cBhvr>
                                        <p:cTn id="22"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8"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cstate="print">
            <a:extLst>
              <a:ext uri="{28A0092B-C50C-407E-A947-70E740481C1C}">
                <a14:useLocalDpi xmlns:a14="http://schemas.microsoft.com/office/drawing/2010/main" val="0"/>
              </a:ext>
            </a:extLst>
          </a:blip>
          <a:srcRect l="36785" r="20094"/>
          <a:stretch/>
        </p:blipFill>
        <p:spPr>
          <a:xfrm>
            <a:off x="-251966" y="-1"/>
            <a:ext cx="3896990" cy="6024709"/>
          </a:xfrm>
          <a:prstGeom prst="rect">
            <a:avLst/>
          </a:prstGeom>
        </p:spPr>
      </p:pic>
      <p:sp>
        <p:nvSpPr>
          <p:cNvPr id="4" name="矩形 3"/>
          <p:cNvSpPr/>
          <p:nvPr/>
        </p:nvSpPr>
        <p:spPr>
          <a:xfrm>
            <a:off x="1836267" y="1764851"/>
            <a:ext cx="1224136" cy="1080120"/>
          </a:xfrm>
          <a:prstGeom prst="rect">
            <a:avLst/>
          </a:prstGeom>
          <a:solidFill>
            <a:srgbClr val="23A9A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654248" y="1566247"/>
            <a:ext cx="3600400" cy="1477328"/>
          </a:xfrm>
          <a:prstGeom prst="rect">
            <a:avLst/>
          </a:prstGeom>
          <a:noFill/>
        </p:spPr>
        <p:txBody>
          <a:bodyPr vert="horz" wrap="square" rtlCol="0">
            <a:spAutoFit/>
          </a:bodyPr>
          <a:lstStyle/>
          <a:p>
            <a:pPr algn="ctr"/>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借閱圖書</a:t>
            </a:r>
            <a:endPar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超</a:t>
            </a:r>
            <a:r>
              <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Easy</a:t>
            </a:r>
            <a:endParaRPr lang="zh-TW" altLang="en-US" sz="45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1836267" y="3564433"/>
            <a:ext cx="756246" cy="707886"/>
          </a:xfrm>
          <a:prstGeom prst="rect">
            <a:avLst/>
          </a:prstGeom>
          <a:noFill/>
        </p:spPr>
        <p:txBody>
          <a:bodyPr vert="horz" wrap="square" rtlCol="0">
            <a:spAutoFit/>
          </a:bodyPr>
          <a:lstStyle/>
          <a:p>
            <a:pPr algn="ctr"/>
            <a:r>
              <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館</a:t>
            </a:r>
          </a:p>
        </p:txBody>
      </p:sp>
      <p:sp>
        <p:nvSpPr>
          <p:cNvPr id="6" name="文字方塊 5"/>
          <p:cNvSpPr txBox="1"/>
          <p:nvPr/>
        </p:nvSpPr>
        <p:spPr>
          <a:xfrm>
            <a:off x="2318469" y="3570682"/>
            <a:ext cx="756246" cy="707886"/>
          </a:xfrm>
          <a:prstGeom prst="rect">
            <a:avLst/>
          </a:prstGeom>
          <a:noFill/>
        </p:spPr>
        <p:txBody>
          <a:bodyPr vert="horz" wrap="square" rtlCol="0">
            <a:spAutoFit/>
          </a:bodyPr>
          <a:lstStyle/>
          <a:p>
            <a:pPr algn="ctr"/>
            <a:r>
              <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藏</a:t>
            </a:r>
          </a:p>
        </p:txBody>
      </p:sp>
      <p:sp>
        <p:nvSpPr>
          <p:cNvPr id="7" name="文字方塊 6"/>
          <p:cNvSpPr txBox="1"/>
          <p:nvPr/>
        </p:nvSpPr>
        <p:spPr>
          <a:xfrm>
            <a:off x="1859284" y="4086875"/>
            <a:ext cx="756246" cy="707886"/>
          </a:xfrm>
          <a:prstGeom prst="rect">
            <a:avLst/>
          </a:prstGeom>
          <a:noFill/>
        </p:spPr>
        <p:txBody>
          <a:bodyPr vert="horz" wrap="square" rtlCol="0">
            <a:spAutoFit/>
          </a:bodyPr>
          <a:lstStyle/>
          <a:p>
            <a:pPr algn="ctr"/>
            <a:r>
              <a:rPr lang="zh-TW" altLang="en-US"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查</a:t>
            </a:r>
            <a:endPar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8" name="文字方塊 7"/>
          <p:cNvSpPr txBox="1"/>
          <p:nvPr/>
        </p:nvSpPr>
        <p:spPr>
          <a:xfrm>
            <a:off x="2318469" y="4087525"/>
            <a:ext cx="756246" cy="707886"/>
          </a:xfrm>
          <a:prstGeom prst="rect">
            <a:avLst/>
          </a:prstGeom>
          <a:noFill/>
        </p:spPr>
        <p:txBody>
          <a:bodyPr vert="horz" wrap="square" rtlCol="0">
            <a:spAutoFit/>
          </a:bodyPr>
          <a:lstStyle/>
          <a:p>
            <a:pPr algn="ctr"/>
            <a:r>
              <a:rPr lang="zh-TW" altLang="en-US"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詢</a:t>
            </a:r>
            <a:endPar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9" name="矩形 8"/>
          <p:cNvSpPr/>
          <p:nvPr/>
        </p:nvSpPr>
        <p:spPr>
          <a:xfrm>
            <a:off x="1859284" y="3492425"/>
            <a:ext cx="1215431" cy="1302986"/>
          </a:xfrm>
          <a:prstGeom prst="rect">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p:cNvSpPr/>
          <p:nvPr/>
        </p:nvSpPr>
        <p:spPr>
          <a:xfrm>
            <a:off x="3760850" y="180057"/>
            <a:ext cx="4916300" cy="707886"/>
          </a:xfrm>
          <a:prstGeom prst="rect">
            <a:avLst/>
          </a:prstGeom>
        </p:spPr>
        <p:txBody>
          <a:bodyPr wrap="square">
            <a:spAutoFit/>
          </a:bodyPr>
          <a:lstStyle/>
          <a:p>
            <a:r>
              <a:rPr lang="zh-TW" altLang="en-US" sz="2000" dirty="0" smtClean="0">
                <a:solidFill>
                  <a:schemeClr val="tx1">
                    <a:lumMod val="85000"/>
                    <a:lumOff val="15000"/>
                  </a:schemeClr>
                </a:solidFill>
                <a:latin typeface="微軟正黑體" panose="020B0604030504040204" pitchFamily="34" charset="-120"/>
                <a:ea typeface="微軟正黑體" panose="020B0604030504040204" pitchFamily="34" charset="-120"/>
              </a:rPr>
              <a:t>美侖美奐的圖資處新首頁登場，直接在首頁就可查館藏圖書！！</a:t>
            </a:r>
            <a:endParaRPr lang="zh-TW" altLang="en-US" sz="20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sp>
        <p:nvSpPr>
          <p:cNvPr id="15" name="矩形 14"/>
          <p:cNvSpPr/>
          <p:nvPr/>
        </p:nvSpPr>
        <p:spPr>
          <a:xfrm>
            <a:off x="3891979" y="941805"/>
            <a:ext cx="4248472" cy="569387"/>
          </a:xfrm>
          <a:prstGeom prst="rect">
            <a:avLst/>
          </a:prstGeom>
        </p:spPr>
        <p:txBody>
          <a:bodyPr wrap="square">
            <a:spAutoFit/>
          </a:bodyPr>
          <a:lstStyle/>
          <a:p>
            <a:pPr>
              <a:spcBef>
                <a:spcPts val="600"/>
              </a:spcBef>
            </a:pPr>
            <a:r>
              <a:rPr lang="en-US" altLang="zh-TW" sz="1300" dirty="0" smtClean="0">
                <a:solidFill>
                  <a:schemeClr val="tx1">
                    <a:lumMod val="85000"/>
                    <a:lumOff val="15000"/>
                  </a:schemeClr>
                </a:solidFill>
                <a:latin typeface="微軟正黑體" panose="020B0604030504040204" pitchFamily="34" charset="-120"/>
                <a:ea typeface="微軟正黑體" panose="020B0604030504040204" pitchFamily="34" charset="-120"/>
              </a:rPr>
              <a:t>-</a:t>
            </a:r>
            <a:r>
              <a:rPr lang="zh-TW" altLang="en-US" sz="1300" dirty="0" smtClean="0">
                <a:solidFill>
                  <a:schemeClr val="tx1">
                    <a:lumMod val="85000"/>
                    <a:lumOff val="15000"/>
                  </a:schemeClr>
                </a:solidFill>
                <a:latin typeface="微軟正黑體" panose="020B0604030504040204" pitchFamily="34" charset="-120"/>
                <a:ea typeface="微軟正黑體" panose="020B0604030504040204" pitchFamily="34" charset="-120"/>
              </a:rPr>
              <a:t>只要有關鍵字、書名</a:t>
            </a:r>
            <a:r>
              <a:rPr lang="en-US" altLang="zh-TW" sz="1300" dirty="0" smtClean="0">
                <a:solidFill>
                  <a:schemeClr val="tx1">
                    <a:lumMod val="85000"/>
                    <a:lumOff val="15000"/>
                  </a:schemeClr>
                </a:solidFill>
                <a:latin typeface="微軟正黑體" panose="020B0604030504040204" pitchFamily="34" charset="-120"/>
                <a:ea typeface="微軟正黑體" panose="020B0604030504040204" pitchFamily="34" charset="-120"/>
              </a:rPr>
              <a:t>/</a:t>
            </a:r>
            <a:r>
              <a:rPr lang="zh-TW" altLang="en-US" sz="1300" dirty="0" smtClean="0">
                <a:solidFill>
                  <a:schemeClr val="tx1">
                    <a:lumMod val="85000"/>
                    <a:lumOff val="15000"/>
                  </a:schemeClr>
                </a:solidFill>
                <a:latin typeface="微軟正黑體" panose="020B0604030504040204" pitchFamily="34" charset="-120"/>
                <a:ea typeface="微軟正黑體" panose="020B0604030504040204" pitchFamily="34" charset="-120"/>
              </a:rPr>
              <a:t>期刊名或作者都可查詢</a:t>
            </a:r>
            <a:r>
              <a:rPr lang="en-US" altLang="zh-TW" sz="1300" dirty="0" smtClean="0">
                <a:solidFill>
                  <a:schemeClr val="tx1">
                    <a:lumMod val="85000"/>
                    <a:lumOff val="15000"/>
                  </a:schemeClr>
                </a:solidFill>
                <a:latin typeface="微軟正黑體" panose="020B0604030504040204" pitchFamily="34" charset="-120"/>
                <a:ea typeface="微軟正黑體" panose="020B0604030504040204" pitchFamily="34" charset="-120"/>
              </a:rPr>
              <a:t>-</a:t>
            </a:r>
          </a:p>
          <a:p>
            <a:pPr>
              <a:spcBef>
                <a:spcPts val="600"/>
              </a:spcBef>
            </a:pPr>
            <a:r>
              <a:rPr lang="en-US" altLang="zh-TW" sz="1300" dirty="0" smtClean="0">
                <a:solidFill>
                  <a:schemeClr val="tx1">
                    <a:lumMod val="85000"/>
                    <a:lumOff val="15000"/>
                  </a:schemeClr>
                </a:solidFill>
                <a:latin typeface="微軟正黑體" panose="020B0604030504040204" pitchFamily="34" charset="-120"/>
                <a:ea typeface="微軟正黑體" panose="020B0604030504040204" pitchFamily="34" charset="-120"/>
              </a:rPr>
              <a:t>-</a:t>
            </a:r>
            <a:r>
              <a:rPr lang="zh-TW" altLang="en-US" sz="1300" dirty="0" smtClean="0">
                <a:solidFill>
                  <a:schemeClr val="tx1">
                    <a:lumMod val="85000"/>
                    <a:lumOff val="15000"/>
                  </a:schemeClr>
                </a:solidFill>
                <a:latin typeface="微軟正黑體" panose="020B0604030504040204" pitchFamily="34" charset="-120"/>
                <a:ea typeface="微軟正黑體" panose="020B0604030504040204" pitchFamily="34" charset="-120"/>
              </a:rPr>
              <a:t>似</a:t>
            </a:r>
            <a:r>
              <a:rPr lang="en-US" altLang="zh-TW" sz="1300" dirty="0" smtClean="0">
                <a:solidFill>
                  <a:schemeClr val="tx1">
                    <a:lumMod val="85000"/>
                    <a:lumOff val="15000"/>
                  </a:schemeClr>
                </a:solidFill>
                <a:latin typeface="微軟正黑體" panose="020B0604030504040204" pitchFamily="34" charset="-120"/>
                <a:ea typeface="微軟正黑體" panose="020B0604030504040204" pitchFamily="34" charset="-120"/>
              </a:rPr>
              <a:t>Google</a:t>
            </a:r>
            <a:r>
              <a:rPr lang="zh-TW" altLang="en-US" sz="1300" dirty="0" smtClean="0">
                <a:solidFill>
                  <a:schemeClr val="tx1">
                    <a:lumMod val="85000"/>
                    <a:lumOff val="15000"/>
                  </a:schemeClr>
                </a:solidFill>
                <a:latin typeface="微軟正黑體" panose="020B0604030504040204" pitchFamily="34" charset="-120"/>
                <a:ea typeface="微軟正黑體" panose="020B0604030504040204" pitchFamily="34" charset="-120"/>
              </a:rPr>
              <a:t>大神一欄化，簡化所有服務</a:t>
            </a:r>
            <a:endParaRPr lang="zh-TW" altLang="en-US" sz="1300" dirty="0">
              <a:solidFill>
                <a:schemeClr val="tx1">
                  <a:lumMod val="85000"/>
                  <a:lumOff val="15000"/>
                </a:schemeClr>
              </a:solidFill>
              <a:latin typeface="微軟正黑體" panose="020B0604030504040204" pitchFamily="34" charset="-120"/>
              <a:ea typeface="微軟正黑體" panose="020B0604030504040204" pitchFamily="34" charset="-120"/>
            </a:endParaRPr>
          </a:p>
        </p:txBody>
      </p:sp>
      <p:pic>
        <p:nvPicPr>
          <p:cNvPr id="12" name="圖片 11"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0850" y="1588053"/>
            <a:ext cx="5812667" cy="4881732"/>
          </a:xfrm>
          <a:prstGeom prst="rect">
            <a:avLst/>
          </a:prstGeom>
        </p:spPr>
      </p:pic>
    </p:spTree>
    <p:extLst>
      <p:ext uri="{BB962C8B-B14F-4D97-AF65-F5344CB8AC3E}">
        <p14:creationId xmlns:p14="http://schemas.microsoft.com/office/powerpoint/2010/main" val="3043607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par>
                                <p:cTn id="8" presetID="6" presetClass="entr" presetSubtype="32"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out)">
                                      <p:cBhvr>
                                        <p:cTn id="10" dur="1000"/>
                                        <p:tgtEl>
                                          <p:spTgt spid="6"/>
                                        </p:tgtEl>
                                      </p:cBhvr>
                                    </p:animEffect>
                                  </p:childTnLst>
                                </p:cTn>
                              </p:par>
                              <p:par>
                                <p:cTn id="11" presetID="6" presetClass="entr" presetSubtype="32"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out)">
                                      <p:cBhvr>
                                        <p:cTn id="13" dur="1000"/>
                                        <p:tgtEl>
                                          <p:spTgt spid="7"/>
                                        </p:tgtEl>
                                      </p:cBhvr>
                                    </p:animEffect>
                                  </p:childTnLst>
                                </p:cTn>
                              </p:par>
                              <p:par>
                                <p:cTn id="14" presetID="6" presetClass="entr" presetSubtype="32"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out)">
                                      <p:cBhvr>
                                        <p:cTn id="16" dur="1000"/>
                                        <p:tgtEl>
                                          <p:spTgt spid="8"/>
                                        </p:tgtEl>
                                      </p:cBhvr>
                                    </p:animEffect>
                                  </p:childTnLst>
                                </p:cTn>
                              </p:par>
                              <p:par>
                                <p:cTn id="17" presetID="6" presetClass="entr" presetSubtype="32"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out)">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cstate="print">
            <a:extLst>
              <a:ext uri="{28A0092B-C50C-407E-A947-70E740481C1C}">
                <a14:useLocalDpi xmlns:a14="http://schemas.microsoft.com/office/drawing/2010/main" val="0"/>
              </a:ext>
            </a:extLst>
          </a:blip>
          <a:srcRect l="36785" r="20094"/>
          <a:stretch/>
        </p:blipFill>
        <p:spPr>
          <a:xfrm>
            <a:off x="-251966" y="-1"/>
            <a:ext cx="3896990" cy="6024709"/>
          </a:xfrm>
          <a:prstGeom prst="rect">
            <a:avLst/>
          </a:prstGeom>
        </p:spPr>
      </p:pic>
      <p:sp>
        <p:nvSpPr>
          <p:cNvPr id="4" name="矩形 3"/>
          <p:cNvSpPr/>
          <p:nvPr/>
        </p:nvSpPr>
        <p:spPr>
          <a:xfrm>
            <a:off x="1836267" y="1764851"/>
            <a:ext cx="1224136" cy="1080120"/>
          </a:xfrm>
          <a:prstGeom prst="rect">
            <a:avLst/>
          </a:prstGeom>
          <a:solidFill>
            <a:srgbClr val="23A9A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654248" y="1566247"/>
            <a:ext cx="3600400" cy="1477328"/>
          </a:xfrm>
          <a:prstGeom prst="rect">
            <a:avLst/>
          </a:prstGeom>
          <a:noFill/>
        </p:spPr>
        <p:txBody>
          <a:bodyPr vert="horz" wrap="square" rtlCol="0">
            <a:spAutoFit/>
          </a:bodyPr>
          <a:lstStyle/>
          <a:p>
            <a:pPr algn="ctr"/>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借閱圖書</a:t>
            </a:r>
            <a:endPar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超</a:t>
            </a:r>
            <a:r>
              <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Easy</a:t>
            </a:r>
            <a:endParaRPr lang="zh-TW" altLang="en-US" sz="45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1836267" y="3564433"/>
            <a:ext cx="756246" cy="707886"/>
          </a:xfrm>
          <a:prstGeom prst="rect">
            <a:avLst/>
          </a:prstGeom>
          <a:noFill/>
        </p:spPr>
        <p:txBody>
          <a:bodyPr vert="horz" wrap="square" rtlCol="0">
            <a:spAutoFit/>
          </a:bodyPr>
          <a:lstStyle/>
          <a:p>
            <a:pPr algn="ctr"/>
            <a:r>
              <a:rPr lang="zh-TW" altLang="en-US"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預</a:t>
            </a:r>
            <a:endPar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2318469" y="3570682"/>
            <a:ext cx="756246" cy="707886"/>
          </a:xfrm>
          <a:prstGeom prst="rect">
            <a:avLst/>
          </a:prstGeom>
          <a:noFill/>
        </p:spPr>
        <p:txBody>
          <a:bodyPr vert="horz" wrap="square" rtlCol="0">
            <a:spAutoFit/>
          </a:bodyPr>
          <a:lstStyle/>
          <a:p>
            <a:pPr algn="ctr"/>
            <a:r>
              <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約</a:t>
            </a:r>
          </a:p>
        </p:txBody>
      </p:sp>
      <p:sp>
        <p:nvSpPr>
          <p:cNvPr id="7" name="文字方塊 6"/>
          <p:cNvSpPr txBox="1"/>
          <p:nvPr/>
        </p:nvSpPr>
        <p:spPr>
          <a:xfrm>
            <a:off x="1859284" y="4086875"/>
            <a:ext cx="756246" cy="707886"/>
          </a:xfrm>
          <a:prstGeom prst="rect">
            <a:avLst/>
          </a:prstGeom>
          <a:noFill/>
        </p:spPr>
        <p:txBody>
          <a:bodyPr vert="horz" wrap="square" rtlCol="0">
            <a:spAutoFit/>
          </a:bodyPr>
          <a:lstStyle/>
          <a:p>
            <a:pPr algn="ctr"/>
            <a:r>
              <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調</a:t>
            </a:r>
          </a:p>
        </p:txBody>
      </p:sp>
      <p:sp>
        <p:nvSpPr>
          <p:cNvPr id="8" name="文字方塊 7"/>
          <p:cNvSpPr txBox="1"/>
          <p:nvPr/>
        </p:nvSpPr>
        <p:spPr>
          <a:xfrm>
            <a:off x="2318469" y="4087525"/>
            <a:ext cx="756246" cy="707886"/>
          </a:xfrm>
          <a:prstGeom prst="rect">
            <a:avLst/>
          </a:prstGeom>
          <a:noFill/>
        </p:spPr>
        <p:txBody>
          <a:bodyPr vert="horz" wrap="square" rtlCol="0">
            <a:spAutoFit/>
          </a:bodyPr>
          <a:lstStyle/>
          <a:p>
            <a:pPr algn="ctr"/>
            <a:r>
              <a:rPr lang="zh-TW" altLang="en-US"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借</a:t>
            </a:r>
            <a:endPar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3" name="文字方塊 22"/>
          <p:cNvSpPr txBox="1"/>
          <p:nvPr/>
        </p:nvSpPr>
        <p:spPr>
          <a:xfrm>
            <a:off x="3739893" y="1282874"/>
            <a:ext cx="5245466" cy="1000274"/>
          </a:xfrm>
          <a:prstGeom prst="rect">
            <a:avLst/>
          </a:prstGeom>
          <a:noFill/>
        </p:spPr>
        <p:txBody>
          <a:bodyPr wrap="square" rtlCol="0">
            <a:spAutoFit/>
          </a:bodyPr>
          <a:lstStyle/>
          <a:p>
            <a:pPr>
              <a:spcBef>
                <a:spcPts val="300"/>
              </a:spcBef>
              <a:spcAft>
                <a:spcPts val="300"/>
              </a:spcAft>
            </a:pPr>
            <a:r>
              <a:rPr lang="zh-TW" altLang="en-US" dirty="0" smtClean="0">
                <a:latin typeface="微軟正黑體" panose="020B0604030504040204" pitchFamily="34" charset="-120"/>
                <a:ea typeface="微軟正黑體" panose="020B0604030504040204" pitchFamily="34" charset="-120"/>
              </a:rPr>
              <a:t>若圖書被借閱或當月熱門新書，皆可透過系統線上預約，書到時，會</a:t>
            </a:r>
            <a:r>
              <a:rPr lang="en-US" altLang="zh-TW" dirty="0" smtClean="0">
                <a:latin typeface="微軟正黑體" panose="020B0604030504040204" pitchFamily="34" charset="-120"/>
                <a:ea typeface="微軟正黑體" panose="020B0604030504040204" pitchFamily="34" charset="-120"/>
              </a:rPr>
              <a:t>email</a:t>
            </a:r>
            <a:r>
              <a:rPr lang="zh-TW" altLang="en-US" dirty="0" smtClean="0">
                <a:latin typeface="微軟正黑體" panose="020B0604030504040204" pitchFamily="34" charset="-120"/>
                <a:ea typeface="微軟正黑體" panose="020B0604030504040204" pitchFamily="34" charset="-120"/>
              </a:rPr>
              <a:t>通知您來取書。</a:t>
            </a:r>
            <a:endParaRPr lang="en-US" altLang="zh-TW" dirty="0" smtClean="0">
              <a:latin typeface="微軟正黑體" panose="020B0604030504040204" pitchFamily="34" charset="-120"/>
              <a:ea typeface="微軟正黑體" panose="020B0604030504040204" pitchFamily="34" charset="-120"/>
            </a:endParaRPr>
          </a:p>
          <a:p>
            <a:pPr>
              <a:spcBef>
                <a:spcPts val="300"/>
              </a:spcBef>
              <a:spcAft>
                <a:spcPts val="300"/>
              </a:spcAft>
            </a:pPr>
            <a:endParaRPr lang="en-US" altLang="zh-TW" dirty="0">
              <a:latin typeface="微軟正黑體" panose="020B0604030504040204" pitchFamily="34" charset="-120"/>
              <a:ea typeface="微軟正黑體" panose="020B0604030504040204" pitchFamily="34" charset="-120"/>
            </a:endParaRPr>
          </a:p>
        </p:txBody>
      </p:sp>
      <p:sp>
        <p:nvSpPr>
          <p:cNvPr id="10" name="菱形 9"/>
          <p:cNvSpPr/>
          <p:nvPr/>
        </p:nvSpPr>
        <p:spPr>
          <a:xfrm>
            <a:off x="1554448" y="3222662"/>
            <a:ext cx="1836000" cy="1836000"/>
          </a:xfrm>
          <a:prstGeom prst="diamond">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p:cNvSpPr/>
          <p:nvPr/>
        </p:nvSpPr>
        <p:spPr>
          <a:xfrm>
            <a:off x="3831148" y="776068"/>
            <a:ext cx="1768433" cy="477054"/>
          </a:xfrm>
          <a:prstGeom prst="rect">
            <a:avLst/>
          </a:prstGeom>
        </p:spPr>
        <p:txBody>
          <a:bodyPr wrap="none">
            <a:spAutoFit/>
          </a:bodyPr>
          <a:lstStyle/>
          <a:p>
            <a:r>
              <a:rPr lang="en-US" altLang="zh-TW" sz="2500" dirty="0" smtClean="0">
                <a:latin typeface="微軟正黑體" panose="020B0604030504040204" pitchFamily="34" charset="-120"/>
                <a:ea typeface="微軟正黑體" panose="020B0604030504040204" pitchFamily="34" charset="-120"/>
              </a:rPr>
              <a:t>&lt;&lt;</a:t>
            </a:r>
            <a:r>
              <a:rPr lang="zh-TW" altLang="en-US" sz="2500" dirty="0" smtClean="0">
                <a:latin typeface="微軟正黑體" panose="020B0604030504040204" pitchFamily="34" charset="-120"/>
                <a:ea typeface="微軟正黑體" panose="020B0604030504040204" pitchFamily="34" charset="-120"/>
              </a:rPr>
              <a:t>預約</a:t>
            </a:r>
            <a:r>
              <a:rPr lang="en-US" altLang="zh-TW" sz="2500" dirty="0" smtClean="0">
                <a:latin typeface="微軟正黑體" panose="020B0604030504040204" pitchFamily="34" charset="-120"/>
                <a:ea typeface="微軟正黑體" panose="020B0604030504040204" pitchFamily="34" charset="-120"/>
              </a:rPr>
              <a:t>&gt;&gt;</a:t>
            </a:r>
            <a:endParaRPr lang="zh-TW" altLang="en-US" sz="2500" dirty="0">
              <a:latin typeface="微軟正黑體" panose="020B0604030504040204" pitchFamily="34" charset="-120"/>
              <a:ea typeface="微軟正黑體" panose="020B0604030504040204" pitchFamily="34" charset="-120"/>
            </a:endParaRPr>
          </a:p>
        </p:txBody>
      </p:sp>
      <p:sp>
        <p:nvSpPr>
          <p:cNvPr id="26" name="矩形 25"/>
          <p:cNvSpPr/>
          <p:nvPr/>
        </p:nvSpPr>
        <p:spPr>
          <a:xfrm>
            <a:off x="3854986" y="2361218"/>
            <a:ext cx="1768433" cy="477054"/>
          </a:xfrm>
          <a:prstGeom prst="rect">
            <a:avLst/>
          </a:prstGeom>
        </p:spPr>
        <p:txBody>
          <a:bodyPr wrap="none">
            <a:spAutoFit/>
          </a:bodyPr>
          <a:lstStyle/>
          <a:p>
            <a:r>
              <a:rPr lang="en-US" altLang="zh-TW" sz="2500" dirty="0" smtClean="0">
                <a:latin typeface="微軟正黑體" panose="020B0604030504040204" pitchFamily="34" charset="-120"/>
                <a:ea typeface="微軟正黑體" panose="020B0604030504040204" pitchFamily="34" charset="-120"/>
              </a:rPr>
              <a:t>&lt;&lt;</a:t>
            </a:r>
            <a:r>
              <a:rPr lang="zh-TW" altLang="en-US" sz="2500" dirty="0" smtClean="0">
                <a:latin typeface="微軟正黑體" panose="020B0604030504040204" pitchFamily="34" charset="-120"/>
                <a:ea typeface="微軟正黑體" panose="020B0604030504040204" pitchFamily="34" charset="-120"/>
              </a:rPr>
              <a:t>調借</a:t>
            </a:r>
            <a:r>
              <a:rPr lang="en-US" altLang="zh-TW" sz="2500" dirty="0" smtClean="0">
                <a:latin typeface="微軟正黑體" panose="020B0604030504040204" pitchFamily="34" charset="-120"/>
                <a:ea typeface="微軟正黑體" panose="020B0604030504040204" pitchFamily="34" charset="-120"/>
              </a:rPr>
              <a:t>&gt;&gt;</a:t>
            </a:r>
            <a:endParaRPr lang="zh-TW" altLang="en-US" sz="2500" dirty="0">
              <a:latin typeface="微軟正黑體" panose="020B0604030504040204" pitchFamily="34" charset="-120"/>
              <a:ea typeface="微軟正黑體" panose="020B0604030504040204" pitchFamily="34" charset="-120"/>
            </a:endParaRPr>
          </a:p>
        </p:txBody>
      </p:sp>
      <p:sp>
        <p:nvSpPr>
          <p:cNvPr id="14" name="矩形 13"/>
          <p:cNvSpPr/>
          <p:nvPr/>
        </p:nvSpPr>
        <p:spPr>
          <a:xfrm>
            <a:off x="3831148" y="2931909"/>
            <a:ext cx="4498975" cy="1908215"/>
          </a:xfrm>
          <a:prstGeom prst="rect">
            <a:avLst/>
          </a:prstGeom>
        </p:spPr>
        <p:txBody>
          <a:bodyPr>
            <a:spAutoFit/>
          </a:bodyPr>
          <a:lstStyle/>
          <a:p>
            <a:pPr>
              <a:spcBef>
                <a:spcPts val="300"/>
              </a:spcBef>
              <a:spcAft>
                <a:spcPts val="300"/>
              </a:spcAft>
            </a:pPr>
            <a:r>
              <a:rPr lang="en-US" altLang="zh-TW" dirty="0" smtClean="0">
                <a:latin typeface="微軟正黑體" panose="020B0604030504040204" pitchFamily="34" charset="-120"/>
                <a:ea typeface="微軟正黑體" panose="020B0604030504040204" pitchFamily="34" charset="-120"/>
              </a:rPr>
              <a:t>1.</a:t>
            </a:r>
            <a:r>
              <a:rPr lang="zh-TW" altLang="en-US" dirty="0" smtClean="0">
                <a:latin typeface="微軟正黑體" panose="020B0604030504040204" pitchFamily="34" charset="-120"/>
                <a:ea typeface="微軟正黑體" panose="020B0604030504040204" pitchFamily="34" charset="-120"/>
              </a:rPr>
              <a:t>兩校區的圖書互相流通，可不用親自至現場館即可借閱。</a:t>
            </a:r>
            <a:endParaRPr lang="en-US" altLang="zh-TW" dirty="0" smtClean="0">
              <a:latin typeface="微軟正黑體" panose="020B0604030504040204" pitchFamily="34" charset="-120"/>
              <a:ea typeface="微軟正黑體" panose="020B0604030504040204" pitchFamily="34" charset="-120"/>
            </a:endParaRPr>
          </a:p>
          <a:p>
            <a:pPr>
              <a:spcBef>
                <a:spcPts val="300"/>
              </a:spcBef>
              <a:spcAft>
                <a:spcPts val="300"/>
              </a:spcAft>
            </a:pPr>
            <a:r>
              <a:rPr lang="zh-TW" altLang="en-US" dirty="0" smtClean="0">
                <a:latin typeface="微軟正黑體" panose="020B0604030504040204" pitchFamily="34" charset="-120"/>
                <a:ea typeface="微軟正黑體" panose="020B0604030504040204" pitchFamily="34" charset="-120"/>
              </a:rPr>
              <a:t>如，工作地點位於和平校區，得借閱燕巢館的圖書，若欲借閱和平館，請直接至架上取書借閱。</a:t>
            </a:r>
            <a:endParaRPr lang="en-US" altLang="zh-TW" dirty="0" smtClean="0">
              <a:latin typeface="微軟正黑體" panose="020B0604030504040204" pitchFamily="34" charset="-120"/>
              <a:ea typeface="微軟正黑體" panose="020B0604030504040204" pitchFamily="34" charset="-120"/>
            </a:endParaRPr>
          </a:p>
          <a:p>
            <a:pPr>
              <a:spcBef>
                <a:spcPts val="300"/>
              </a:spcBef>
              <a:spcAft>
                <a:spcPts val="300"/>
              </a:spcAft>
            </a:pPr>
            <a:endParaRPr lang="en-US" altLang="zh-TW" dirty="0" smtClean="0">
              <a:latin typeface="微軟正黑體" panose="020B0604030504040204" pitchFamily="34" charset="-120"/>
              <a:ea typeface="微軟正黑體" panose="020B0604030504040204" pitchFamily="34" charset="-120"/>
            </a:endParaRPr>
          </a:p>
        </p:txBody>
      </p:sp>
      <p:sp>
        <p:nvSpPr>
          <p:cNvPr id="27" name="矩形 26"/>
          <p:cNvSpPr/>
          <p:nvPr/>
        </p:nvSpPr>
        <p:spPr>
          <a:xfrm>
            <a:off x="4572570" y="4741341"/>
            <a:ext cx="3946914" cy="477054"/>
          </a:xfrm>
          <a:prstGeom prst="rect">
            <a:avLst/>
          </a:prstGeom>
        </p:spPr>
        <p:txBody>
          <a:bodyPr wrap="none">
            <a:spAutoFit/>
          </a:bodyPr>
          <a:lstStyle/>
          <a:p>
            <a:r>
              <a:rPr lang="zh-TW" altLang="en-US" sz="2500" dirty="0" smtClean="0">
                <a:solidFill>
                  <a:srgbClr val="23A9A6"/>
                </a:solidFill>
                <a:latin typeface="微軟正黑體" panose="020B0604030504040204" pitchFamily="34" charset="-120"/>
                <a:ea typeface="微軟正黑體" panose="020B0604030504040204" pitchFamily="34" charset="-120"/>
              </a:rPr>
              <a:t>線上申請方式：預約</a:t>
            </a:r>
            <a:r>
              <a:rPr lang="en-US" altLang="zh-TW" sz="2500" dirty="0" smtClean="0">
                <a:solidFill>
                  <a:srgbClr val="23A9A6"/>
                </a:solidFill>
                <a:latin typeface="微軟正黑體" panose="020B0604030504040204" pitchFamily="34" charset="-120"/>
                <a:ea typeface="微軟正黑體" panose="020B0604030504040204" pitchFamily="34" charset="-120"/>
              </a:rPr>
              <a:t>=</a:t>
            </a:r>
            <a:r>
              <a:rPr lang="zh-TW" altLang="en-US" sz="2500" dirty="0" smtClean="0">
                <a:solidFill>
                  <a:srgbClr val="23A9A6"/>
                </a:solidFill>
                <a:latin typeface="微軟正黑體" panose="020B0604030504040204" pitchFamily="34" charset="-120"/>
                <a:ea typeface="微軟正黑體" panose="020B0604030504040204" pitchFamily="34" charset="-120"/>
              </a:rPr>
              <a:t>調借</a:t>
            </a:r>
            <a:endParaRPr lang="zh-TW" altLang="en-US" sz="2500" dirty="0">
              <a:solidFill>
                <a:srgbClr val="23A9A6"/>
              </a:solidFill>
              <a:latin typeface="微軟正黑體" panose="020B0604030504040204" pitchFamily="34" charset="-120"/>
              <a:ea typeface="微軟正黑體" panose="020B0604030504040204" pitchFamily="34" charset="-120"/>
            </a:endParaRPr>
          </a:p>
        </p:txBody>
      </p:sp>
      <p:sp>
        <p:nvSpPr>
          <p:cNvPr id="15" name="矩形 14"/>
          <p:cNvSpPr/>
          <p:nvPr/>
        </p:nvSpPr>
        <p:spPr>
          <a:xfrm>
            <a:off x="5576843" y="868401"/>
            <a:ext cx="4248472" cy="292388"/>
          </a:xfrm>
          <a:prstGeom prst="rect">
            <a:avLst/>
          </a:prstGeom>
        </p:spPr>
        <p:txBody>
          <a:bodyPr wrap="square">
            <a:spAutoFit/>
          </a:bodyPr>
          <a:lstStyle/>
          <a:p>
            <a:pPr>
              <a:spcBef>
                <a:spcPts val="600"/>
              </a:spcBef>
            </a:pPr>
            <a:r>
              <a:rPr lang="zh-TW" altLang="en-US" sz="1300" dirty="0" smtClean="0">
                <a:latin typeface="微軟正黑體" panose="020B0604030504040204" pitchFamily="34" charset="-120"/>
                <a:ea typeface="微軟正黑體" panose="020B0604030504040204" pitchFamily="34" charset="-120"/>
              </a:rPr>
              <a:t>一指預約，書就在你身邊</a:t>
            </a:r>
            <a:endParaRPr lang="zh-TW" altLang="en-US" sz="1300" dirty="0">
              <a:latin typeface="微軟正黑體" panose="020B0604030504040204" pitchFamily="34" charset="-120"/>
              <a:ea typeface="微軟正黑體" panose="020B0604030504040204" pitchFamily="34" charset="-120"/>
            </a:endParaRPr>
          </a:p>
        </p:txBody>
      </p:sp>
      <p:sp>
        <p:nvSpPr>
          <p:cNvPr id="16" name="矩形 15"/>
          <p:cNvSpPr/>
          <p:nvPr/>
        </p:nvSpPr>
        <p:spPr>
          <a:xfrm>
            <a:off x="5576843" y="2453551"/>
            <a:ext cx="4248472" cy="292388"/>
          </a:xfrm>
          <a:prstGeom prst="rect">
            <a:avLst/>
          </a:prstGeom>
        </p:spPr>
        <p:txBody>
          <a:bodyPr wrap="square">
            <a:spAutoFit/>
          </a:bodyPr>
          <a:lstStyle/>
          <a:p>
            <a:pPr>
              <a:spcBef>
                <a:spcPts val="600"/>
              </a:spcBef>
            </a:pPr>
            <a:r>
              <a:rPr lang="zh-TW" altLang="en-US" sz="1300" dirty="0" smtClean="0">
                <a:latin typeface="微軟正黑體" panose="020B0604030504040204" pitchFamily="34" charset="-120"/>
                <a:ea typeface="微軟正黑體" panose="020B0604030504040204" pitchFamily="34" charset="-120"/>
              </a:rPr>
              <a:t>一指調借，不用親跑遠方圖書館</a:t>
            </a:r>
            <a:endParaRPr lang="zh-TW" altLang="en-US" sz="13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252302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par>
                                <p:cTn id="8" presetID="6" presetClass="entr" presetSubtype="32"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out)">
                                      <p:cBhvr>
                                        <p:cTn id="10" dur="1000"/>
                                        <p:tgtEl>
                                          <p:spTgt spid="6"/>
                                        </p:tgtEl>
                                      </p:cBhvr>
                                    </p:animEffect>
                                  </p:childTnLst>
                                </p:cTn>
                              </p:par>
                              <p:par>
                                <p:cTn id="11" presetID="6" presetClass="entr" presetSubtype="32"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out)">
                                      <p:cBhvr>
                                        <p:cTn id="13" dur="1000"/>
                                        <p:tgtEl>
                                          <p:spTgt spid="7"/>
                                        </p:tgtEl>
                                      </p:cBhvr>
                                    </p:animEffect>
                                  </p:childTnLst>
                                </p:cTn>
                              </p:par>
                              <p:par>
                                <p:cTn id="14" presetID="6" presetClass="entr" presetSubtype="32"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out)">
                                      <p:cBhvr>
                                        <p:cTn id="16" dur="10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84113"/>
            <a:ext cx="9001125" cy="3525745"/>
          </a:xfrm>
          <a:prstGeom prst="rect">
            <a:avLst/>
          </a:prstGeom>
        </p:spPr>
      </p:pic>
      <p:sp>
        <p:nvSpPr>
          <p:cNvPr id="3" name="矩形 2"/>
          <p:cNvSpPr/>
          <p:nvPr/>
        </p:nvSpPr>
        <p:spPr>
          <a:xfrm>
            <a:off x="8028954" y="684113"/>
            <a:ext cx="648072" cy="5760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p:cNvSpPr/>
          <p:nvPr/>
        </p:nvSpPr>
        <p:spPr>
          <a:xfrm>
            <a:off x="8155814" y="2628329"/>
            <a:ext cx="648072" cy="5760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p:cNvSpPr/>
          <p:nvPr/>
        </p:nvSpPr>
        <p:spPr>
          <a:xfrm>
            <a:off x="4788594" y="1620217"/>
            <a:ext cx="2304256" cy="5760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4948748" y="3420417"/>
            <a:ext cx="2304256" cy="5760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810998" y="252065"/>
            <a:ext cx="7992888" cy="369332"/>
          </a:xfrm>
          <a:prstGeom prst="rect">
            <a:avLst/>
          </a:prstGeom>
        </p:spPr>
        <p:txBody>
          <a:bodyPr wrap="square">
            <a:spAutoFit/>
          </a:bodyPr>
          <a:lstStyle/>
          <a:p>
            <a:pPr>
              <a:spcBef>
                <a:spcPts val="600"/>
              </a:spcBef>
            </a:pPr>
            <a:r>
              <a:rPr lang="zh-TW" altLang="en-US" dirty="0" smtClean="0">
                <a:latin typeface="微軟正黑體" panose="020B0604030504040204" pitchFamily="34" charset="-120"/>
                <a:ea typeface="微軟正黑體" panose="020B0604030504040204" pitchFamily="34" charset="-120"/>
              </a:rPr>
              <a:t>查詢想要預約或調借的圖書後，點選右上方的預約鍵一指操作，相當簡單！</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116438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cstate="print">
            <a:extLst>
              <a:ext uri="{28A0092B-C50C-407E-A947-70E740481C1C}">
                <a14:useLocalDpi xmlns:a14="http://schemas.microsoft.com/office/drawing/2010/main" val="0"/>
              </a:ext>
            </a:extLst>
          </a:blip>
          <a:srcRect l="36785" r="20094"/>
          <a:stretch/>
        </p:blipFill>
        <p:spPr>
          <a:xfrm>
            <a:off x="-251966" y="-1"/>
            <a:ext cx="3896990" cy="6024709"/>
          </a:xfrm>
          <a:prstGeom prst="rect">
            <a:avLst/>
          </a:prstGeom>
        </p:spPr>
      </p:pic>
      <p:sp>
        <p:nvSpPr>
          <p:cNvPr id="4" name="矩形 3"/>
          <p:cNvSpPr/>
          <p:nvPr/>
        </p:nvSpPr>
        <p:spPr>
          <a:xfrm>
            <a:off x="1836267" y="1764851"/>
            <a:ext cx="1224136" cy="1080120"/>
          </a:xfrm>
          <a:prstGeom prst="rect">
            <a:avLst/>
          </a:prstGeom>
          <a:solidFill>
            <a:srgbClr val="23A9A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654248" y="1566247"/>
            <a:ext cx="3600400" cy="1477328"/>
          </a:xfrm>
          <a:prstGeom prst="rect">
            <a:avLst/>
          </a:prstGeom>
          <a:noFill/>
        </p:spPr>
        <p:txBody>
          <a:bodyPr vert="horz" wrap="square" rtlCol="0">
            <a:spAutoFit/>
          </a:bodyPr>
          <a:lstStyle/>
          <a:p>
            <a:pPr algn="ctr"/>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借閱圖書</a:t>
            </a:r>
            <a:endPar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超</a:t>
            </a:r>
            <a:r>
              <a:rPr lang="en-US" altLang="zh-TW" sz="45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Easy</a:t>
            </a:r>
            <a:endParaRPr lang="zh-TW" altLang="en-US" sz="45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1836267" y="3564433"/>
            <a:ext cx="756246" cy="707886"/>
          </a:xfrm>
          <a:prstGeom prst="rect">
            <a:avLst/>
          </a:prstGeom>
          <a:noFill/>
        </p:spPr>
        <p:txBody>
          <a:bodyPr vert="horz" wrap="square" rtlCol="0">
            <a:spAutoFit/>
          </a:bodyPr>
          <a:lstStyle/>
          <a:p>
            <a:pPr algn="ctr"/>
            <a:r>
              <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續</a:t>
            </a:r>
          </a:p>
        </p:txBody>
      </p:sp>
      <p:sp>
        <p:nvSpPr>
          <p:cNvPr id="6" name="文字方塊 5"/>
          <p:cNvSpPr txBox="1"/>
          <p:nvPr/>
        </p:nvSpPr>
        <p:spPr>
          <a:xfrm>
            <a:off x="2318469" y="3570682"/>
            <a:ext cx="756246" cy="707886"/>
          </a:xfrm>
          <a:prstGeom prst="rect">
            <a:avLst/>
          </a:prstGeom>
          <a:noFill/>
        </p:spPr>
        <p:txBody>
          <a:bodyPr vert="horz" wrap="square" rtlCol="0">
            <a:spAutoFit/>
          </a:bodyPr>
          <a:lstStyle/>
          <a:p>
            <a:pPr algn="ctr"/>
            <a:r>
              <a:rPr lang="zh-TW" altLang="en-US"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借</a:t>
            </a:r>
            <a:endPar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1859284" y="4086875"/>
            <a:ext cx="756246" cy="707886"/>
          </a:xfrm>
          <a:prstGeom prst="rect">
            <a:avLst/>
          </a:prstGeom>
          <a:noFill/>
        </p:spPr>
        <p:txBody>
          <a:bodyPr vert="horz" wrap="square" rtlCol="0">
            <a:spAutoFit/>
          </a:bodyPr>
          <a:lstStyle/>
          <a:p>
            <a:pPr algn="ctr"/>
            <a:r>
              <a:rPr lang="zh-TW" altLang="en-US" sz="4000"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圖</a:t>
            </a:r>
            <a:endPar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8" name="文字方塊 7"/>
          <p:cNvSpPr txBox="1"/>
          <p:nvPr/>
        </p:nvSpPr>
        <p:spPr>
          <a:xfrm>
            <a:off x="2318469" y="4087525"/>
            <a:ext cx="756246" cy="707886"/>
          </a:xfrm>
          <a:prstGeom prst="rect">
            <a:avLst/>
          </a:prstGeom>
          <a:noFill/>
        </p:spPr>
        <p:txBody>
          <a:bodyPr vert="horz" wrap="square" rtlCol="0">
            <a:spAutoFit/>
          </a:bodyPr>
          <a:lstStyle/>
          <a:p>
            <a:pPr algn="ctr"/>
            <a:r>
              <a:rPr lang="zh-TW" altLang="en-US" sz="4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書</a:t>
            </a:r>
          </a:p>
        </p:txBody>
      </p:sp>
      <p:sp>
        <p:nvSpPr>
          <p:cNvPr id="9" name="矩形 8"/>
          <p:cNvSpPr/>
          <p:nvPr/>
        </p:nvSpPr>
        <p:spPr>
          <a:xfrm>
            <a:off x="2016287" y="4745711"/>
            <a:ext cx="864096" cy="14189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p:cNvSpPr/>
          <p:nvPr/>
        </p:nvSpPr>
        <p:spPr>
          <a:xfrm>
            <a:off x="2016287" y="3455178"/>
            <a:ext cx="864096" cy="14189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文字方塊 16"/>
          <p:cNvSpPr txBox="1"/>
          <p:nvPr/>
        </p:nvSpPr>
        <p:spPr>
          <a:xfrm>
            <a:off x="3717878" y="312939"/>
            <a:ext cx="5245466" cy="723275"/>
          </a:xfrm>
          <a:prstGeom prst="rect">
            <a:avLst/>
          </a:prstGeom>
          <a:noFill/>
        </p:spPr>
        <p:txBody>
          <a:bodyPr wrap="square" rtlCol="0">
            <a:spAutoFit/>
          </a:bodyPr>
          <a:lstStyle/>
          <a:p>
            <a:pPr>
              <a:spcBef>
                <a:spcPts val="300"/>
              </a:spcBef>
              <a:spcAft>
                <a:spcPts val="300"/>
              </a:spcAft>
            </a:pPr>
            <a:r>
              <a:rPr lang="zh-TW" altLang="en-US" dirty="0" smtClean="0">
                <a:latin typeface="微軟正黑體" panose="020B0604030504040204" pitchFamily="34" charset="-120"/>
                <a:ea typeface="微軟正黑體" panose="020B0604030504040204" pitchFamily="34" charset="-120"/>
              </a:rPr>
              <a:t>圖書或視聽資料在</a:t>
            </a:r>
            <a:r>
              <a:rPr lang="en-US" altLang="zh-TW" dirty="0" smtClean="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的情形下，</a:t>
            </a:r>
            <a:endParaRPr lang="en-US" altLang="zh-TW" dirty="0" smtClean="0">
              <a:latin typeface="微軟正黑體" panose="020B0604030504040204" pitchFamily="34" charset="-120"/>
              <a:ea typeface="微軟正黑體" panose="020B0604030504040204" pitchFamily="34" charset="-120"/>
            </a:endParaRPr>
          </a:p>
          <a:p>
            <a:pPr>
              <a:spcBef>
                <a:spcPts val="300"/>
              </a:spcBef>
              <a:spcAft>
                <a:spcPts val="300"/>
              </a:spcAft>
            </a:pPr>
            <a:r>
              <a:rPr lang="zh-TW" altLang="en-US" dirty="0" smtClean="0">
                <a:latin typeface="微軟正黑體" panose="020B0604030504040204" pitchFamily="34" charset="-120"/>
                <a:ea typeface="微軟正黑體" panose="020B0604030504040204" pitchFamily="34" charset="-120"/>
              </a:rPr>
              <a:t>可以續借達</a:t>
            </a:r>
            <a:r>
              <a:rPr lang="en-US" altLang="zh-TW" dirty="0" smtClean="0">
                <a:latin typeface="微軟正黑體" panose="020B0604030504040204" pitchFamily="34" charset="-120"/>
                <a:ea typeface="微軟正黑體" panose="020B0604030504040204" pitchFamily="34" charset="-120"/>
              </a:rPr>
              <a:t>3</a:t>
            </a:r>
            <a:r>
              <a:rPr lang="zh-TW" altLang="en-US" dirty="0" smtClean="0">
                <a:latin typeface="微軟正黑體" panose="020B0604030504040204" pitchFamily="34" charset="-120"/>
                <a:ea typeface="微軟正黑體" panose="020B0604030504040204" pitchFamily="34" charset="-120"/>
              </a:rPr>
              <a:t>次，</a:t>
            </a:r>
            <a:r>
              <a:rPr lang="en-US" altLang="zh-TW" dirty="0" smtClean="0">
                <a:latin typeface="微軟正黑體" panose="020B0604030504040204" pitchFamily="34" charset="-120"/>
                <a:ea typeface="微軟正黑體" panose="020B0604030504040204" pitchFamily="34" charset="-120"/>
              </a:rPr>
              <a:t>1</a:t>
            </a:r>
            <a:r>
              <a:rPr lang="zh-TW" altLang="en-US" dirty="0" smtClean="0">
                <a:latin typeface="微軟正黑體" panose="020B0604030504040204" pitchFamily="34" charset="-120"/>
                <a:ea typeface="微軟正黑體" panose="020B0604030504040204" pitchFamily="34" charset="-120"/>
              </a:rPr>
              <a:t>次借期即</a:t>
            </a:r>
            <a:r>
              <a:rPr lang="en-US" altLang="zh-TW" dirty="0" smtClean="0">
                <a:latin typeface="微軟正黑體" panose="020B0604030504040204" pitchFamily="34" charset="-120"/>
                <a:ea typeface="微軟正黑體" panose="020B0604030504040204" pitchFamily="34" charset="-120"/>
              </a:rPr>
              <a:t>6</a:t>
            </a:r>
            <a:r>
              <a:rPr lang="zh-TW" altLang="en-US" dirty="0" smtClean="0">
                <a:latin typeface="微軟正黑體" panose="020B0604030504040204" pitchFamily="34" charset="-120"/>
                <a:ea typeface="微軟正黑體" panose="020B0604030504040204" pitchFamily="34" charset="-120"/>
              </a:rPr>
              <a:t>週。</a:t>
            </a:r>
            <a:endParaRPr lang="en-US" altLang="zh-TW" dirty="0">
              <a:latin typeface="微軟正黑體" panose="020B0604030504040204" pitchFamily="34" charset="-120"/>
              <a:ea typeface="微軟正黑體" panose="020B0604030504040204" pitchFamily="34" charset="-120"/>
            </a:endParaRPr>
          </a:p>
        </p:txBody>
      </p:sp>
      <p:sp>
        <p:nvSpPr>
          <p:cNvPr id="18" name="矩形 17"/>
          <p:cNvSpPr/>
          <p:nvPr/>
        </p:nvSpPr>
        <p:spPr>
          <a:xfrm>
            <a:off x="5630675" y="312939"/>
            <a:ext cx="1800493" cy="369332"/>
          </a:xfrm>
          <a:prstGeom prst="rect">
            <a:avLst/>
          </a:prstGeom>
        </p:spPr>
        <p:txBody>
          <a:bodyPr wrap="none">
            <a:spAutoFit/>
          </a:bodyPr>
          <a:lstStyle/>
          <a:p>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沒有被預約</a:t>
            </a:r>
            <a:r>
              <a:rPr lang="en-US" altLang="zh-TW" dirty="0" smtClean="0">
                <a:latin typeface="微軟正黑體" panose="020B0604030504040204" pitchFamily="34" charset="-120"/>
                <a:ea typeface="微軟正黑體" panose="020B0604030504040204" pitchFamily="34" charset="-120"/>
              </a:rPr>
              <a:t>』</a:t>
            </a:r>
            <a:endParaRPr lang="zh-TW" altLang="en-US" dirty="0"/>
          </a:p>
        </p:txBody>
      </p:sp>
      <p:sp>
        <p:nvSpPr>
          <p:cNvPr id="19" name="矩形 18"/>
          <p:cNvSpPr/>
          <p:nvPr/>
        </p:nvSpPr>
        <p:spPr>
          <a:xfrm>
            <a:off x="3731647" y="1201125"/>
            <a:ext cx="5218095" cy="646331"/>
          </a:xfrm>
          <a:prstGeom prst="rect">
            <a:avLst/>
          </a:prstGeom>
        </p:spPr>
        <p:txBody>
          <a:bodyPr wrap="none">
            <a:spAutoFit/>
          </a:bodyPr>
          <a:lstStyle/>
          <a:p>
            <a:r>
              <a:rPr lang="en-US" altLang="zh-TW" dirty="0" smtClean="0">
                <a:latin typeface="微軟正黑體" panose="020B0604030504040204" pitchFamily="34" charset="-120"/>
                <a:ea typeface="微軟正黑體" panose="020B0604030504040204" pitchFamily="34" charset="-120"/>
              </a:rPr>
              <a:t>1.</a:t>
            </a:r>
            <a:r>
              <a:rPr lang="zh-TW" altLang="en-US" dirty="0" smtClean="0">
                <a:latin typeface="微軟正黑體" panose="020B0604030504040204" pitchFamily="34" charset="-120"/>
                <a:ea typeface="微軟正黑體" panose="020B0604030504040204" pitchFamily="34" charset="-120"/>
              </a:rPr>
              <a:t>借閱紀錄：透過個人借閱紀錄就可續借，勾一勾</a:t>
            </a:r>
            <a:endParaRPr lang="en-US" altLang="zh-TW" dirty="0" smtClean="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 </a:t>
            </a:r>
            <a:r>
              <a:rPr lang="en-US" altLang="zh-TW" dirty="0" smtClean="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就能延長圖書的假期</a:t>
            </a:r>
            <a:r>
              <a:rPr lang="en-US" altLang="zh-TW" dirty="0" smtClean="0">
                <a:latin typeface="微軟正黑體" panose="020B0604030504040204" pitchFamily="34" charset="-120"/>
                <a:ea typeface="微軟正黑體" panose="020B0604030504040204" pitchFamily="34" charset="-120"/>
              </a:rPr>
              <a:t>~</a:t>
            </a:r>
            <a:endParaRPr lang="zh-TW" altLang="en-US" dirty="0"/>
          </a:p>
        </p:txBody>
      </p:sp>
      <p:sp>
        <p:nvSpPr>
          <p:cNvPr id="20" name="矩形 19"/>
          <p:cNvSpPr/>
          <p:nvPr/>
        </p:nvSpPr>
        <p:spPr>
          <a:xfrm>
            <a:off x="3741745" y="2660505"/>
            <a:ext cx="5096267" cy="646331"/>
          </a:xfrm>
          <a:prstGeom prst="rect">
            <a:avLst/>
          </a:prstGeom>
        </p:spPr>
        <p:txBody>
          <a:bodyPr wrap="none">
            <a:spAutoFit/>
          </a:bodyPr>
          <a:lstStyle/>
          <a:p>
            <a:r>
              <a:rPr lang="en-US" altLang="zh-TW" dirty="0">
                <a:latin typeface="微軟正黑體" panose="020B0604030504040204" pitchFamily="34" charset="-120"/>
                <a:ea typeface="微軟正黑體" panose="020B0604030504040204" pitchFamily="34" charset="-120"/>
              </a:rPr>
              <a:t>2</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單一登入系統：透過學校首頁</a:t>
            </a:r>
            <a:r>
              <a:rPr lang="en-US" altLang="zh-TW" dirty="0" smtClean="0">
                <a:latin typeface="微軟正黑體" panose="020B0604030504040204" pitchFamily="34" charset="-120"/>
                <a:ea typeface="微軟正黑體" panose="020B0604030504040204" pitchFamily="34" charset="-120"/>
              </a:rPr>
              <a:t>&gt;</a:t>
            </a:r>
            <a:r>
              <a:rPr lang="zh-TW" altLang="en-US" dirty="0" smtClean="0">
                <a:latin typeface="微軟正黑體" panose="020B0604030504040204" pitchFamily="34" charset="-120"/>
                <a:ea typeface="微軟正黑體" panose="020B0604030504040204" pitchFamily="34" charset="-120"/>
              </a:rPr>
              <a:t>單一登入系統</a:t>
            </a:r>
            <a:r>
              <a:rPr lang="en-US" altLang="zh-TW" dirty="0" smtClean="0">
                <a:latin typeface="微軟正黑體" panose="020B0604030504040204" pitchFamily="34" charset="-120"/>
                <a:ea typeface="微軟正黑體" panose="020B0604030504040204" pitchFamily="34" charset="-120"/>
              </a:rPr>
              <a:t>&gt;</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 </a:t>
            </a:r>
            <a:r>
              <a:rPr lang="en-US" altLang="zh-TW" dirty="0" smtClean="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圖書相關服務</a:t>
            </a:r>
            <a:r>
              <a:rPr lang="en-US" altLang="zh-TW" dirty="0" smtClean="0">
                <a:latin typeface="微軟正黑體" panose="020B0604030504040204" pitchFamily="34" charset="-120"/>
                <a:ea typeface="微軟正黑體" panose="020B0604030504040204" pitchFamily="34" charset="-120"/>
              </a:rPr>
              <a:t>&gt;</a:t>
            </a:r>
            <a:r>
              <a:rPr lang="zh-TW" altLang="en-US" dirty="0" smtClean="0">
                <a:latin typeface="微軟正黑體" panose="020B0604030504040204" pitchFamily="34" charset="-120"/>
                <a:ea typeface="微軟正黑體" panose="020B0604030504040204" pitchFamily="34" charset="-120"/>
              </a:rPr>
              <a:t>借閱紀錄</a:t>
            </a:r>
            <a:endParaRPr lang="zh-TW" altLang="en-US" dirty="0"/>
          </a:p>
        </p:txBody>
      </p:sp>
      <p:pic>
        <p:nvPicPr>
          <p:cNvPr id="21" name="圖片 20"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2633" y="1579720"/>
            <a:ext cx="543001" cy="590632"/>
          </a:xfrm>
          <a:prstGeom prst="rect">
            <a:avLst/>
          </a:prstGeom>
        </p:spPr>
      </p:pic>
      <p:pic>
        <p:nvPicPr>
          <p:cNvPr id="22" name="圖片 21"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9203" y="3453579"/>
            <a:ext cx="1495634" cy="1781424"/>
          </a:xfrm>
          <a:prstGeom prst="rect">
            <a:avLst/>
          </a:prstGeom>
        </p:spPr>
      </p:pic>
      <p:pic>
        <p:nvPicPr>
          <p:cNvPr id="24" name="圖片 23" descr="畫面剪輯"/>
          <p:cNvPicPr>
            <a:picLocks noChangeAspect="1"/>
          </p:cNvPicPr>
          <p:nvPr/>
        </p:nvPicPr>
        <p:blipFill rotWithShape="1">
          <a:blip r:embed="rId5">
            <a:extLst>
              <a:ext uri="{28A0092B-C50C-407E-A947-70E740481C1C}">
                <a14:useLocalDpi xmlns:a14="http://schemas.microsoft.com/office/drawing/2010/main" val="0"/>
              </a:ext>
            </a:extLst>
          </a:blip>
          <a:srcRect l="94942"/>
          <a:stretch/>
        </p:blipFill>
        <p:spPr>
          <a:xfrm>
            <a:off x="8240903" y="3469559"/>
            <a:ext cx="597109" cy="1749463"/>
          </a:xfrm>
          <a:prstGeom prst="rect">
            <a:avLst/>
          </a:prstGeom>
        </p:spPr>
      </p:pic>
      <p:sp>
        <p:nvSpPr>
          <p:cNvPr id="25" name="矩形 24"/>
          <p:cNvSpPr/>
          <p:nvPr/>
        </p:nvSpPr>
        <p:spPr>
          <a:xfrm>
            <a:off x="5490602" y="4030651"/>
            <a:ext cx="2685351" cy="707886"/>
          </a:xfrm>
          <a:prstGeom prst="rect">
            <a:avLst/>
          </a:prstGeom>
        </p:spPr>
        <p:txBody>
          <a:bodyPr wrap="none">
            <a:spAutoFit/>
          </a:bodyPr>
          <a:lstStyle/>
          <a:p>
            <a:pPr>
              <a:spcBef>
                <a:spcPts val="1200"/>
              </a:spcBef>
            </a:pPr>
            <a:r>
              <a:rPr lang="zh-TW" altLang="en-US" sz="1500" dirty="0" smtClean="0"/>
              <a:t>點選右方藍色圈圈即可續借，</a:t>
            </a:r>
            <a:endParaRPr lang="en-US" altLang="zh-TW" sz="1500" dirty="0" smtClean="0"/>
          </a:p>
          <a:p>
            <a:pPr>
              <a:spcBef>
                <a:spcPts val="1200"/>
              </a:spcBef>
            </a:pPr>
            <a:r>
              <a:rPr lang="zh-TW" altLang="en-US" sz="1500" dirty="0" smtClean="0"/>
              <a:t>但也需確認到期日有沒有更改</a:t>
            </a:r>
            <a:endParaRPr lang="zh-TW" altLang="en-US" sz="1500" dirty="0"/>
          </a:p>
        </p:txBody>
      </p:sp>
      <p:cxnSp>
        <p:nvCxnSpPr>
          <p:cNvPr id="28" name="直線單箭頭接點 27"/>
          <p:cNvCxnSpPr/>
          <p:nvPr/>
        </p:nvCxnSpPr>
        <p:spPr>
          <a:xfrm flipV="1">
            <a:off x="5618372" y="4383944"/>
            <a:ext cx="2398279" cy="6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3963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par>
                                <p:cTn id="8" presetID="6" presetClass="entr" presetSubtype="32"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out)">
                                      <p:cBhvr>
                                        <p:cTn id="10" dur="1000"/>
                                        <p:tgtEl>
                                          <p:spTgt spid="6"/>
                                        </p:tgtEl>
                                      </p:cBhvr>
                                    </p:animEffect>
                                  </p:childTnLst>
                                </p:cTn>
                              </p:par>
                              <p:par>
                                <p:cTn id="11" presetID="6" presetClass="entr" presetSubtype="32"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out)">
                                      <p:cBhvr>
                                        <p:cTn id="13" dur="1000"/>
                                        <p:tgtEl>
                                          <p:spTgt spid="7"/>
                                        </p:tgtEl>
                                      </p:cBhvr>
                                    </p:animEffect>
                                  </p:childTnLst>
                                </p:cTn>
                              </p:par>
                              <p:par>
                                <p:cTn id="14" presetID="6" presetClass="entr" presetSubtype="32"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out)">
                                      <p:cBhvr>
                                        <p:cTn id="16" dur="10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mph" presetSubtype="1" grpId="0" nodeType="clickEffect">
                                  <p:stCondLst>
                                    <p:cond delay="0"/>
                                  </p:stCondLst>
                                  <p:childTnLst>
                                    <p:set>
                                      <p:cBhvr override="childStyle">
                                        <p:cTn id="26" dur="indefinite"/>
                                        <p:tgtEl>
                                          <p:spTgt spid="18"/>
                                        </p:tgtEl>
                                        <p:attrNameLst>
                                          <p:attrName>style.color</p:attrName>
                                        </p:attrNameLst>
                                      </p:cBhvr>
                                      <p:to>
                                        <p:clrVal>
                                          <a:srgbClr val="D91544"/>
                                        </p:clrVal>
                                      </p:to>
                                    </p:set>
                                  </p:childTnLst>
                                </p:cTn>
                              </p:par>
                              <p:par>
                                <p:cTn id="27" presetID="6" presetClass="emph" presetSubtype="0" fill="hold" grpId="1" nodeType="withEffect">
                                  <p:stCondLst>
                                    <p:cond delay="0"/>
                                  </p:stCondLst>
                                  <p:childTnLst>
                                    <p:animScale>
                                      <p:cBhvr>
                                        <p:cTn id="28" dur="2000" fill="hold"/>
                                        <p:tgtEl>
                                          <p:spTgt spid="1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animBg="1"/>
      <p:bldP spid="16" grpId="0" animBg="1"/>
      <p:bldP spid="18" grpId="0"/>
      <p:bldP spid="18" grpId="1"/>
    </p:bld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4527</TotalTime>
  <Words>1746</Words>
  <Application>Microsoft Office PowerPoint</Application>
  <PresentationFormat>自訂</PresentationFormat>
  <Paragraphs>246</Paragraphs>
  <Slides>37</Slides>
  <Notes>3</Notes>
  <HiddenSlides>0</HiddenSlides>
  <MMClips>0</MMClips>
  <ScaleCrop>false</ScaleCrop>
  <HeadingPairs>
    <vt:vector size="4" baseType="variant">
      <vt:variant>
        <vt:lpstr>佈景主題</vt:lpstr>
      </vt:variant>
      <vt:variant>
        <vt:i4>1</vt:i4>
      </vt:variant>
      <vt:variant>
        <vt:lpstr>投影片標題</vt:lpstr>
      </vt:variant>
      <vt:variant>
        <vt:i4>37</vt:i4>
      </vt:variant>
    </vt:vector>
  </HeadingPairs>
  <TitlesOfParts>
    <vt:vector size="38" baseType="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65</cp:revision>
  <dcterms:created xsi:type="dcterms:W3CDTF">2017-08-18T05:59:54Z</dcterms:created>
  <dcterms:modified xsi:type="dcterms:W3CDTF">2017-08-22T08:14:55Z</dcterms:modified>
</cp:coreProperties>
</file>