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</p:sldMasterIdLst>
  <p:notesMasterIdLst>
    <p:notesMasterId r:id="rId119"/>
  </p:notesMasterIdLst>
  <p:sldIdLst>
    <p:sldId id="364" r:id="rId18"/>
    <p:sldId id="257" r:id="rId19"/>
    <p:sldId id="331" r:id="rId20"/>
    <p:sldId id="343" r:id="rId21"/>
    <p:sldId id="349" r:id="rId22"/>
    <p:sldId id="395" r:id="rId23"/>
    <p:sldId id="369" r:id="rId24"/>
    <p:sldId id="370" r:id="rId25"/>
    <p:sldId id="396" r:id="rId26"/>
    <p:sldId id="389" r:id="rId27"/>
    <p:sldId id="434" r:id="rId28"/>
    <p:sldId id="372" r:id="rId29"/>
    <p:sldId id="373" r:id="rId30"/>
    <p:sldId id="374" r:id="rId31"/>
    <p:sldId id="375" r:id="rId32"/>
    <p:sldId id="261" r:id="rId33"/>
    <p:sldId id="333" r:id="rId34"/>
    <p:sldId id="265" r:id="rId35"/>
    <p:sldId id="402" r:id="rId36"/>
    <p:sldId id="266" r:id="rId37"/>
    <p:sldId id="350" r:id="rId38"/>
    <p:sldId id="267" r:id="rId39"/>
    <p:sldId id="334" r:id="rId40"/>
    <p:sldId id="269" r:id="rId41"/>
    <p:sldId id="272" r:id="rId42"/>
    <p:sldId id="271" r:id="rId43"/>
    <p:sldId id="353" r:id="rId44"/>
    <p:sldId id="274" r:id="rId45"/>
    <p:sldId id="273" r:id="rId46"/>
    <p:sldId id="275" r:id="rId47"/>
    <p:sldId id="390" r:id="rId48"/>
    <p:sldId id="378" r:id="rId49"/>
    <p:sldId id="388" r:id="rId50"/>
    <p:sldId id="379" r:id="rId51"/>
    <p:sldId id="380" r:id="rId52"/>
    <p:sldId id="381" r:id="rId53"/>
    <p:sldId id="425" r:id="rId54"/>
    <p:sldId id="426" r:id="rId55"/>
    <p:sldId id="427" r:id="rId56"/>
    <p:sldId id="428" r:id="rId57"/>
    <p:sldId id="429" r:id="rId58"/>
    <p:sldId id="430" r:id="rId59"/>
    <p:sldId id="387" r:id="rId60"/>
    <p:sldId id="351" r:id="rId61"/>
    <p:sldId id="352" r:id="rId62"/>
    <p:sldId id="286" r:id="rId63"/>
    <p:sldId id="287" r:id="rId64"/>
    <p:sldId id="288" r:id="rId65"/>
    <p:sldId id="290" r:id="rId66"/>
    <p:sldId id="341" r:id="rId67"/>
    <p:sldId id="413" r:id="rId68"/>
    <p:sldId id="414" r:id="rId69"/>
    <p:sldId id="415" r:id="rId70"/>
    <p:sldId id="416" r:id="rId71"/>
    <p:sldId id="417" r:id="rId72"/>
    <p:sldId id="397" r:id="rId73"/>
    <p:sldId id="409" r:id="rId74"/>
    <p:sldId id="410" r:id="rId75"/>
    <p:sldId id="411" r:id="rId76"/>
    <p:sldId id="412" r:id="rId77"/>
    <p:sldId id="391" r:id="rId78"/>
    <p:sldId id="392" r:id="rId79"/>
    <p:sldId id="393" r:id="rId80"/>
    <p:sldId id="394" r:id="rId81"/>
    <p:sldId id="298" r:id="rId82"/>
    <p:sldId id="299" r:id="rId83"/>
    <p:sldId id="345" r:id="rId84"/>
    <p:sldId id="346" r:id="rId85"/>
    <p:sldId id="348" r:id="rId86"/>
    <p:sldId id="347" r:id="rId87"/>
    <p:sldId id="300" r:id="rId88"/>
    <p:sldId id="302" r:id="rId89"/>
    <p:sldId id="303" r:id="rId90"/>
    <p:sldId id="304" r:id="rId91"/>
    <p:sldId id="306" r:id="rId92"/>
    <p:sldId id="342" r:id="rId93"/>
    <p:sldId id="424" r:id="rId94"/>
    <p:sldId id="307" r:id="rId95"/>
    <p:sldId id="309" r:id="rId96"/>
    <p:sldId id="431" r:id="rId97"/>
    <p:sldId id="432" r:id="rId98"/>
    <p:sldId id="433" r:id="rId99"/>
    <p:sldId id="420" r:id="rId100"/>
    <p:sldId id="363" r:id="rId101"/>
    <p:sldId id="356" r:id="rId102"/>
    <p:sldId id="313" r:id="rId103"/>
    <p:sldId id="367" r:id="rId104"/>
    <p:sldId id="316" r:id="rId105"/>
    <p:sldId id="359" r:id="rId106"/>
    <p:sldId id="360" r:id="rId107"/>
    <p:sldId id="320" r:id="rId108"/>
    <p:sldId id="321" r:id="rId109"/>
    <p:sldId id="322" r:id="rId110"/>
    <p:sldId id="323" r:id="rId111"/>
    <p:sldId id="337" r:id="rId112"/>
    <p:sldId id="325" r:id="rId113"/>
    <p:sldId id="326" r:id="rId114"/>
    <p:sldId id="327" r:id="rId115"/>
    <p:sldId id="328" r:id="rId116"/>
    <p:sldId id="329" r:id="rId117"/>
    <p:sldId id="330" r:id="rId118"/>
  </p:sldIdLst>
  <p:sldSz cx="9144000" cy="6858000" type="screen4x3"/>
  <p:notesSz cx="6858000" cy="9144000"/>
  <p:defaultTextStyle>
    <a:defPPr>
      <a:defRPr lang="en-GB"/>
    </a:defPPr>
    <a:lvl1pPr algn="ctr" defTabSz="449263" rtl="0" eaLnBrk="0" fontAlgn="base" hangingPunct="0">
      <a:spcBef>
        <a:spcPts val="15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ctr" defTabSz="449263" rtl="0" eaLnBrk="0" fontAlgn="base" hangingPunct="0">
      <a:spcBef>
        <a:spcPts val="15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ctr" defTabSz="449263" rtl="0" eaLnBrk="0" fontAlgn="base" hangingPunct="0">
      <a:spcBef>
        <a:spcPts val="15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ctr" defTabSz="449263" rtl="0" eaLnBrk="0" fontAlgn="base" hangingPunct="0">
      <a:spcBef>
        <a:spcPts val="15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ctr" defTabSz="449263" rtl="0" eaLnBrk="0" fontAlgn="base" hangingPunct="0">
      <a:spcBef>
        <a:spcPts val="15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268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1" autoAdjust="0"/>
    <p:restoredTop sz="96007" autoAdjust="0"/>
  </p:normalViewPr>
  <p:slideViewPr>
    <p:cSldViewPr>
      <p:cViewPr>
        <p:scale>
          <a:sx n="70" d="100"/>
          <a:sy n="70" d="100"/>
        </p:scale>
        <p:origin x="-2778" y="-9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117" Type="http://schemas.openxmlformats.org/officeDocument/2006/relationships/slide" Target="slides/slide100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12" Type="http://schemas.openxmlformats.org/officeDocument/2006/relationships/slide" Target="slides/slide9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102" Type="http://schemas.openxmlformats.org/officeDocument/2006/relationships/slide" Target="slides/slide85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113" Type="http://schemas.openxmlformats.org/officeDocument/2006/relationships/slide" Target="slides/slide96.xml"/><Relationship Id="rId118" Type="http://schemas.openxmlformats.org/officeDocument/2006/relationships/slide" Target="slides/slide101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59" Type="http://schemas.openxmlformats.org/officeDocument/2006/relationships/slide" Target="slides/slide42.xml"/><Relationship Id="rId103" Type="http://schemas.openxmlformats.org/officeDocument/2006/relationships/slide" Target="slides/slide86.xml"/><Relationship Id="rId108" Type="http://schemas.openxmlformats.org/officeDocument/2006/relationships/slide" Target="slides/slide91.xml"/><Relationship Id="rId54" Type="http://schemas.openxmlformats.org/officeDocument/2006/relationships/slide" Target="slides/slide37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49" Type="http://schemas.openxmlformats.org/officeDocument/2006/relationships/slide" Target="slides/slide32.xml"/><Relationship Id="rId114" Type="http://schemas.openxmlformats.org/officeDocument/2006/relationships/slide" Target="slides/slide97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27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109" Type="http://schemas.openxmlformats.org/officeDocument/2006/relationships/slide" Target="slides/slide9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slide" Target="slides/slide87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110" Type="http://schemas.openxmlformats.org/officeDocument/2006/relationships/slide" Target="slides/slide93.xml"/><Relationship Id="rId115" Type="http://schemas.openxmlformats.org/officeDocument/2006/relationships/slide" Target="slides/slide98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56" Type="http://schemas.openxmlformats.org/officeDocument/2006/relationships/slide" Target="slides/slide39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slide" Target="slides/slide8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8.xml"/><Relationship Id="rId46" Type="http://schemas.openxmlformats.org/officeDocument/2006/relationships/slide" Target="slides/slide29.xml"/><Relationship Id="rId67" Type="http://schemas.openxmlformats.org/officeDocument/2006/relationships/slide" Target="slides/slide50.xml"/><Relationship Id="rId116" Type="http://schemas.openxmlformats.org/officeDocument/2006/relationships/slide" Target="slides/slide9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62" Type="http://schemas.openxmlformats.org/officeDocument/2006/relationships/slide" Target="slides/slide45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111" Type="http://schemas.openxmlformats.org/officeDocument/2006/relationships/slide" Target="slides/slide94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9.xml"/><Relationship Id="rId57" Type="http://schemas.openxmlformats.org/officeDocument/2006/relationships/slide" Target="slides/slide40.xml"/><Relationship Id="rId106" Type="http://schemas.openxmlformats.org/officeDocument/2006/relationships/slide" Target="slides/slide8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52" Type="http://schemas.openxmlformats.org/officeDocument/2006/relationships/slide" Target="slides/slide35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4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10445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3600DB9-E6B5-48C1-B1BB-611D3421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publications_standards/index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1890%E5%B9%B4" TargetMode="External"/><Relationship Id="rId13" Type="http://schemas.openxmlformats.org/officeDocument/2006/relationships/hyperlink" Target="http://zh.wikipedia.org/wiki/1901%E5%B9%B4" TargetMode="External"/><Relationship Id="rId3" Type="http://schemas.openxmlformats.org/officeDocument/2006/relationships/hyperlink" Target="http://zh.wikipedia.org/w/index.php?title=AIEE&amp;action=edit&amp;redlink=1" TargetMode="External"/><Relationship Id="rId7" Type="http://schemas.openxmlformats.org/officeDocument/2006/relationships/hyperlink" Target="http://zh.wikipedia.org/wiki/1889%E5%B9%B4" TargetMode="External"/><Relationship Id="rId12" Type="http://schemas.openxmlformats.org/officeDocument/2006/relationships/hyperlink" Target="http://zh.wikipedia.org/w/index.php?title=Charles_Proteus_Steinmetz&amp;action=edit&amp;redlink=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/index.php?title=%E4%BC%8A%E8%8E%B1%E4%BF%AE%C2%B7%E6%B1%A4%E5%A7%86%E6%A3%AE&amp;action=edit&amp;redlink=1" TargetMode="External"/><Relationship Id="rId11" Type="http://schemas.openxmlformats.org/officeDocument/2006/relationships/hyperlink" Target="http://zh.wikipedia.org/wiki/1892%E5%B9%B4" TargetMode="External"/><Relationship Id="rId5" Type="http://schemas.openxmlformats.org/officeDocument/2006/relationships/hyperlink" Target="http://zh.wikipedia.org/wiki/%E7%94%B5%E8%AF%9D" TargetMode="External"/><Relationship Id="rId10" Type="http://schemas.openxmlformats.org/officeDocument/2006/relationships/hyperlink" Target="http://zh.wikipedia.org/wiki/1891%E5%B9%B4" TargetMode="External"/><Relationship Id="rId4" Type="http://schemas.openxmlformats.org/officeDocument/2006/relationships/hyperlink" Target="http://zh.wikipedia.org/wiki/%E7%94%B5%E6%8A%A5" TargetMode="External"/><Relationship Id="rId9" Type="http://schemas.openxmlformats.org/officeDocument/2006/relationships/hyperlink" Target="http://zh.wikipedia.org/wiki/%E4%BA%9A%E5%8E%86%E5%B1%B1%E5%A4%A7%C2%B7%E8%B4%9D%E5%B0%94" TargetMode="External"/><Relationship Id="rId14" Type="http://schemas.openxmlformats.org/officeDocument/2006/relationships/hyperlink" Target="http://zh.wikipedia.org/wiki/1902%E5%B9%B4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6%83%A0%E6%99%AE" TargetMode="External"/><Relationship Id="rId3" Type="http://schemas.openxmlformats.org/officeDocument/2006/relationships/hyperlink" Target="http://zh.wikipedia.org/w/index.php?title=IRE&amp;action=edit&amp;redlink=1" TargetMode="External"/><Relationship Id="rId7" Type="http://schemas.openxmlformats.org/officeDocument/2006/relationships/hyperlink" Target="http://zh.wikipedia.org/wiki/1941%E5%B9%B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iki/1930%E5%B9%B4" TargetMode="External"/><Relationship Id="rId11" Type="http://schemas.openxmlformats.org/officeDocument/2006/relationships/hyperlink" Target="http://zh.wikipedia.org/wiki/1959%E5%B9%B4" TargetMode="External"/><Relationship Id="rId5" Type="http://schemas.openxmlformats.org/officeDocument/2006/relationships/hyperlink" Target="http://zh.wikipedia.org/w/index.php?title=Lee_De_Forest&amp;action=edit&amp;redlink=1" TargetMode="External"/><Relationship Id="rId10" Type="http://schemas.openxmlformats.org/officeDocument/2006/relationships/hyperlink" Target="http://zh.wikipedia.org/wiki/1954%E5%B9%B4" TargetMode="External"/><Relationship Id="rId4" Type="http://schemas.openxmlformats.org/officeDocument/2006/relationships/hyperlink" Target="http://zh.wikipedia.org/wiki/%E6%97%A0%E7%BA%BF%E7%94%B5" TargetMode="External"/><Relationship Id="rId9" Type="http://schemas.openxmlformats.org/officeDocument/2006/relationships/hyperlink" Target="http://zh.wikipedia.org/w/index.php?title=%E5%A8%81%E5%BB%89%C2%B7%E6%83%A0%E7%83%88%E7%89%B9&amp;action=edit&amp;redlink=1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94%B5%E5%AD%90%E5%AD%A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3600DB9-E6B5-48C1-B1BB-611D3421AD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FontTx/>
              <a:buNone/>
            </a:pPr>
            <a:fld id="{FA14C7D3-2B16-4278-B00A-2113270B05A8}" type="slidenum">
              <a:rPr lang="en-US" altLang="zh-CN" sz="1200">
                <a:solidFill>
                  <a:schemeClr val="tx1"/>
                </a:solidFill>
              </a:rPr>
              <a:pPr algn="r" defTabSz="914400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defTabSz="914400" eaLnBrk="1" hangingPunct="1"/>
            <a:r>
              <a:rPr lang="en-US" altLang="zh-TW" b="1" smtClean="0">
                <a:solidFill>
                  <a:srgbClr val="002060"/>
                </a:solidFill>
              </a:rPr>
              <a:t>IEEE</a:t>
            </a:r>
            <a:r>
              <a:rPr lang="zh-TW" altLang="en-US" b="1" smtClean="0">
                <a:solidFill>
                  <a:srgbClr val="002060"/>
                </a:solidFill>
              </a:rPr>
              <a:t>內容覆蓋所有尖端科技領域</a:t>
            </a:r>
            <a:endParaRPr lang="en-US" altLang="zh-CN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0170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defTabSz="90170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defTabSz="90170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defTabSz="90170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defTabSz="90170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0170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0170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0170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0170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D8215BC-E99B-4D5D-B062-21595E2B8584}" type="slidenum">
              <a:rPr lang="en-US" altLang="zh-CN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defTabSz="9144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1790 Analytics LLC</a:t>
            </a:r>
            <a:r>
              <a:rPr lang="zh-TW" altLang="en-US" smtClean="0"/>
              <a:t>為全球</a:t>
            </a:r>
            <a:r>
              <a:rPr lang="en-US" altLang="zh-TW" smtClean="0"/>
              <a:t>500</a:t>
            </a:r>
            <a:r>
              <a:rPr lang="zh-TW" altLang="en-US" smtClean="0"/>
              <a:t>強企業做了大量知識產權如何協助企業科技創新的研究報告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defTabSz="914400"/>
            <a:endParaRPr lang="zh-CN" altLang="en-US" smtClean="0"/>
          </a:p>
        </p:txBody>
      </p:sp>
      <p:sp>
        <p:nvSpPr>
          <p:cNvPr id="115716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FontTx/>
              <a:buNone/>
            </a:pPr>
            <a:fld id="{EA405482-DA97-49D3-8B23-FCC064E76A8C}" type="slidenum">
              <a:rPr lang="en-US" altLang="zh-CN" sz="1200">
                <a:solidFill>
                  <a:schemeClr val="tx1"/>
                </a:solidFill>
              </a:rPr>
              <a:pPr algn="r" defTabSz="914400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AA76B99-6DD5-46E9-B501-1F9BF0BB8CFF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16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7712" cy="3417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TW" altLang="en-US"/>
          </a:p>
        </p:txBody>
      </p:sp>
      <p:sp>
        <p:nvSpPr>
          <p:cNvPr id="117763" name="Text Box 3"/>
          <p:cNvSpPr>
            <a:spLocks noGrp="1" noChangeArrowheads="1"/>
          </p:cNvSpPr>
          <p:nvPr>
            <p:ph type="body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zh-TW" alt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61D81AA-BDA5-48B6-A37F-996CDB06B1A5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18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Journals, letters, and magazines</a:t>
            </a:r>
            <a:r>
              <a:rPr lang="en-US" altLang="zh-TW" smtClean="0">
                <a:latin typeface="Arial" pitchFamily="34" charset="0"/>
              </a:rPr>
              <a:t> published by the IET, with select content dating back to 1965.</a:t>
            </a:r>
          </a:p>
          <a:p>
            <a:pPr marL="228600" indent="-228600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  <a:p>
            <a:pPr marL="228600" indent="-228600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b="1" smtClean="0"/>
              <a:t>繼續佔主導地位</a:t>
            </a:r>
            <a:r>
              <a:rPr lang="en-US" altLang="zh-TW" b="1" smtClean="0"/>
              <a:t>IEEE</a:t>
            </a:r>
            <a:r>
              <a:rPr lang="zh-TW" altLang="en-US" b="1" smtClean="0"/>
              <a:t>期刊引用排名</a:t>
            </a:r>
            <a:r>
              <a:rPr lang="en-US" altLang="zh-TW" b="1" smtClean="0"/>
              <a:t>- </a:t>
            </a:r>
            <a:r>
              <a:rPr lang="en-US" altLang="zh-TW" smtClean="0"/>
              <a:t>2011</a:t>
            </a:r>
            <a:r>
              <a:rPr lang="zh-TW" altLang="en-US" smtClean="0"/>
              <a:t>年</a:t>
            </a:r>
            <a:r>
              <a:rPr lang="en-US" altLang="zh-TW" smtClean="0"/>
              <a:t>JCR</a:t>
            </a:r>
            <a:r>
              <a:rPr lang="zh-TW" altLang="en-US" smtClean="0"/>
              <a:t>公佈的研究，在</a:t>
            </a: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6</a:t>
            </a:r>
            <a:r>
              <a:rPr lang="zh-TW" altLang="en-US" smtClean="0"/>
              <a:t>月，揭示了</a:t>
            </a:r>
            <a:r>
              <a:rPr lang="en-US" altLang="zh-TW" smtClean="0"/>
              <a:t>IEEE</a:t>
            </a:r>
            <a:r>
              <a:rPr lang="zh-TW" altLang="en-US" smtClean="0"/>
              <a:t>期刊排名繼續保持在各自領域的頂部</a:t>
            </a:r>
            <a:endParaRPr lang="en-US" altLang="zh-TW" b="1" smtClean="0"/>
          </a:p>
          <a:p>
            <a:pPr marL="228600" indent="-228600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  <a:p>
            <a: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IET </a:t>
            </a:r>
            <a:r>
              <a:rPr lang="zh-TW" altLang="en-US" smtClean="0"/>
              <a:t>出版</a:t>
            </a:r>
            <a:r>
              <a:rPr lang="en-US" altLang="zh-TW" smtClean="0"/>
              <a:t>24</a:t>
            </a:r>
            <a:r>
              <a:rPr lang="zh-TW" altLang="en-US" smtClean="0"/>
              <a:t>種權威的國際學術期刊 </a:t>
            </a:r>
            <a:r>
              <a:rPr lang="en-US" altLang="zh-TW" smtClean="0"/>
              <a:t>+ IEEE</a:t>
            </a:r>
            <a:r>
              <a:rPr lang="zh-TW" altLang="en-US" smtClean="0"/>
              <a:t>出版有</a:t>
            </a:r>
            <a:r>
              <a:rPr lang="en-US" altLang="zh-TW" smtClean="0"/>
              <a:t>70</a:t>
            </a:r>
            <a:r>
              <a:rPr lang="zh-TW" altLang="en-US" smtClean="0"/>
              <a:t>多種期刊雜誌，每個專業分會都有自己的刊物。</a:t>
            </a:r>
          </a:p>
          <a:p>
            <a:pPr marL="228600" indent="-228600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F6B97C-F43A-4AA0-A80F-1C342D4BE292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CC7ED6-795D-4C1B-848B-28B6D510ED4A}" type="slidenum">
              <a:rPr lang="en-US" altLang="zh-CN" sz="1200"/>
              <a:pPr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68CE5AE-59C1-42B2-B6F1-978037BB330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20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smtClean="0"/>
              <a:t>IEEE</a:t>
            </a:r>
            <a:r>
              <a:rPr lang="zh-TW" altLang="en-GB" smtClean="0"/>
              <a:t>除出版定期雜誌外，還出版大量的論文集、圖書和標準。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GB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/>
              <a:t>IEEE</a:t>
            </a:r>
            <a:r>
              <a:rPr lang="zh-TW" altLang="en-US" b="1" smtClean="0"/>
              <a:t>會議論文帶來的價值與好處 </a:t>
            </a:r>
            <a:r>
              <a:rPr lang="en-US" altLang="zh-TW" b="1" smtClean="0"/>
              <a:t>: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往往先於其他領先的雜誌發表的</a:t>
            </a:r>
            <a:r>
              <a:rPr lang="zh-TW" altLang="en-US" u="sng" smtClean="0">
                <a:hlinkClick r:id="rId3"/>
              </a:rPr>
              <a:t>最新研究成果</a:t>
            </a:r>
            <a:r>
              <a:rPr lang="zh-TW" altLang="en-US" smtClean="0"/>
              <a:t>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無與倫比的深度：收錄近</a:t>
            </a:r>
            <a:r>
              <a:rPr lang="en-US" altLang="zh-TW" smtClean="0"/>
              <a:t>200</a:t>
            </a:r>
            <a:r>
              <a:rPr lang="zh-TW" altLang="en-US" smtClean="0"/>
              <a:t>萬篇會議論文集的文章，每年於世界各地舉辦</a:t>
            </a:r>
            <a:r>
              <a:rPr lang="en-US" altLang="zh-TW" smtClean="0"/>
              <a:t>1000</a:t>
            </a:r>
            <a:r>
              <a:rPr lang="zh-TW" altLang="en-US" smtClean="0"/>
              <a:t>多場學術研討會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GB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IEEE</a:t>
            </a:r>
            <a:r>
              <a:rPr lang="zh-TW" altLang="en-US" smtClean="0"/>
              <a:t>在不同的技術領域，是公認的全球學術界和工業界的尖端會議論文。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GB" smtClean="0"/>
          </a:p>
        </p:txBody>
      </p:sp>
      <p:sp>
        <p:nvSpPr>
          <p:cNvPr id="1198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D1D23-FBAC-4A33-B99D-EFFDC5237B45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457200" eaLnBrk="1" hangingPunct="1">
              <a:lnSpc>
                <a:spcPct val="109000"/>
              </a:lnSpc>
              <a:spcBef>
                <a:spcPct val="0"/>
              </a:spcBef>
            </a:pPr>
            <a:r>
              <a:rPr lang="en-US" altLang="zh-CN" sz="2400" smtClean="0"/>
              <a:t>IEEE and IBM Partnership</a:t>
            </a:r>
          </a:p>
          <a:p>
            <a:pPr defTabSz="457200" eaLnBrk="1" hangingPunct="1">
              <a:lnSpc>
                <a:spcPct val="109000"/>
              </a:lnSpc>
              <a:spcBef>
                <a:spcPct val="0"/>
              </a:spcBef>
            </a:pPr>
            <a:r>
              <a:rPr lang="en-US" altLang="zh-CN" sz="2200" smtClean="0"/>
              <a:t>IBM is responsible for:</a:t>
            </a:r>
          </a:p>
          <a:p>
            <a:pPr defTabSz="457200" eaLnBrk="1" hangingPunct="1">
              <a:lnSpc>
                <a:spcPct val="109000"/>
              </a:lnSpc>
              <a:spcBef>
                <a:spcPct val="0"/>
              </a:spcBef>
            </a:pPr>
            <a:r>
              <a:rPr lang="en-US" altLang="zh-CN" sz="2200" smtClean="0"/>
              <a:t>	</a:t>
            </a:r>
            <a:r>
              <a:rPr lang="en-US" altLang="zh-CN" sz="1700" smtClean="0"/>
              <a:t>Content acquisition </a:t>
            </a:r>
          </a:p>
          <a:p>
            <a:pPr marL="914400" lvl="2" indent="0" defTabSz="457200" eaLnBrk="1" hangingPunct="1">
              <a:spcBef>
                <a:spcPct val="0"/>
              </a:spcBef>
            </a:pPr>
            <a:r>
              <a:rPr lang="en-US" altLang="zh-CN" sz="1700" smtClean="0"/>
              <a:t>Peer review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zh-CN" sz="2200" smtClean="0"/>
              <a:t>IEEE is responsible for:</a:t>
            </a:r>
          </a:p>
          <a:p>
            <a:pPr marL="914400" lvl="2" indent="0" defTabSz="457200"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1700" smtClean="0"/>
              <a:t>Article production</a:t>
            </a:r>
          </a:p>
          <a:p>
            <a:pPr marL="914400" lvl="2" indent="0" defTabSz="457200"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1700" smtClean="0"/>
              <a:t>Copy editing</a:t>
            </a:r>
          </a:p>
          <a:p>
            <a:pPr marL="914400" lvl="2" indent="0" defTabSz="457200"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1700" smtClean="0"/>
              <a:t>Data conversion</a:t>
            </a:r>
          </a:p>
          <a:p>
            <a:pPr marL="914400" lvl="2" indent="0" defTabSz="457200"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1700" smtClean="0"/>
              <a:t>Online hosting</a:t>
            </a:r>
          </a:p>
          <a:p>
            <a:pPr marL="914400" lvl="2" indent="0" defTabSz="457200" eaLnBrk="1" hangingPunct="1"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altLang="zh-CN" sz="1700" smtClean="0"/>
              <a:t>Maintenance</a:t>
            </a:r>
            <a:endParaRPr lang="en-US" altLang="zh-CN" smtClean="0"/>
          </a:p>
          <a:p>
            <a:pPr defTabSz="457200"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E1CB974-D486-4274-943E-EC7A01690978}" type="slidenum">
              <a:rPr lang="en-US" altLang="zh-CN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1D7E23D-8A8F-4B64-A6A4-59A73CD50695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B84D35-2F6D-4311-904D-D6131B92A81F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EBB87BA-BE7D-43E8-A5E0-451680ECF47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1860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作為全球最大的專業學術組織，</a:t>
            </a:r>
            <a:r>
              <a:rPr lang="en-US" altLang="zh-TW" smtClean="0"/>
              <a:t>IEEE</a:t>
            </a:r>
            <a:r>
              <a:rPr lang="zh-TW" altLang="en-US" smtClean="0"/>
              <a:t>也非常重視標準的製定工作。標準的研究和制定工作，每年制定和修訂</a:t>
            </a:r>
            <a:r>
              <a:rPr lang="en-US" altLang="zh-TW" smtClean="0"/>
              <a:t>800</a:t>
            </a:r>
            <a:r>
              <a:rPr lang="zh-TW" altLang="en-US" smtClean="0"/>
              <a:t>多個技術標準。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US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 </a:t>
            </a:r>
            <a:r>
              <a:rPr lang="en-US" altLang="zh-TW" smtClean="0"/>
              <a:t>IEEE</a:t>
            </a:r>
            <a:r>
              <a:rPr lang="zh-TW" altLang="en-US" smtClean="0"/>
              <a:t>專門設有</a:t>
            </a:r>
            <a:r>
              <a:rPr lang="en-US" altLang="zh-TW" smtClean="0"/>
              <a:t>IEEE</a:t>
            </a:r>
            <a:r>
              <a:rPr lang="zh-TW" altLang="en-US" smtClean="0"/>
              <a:t>標準協會</a:t>
            </a:r>
            <a:r>
              <a:rPr lang="en-US" altLang="zh-TW" smtClean="0"/>
              <a:t>IEEE-SA</a:t>
            </a:r>
            <a:r>
              <a:rPr lang="zh-TW" altLang="en-US" smtClean="0"/>
              <a:t>（</a:t>
            </a:r>
            <a:r>
              <a:rPr lang="en-US" altLang="zh-TW" smtClean="0"/>
              <a:t>IEEE Standard Association</a:t>
            </a:r>
            <a:r>
              <a:rPr lang="zh-TW" altLang="en-US" smtClean="0"/>
              <a:t>），負責標準化工作。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 </a:t>
            </a:r>
            <a:r>
              <a:rPr lang="en-US" altLang="zh-TW" smtClean="0"/>
              <a:t>IEEE</a:t>
            </a:r>
            <a:r>
              <a:rPr lang="zh-TW" altLang="en-US" smtClean="0"/>
              <a:t>的標準制定內容包括電氣與電子設備、試驗方法、原器件、符號、定義以及測試方法等多個領域。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 </a:t>
            </a:r>
            <a:r>
              <a:rPr lang="en-US" altLang="zh-TW" smtClean="0"/>
              <a:t>IEEE-SA</a:t>
            </a:r>
            <a:r>
              <a:rPr lang="zh-TW" altLang="en-US" smtClean="0"/>
              <a:t>下設標準局，標準局下又設置兩個分委員會，新標準制定委員會（</a:t>
            </a:r>
            <a:r>
              <a:rPr lang="en-US" altLang="zh-TW" smtClean="0"/>
              <a:t>New Standards Committees</a:t>
            </a:r>
            <a:r>
              <a:rPr lang="zh-TW" altLang="en-US" smtClean="0"/>
              <a:t>）和標準審查委員會（</a:t>
            </a:r>
            <a:r>
              <a:rPr lang="en-US" altLang="zh-TW" smtClean="0"/>
              <a:t>Standards Review Committees</a:t>
            </a:r>
            <a:r>
              <a:rPr lang="zh-TW" altLang="en-US" smtClean="0"/>
              <a:t>）。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US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其中比較出名的是</a:t>
            </a:r>
            <a:r>
              <a:rPr lang="en-US" altLang="zh-TW" smtClean="0"/>
              <a:t>IEEE 802</a:t>
            </a:r>
            <a:r>
              <a:rPr lang="zh-TW" altLang="en-US" smtClean="0"/>
              <a:t>委員會，它成立於</a:t>
            </a:r>
            <a:r>
              <a:rPr lang="en-US" altLang="zh-TW" smtClean="0"/>
              <a:t>1980</a:t>
            </a:r>
            <a:r>
              <a:rPr lang="zh-TW" altLang="en-US" smtClean="0"/>
              <a:t>年</a:t>
            </a:r>
            <a:r>
              <a:rPr lang="en-US" altLang="zh-TW" smtClean="0"/>
              <a:t>2</a:t>
            </a:r>
            <a:r>
              <a:rPr lang="zh-TW" altLang="en-US" smtClean="0"/>
              <a:t>月，它的任務是指定局域網的國際標準，取得了顯著的成績。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802</a:t>
            </a:r>
            <a:r>
              <a:rPr lang="zh-TW" altLang="en-US" smtClean="0"/>
              <a:t>委員會目前有</a:t>
            </a:r>
            <a:r>
              <a:rPr lang="en-US" altLang="zh-TW" smtClean="0"/>
              <a:t>12</a:t>
            </a:r>
            <a:r>
              <a:rPr lang="zh-TW" altLang="en-US" smtClean="0"/>
              <a:t>個分委員會，美國國家標準協會（</a:t>
            </a:r>
            <a:r>
              <a:rPr lang="en-US" altLang="zh-TW" smtClean="0"/>
              <a:t>ANSI</a:t>
            </a:r>
            <a:r>
              <a:rPr lang="zh-TW" altLang="en-US" smtClean="0"/>
              <a:t>）把</a:t>
            </a:r>
            <a:r>
              <a:rPr lang="en-US" altLang="zh-TW" smtClean="0"/>
              <a:t>IEEE 802</a:t>
            </a:r>
            <a:r>
              <a:rPr lang="zh-TW" altLang="en-US" smtClean="0"/>
              <a:t>標準作為美國國家標準。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05D814C-64FB-4FDD-BFCD-CB15B78E4CAD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23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F2A0B8F-1361-41F0-B502-28F3F2737C49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24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D96F17C-B4DA-46A0-97D5-67826CA846E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25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pitchFamily="34" charset="0"/>
                <a:ea typeface="新細明體" pitchFamily="18" charset="-120"/>
              </a:rPr>
              <a:t>目前這兩份期刊資源是只有訂購</a:t>
            </a:r>
            <a:r>
              <a:rPr lang="en-US" altLang="zh-TW" smtClean="0">
                <a:latin typeface="Arial" pitchFamily="34" charset="0"/>
              </a:rPr>
              <a:t>IEL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資料庫才能作加購的動作。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latin typeface="Arial" pitchFamily="34" charset="0"/>
                <a:ea typeface="新細明體" pitchFamily="18" charset="-120"/>
              </a:rPr>
              <a:t>􀎣 </a:t>
            </a:r>
            <a:r>
              <a:rPr lang="en-US" altLang="zh-TW" sz="1400" smtClean="0">
                <a:latin typeface="Arial" pitchFamily="34" charset="0"/>
              </a:rPr>
              <a:t>IBM Systems Journal</a:t>
            </a:r>
            <a:r>
              <a:rPr lang="en-US" altLang="zh-TW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自</a:t>
            </a:r>
            <a:r>
              <a:rPr lang="en-US" altLang="zh-TW" smtClean="0">
                <a:latin typeface="Arial" pitchFamily="34" charset="0"/>
              </a:rPr>
              <a:t>2009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年併入 </a:t>
            </a:r>
            <a:r>
              <a:rPr lang="en-US" altLang="zh-TW" smtClean="0">
                <a:latin typeface="Arial" pitchFamily="34" charset="0"/>
              </a:rPr>
              <a:t>IBM Journal of Research and Development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pitchFamily="34" charset="0"/>
                <a:ea typeface="新細明體" pitchFamily="18" charset="-120"/>
              </a:rPr>
              <a:t>每兩個月出刊一次</a:t>
            </a:r>
            <a:r>
              <a:rPr lang="en-US" altLang="zh-TW" smtClean="0">
                <a:latin typeface="Arial" pitchFamily="34" charset="0"/>
              </a:rPr>
              <a:t>    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購買可多增加</a:t>
            </a:r>
            <a:r>
              <a:rPr lang="en-US" altLang="zh-TW" smtClean="0">
                <a:latin typeface="Arial" pitchFamily="34" charset="0"/>
              </a:rPr>
              <a:t>IEL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一個</a:t>
            </a:r>
            <a:r>
              <a:rPr lang="en-US" altLang="zh-TW" smtClean="0">
                <a:latin typeface="Arial" pitchFamily="34" charset="0"/>
              </a:rPr>
              <a:t>simo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latin typeface="Arial" pitchFamily="34" charset="0"/>
              </a:rPr>
              <a:t>http://www.ieee.org/web/publications/subscriptions/prod/ibmjournal.html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A29D9F4-BDE3-49BE-B9F9-D77EA0FEC02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smtClean="0"/>
              <a:t>IEEE</a:t>
            </a:r>
            <a:r>
              <a:rPr lang="zh-TW" altLang="en-GB" smtClean="0"/>
              <a:t>編有各種繼續教育教材，包括各種音像製品，開辦各種短訓課程和培訓班，在大型學術會議前，舉辦帶有繼續教育性質的</a:t>
            </a:r>
            <a:r>
              <a:rPr lang="en-GB" altLang="zh-TW" smtClean="0"/>
              <a:t>Tutorial</a:t>
            </a:r>
            <a:r>
              <a:rPr lang="zh-TW" altLang="en-GB" smtClean="0"/>
              <a:t>等。</a:t>
            </a:r>
            <a:endParaRPr lang="en-GB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4812D01A-9402-4FDB-861C-4EB2F3FD5F70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69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19FD32E-C584-4C55-B018-981738A9AF3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B62D923-C25D-4EAA-BC98-B85B2B7A020B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29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7DA7EF5-1F72-4F87-8614-15CBF8C5235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30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/>
          <a:p>
            <a:pPr algn="r">
              <a:spcBef>
                <a:spcPct val="0"/>
              </a:spcBef>
            </a:pPr>
            <a:fld id="{7643CE9D-0903-4B05-A6CF-3A5089B11360}" type="slidenum">
              <a:rPr lang="en-US" altLang="zh-CN" sz="1200"/>
              <a:pPr algn="r">
                <a:spcBef>
                  <a:spcPct val="0"/>
                </a:spcBef>
              </a:pPr>
              <a:t>3</a:t>
            </a:fld>
            <a:endParaRPr lang="en-US" altLang="zh-CN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r>
              <a:rPr lang="en-US" altLang="zh-TW" smtClean="0">
                <a:hlinkClick r:id="rId3" tooltip="AIEE（頁面不存在）"/>
              </a:rPr>
              <a:t>AIEE</a:t>
            </a:r>
            <a:r>
              <a:rPr lang="zh-TW" altLang="en-US" smtClean="0"/>
              <a:t>著重的主要是有線通訊（</a:t>
            </a:r>
            <a:r>
              <a:rPr lang="zh-TW" altLang="en-US" smtClean="0">
                <a:hlinkClick r:id="rId4" tooltip="電報"/>
              </a:rPr>
              <a:t>電報</a:t>
            </a:r>
            <a:r>
              <a:rPr lang="zh-TW" altLang="en-US" smtClean="0"/>
              <a:t>和</a:t>
            </a:r>
            <a:r>
              <a:rPr lang="zh-TW" altLang="en-US" smtClean="0">
                <a:hlinkClick r:id="rId5" tooltip="電話"/>
              </a:rPr>
              <a:t>電話</a:t>
            </a:r>
            <a:r>
              <a:rPr lang="zh-TW" altLang="en-US" smtClean="0"/>
              <a:t>），照明和電力系統。 </a:t>
            </a:r>
          </a:p>
          <a:p>
            <a:pPr eaLnBrk="1" hangingPunct="1"/>
            <a:endParaRPr lang="en-US" altLang="zh-TW" smtClean="0"/>
          </a:p>
          <a:p>
            <a:r>
              <a:rPr lang="zh-TW" altLang="en-US" smtClean="0">
                <a:hlinkClick r:id="rId6" tooltip="伊萊修·湯姆森（頁面不存在）"/>
              </a:rPr>
              <a:t>伊萊修</a:t>
            </a:r>
            <a:r>
              <a:rPr lang="en-US" altLang="zh-TW" smtClean="0">
                <a:hlinkClick r:id="rId6" tooltip="伊萊修·湯姆森（頁面不存在）"/>
              </a:rPr>
              <a:t>·</a:t>
            </a:r>
            <a:r>
              <a:rPr lang="zh-TW" altLang="en-US" smtClean="0">
                <a:hlinkClick r:id="rId6" tooltip="伊萊修·湯姆森（頁面不存在）"/>
              </a:rPr>
              <a:t>湯姆森</a:t>
            </a:r>
            <a:r>
              <a:rPr lang="zh-TW" altLang="en-US" smtClean="0"/>
              <a:t>（</a:t>
            </a:r>
            <a:r>
              <a:rPr lang="en-US" altLang="zh-TW" smtClean="0"/>
              <a:t>AIEE, </a:t>
            </a:r>
            <a:r>
              <a:rPr lang="en-US" altLang="zh-TW" smtClean="0">
                <a:hlinkClick r:id="rId7" tooltip="1889年"/>
              </a:rPr>
              <a:t>1889</a:t>
            </a:r>
            <a:r>
              <a:rPr lang="zh-TW" altLang="en-US" smtClean="0">
                <a:hlinkClick r:id="rId7" tooltip="1889年"/>
              </a:rPr>
              <a:t>年</a:t>
            </a:r>
            <a:r>
              <a:rPr lang="en-US" altLang="zh-TW" smtClean="0"/>
              <a:t>-</a:t>
            </a:r>
            <a:r>
              <a:rPr lang="en-US" altLang="zh-TW" smtClean="0">
                <a:hlinkClick r:id="rId8" tooltip="1890年"/>
              </a:rPr>
              <a:t>1890</a:t>
            </a:r>
            <a:r>
              <a:rPr lang="zh-TW" altLang="en-US" smtClean="0">
                <a:hlinkClick r:id="rId8" tooltip="1890年"/>
              </a:rPr>
              <a:t>年</a:t>
            </a:r>
            <a:r>
              <a:rPr lang="zh-TW" altLang="en-US" smtClean="0"/>
              <a:t>）</a:t>
            </a:r>
          </a:p>
          <a:p>
            <a:r>
              <a:rPr lang="zh-TW" altLang="en-US" smtClean="0">
                <a:hlinkClick r:id="rId5" tooltip="電話"/>
              </a:rPr>
              <a:t>電話</a:t>
            </a:r>
            <a:r>
              <a:rPr lang="zh-TW" altLang="en-US" smtClean="0"/>
              <a:t>發明者</a:t>
            </a:r>
            <a:r>
              <a:rPr lang="zh-TW" altLang="en-US" smtClean="0">
                <a:hlinkClick r:id="rId9" tooltip="亞歷山大·貝爾"/>
              </a:rPr>
              <a:t>亞歷山大</a:t>
            </a:r>
            <a:r>
              <a:rPr lang="en-US" altLang="zh-TW" smtClean="0">
                <a:hlinkClick r:id="rId9" tooltip="亞歷山大·貝爾"/>
              </a:rPr>
              <a:t>·</a:t>
            </a:r>
            <a:r>
              <a:rPr lang="zh-TW" altLang="en-US" smtClean="0">
                <a:hlinkClick r:id="rId9" tooltip="亞歷山大·貝爾"/>
              </a:rPr>
              <a:t>貝爾</a:t>
            </a:r>
            <a:r>
              <a:rPr lang="zh-TW" altLang="en-US" smtClean="0"/>
              <a:t>（</a:t>
            </a:r>
            <a:r>
              <a:rPr lang="en-US" altLang="zh-TW" smtClean="0"/>
              <a:t>AIEE, </a:t>
            </a:r>
            <a:r>
              <a:rPr lang="en-US" altLang="zh-TW" smtClean="0">
                <a:hlinkClick r:id="rId10" tooltip="1891年"/>
              </a:rPr>
              <a:t>1891</a:t>
            </a:r>
            <a:r>
              <a:rPr lang="zh-TW" altLang="en-US" smtClean="0">
                <a:hlinkClick r:id="rId10" tooltip="1891年"/>
              </a:rPr>
              <a:t>年</a:t>
            </a:r>
            <a:r>
              <a:rPr lang="en-US" altLang="zh-TW" smtClean="0"/>
              <a:t>-</a:t>
            </a:r>
            <a:r>
              <a:rPr lang="en-US" altLang="zh-TW" smtClean="0">
                <a:hlinkClick r:id="rId11" tooltip="1892年"/>
              </a:rPr>
              <a:t>1892</a:t>
            </a:r>
            <a:r>
              <a:rPr lang="zh-TW" altLang="en-US" smtClean="0">
                <a:hlinkClick r:id="rId11" tooltip="1892年"/>
              </a:rPr>
              <a:t>年</a:t>
            </a:r>
            <a:r>
              <a:rPr lang="zh-TW" altLang="en-US" smtClean="0"/>
              <a:t>）</a:t>
            </a:r>
          </a:p>
          <a:p>
            <a:r>
              <a:rPr lang="en-US" altLang="zh-TW" smtClean="0">
                <a:hlinkClick r:id="rId12" tooltip="Charles Proteus Steinmetz（頁面不存在）"/>
              </a:rPr>
              <a:t>Charles Proteus Steinmetz</a:t>
            </a:r>
            <a:r>
              <a:rPr lang="zh-TW" altLang="en-US" smtClean="0"/>
              <a:t>（</a:t>
            </a:r>
            <a:r>
              <a:rPr lang="en-US" altLang="zh-TW" smtClean="0"/>
              <a:t>AIEE, </a:t>
            </a:r>
            <a:r>
              <a:rPr lang="en-US" altLang="zh-TW" smtClean="0">
                <a:hlinkClick r:id="rId13" tooltip="1901年"/>
              </a:rPr>
              <a:t>1901</a:t>
            </a:r>
            <a:r>
              <a:rPr lang="zh-TW" altLang="en-US" smtClean="0">
                <a:hlinkClick r:id="rId13" tooltip="1901年"/>
              </a:rPr>
              <a:t>年</a:t>
            </a:r>
            <a:r>
              <a:rPr lang="en-US" altLang="zh-TW" smtClean="0"/>
              <a:t>-</a:t>
            </a:r>
            <a:r>
              <a:rPr lang="en-US" altLang="zh-TW" smtClean="0">
                <a:hlinkClick r:id="rId14" tooltip="1902年"/>
              </a:rPr>
              <a:t>1902</a:t>
            </a:r>
            <a:r>
              <a:rPr lang="zh-TW" altLang="en-US" smtClean="0">
                <a:hlinkClick r:id="rId14" tooltip="1902年"/>
              </a:rPr>
              <a:t>年</a:t>
            </a:r>
            <a:r>
              <a:rPr lang="zh-TW" altLang="en-US" smtClean="0"/>
              <a:t>）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35FF3AFF-F29E-4CF8-938C-6AEB3E8952CE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Arial Unicode MS" pitchFamily="34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32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Arial Unicode MS" pitchFamily="34" charset="-120"/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10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Popular: Includes the top 25 most frequently downloaded documents for this publication according to the most recent monthly usage statistics. </a:t>
            </a:r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/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US" smtClean="0"/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smtClean="0"/>
              <a:t>在</a:t>
            </a:r>
            <a:r>
              <a:rPr lang="en-US" altLang="zh-TW" smtClean="0"/>
              <a:t>iel</a:t>
            </a:r>
            <a:r>
              <a:rPr lang="zh-TW" altLang="en-US" smtClean="0"/>
              <a:t>資料庫出現的的</a:t>
            </a:r>
            <a:r>
              <a:rPr lang="en-US" altLang="zh-TW" smtClean="0"/>
              <a:t>early access articles</a:t>
            </a:r>
            <a:r>
              <a:rPr lang="zh-TW" altLang="en-US" smtClean="0"/>
              <a:t>均可引用</a:t>
            </a:r>
            <a:r>
              <a:rPr lang="en-US" altLang="zh-TW" smtClean="0"/>
              <a:t>(</a:t>
            </a:r>
            <a:r>
              <a:rPr lang="zh-TW" altLang="en-US" smtClean="0"/>
              <a:t>常出現在期刊部分</a:t>
            </a:r>
            <a:r>
              <a:rPr lang="en-US" altLang="zh-TW" smtClean="0"/>
              <a:t>)</a:t>
            </a:r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Submit a manuscript </a:t>
            </a:r>
            <a:r>
              <a:rPr lang="zh-TW" altLang="en-US" smtClean="0"/>
              <a:t>讓作者可提供手稿</a:t>
            </a:r>
          </a:p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/>
              <a:t>About this journal</a:t>
            </a:r>
            <a:r>
              <a:rPr lang="zh-TW" altLang="en-US" smtClean="0"/>
              <a:t>提供編輯部成員資料或學會公告</a:t>
            </a:r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9AEEA75-81C3-46F0-B10B-C9C7C4A7EED2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37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TW" altLang="en-US" smtClean="0"/>
              <a:t>下面的表格列表所有</a:t>
            </a:r>
            <a:r>
              <a:rPr lang="en-US" altLang="zh-TW" smtClean="0"/>
              <a:t>IEEE</a:t>
            </a:r>
            <a:r>
              <a:rPr lang="zh-TW" altLang="en-US" smtClean="0"/>
              <a:t>會議標題（或即將）被發現在</a:t>
            </a:r>
            <a:r>
              <a:rPr lang="en-US" altLang="zh-TW" smtClean="0"/>
              <a:t>IEEE </a:t>
            </a:r>
            <a:r>
              <a:rPr lang="en-US" altLang="zh-TW" i="1" smtClean="0"/>
              <a:t>Xplore</a:t>
            </a:r>
            <a:r>
              <a:rPr lang="zh-TW" altLang="en-US" i="1" smtClean="0"/>
              <a:t>數據庫，</a:t>
            </a:r>
            <a:r>
              <a:rPr lang="zh-TW" altLang="en-US" smtClean="0"/>
              <a:t>   這些名單是完全可搜索的數據，如：</a:t>
            </a:r>
          </a:p>
          <a:p>
            <a:r>
              <a:rPr lang="zh-TW" altLang="en-US" smtClean="0"/>
              <a:t>會議標題、會議的日期和地點、</a:t>
            </a:r>
            <a:r>
              <a:rPr lang="en-US" altLang="zh-TW" smtClean="0"/>
              <a:t>ISBN</a:t>
            </a:r>
            <a:r>
              <a:rPr lang="zh-TW" altLang="en-US" smtClean="0"/>
              <a:t>號、訂閱信息包 </a:t>
            </a:r>
            <a:r>
              <a:rPr lang="en-US" altLang="zh-TW" smtClean="0"/>
              <a:t>- </a:t>
            </a:r>
            <a:r>
              <a:rPr lang="zh-TW" altLang="en-US" smtClean="0"/>
              <a:t>表示程序包為每個標題的關係、添加到</a:t>
            </a:r>
            <a:r>
              <a:rPr lang="en-US" altLang="zh-TW" smtClean="0"/>
              <a:t>IEEE </a:t>
            </a:r>
            <a:r>
              <a:rPr lang="en-US" altLang="zh-TW" i="1" smtClean="0"/>
              <a:t>Xplore</a:t>
            </a:r>
            <a:r>
              <a:rPr lang="zh-TW" altLang="en-US" i="1" smtClean="0"/>
              <a:t>數據庫</a:t>
            </a:r>
            <a:r>
              <a:rPr lang="zh-TW" altLang="en-US" smtClean="0"/>
              <a:t>嗎？（</a:t>
            </a:r>
            <a:r>
              <a:rPr lang="en-US" altLang="zh-TW" smtClean="0"/>
              <a:t>Y / N</a:t>
            </a:r>
            <a:r>
              <a:rPr lang="zh-TW" altLang="en-US" smtClean="0"/>
              <a:t>）</a:t>
            </a:r>
          </a:p>
          <a:p>
            <a:r>
              <a:rPr lang="zh-TW" altLang="en-US" smtClean="0"/>
              <a:t> </a:t>
            </a:r>
          </a:p>
          <a:p>
            <a:r>
              <a:rPr lang="zh-TW" altLang="en-US" smtClean="0"/>
              <a:t>這些電子表格被頻繁的更新和上次更新為每個電子表格中列出。每個列表可以下載一個</a:t>
            </a:r>
            <a:r>
              <a:rPr lang="en-US" altLang="zh-TW" smtClean="0"/>
              <a:t>Excel</a:t>
            </a:r>
            <a:r>
              <a:rPr lang="zh-TW" altLang="en-US" smtClean="0"/>
              <a:t>文件，可以進行排序</a:t>
            </a:r>
          </a:p>
          <a:p>
            <a:pPr fontAlgn="t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r>
              <a:rPr lang="en-US" altLang="zh-TW" smtClean="0"/>
              <a:t>Quick Abstract: Get to see “First Page of the Article”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13DD7A8-2832-4FCC-BAC1-B2DB04AD507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5DDCF65-D184-4854-A3B7-C730E11937A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en-US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457200"/>
            <a:endParaRPr lang="zh-CN" altLang="en-US" smtClean="0"/>
          </a:p>
        </p:txBody>
      </p:sp>
      <p:sp>
        <p:nvSpPr>
          <p:cNvPr id="1351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4B89043-55C9-4C85-9D0E-8E734388910D}" type="slidenum">
              <a:rPr lang="en-US" altLang="zh-CN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defTabSz="457200"/>
            <a:endParaRPr lang="zh-CN" altLang="en-US" smtClean="0"/>
          </a:p>
        </p:txBody>
      </p:sp>
      <p:sp>
        <p:nvSpPr>
          <p:cNvPr id="1361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defTabSz="84455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84455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B7256CB-490B-4F5C-B019-AAB5133A8B01}" type="slidenum">
              <a:rPr lang="en-US" altLang="zh-CN" sz="120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6194A48-2FCB-4224-9C53-DB1B35067E07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/>
          <a:p>
            <a:pPr algn="r">
              <a:spcBef>
                <a:spcPct val="0"/>
              </a:spcBef>
            </a:pPr>
            <a:fld id="{B3E23082-C5C2-4854-B01B-233B3486D883}" type="slidenum">
              <a:rPr lang="en-US" altLang="zh-CN" sz="1200"/>
              <a:pPr algn="r">
                <a:spcBef>
                  <a:spcPct val="0"/>
                </a:spcBef>
              </a:pPr>
              <a:t>4</a:t>
            </a:fld>
            <a:endParaRPr lang="en-US" altLang="zh-CN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r>
              <a:rPr lang="en-US" altLang="zh-TW" smtClean="0">
                <a:hlinkClick r:id="rId3" tooltip="IRE（頁面不存在）"/>
              </a:rPr>
              <a:t>IRE</a:t>
            </a:r>
            <a:r>
              <a:rPr lang="zh-TW" altLang="en-US" smtClean="0"/>
              <a:t>關心的大多是</a:t>
            </a:r>
            <a:r>
              <a:rPr lang="zh-TW" altLang="en-US" smtClean="0">
                <a:hlinkClick r:id="rId4" tooltip="無線電"/>
              </a:rPr>
              <a:t>無線電</a:t>
            </a:r>
            <a:r>
              <a:rPr lang="zh-TW" altLang="en-US" smtClean="0"/>
              <a:t>工程，它由</a:t>
            </a:r>
            <a:r>
              <a:rPr lang="en-US" altLang="zh-TW" smtClean="0"/>
              <a:t>2</a:t>
            </a:r>
            <a:r>
              <a:rPr lang="zh-TW" altLang="en-US" smtClean="0"/>
              <a:t>個更小的組織組成，無線和電報工程師協會和無線電協會。 </a:t>
            </a:r>
          </a:p>
          <a:p>
            <a:pPr eaLnBrk="1" hangingPunct="1"/>
            <a:endParaRPr lang="zh-TW" altLang="en-US" smtClean="0"/>
          </a:p>
          <a:p>
            <a:r>
              <a:rPr lang="en-US" altLang="zh-TW" smtClean="0">
                <a:hlinkClick r:id="rId5" tooltip="Lee De Forest（頁面不存在）"/>
              </a:rPr>
              <a:t>Lee De Forest</a:t>
            </a:r>
            <a:r>
              <a:rPr lang="zh-TW" altLang="en-US" smtClean="0"/>
              <a:t>（</a:t>
            </a:r>
            <a:r>
              <a:rPr lang="en-US" altLang="zh-TW" smtClean="0"/>
              <a:t>IRE, </a:t>
            </a:r>
            <a:r>
              <a:rPr lang="en-US" altLang="zh-TW" smtClean="0">
                <a:hlinkClick r:id="rId6" tooltip="1930年"/>
              </a:rPr>
              <a:t>1930</a:t>
            </a:r>
            <a:r>
              <a:rPr lang="zh-TW" altLang="en-US" smtClean="0">
                <a:hlinkClick r:id="rId6" tooltip="1930年"/>
              </a:rPr>
              <a:t>年</a:t>
            </a:r>
            <a:r>
              <a:rPr lang="zh-TW" altLang="en-US" smtClean="0"/>
              <a:t>）</a:t>
            </a:r>
          </a:p>
          <a:p>
            <a:r>
              <a:rPr lang="en-US" altLang="zh-TW" smtClean="0"/>
              <a:t>Frederick E. Terman</a:t>
            </a:r>
            <a:r>
              <a:rPr lang="zh-TW" altLang="en-US" smtClean="0"/>
              <a:t>（</a:t>
            </a:r>
            <a:r>
              <a:rPr lang="en-US" altLang="zh-TW" smtClean="0"/>
              <a:t>IRE, </a:t>
            </a:r>
            <a:r>
              <a:rPr lang="en-US" altLang="zh-TW" smtClean="0">
                <a:hlinkClick r:id="rId7" tooltip="1941年"/>
              </a:rPr>
              <a:t>1941</a:t>
            </a:r>
            <a:r>
              <a:rPr lang="zh-TW" altLang="en-US" smtClean="0">
                <a:hlinkClick r:id="rId7" tooltip="1941年"/>
              </a:rPr>
              <a:t>年</a:t>
            </a:r>
            <a:r>
              <a:rPr lang="zh-TW" altLang="en-US" smtClean="0"/>
              <a:t>）</a:t>
            </a:r>
          </a:p>
          <a:p>
            <a:r>
              <a:rPr lang="zh-TW" altLang="en-US" smtClean="0">
                <a:hlinkClick r:id="rId8" tooltip="惠普"/>
              </a:rPr>
              <a:t>惠普</a:t>
            </a:r>
            <a:r>
              <a:rPr lang="zh-TW" altLang="en-US" smtClean="0"/>
              <a:t>創始人之一</a:t>
            </a:r>
            <a:r>
              <a:rPr lang="zh-TW" altLang="en-US" smtClean="0">
                <a:hlinkClick r:id="rId9" tooltip="威廉·惠烈特（頁面不存在）"/>
              </a:rPr>
              <a:t>威廉</a:t>
            </a:r>
            <a:r>
              <a:rPr lang="en-US" altLang="zh-TW" smtClean="0">
                <a:hlinkClick r:id="rId9" tooltip="威廉·惠烈特（頁面不存在）"/>
              </a:rPr>
              <a:t>·</a:t>
            </a:r>
            <a:r>
              <a:rPr lang="zh-TW" altLang="en-US" smtClean="0">
                <a:hlinkClick r:id="rId9" tooltip="威廉·惠烈特（頁面不存在）"/>
              </a:rPr>
              <a:t>惠烈特</a:t>
            </a:r>
            <a:r>
              <a:rPr lang="zh-TW" altLang="en-US" smtClean="0"/>
              <a:t>（</a:t>
            </a:r>
            <a:r>
              <a:rPr lang="en-US" altLang="zh-TW" smtClean="0"/>
              <a:t>William R. Hewlett</a:t>
            </a:r>
            <a:r>
              <a:rPr lang="zh-TW" altLang="en-US" smtClean="0"/>
              <a:t>）（</a:t>
            </a:r>
            <a:r>
              <a:rPr lang="en-US" altLang="zh-TW" smtClean="0"/>
              <a:t>IRE, </a:t>
            </a:r>
            <a:r>
              <a:rPr lang="en-US" altLang="zh-TW" smtClean="0">
                <a:hlinkClick r:id="rId10" tooltip="1954年"/>
              </a:rPr>
              <a:t>1954</a:t>
            </a:r>
            <a:r>
              <a:rPr lang="zh-TW" altLang="en-US" smtClean="0">
                <a:hlinkClick r:id="rId10" tooltip="1954年"/>
              </a:rPr>
              <a:t>年</a:t>
            </a:r>
            <a:r>
              <a:rPr lang="zh-TW" altLang="en-US" smtClean="0"/>
              <a:t>）</a:t>
            </a:r>
          </a:p>
          <a:p>
            <a:r>
              <a:rPr lang="en-US" altLang="zh-TW" smtClean="0"/>
              <a:t>Ernst Weber</a:t>
            </a:r>
            <a:r>
              <a:rPr lang="zh-TW" altLang="en-US" smtClean="0"/>
              <a:t>（</a:t>
            </a:r>
            <a:r>
              <a:rPr lang="en-US" altLang="zh-TW" smtClean="0"/>
              <a:t>IRE, </a:t>
            </a:r>
            <a:r>
              <a:rPr lang="en-US" altLang="zh-TW" smtClean="0">
                <a:hlinkClick r:id="rId11" tooltip="1959年"/>
              </a:rPr>
              <a:t>1959</a:t>
            </a:r>
            <a:r>
              <a:rPr lang="zh-TW" altLang="en-US" smtClean="0">
                <a:hlinkClick r:id="rId11" tooltip="1959年"/>
              </a:rPr>
              <a:t>年</a:t>
            </a:r>
            <a:r>
              <a:rPr lang="en-US" altLang="zh-TW" smtClean="0"/>
              <a:t>; IEEE, 1963</a:t>
            </a:r>
            <a:r>
              <a:rPr lang="zh-TW" altLang="en-US" smtClean="0"/>
              <a:t>年）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3719A82-F15E-4C36-951A-608B4CBC954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47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IEEE-Wiley eBooks Library</a:t>
            </a:r>
            <a:r>
              <a:rPr lang="en-US" altLang="zh-TW" smtClean="0">
                <a:latin typeface="Arial" pitchFamily="34" charset="0"/>
              </a:rPr>
              <a:t>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latin typeface="Arial" pitchFamily="34" charset="0"/>
              </a:rPr>
              <a:t>http://www.ieee.org/web/publications/books/ieeepress/Author_Resources.html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3812601-3303-4640-9B19-067D8CE3437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9287963-DC81-45C6-B19D-7046D8A6AF58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49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5329DE3C-DC22-466A-8A6D-6E0D0709EDA8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50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760DCF-2D8B-4252-A71D-D1C3E2AC839A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51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BA7F50B-2DB5-473A-9620-876349E6030D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52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3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pitchFamily="34" charset="0"/>
                <a:ea typeface="新細明體" pitchFamily="18" charset="-120"/>
              </a:rPr>
              <a:t>點選設定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8DB89C3-B35A-481B-914A-081F6F59C4C9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53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45412" name="投影片編號版面配置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800493B-5001-44FD-AC84-50FCF0C0196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54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CBC8B4-5015-4D28-9493-404E80809B7C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55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C83EB29-A5DE-43CE-888F-C98E39C25CD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65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隨著</a:t>
            </a:r>
            <a:r>
              <a:rPr lang="en-US" altLang="zh-TW" smtClean="0"/>
              <a:t>1930</a:t>
            </a:r>
            <a:r>
              <a:rPr lang="zh-TW" altLang="en-US" smtClean="0"/>
              <a:t>年代</a:t>
            </a:r>
            <a:r>
              <a:rPr lang="zh-TW" altLang="en-US" smtClean="0">
                <a:hlinkClick r:id="rId3" tooltip="電子學"/>
              </a:rPr>
              <a:t>電子學</a:t>
            </a:r>
            <a:r>
              <a:rPr lang="zh-TW" altLang="en-US" smtClean="0"/>
              <a:t>的興起，電機工程大抵上也成了</a:t>
            </a:r>
            <a:r>
              <a:rPr lang="en-US" altLang="zh-TW" smtClean="0"/>
              <a:t>IRE</a:t>
            </a:r>
            <a:r>
              <a:rPr lang="zh-TW" altLang="en-US" smtClean="0"/>
              <a:t>的成員，但是電子管技術的應用變得如此廣泛以至於</a:t>
            </a:r>
            <a:r>
              <a:rPr lang="en-US" altLang="zh-TW" smtClean="0"/>
              <a:t>IRE</a:t>
            </a:r>
            <a:r>
              <a:rPr lang="zh-TW" altLang="en-US" smtClean="0"/>
              <a:t>和</a:t>
            </a:r>
            <a:r>
              <a:rPr lang="en-US" altLang="zh-TW" smtClean="0"/>
              <a:t>AIEE</a:t>
            </a:r>
            <a:r>
              <a:rPr lang="zh-TW" altLang="en-US" smtClean="0"/>
              <a:t>領域邊界變得越來越模糊。</a:t>
            </a:r>
          </a:p>
          <a:p>
            <a:r>
              <a:rPr lang="zh-TW" altLang="en-US" smtClean="0"/>
              <a:t>二戰以後，兩個組織競爭日益加劇，</a:t>
            </a:r>
            <a:r>
              <a:rPr lang="en-US" altLang="zh-TW" smtClean="0"/>
              <a:t>1961</a:t>
            </a:r>
            <a:r>
              <a:rPr lang="zh-TW" altLang="en-US" smtClean="0"/>
              <a:t>年兩個組織的領導人果斷決定將二者合并，終於</a:t>
            </a:r>
            <a:r>
              <a:rPr lang="en-US" altLang="zh-TW" smtClean="0"/>
              <a:t>1963</a:t>
            </a:r>
            <a:r>
              <a:rPr lang="zh-TW" altLang="en-US" smtClean="0"/>
              <a:t>年</a:t>
            </a:r>
            <a:r>
              <a:rPr lang="en-US" altLang="zh-TW" smtClean="0"/>
              <a:t>1</a:t>
            </a:r>
            <a:r>
              <a:rPr lang="zh-TW" altLang="en-US" smtClean="0"/>
              <a:t>月</a:t>
            </a:r>
            <a:r>
              <a:rPr lang="en-US" altLang="zh-TW" smtClean="0"/>
              <a:t>1</a:t>
            </a:r>
            <a:r>
              <a:rPr lang="zh-TW" altLang="en-US" smtClean="0"/>
              <a:t>日合并成立</a:t>
            </a:r>
            <a:r>
              <a:rPr lang="en-US" altLang="zh-TW" smtClean="0"/>
              <a:t>IEEE</a:t>
            </a:r>
            <a:r>
              <a:rPr lang="zh-TW" altLang="en-US" smtClean="0"/>
              <a:t>。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A6BDD1-7298-4243-9BC4-2A5E21C14E51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66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DE3A37-B6C9-4E71-9DED-52D46EFCD60A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84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pitchFamily="34" charset="0"/>
                <a:ea typeface="新細明體" pitchFamily="18" charset="-120"/>
              </a:rPr>
              <a:t>欄位最多</a:t>
            </a:r>
            <a:r>
              <a:rPr lang="en-US" altLang="zh-TW" smtClean="0">
                <a:latin typeface="Arial" pitchFamily="34" charset="0"/>
              </a:rPr>
              <a:t>11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個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Metadata</a:t>
            </a:r>
            <a:r>
              <a:rPr lang="en-US" b="1" smtClean="0">
                <a:latin typeface="Arial" pitchFamily="34" charset="0"/>
                <a:ea typeface="新細明體" pitchFamily="18" charset="-120"/>
              </a:rPr>
              <a:t>定義</a:t>
            </a:r>
            <a:r>
              <a:rPr lang="en-US" altLang="zh-TW" smtClean="0">
                <a:latin typeface="Arial" pitchFamily="34" charset="0"/>
              </a:rPr>
              <a:t>,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最被普遍接受的是「描述資料的資料」，主要的功用在針對資訊的內容與外觀等特性</a:t>
            </a:r>
            <a:r>
              <a:rPr lang="en-US" altLang="zh-TW" smtClean="0">
                <a:latin typeface="Arial" pitchFamily="34" charset="0"/>
              </a:rPr>
              <a:t>(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例如名稱、資料類型或作者</a:t>
            </a:r>
            <a:r>
              <a:rPr lang="en-US" altLang="zh-TW" smtClean="0">
                <a:latin typeface="Arial" pitchFamily="34" charset="0"/>
              </a:rPr>
              <a:t>)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進行適當描述，希望在數位網路化環境下，能夠讓最終使用者有效且適當地找出所需的資訊。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Author Affiliation</a:t>
            </a:r>
            <a:r>
              <a:rPr lang="en-US" b="1" smtClean="0">
                <a:latin typeface="Arial" pitchFamily="34" charset="0"/>
                <a:ea typeface="SimSun" pitchFamily="2" charset="-122"/>
              </a:rPr>
              <a:t>：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查詢作者關係機構。</a:t>
            </a:r>
            <a:r>
              <a:rPr lang="en-US" altLang="zh-TW" smtClean="0">
                <a:latin typeface="Arial" pitchFamily="34" charset="0"/>
              </a:rPr>
              <a:t>Ex. Harvard University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Accession Number</a:t>
            </a:r>
            <a:r>
              <a:rPr lang="en-US" b="1" smtClean="0">
                <a:latin typeface="Arial" pitchFamily="34" charset="0"/>
                <a:ea typeface="SimSun" pitchFamily="2" charset="-122"/>
              </a:rPr>
              <a:t>：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可指定文獻之</a:t>
            </a:r>
            <a:r>
              <a:rPr lang="en-US" altLang="zh-TW" smtClean="0">
                <a:latin typeface="Arial" pitchFamily="34" charset="0"/>
              </a:rPr>
              <a:t>AN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號碼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ISBN</a:t>
            </a:r>
            <a:r>
              <a:rPr lang="en-US" b="1" smtClean="0">
                <a:latin typeface="Arial" pitchFamily="34" charset="0"/>
                <a:ea typeface="SimSun" pitchFamily="2" charset="-122"/>
              </a:rPr>
              <a:t>：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以書籍的</a:t>
            </a:r>
            <a:r>
              <a:rPr lang="en-US" altLang="zh-TW" smtClean="0">
                <a:latin typeface="Arial" pitchFamily="34" charset="0"/>
              </a:rPr>
              <a:t>ISBN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查找。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ISSN</a:t>
            </a:r>
            <a:r>
              <a:rPr lang="en-US" b="1" smtClean="0">
                <a:latin typeface="Arial" pitchFamily="34" charset="0"/>
                <a:ea typeface="SimSun" pitchFamily="2" charset="-122"/>
              </a:rPr>
              <a:t>：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以期刊的</a:t>
            </a:r>
            <a:r>
              <a:rPr lang="en-US" altLang="zh-TW" smtClean="0">
                <a:latin typeface="Arial" pitchFamily="34" charset="0"/>
              </a:rPr>
              <a:t>ISSN</a:t>
            </a:r>
            <a:r>
              <a:rPr lang="en-US" smtClean="0">
                <a:latin typeface="Arial" pitchFamily="34" charset="0"/>
                <a:ea typeface="SimSun" pitchFamily="2" charset="-122"/>
              </a:rPr>
              <a:t>查找。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DOE:  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只會搜尋</a:t>
            </a:r>
            <a:r>
              <a:rPr lang="en-US" altLang="zh-TW" smtClean="0">
                <a:latin typeface="Arial" pitchFamily="34" charset="0"/>
              </a:rPr>
              <a:t>AIP AVS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文獻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DOI:</a:t>
            </a:r>
            <a:r>
              <a:rPr lang="en-US" altLang="zh-TW" smtClean="0">
                <a:latin typeface="Arial" pitchFamily="34" charset="0"/>
              </a:rPr>
              <a:t> 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「數位物件識別碼」 ，</a:t>
            </a:r>
            <a:r>
              <a:rPr lang="en-US" altLang="zh-TW" smtClean="0">
                <a:latin typeface="Arial" pitchFamily="34" charset="0"/>
              </a:rPr>
              <a:t>DOI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是為文件（包含電子文本）指定一特殊識別碼，因此於各地均能夠取得，具有跨平台的特性，即使存取地點改變，依然能夠取得同樣物件。</a:t>
            </a:r>
            <a:r>
              <a:rPr lang="en-US" altLang="zh-TW" smtClean="0">
                <a:latin typeface="Arial" pitchFamily="34" charset="0"/>
              </a:rPr>
              <a:t>(DOI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為</a:t>
            </a:r>
            <a:r>
              <a:rPr lang="en-US" altLang="zh-TW" smtClean="0">
                <a:latin typeface="Arial" pitchFamily="34" charset="0"/>
              </a:rPr>
              <a:t>Digital Object Identifier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簡稱</a:t>
            </a:r>
            <a:r>
              <a:rPr lang="en-US" altLang="zh-TW" smtClean="0">
                <a:latin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ea typeface="新細明體" pitchFamily="18" charset="-120"/>
              </a:rPr>
              <a:t>輸入號碼來查詢，字串搜尋不到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Mesh: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主要搜尋期刊與會議論文</a:t>
            </a:r>
            <a:r>
              <a:rPr lang="en-US" altLang="zh-TW" smtClean="0">
                <a:latin typeface="Arial" pitchFamily="34" charset="0"/>
              </a:rPr>
              <a:t>(http://www.cww.net.cn/tech/Mesh 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有簡體解釋</a:t>
            </a:r>
            <a:r>
              <a:rPr lang="en-US" altLang="zh-TW" smtClean="0">
                <a:latin typeface="Arial" pitchFamily="34" charset="0"/>
              </a:rPr>
              <a:t>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 smtClean="0">
                <a:latin typeface="Arial" pitchFamily="34" charset="0"/>
              </a:rPr>
              <a:t>PACS:  </a:t>
            </a:r>
            <a:r>
              <a:rPr lang="en-US" altLang="zh-TW" smtClean="0">
                <a:latin typeface="Arial" pitchFamily="34" charset="0"/>
              </a:rPr>
              <a:t>http://zh.wikipedia.org/wiki/%E9%86%AB%E7%99%82%E5%BD%B1%E5%83%8F%E5%84%B2%E5%82%B3%E7%B3%BB%E7%B5%B1 (WIKI</a:t>
            </a:r>
            <a:r>
              <a:rPr lang="en-US" smtClean="0">
                <a:latin typeface="Arial" pitchFamily="34" charset="0"/>
                <a:ea typeface="新細明體" pitchFamily="18" charset="-120"/>
              </a:rPr>
              <a:t>解釋 </a:t>
            </a:r>
            <a:r>
              <a:rPr lang="en-US" altLang="zh-TW" smtClean="0"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457200"/>
            <a:r>
              <a:rPr lang="en-US" altLang="zh-TW" smtClean="0"/>
              <a:t>A NEAR/3 B: </a:t>
            </a:r>
            <a:r>
              <a:rPr lang="zh-TW" altLang="en-US" smtClean="0"/>
              <a:t>搜尋文獻資料中</a:t>
            </a:r>
            <a:r>
              <a:rPr lang="en-US" altLang="zh-TW" smtClean="0"/>
              <a:t>A</a:t>
            </a:r>
            <a:r>
              <a:rPr lang="zh-TW" altLang="en-US" smtClean="0"/>
              <a:t>和</a:t>
            </a:r>
            <a:r>
              <a:rPr lang="en-US" altLang="zh-TW" smtClean="0"/>
              <a:t>B</a:t>
            </a:r>
            <a:r>
              <a:rPr lang="zh-TW" altLang="en-US" smtClean="0"/>
              <a:t>的辭語距離於</a:t>
            </a:r>
            <a:r>
              <a:rPr lang="en-US" altLang="zh-TW" smtClean="0"/>
              <a:t>3</a:t>
            </a:r>
            <a:r>
              <a:rPr lang="zh-TW" altLang="en-US" smtClean="0"/>
              <a:t>個字內</a:t>
            </a:r>
            <a:r>
              <a:rPr lang="en-US" altLang="zh-TW" smtClean="0"/>
              <a:t>(A</a:t>
            </a:r>
            <a:r>
              <a:rPr lang="zh-TW" altLang="en-US" smtClean="0"/>
              <a:t>可出現於</a:t>
            </a:r>
            <a:r>
              <a:rPr lang="en-US" altLang="zh-TW" smtClean="0"/>
              <a:t>B</a:t>
            </a:r>
            <a:r>
              <a:rPr lang="zh-TW" altLang="en-US" smtClean="0"/>
              <a:t>之前或後</a:t>
            </a:r>
            <a:r>
              <a:rPr lang="en-US" altLang="zh-TW" smtClean="0"/>
              <a:t>)</a:t>
            </a:r>
          </a:p>
          <a:p>
            <a:pPr defTabSz="457200"/>
            <a:r>
              <a:rPr lang="en-US" altLang="zh-TW" smtClean="0"/>
              <a:t>A ONEAR/3 B: </a:t>
            </a:r>
            <a:r>
              <a:rPr lang="zh-TW" altLang="en-US" smtClean="0"/>
              <a:t>搜尋文獻資料中</a:t>
            </a:r>
            <a:r>
              <a:rPr lang="en-US" altLang="zh-TW" smtClean="0"/>
              <a:t>A</a:t>
            </a:r>
            <a:r>
              <a:rPr lang="zh-TW" altLang="en-US" smtClean="0"/>
              <a:t>和</a:t>
            </a:r>
            <a:r>
              <a:rPr lang="en-US" altLang="zh-TW" smtClean="0"/>
              <a:t>B</a:t>
            </a:r>
            <a:r>
              <a:rPr lang="zh-TW" altLang="en-US" smtClean="0"/>
              <a:t>的辭語距離於</a:t>
            </a:r>
            <a:r>
              <a:rPr lang="en-US" altLang="zh-TW" smtClean="0"/>
              <a:t>3</a:t>
            </a:r>
            <a:r>
              <a:rPr lang="zh-TW" altLang="en-US" smtClean="0"/>
              <a:t>個字內</a:t>
            </a:r>
            <a:r>
              <a:rPr lang="en-US" altLang="zh-TW" smtClean="0"/>
              <a:t>,</a:t>
            </a:r>
            <a:r>
              <a:rPr lang="zh-TW" altLang="en-US" smtClean="0"/>
              <a:t>且</a:t>
            </a:r>
            <a:r>
              <a:rPr lang="en-US" altLang="zh-TW" smtClean="0"/>
              <a:t>A</a:t>
            </a:r>
            <a:r>
              <a:rPr lang="zh-TW" altLang="en-US" smtClean="0"/>
              <a:t>只出現於</a:t>
            </a:r>
            <a:r>
              <a:rPr lang="en-US" altLang="zh-TW" smtClean="0"/>
              <a:t>B</a:t>
            </a:r>
            <a:r>
              <a:rPr lang="zh-TW" altLang="en-US" smtClean="0"/>
              <a:t>之前</a:t>
            </a:r>
          </a:p>
          <a:p>
            <a:pPr defTabSz="457200"/>
            <a:endParaRPr lang="zh-TW" altLang="en-US" smtClean="0"/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FontTx/>
              <a:buNone/>
            </a:pPr>
            <a:fld id="{9CD86FFC-58B5-48EC-A086-07A862095DC7}" type="slidenum">
              <a:rPr lang="zh-TW" altLang="en-US" sz="1200">
                <a:solidFill>
                  <a:schemeClr val="tx1"/>
                </a:solidFill>
              </a:rPr>
              <a:pPr algn="r" defTabSz="914400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457200"/>
            <a:r>
              <a:rPr lang="zh-TW" altLang="en-US" smtClean="0"/>
              <a:t>使用雙引號 </a:t>
            </a:r>
            <a:r>
              <a:rPr lang="en-US" altLang="zh-TW" smtClean="0"/>
              <a:t>“ ” </a:t>
            </a:r>
            <a:r>
              <a:rPr lang="zh-TW" altLang="en-US" smtClean="0"/>
              <a:t>會將此搜索單字或辭語限定為固定搜索結果</a:t>
            </a:r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FontTx/>
              <a:buNone/>
            </a:pPr>
            <a:fld id="{82564355-8E17-46B5-A81D-DFB5BF4023AF}" type="slidenum">
              <a:rPr lang="zh-TW" altLang="en-US" sz="1200">
                <a:solidFill>
                  <a:schemeClr val="tx1"/>
                </a:solidFill>
              </a:rPr>
              <a:pPr algn="r" defTabSz="914400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5848CE-4EE5-4BD4-981E-14359DB799C3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3B3C9E-CBCA-445F-AC17-376646DED876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D8DCAD3-5D25-402D-B53C-2B8B706C6563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6AE229-EB36-4A08-A419-5E2B30616269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73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F3EBF6E-C1BA-4BDB-A48E-859DC0EE5B8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74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DE71D9C-4FEB-4379-A0FD-60B7D390F39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75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025C5137-F2CC-4BEC-A3CE-C16845ACDBC8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76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A4FF244-11BD-4642-87BC-9AC07EF36BF6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7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7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6263" indent="-263947" defTabSz="915017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789" indent="-211158" defTabSz="915017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8105" indent="-211158" defTabSz="915017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00420" indent="-211158" defTabSz="915017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22736" indent="-211158" defTabSz="91501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5052" indent="-211158" defTabSz="91501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67367" indent="-211158" defTabSz="91501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89683" indent="-211158" defTabSz="91501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E8C3574-5AD0-4922-BC8D-42FF98B381F8}" type="slidenum">
              <a:rPr lang="en-US" altLang="zh-CN" sz="1200"/>
              <a:pPr/>
              <a:t>6</a:t>
            </a:fld>
            <a:endParaRPr lang="en-US" altLang="zh-CN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3401"/>
            <a:ext cx="5487013" cy="411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ACF2C8A-1D87-4127-8840-C77400A4CD53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79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3834C41-541E-442B-806A-1A01E1C6512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80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220F23-9907-4D22-9364-B80328B4A39F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81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296BC5C-E98C-4827-BF7C-B8112F373C1F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82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109A9092-52FF-4F63-B7C8-6CF97E78058F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84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3DD324F-0077-4F8D-A3B2-A9EA8B3C6218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86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C1E8F6E-EA52-4C94-B97B-F0B3DE794883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88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3C673AF2-712F-43FA-92AA-1D3D5FB2D6A9}" type="slidenum">
              <a:rPr kumimoji="1" lang="en-US" altLang="zh-TW" sz="1200">
                <a:solidFill>
                  <a:schemeClr val="tx1"/>
                </a:solidFill>
                <a:ea typeface="新細明體" pitchFamily="18" charset="-120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kumimoji="1" lang="en-US" altLang="zh-TW" sz="12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 eaLnBrk="1" hangingPunct="1"/>
            <a:endParaRPr lang="zh-TW" altLang="zh-TW" sz="1400" b="1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B4C4A2F-E650-4473-BF00-D3861CA74DB3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4A24B02-5F78-4D24-B412-51C20CFFBA9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92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524C0DF-0C96-4364-9391-B687BB88616C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9CD0E0D6-66B0-482E-9955-45A6BEFCABE9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D7ABA63-B65D-4444-AA06-24F922280A82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08D4314-9423-4596-AEC5-3DC7C8247DD6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93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7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latin typeface="Arial" pitchFamily="34" charset="0"/>
              </a:rPr>
              <a:t>Demo this page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E135301-05D3-4DCC-85CD-1368D1A0F30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94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A066031-A71E-438A-B70C-A7A55D1FB6B6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endParaRPr lang="zh-CN" altLang="zh-CN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/>
          <a:p>
            <a:pPr algn="r">
              <a:spcBef>
                <a:spcPct val="0"/>
              </a:spcBef>
            </a:pPr>
            <a:fld id="{170BC9B4-1BAE-41C4-AEE9-CB56101486A0}" type="slidenum">
              <a:rPr lang="en-US" altLang="zh-CN" sz="1200"/>
              <a:pPr algn="r">
                <a:spcBef>
                  <a:spcPct val="0"/>
                </a:spcBef>
              </a:pPr>
              <a:t>95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1216AC3-A0A6-4F03-B092-AB5B7EFD7A38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96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DAE0E16-C14B-49B7-A3D6-47A2A1A076D9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2C823D3-DD1D-4D59-9C96-3D642334176A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97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A26C8B1-DFE6-423E-A910-01F9567B6EAE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98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011EC85-C529-46C3-BC5B-7C5FD8641AAA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solidFill>
            <a:srgbClr val="FFFFFF"/>
          </a:solidFill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EE55594-E60E-404E-94A9-AB15FBEF22D0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99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000000"/>
                </a:solidFill>
              </a:rPr>
              <a:t>03/23/11</a:t>
            </a:r>
          </a:p>
        </p:txBody>
      </p:sp>
      <p:sp>
        <p:nvSpPr>
          <p:cNvPr id="174086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5033430-DEC4-471B-8047-ADE4ACC89930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7DE2A7C-E0B7-47C1-BD72-8EB913C730A7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100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1F5906A-4E8A-4F35-ABBB-8389B14BEBC7}" type="slidenum">
              <a:rPr lang="en-US" altLang="zh-TW" sz="1200">
                <a:solidFill>
                  <a:srgbClr val="000000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64F585-2FC0-43AD-853D-116C62AFD66D}" type="slidenum"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/>
              <a:t>101</a:t>
            </a:fld>
            <a:endParaRPr lang="en-US" altLang="zh-TW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AA8898-481A-4C0F-9842-A4479CA9312A}" type="slidenum">
              <a:rPr lang="en-US" altLang="zh-TW" sz="1200">
                <a:solidFill>
                  <a:srgbClr val="000000"/>
                </a:solidFill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en-US" altLang="zh-TW" sz="120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5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14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914400">
              <a:spcBef>
                <a:spcPct val="0"/>
              </a:spcBef>
              <a:buClrTx/>
              <a:buSzTx/>
              <a:buFontTx/>
              <a:buNone/>
            </a:pPr>
            <a:fld id="{EB14DF0A-C076-4752-AFBE-7E127586B1B2}" type="slidenum">
              <a:rPr lang="en-US" altLang="zh-CN" sz="1200">
                <a:solidFill>
                  <a:schemeClr val="tx1"/>
                </a:solidFill>
              </a:rPr>
              <a:pPr algn="r" defTabSz="914400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defTabSz="914400" eaLnBrk="1" hangingPunct="1">
              <a:spcBef>
                <a:spcPct val="0"/>
              </a:spcBef>
            </a:pPr>
            <a:r>
              <a:rPr lang="en-US" altLang="zh-CN" smtClean="0"/>
              <a:t>Membership as of Dec 31 2007.  Standards info provided by Karen McCabe 06March07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914400"/>
            <a:r>
              <a:rPr lang="en-US" altLang="zh-TW" smtClean="0"/>
              <a:t>IEEE</a:t>
            </a:r>
            <a:r>
              <a:rPr lang="zh-TW" altLang="en-US" smtClean="0"/>
              <a:t>設有</a:t>
            </a:r>
            <a:r>
              <a:rPr lang="zh-TW" altLang="en-US" u="sng" smtClean="0"/>
              <a:t>電子自控設計、超導、毫微米工藝、傳感器和系統</a:t>
            </a:r>
            <a:r>
              <a:rPr lang="zh-TW" altLang="en-US" smtClean="0"/>
              <a:t>五個技術聯合會（</a:t>
            </a:r>
            <a:r>
              <a:rPr lang="en-US" altLang="zh-TW" smtClean="0"/>
              <a:t>Council</a:t>
            </a:r>
            <a:r>
              <a:rPr lang="zh-TW" altLang="en-US" smtClean="0"/>
              <a:t>）（跨多個專業學會）和</a:t>
            </a:r>
            <a:r>
              <a:rPr lang="en-US" altLang="zh-TW" smtClean="0"/>
              <a:t>39</a:t>
            </a:r>
            <a:r>
              <a:rPr lang="zh-TW" altLang="en-US" smtClean="0"/>
              <a:t>個專業學會（</a:t>
            </a:r>
            <a:r>
              <a:rPr lang="en-US" altLang="zh-TW" smtClean="0"/>
              <a:t>Society</a:t>
            </a:r>
            <a:r>
              <a:rPr lang="zh-TW" altLang="en-US" smtClean="0"/>
              <a:t>），</a:t>
            </a:r>
          </a:p>
          <a:p>
            <a:pPr defTabSz="914400"/>
            <a:endParaRPr lang="zh-TW" altLang="en-US" smtClean="0"/>
          </a:p>
          <a:p>
            <a:pPr defTabSz="914400"/>
            <a:r>
              <a:rPr lang="zh-TW" altLang="en-US" smtClean="0"/>
              <a:t>如動力工程、航天和電子系統、計算機、通信、廣播、電路與系統、控制系統、電子裝置、電磁兼容、工業電子學、</a:t>
            </a:r>
          </a:p>
          <a:p>
            <a:pPr defTabSz="914400"/>
            <a:r>
              <a:rPr lang="zh-TW" altLang="en-US" smtClean="0"/>
              <a:t>信息理論、工程管理、微波理論和技術、核和等離子科學、海洋工程、電力電子學、可靠性、用戶電子學等。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C1B0-E452-4C9F-96F6-3A8F5384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8D3D-DFDE-4558-93FD-99E331F7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37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9002-4920-4669-B7FE-DB79B64AF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8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ED9C-95D1-4C2C-9925-1BAE542C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96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5137-9E8A-4521-9FDA-B38CFC03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8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FBB6-A8C9-4CC9-AFBB-B4BC6C076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4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EB0E-90BE-499E-8718-32A5A866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1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BD68-B4D4-430F-8E2E-A60B7D529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4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1F4B-14A5-49F2-829A-3BC397DC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9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DBD7-ED42-4F35-A164-835EACC7A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3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01E7-40B0-4EFB-AF74-D0DCB16E3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8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AD54-0014-4C4A-964A-2ABF9653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F0A2-7A6D-4FAE-84BB-00830565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6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B3A4-B53F-4987-9C9C-56E25ED2F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79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B97E-191C-4E95-8FDC-985BDF16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28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9973-9E01-4E4E-BBC7-6CD92F37F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03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1CEF-30C6-4A88-8752-990E82C4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1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C671-63D0-4079-9983-CEFB099C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84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1920-4923-4750-9FD3-988F3BB4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B420-8BBE-47D4-AD62-719B6C62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14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3DEEE-04DB-4F6D-AB40-71DB7A4ED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56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6E2E-3124-4655-80FC-732139A6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12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371B-91BF-4BCD-92C0-2A7B06A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8663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F156-6543-4776-B966-54B8E4B6C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042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E566-DF81-4921-9AA2-0DA39C02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02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05DD-C330-4037-9E38-11BDD4573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82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B3EE-166F-451B-8707-25762A17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07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6E17-3B0D-4DC8-9286-0694152A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4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9256-E42E-4865-9BCF-21DE167B8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86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EF44-52B7-4718-8AAD-5E71B46F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44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C1C6-0396-4499-859E-48DE73E6F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17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E811-FDFC-4534-B477-36442F718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66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17BE-1813-4D4E-8B26-6E2EAAD0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8355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2AE7-C093-4A78-A2FD-3C9C8443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4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BBE3-CDEF-461E-9678-3388D1541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18FD4-CD63-48DC-BE06-3BA6A4A98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11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EBC5-95FF-41CF-A3C9-21CA6EA95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46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D166-1804-47C5-967C-6D07CDD91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21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F40C-43F4-4181-8843-128AB3C6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8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0CB0-3E3B-4B27-A5DD-B2F3D724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08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6A9C-0A8A-49D0-BE5E-A7A45904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89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097C-98BD-4FF6-ABF1-DEE06C905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4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379D-9D71-476B-A681-588A6778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186686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4177-2DDE-4A58-8897-E35CA57D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8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CBF6-0DAA-4273-9325-281AC2C3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77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3AEA-77CD-45E6-8782-E9CE2E57B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5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B7C9-C197-4F08-9BF0-166263031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64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5157-B0A9-4CB6-82A2-C1CB853BE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5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687E7-54E0-4A36-B096-6D3C64B4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89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6F0B-66A4-4B3E-9F5C-DE86826DA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92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8C1E6-678D-433D-8684-58475545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10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E852-B8E9-4991-A25D-C3B34B802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705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8358-881E-4972-A438-DBDC4DCB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331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5CA1-F931-4C2F-BF37-B13B0C31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87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5AE1-1891-4ADE-B0C9-583C3E4C1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954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FAAB-73F7-4515-8B6E-E4EB8E3E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6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9A91-A856-4CC1-B235-036ACCC2C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09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4DB1-11D9-4BAF-8695-82F903C5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08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6951-E98D-42B0-835C-76BE25AD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94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58C8-5804-4F67-8E4D-66C159DE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70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57C8-0D32-407D-9645-21E724A4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44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B2B6-DC8F-42FF-A6AD-4E238037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28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DAD05-101F-448E-A391-39D8161B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9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2276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5CC3-AF14-400A-8A99-CDF9F638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6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2776-DDB4-4A9E-8D6E-30FA1EE60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51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7F5E-EF5A-4069-8475-44A9FD9EA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68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2FFB-A2AF-42DE-8C44-1AA6E754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9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3477-6ECC-40EB-94E2-CB3FEFD6C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41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3535-8580-41C3-8640-CAB3616B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29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DC0D-1CB5-4E6B-9A0A-330C5D10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92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0240-BCA3-456A-BF26-16BDFE2B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94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B566-F4C2-4120-8480-32E708C5B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8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CF84E-64B3-41A6-8D5A-1F7163EF1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3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7127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2552-DF2D-4836-8B23-B31DCC46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24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848C-1FAA-43D1-B95C-FAE8B4B7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35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71E7-A386-4F0F-A2A6-B2A98524C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00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EB36-A75E-4345-9906-48A4ED5F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33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F72E-EAB2-49E6-89D2-263A98C5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34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6DDA-B7E6-49D4-B02A-288A4C723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4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F03A-1FF5-4822-A1A0-384EEA8A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12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4136-1310-49D1-B216-6EE4CB9B0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53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5F43-2916-4102-A82A-48E87EE7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55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BB1F-8E9B-46B4-960C-F93D2CC4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0113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FCF1-F62A-4BFD-B17F-7E8B416F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30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4671-02CE-4755-89D1-F77D48D5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48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79E5-EA92-4E1E-A328-7F2982E3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33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7A4D-9474-40AA-AA5F-F6D178A3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70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0D76-FDDE-4A98-A992-0C9B4BE6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69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5F8A-866D-4FEB-9B4C-E2BC54A4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5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9DB5-A858-4467-83DE-EC7AA9102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91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D2B5-3F5C-456E-BDC3-DC89DF58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40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2AB7-10F9-4923-9A5F-35850163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2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14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EA68-C93A-4569-91CB-653726AC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5184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9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63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71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76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51122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274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847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239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40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3B44-B7E9-4F6B-AA02-513E9F4A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44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4157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91785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9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0525" y="639763"/>
            <a:ext cx="2170113" cy="54149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639763"/>
            <a:ext cx="6359525" cy="54149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09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68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434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0959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833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302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1C20-289A-4654-AA31-F3DB4CF27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5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711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01699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029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690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86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6531-15D3-493B-80E1-72DA7C2F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0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36A9-8EC7-414E-8AE4-CA9D9868B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01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70E3-2B2D-45C5-9824-68CB1F37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2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02FB-2564-45A3-8FD5-044E0A4A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9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61F3-20EA-43D2-89E4-16598F95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6EF7-2EBA-465B-8A18-CE10378B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5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E017-5D6D-4076-ABD0-55383EA2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9AD4-53DA-4B94-BE2C-01DCE584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9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D421-04C0-415F-B5D6-27BBAEDC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9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D2B9-FC9B-4DA1-8B88-1512ED19D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5631-412C-40FB-8EF8-1D481FCF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9B66F-EA6C-472F-BB02-BF14E6E1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4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7BD8-1856-46FF-B323-814B8D2A2820}" type="slidenum">
              <a:rPr lang="en-US" altLang="zh-TW"/>
              <a:pPr>
                <a:defRPr/>
              </a:pPr>
              <a:t>‹#›</a:t>
            </a:fld>
            <a:endParaRPr lang="en-US" altLang="zh-TW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4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5258-0D99-47C5-85B1-4F5A1AE98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2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C46F-BBA4-4B06-8BFE-EA9C29454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ADF7-B7F7-4E20-A0FB-AEC7BFBC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FB67-1615-498E-8A0D-2D6E26AE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9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2BA3-697E-457A-B169-9D945421D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7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0FC9-FFB2-4CC5-BC23-487F6BA3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23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CC16-1AB9-4C09-B233-A1DB4BC58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9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4382-3358-4F44-B53B-D99FA6E1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9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47AE-A86B-4C73-98E9-5A1979242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D17F-DE26-43FE-BEF2-D545D8CB3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6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7CFF-6EED-482B-9114-2B8DDB35A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8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2862-F917-40A4-A636-71EB42CC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8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669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2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30CE-1F8D-493C-9F94-ADD1C1363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0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88040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319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2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83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43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0935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362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462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3009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F108-CC03-4391-97B4-2DCA12780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4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006F-2B57-45CC-BC78-EB45AA5AC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0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4607-7CC8-4083-B099-917A4DF06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2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A5DD-441F-485B-B69C-9700A1234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2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472D-E77A-4D15-9EB0-56BE9103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6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4B9F-523E-4E90-8CA6-020FCE42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73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834E-0785-4A41-BD8C-C2CCD153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2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CF4E-4E45-4514-834A-BC081943F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38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7874-5635-46A3-9C64-3B3E8B613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61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1005-BC59-42A2-98B9-D7EDB762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BB77-2DD1-48D7-AD2D-F472711B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9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445F-7DB5-4E6B-AA15-E3D89A94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FE03-51EC-477C-B5FE-FF65EAFD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21294-2467-495D-959C-3CD09232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B925-8004-403D-9862-12E373C8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314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E7FF-B99B-4D43-8ACF-FB7D66CDD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080D-7996-4117-9827-ACEE38E0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6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FC39-AACC-4C01-ABF6-929FA336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8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B972-85F0-41E0-870C-33B57CB6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1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D8B5-337C-4EE1-B535-5F2914EC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3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E228E-3270-40A6-97EB-F473128BD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3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92CE-37E4-4ABA-AC41-3670E2D20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4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8A02-75DD-4D95-8838-C53FDFEA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F86AC9-6992-454F-BCE3-CB9D83928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24DBECB-2497-484D-AB60-1F7231B2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477AAB-5B86-4FEF-A79D-BF272F5BE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35D4B-E902-4673-8BBF-02224DAE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5D6ED2-F25C-44FB-983E-966DFE265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3C5C46-D93C-4D58-8E3E-0DDCF35D7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BB9E21-8FED-41E3-B48C-633D6314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AD031B-B6BE-452D-8FCF-5E4E7F94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C91C30-6895-41C7-BE99-D46AD21A7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 rot="10800000">
            <a:off x="4114800" y="77788"/>
            <a:ext cx="304800" cy="304800"/>
          </a:xfrm>
          <a:prstGeom prst="rtTriangl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39763"/>
            <a:ext cx="86820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1828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H="1">
            <a:off x="-1588" y="6400800"/>
            <a:ext cx="9147176" cy="1588"/>
          </a:xfrm>
          <a:prstGeom prst="line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4419600" y="0"/>
            <a:ext cx="4724400" cy="381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495800" y="76200"/>
            <a:ext cx="480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625"/>
              </a:spcBef>
              <a:buClrTx/>
              <a:buFontTx/>
              <a:buNone/>
              <a:defRPr/>
            </a:pPr>
            <a:r>
              <a:rPr lang="en-US" altLang="zh-TW" sz="1000" i="1" smtClean="0">
                <a:solidFill>
                  <a:srgbClr val="FFFFFF"/>
                </a:solidFill>
                <a:ea typeface="新細明體" pitchFamily="18" charset="-120"/>
              </a:rPr>
              <a:t>IEEE Information Driving Innovation in the Semiconductor Industry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533400" y="6545263"/>
            <a:ext cx="121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800" smtClean="0">
                <a:solidFill>
                  <a:srgbClr val="FFFFFF"/>
                </a:solidFill>
                <a:ea typeface="新細明體" pitchFamily="18" charset="-120"/>
              </a:rPr>
              <a:t>Slide </a:t>
            </a:r>
            <a:fld id="{667DFC78-8802-4E60-88A5-9492AB37E150}" type="slidenum">
              <a:rPr lang="en-US" altLang="zh-TW" sz="800" smtClean="0">
                <a:solidFill>
                  <a:srgbClr val="FFFFFF"/>
                </a:solidFill>
                <a:ea typeface="新細明體" pitchFamily="18" charset="-12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altLang="zh-TW" sz="800" smtClean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4418013" y="381000"/>
            <a:ext cx="4730750" cy="1588"/>
          </a:xfrm>
          <a:prstGeom prst="line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>
            <a:off x="-1588" y="152400"/>
            <a:ext cx="4194176" cy="1588"/>
          </a:xfrm>
          <a:prstGeom prst="line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4191000" y="146050"/>
            <a:ext cx="228600" cy="234950"/>
          </a:xfrm>
          <a:prstGeom prst="line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19850"/>
            <a:ext cx="1233488" cy="43815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7" r:id="rId2"/>
    <p:sldLayoutId id="2147485268" r:id="rId3"/>
    <p:sldLayoutId id="2147485269" r:id="rId4"/>
    <p:sldLayoutId id="2147485270" r:id="rId5"/>
    <p:sldLayoutId id="2147485271" r:id="rId6"/>
    <p:sldLayoutId id="2147485272" r:id="rId7"/>
    <p:sldLayoutId id="2147485273" r:id="rId8"/>
    <p:sldLayoutId id="2147485274" r:id="rId9"/>
    <p:sldLayoutId id="2147485275" r:id="rId10"/>
    <p:sldLayoutId id="2147485276" r:id="rId1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6699"/>
          </a:solidFill>
          <a:latin typeface="Arial" pitchFamily="34" charset="0"/>
          <a:ea typeface="細明體" pitchFamily="49" charset="-12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4A4A4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A3912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669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669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6699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669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669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669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6699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A3C496-0508-4F36-A1E5-9ABC0395A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43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219200" y="6172200"/>
            <a:ext cx="3122613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7E2342-42DB-43B3-ADD5-F40B510CA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C00000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2050"/>
            <a:ext cx="14811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BFC26B-3389-419C-8540-785D93A4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3767" b="11496"/>
          <a:stretch>
            <a:fillRect/>
          </a:stretch>
        </p:blipFill>
        <p:spPr bwMode="auto">
          <a:xfrm>
            <a:off x="7696200" y="6161088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5800" y="6580188"/>
            <a:ext cx="9128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>
              <a:spcBef>
                <a:spcPct val="0"/>
              </a:spcBef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42B003-F8BD-43A9-9DB6-676C0DEA1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F3D88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8.png"/><Relationship Id="rId7" Type="http://schemas.openxmlformats.org/officeDocument/2006/relationships/hyperlink" Target="https://www.ieeecommunities.org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www.ieee.org/membership_services/membership/gold/events/index.html" TargetMode="External"/><Relationship Id="rId5" Type="http://schemas.openxmlformats.org/officeDocument/2006/relationships/hyperlink" Target="http://www.comsoc.org/webinars" TargetMode="External"/><Relationship Id="rId4" Type="http://schemas.openxmlformats.org/officeDocument/2006/relationships/hyperlink" Target="http://spectrum.ieee.org/webinar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hintoninfo.com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8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fj.pconline.com.cn/shoppingguide/changshang/1006/215569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8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2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2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1.jpeg"/><Relationship Id="rId4" Type="http://schemas.openxmlformats.org/officeDocument/2006/relationships/hyperlink" Target="mailto:service@hintoninfo.com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www.ieee.org/conferences_events/index.html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4.jpeg"/><Relationship Id="rId5" Type="http://schemas.openxmlformats.org/officeDocument/2006/relationships/hyperlink" Target="http://www.ieee.org.tw/" TargetMode="External"/><Relationship Id="rId4" Type="http://schemas.openxmlformats.org/officeDocument/2006/relationships/hyperlink" Target="http://www.ieee.org/join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5.emf"/><Relationship Id="rId4" Type="http://schemas.openxmlformats.org/officeDocument/2006/relationships/oleObject" Target="../embeddings/oleObject2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6.png"/><Relationship Id="rId4" Type="http://schemas.openxmlformats.org/officeDocument/2006/relationships/hyperlink" Target="http://www.ieee.org/membership_services/membership/students/awards/index.html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7.jpeg"/><Relationship Id="rId4" Type="http://schemas.openxmlformats.org/officeDocument/2006/relationships/hyperlink" Target="http://www.ieee.org/education_careers/education/standards/applications.html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51.pn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7848600" cy="3168650"/>
          </a:xfrm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lnSpc>
                <a:spcPct val="90000"/>
              </a:lnSpc>
              <a:defRPr/>
            </a:pPr>
            <a:r>
              <a:rPr lang="zh-TW" altLang="en-US" sz="1600" smtClean="0">
                <a:solidFill>
                  <a:srgbClr val="FF91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</a:t>
            </a:r>
            <a:endParaRPr lang="zh-TW" altLang="en-US" sz="600" smtClean="0">
              <a:ea typeface="標楷體" pitchFamily="65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4000" b="1" smtClean="0">
                <a:solidFill>
                  <a:srgbClr val="C00000"/>
                </a:solidFill>
                <a:ea typeface="標楷體" pitchFamily="65" charset="-120"/>
              </a:rPr>
              <a:t>IEEE Xplore</a:t>
            </a:r>
            <a:r>
              <a:rPr lang="zh-TW" altLang="en-US" sz="4000" smtClean="0">
                <a:solidFill>
                  <a:srgbClr val="C00000"/>
                </a:solidFill>
                <a:ea typeface="標楷體" pitchFamily="65" charset="-120"/>
              </a:rPr>
              <a:t> </a:t>
            </a:r>
            <a:r>
              <a:rPr lang="en-US" altLang="zh-TW" sz="4000" b="1" smtClean="0">
                <a:solidFill>
                  <a:srgbClr val="C00000"/>
                </a:solidFill>
                <a:ea typeface="標楷體" pitchFamily="65" charset="-120"/>
              </a:rPr>
              <a:t>Digital Library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3200" smtClean="0">
                <a:solidFill>
                  <a:srgbClr val="C00000"/>
                </a:solidFill>
                <a:ea typeface="標楷體" pitchFamily="65" charset="-120"/>
              </a:rPr>
              <a:t>  </a:t>
            </a:r>
          </a:p>
          <a:p>
            <a:pPr algn="ctr">
              <a:lnSpc>
                <a:spcPct val="90000"/>
              </a:lnSpc>
              <a:defRPr/>
            </a:pPr>
            <a:r>
              <a:rPr lang="zh-TW" altLang="en-US" sz="4400" b="1" smtClean="0">
                <a:solidFill>
                  <a:srgbClr val="C00000"/>
                </a:solidFill>
                <a:ea typeface="微軟正黑體" pitchFamily="34" charset="-120"/>
              </a:rPr>
              <a:t>電子電機全文影像資料庫</a:t>
            </a:r>
            <a:r>
              <a:rPr lang="zh-TW" altLang="en-US" i="1" smtClean="0">
                <a:ea typeface="標楷體" pitchFamily="65" charset="-120"/>
              </a:rPr>
              <a:t>                                      </a:t>
            </a:r>
            <a:r>
              <a:rPr lang="zh-TW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endParaRPr lang="zh-TW" altLang="en-US" sz="2000" smtClean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48038" y="3716338"/>
            <a:ext cx="4279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基泰國際有限公司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陳佳慧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Virginia Chen</a:t>
            </a:r>
            <a:r>
              <a:rPr lang="en-US" altLang="zh-TW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82600"/>
            <a:ext cx="7391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zh-TW" altLang="en-US" sz="14100" dirty="0" smtClean="0">
                <a:latin typeface="Brush Script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76400"/>
            <a:ext cx="7488237" cy="4267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endParaRPr lang="en-US" altLang="zh-TW" sz="1800" b="1" dirty="0" smtClean="0"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IEEE 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美國電子電機工程師學會</a:t>
            </a:r>
          </a:p>
          <a:p>
            <a:pPr>
              <a:lnSpc>
                <a:spcPct val="80000"/>
              </a:lnSpc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Institute of Electrical and Electronic Engineers)</a:t>
            </a:r>
            <a:endParaRPr lang="zh-TW" altLang="en-US" sz="1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IET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英國電機工程師學會</a:t>
            </a:r>
          </a:p>
          <a:p>
            <a:pPr>
              <a:lnSpc>
                <a:spcPct val="80000"/>
              </a:lnSpc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Institute of Engineering and Technology)</a:t>
            </a:r>
          </a:p>
          <a:p>
            <a:pPr>
              <a:lnSpc>
                <a:spcPct val="80000"/>
              </a:lnSpc>
            </a:pPr>
            <a:endParaRPr lang="zh-TW" altLang="en-US" sz="1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世界上備受推崇及敬重的學會研究機構</a:t>
            </a:r>
          </a:p>
          <a:p>
            <a:pPr>
              <a:lnSpc>
                <a:spcPct val="8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是電子電機和資訊科技最權威的參考資訊</a:t>
            </a:r>
          </a:p>
          <a:p>
            <a:pPr>
              <a:lnSpc>
                <a:spcPct val="80000"/>
              </a:lnSpc>
            </a:pPr>
            <a:endParaRPr lang="zh-TW" altLang="en-US" sz="9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研究領域包括:電機工程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電子工程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>
              <a:lnSpc>
                <a:spcPct val="8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光電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航太機械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電腦科學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資訊科技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應用</a:t>
            </a:r>
          </a:p>
          <a:p>
            <a:pPr>
              <a:lnSpc>
                <a:spcPct val="8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物理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核能及其他技術學說指引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457200" y="411163"/>
            <a:ext cx="6983413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3200" b="1" dirty="0">
                <a:solidFill>
                  <a:schemeClr val="tx2"/>
                </a:solidFill>
                <a:latin typeface="Verdana" pitchFamily="34" charset="0"/>
                <a:ea typeface="微軟正黑體" pitchFamily="34" charset="-120"/>
              </a:rPr>
              <a:t>IEEE XPLORE-</a:t>
            </a:r>
            <a:r>
              <a:rPr kumimoji="1" lang="en-US" altLang="zh-TW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1"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IEEE/IET Electronic Library</a:t>
            </a:r>
            <a:r>
              <a:rPr kumimoji="1" lang="en-US" altLang="zh-TW" sz="1800" dirty="0">
                <a:solidFill>
                  <a:schemeClr val="tx1"/>
                </a:solidFill>
                <a:ea typeface="新細明體" pitchFamily="18" charset="-120"/>
              </a:rPr>
              <a:t> </a:t>
            </a:r>
            <a:r>
              <a:rPr kumimoji="1" lang="en-US" altLang="zh-TW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Verdana" pitchFamily="34" charset="0"/>
                <a:ea typeface="微軟正黑體" pitchFamily="34" charset="-120"/>
              </a:rPr>
              <a:t>最完整最具價值的參考資料庫</a:t>
            </a:r>
          </a:p>
        </p:txBody>
      </p:sp>
      <p:pic>
        <p:nvPicPr>
          <p:cNvPr id="24581" name="Picture 5" descr="ieee_logo_mb_tag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58931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6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762000" y="431800"/>
            <a:ext cx="7277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IEEE </a:t>
            </a:r>
            <a:r>
              <a:rPr lang="en-US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免費線上英文講座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9248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Spectrum</a:t>
            </a:r>
            <a:r>
              <a:rPr lang="en-US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免費講座，涉及最新科技：</a:t>
            </a:r>
            <a:r>
              <a:rPr lang="en-US" altLang="zh-TW" sz="2000" b="1">
                <a:solidFill>
                  <a:srgbClr val="002681"/>
                </a:solidFill>
                <a:ea typeface="微軟正黑體" pitchFamily="34" charset="-120"/>
                <a:cs typeface="Arial" pitchFamily="34" charset="0"/>
                <a:hlinkClick r:id="rId4"/>
              </a:rPr>
              <a:t>http://spectrum.ieee.org/webinar/</a:t>
            </a: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Communication Society</a:t>
            </a:r>
            <a:r>
              <a:rPr lang="en-US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免費講座，涉及通信領域熱點技術：</a:t>
            </a:r>
            <a:r>
              <a:rPr lang="en-US" altLang="zh-TW" sz="2000" b="1">
                <a:solidFill>
                  <a:srgbClr val="002681"/>
                </a:solidFill>
                <a:ea typeface="微軟正黑體" pitchFamily="34" charset="-120"/>
                <a:cs typeface="Arial" pitchFamily="34" charset="0"/>
                <a:hlinkClick r:id="rId5"/>
              </a:rPr>
              <a:t>http://www.comsoc.org/webinars</a:t>
            </a: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GOLD</a:t>
            </a:r>
            <a:r>
              <a:rPr lang="en-US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社團免費講座，涉及職業發展，人文，科技等內容：</a:t>
            </a: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 b="1">
                <a:solidFill>
                  <a:srgbClr val="002681"/>
                </a:solidFill>
                <a:ea typeface="微軟正黑體" pitchFamily="34" charset="-120"/>
                <a:cs typeface="Arial" pitchFamily="34" charset="0"/>
                <a:hlinkClick r:id="rId6"/>
              </a:rPr>
              <a:t>http://www.ieee.org/membership_services/membership/gold/events/index.html</a:t>
            </a: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加入志願者虛擬社團，獲得行業最新諮詢：</a:t>
            </a:r>
            <a:r>
              <a:rPr lang="en-US" altLang="zh-TW" sz="2000" b="1">
                <a:solidFill>
                  <a:srgbClr val="002681"/>
                </a:solidFill>
                <a:ea typeface="微軟正黑體" pitchFamily="34" charset="-120"/>
                <a:cs typeface="Arial" pitchFamily="34" charset="0"/>
                <a:hlinkClick r:id="rId7"/>
              </a:rPr>
              <a:t>https://www.ieeecommunities.org/</a:t>
            </a:r>
          </a:p>
          <a:p>
            <a:pPr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93000"/>
            </a:pPr>
            <a:endParaRPr lang="en-US">
              <a:solidFill>
                <a:schemeClr val="tx1"/>
              </a:solidFill>
              <a:ea typeface="微軟正黑體" pitchFamily="34" charset="-120"/>
              <a:cs typeface="Arial" pitchFamily="34" charset="0"/>
            </a:endParaRPr>
          </a:p>
          <a:p>
            <a:pPr lvl="1" algn="l">
              <a:lnSpc>
                <a:spcPct val="110000"/>
              </a:lnSpc>
              <a:spcBef>
                <a:spcPts val="450"/>
              </a:spcBef>
              <a:buClrTx/>
              <a:buFontTx/>
              <a:buNone/>
            </a:pPr>
            <a:endParaRPr lang="en-US" sz="18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lvl="1" algn="l" eaLnBrk="1" hangingPunct="1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buFont typeface="Arial Unicode MS" pitchFamily="34" charset="-120"/>
              <a:buNone/>
            </a:pPr>
            <a:endParaRPr lang="en-US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Wingdings" pitchFamily="2" charset="2"/>
              <a:buNone/>
            </a:pPr>
            <a:endParaRPr lang="en-US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0"/>
            <a:ext cx="4162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1187450" y="1412875"/>
            <a:ext cx="6769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>
                <a:solidFill>
                  <a:srgbClr val="002681"/>
                </a:solidFill>
              </a:rPr>
              <a:t>Question?</a:t>
            </a:r>
            <a:r>
              <a:rPr lang="en-US" altLang="zh-TW" b="1">
                <a:solidFill>
                  <a:srgbClr val="002681"/>
                </a:solidFill>
                <a:ea typeface="新細明體" pitchFamily="18" charset="-120"/>
              </a:rPr>
              <a:t>   </a:t>
            </a:r>
            <a:r>
              <a:rPr lang="zh-TW" altLang="en-US" b="1">
                <a:solidFill>
                  <a:srgbClr val="002681"/>
                </a:solidFill>
                <a:ea typeface="微軟正黑體" pitchFamily="34" charset="-120"/>
              </a:rPr>
              <a:t>問題與討論</a:t>
            </a:r>
          </a:p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en-US" b="1">
              <a:solidFill>
                <a:srgbClr val="002681"/>
              </a:solidFill>
              <a:ea typeface="微軟正黑體" pitchFamily="34" charset="-120"/>
            </a:endParaRPr>
          </a:p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chemeClr val="accent2"/>
                </a:solidFill>
                <a:ea typeface="微軟正黑體" pitchFamily="34" charset="-120"/>
              </a:rPr>
              <a:t>服務信箱</a:t>
            </a:r>
            <a:r>
              <a:rPr lang="en-US" altLang="zh-TW" b="1">
                <a:solidFill>
                  <a:schemeClr val="accent2"/>
                </a:solidFill>
                <a:ea typeface="微軟正黑體" pitchFamily="34" charset="-120"/>
              </a:rPr>
              <a:t> : </a:t>
            </a:r>
            <a:r>
              <a:rPr lang="en-US" altLang="zh-TW" b="1" u="sng">
                <a:solidFill>
                  <a:schemeClr val="accent2"/>
                </a:solidFill>
              </a:rPr>
              <a:t>service@hintoninfo.com</a:t>
            </a:r>
            <a:endParaRPr lang="en-US" altLang="zh-TW" b="1" u="sng">
              <a:solidFill>
                <a:schemeClr val="accent2"/>
              </a:solidFill>
              <a:hlinkClick r:id="rId3"/>
            </a:endParaRPr>
          </a:p>
          <a:p>
            <a:pPr algn="l" eaLnBrk="1" hangingPunct="1">
              <a:spcBef>
                <a:spcPts val="7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>
                <a:solidFill>
                  <a:schemeClr val="tx1"/>
                </a:solidFill>
                <a:ea typeface="新細明體" pitchFamily="18" charset="-120"/>
              </a:rPr>
              <a:t>TEL</a:t>
            </a:r>
            <a:r>
              <a:rPr lang="en-US" altLang="zh-TW" b="1">
                <a:solidFill>
                  <a:schemeClr val="tx1"/>
                </a:solidFill>
                <a:ea typeface="新細明體" pitchFamily="18" charset="-120"/>
              </a:rPr>
              <a:t> : + 886 2 2799-3110 </a:t>
            </a:r>
          </a:p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>
                <a:solidFill>
                  <a:schemeClr val="tx1"/>
                </a:solidFill>
                <a:ea typeface="新細明體" pitchFamily="18" charset="-120"/>
              </a:rPr>
              <a:t>FAX</a:t>
            </a:r>
            <a:r>
              <a:rPr lang="en-US" altLang="zh-TW" b="1">
                <a:solidFill>
                  <a:schemeClr val="tx1"/>
                </a:solidFill>
                <a:ea typeface="新細明體" pitchFamily="18" charset="-120"/>
              </a:rPr>
              <a:t> : + 886 2 2799-5560</a:t>
            </a:r>
          </a:p>
          <a:p>
            <a:pPr algn="l" eaLnBrk="1" hangingPunct="1"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>
                <a:solidFill>
                  <a:schemeClr val="tx1"/>
                </a:solidFill>
                <a:ea typeface="新細明體" pitchFamily="18" charset="-120"/>
              </a:rPr>
              <a:t>E-MAIL </a:t>
            </a:r>
            <a:r>
              <a:rPr lang="en-US" altLang="zh-TW" b="1">
                <a:solidFill>
                  <a:schemeClr val="tx1"/>
                </a:solidFill>
                <a:ea typeface="新細明體" pitchFamily="18" charset="-120"/>
              </a:rPr>
              <a:t>: </a:t>
            </a:r>
            <a:r>
              <a:rPr lang="en-US" altLang="zh-TW" b="1" u="sng">
                <a:solidFill>
                  <a:schemeClr val="tx1"/>
                </a:solidFill>
              </a:rPr>
              <a:t>service@hintoninfo.com</a:t>
            </a:r>
            <a:r>
              <a:rPr lang="en-US" altLang="zh-TW" b="1">
                <a:solidFill>
                  <a:srgbClr val="808080"/>
                </a:solidFill>
                <a:ea typeface="新細明體" pitchFamily="18" charset="-120"/>
              </a:rPr>
              <a:t>                    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72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2268538" y="476250"/>
            <a:ext cx="33829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Arial Unicode MS" pitchFamily="34" charset="-120"/>
                <a:cs typeface="Arial Unicode MS" pitchFamily="34" charset="-120"/>
              </a:rPr>
              <a:t>Market/Tech Intelligence Online Database </a:t>
            </a:r>
          </a:p>
          <a:p>
            <a:pPr algn="l" eaLnBrk="1" hangingPunct="1">
              <a:lnSpc>
                <a:spcPct val="12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Arial Unicode MS" pitchFamily="34" charset="-120"/>
                <a:cs typeface="Arial Unicode MS" pitchFamily="34" charset="-120"/>
              </a:rPr>
              <a:t>Standards/Specs Magazines/Media Agency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207375" cy="11430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3200" smtClean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Xplore- IEEE/IET Electronic Library </a:t>
            </a:r>
            <a:br>
              <a:rPr lang="en-GB" altLang="zh-TW" sz="3200" smtClean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zh-TW" altLang="en-GB" sz="3200" smtClean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涵蓋主題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16013" y="1700213"/>
            <a:ext cx="367188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航空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生物醫學工程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通訊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電子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造像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奈米科技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光學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電力系統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遙測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安全通訊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運輸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67175" y="1700213"/>
            <a:ext cx="4249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天線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電路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電腦運算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能源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資訊科技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核能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電力電子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放射學 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機器人 </a:t>
            </a:r>
            <a:r>
              <a:rPr lang="en-GB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自動化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軟體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80000"/>
              <a:buFont typeface="Arial" pitchFamily="34" charset="0"/>
              <a:buBlip>
                <a:blip r:embed="rId3"/>
              </a:buBlip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zh-TW" altLang="en-GB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無線技術</a:t>
            </a:r>
            <a:r>
              <a:rPr lang="zh-TW" altLang="en-GB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GB" altLang="zh-TW" sz="2200" b="1">
                <a:solidFill>
                  <a:srgbClr val="000000"/>
                </a:solidFill>
                <a:ea typeface="新細明體" pitchFamily="18" charset="-120"/>
              </a:rPr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721887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0" y="1525588"/>
            <a:ext cx="4322763" cy="531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3600" b="1">
                <a:solidFill>
                  <a:srgbClr val="7EA9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AEROSPACE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4343400"/>
            <a:ext cx="84152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biomedical engineering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6338" y="2133600"/>
            <a:ext cx="4157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34" charset="-128"/>
              </a:rPr>
              <a:t>communications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4953000"/>
            <a:ext cx="28937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pitchFamily="34" charset="-128"/>
              </a:rPr>
              <a:t>electronics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7641" y="33528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ＭＳ Ｐゴシック" pitchFamily="34" charset="-128"/>
              </a:rPr>
              <a:t>Imaging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130225"/>
            <a:ext cx="33457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ＭＳ Ｐゴシック" pitchFamily="34" charset="-128"/>
              </a:rPr>
              <a:t>nanotechnology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2114" y="2590800"/>
            <a:ext cx="20008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</a:rPr>
              <a:t>optics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5031" y="1600200"/>
            <a:ext cx="40831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renewable energy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572000"/>
            <a:ext cx="33686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44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CIRCUITS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100" y="5830888"/>
            <a:ext cx="33655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COMPUTING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209800"/>
            <a:ext cx="522450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a typeface="ＭＳ Ｐゴシック" pitchFamily="34" charset="-128"/>
              </a:rPr>
              <a:t>SMART GRIDS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pitchFamily="34" charset="-128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929" y="2971800"/>
            <a:ext cx="5019671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34" charset="-128"/>
              </a:rPr>
              <a:t>Management systems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3581400"/>
            <a:ext cx="55322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5400" b="1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ＭＳ Ｐゴシック" pitchFamily="34" charset="-128"/>
              </a:rPr>
              <a:t>semiconductors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5599093"/>
            <a:ext cx="259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pc="5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ＭＳ Ｐゴシック" pitchFamily="34" charset="-128"/>
              </a:rPr>
              <a:t>wireless</a:t>
            </a:r>
            <a:endParaRPr lang="en-US" sz="2800" b="1" spc="50" dirty="0">
              <a:ln w="127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ＭＳ Ｐゴシック" pitchFamily="34" charset="-128"/>
            </a:endParaRPr>
          </a:p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spc="50" dirty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ＭＳ Ｐゴシック" pitchFamily="34" charset="-128"/>
              </a:rPr>
              <a:t>broadband</a:t>
            </a: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372600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4000" dirty="0" smtClean="0">
                <a:solidFill>
                  <a:srgbClr val="C00000"/>
                </a:solidFill>
                <a:cs typeface="Arial" pitchFamily="34" charset="0"/>
              </a:rPr>
              <a:t>IEEE Covers All Areas of Technology</a:t>
            </a:r>
            <a:br>
              <a:rPr lang="en-US" altLang="en-US" sz="40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altLang="en-US" sz="2000" dirty="0" smtClean="0">
                <a:solidFill>
                  <a:srgbClr val="C00000"/>
                </a:solidFill>
                <a:cs typeface="Arial" pitchFamily="34" charset="0"/>
              </a:rPr>
              <a:t>More than just electrical engineering &amp; computer science</a:t>
            </a:r>
            <a:r>
              <a:rPr lang="en-US" altLang="zh-CN" sz="20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cs typeface="Arial" pitchFamily="34" charset="0"/>
              </a:rPr>
            </a:br>
            <a:endParaRPr lang="en-US" altLang="zh-CN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8689" name="Straight Connector 31"/>
          <p:cNvCxnSpPr>
            <a:cxnSpLocks noChangeShapeType="1"/>
          </p:cNvCxnSpPr>
          <p:nvPr/>
        </p:nvCxnSpPr>
        <p:spPr bwMode="auto">
          <a:xfrm>
            <a:off x="304800" y="1219200"/>
            <a:ext cx="2209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xplosion 1 13"/>
          <p:cNvSpPr>
            <a:spLocks noChangeArrowheads="1"/>
          </p:cNvSpPr>
          <p:nvPr/>
        </p:nvSpPr>
        <p:spPr bwMode="auto">
          <a:xfrm flipV="1">
            <a:off x="381000" y="1371600"/>
            <a:ext cx="1295400" cy="838200"/>
          </a:xfrm>
          <a:prstGeom prst="irregularSeal1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9699" name="Picture 2" descr="Wireless Communications, IEEE [see also IEEE Personal Communication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337050"/>
            <a:ext cx="879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black">
          <a:xfrm>
            <a:off x="304800" y="1143000"/>
            <a:ext cx="8458200" cy="2286000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00"/>
              </a:lnSpc>
            </a:pPr>
            <a:r>
              <a:rPr lang="en-US" altLang="en-US" sz="2000" dirty="0" smtClean="0"/>
              <a:t>IEEE publishes: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i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#1</a:t>
            </a:r>
            <a:r>
              <a:rPr lang="en-US" altLang="en-US" sz="2400" b="1" dirty="0" smtClean="0"/>
              <a:t> </a:t>
            </a:r>
            <a:r>
              <a:rPr lang="en-US" altLang="en-US" sz="1800" dirty="0" smtClean="0"/>
              <a:t>journal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in Electrical and Electronic Engineering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16 of the top 20 journals in Electrical and Electronic Engineering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9 of the top 10 journals in Telecommunications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6 of the top 10 journals in Computer Science (CS), Hardware &amp; Architecture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3 of top 5 journals in CS, Software Engineering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3 of the top 5 journals in Automation &amp; Control Systems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2 of the top 5 journals in CS, Artificial Intelligence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#1 in CS, Software Engineering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#1 &amp; #2 in Robotics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#2 in CS, Cybernetics</a:t>
            </a:r>
          </a:p>
          <a:p>
            <a:pPr eaLnBrk="1" hangingPunct="1">
              <a:lnSpc>
                <a:spcPts val="2100"/>
              </a:lnSpc>
              <a:buFontTx/>
              <a:buNone/>
            </a:pPr>
            <a:r>
              <a:rPr lang="en-US" altLang="en-US" sz="1800" dirty="0" smtClean="0"/>
              <a:t>#4 in Ocean Engineering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white">
          <a:xfrm>
            <a:off x="457200" y="5762625"/>
            <a:ext cx="7010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The ISI JCR presents “quantifiable statistical data that provides a systematic, objective way to evaluate the world’s leading journals”</a:t>
            </a:r>
          </a:p>
          <a:p>
            <a:pPr algn="l" defTabSz="914400"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1400">
                <a:solidFill>
                  <a:schemeClr val="tx1"/>
                </a:solidFill>
              </a:rPr>
              <a:t>(2009 report released June 2010)</a:t>
            </a:r>
          </a:p>
          <a:p>
            <a:pPr defTabSz="914400"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black">
          <a:xfrm>
            <a:off x="22860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38200" indent="-838200" algn="l" defTabSz="9144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4000" b="1" dirty="0">
                <a:solidFill>
                  <a:srgbClr val="990000"/>
                </a:solidFill>
              </a:rPr>
              <a:t>   </a:t>
            </a:r>
            <a:r>
              <a:rPr lang="en-US" altLang="en-US" sz="4000" b="1" dirty="0">
                <a:solidFill>
                  <a:schemeClr val="tx2"/>
                </a:solidFill>
              </a:rPr>
              <a:t>IEEE Quality Makes an Impact</a:t>
            </a:r>
            <a:br>
              <a:rPr lang="en-US" altLang="en-US" sz="40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   Journal Citation Report Results, by Impact Factor</a:t>
            </a:r>
          </a:p>
        </p:txBody>
      </p:sp>
      <p:pic>
        <p:nvPicPr>
          <p:cNvPr id="29703" name="Picture 7" descr="Medical Imaging, IEEE Transactions 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252913"/>
            <a:ext cx="8778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ommunications Magazine, IE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4413250"/>
            <a:ext cx="927100" cy="123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6" descr="Proceedings of the IE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079875"/>
            <a:ext cx="893763" cy="122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1" descr="pam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814763"/>
            <a:ext cx="13287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與專利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1790 Analytics LLC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的年度調查，</a:t>
            </a:r>
          </a:p>
          <a:p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b="1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IEEE</a:t>
            </a:r>
            <a:r>
              <a:rPr lang="zh-TW" altLang="en-US" b="1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為許多科技專利的研究基礎</a:t>
            </a:r>
          </a:p>
          <a:p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895600"/>
            <a:ext cx="19097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90800"/>
            <a:ext cx="640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研究報告調查了</a:t>
            </a: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2011</a:t>
            </a: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TOP 25</a:t>
            </a: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專利機構</a:t>
            </a: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在科技專利引用方面發現</a:t>
            </a: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科技專利文獻的重要性逐年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增加；</a:t>
            </a:r>
            <a:endParaRPr lang="zh-TW" alt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r>
              <a:rPr lang="en-US" altLang="zh-TW" sz="20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TOP 25</a:t>
            </a:r>
            <a:r>
              <a:rPr lang="zh-TW" altLang="en-US" sz="20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專利機構</a:t>
            </a:r>
            <a:r>
              <a:rPr lang="en-US" altLang="zh-TW" sz="20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33%</a:t>
            </a:r>
            <a:r>
              <a:rPr lang="zh-TW" altLang="en-US" sz="20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的科技專利引用文獻來自</a:t>
            </a:r>
            <a:r>
              <a:rPr lang="en-US" altLang="zh-TW" sz="2000" b="1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IEEE</a:t>
            </a: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r>
              <a:rPr lang="en-US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IEEE</a:t>
            </a:r>
            <a:r>
              <a:rPr lang="zh-TW" altLang="en-US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在以下科技專利方面被高度引用：</a:t>
            </a: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endParaRPr lang="zh-TW" altLang="en-US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endParaRPr lang="en-US" altLang="zh-TW" b="1" dirty="0">
              <a:solidFill>
                <a:srgbClr val="000000"/>
              </a:solidFill>
              <a:ea typeface="新細明體" pitchFamily="18" charset="-120"/>
            </a:endParaRP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endParaRPr lang="en-US" altLang="zh-TW" sz="2800" b="1" dirty="0">
              <a:solidFill>
                <a:srgbClr val="000000"/>
              </a:solidFill>
              <a:ea typeface="新細明體" pitchFamily="18" charset="-120"/>
            </a:endParaRPr>
          </a:p>
          <a:p>
            <a:pPr marL="342900" indent="-342900" algn="l">
              <a:lnSpc>
                <a:spcPct val="110000"/>
              </a:lnSpc>
              <a:spcBef>
                <a:spcPts val="700"/>
              </a:spcBef>
            </a:pPr>
            <a:endParaRPr lang="en-US" altLang="zh-TW" sz="28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30729" name="Picture 9" descr="ieee_logo_mb_tag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882300" y="4807914"/>
            <a:ext cx="160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半導體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醫療</a:t>
            </a:r>
            <a:r>
              <a:rPr lang="zh-TW" altLang="en-US" sz="20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器材</a:t>
            </a:r>
            <a:endParaRPr lang="zh-TW" altLang="en-US" sz="2000" b="1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483768" y="4807914"/>
            <a:ext cx="2514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電腦硬體、</a:t>
            </a:r>
            <a:r>
              <a:rPr lang="zh-TW" altLang="en-US" sz="20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軟體</a:t>
            </a:r>
            <a:endParaRPr lang="zh-TW" altLang="en-US" sz="2000" b="1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資料儲存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量測、試驗和控</a:t>
            </a:r>
            <a:r>
              <a:rPr lang="zh-TW" altLang="en-US" sz="20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管</a:t>
            </a:r>
            <a:endParaRPr lang="en-US" altLang="zh-TW" sz="20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spcBef>
                <a:spcPct val="50000"/>
              </a:spcBef>
              <a:buClrTx/>
              <a:buSzTx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機械</a:t>
            </a:r>
            <a:endParaRPr lang="zh-TW" altLang="en-US" sz="1800" b="1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2000" b="1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051822" y="4830762"/>
            <a:ext cx="167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核能和</a:t>
            </a:r>
            <a:r>
              <a:rPr lang="en-US" altLang="zh-TW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X</a:t>
            </a: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光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光學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電力系統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日期占位符 3"/>
          <p:cNvSpPr txBox="1">
            <a:spLocks noGrp="1"/>
          </p:cNvSpPr>
          <p:nvPr/>
        </p:nvSpPr>
        <p:spPr bwMode="auto">
          <a:xfrm>
            <a:off x="685800" y="65801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0C04C69C-AF82-4CB7-9A39-F2BCF9BB0C33}" type="datetime1">
              <a:rPr lang="en-US" altLang="zh-CN" sz="1000"/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11/30/2016</a:t>
            </a:fld>
            <a:endParaRPr lang="en-US" altLang="zh-CN" sz="1000"/>
          </a:p>
        </p:txBody>
      </p:sp>
      <p:sp>
        <p:nvSpPr>
          <p:cNvPr id="31748" name="灯片编号占位符 4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2BBD3654-A454-4887-A0B4-BA69A039AA77}" type="slidenum">
              <a:rPr lang="en-US" altLang="zh-CN" sz="1000"/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000"/>
          </a:p>
        </p:txBody>
      </p:sp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2057400" y="538163"/>
            <a:ext cx="7086600" cy="430212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67544" y="1125538"/>
            <a:ext cx="8425631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54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54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5400" b="1" dirty="0" smtClean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IEEE </a:t>
            </a:r>
            <a:r>
              <a:rPr lang="en-US" altLang="zh-TW" sz="5400" b="1" i="1" dirty="0" err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Xplore</a:t>
            </a:r>
            <a:r>
              <a:rPr lang="en-US" altLang="zh-TW" sz="54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GB" altLang="zh-TW" sz="4800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─</a:t>
            </a:r>
            <a:r>
              <a:rPr lang="en-US" altLang="zh-TW" sz="4800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8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48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48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                          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收錄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資料類型</a:t>
            </a:r>
            <a:endParaRPr 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23850" y="333375"/>
            <a:ext cx="860425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buClr>
                <a:srgbClr val="0F3D88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32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GB" altLang="zh-TW" sz="3200" b="1" dirty="0" err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Xplore</a:t>
            </a:r>
            <a:r>
              <a:rPr lang="en-GB" altLang="zh-TW" sz="32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- IEEE/IET Electronic Library </a:t>
            </a:r>
            <a:br>
              <a:rPr lang="en-GB" altLang="zh-TW" sz="32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zh-TW" altLang="en-GB" sz="32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收錄資料類型</a:t>
            </a:r>
          </a:p>
        </p:txBody>
      </p:sp>
      <p:grpSp>
        <p:nvGrpSpPr>
          <p:cNvPr id="33796" name="Group 48"/>
          <p:cNvGrpSpPr>
            <a:grpSpLocks/>
          </p:cNvGrpSpPr>
          <p:nvPr/>
        </p:nvGrpSpPr>
        <p:grpSpPr bwMode="auto">
          <a:xfrm>
            <a:off x="539750" y="2492375"/>
            <a:ext cx="3960813" cy="647700"/>
            <a:chOff x="249" y="890"/>
            <a:chExt cx="2495" cy="408"/>
          </a:xfrm>
        </p:grpSpPr>
        <p:sp>
          <p:nvSpPr>
            <p:cNvPr id="33862" name="Oval 9"/>
            <p:cNvSpPr>
              <a:spLocks noChangeArrowheads="1"/>
            </p:cNvSpPr>
            <p:nvPr/>
          </p:nvSpPr>
          <p:spPr bwMode="auto">
            <a:xfrm>
              <a:off x="249" y="890"/>
              <a:ext cx="2495" cy="40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3" name="Text Box 12"/>
            <p:cNvSpPr txBox="1">
              <a:spLocks noChangeArrowheads="1"/>
            </p:cNvSpPr>
            <p:nvPr/>
          </p:nvSpPr>
          <p:spPr bwMode="auto">
            <a:xfrm>
              <a:off x="566" y="935"/>
              <a:ext cx="1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IEEE / IET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期刊雜誌</a:t>
              </a:r>
            </a:p>
          </p:txBody>
        </p:sp>
      </p:grpSp>
      <p:grpSp>
        <p:nvGrpSpPr>
          <p:cNvPr id="33797" name="Group 47"/>
          <p:cNvGrpSpPr>
            <a:grpSpLocks/>
          </p:cNvGrpSpPr>
          <p:nvPr/>
        </p:nvGrpSpPr>
        <p:grpSpPr bwMode="auto">
          <a:xfrm>
            <a:off x="611188" y="3573463"/>
            <a:ext cx="3960812" cy="647700"/>
            <a:chOff x="2880" y="1026"/>
            <a:chExt cx="2495" cy="408"/>
          </a:xfrm>
        </p:grpSpPr>
        <p:sp>
          <p:nvSpPr>
            <p:cNvPr id="33860" name="Oval 15"/>
            <p:cNvSpPr>
              <a:spLocks noChangeArrowheads="1"/>
            </p:cNvSpPr>
            <p:nvPr/>
          </p:nvSpPr>
          <p:spPr bwMode="auto">
            <a:xfrm>
              <a:off x="2880" y="1026"/>
              <a:ext cx="2495" cy="40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1" name="Text Box 19"/>
            <p:cNvSpPr txBox="1">
              <a:spLocks noChangeArrowheads="1"/>
            </p:cNvSpPr>
            <p:nvPr/>
          </p:nvSpPr>
          <p:spPr bwMode="auto">
            <a:xfrm>
              <a:off x="3197" y="1071"/>
              <a:ext cx="1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IEEE / IET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會議論文</a:t>
              </a:r>
            </a:p>
          </p:txBody>
        </p:sp>
      </p:grpSp>
      <p:grpSp>
        <p:nvGrpSpPr>
          <p:cNvPr id="33798" name="Group 46"/>
          <p:cNvGrpSpPr>
            <a:grpSpLocks/>
          </p:cNvGrpSpPr>
          <p:nvPr/>
        </p:nvGrpSpPr>
        <p:grpSpPr bwMode="auto">
          <a:xfrm>
            <a:off x="611188" y="4581525"/>
            <a:ext cx="3960812" cy="647700"/>
            <a:chOff x="748" y="1434"/>
            <a:chExt cx="2495" cy="408"/>
          </a:xfrm>
        </p:grpSpPr>
        <p:sp>
          <p:nvSpPr>
            <p:cNvPr id="33858" name="Oval 16"/>
            <p:cNvSpPr>
              <a:spLocks noChangeArrowheads="1"/>
            </p:cNvSpPr>
            <p:nvPr/>
          </p:nvSpPr>
          <p:spPr bwMode="auto">
            <a:xfrm>
              <a:off x="748" y="1434"/>
              <a:ext cx="2495" cy="40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9" name="Text Box 20"/>
            <p:cNvSpPr txBox="1">
              <a:spLocks noChangeArrowheads="1"/>
            </p:cNvSpPr>
            <p:nvPr/>
          </p:nvSpPr>
          <p:spPr bwMode="auto">
            <a:xfrm>
              <a:off x="1066" y="1479"/>
              <a:ext cx="1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IEEE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現行技術標準</a:t>
              </a:r>
            </a:p>
          </p:txBody>
        </p:sp>
      </p:grpSp>
      <p:sp>
        <p:nvSpPr>
          <p:cNvPr id="33856" name="Oval 17"/>
          <p:cNvSpPr>
            <a:spLocks noChangeArrowheads="1"/>
          </p:cNvSpPr>
          <p:nvPr/>
        </p:nvSpPr>
        <p:spPr bwMode="auto">
          <a:xfrm>
            <a:off x="5148263" y="2565400"/>
            <a:ext cx="2951162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3800" name="Group 45"/>
          <p:cNvGrpSpPr>
            <a:grpSpLocks/>
          </p:cNvGrpSpPr>
          <p:nvPr/>
        </p:nvGrpSpPr>
        <p:grpSpPr bwMode="auto">
          <a:xfrm>
            <a:off x="5724525" y="4941888"/>
            <a:ext cx="2879725" cy="647700"/>
            <a:chOff x="476" y="2659"/>
            <a:chExt cx="1814" cy="408"/>
          </a:xfrm>
        </p:grpSpPr>
        <p:sp>
          <p:nvSpPr>
            <p:cNvPr id="33854" name="Text Box 25"/>
            <p:cNvSpPr txBox="1">
              <a:spLocks noChangeArrowheads="1"/>
            </p:cNvSpPr>
            <p:nvPr/>
          </p:nvSpPr>
          <p:spPr bwMode="auto">
            <a:xfrm>
              <a:off x="804" y="2704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Wiley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電子書</a:t>
              </a:r>
            </a:p>
          </p:txBody>
        </p:sp>
        <p:sp>
          <p:nvSpPr>
            <p:cNvPr id="33855" name="Oval 29"/>
            <p:cNvSpPr>
              <a:spLocks noChangeArrowheads="1"/>
            </p:cNvSpPr>
            <p:nvPr/>
          </p:nvSpPr>
          <p:spPr bwMode="auto">
            <a:xfrm>
              <a:off x="476" y="2659"/>
              <a:ext cx="1814" cy="4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01" name="Group 42"/>
          <p:cNvGrpSpPr>
            <a:grpSpLocks/>
          </p:cNvGrpSpPr>
          <p:nvPr/>
        </p:nvGrpSpPr>
        <p:grpSpPr bwMode="auto">
          <a:xfrm>
            <a:off x="5003800" y="5734050"/>
            <a:ext cx="2951163" cy="647700"/>
            <a:chOff x="2517" y="2115"/>
            <a:chExt cx="1859" cy="408"/>
          </a:xfrm>
        </p:grpSpPr>
        <p:sp>
          <p:nvSpPr>
            <p:cNvPr id="33852" name="Oval 34"/>
            <p:cNvSpPr>
              <a:spLocks noChangeArrowheads="1"/>
            </p:cNvSpPr>
            <p:nvPr/>
          </p:nvSpPr>
          <p:spPr bwMode="auto">
            <a:xfrm>
              <a:off x="2517" y="2115"/>
              <a:ext cx="1859" cy="4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3" name="Text Box 39"/>
            <p:cNvSpPr txBox="1">
              <a:spLocks noChangeArrowheads="1"/>
            </p:cNvSpPr>
            <p:nvPr/>
          </p:nvSpPr>
          <p:spPr bwMode="auto">
            <a:xfrm>
              <a:off x="2880" y="2160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IBM 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期刊</a:t>
              </a:r>
            </a:p>
          </p:txBody>
        </p:sp>
      </p:grpSp>
      <p:sp>
        <p:nvSpPr>
          <p:cNvPr id="33850" name="Oval 36"/>
          <p:cNvSpPr>
            <a:spLocks noChangeArrowheads="1"/>
          </p:cNvSpPr>
          <p:nvPr/>
        </p:nvSpPr>
        <p:spPr bwMode="auto">
          <a:xfrm>
            <a:off x="5651500" y="3357563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Text Box 49"/>
          <p:cNvSpPr txBox="1">
            <a:spLocks noChangeArrowheads="1"/>
          </p:cNvSpPr>
          <p:nvPr/>
        </p:nvSpPr>
        <p:spPr bwMode="auto">
          <a:xfrm>
            <a:off x="827088" y="1484313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微軟正黑體" pitchFamily="34" charset="-120"/>
              </a:rPr>
              <a:t>↓學校目前可下載全文的資料類型</a:t>
            </a:r>
          </a:p>
        </p:txBody>
      </p:sp>
      <p:sp>
        <p:nvSpPr>
          <p:cNvPr id="33804" name="Text Box 50"/>
          <p:cNvSpPr txBox="1">
            <a:spLocks noChangeArrowheads="1"/>
          </p:cNvSpPr>
          <p:nvPr/>
        </p:nvSpPr>
        <p:spPr bwMode="auto">
          <a:xfrm>
            <a:off x="4932363" y="1557338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↓</a:t>
            </a:r>
            <a:r>
              <a:rPr lang="en-US" altLang="zh-TW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可加購的資料類型，目前提供摘要或部份全文</a:t>
            </a:r>
          </a:p>
        </p:txBody>
      </p:sp>
      <p:grpSp>
        <p:nvGrpSpPr>
          <p:cNvPr id="33805" name="Group 46"/>
          <p:cNvGrpSpPr>
            <a:grpSpLocks/>
          </p:cNvGrpSpPr>
          <p:nvPr/>
        </p:nvGrpSpPr>
        <p:grpSpPr bwMode="auto">
          <a:xfrm>
            <a:off x="611188" y="5589588"/>
            <a:ext cx="3960812" cy="647700"/>
            <a:chOff x="748" y="1434"/>
            <a:chExt cx="2495" cy="408"/>
          </a:xfrm>
        </p:grpSpPr>
        <p:sp>
          <p:nvSpPr>
            <p:cNvPr id="33848" name="Oval 16"/>
            <p:cNvSpPr>
              <a:spLocks noChangeArrowheads="1"/>
            </p:cNvSpPr>
            <p:nvPr/>
          </p:nvSpPr>
          <p:spPr bwMode="auto">
            <a:xfrm>
              <a:off x="748" y="1434"/>
              <a:ext cx="2495" cy="40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9" name="Text Box 20"/>
            <p:cNvSpPr txBox="1">
              <a:spLocks noChangeArrowheads="1"/>
            </p:cNvSpPr>
            <p:nvPr/>
          </p:nvSpPr>
          <p:spPr bwMode="auto">
            <a:xfrm>
              <a:off x="1066" y="1479"/>
              <a:ext cx="1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VDE 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會議論文</a:t>
              </a:r>
            </a:p>
          </p:txBody>
        </p:sp>
      </p:grpSp>
      <p:grpSp>
        <p:nvGrpSpPr>
          <p:cNvPr id="33806" name="Group 42"/>
          <p:cNvGrpSpPr>
            <a:grpSpLocks/>
          </p:cNvGrpSpPr>
          <p:nvPr/>
        </p:nvGrpSpPr>
        <p:grpSpPr bwMode="auto">
          <a:xfrm>
            <a:off x="5076825" y="4149725"/>
            <a:ext cx="2951163" cy="647700"/>
            <a:chOff x="2517" y="2115"/>
            <a:chExt cx="1859" cy="408"/>
          </a:xfrm>
        </p:grpSpPr>
        <p:sp>
          <p:nvSpPr>
            <p:cNvPr id="33846" name="Oval 34"/>
            <p:cNvSpPr>
              <a:spLocks noChangeArrowheads="1"/>
            </p:cNvSpPr>
            <p:nvPr/>
          </p:nvSpPr>
          <p:spPr bwMode="auto">
            <a:xfrm>
              <a:off x="2517" y="2115"/>
              <a:ext cx="1859" cy="4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47" name="Text Box 39"/>
            <p:cNvSpPr txBox="1">
              <a:spLocks noChangeArrowheads="1"/>
            </p:cNvSpPr>
            <p:nvPr/>
          </p:nvSpPr>
          <p:spPr bwMode="auto">
            <a:xfrm>
              <a:off x="2880" y="2160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MIT 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電子書</a:t>
              </a:r>
            </a:p>
          </p:txBody>
        </p:sp>
      </p:grpSp>
      <p:sp>
        <p:nvSpPr>
          <p:cNvPr id="33844" name="Oval 17"/>
          <p:cNvSpPr>
            <a:spLocks noChangeArrowheads="1"/>
          </p:cNvSpPr>
          <p:nvPr/>
        </p:nvSpPr>
        <p:spPr bwMode="auto">
          <a:xfrm>
            <a:off x="5148263" y="2565400"/>
            <a:ext cx="2951162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42" name="Oval 36"/>
          <p:cNvSpPr>
            <a:spLocks noChangeArrowheads="1"/>
          </p:cNvSpPr>
          <p:nvPr/>
        </p:nvSpPr>
        <p:spPr bwMode="auto">
          <a:xfrm>
            <a:off x="5651500" y="3357563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40" name="Oval 34"/>
          <p:cNvSpPr>
            <a:spLocks noChangeArrowheads="1"/>
          </p:cNvSpPr>
          <p:nvPr/>
        </p:nvSpPr>
        <p:spPr bwMode="auto">
          <a:xfrm>
            <a:off x="5076825" y="4149725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3810" name="Group 44"/>
          <p:cNvGrpSpPr>
            <a:grpSpLocks/>
          </p:cNvGrpSpPr>
          <p:nvPr/>
        </p:nvGrpSpPr>
        <p:grpSpPr bwMode="auto">
          <a:xfrm>
            <a:off x="5148263" y="2565400"/>
            <a:ext cx="3036887" cy="647700"/>
            <a:chOff x="431" y="2160"/>
            <a:chExt cx="1913" cy="408"/>
          </a:xfrm>
        </p:grpSpPr>
        <p:sp>
          <p:nvSpPr>
            <p:cNvPr id="33838" name="Oval 17"/>
            <p:cNvSpPr>
              <a:spLocks noChangeArrowheads="1"/>
            </p:cNvSpPr>
            <p:nvPr/>
          </p:nvSpPr>
          <p:spPr bwMode="auto">
            <a:xfrm>
              <a:off x="431" y="2160"/>
              <a:ext cx="1859" cy="4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9" name="Text Box 24"/>
            <p:cNvSpPr txBox="1">
              <a:spLocks noChangeArrowheads="1"/>
            </p:cNvSpPr>
            <p:nvPr/>
          </p:nvSpPr>
          <p:spPr bwMode="auto">
            <a:xfrm>
              <a:off x="711" y="2215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TW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IEEE 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標準草案</a:t>
              </a:r>
              <a:endPara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3836" name="Oval 36"/>
          <p:cNvSpPr>
            <a:spLocks noChangeArrowheads="1"/>
          </p:cNvSpPr>
          <p:nvPr/>
        </p:nvSpPr>
        <p:spPr bwMode="auto">
          <a:xfrm>
            <a:off x="5651500" y="3357563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5" name="Oval 29"/>
          <p:cNvSpPr>
            <a:spLocks noChangeArrowheads="1"/>
          </p:cNvSpPr>
          <p:nvPr/>
        </p:nvSpPr>
        <p:spPr bwMode="auto">
          <a:xfrm>
            <a:off x="5724525" y="4941888"/>
            <a:ext cx="2879725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2" name="Oval 34"/>
          <p:cNvSpPr>
            <a:spLocks noChangeArrowheads="1"/>
          </p:cNvSpPr>
          <p:nvPr/>
        </p:nvSpPr>
        <p:spPr bwMode="auto">
          <a:xfrm>
            <a:off x="5076825" y="4149725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Oval 17"/>
          <p:cNvSpPr>
            <a:spLocks noChangeArrowheads="1"/>
          </p:cNvSpPr>
          <p:nvPr/>
        </p:nvSpPr>
        <p:spPr bwMode="auto">
          <a:xfrm>
            <a:off x="5148263" y="2565400"/>
            <a:ext cx="2951162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>
            <a:off x="5651500" y="3357563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5003800" y="5734050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5" name="Oval 29"/>
          <p:cNvSpPr>
            <a:spLocks noChangeArrowheads="1"/>
          </p:cNvSpPr>
          <p:nvPr/>
        </p:nvSpPr>
        <p:spPr bwMode="auto">
          <a:xfrm>
            <a:off x="5724525" y="4941888"/>
            <a:ext cx="2879725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2" name="Oval 34"/>
          <p:cNvSpPr>
            <a:spLocks noChangeArrowheads="1"/>
          </p:cNvSpPr>
          <p:nvPr/>
        </p:nvSpPr>
        <p:spPr bwMode="auto">
          <a:xfrm>
            <a:off x="5076825" y="4149725"/>
            <a:ext cx="2951163" cy="647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3819" name="Group 43"/>
          <p:cNvGrpSpPr>
            <a:grpSpLocks/>
          </p:cNvGrpSpPr>
          <p:nvPr/>
        </p:nvGrpSpPr>
        <p:grpSpPr bwMode="auto">
          <a:xfrm>
            <a:off x="5651501" y="3357563"/>
            <a:ext cx="3044826" cy="647700"/>
            <a:chOff x="3379" y="2614"/>
            <a:chExt cx="1918" cy="408"/>
          </a:xfrm>
        </p:grpSpPr>
        <p:sp>
          <p:nvSpPr>
            <p:cNvPr id="33820" name="Oval 36"/>
            <p:cNvSpPr>
              <a:spLocks noChangeArrowheads="1"/>
            </p:cNvSpPr>
            <p:nvPr/>
          </p:nvSpPr>
          <p:spPr bwMode="auto">
            <a:xfrm>
              <a:off x="3379" y="2614"/>
              <a:ext cx="1859" cy="4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21" name="Text Box 40"/>
            <p:cNvSpPr txBox="1">
              <a:spLocks noChangeArrowheads="1"/>
            </p:cNvSpPr>
            <p:nvPr/>
          </p:nvSpPr>
          <p:spPr bwMode="auto">
            <a:xfrm>
              <a:off x="3480" y="2644"/>
              <a:ext cx="1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b="1" dirty="0">
                  <a:solidFill>
                    <a:schemeClr val="tx1"/>
                  </a:solidFill>
                  <a:ea typeface="新細明體" pitchFamily="18" charset="-120"/>
                </a:rPr>
                <a:t>  IEEE</a:t>
              </a:r>
              <a:r>
                <a:rPr lang="zh-TW" altLang="en-US" b="1" dirty="0">
                  <a:solidFill>
                    <a:schemeClr val="tx1"/>
                  </a:solidFill>
                  <a:ea typeface="新細明體" pitchFamily="18" charset="-12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ea typeface="新細明體" pitchFamily="18" charset="-120"/>
                </a:rPr>
                <a:t>eLearning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4213" y="476250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6633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/ IET Journal &amp; Magazine- </a:t>
            </a:r>
            <a:b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IEEE/ IET 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期刊雜誌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042988" y="1844675"/>
            <a:ext cx="75342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包括</a:t>
            </a:r>
            <a:r>
              <a:rPr lang="en-US" altLang="zh-TW" sz="28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所有學會</a:t>
            </a:r>
            <a:r>
              <a:rPr lang="en-US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(38</a:t>
            </a:r>
            <a:r>
              <a:rPr lang="en-US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個</a:t>
            </a:r>
            <a:r>
              <a:rPr lang="en-US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)</a:t>
            </a:r>
            <a:r>
              <a:rPr lang="en-US" sz="28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出版品</a:t>
            </a:r>
            <a:endParaRPr lang="en-US" sz="28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精選收錄</a:t>
            </a:r>
            <a:r>
              <a:rPr lang="en-US" altLang="zh-TW" sz="2800" b="1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1872~1988</a:t>
            </a:r>
            <a:r>
              <a:rPr lang="en-US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年期刊雜誌文獻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完整收錄</a:t>
            </a:r>
            <a:r>
              <a:rPr lang="en-US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1988</a:t>
            </a:r>
            <a:r>
              <a:rPr lang="en-US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至今的文獻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zh-TW" altLang="en-GB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每年平均新增 </a:t>
            </a:r>
            <a:r>
              <a:rPr lang="en-GB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5-6</a:t>
            </a:r>
            <a:r>
              <a:rPr lang="zh-TW" altLang="en-GB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種期刊雜誌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zh-TW" altLang="en-US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文獻收錄量逾 </a:t>
            </a:r>
            <a:r>
              <a:rPr lang="en-GB" altLang="zh-TW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700,000</a:t>
            </a:r>
            <a:r>
              <a:rPr lang="zh-TW" altLang="en-GB" sz="28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份</a:t>
            </a:r>
          </a:p>
          <a:p>
            <a:pPr algn="l">
              <a:lnSpc>
                <a:spcPct val="110000"/>
              </a:lnSpc>
              <a:spcBef>
                <a:spcPts val="650"/>
              </a:spcBef>
              <a:buClr>
                <a:srgbClr val="808080"/>
              </a:buClr>
              <a:buSzPct val="86000"/>
            </a:pPr>
            <a:endParaRPr lang="en-US" altLang="zh-TW" sz="28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4350"/>
            <a:ext cx="8231188" cy="1143000"/>
          </a:xfrm>
          <a:ln/>
        </p:spPr>
        <p:txBody>
          <a:bodyPr/>
          <a:lstStyle/>
          <a:p>
            <a:r>
              <a:rPr altLang="zh-CN" dirty="0" smtClean="0">
                <a:solidFill>
                  <a:srgbClr val="C00000"/>
                </a:solidFill>
                <a:ea typeface="微軟正黑體" pitchFamily="34" charset="-120"/>
              </a:rPr>
              <a:t>2013</a:t>
            </a:r>
            <a:r>
              <a:rPr lang="en-US" altLang="zh-CN" dirty="0" smtClean="0">
                <a:solidFill>
                  <a:srgbClr val="C00000"/>
                </a:solidFill>
                <a:ea typeface="微軟正黑體" pitchFamily="34" charset="-120"/>
              </a:rPr>
              <a:t> </a:t>
            </a:r>
            <a:r>
              <a:rPr altLang="zh-CN" dirty="0" smtClean="0">
                <a:solidFill>
                  <a:srgbClr val="C00000"/>
                </a:solidFill>
                <a:ea typeface="微軟正黑體" pitchFamily="34" charset="-120"/>
              </a:rPr>
              <a:t>IEE</a:t>
            </a:r>
            <a:r>
              <a:rPr dirty="0" smtClean="0">
                <a:solidFill>
                  <a:srgbClr val="C00000"/>
                </a:solidFill>
                <a:ea typeface="微軟正黑體" pitchFamily="34" charset="-120"/>
              </a:rPr>
              <a:t>E</a:t>
            </a:r>
            <a:r>
              <a:rPr lang="en-US" dirty="0" smtClean="0">
                <a:solidFill>
                  <a:srgbClr val="C00000"/>
                </a:solidFill>
                <a:ea typeface="微軟正黑體" pitchFamily="34" charset="-120"/>
              </a:rPr>
              <a:t> </a:t>
            </a:r>
            <a:r>
              <a:rPr lang="zh-CN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新增期刊</a:t>
            </a:r>
            <a:r>
              <a:rPr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50" y="1420019"/>
            <a:ext cx="5911850" cy="4786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IEEE Transactions on Cloud Computing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IEEE Journal of Emerging and Selected Topics in Power Electronics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IEEE Geoscience and Remote Sensing Magazine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And two new journals translated to English: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China Communications Magazine</a:t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(from the China Institute of Communications)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IEEE RITA</a:t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(Latin America learning technology journal)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6559"/>
            <a:ext cx="24401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49" y="4492283"/>
            <a:ext cx="229391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63" y="6021388"/>
            <a:ext cx="3625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681"/>
                </a:solidFill>
                <a:latin typeface="Arial" charset="0"/>
                <a:ea typeface="ＭＳ Ｐゴシック"/>
                <a:cs typeface="Arial" pitchFamily="34" charset="0"/>
              </a:rPr>
              <a:t>All included in an IEL subscription</a:t>
            </a:r>
            <a:endParaRPr lang="en-US" sz="1800" dirty="0">
              <a:solidFill>
                <a:srgbClr val="00268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692275" y="2205038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ts val="600"/>
              </a:spcBef>
              <a:buClr>
                <a:srgbClr val="808080"/>
              </a:buClr>
              <a:buSzPct val="95000"/>
              <a:buFont typeface="Times New Roman" pitchFamily="18" charset="0"/>
              <a:buBlip>
                <a:blip r:embed="rId3"/>
              </a:buBlip>
            </a:pPr>
            <a:r>
              <a:rPr lang="en-US" altLang="zh-TW" sz="2800" dirty="0">
                <a:solidFill>
                  <a:srgbClr val="004787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背景及平台介紹</a:t>
            </a:r>
            <a:endParaRPr lang="en-US" sz="2800" b="1" dirty="0">
              <a:solidFill>
                <a:schemeClr val="tx1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ts val="600"/>
              </a:spcBef>
              <a:buClr>
                <a:srgbClr val="808080"/>
              </a:buClr>
              <a:buSzPct val="95000"/>
              <a:buFont typeface="Times New Roman" pitchFamily="18" charset="0"/>
              <a:buBlip>
                <a:blip r:embed="rId3"/>
              </a:buBlip>
            </a:pPr>
            <a:r>
              <a:rPr lang="en-US" altLang="zh-TW" sz="28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如何</a:t>
            </a:r>
            <a:r>
              <a:rPr lang="en-US" altLang="zh-TW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Browse</a:t>
            </a:r>
            <a:endParaRPr lang="en-US" altLang="zh-TW" sz="2800" b="1" dirty="0">
              <a:solidFill>
                <a:schemeClr val="tx1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ts val="600"/>
              </a:spcBef>
              <a:buClr>
                <a:srgbClr val="808080"/>
              </a:buClr>
              <a:buSzPct val="95000"/>
              <a:buFont typeface="Times New Roman" pitchFamily="18" charset="0"/>
              <a:buBlip>
                <a:blip r:embed="rId3"/>
              </a:buBlip>
            </a:pPr>
            <a:r>
              <a:rPr lang="en-US" sz="28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如何</a:t>
            </a:r>
            <a:r>
              <a:rPr lang="en-US" altLang="zh-TW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Search</a:t>
            </a:r>
            <a:endParaRPr lang="en-US" altLang="zh-TW" sz="2800" b="1" dirty="0">
              <a:solidFill>
                <a:schemeClr val="tx1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ts val="600"/>
              </a:spcBef>
              <a:buClr>
                <a:srgbClr val="808080"/>
              </a:buClr>
              <a:buSzPct val="95000"/>
              <a:buFont typeface="Times New Roman" pitchFamily="18" charset="0"/>
              <a:buBlip>
                <a:blip r:embed="rId3"/>
              </a:buBlip>
            </a:pPr>
            <a:r>
              <a:rPr lang="en-US" sz="28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個人偏好設定</a:t>
            </a:r>
            <a:endParaRPr lang="en-US" sz="2800" b="1" dirty="0">
              <a:solidFill>
                <a:schemeClr val="tx1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 b="1">
                <a:solidFill>
                  <a:srgbClr val="C00000"/>
                </a:solidFill>
                <a:ea typeface="微軟正黑體" pitchFamily="34" charset="-120"/>
              </a:rPr>
              <a:t>內容大綱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611188" y="1557338"/>
            <a:ext cx="7921625" cy="1587"/>
          </a:xfrm>
          <a:prstGeom prst="line">
            <a:avLst/>
          </a:prstGeom>
          <a:noFill/>
          <a:ln w="38160">
            <a:solidFill>
              <a:srgbClr val="0F3D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000" r="31435"/>
          <a:stretch>
            <a:fillRect/>
          </a:stretch>
        </p:blipFill>
        <p:spPr bwMode="auto">
          <a:xfrm>
            <a:off x="6443663" y="3213100"/>
            <a:ext cx="25034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1476375" y="5876925"/>
            <a:ext cx="464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chemeClr val="tx1"/>
                </a:solidFill>
              </a:rPr>
              <a:t>IEL</a:t>
            </a:r>
            <a:r>
              <a:rPr lang="en-US" b="1">
                <a:solidFill>
                  <a:schemeClr val="tx1"/>
                </a:solidFill>
              </a:rPr>
              <a:t>資料庫讓您的研究生活更高效</a:t>
            </a:r>
            <a:endParaRPr lang="zh-TW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1188" y="476250"/>
            <a:ext cx="8032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/ IET Conference Proceedings-</a:t>
            </a:r>
            <a:b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                IEEE/ IET 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會議論文 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8459787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zh-TW" altLang="en-GB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精選收錄</a:t>
            </a:r>
            <a:r>
              <a:rPr lang="en-GB" altLang="zh-TW" sz="2800" b="1" dirty="0" smtClean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1951~1988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ea typeface="微軟正黑體" pitchFamily="34" charset="-120"/>
              </a:rPr>
              <a:t>年會議論文集</a:t>
            </a:r>
            <a:endParaRPr lang="en-US" sz="2800" b="1" dirty="0">
              <a:solidFill>
                <a:srgbClr val="000000"/>
              </a:solidFill>
              <a:latin typeface="+mj-lt"/>
              <a:ea typeface="微軟正黑體" pitchFamily="34" charset="-12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完整收錄</a:t>
            </a:r>
            <a:r>
              <a:rPr lang="en-US" altLang="zh-TW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1988</a:t>
            </a:r>
            <a:r>
              <a:rPr lang="en-US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年至今的文獻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每年於世界各地舉辦的學術研討會達</a:t>
            </a:r>
            <a:r>
              <a:rPr lang="en-US" altLang="zh-TW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1,000</a:t>
            </a:r>
            <a:r>
              <a:rPr lang="en-US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場以上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800" b="1" dirty="0" err="1">
                <a:solidFill>
                  <a:srgbClr val="000000"/>
                </a:solidFill>
                <a:latin typeface="+mj-lt"/>
                <a:ea typeface="微軟正黑體" pitchFamily="34" charset="-120"/>
              </a:rPr>
              <a:t>文獻收錄量達</a:t>
            </a:r>
            <a:r>
              <a:rPr lang="en-GB" altLang="zh-TW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1,800,000</a:t>
            </a:r>
            <a:r>
              <a:rPr lang="zh-TW" altLang="en-GB" sz="2800" b="1" dirty="0">
                <a:solidFill>
                  <a:srgbClr val="000000"/>
                </a:solidFill>
                <a:latin typeface="+mj-lt"/>
                <a:ea typeface="微軟正黑體" pitchFamily="34" charset="-120"/>
              </a:rPr>
              <a:t>份</a:t>
            </a:r>
          </a:p>
          <a:p>
            <a:pPr algn="l">
              <a:lnSpc>
                <a:spcPct val="110000"/>
              </a:lnSpc>
              <a:spcBef>
                <a:spcPts val="650"/>
              </a:spcBef>
              <a:buClr>
                <a:srgbClr val="808080"/>
              </a:buClr>
              <a:buSzPct val="86000"/>
            </a:pPr>
            <a:endParaRPr lang="en-US" altLang="zh-TW" sz="2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23850" y="333375"/>
            <a:ext cx="860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6172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zh-CN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381000" y="404813"/>
            <a:ext cx="8763000" cy="646112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ea typeface="微軟正黑體" pitchFamily="34" charset="-120"/>
              </a:rPr>
              <a:t>2011</a:t>
            </a:r>
            <a:r>
              <a:rPr lang="zh-CN" altLang="en-US" dirty="0" smtClean="0">
                <a:solidFill>
                  <a:srgbClr val="C00000"/>
                </a:solidFill>
                <a:ea typeface="微軟正黑體" pitchFamily="34" charset="-120"/>
              </a:rPr>
              <a:t>新增</a:t>
            </a:r>
            <a:r>
              <a:rPr lang="en-US" altLang="en-US" dirty="0" smtClean="0">
                <a:solidFill>
                  <a:srgbClr val="C00000"/>
                </a:solidFill>
                <a:ea typeface="微軟正黑體" pitchFamily="34" charset="-120"/>
              </a:rPr>
              <a:t>VDE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會議記錄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564063"/>
            <a:ext cx="1752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1362075"/>
            <a:ext cx="2151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http://www.vde.com/de/sitecollectionimages/allgemein-web/184x109%20-%20bild%20in%20webseite/vde_publikationen184x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794000"/>
            <a:ext cx="1752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23850" y="1700213"/>
            <a:ext cx="6696075" cy="41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4638" indent="-274638"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6"/>
              </a:buBlip>
            </a:pPr>
            <a:r>
              <a:rPr lang="en-US" altLang="zh-CN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IEEE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CN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VDE VERLAG</a:t>
            </a:r>
            <a:r>
              <a:rPr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達成</a:t>
            </a:r>
            <a:r>
              <a:rPr lang="zh-CN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合作</a:t>
            </a:r>
            <a:endParaRPr lang="zh-CN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4638" indent="-274638"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6"/>
              </a:buBlip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來自</a:t>
            </a:r>
            <a:r>
              <a:rPr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多種 </a:t>
            </a:r>
            <a:r>
              <a:rPr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VDE VERLAG 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會議的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3,100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份論文</a:t>
            </a:r>
          </a:p>
          <a:p>
            <a:pPr marL="274638" indent="-274638"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6"/>
              </a:buBlip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技術內容包含 </a:t>
            </a:r>
            <a:r>
              <a:rPr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Computing Systems, Optical Communications, Power systems, RFID Technologies, Telecommunications, and MORE! ...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867568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36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Standard - IEEE</a:t>
            </a:r>
            <a:r>
              <a:rPr lang="en-GB" altLang="zh-TW" sz="3600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GB" sz="36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技術標準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95288" y="1484313"/>
            <a:ext cx="84978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3375"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4875" algn="l"/>
                <a:tab pos="1819275" algn="l"/>
                <a:tab pos="2773363" algn="l"/>
                <a:tab pos="3024188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技術標準組織成立於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1884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年，引領著全球技術標準</a:t>
            </a: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的發展，涵蓋領域包括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: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電信、資訊科技及動力能源。</a:t>
            </a:r>
          </a:p>
          <a:p>
            <a:pPr algn="l">
              <a:spcBef>
                <a:spcPct val="0"/>
              </a:spcBef>
              <a:buClrTx/>
              <a:buSzPct val="80000"/>
              <a:buFontTx/>
              <a:buNone/>
            </a:pPr>
            <a:endParaRPr lang="en-GB" altLang="zh-TW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Pct val="80000"/>
              <a:buFontTx/>
              <a:buNone/>
            </a:pP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最受矚目的標準之一 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:802 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系列標準</a:t>
            </a:r>
            <a:r>
              <a:rPr lang="zh-TW" altLang="en-GB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   </a:t>
            </a:r>
          </a:p>
          <a:p>
            <a:pPr algn="l">
              <a:spcBef>
                <a:spcPct val="0"/>
              </a:spcBef>
              <a:buClrTx/>
              <a:buSzPct val="80000"/>
              <a:buFontTx/>
              <a:buNone/>
            </a:pPr>
            <a:r>
              <a:rPr lang="zh-TW" altLang="en-GB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                             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802.3   — 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乙太網路</a:t>
            </a: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		            	  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802.11  — 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無線網路</a:t>
            </a: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                         	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802.16  — </a:t>
            </a: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寬頻無線接取</a:t>
            </a: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zh-TW" altLang="en-GB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endParaRPr lang="zh-TW" altLang="en-GB" sz="12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zh-TW" altLang="en-GB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技術標準狀態 </a:t>
            </a:r>
            <a:r>
              <a:rPr lang="en-GB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: </a:t>
            </a:r>
            <a:r>
              <a:rPr lang="en-GB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GB" altLang="zh-TW" sz="2600" u="sng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Active. Archived. Withdrawn</a:t>
            </a:r>
            <a:r>
              <a:rPr lang="en-GB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. Draft</a:t>
            </a:r>
            <a:r>
              <a:rPr lang="ar-SA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‏</a:t>
            </a:r>
            <a:endParaRPr lang="en-US" altLang="zh-TW" sz="2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en-GB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                       ( </a:t>
            </a:r>
            <a:r>
              <a:rPr lang="zh-TW" altLang="en-GB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提供 </a:t>
            </a:r>
            <a:r>
              <a:rPr lang="en-GB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PDF</a:t>
            </a:r>
            <a:r>
              <a:rPr lang="zh-TW" altLang="en-GB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檔全文下載</a:t>
            </a:r>
            <a:r>
              <a:rPr lang="en-GB" altLang="zh-TW" sz="2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C00000"/>
                </a:solidFill>
                <a:ea typeface="微軟正黑體" pitchFamily="34" charset="-120"/>
              </a:rPr>
              <a:t>IEEE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標準在台灣</a:t>
            </a:r>
            <a:endParaRPr lang="zh-CN" altLang="en-US" sz="3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4294967295"/>
          </p:nvPr>
        </p:nvSpPr>
        <p:spPr>
          <a:xfrm>
            <a:off x="539750" y="5284788"/>
            <a:ext cx="7848600" cy="881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參與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IEEE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標準的台灣企業會員有</a:t>
            </a:r>
            <a:endParaRPr lang="en-US" altLang="zh-CN" sz="2400" b="1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</a:rPr>
              <a:t>仁寶電子、華得、英業達、廣達、旭電及偉創資通</a:t>
            </a:r>
            <a:r>
              <a:rPr lang="zh-CN" altLang="en-US" sz="2200" b="1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300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533400" y="1447800"/>
            <a:ext cx="5257800" cy="3305175"/>
            <a:chOff x="585304" y="1600200"/>
            <a:chExt cx="6096000" cy="4295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304" y="1600200"/>
              <a:ext cx="6096000" cy="4295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920" name="矩形 6"/>
            <p:cNvSpPr>
              <a:spLocks noChangeArrowheads="1"/>
            </p:cNvSpPr>
            <p:nvPr/>
          </p:nvSpPr>
          <p:spPr bwMode="auto">
            <a:xfrm>
              <a:off x="990600" y="2819400"/>
              <a:ext cx="29718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zh-CN" altLang="en-US"/>
            </a:p>
          </p:txBody>
        </p:sp>
      </p:grpSp>
      <p:pic>
        <p:nvPicPr>
          <p:cNvPr id="8" name="Picture 4" descr="http://img3.pconline.com.cn/pconline/1006/28/2155690_image001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33400"/>
            <a:ext cx="260191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cupor.net/product/upfile/tp_20070819103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971800"/>
            <a:ext cx="26384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3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台灣參與的</a:t>
            </a:r>
            <a:r>
              <a:rPr lang="en-US" altLang="zh-TW" sz="3600" b="1" dirty="0" err="1">
                <a:solidFill>
                  <a:srgbClr val="C00000"/>
                </a:solidFill>
                <a:latin typeface="+mj-lt"/>
                <a:ea typeface="微軟正黑體" pitchFamily="34" charset="-120"/>
              </a:rPr>
              <a:t>IEEE</a:t>
            </a:r>
            <a:r>
              <a:rPr lang="en-US" sz="3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標準</a:t>
            </a:r>
            <a:endParaRPr lang="en-US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802.16 Broadband Wireless Access Standard</a:t>
            </a:r>
          </a:p>
          <a:p>
            <a:pPr algn="l">
              <a:spcBef>
                <a:spcPts val="500"/>
              </a:spcBef>
              <a:buClrTx/>
              <a:buSzPct val="80000"/>
              <a:buFontTx/>
              <a:buNone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無線寛頻存取標準</a:t>
            </a:r>
          </a:p>
          <a:p>
            <a:pPr algn="l">
              <a:spcBef>
                <a:spcPts val="600"/>
              </a:spcBef>
              <a:buClrTx/>
              <a:buSzPct val="80000"/>
              <a:buFontTx/>
              <a:buNone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台灣大學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淡江大學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宜蘭大學 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工研院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聯發科</a:t>
            </a:r>
          </a:p>
          <a:p>
            <a:pPr algn="l"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  </a:t>
            </a:r>
            <a:r>
              <a:rPr lang="en-US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資策會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4427538" y="1700213"/>
            <a:ext cx="4537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IEEE 802.11 Wireless Local Area Networks (WLAN) Standard  IEEE</a:t>
            </a:r>
            <a:r>
              <a:rPr lang="en-US" sz="20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無線區域網通用標準</a:t>
            </a: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endParaRPr lang="en-US" altLang="zh-TW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</a:pPr>
            <a:endParaRPr lang="en-US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瑞昱半導體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宏達電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雷凌科技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聯發科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國立台灣大學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23850" y="404813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IBM Journal of Research and Development </a:t>
            </a:r>
            <a:b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IBM 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期刊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3534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en-US" altLang="zh-TW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IBM</a:t>
            </a:r>
            <a:r>
              <a:rPr lang="en-US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專業期刊資源</a:t>
            </a:r>
            <a:endParaRPr 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IBM Journal of Research and Development(1957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至今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80000"/>
              <a:buFont typeface="Wingdings" pitchFamily="2" charset="2"/>
              <a:buChar char=""/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IBM Systems Journal</a:t>
            </a:r>
            <a:r>
              <a:rPr lang="en-US" altLang="zh-TW" sz="18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(1962~2008)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Tx/>
              <a:buSzPct val="80000"/>
              <a:buFontTx/>
              <a:buNone/>
            </a:pPr>
            <a:endParaRPr lang="en-US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IBM Systems Journal 2009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年併入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IBM Journal of Research and Development  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電腦科學、硬體和結構等領域引用度第三高的期刊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ISI JCR 2009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被電腦軟硬體相關專利引用超過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3,400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次的研究文獻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Tx/>
              <a:buSzPct val="80000"/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 (3,407 Analytics as of 2011)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7,000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篇以上文獻，可供全文影像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檔案下載</a:t>
            </a:r>
          </a:p>
          <a:p>
            <a:pPr algn="l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內容包含了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CMOS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Circuits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Deep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Computing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Cloud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Computing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Data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Preservation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Systems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Biology</a:t>
            </a:r>
            <a:r>
              <a:rPr lang="en-US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等多項領域</a:t>
            </a:r>
            <a:r>
              <a:rPr 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789363"/>
            <a:ext cx="1320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ctr" rotWithShape="0">
              <a:schemeClr val="bg2">
                <a:alpha val="65000"/>
              </a:schemeClr>
            </a:outerShdw>
          </a:effectLst>
        </p:spPr>
      </p:pic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95288" y="1628775"/>
            <a:ext cx="8424862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4"/>
              </a:buBlip>
            </a:pPr>
            <a:r>
              <a:rPr lang="en-US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現有6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00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多個電子書，每年平均新增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40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個主題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4"/>
              </a:buBlip>
            </a:pPr>
            <a:r>
              <a:rPr lang="en-US" sz="26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收錄內容包含實用手冊、介紹、參考書以及專業書籍</a:t>
            </a:r>
            <a:endParaRPr lang="en-US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4"/>
              </a:buBlip>
            </a:pP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書目可回溯至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1974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年，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2000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年後出版的文獻量佔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70%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4"/>
              </a:buBlip>
            </a:pPr>
            <a:r>
              <a:rPr lang="en-US" sz="26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提供線上租用及買斷兩種加購方式</a:t>
            </a:r>
            <a:endParaRPr lang="en-US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IEEE- Wiley eBooks  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電子書庫</a:t>
            </a:r>
            <a:endParaRPr lang="en-US" altLang="zh-TW" sz="3200" b="1">
              <a:solidFill>
                <a:srgbClr val="C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221163"/>
            <a:ext cx="12080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ctr" rotWithShape="0">
              <a:schemeClr val="bg2">
                <a:alpha val="65000"/>
              </a:schemeClr>
            </a:outerShdw>
          </a:effectLst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644900"/>
            <a:ext cx="1133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179388" y="4941888"/>
            <a:ext cx="5688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TW" altLang="en-US" b="1" dirty="0">
                <a:solidFill>
                  <a:srgbClr val="002681"/>
                </a:solidFill>
                <a:latin typeface="微軟正黑體" pitchFamily="34" charset="-120"/>
                <a:ea typeface="微軟正黑體" pitchFamily="34" charset="-120"/>
              </a:rPr>
              <a:t>跨及多個領域，包括生物工程、動力能源、通訊技術</a:t>
            </a:r>
            <a:r>
              <a:rPr lang="en-US" altLang="zh-TW" b="1" dirty="0">
                <a:solidFill>
                  <a:srgbClr val="00268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>
                <a:solidFill>
                  <a:srgbClr val="002681"/>
                </a:solidFill>
                <a:latin typeface="微軟正黑體" pitchFamily="34" charset="-120"/>
                <a:ea typeface="微軟正黑體" pitchFamily="34" charset="-120"/>
              </a:rPr>
              <a:t>等持續被討論的技術議題</a:t>
            </a:r>
          </a:p>
        </p:txBody>
      </p:sp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120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68313" y="1628775"/>
            <a:ext cx="8424862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世界理工大學之最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麻省理工學院出版的電子書</a:t>
            </a:r>
            <a:r>
              <a:rPr lang="zh-TW" altLang="en-US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。</a:t>
            </a:r>
            <a:endParaRPr lang="zh-TW" altLang="en-US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600" b="1" dirty="0" err="1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現有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近</a:t>
            </a:r>
            <a:r>
              <a:rPr lang="en-US" altLang="zh-TW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500</a:t>
            </a:r>
            <a:r>
              <a:rPr lang="zh-TW" altLang="en-US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本</a:t>
            </a:r>
            <a:r>
              <a:rPr lang="en-US" sz="2600" b="1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電子書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，每年平均新增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40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個主題 </a:t>
            </a:r>
            <a:r>
              <a:rPr lang="zh-TW" altLang="en-US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。</a:t>
            </a:r>
            <a:endParaRPr lang="en-US" altLang="zh-TW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美國出版商獎的得獎書籍：收錄大約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70%</a:t>
            </a: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的資訊科學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.</a:t>
            </a: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人工智慧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.</a:t>
            </a:r>
            <a:r>
              <a:rPr lang="zh-TW" alt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電腦程式設計相關領域的內容。</a:t>
            </a: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書目回溯至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1943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年，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2000</a:t>
            </a:r>
            <a:r>
              <a:rPr lang="en-US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年後出版的文獻量佔</a:t>
            </a:r>
            <a:r>
              <a:rPr lang="en-US" altLang="zh-TW" sz="2600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55% </a:t>
            </a:r>
            <a:r>
              <a:rPr lang="zh-TW" altLang="en-US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。</a:t>
            </a:r>
            <a:endParaRPr lang="en-US" altLang="zh-TW" sz="2600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650"/>
              </a:spcBef>
              <a:buClr>
                <a:srgbClr val="808080"/>
              </a:buClr>
              <a:buSzPct val="86000"/>
              <a:buFont typeface="Times New Roman" pitchFamily="18" charset="0"/>
              <a:buBlip>
                <a:blip r:embed="rId3"/>
              </a:buBlip>
            </a:pPr>
            <a:r>
              <a:rPr lang="en-US" sz="2600" b="1" dirty="0" err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提供線上租用及買斷兩種加購方式</a:t>
            </a:r>
            <a:r>
              <a:rPr lang="zh-TW" altLang="en-US" b="1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。</a:t>
            </a:r>
            <a:endParaRPr lang="en-US" b="1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MIT eBooks Library 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電子書庫</a:t>
            </a:r>
            <a:endParaRPr lang="en-US" altLang="zh-TW" sz="3200" b="1">
              <a:solidFill>
                <a:srgbClr val="C00000"/>
              </a:solidFill>
              <a:ea typeface="微軟正黑體" pitchFamily="34" charset="-12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–Computer &amp; Engineering</a:t>
            </a:r>
            <a:endParaRPr lang="en-US" altLang="zh-TW" sz="3200" b="1">
              <a:solidFill>
                <a:srgbClr val="C00000"/>
              </a:solidFill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900113" y="1143000"/>
            <a:ext cx="74882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54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54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5400" b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IEEE </a:t>
            </a:r>
            <a:r>
              <a:rPr lang="en-US" altLang="zh-TW" sz="5400" b="1" i="1" dirty="0" err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Xplore</a:t>
            </a:r>
            <a:r>
              <a:rPr lang="en-US" altLang="zh-TW" sz="54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GB" altLang="zh-TW" sz="4400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─</a:t>
            </a:r>
            <a:r>
              <a:rPr lang="en-US" altLang="zh-TW" sz="4400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4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44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4400" b="1" i="1" dirty="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                             </a:t>
            </a:r>
            <a:r>
              <a:rPr lang="en-US" altLang="zh-TW" sz="4400" b="1" i="1" dirty="0">
                <a:solidFill>
                  <a:srgbClr val="C00000"/>
                </a:solidFill>
                <a:ea typeface="新細明體" pitchFamily="18" charset="-120"/>
                <a:cs typeface="Arial" pitchFamily="34" charset="0"/>
              </a:rPr>
              <a:t>  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如何瀏覽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96461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835150" y="260350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Xplore</a:t>
            </a:r>
            <a:r>
              <a:rPr lang="en-US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首頁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8313" y="1196975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瀏覽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1628775"/>
            <a:ext cx="1800225" cy="1944688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11638" y="908050"/>
            <a:ext cx="1439862" cy="6477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651500" y="1125538"/>
            <a:ext cx="1584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使用者資訊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948488" y="2420938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檢索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71775" y="2781300"/>
            <a:ext cx="5545138" cy="4318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95800" y="2667000"/>
            <a:ext cx="3505200" cy="3292475"/>
            <a:chOff x="3120" y="1776"/>
            <a:chExt cx="2208" cy="2074"/>
          </a:xfrm>
        </p:grpSpPr>
        <p:pic>
          <p:nvPicPr>
            <p:cNvPr id="21512" name="Picture 4" descr="bell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776"/>
              <a:ext cx="2208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3" name="Text Box 5"/>
            <p:cNvSpPr txBox="1">
              <a:spLocks noChangeArrowheads="1"/>
            </p:cNvSpPr>
            <p:nvPr/>
          </p:nvSpPr>
          <p:spPr bwMode="auto">
            <a:xfrm>
              <a:off x="3249" y="3600"/>
              <a:ext cx="18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Alexander Graham Bell</a:t>
              </a:r>
            </a:p>
          </p:txBody>
        </p:sp>
      </p:grp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0" y="14128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2200">
                <a:solidFill>
                  <a:schemeClr val="tx2"/>
                </a:solidFill>
                <a:cs typeface="Arial" pitchFamily="34" charset="0"/>
              </a:rPr>
              <a:t>Founding officers of</a:t>
            </a:r>
            <a:r>
              <a:rPr lang="en-US" altLang="en-US" sz="2200" i="1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zh-TW" sz="2200" i="1" u="sng">
                <a:solidFill>
                  <a:schemeClr val="tx2"/>
                </a:solidFill>
                <a:cs typeface="Arial" pitchFamily="34" charset="0"/>
              </a:rPr>
              <a:t>T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he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A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merican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nstitute of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lectrical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ngineers</a:t>
            </a:r>
            <a:r>
              <a:rPr lang="en-US" altLang="en-US" sz="2200" i="1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zh-TW" sz="2200" i="1">
                <a:solidFill>
                  <a:schemeClr val="tx2"/>
                </a:solidFill>
                <a:cs typeface="Arial" pitchFamily="34" charset="0"/>
              </a:rPr>
              <a:t>（</a:t>
            </a:r>
            <a:r>
              <a:rPr lang="en-US" altLang="zh-TW" sz="2200" i="1">
                <a:solidFill>
                  <a:srgbClr val="C00000"/>
                </a:solidFill>
                <a:cs typeface="Arial" pitchFamily="34" charset="0"/>
              </a:rPr>
              <a:t>AIEE</a:t>
            </a:r>
            <a:r>
              <a:rPr lang="en-US" altLang="zh-TW" sz="2200" i="1">
                <a:solidFill>
                  <a:schemeClr val="tx2"/>
                </a:solidFill>
                <a:cs typeface="Arial" pitchFamily="34" charset="0"/>
              </a:rPr>
              <a:t>） </a:t>
            </a:r>
            <a:r>
              <a:rPr lang="en-US" altLang="en-US" sz="2200">
                <a:solidFill>
                  <a:schemeClr val="tx2"/>
                </a:solidFill>
                <a:cs typeface="Arial" pitchFamily="34" charset="0"/>
              </a:rPr>
              <a:t>in 1884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19200" y="2667000"/>
            <a:ext cx="2400300" cy="3292475"/>
            <a:chOff x="1096" y="1776"/>
            <a:chExt cx="1512" cy="2074"/>
          </a:xfrm>
        </p:grpSpPr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1096" y="3600"/>
              <a:ext cx="15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Thomas A. Edison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pic>
          <p:nvPicPr>
            <p:cNvPr id="2151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1776"/>
              <a:ext cx="1366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09" name="Title 9"/>
          <p:cNvSpPr>
            <a:spLocks noGrp="1"/>
          </p:cNvSpPr>
          <p:nvPr>
            <p:ph type="title" idx="4294967295"/>
          </p:nvPr>
        </p:nvSpPr>
        <p:spPr>
          <a:xfrm>
            <a:off x="323850" y="620713"/>
            <a:ext cx="8382000" cy="1143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協會前身之一</a:t>
            </a:r>
            <a:r>
              <a:rPr lang="zh-CN" altLang="en-US" sz="40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4000" smtClean="0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美國電子工程師協會</a:t>
            </a:r>
            <a:endParaRPr lang="en-US" altLang="zh-CN" sz="4000" smtClean="0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4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11188" y="404813"/>
            <a:ext cx="806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IEEE/IET Electronic Library</a:t>
            </a:r>
            <a:br>
              <a:rPr lang="en-GB" altLang="zh-TW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zh-TW" altLang="en-GB" sz="32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瀏覽功能</a:t>
            </a:r>
          </a:p>
        </p:txBody>
      </p:sp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4427538" y="5229225"/>
            <a:ext cx="210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619250" y="4724400"/>
            <a:ext cx="30368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1. </a:t>
            </a:r>
            <a:r>
              <a:rPr lang="en-US" altLang="zh-TW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IEEE-Wiley</a:t>
            </a:r>
            <a:r>
              <a:rPr lang="zh-TW" altLang="en-US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電子書　 </a:t>
            </a:r>
          </a:p>
          <a:p>
            <a:pPr marL="457200" indent="-457200" algn="l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2. </a:t>
            </a:r>
            <a:r>
              <a:rPr lang="zh-TW" altLang="en-US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會議論文   </a:t>
            </a:r>
          </a:p>
          <a:p>
            <a:pPr marL="457200" indent="-457200" algn="l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3. IEEE</a:t>
            </a:r>
            <a:r>
              <a:rPr lang="zh-TW" altLang="en-US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線上課程        　   </a:t>
            </a:r>
          </a:p>
          <a:p>
            <a:pPr marL="457200" indent="-457200" algn="l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		</a:t>
            </a:r>
          </a:p>
        </p:txBody>
      </p:sp>
      <p:sp>
        <p:nvSpPr>
          <p:cNvPr id="46085" name="Text Box 13"/>
          <p:cNvSpPr txBox="1">
            <a:spLocks noChangeArrowheads="1"/>
          </p:cNvSpPr>
          <p:nvPr/>
        </p:nvSpPr>
        <p:spPr bwMode="auto">
          <a:xfrm>
            <a:off x="4932363" y="4724400"/>
            <a:ext cx="37957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4. </a:t>
            </a:r>
            <a:r>
              <a:rPr lang="zh-TW" altLang="en-US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期刊雜誌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5. </a:t>
            </a:r>
            <a:r>
              <a:rPr lang="zh-TW" altLang="en-US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技術標準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6. </a:t>
            </a:r>
            <a:r>
              <a:rPr lang="zh-TW" altLang="en-US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主題領域瀏覽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46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338"/>
            <a:ext cx="914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6975"/>
            <a:ext cx="80645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609600" y="1196975"/>
            <a:ext cx="874713" cy="327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1547813" y="908050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b="1">
                <a:ea typeface="微軟正黑體" pitchFamily="34" charset="-120"/>
                <a:cs typeface="Arial Unicode MS" pitchFamily="34" charset="-120"/>
              </a:rPr>
              <a:t>依開頭字母排序</a:t>
            </a:r>
          </a:p>
        </p:txBody>
      </p:sp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5513"/>
            <a:ext cx="78486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609600" y="4076700"/>
            <a:ext cx="2447925" cy="278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484313" y="925513"/>
            <a:ext cx="9144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438400" y="6858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b="1">
                <a:ea typeface="微軟正黑體" pitchFamily="34" charset="-120"/>
                <a:cs typeface="Arial Unicode MS" pitchFamily="34" charset="-120"/>
              </a:rPr>
              <a:t>依主題領域瀏覽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723450" y="188912"/>
            <a:ext cx="7200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Browse Journal &amp; Magazines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2895600" y="3352800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b="1">
                <a:ea typeface="微軟正黑體" pitchFamily="34" charset="-120"/>
                <a:cs typeface="Arial Unicode MS" pitchFamily="34" charset="-120"/>
              </a:rPr>
              <a:t>文獻種類與排序方式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85800" y="2362200"/>
            <a:ext cx="38862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3429000" y="19050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TW" altLang="en-US" b="1">
                <a:ea typeface="微軟正黑體" pitchFamily="34" charset="-120"/>
              </a:rPr>
              <a:t>關鍵字搜尋</a:t>
            </a:r>
          </a:p>
        </p:txBody>
      </p:sp>
    </p:spTree>
    <p:extLst>
      <p:ext uri="{BB962C8B-B14F-4D97-AF65-F5344CB8AC3E}">
        <p14:creationId xmlns:p14="http://schemas.microsoft.com/office/powerpoint/2010/main" val="41199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  <p:bldP spid="193544" grpId="0"/>
      <p:bldP spid="193547" grpId="0" animBg="1"/>
      <p:bldP spid="193548" grpId="0" animBg="1"/>
      <p:bldP spid="193549" grpId="0"/>
      <p:bldP spid="193559" grpId="0"/>
      <p:bldP spid="2" grpId="0" animBg="1"/>
      <p:bldP spid="2785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11"/>
          <p:cNvSpPr txBox="1">
            <a:spLocks noChangeArrowheads="1"/>
          </p:cNvSpPr>
          <p:nvPr/>
        </p:nvSpPr>
        <p:spPr bwMode="auto">
          <a:xfrm>
            <a:off x="762000" y="228600"/>
            <a:ext cx="72009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altLang="zh-TW" sz="3200" b="1" dirty="0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Browse Journal &amp; Magazines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00200" y="1676400"/>
            <a:ext cx="1676400" cy="6096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1676400"/>
            <a:ext cx="914400" cy="6096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838200"/>
            <a:ext cx="5715000" cy="685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63550" y="2362200"/>
            <a:ext cx="14414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主旨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352800" y="2362200"/>
            <a:ext cx="1295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歷史文獻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905000" y="2362200"/>
            <a:ext cx="12239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最新出版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76600" y="1676400"/>
            <a:ext cx="1371600" cy="6096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熱門下載文章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8200" y="1676400"/>
            <a:ext cx="1676400" cy="6096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48200" y="2362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期刊雜誌簡介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3016" grpId="0" animBg="1"/>
      <p:bldP spid="43015" grpId="0"/>
      <p:bldP spid="43025" grpId="0"/>
      <p:bldP spid="43023" grpId="0"/>
      <p:bldP spid="3" grpId="0" animBg="1"/>
      <p:bldP spid="4" grpId="0"/>
      <p:bldP spid="6" grpId="0" animBg="1"/>
      <p:bldP spid="430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Browse Journal &amp; Magazines –</a:t>
            </a:r>
            <a:r>
              <a:rPr lang="en-US" altLang="zh-TW" sz="3200" dirty="0" smtClean="0">
                <a:solidFill>
                  <a:srgbClr val="C00000"/>
                </a:solidFill>
                <a:ea typeface="新細明體" pitchFamily="18" charset="-120"/>
              </a:rPr>
              <a:t>About Journal</a:t>
            </a:r>
            <a:endParaRPr lang="zh-TW" altLang="en-US" sz="3200" dirty="0" smtClean="0">
              <a:solidFill>
                <a:srgbClr val="C00000"/>
              </a:solidFill>
              <a:ea typeface="新細明體" pitchFamily="18" charset="-12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828800" y="99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主旨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200400" y="4267200"/>
            <a:ext cx="1143000" cy="3810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5562600"/>
            <a:ext cx="2895600" cy="12954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00400" y="5257800"/>
            <a:ext cx="1371600" cy="304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6659563" y="4267200"/>
            <a:ext cx="24844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連結至學會網頁</a:t>
            </a: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H="1">
            <a:off x="7391400" y="4648200"/>
            <a:ext cx="304800" cy="3048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1295400" y="1219200"/>
            <a:ext cx="533400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14688" y="1844675"/>
            <a:ext cx="3086100" cy="9366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/>
      <p:bldP spid="43016" grpId="0" animBg="1"/>
      <p:bldP spid="43017" grpId="0" animBg="1"/>
      <p:bldP spid="4" grpId="0" animBg="1"/>
      <p:bldP spid="48136" grpId="0"/>
      <p:bldP spid="48137" grpId="0" animBg="1"/>
      <p:bldP spid="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0736"/>
            <a:ext cx="9144000" cy="762000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Browse Journal &amp; Magazines –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cs typeface="Arial" pitchFamily="34" charset="0"/>
              </a:rPr>
              <a:t>Current Issue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endParaRPr lang="zh-TW" altLang="en-US" dirty="0" smtClean="0">
              <a:solidFill>
                <a:srgbClr val="C0000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-5055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143000" y="3048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關鍵字查詢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81000" y="2514600"/>
            <a:ext cx="1905000" cy="4572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3505200" y="3657600"/>
            <a:ext cx="457200" cy="3048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886200" y="3733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文獻下載</a:t>
            </a: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 flipH="1" flipV="1">
            <a:off x="6248400" y="5486400"/>
            <a:ext cx="533400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16" grpId="0" animBg="1"/>
      <p:bldP spid="43018" grpId="0" animBg="1"/>
      <p:bldP spid="43023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Browse Journal &amp; Magazines – </a:t>
            </a:r>
            <a:r>
              <a:rPr lang="en-US" altLang="zh-TW" sz="3000" dirty="0" smtClean="0">
                <a:solidFill>
                  <a:srgbClr val="C00000"/>
                </a:solidFill>
              </a:rPr>
              <a:t>Current Issue</a:t>
            </a:r>
            <a:endParaRPr lang="zh-TW" altLang="en-US" sz="3000" dirty="0" smtClean="0">
              <a:solidFill>
                <a:srgbClr val="C00000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/>
          <a:stretch>
            <a:fillRect/>
          </a:stretch>
        </p:blipFill>
        <p:spPr bwMode="auto">
          <a:xfrm>
            <a:off x="0" y="1066800"/>
            <a:ext cx="899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256561" y="10668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7162800" y="1600200"/>
            <a:ext cx="304800" cy="3810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391400" y="19050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下載全文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295400" y="2438400"/>
            <a:ext cx="11430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2" y="2971801"/>
            <a:ext cx="648098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78555" y="2442950"/>
            <a:ext cx="10668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110854" y="2442950"/>
            <a:ext cx="1033146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143000" y="2971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  <a:cs typeface="Arial Unicode MS" pitchFamily="34" charset="-120"/>
              </a:rPr>
              <a:t>摘要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3" y="2971800"/>
            <a:ext cx="65365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7" y="2971801"/>
            <a:ext cx="65324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  <p:bldP spid="43023" grpId="0"/>
      <p:bldP spid="3" grpId="0" animBg="1"/>
      <p:bldP spid="4" grpId="0" animBg="1"/>
      <p:bldP spid="12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1187450" y="66690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8305800" y="5517232"/>
            <a:ext cx="838200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416800" y="518160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ea typeface="微軟正黑體" pitchFamily="34" charset="-120"/>
                <a:cs typeface="Arial Unicode MS" pitchFamily="34" charset="-120"/>
              </a:rPr>
              <a:t>列印與儲存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632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63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Conference Proceedings</a:t>
            </a:r>
            <a:r>
              <a:rPr lang="en-US" altLang="zh-TW" sz="3200" b="1">
                <a:solidFill>
                  <a:srgbClr val="C00000"/>
                </a:solidFill>
                <a:ea typeface="新細明體" pitchFamily="18" charset="-120"/>
              </a:rPr>
              <a:t> 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44104"/>
          <a:stretch>
            <a:fillRect/>
          </a:stretch>
        </p:blipFill>
        <p:spPr bwMode="auto">
          <a:xfrm>
            <a:off x="1187450" y="1484313"/>
            <a:ext cx="71913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95288" y="1196975"/>
            <a:ext cx="863600" cy="36036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331913" y="1268413"/>
            <a:ext cx="1008062" cy="28733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27313" y="1158875"/>
            <a:ext cx="2519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依字母開頭排序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627313" y="1590675"/>
            <a:ext cx="2087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依主題領域瀏覽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 flipV="1">
            <a:off x="3995738" y="2997200"/>
            <a:ext cx="363537" cy="36353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7"/>
          <a:stretch>
            <a:fillRect/>
          </a:stretch>
        </p:blipFill>
        <p:spPr bwMode="auto">
          <a:xfrm>
            <a:off x="468313" y="4076700"/>
            <a:ext cx="748823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0"/>
          <a:stretch>
            <a:fillRect/>
          </a:stretch>
        </p:blipFill>
        <p:spPr bwMode="auto">
          <a:xfrm>
            <a:off x="4284663" y="3284538"/>
            <a:ext cx="4481512" cy="1203325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53063" y="4918075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a typeface="微軟正黑體" pitchFamily="34" charset="-120"/>
              </a:rPr>
              <a:t>提供更</a:t>
            </a:r>
            <a:r>
              <a:rPr lang="zh-TW" altLang="en-US" sz="2000" b="1">
                <a:solidFill>
                  <a:schemeClr val="tx1"/>
                </a:solidFill>
                <a:ea typeface="微軟正黑體" pitchFamily="34" charset="-120"/>
              </a:rPr>
              <a:t>彈性</a:t>
            </a:r>
            <a:r>
              <a:rPr lang="zh-CN" altLang="en-US" sz="2000" b="1">
                <a:solidFill>
                  <a:schemeClr val="tx1"/>
                </a:solidFill>
                <a:ea typeface="微軟正黑體" pitchFamily="34" charset="-120"/>
              </a:rPr>
              <a:t>的排列组合</a:t>
            </a:r>
            <a:endParaRPr lang="zh-TW" altLang="en-US" sz="2000" b="1">
              <a:solidFill>
                <a:schemeClr val="tx1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42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8" grpId="0" animBg="1"/>
      <p:bldP spid="461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611188" y="908050"/>
            <a:ext cx="863600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2339975" y="90805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ea typeface="標楷體" pitchFamily="65" charset="-120"/>
              </a:rPr>
              <a:t>依開頭字母排序</a:t>
            </a:r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755650" y="4049713"/>
            <a:ext cx="2232025" cy="2619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2230" name="Text Box 22"/>
          <p:cNvSpPr txBox="1">
            <a:spLocks noChangeArrowheads="1"/>
          </p:cNvSpPr>
          <p:nvPr/>
        </p:nvSpPr>
        <p:spPr bwMode="auto">
          <a:xfrm>
            <a:off x="762000" y="304800"/>
            <a:ext cx="7200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200" b="1" dirty="0">
                <a:solidFill>
                  <a:srgbClr val="C00000"/>
                </a:solidFill>
                <a:ea typeface="新細明體" pitchFamily="18" charset="-120"/>
              </a:rPr>
              <a:t>Browse </a:t>
            </a:r>
            <a:r>
              <a:rPr kumimoji="1" lang="en-US" altLang="zh-TW" sz="3200" b="1" dirty="0">
                <a:solidFill>
                  <a:srgbClr val="C00000"/>
                </a:solidFill>
                <a:ea typeface="標楷體" pitchFamily="65" charset="-120"/>
                <a:cs typeface="Arial Unicode MS" pitchFamily="34" charset="-120"/>
              </a:rPr>
              <a:t>Conference Proceedings</a:t>
            </a:r>
            <a:r>
              <a:rPr lang="en-US" altLang="zh-TW" sz="3200" dirty="0">
                <a:solidFill>
                  <a:srgbClr val="C00000"/>
                </a:solidFill>
                <a:ea typeface="標楷體" pitchFamily="65" charset="-120"/>
                <a:cs typeface="Arial Unicode MS" pitchFamily="34" charset="-120"/>
              </a:rPr>
              <a:t> 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2843213" y="3357563"/>
            <a:ext cx="1512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文獻種類與排序方式</a:t>
            </a:r>
          </a:p>
        </p:txBody>
      </p:sp>
      <p:pic>
        <p:nvPicPr>
          <p:cNvPr id="401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359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403350" y="836613"/>
            <a:ext cx="1008063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27313" y="764704"/>
            <a:ext cx="2519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依字母開頭排序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627313" y="1196504"/>
            <a:ext cx="2087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依主題領域瀏覽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9552" y="836712"/>
            <a:ext cx="863600" cy="36036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7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  <p:bldP spid="193544" grpId="0"/>
      <p:bldP spid="193547" grpId="0" animBg="1"/>
      <p:bldP spid="193559" grpId="0"/>
      <p:bldP spid="193548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3200" b="1">
                <a:solidFill>
                  <a:schemeClr val="tx2"/>
                </a:solidFill>
                <a:ea typeface="Arial Unicode MS" pitchFamily="34" charset="-120"/>
                <a:cs typeface="Arial Unicode MS" pitchFamily="34" charset="-120"/>
              </a:rPr>
              <a:t>Browse Conference Proceedings</a:t>
            </a:r>
            <a:r>
              <a:rPr lang="en-US" altLang="zh-TW" sz="3200" b="1">
                <a:solidFill>
                  <a:schemeClr val="tx1"/>
                </a:solidFill>
                <a:ea typeface="新細明體" pitchFamily="18" charset="-120"/>
                <a:cs typeface="Arial Unicode MS" pitchFamily="34" charset="-120"/>
              </a:rPr>
              <a:t>  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962400" y="4191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PDF</a:t>
            </a:r>
            <a:r>
              <a:rPr lang="zh-TW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下載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3657600" y="4267200"/>
            <a:ext cx="381000" cy="1524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1828800"/>
            <a:ext cx="1981200" cy="3810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066800"/>
            <a:ext cx="7391400" cy="685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zh-TW" altLang="en-US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3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018" grpId="0" animBg="1"/>
      <p:bldP spid="4301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/>
          </p:cNvSpPr>
          <p:nvPr/>
        </p:nvSpPr>
        <p:spPr bwMode="auto">
          <a:xfrm>
            <a:off x="539750" y="620713"/>
            <a:ext cx="80772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spcBef>
                <a:spcPct val="0"/>
              </a:spcBef>
            </a:pPr>
            <a:r>
              <a:rPr lang="zh-TW" altLang="en-US" sz="4000" b="1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協會前身之二：無線電工程師協會</a:t>
            </a:r>
            <a:endParaRPr lang="en-US" altLang="zh-CN" sz="4000" b="1">
              <a:solidFill>
                <a:srgbClr val="C0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2200">
                <a:solidFill>
                  <a:schemeClr val="tx2"/>
                </a:solidFill>
                <a:cs typeface="Arial" pitchFamily="34" charset="0"/>
              </a:rPr>
              <a:t>Founding member of </a:t>
            </a:r>
            <a:r>
              <a:rPr lang="en-US" altLang="zh-TW" sz="2200" i="1" u="sng">
                <a:solidFill>
                  <a:schemeClr val="tx2"/>
                </a:solidFill>
                <a:cs typeface="Arial" pitchFamily="34" charset="0"/>
              </a:rPr>
              <a:t>T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he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nstitute of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R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adio </a:t>
            </a:r>
            <a:r>
              <a:rPr lang="en-US" altLang="en-US" sz="2200" i="1" u="sng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en-US" altLang="en-US" sz="2200" i="1" u="sng">
                <a:solidFill>
                  <a:schemeClr val="tx2"/>
                </a:solidFill>
                <a:cs typeface="Arial" pitchFamily="34" charset="0"/>
              </a:rPr>
              <a:t>ngineers</a:t>
            </a:r>
            <a:r>
              <a:rPr lang="en-US" altLang="en-US" sz="2200" i="1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zh-TW" sz="2200" i="1">
                <a:solidFill>
                  <a:schemeClr val="tx2"/>
                </a:solidFill>
                <a:cs typeface="Arial" pitchFamily="34" charset="0"/>
              </a:rPr>
              <a:t>（ </a:t>
            </a:r>
            <a:r>
              <a:rPr lang="en-US" altLang="zh-TW" sz="2200" i="1">
                <a:solidFill>
                  <a:srgbClr val="C00000"/>
                </a:solidFill>
                <a:cs typeface="Arial" pitchFamily="34" charset="0"/>
              </a:rPr>
              <a:t>IRE</a:t>
            </a:r>
            <a:r>
              <a:rPr lang="en-US" altLang="zh-TW" sz="2200" i="1">
                <a:solidFill>
                  <a:schemeClr val="tx2"/>
                </a:solidFill>
                <a:cs typeface="Arial" pitchFamily="34" charset="0"/>
              </a:rPr>
              <a:t>） </a:t>
            </a:r>
            <a:r>
              <a:rPr lang="en-US" altLang="en-US" sz="2200">
                <a:solidFill>
                  <a:schemeClr val="tx2"/>
                </a:solidFill>
                <a:cs typeface="Arial" pitchFamily="34" charset="0"/>
              </a:rPr>
              <a:t>in 1912: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2492375"/>
            <a:ext cx="3429000" cy="3063875"/>
            <a:chOff x="1152" y="1968"/>
            <a:chExt cx="2160" cy="1930"/>
          </a:xfrm>
        </p:grpSpPr>
        <p:pic>
          <p:nvPicPr>
            <p:cNvPr id="22535" name="Picture 3" descr="marco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968"/>
              <a:ext cx="2160" cy="1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6" name="Text Box 4"/>
            <p:cNvSpPr txBox="1">
              <a:spLocks noChangeArrowheads="1"/>
            </p:cNvSpPr>
            <p:nvPr/>
          </p:nvSpPr>
          <p:spPr bwMode="auto">
            <a:xfrm>
              <a:off x="1434" y="3686"/>
              <a:ext cx="15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 Guglielmo Marconi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</p:grpSp>
      <p:pic>
        <p:nvPicPr>
          <p:cNvPr id="384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000"/>
          <a:stretch>
            <a:fillRect/>
          </a:stretch>
        </p:blipFill>
        <p:spPr bwMode="auto">
          <a:xfrm>
            <a:off x="5364163" y="2349500"/>
            <a:ext cx="2530475" cy="301625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508625" y="5445125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en-US" altLang="zh-TW" sz="2000" b="1">
                <a:solidFill>
                  <a:schemeClr val="tx2"/>
                </a:solidFill>
              </a:rPr>
              <a:t>Report of Titanic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63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Conference Proceedings</a:t>
            </a:r>
            <a:r>
              <a:rPr lang="en-US" altLang="zh-TW" sz="3200" b="1" dirty="0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  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5334000" y="990600"/>
            <a:ext cx="2057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7467600" y="1066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PDF</a:t>
            </a:r>
            <a:r>
              <a:rPr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下載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295400" y="24384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143000" y="2971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摘要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086600" y="24384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996952"/>
            <a:ext cx="661449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3051953"/>
            <a:ext cx="6614492" cy="36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229600" y="2438400"/>
            <a:ext cx="914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046915"/>
            <a:ext cx="6614492" cy="36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8" grpId="0" animBg="1"/>
      <p:bldP spid="294929" grpId="0"/>
      <p:bldP spid="2" grpId="0" animBg="1"/>
      <p:bldP spid="3" grpId="0"/>
      <p:bldP spid="4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Conference Proceedings</a:t>
            </a:r>
            <a:r>
              <a:rPr lang="en-US" altLang="zh-TW" sz="3200" b="1">
                <a:ea typeface="新細明體" pitchFamily="18" charset="-120"/>
              </a:rPr>
              <a:t>  </a:t>
            </a: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0" y="4005263"/>
            <a:ext cx="935038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TW" altLang="en-US"/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5651500" y="2060575"/>
            <a:ext cx="1368425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TW" altLang="en-US"/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5580063" y="285273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PDF</a:t>
            </a:r>
            <a:r>
              <a:rPr lang="zh-TW" altLang="en-US" sz="2200" b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下載</a:t>
            </a:r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-36513" y="4724400"/>
            <a:ext cx="1079501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zh-TW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388" y="4365625"/>
            <a:ext cx="2952750" cy="2106613"/>
            <a:chOff x="249" y="1207"/>
            <a:chExt cx="1860" cy="1327"/>
          </a:xfrm>
        </p:grpSpPr>
        <p:pic>
          <p:nvPicPr>
            <p:cNvPr id="52234" name="Picture 12" descr="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4" r="44109" b="44098"/>
            <a:stretch>
              <a:fillRect/>
            </a:stretch>
          </p:blipFill>
          <p:spPr bwMode="auto">
            <a:xfrm>
              <a:off x="249" y="1207"/>
              <a:ext cx="1860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5" name="Rectangle 13"/>
            <p:cNvSpPr>
              <a:spLocks noChangeArrowheads="1"/>
            </p:cNvSpPr>
            <p:nvPr/>
          </p:nvSpPr>
          <p:spPr bwMode="auto">
            <a:xfrm>
              <a:off x="249" y="1253"/>
              <a:ext cx="1860" cy="1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zh-TW" altLang="en-US"/>
            </a:p>
          </p:txBody>
        </p:sp>
      </p:grp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179388" y="5373688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TW" altLang="en-US" sz="2000" b="1" dirty="0">
                <a:solidFill>
                  <a:schemeClr val="tx1"/>
                </a:solidFill>
                <a:ea typeface="微軟正黑體" pitchFamily="34" charset="-120"/>
              </a:rPr>
              <a:t>引用文獻下載</a:t>
            </a:r>
          </a:p>
        </p:txBody>
      </p:sp>
    </p:spTree>
    <p:extLst>
      <p:ext uri="{BB962C8B-B14F-4D97-AF65-F5344CB8AC3E}">
        <p14:creationId xmlns:p14="http://schemas.microsoft.com/office/powerpoint/2010/main" val="22344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 animBg="1"/>
      <p:bldP spid="294928" grpId="0" animBg="1"/>
      <p:bldP spid="294929" grpId="0"/>
      <p:bldP spid="294930" grpId="0" animBg="1"/>
      <p:bldP spid="294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71040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3072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00113" y="1268413"/>
            <a:ext cx="1008062" cy="215900"/>
          </a:xfrm>
          <a:prstGeom prst="flowChartProcess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6694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IEEE Standards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95738" y="908050"/>
            <a:ext cx="2303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依編號瀏覽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84438" y="34290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輸入關鍵字或編號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79613" y="1268413"/>
            <a:ext cx="792162" cy="215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995738" y="1196975"/>
            <a:ext cx="20891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依主題領域瀏覽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2"/>
          <a:stretch>
            <a:fillRect/>
          </a:stretch>
        </p:blipFill>
        <p:spPr bwMode="auto">
          <a:xfrm>
            <a:off x="971550" y="1557338"/>
            <a:ext cx="6562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042988" y="1916113"/>
            <a:ext cx="503237" cy="215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4284663" y="5229225"/>
            <a:ext cx="576262" cy="288925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003800" y="4437063"/>
            <a:ext cx="18716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其他版本資訊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 flipV="1">
            <a:off x="7380288" y="6021388"/>
            <a:ext cx="290512" cy="363537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9"/>
          <a:stretch>
            <a:fillRect/>
          </a:stretch>
        </p:blipFill>
        <p:spPr bwMode="auto">
          <a:xfrm>
            <a:off x="3203575" y="5589588"/>
            <a:ext cx="59404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06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158" grpId="0" animBg="1"/>
      <p:bldP spid="49161" grpId="0" animBg="1"/>
      <p:bldP spid="49163" grpId="0" animBg="1"/>
      <p:bldP spid="491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5" name="Rectangle 12"/>
          <p:cNvSpPr>
            <a:spLocks noChangeArrowheads="1"/>
          </p:cNvSpPr>
          <p:nvPr/>
        </p:nvSpPr>
        <p:spPr bwMode="auto">
          <a:xfrm>
            <a:off x="1143000" y="4267200"/>
            <a:ext cx="1143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6553200" y="14478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258888" y="260350"/>
            <a:ext cx="640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IEEE Standards</a:t>
            </a:r>
            <a:r>
              <a:rPr kumimoji="1" lang="en-US" altLang="zh-TW" sz="3200" b="1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7019925" y="141287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chemeClr val="tx1"/>
                </a:solidFill>
                <a:ea typeface="微軟正黑體" pitchFamily="34" charset="-120"/>
                <a:cs typeface="Arial Unicode MS" pitchFamily="34" charset="-120"/>
              </a:rPr>
              <a:t>下載全文</a:t>
            </a: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2286000" y="41910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chemeClr val="tx1"/>
                </a:solidFill>
                <a:ea typeface="微軟正黑體" pitchFamily="34" charset="-120"/>
                <a:cs typeface="Arial Unicode MS" pitchFamily="34" charset="-120"/>
              </a:rPr>
              <a:t>標準狀態</a:t>
            </a: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1178476" y="2305954"/>
            <a:ext cx="12599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摘要</a:t>
            </a:r>
          </a:p>
        </p:txBody>
      </p:sp>
      <p:sp>
        <p:nvSpPr>
          <p:cNvPr id="407562" name="Rectangle 12"/>
          <p:cNvSpPr>
            <a:spLocks noChangeArrowheads="1"/>
          </p:cNvSpPr>
          <p:nvPr/>
        </p:nvSpPr>
        <p:spPr bwMode="auto">
          <a:xfrm>
            <a:off x="2438400" y="1828800"/>
            <a:ext cx="909464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7696200" y="1828800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1" y="2314046"/>
            <a:ext cx="662243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" y="2314046"/>
            <a:ext cx="6599297" cy="45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0" y="2343150"/>
            <a:ext cx="6622429" cy="38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446827" y="1830557"/>
            <a:ext cx="697173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animBg="1"/>
      <p:bldP spid="223245" grpId="0" animBg="1"/>
      <p:bldP spid="223247" grpId="0"/>
      <p:bldP spid="223248" grpId="0"/>
      <p:bldP spid="294929" grpId="0"/>
      <p:bldP spid="407562" grpId="0" animBg="1"/>
      <p:bldP spid="407564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2051050" y="188913"/>
            <a:ext cx="477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C00000"/>
                </a:solidFill>
                <a:ea typeface="宋体" pitchFamily="2" charset="-122"/>
                <a:cs typeface="+mj-cs"/>
              </a:rPr>
              <a:t>Redline </a:t>
            </a:r>
            <a:r>
              <a:rPr lang="en-US" altLang="zh-CN" sz="4000" b="1" dirty="0" smtClean="0">
                <a:solidFill>
                  <a:srgbClr val="C00000"/>
                </a:solidFill>
                <a:ea typeface="宋体" pitchFamily="2" charset="-122"/>
                <a:cs typeface="+mj-cs"/>
              </a:rPr>
              <a:t>Version</a:t>
            </a:r>
            <a:endParaRPr lang="en-US" altLang="zh-CN" sz="4000" b="1" dirty="0">
              <a:solidFill>
                <a:srgbClr val="C00000"/>
              </a:solidFill>
              <a:ea typeface="宋体" pitchFamily="2" charset="-122"/>
              <a:cs typeface="+mj-cs"/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1763688" y="260648"/>
            <a:ext cx="56166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C00000"/>
                </a:solidFill>
                <a:ea typeface="宋体" pitchFamily="2" charset="-122"/>
                <a:cs typeface="+mj-cs"/>
              </a:rPr>
              <a:t>Redline </a:t>
            </a:r>
            <a:r>
              <a:rPr lang="en-US" altLang="zh-CN" sz="4000" b="1" dirty="0" smtClean="0">
                <a:solidFill>
                  <a:srgbClr val="C00000"/>
                </a:solidFill>
                <a:ea typeface="宋体" pitchFamily="2" charset="-122"/>
                <a:cs typeface="+mj-cs"/>
              </a:rPr>
              <a:t>Version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4000" b="1" dirty="0">
              <a:solidFill>
                <a:srgbClr val="C00000"/>
              </a:solidFill>
              <a:ea typeface="宋体" pitchFamily="2" charset="-122"/>
              <a:cs typeface="+mj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7041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476375" y="260350"/>
            <a:ext cx="6407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 Books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304257" y="1004689"/>
            <a:ext cx="20875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依開頭字母瀏覽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63"/>
          <a:stretch>
            <a:fillRect/>
          </a:stretch>
        </p:blipFill>
        <p:spPr bwMode="auto">
          <a:xfrm>
            <a:off x="611188" y="1540670"/>
            <a:ext cx="7777162" cy="19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339975" y="1396138"/>
            <a:ext cx="2016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依主題領域瀏覽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27088" y="3141663"/>
            <a:ext cx="2232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en-US" sz="2200" b="1" dirty="0" err="1">
                <a:solidFill>
                  <a:srgbClr val="000000"/>
                </a:solidFill>
                <a:ea typeface="微軟正黑體" pitchFamily="34" charset="-120"/>
              </a:rPr>
              <a:t>輸入關鍵字</a:t>
            </a:r>
            <a:endParaRPr lang="en-US" sz="2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684213" y="1844675"/>
            <a:ext cx="358775" cy="36036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940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7561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188" y="2708919"/>
            <a:ext cx="3816350" cy="50405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403350" y="1196976"/>
            <a:ext cx="863600" cy="343694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1196976"/>
            <a:ext cx="792162" cy="343694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12" grpId="0" animBg="1"/>
      <p:bldP spid="5120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476375" y="188913"/>
            <a:ext cx="64071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Browse</a:t>
            </a:r>
            <a:r>
              <a:rPr lang="en-US" altLang="zh-TW" sz="3300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Books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7380288" y="620713"/>
            <a:ext cx="1763712" cy="129698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3635375" y="14605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b="1" dirty="0" err="1">
                <a:solidFill>
                  <a:srgbClr val="000000"/>
                </a:solidFill>
                <a:ea typeface="微軟正黑體" pitchFamily="34" charset="-120"/>
              </a:rPr>
              <a:t>出版資訊</a:t>
            </a:r>
            <a:endParaRPr lang="en-US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827088" y="35004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b="1" dirty="0" err="1">
                <a:solidFill>
                  <a:srgbClr val="000000"/>
                </a:solidFill>
                <a:ea typeface="微軟正黑體" pitchFamily="34" charset="-120"/>
              </a:rPr>
              <a:t>摘要</a:t>
            </a:r>
            <a:endParaRPr lang="en-US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1908175" y="42211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  <a:ea typeface="微軟正黑體" pitchFamily="34" charset="-120"/>
              </a:rPr>
              <a:t>目錄</a:t>
            </a:r>
          </a:p>
        </p:txBody>
      </p:sp>
      <p:sp>
        <p:nvSpPr>
          <p:cNvPr id="60424" name="Line 10"/>
          <p:cNvSpPr>
            <a:spLocks noChangeShapeType="1"/>
          </p:cNvSpPr>
          <p:nvPr/>
        </p:nvSpPr>
        <p:spPr bwMode="auto">
          <a:xfrm flipH="1">
            <a:off x="3059113" y="1698625"/>
            <a:ext cx="5762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5" name="Rectangle 6"/>
          <p:cNvSpPr>
            <a:spLocks noChangeArrowheads="1"/>
          </p:cNvSpPr>
          <p:nvPr/>
        </p:nvSpPr>
        <p:spPr bwMode="auto">
          <a:xfrm>
            <a:off x="900113" y="6453188"/>
            <a:ext cx="2735262" cy="26035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/>
      <p:bldP spid="60422" grpId="0"/>
      <p:bldP spid="60423" grpId="0"/>
      <p:bldP spid="60424" grpId="0" animBg="1"/>
      <p:bldP spid="604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755650" y="1143000"/>
            <a:ext cx="76263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altLang="zh-TW" sz="5400" b="1" i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Xplore </a:t>
            </a:r>
            <a:r>
              <a:rPr lang="en-US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如何檢索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144000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4438" y="908050"/>
            <a:ext cx="6408737" cy="1800225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132138" y="6208713"/>
            <a:ext cx="40386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sz="36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自動推薦關鍵詞</a:t>
            </a:r>
            <a:endParaRPr lang="en-US" sz="3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0812" cy="1141412"/>
          </a:xfrm>
        </p:spPr>
        <p:txBody>
          <a:bodyPr/>
          <a:lstStyle/>
          <a:p>
            <a:r>
              <a:rPr lang="en-US" altLang="zh-TW" smtClean="0">
                <a:solidFill>
                  <a:srgbClr val="C00000"/>
                </a:solidFill>
              </a:rPr>
              <a:t>1963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11413" y="1484313"/>
            <a:ext cx="4248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en-US" altLang="zh-TW" b="1">
                <a:solidFill>
                  <a:schemeClr val="tx2"/>
                </a:solidFill>
              </a:rPr>
              <a:t>T</a:t>
            </a:r>
            <a:r>
              <a:rPr lang="en-US" altLang="en-US" b="1">
                <a:solidFill>
                  <a:schemeClr val="tx2"/>
                </a:solidFill>
              </a:rPr>
              <a:t>he American Institute of Electrical Engineers </a:t>
            </a:r>
            <a:r>
              <a:rPr lang="en-US" altLang="zh-TW" b="1">
                <a:solidFill>
                  <a:schemeClr val="tx2"/>
                </a:solidFill>
              </a:rPr>
              <a:t>（</a:t>
            </a:r>
            <a:r>
              <a:rPr lang="en-US" altLang="zh-TW" b="1">
                <a:solidFill>
                  <a:srgbClr val="C00000"/>
                </a:solidFill>
              </a:rPr>
              <a:t>AIEE</a:t>
            </a:r>
            <a:r>
              <a:rPr lang="en-US" altLang="zh-TW" b="1">
                <a:solidFill>
                  <a:schemeClr val="tx2"/>
                </a:solidFill>
              </a:rPr>
              <a:t>）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8175" y="4724400"/>
            <a:ext cx="66246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en-US" altLang="zh-TW" sz="3600" b="1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The </a:t>
            </a:r>
            <a:r>
              <a:rPr lang="en-US" altLang="zh-TW" sz="3600" b="1">
                <a:solidFill>
                  <a:srgbClr val="002681"/>
                </a:solidFill>
                <a:ea typeface="Arial Unicode MS" pitchFamily="34" charset="-120"/>
                <a:cs typeface="Arial" pitchFamily="34" charset="0"/>
              </a:rPr>
              <a:t>I</a:t>
            </a:r>
            <a:r>
              <a:rPr lang="en-US" altLang="zh-TW" sz="3600" b="1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nstitute of </a:t>
            </a:r>
            <a:r>
              <a:rPr lang="en-US" altLang="zh-TW" sz="3600" b="1">
                <a:solidFill>
                  <a:srgbClr val="002681"/>
                </a:solidFill>
                <a:ea typeface="Arial Unicode MS" pitchFamily="34" charset="-120"/>
                <a:cs typeface="Arial" pitchFamily="34" charset="0"/>
              </a:rPr>
              <a:t>E</a:t>
            </a:r>
            <a:r>
              <a:rPr lang="en-US" altLang="zh-TW" sz="3600" b="1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lectrical and </a:t>
            </a:r>
            <a:r>
              <a:rPr lang="en-US" altLang="zh-TW" sz="3600" b="1">
                <a:solidFill>
                  <a:srgbClr val="002681"/>
                </a:solidFill>
                <a:ea typeface="Arial Unicode MS" pitchFamily="34" charset="-120"/>
                <a:cs typeface="Arial" pitchFamily="34" charset="0"/>
              </a:rPr>
              <a:t>E</a:t>
            </a:r>
            <a:r>
              <a:rPr lang="en-US" altLang="zh-TW" sz="3600" b="1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lectronics </a:t>
            </a:r>
            <a:r>
              <a:rPr lang="en-US" altLang="zh-TW" sz="3600" b="1">
                <a:solidFill>
                  <a:srgbClr val="002681"/>
                </a:solidFill>
                <a:ea typeface="Arial Unicode MS" pitchFamily="34" charset="-120"/>
                <a:cs typeface="Arial" pitchFamily="34" charset="0"/>
              </a:rPr>
              <a:t>E</a:t>
            </a:r>
            <a:r>
              <a:rPr lang="en-US" altLang="zh-TW" sz="3600" b="1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ngineers = </a:t>
            </a:r>
            <a:r>
              <a:rPr lang="en-US" altLang="zh-TW" sz="3600" b="1">
                <a:solidFill>
                  <a:srgbClr val="002681"/>
                </a:solidFill>
                <a:ea typeface="Arial Unicode MS" pitchFamily="34" charset="-120"/>
                <a:cs typeface="Arial" pitchFamily="34" charset="0"/>
              </a:rPr>
              <a:t>IEEE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59113" y="3213100"/>
            <a:ext cx="3313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en-US" altLang="zh-TW" b="1">
                <a:solidFill>
                  <a:schemeClr val="tx2"/>
                </a:solidFill>
              </a:rPr>
              <a:t>T</a:t>
            </a:r>
            <a:r>
              <a:rPr lang="en-US" altLang="en-US" b="1">
                <a:solidFill>
                  <a:schemeClr val="tx2"/>
                </a:solidFill>
              </a:rPr>
              <a:t>he Institute of Radio Engineers </a:t>
            </a:r>
            <a:r>
              <a:rPr lang="en-US" altLang="zh-TW" b="1">
                <a:solidFill>
                  <a:schemeClr val="tx2"/>
                </a:solidFill>
              </a:rPr>
              <a:t>（</a:t>
            </a:r>
            <a:r>
              <a:rPr lang="en-US" altLang="zh-TW" b="1">
                <a:solidFill>
                  <a:srgbClr val="C00000"/>
                </a:solidFill>
              </a:rPr>
              <a:t>IRE</a:t>
            </a:r>
            <a:r>
              <a:rPr lang="en-US" altLang="zh-TW" b="1">
                <a:solidFill>
                  <a:schemeClr val="tx2"/>
                </a:solidFill>
              </a:rPr>
              <a:t>）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242093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zh-TW" altLang="en-US" sz="4000" b="1">
                <a:solidFill>
                  <a:schemeClr val="tx2"/>
                </a:solidFill>
              </a:rPr>
              <a:t>＋</a:t>
            </a:r>
          </a:p>
        </p:txBody>
      </p:sp>
      <p:pic>
        <p:nvPicPr>
          <p:cNvPr id="418824" name="Picture 8" descr="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8" name="Picture 12" descr="AI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809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3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52963"/>
            <a:ext cx="1101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1638" y="40767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</a:rPr>
              <a:t>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429"/>
            <a:ext cx="9144000" cy="58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727992" y="211404"/>
            <a:ext cx="56880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顯示檢索結果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899592" y="5230788"/>
            <a:ext cx="373066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535198" y="5661248"/>
            <a:ext cx="12239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出版年份</a:t>
            </a:r>
            <a:endParaRPr 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230990" y="1669028"/>
            <a:ext cx="1476419" cy="114738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100645" y="2605241"/>
            <a:ext cx="791741" cy="360362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126560" y="1352585"/>
            <a:ext cx="1677688" cy="31644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768943" y="2206778"/>
            <a:ext cx="2016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ea typeface="微軟正黑體" pitchFamily="34" charset="-120"/>
              </a:rPr>
              <a:t>儲存此檢索紀錄</a:t>
            </a:r>
            <a:endParaRPr lang="en-US" sz="20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18" y="3106737"/>
            <a:ext cx="4745630" cy="22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33850" y="976642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</a:rPr>
              <a:t>篇數顯示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72899" y="4428127"/>
            <a:ext cx="792088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73542" y="4314761"/>
            <a:ext cx="14398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</a:rPr>
              <a:t>引用次數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211902" y="5033145"/>
            <a:ext cx="12239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再次檢索</a:t>
            </a:r>
            <a:endParaRPr 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533850" y="2907506"/>
            <a:ext cx="14398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itchFamily="34" charset="-120"/>
              </a:rPr>
              <a:t>檢索排序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272658" y="3055559"/>
            <a:ext cx="12969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文獻類型</a:t>
            </a:r>
            <a:endParaRPr lang="en-US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385253" y="5036548"/>
            <a:ext cx="674579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164987" y="5036548"/>
            <a:ext cx="14398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 dirty="0" smtClean="0">
                <a:solidFill>
                  <a:srgbClr val="000000"/>
                </a:solidFill>
                <a:ea typeface="微軟正黑體" pitchFamily="34" charset="-120"/>
              </a:rPr>
              <a:t>快速預覽</a:t>
            </a:r>
            <a:endParaRPr lang="en-US" altLang="zh-TW" sz="2000" b="1" dirty="0" smtClean="0">
              <a:solidFill>
                <a:srgbClr val="000000"/>
              </a:solidFill>
              <a:ea typeface="微軟正黑體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4" grpId="0" animBg="1"/>
      <p:bldP spid="57350" grpId="0" animBg="1"/>
      <p:bldP spid="57352" grpId="0" animBg="1"/>
      <p:bldP spid="16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763713" y="238919"/>
            <a:ext cx="56880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sz="3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搜尋功能</a:t>
            </a:r>
            <a:endParaRPr lang="en-US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75463" y="1844675"/>
            <a:ext cx="504825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627313" y="1628775"/>
            <a:ext cx="3457575" cy="360362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84888" y="1484313"/>
            <a:ext cx="2016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可刪除檢索條件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052513"/>
            <a:ext cx="2411413" cy="424815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3850" y="620713"/>
            <a:ext cx="19446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可再縮小範圍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1116013" y="5516563"/>
            <a:ext cx="1587" cy="4318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331913" y="5373688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更多欄位</a:t>
            </a:r>
          </a:p>
        </p:txBody>
      </p:sp>
    </p:spTree>
    <p:extLst>
      <p:ext uri="{BB962C8B-B14F-4D97-AF65-F5344CB8AC3E}">
        <p14:creationId xmlns:p14="http://schemas.microsoft.com/office/powerpoint/2010/main" val="3227168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372" grpId="0" animBg="1"/>
      <p:bldP spid="3" grpId="0" animBg="1"/>
      <p:bldP spid="583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862138" y="401638"/>
            <a:ext cx="56880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多重檢索範圍總結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1" b="46053"/>
          <a:stretch>
            <a:fillRect/>
          </a:stretch>
        </p:blipFill>
        <p:spPr bwMode="auto">
          <a:xfrm>
            <a:off x="250825" y="1125538"/>
            <a:ext cx="17510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1" b="26419"/>
          <a:stretch>
            <a:fillRect/>
          </a:stretch>
        </p:blipFill>
        <p:spPr bwMode="auto">
          <a:xfrm>
            <a:off x="179388" y="3357563"/>
            <a:ext cx="17907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61821" b="10638"/>
          <a:stretch>
            <a:fillRect/>
          </a:stretch>
        </p:blipFill>
        <p:spPr bwMode="auto">
          <a:xfrm>
            <a:off x="2484438" y="1484313"/>
            <a:ext cx="17907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1" b="71663"/>
          <a:stretch>
            <a:fillRect/>
          </a:stretch>
        </p:blipFill>
        <p:spPr bwMode="auto">
          <a:xfrm>
            <a:off x="2555875" y="5013325"/>
            <a:ext cx="17176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1" b="20491"/>
          <a:stretch>
            <a:fillRect/>
          </a:stretch>
        </p:blipFill>
        <p:spPr bwMode="auto">
          <a:xfrm>
            <a:off x="4932363" y="1196975"/>
            <a:ext cx="1717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1" b="48050"/>
          <a:stretch>
            <a:fillRect/>
          </a:stretch>
        </p:blipFill>
        <p:spPr bwMode="auto">
          <a:xfrm>
            <a:off x="4787900" y="4149725"/>
            <a:ext cx="17176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1" b="20491"/>
          <a:stretch>
            <a:fillRect/>
          </a:stretch>
        </p:blipFill>
        <p:spPr bwMode="auto">
          <a:xfrm>
            <a:off x="7092950" y="1268413"/>
            <a:ext cx="1717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27088" y="981075"/>
            <a:ext cx="8651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作者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971550" y="3213100"/>
            <a:ext cx="13684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所屬單位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203575" y="4868863"/>
            <a:ext cx="10080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出版商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059113" y="981075"/>
            <a:ext cx="15128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出版品標題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588125" y="4759325"/>
            <a:ext cx="22320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研討會舉辦國家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580063" y="981075"/>
            <a:ext cx="1079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主題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877050" y="981075"/>
            <a:ext cx="20145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研討會舉辦地點</a:t>
            </a:r>
          </a:p>
        </p:txBody>
      </p:sp>
      <p:sp>
        <p:nvSpPr>
          <p:cNvPr id="65553" name="Rectangle 23"/>
          <p:cNvSpPr>
            <a:spLocks noChangeArrowheads="1"/>
          </p:cNvSpPr>
          <p:nvPr/>
        </p:nvSpPr>
        <p:spPr bwMode="auto">
          <a:xfrm>
            <a:off x="2195513" y="6092825"/>
            <a:ext cx="501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2681"/>
                </a:solidFill>
                <a:ea typeface="微軟正黑體" pitchFamily="34" charset="-120"/>
              </a:rPr>
              <a:t>更加精確的搜索及利用更多選項來擴大結果</a:t>
            </a:r>
            <a:endParaRPr lang="zh-CN" altLang="en-US" sz="2000" b="1">
              <a:solidFill>
                <a:srgbClr val="002681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46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9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76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4213" y="4419600"/>
            <a:ext cx="28209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700"/>
              </a:spcBef>
              <a:buClrTx/>
              <a:buSzPct val="80000"/>
              <a:buFontTx/>
              <a:buNone/>
            </a:pPr>
            <a:r>
              <a:rPr lang="en-US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顯示發表文章數量最高的前</a:t>
            </a: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25</a:t>
            </a:r>
            <a:r>
              <a:rPr lang="en-US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位作者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作者檢索與分析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3225"/>
            <a:ext cx="25146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16463" y="4479925"/>
            <a:ext cx="35274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700"/>
              </a:spcBef>
              <a:buClrTx/>
              <a:buSzPct val="80000"/>
              <a:buFontTx/>
              <a:buNone/>
            </a:pPr>
            <a:r>
              <a:rPr lang="en-US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查詢特定作者</a:t>
            </a: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: </a:t>
            </a:r>
            <a:r>
              <a:rPr lang="en-US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優先使用</a:t>
            </a:r>
            <a:r>
              <a:rPr lang="en-US" altLang="zh-TW" sz="28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Last Name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156200" y="1905000"/>
            <a:ext cx="2438400" cy="5334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2268538" y="5876925"/>
            <a:ext cx="46482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快速定位該領域專家</a:t>
            </a:r>
          </a:p>
        </p:txBody>
      </p:sp>
    </p:spTree>
    <p:extLst>
      <p:ext uri="{BB962C8B-B14F-4D97-AF65-F5344CB8AC3E}">
        <p14:creationId xmlns:p14="http://schemas.microsoft.com/office/powerpoint/2010/main" val="66569817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 idx="4294967295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機構檢索與分析</a:t>
            </a:r>
            <a:endParaRPr lang="zh-CN" altLang="en-US" sz="400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7"/>
          <a:stretch>
            <a:fillRect/>
          </a:stretch>
        </p:blipFill>
        <p:spPr bwMode="auto">
          <a:xfrm>
            <a:off x="381000" y="1219200"/>
            <a:ext cx="259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2895600" y="2667000"/>
            <a:ext cx="1295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sz="280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前</a:t>
            </a:r>
            <a:r>
              <a:rPr lang="en-US" altLang="zh-CN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25</a:t>
            </a:r>
            <a:r>
              <a:rPr lang="zh-TW" altLang="en-US" sz="280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名</a:t>
            </a:r>
            <a:r>
              <a:rPr lang="zh-TW" altLang="en-US" sz="280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出版</a:t>
            </a:r>
            <a:r>
              <a:rPr lang="zh-CN" altLang="en-US" sz="280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機構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zh-CN" altLang="en-US" sz="280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4267200" y="1295400"/>
            <a:ext cx="2590800" cy="2397125"/>
            <a:chOff x="4267200" y="1295400"/>
            <a:chExt cx="2590800" cy="2396728"/>
          </a:xfrm>
        </p:grpSpPr>
        <p:pic>
          <p:nvPicPr>
            <p:cNvPr id="675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2514600" cy="239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6" name="矩形 7"/>
            <p:cNvSpPr>
              <a:spLocks noChangeArrowheads="1"/>
            </p:cNvSpPr>
            <p:nvPr/>
          </p:nvSpPr>
          <p:spPr bwMode="auto">
            <a:xfrm>
              <a:off x="4267200" y="1524000"/>
              <a:ext cx="2590800" cy="5334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lang="zh-CN" altLang="en-US">
                <a:latin typeface="Verdana" pitchFamily="34" charset="0"/>
              </a:endParaRPr>
            </a:p>
          </p:txBody>
        </p:sp>
      </p:grp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4267200" y="3810000"/>
            <a:ext cx="2667000" cy="2528888"/>
            <a:chOff x="4267200" y="3810000"/>
            <a:chExt cx="2667000" cy="2529525"/>
          </a:xfrm>
        </p:grpSpPr>
        <p:pic>
          <p:nvPicPr>
            <p:cNvPr id="6759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10000"/>
              <a:ext cx="2667000" cy="252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4" name="矩形 9"/>
            <p:cNvSpPr>
              <a:spLocks noChangeArrowheads="1"/>
            </p:cNvSpPr>
            <p:nvPr/>
          </p:nvSpPr>
          <p:spPr bwMode="auto">
            <a:xfrm>
              <a:off x="4318000" y="4114800"/>
              <a:ext cx="2590800" cy="5334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lang="zh-CN" altLang="en-US">
                <a:latin typeface="Verdana" pitchFamily="34" charset="0"/>
              </a:endParaRPr>
            </a:p>
          </p:txBody>
        </p:sp>
      </p:grp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6948488" y="2420938"/>
            <a:ext cx="2195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sz="22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可檢索機構名、地名和國家</a:t>
            </a:r>
          </a:p>
        </p:txBody>
      </p:sp>
      <p:sp>
        <p:nvSpPr>
          <p:cNvPr id="67592" name="TextBox 2"/>
          <p:cNvSpPr txBox="1">
            <a:spLocks noChangeArrowheads="1"/>
          </p:cNvSpPr>
          <p:nvPr/>
        </p:nvSpPr>
        <p:spPr bwMode="auto">
          <a:xfrm>
            <a:off x="684213" y="595630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快速定位該領域的領先研究機構；深度了解該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關注的研究機構，為申請學校和進入公司做準備</a:t>
            </a:r>
          </a:p>
        </p:txBody>
      </p:sp>
    </p:spTree>
    <p:extLst>
      <p:ext uri="{BB962C8B-B14F-4D97-AF65-F5344CB8AC3E}">
        <p14:creationId xmlns:p14="http://schemas.microsoft.com/office/powerpoint/2010/main" val="357990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多重縮小檢索範圍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4"/>
          <a:stretch>
            <a:fillRect/>
          </a:stretch>
        </p:blipFill>
        <p:spPr bwMode="auto">
          <a:xfrm>
            <a:off x="457200" y="1371600"/>
            <a:ext cx="26670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41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>
            <a:fillRect/>
          </a:stretch>
        </p:blipFill>
        <p:spPr bwMode="auto">
          <a:xfrm>
            <a:off x="5867400" y="904875"/>
            <a:ext cx="2743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609600" y="5861050"/>
            <a:ext cx="5181600" cy="3857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了解哪些期刊、會議可能是投稿對象</a:t>
            </a:r>
          </a:p>
        </p:txBody>
      </p:sp>
    </p:spTree>
    <p:extLst>
      <p:ext uri="{BB962C8B-B14F-4D97-AF65-F5344CB8AC3E}">
        <p14:creationId xmlns:p14="http://schemas.microsoft.com/office/powerpoint/2010/main" val="146759851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ln/>
        </p:spPr>
        <p:txBody>
          <a:bodyPr/>
          <a:lstStyle/>
          <a:p>
            <a:r>
              <a:rPr lang="en-US" altLang="zh-TW" dirty="0" smtClean="0">
                <a:ea typeface="微軟正黑體" pitchFamily="34" charset="-120"/>
              </a:rPr>
              <a:t>Citation Map</a:t>
            </a:r>
            <a:r>
              <a:rPr lang="zh-CN" dirty="0" smtClean="0">
                <a:ea typeface="微軟正黑體" pitchFamily="34" charset="-120"/>
              </a:rPr>
              <a:t> </a:t>
            </a:r>
            <a:r>
              <a:rPr lang="zh-TW" dirty="0" smtClean="0">
                <a:ea typeface="微軟正黑體" pitchFamily="34" charset="-120"/>
              </a:rPr>
              <a:t> </a:t>
            </a:r>
            <a:r>
              <a:rPr lang="zh-TW" dirty="0" smtClean="0">
                <a:latin typeface="微軟正黑體" pitchFamily="34" charset="-120"/>
                <a:ea typeface="微軟正黑體" pitchFamily="34" charset="-120"/>
              </a:rPr>
              <a:t>獲取最相關文獻集</a:t>
            </a:r>
            <a:endParaRPr lang="zh-CN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5167DE2-9B8D-4554-BFF5-EF25E0B009FD}" type="slidenum">
              <a:rPr lang="en-US" altLang="zh-CN" sz="1000" smtClean="0">
                <a:solidFill>
                  <a:schemeClr val="bg1"/>
                </a:solidFill>
              </a:rPr>
              <a:pPr/>
              <a:t>56</a:t>
            </a:fld>
            <a:endParaRPr lang="en-US" altLang="zh-CN" sz="1400" smtClean="0"/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52400" y="1173163"/>
            <a:ext cx="7054850" cy="5165725"/>
            <a:chOff x="381000" y="1447800"/>
            <a:chExt cx="7054850" cy="5165235"/>
          </a:xfrm>
        </p:grpSpPr>
        <p:pic>
          <p:nvPicPr>
            <p:cNvPr id="337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447800"/>
              <a:ext cx="7054850" cy="516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矩形 10"/>
            <p:cNvSpPr>
              <a:spLocks noChangeArrowheads="1"/>
            </p:cNvSpPr>
            <p:nvPr/>
          </p:nvSpPr>
          <p:spPr bwMode="auto">
            <a:xfrm>
              <a:off x="4648200" y="2667000"/>
              <a:ext cx="1981200" cy="5334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342900" indent="-342900" algn="ctr"/>
              <a:endParaRPr lang="zh-CN" altLang="en-US">
                <a:latin typeface="Verdana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163"/>
            <a:ext cx="723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533400" y="354013"/>
            <a:ext cx="7772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HTML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快速預覽  提高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文獻閱讀效率</a:t>
            </a:r>
            <a:endParaRPr lang="en-US" altLang="zh-CN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6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1043A6-CBC9-4D7C-8E58-CC91A841A43F}" type="slidenum">
              <a:rPr lang="en-US" altLang="zh-CN" sz="1000" smtClean="0">
                <a:solidFill>
                  <a:schemeClr val="bg1"/>
                </a:solidFill>
              </a:rPr>
              <a:pPr/>
              <a:t>57</a:t>
            </a:fld>
            <a:endParaRPr lang="en-US" altLang="zh-CN" sz="140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324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/>
        </p:nvSpPr>
        <p:spPr>
          <a:xfrm>
            <a:off x="5071893" y="6195491"/>
            <a:ext cx="884237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90600"/>
            <a:ext cx="568863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411163"/>
            <a:ext cx="7391400" cy="638175"/>
          </a:xfrm>
          <a:ln/>
        </p:spPr>
        <p:txBody>
          <a:bodyPr/>
          <a:lstStyle/>
          <a:p>
            <a:r>
              <a:rPr lang="zh-TW" sz="3200" smtClean="0">
                <a:latin typeface="微軟正黑體" pitchFamily="34" charset="-120"/>
                <a:ea typeface="微軟正黑體" pitchFamily="34" charset="-120"/>
              </a:rPr>
              <a:t>快速預覽  圖像、圖表等</a:t>
            </a:r>
            <a:endParaRPr altLang="zh-CN" sz="320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74750"/>
            <a:ext cx="8424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85925"/>
            <a:ext cx="84312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97788" y="1835150"/>
            <a:ext cx="884237" cy="3143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990" name="矩形 5"/>
          <p:cNvSpPr>
            <a:spLocks noChangeArrowheads="1"/>
          </p:cNvSpPr>
          <p:nvPr/>
        </p:nvSpPr>
        <p:spPr bwMode="auto">
          <a:xfrm>
            <a:off x="381000" y="1219200"/>
            <a:ext cx="73914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4199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69F5F4-72B1-4383-8D3B-0C6897B4B33F}" type="slidenum">
              <a:rPr lang="en-US" altLang="zh-CN" sz="1000" smtClean="0">
                <a:solidFill>
                  <a:schemeClr val="bg1"/>
                </a:solidFill>
              </a:rPr>
              <a:pPr/>
              <a:t>58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95539123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331788"/>
            <a:ext cx="7915275" cy="609600"/>
          </a:xfrm>
          <a:ln/>
        </p:spPr>
        <p:txBody>
          <a:bodyPr/>
          <a:lstStyle/>
          <a:p>
            <a:r>
              <a:rPr lang="zh-TW" sz="3200" smtClean="0">
                <a:latin typeface="微軟正黑體" pitchFamily="34" charset="-120"/>
                <a:ea typeface="微軟正黑體" pitchFamily="34" charset="-120"/>
              </a:rPr>
              <a:t>隨時預覽參考文獻</a:t>
            </a:r>
            <a:endParaRPr altLang="zh-CN" sz="320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00125"/>
            <a:ext cx="84391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649663"/>
            <a:ext cx="390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DAD20F-B020-4D75-BDFA-B7BA8C3FF56D}" type="slidenum">
              <a:rPr lang="en-US" altLang="zh-CN" sz="1000" smtClean="0">
                <a:solidFill>
                  <a:schemeClr val="bg1"/>
                </a:solidFill>
              </a:rPr>
              <a:pPr/>
              <a:t>59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103348294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black">
          <a:xfrm>
            <a:off x="457200" y="1371600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1"/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盈利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組織，全球最大的技術行業協會，成員遍佈   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多個國家地區，會員超過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萬人。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en-US" altLang="zh-CN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69913"/>
          </a:xfrm>
          <a:ln/>
        </p:spPr>
        <p:txBody>
          <a:bodyPr/>
          <a:lstStyle/>
          <a:p>
            <a:r>
              <a:rPr lang="zh-CN" altLang="zh-CN" dirty="0" smtClean="0">
                <a:solidFill>
                  <a:srgbClr val="C00000"/>
                </a:solidFill>
              </a:rPr>
              <a:t>T</a:t>
            </a:r>
            <a:r>
              <a:rPr lang="en-US" altLang="zh-TW" dirty="0" smtClean="0">
                <a:solidFill>
                  <a:srgbClr val="C00000"/>
                </a:solidFill>
              </a:rPr>
              <a:t>ODAY’S</a:t>
            </a:r>
            <a:r>
              <a:rPr lang="zh-CN" altLang="zh-CN" dirty="0" smtClean="0">
                <a:solidFill>
                  <a:srgbClr val="C00000"/>
                </a:solidFill>
              </a:rPr>
              <a:t> IEEE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8" y="1628800"/>
            <a:ext cx="868431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5562600" y="2628900"/>
            <a:ext cx="1905000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989013"/>
            <a:ext cx="8018462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344488"/>
            <a:ext cx="8199437" cy="623887"/>
          </a:xfrm>
          <a:ln/>
        </p:spPr>
        <p:txBody>
          <a:bodyPr/>
          <a:lstStyle/>
          <a:p>
            <a:r>
              <a:rPr lang="zh-TW" sz="3200" smtClean="0">
                <a:latin typeface="Verdana" pitchFamily="34" charset="0"/>
                <a:ea typeface="ＭＳ Ｐゴシック" pitchFamily="34" charset="-128"/>
              </a:rPr>
              <a:t>數學公式</a:t>
            </a:r>
            <a:r>
              <a:rPr altLang="zh-CN" sz="3200" smtClean="0">
                <a:latin typeface="Verdana" pitchFamily="34" charset="0"/>
                <a:ea typeface="ＭＳ Ｐゴシック" pitchFamily="34" charset="-128"/>
              </a:rPr>
              <a:t>- Math TeX 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438" y="5276850"/>
            <a:ext cx="5575300" cy="61436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59363"/>
            <a:ext cx="428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45C7B3-97A7-45BA-A3DE-5758189F3251}" type="slidenum">
              <a:rPr lang="en-US" altLang="zh-CN" sz="1000" smtClean="0">
                <a:solidFill>
                  <a:schemeClr val="bg1"/>
                </a:solidFill>
              </a:rPr>
              <a:pPr/>
              <a:t>60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286599167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124075" y="404664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3505200" y="30480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7273" name="Line 7"/>
          <p:cNvSpPr>
            <a:spLocks noChangeShapeType="1"/>
          </p:cNvSpPr>
          <p:nvPr/>
        </p:nvSpPr>
        <p:spPr bwMode="auto">
          <a:xfrm flipV="1">
            <a:off x="4038600" y="3352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2124075" y="404813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95600" y="2667000"/>
            <a:ext cx="5410200" cy="5334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>
              <a:solidFill>
                <a:schemeClr val="bg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2124075" y="404813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0342" name="Line 7"/>
          <p:cNvSpPr>
            <a:spLocks noChangeShapeType="1"/>
          </p:cNvSpPr>
          <p:nvPr/>
        </p:nvSpPr>
        <p:spPr bwMode="auto">
          <a:xfrm flipH="1" flipV="1">
            <a:off x="7772400" y="2895600"/>
            <a:ext cx="381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2133600" y="304800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3657600" y="5181600"/>
            <a:ext cx="1143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0" y="2971800"/>
            <a:ext cx="4648200" cy="5334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>
              <a:solidFill>
                <a:schemeClr val="bg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3563938" y="3716338"/>
            <a:ext cx="1079500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6" name="Line 3"/>
          <p:cNvSpPr>
            <a:spLocks noChangeShapeType="1"/>
          </p:cNvSpPr>
          <p:nvPr/>
        </p:nvSpPr>
        <p:spPr bwMode="auto">
          <a:xfrm flipV="1">
            <a:off x="4356100" y="4005263"/>
            <a:ext cx="1588" cy="434975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238488" y="549275"/>
            <a:ext cx="640715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 dirty="0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Advanced Search </a:t>
            </a: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進階檢索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789363"/>
            <a:ext cx="7581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44550"/>
            <a:ext cx="74676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258888" y="260350"/>
            <a:ext cx="6407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Advanced Search</a:t>
            </a:r>
            <a:endParaRPr lang="zh-TW" altLang="en-US" sz="3200" b="1">
              <a:solidFill>
                <a:srgbClr val="C00000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8175" y="2060575"/>
            <a:ext cx="1225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欄位增加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164388" y="2522538"/>
            <a:ext cx="13335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ea typeface="微軟正黑體" pitchFamily="34" charset="-120"/>
              </a:rPr>
              <a:t>內容過濾</a:t>
            </a:r>
            <a:endParaRPr lang="en-US" sz="2000" b="1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 flipV="1">
            <a:off x="6300788" y="6597648"/>
            <a:ext cx="719484" cy="74614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164388" y="3175000"/>
            <a:ext cx="1079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出版商</a:t>
            </a:r>
          </a:p>
        </p:txBody>
      </p:sp>
      <p:sp>
        <p:nvSpPr>
          <p:cNvPr id="64534" name="Text Box 13"/>
          <p:cNvSpPr txBox="1">
            <a:spLocks noChangeArrowheads="1"/>
          </p:cNvSpPr>
          <p:nvPr/>
        </p:nvSpPr>
        <p:spPr bwMode="auto">
          <a:xfrm>
            <a:off x="4427538" y="1344613"/>
            <a:ext cx="4103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en-US" altLang="zh-TW" sz="2200">
                <a:solidFill>
                  <a:srgbClr val="000000"/>
                </a:solidFill>
                <a:ea typeface="新細明體" pitchFamily="18" charset="-120"/>
              </a:rPr>
              <a:t>Advanced Keyword/Phrases</a:t>
            </a:r>
          </a:p>
        </p:txBody>
      </p:sp>
      <p:sp>
        <p:nvSpPr>
          <p:cNvPr id="64535" name="Rectangle 4"/>
          <p:cNvSpPr>
            <a:spLocks noChangeArrowheads="1"/>
          </p:cNvSpPr>
          <p:nvPr/>
        </p:nvSpPr>
        <p:spPr bwMode="auto">
          <a:xfrm>
            <a:off x="684213" y="981075"/>
            <a:ext cx="2159000" cy="215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132138" y="2205038"/>
            <a:ext cx="1081087" cy="215900"/>
          </a:xfrm>
          <a:prstGeom prst="flowChartProcess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164388" y="3967163"/>
            <a:ext cx="15128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文獻類型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164388" y="4902200"/>
            <a:ext cx="13668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主題領域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164388" y="6054725"/>
            <a:ext cx="12604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出版年份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  <p:bldP spid="64534" grpId="0"/>
      <p:bldP spid="64535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850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187450" y="3357563"/>
            <a:ext cx="1368425" cy="215900"/>
          </a:xfrm>
          <a:prstGeom prst="flowChartProcess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756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777162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Slide Number Placeholder 10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51DF00C4-07AC-4575-B8E3-A48CED75FBC1}" type="slidenum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zh-TW" sz="1000">
              <a:solidFill>
                <a:srgbClr val="898989"/>
              </a:solidFill>
            </a:endParaRPr>
          </a:p>
        </p:txBody>
      </p:sp>
      <p:sp>
        <p:nvSpPr>
          <p:cNvPr id="71686" name="Title 7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7770812" cy="1141413"/>
          </a:xfrm>
        </p:spPr>
        <p:txBody>
          <a:bodyPr lIns="91440" tIns="45720" rIns="91440" bIns="45720"/>
          <a:lstStyle/>
          <a:p>
            <a:pPr algn="ctr"/>
            <a:r>
              <a:rPr lang="zh-TW" altLang="en-US" sz="4000" dirty="0" smtClean="0">
                <a:solidFill>
                  <a:srgbClr val="C00000"/>
                </a:solidFill>
                <a:ea typeface="微軟正黑體" pitchFamily="34" charset="-120"/>
              </a:rPr>
              <a:t>命令檢索</a:t>
            </a:r>
            <a:endParaRPr lang="en-US" altLang="zh-TW" sz="4000" dirty="0" smtClean="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3429000" y="3962400"/>
            <a:ext cx="2286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059113" y="1341438"/>
            <a:ext cx="1441450" cy="360362"/>
          </a:xfrm>
          <a:prstGeom prst="flowChartProcess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99792" y="4509120"/>
            <a:ext cx="576064" cy="504056"/>
          </a:xfrm>
          <a:prstGeom prst="flowChartProcess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691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Slide Number Placeholder 10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801EDAE4-9293-4DCD-979F-0D103BF27398}" type="slidenum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TW" sz="1000">
              <a:solidFill>
                <a:srgbClr val="898989"/>
              </a:solidFill>
            </a:endParaRPr>
          </a:p>
        </p:txBody>
      </p:sp>
      <p:sp>
        <p:nvSpPr>
          <p:cNvPr id="72708" name="Title 7"/>
          <p:cNvSpPr>
            <a:spLocks noGrp="1"/>
          </p:cNvSpPr>
          <p:nvPr>
            <p:ph type="title" idx="4294967295"/>
          </p:nvPr>
        </p:nvSpPr>
        <p:spPr>
          <a:xfrm>
            <a:off x="720725" y="476672"/>
            <a:ext cx="7770812" cy="1141412"/>
          </a:xfrm>
        </p:spPr>
        <p:txBody>
          <a:bodyPr lIns="91440" tIns="45720" rIns="91440" bIns="45720"/>
          <a:lstStyle/>
          <a:p>
            <a:pPr algn="ctr"/>
            <a:r>
              <a:rPr lang="zh-TW" altLang="en-US" sz="4000" dirty="0" smtClean="0">
                <a:solidFill>
                  <a:srgbClr val="C00000"/>
                </a:solidFill>
                <a:ea typeface="微軟正黑體" pitchFamily="34" charset="-120"/>
              </a:rPr>
              <a:t>命令檢索</a:t>
            </a:r>
            <a:endParaRPr lang="en-US" altLang="zh-TW" sz="4000" dirty="0" smtClean="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429000" y="3962400"/>
            <a:ext cx="2286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1187450" y="3933825"/>
            <a:ext cx="2535238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179388" y="5373688"/>
            <a:ext cx="5616575" cy="361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buClrTx/>
              <a:buSzTx/>
              <a:buFontTx/>
              <a:buNone/>
            </a:pPr>
            <a:r>
              <a:rPr lang="zh-TW" altLang="en-US" sz="1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使用雙引號</a:t>
            </a:r>
            <a:r>
              <a:rPr lang="en-US" altLang="zh-TW" sz="1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“ ”</a:t>
            </a:r>
            <a:r>
              <a:rPr lang="zh-TW" altLang="en-US" sz="1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會將此搜索單字或辭語限定為固定搜索結果</a:t>
            </a: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179388" y="4508500"/>
            <a:ext cx="5940425" cy="755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解釋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 NEAR/3 B: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檢索結果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的辭語距離於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個字內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(A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可出現於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之前或後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 ONEAR/3 B: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檢索結果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的辭語距離於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個字內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只出現於</a:t>
            </a: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之前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animBg="1"/>
      <p:bldP spid="40960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10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88E5E7C3-B331-4BFD-936A-1238C4C39A30}" type="slidenum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TW" sz="1000">
              <a:solidFill>
                <a:srgbClr val="898989"/>
              </a:solidFill>
            </a:endParaRPr>
          </a:p>
        </p:txBody>
      </p:sp>
      <p:sp>
        <p:nvSpPr>
          <p:cNvPr id="73731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770812" cy="1141412"/>
          </a:xfrm>
        </p:spPr>
        <p:txBody>
          <a:bodyPr lIns="91440" tIns="45720" rIns="91440" bIns="45720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Tips</a:t>
            </a:r>
            <a:r>
              <a:rPr lang="en-US" altLang="zh-TW" dirty="0" smtClean="0">
                <a:solidFill>
                  <a:srgbClr val="C00000"/>
                </a:solidFill>
                <a:ea typeface="新細明體" pitchFamily="18" charset="-120"/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檢索技巧 說明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9144000" cy="4800600"/>
          </a:xfrm>
        </p:spPr>
        <p:txBody>
          <a:bodyPr lIns="91440" tIns="45720" rIns="91440" bIns="45720"/>
          <a:lstStyle/>
          <a:p>
            <a:pPr marL="444500"/>
            <a:r>
              <a:rPr lang="en-US" altLang="zh-TW" sz="1800" b="1" dirty="0" smtClean="0">
                <a:ea typeface="微軟正黑體" pitchFamily="34" charset="-120"/>
                <a:cs typeface="Arial" pitchFamily="34" charset="0"/>
              </a:rPr>
              <a:t>Search #1: </a:t>
            </a:r>
            <a:r>
              <a:rPr lang="en-US" altLang="zh-TW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database AND query NEAR/3 </a:t>
            </a:r>
            <a:r>
              <a:rPr lang="en-US" altLang="zh-TW" sz="1800" b="1" dirty="0" err="1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optimiz</a:t>
            </a:r>
            <a:r>
              <a:rPr lang="en-US" altLang="zh-TW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* </a:t>
            </a:r>
            <a:r>
              <a:rPr lang="zh-TW" altLang="en-US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無法顯示搜尋結果</a:t>
            </a:r>
            <a:r>
              <a:rPr lang="en-US" altLang="zh-TW" sz="1800" b="1" dirty="0" smtClean="0"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   - Wildcard(*)</a:t>
            </a:r>
            <a:r>
              <a:rPr lang="zh-TW" altLang="en-US" sz="1800" dirty="0" smtClean="0">
                <a:ea typeface="微軟正黑體" pitchFamily="34" charset="-120"/>
                <a:cs typeface="Arial" pitchFamily="34" charset="0"/>
              </a:rPr>
              <a:t>無法與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proximity searches (NEAR/ONEAR)</a:t>
            </a:r>
            <a:r>
              <a:rPr lang="zh-TW" altLang="en-US" sz="1800" dirty="0" smtClean="0">
                <a:ea typeface="微軟正黑體" pitchFamily="34" charset="-120"/>
                <a:cs typeface="Arial" pitchFamily="34" charset="0"/>
              </a:rPr>
              <a:t>一起使用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   </a:t>
            </a: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   - </a:t>
            </a:r>
            <a:r>
              <a:rPr lang="zh-TW" altLang="en-US" sz="1800" dirty="0" smtClean="0">
                <a:ea typeface="微軟正黑體" pitchFamily="34" charset="-120"/>
                <a:cs typeface="Arial" pitchFamily="34" charset="0"/>
              </a:rPr>
              <a:t>只有在命令檢索中才能使 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proximity searches </a:t>
            </a:r>
          </a:p>
          <a:p>
            <a:pPr marL="444500"/>
            <a:r>
              <a:rPr lang="zh-TW" altLang="en-US" sz="1800" dirty="0" smtClean="0"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- </a:t>
            </a:r>
            <a:r>
              <a:rPr lang="zh-TW" altLang="en-US" sz="1800" u="sng" dirty="0" smtClean="0">
                <a:ea typeface="微軟正黑體" pitchFamily="34" charset="-120"/>
                <a:cs typeface="Arial" pitchFamily="34" charset="0"/>
              </a:rPr>
              <a:t>以下為命令檢索建議搜尋方式：</a:t>
            </a:r>
            <a:endParaRPr lang="en-US" altLang="zh-TW" sz="1800" u="sng" dirty="0" smtClean="0">
              <a:ea typeface="微軟正黑體" pitchFamily="34" charset="-120"/>
              <a:cs typeface="Arial" pitchFamily="34" charset="0"/>
            </a:endParaRP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	</a:t>
            </a:r>
            <a:r>
              <a:rPr lang="en-US" altLang="zh-TW" sz="1800" dirty="0" smtClean="0">
                <a:solidFill>
                  <a:srgbClr val="0070C0"/>
                </a:solidFill>
                <a:ea typeface="微軟正黑體" pitchFamily="34" charset="-120"/>
                <a:cs typeface="Arial" pitchFamily="34" charset="0"/>
              </a:rPr>
              <a:t>database AND ((query NEAR/3 optimize) OR (query NEAR/3 optimization))</a:t>
            </a: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	Note: optimize will pick up optimize, optimizes, optimized, and optimizing. It will also pick up British spelling variations (optimize picks up </a:t>
            </a:r>
            <a:r>
              <a:rPr lang="en-US" altLang="zh-TW" sz="1800" dirty="0" err="1" smtClean="0">
                <a:ea typeface="微軟正黑體" pitchFamily="34" charset="-120"/>
                <a:cs typeface="Arial" pitchFamily="34" charset="0"/>
              </a:rPr>
              <a:t>optimise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, </a:t>
            </a:r>
            <a:r>
              <a:rPr lang="en-US" altLang="zh-TW" sz="1800" dirty="0" err="1" smtClean="0">
                <a:ea typeface="微軟正黑體" pitchFamily="34" charset="-120"/>
                <a:cs typeface="Arial" pitchFamily="34" charset="0"/>
              </a:rPr>
              <a:t>optimises</a:t>
            </a:r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, etc.) </a:t>
            </a: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444500"/>
            <a:r>
              <a:rPr lang="en-US" altLang="zh-TW" sz="1800" b="1" dirty="0" smtClean="0">
                <a:ea typeface="微軟正黑體" pitchFamily="34" charset="-120"/>
                <a:cs typeface="Arial" pitchFamily="34" charset="0"/>
              </a:rPr>
              <a:t>Search #2: </a:t>
            </a:r>
            <a:r>
              <a:rPr lang="en-US" altLang="zh-TW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database AND "query </a:t>
            </a:r>
            <a:r>
              <a:rPr lang="en-US" altLang="zh-TW" sz="1800" b="1" dirty="0" err="1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optimi</a:t>
            </a:r>
            <a:r>
              <a:rPr lang="en-US" altLang="zh-TW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*"</a:t>
            </a:r>
            <a:r>
              <a:rPr lang="zh-TW" altLang="en-US" sz="1800" b="1" dirty="0" smtClean="0">
                <a:solidFill>
                  <a:srgbClr val="FF0000"/>
                </a:solidFill>
                <a:ea typeface="微軟正黑體" pitchFamily="34" charset="-120"/>
                <a:cs typeface="Arial" pitchFamily="34" charset="0"/>
              </a:rPr>
              <a:t>無法顯示搜尋結果</a:t>
            </a:r>
            <a:endParaRPr lang="en-US" altLang="zh-TW" sz="1800" b="1" dirty="0" smtClean="0">
              <a:solidFill>
                <a:srgbClr val="FF0000"/>
              </a:solidFill>
              <a:ea typeface="微軟正黑體" pitchFamily="34" charset="-120"/>
              <a:cs typeface="Arial" pitchFamily="34" charset="0"/>
            </a:endParaRP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   - Wildcard(*)</a:t>
            </a:r>
            <a:r>
              <a:rPr lang="zh-TW" altLang="en-US" sz="1800" dirty="0" smtClean="0">
                <a:ea typeface="微軟正黑體" pitchFamily="34" charset="-120"/>
                <a:cs typeface="Arial" pitchFamily="34" charset="0"/>
              </a:rPr>
              <a:t>無法與雙引號一起使用</a:t>
            </a: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   - </a:t>
            </a:r>
            <a:r>
              <a:rPr lang="zh-TW" altLang="en-US" sz="1800" u="sng" dirty="0" smtClean="0">
                <a:ea typeface="微軟正黑體" pitchFamily="34" charset="-120"/>
                <a:cs typeface="Arial" pitchFamily="34" charset="0"/>
              </a:rPr>
              <a:t>結合雙引號和</a:t>
            </a:r>
            <a:r>
              <a:rPr lang="en-US" altLang="zh-TW" sz="1800" u="sng" dirty="0" smtClean="0">
                <a:ea typeface="微軟正黑體" pitchFamily="34" charset="-120"/>
                <a:cs typeface="Arial" pitchFamily="34" charset="0"/>
              </a:rPr>
              <a:t>OR</a:t>
            </a:r>
            <a:r>
              <a:rPr lang="zh-TW" altLang="en-US" sz="1800" u="sng" dirty="0" smtClean="0">
                <a:ea typeface="微軟正黑體" pitchFamily="34" charset="-120"/>
                <a:cs typeface="Arial" pitchFamily="34" charset="0"/>
              </a:rPr>
              <a:t>運算符號來搜尋所有可能的結果</a:t>
            </a:r>
            <a:endParaRPr lang="en-US" altLang="zh-TW" sz="1800" u="sng" dirty="0" smtClean="0">
              <a:ea typeface="微軟正黑體" pitchFamily="34" charset="-120"/>
              <a:cs typeface="Arial" pitchFamily="34" charset="0"/>
            </a:endParaRPr>
          </a:p>
          <a:p>
            <a:pPr marL="444500"/>
            <a:r>
              <a:rPr lang="en-US" altLang="zh-TW" sz="1800" dirty="0" smtClean="0">
                <a:ea typeface="微軟正黑體" pitchFamily="34" charset="-120"/>
                <a:cs typeface="Arial" pitchFamily="34" charset="0"/>
              </a:rPr>
              <a:t>	</a:t>
            </a:r>
            <a:r>
              <a:rPr lang="en-US" altLang="zh-TW" sz="1800" dirty="0" smtClean="0">
                <a:solidFill>
                  <a:srgbClr val="0070C0"/>
                </a:solidFill>
                <a:ea typeface="微軟正黑體" pitchFamily="34" charset="-120"/>
                <a:cs typeface="Arial" pitchFamily="34" charset="0"/>
              </a:rPr>
              <a:t>"query optimize" OR "query optimizing" OR "query optimization”</a:t>
            </a:r>
          </a:p>
        </p:txBody>
      </p:sp>
      <p:sp>
        <p:nvSpPr>
          <p:cNvPr id="73733" name="Date Placeholder 3"/>
          <p:cNvSpPr txBox="1">
            <a:spLocks noGrp="1"/>
          </p:cNvSpPr>
          <p:nvPr/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393F74A5-FDA5-407F-8BE9-E8950EB97009}" type="datetime5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2016年11月30日星期三</a:t>
            </a:fld>
            <a:endParaRPr lang="zh-TW" altLang="en-US" sz="1000">
              <a:solidFill>
                <a:srgbClr val="898989"/>
              </a:solidFill>
            </a:endParaRPr>
          </a:p>
        </p:txBody>
      </p:sp>
      <p:sp>
        <p:nvSpPr>
          <p:cNvPr id="73734" name="Slide Number Placeholder 4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1F0E5839-8ADA-4DEA-8A97-D1B174A16832}" type="slidenum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TW" sz="1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57200" y="1371600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Ctr="1"/>
          <a:lstStyle/>
          <a:p>
            <a:pPr marL="341313" indent="-341313" algn="l" eaLnBrk="1" hangingPunct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業界最大</a:t>
            </a:r>
            <a:r>
              <a:rPr lang="zh-CN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非盈利組織</a:t>
            </a:r>
            <a:endParaRPr lang="en-US" altLang="zh-TW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1313" indent="-34131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Times New Roman" pitchFamily="18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全球最大的技術行業協會，成員遍布</a:t>
            </a:r>
            <a:r>
              <a: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多個國家</a:t>
            </a:r>
            <a:endParaRPr lang="en-US" altLang="zh-TW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1313" indent="-34131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地區，會員超過</a:t>
            </a:r>
            <a:r>
              <a: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萬人</a:t>
            </a:r>
          </a:p>
          <a:p>
            <a:pPr marL="341313" indent="-34131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Times New Roman" pitchFamily="18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五大核心領域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出版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會議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標準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會員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教育</a:t>
            </a:r>
          </a:p>
          <a:p>
            <a:pPr marL="741363" lvl="1" indent="-284163" algn="l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altLang="zh-TW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05088"/>
            <a:ext cx="374491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lang="en-US" altLang="zh-TW" sz="4000" b="1" dirty="0">
                <a:solidFill>
                  <a:srgbClr val="CC0000"/>
                </a:solidFill>
                <a:latin typeface="+mj-lt"/>
                <a:ea typeface="微軟正黑體" pitchFamily="34" charset="-120"/>
                <a:cs typeface="Arial" pitchFamily="34" charset="0"/>
              </a:rPr>
              <a:t>IEEE</a:t>
            </a:r>
          </a:p>
        </p:txBody>
      </p:sp>
      <p:pic>
        <p:nvPicPr>
          <p:cNvPr id="25605" name="Picture 5" descr="ieee_logo_mb_tag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5820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Slide Number Placeholder 10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defTabSz="914400">
              <a:spcBef>
                <a:spcPct val="0"/>
              </a:spcBef>
              <a:buClrTx/>
              <a:buSzTx/>
              <a:buFontTx/>
              <a:buNone/>
            </a:pPr>
            <a:fld id="{2775E0F3-4151-424E-98D4-06CD673F8E89}" type="slidenum">
              <a:rPr lang="zh-TW" altLang="en-US" sz="1000">
                <a:solidFill>
                  <a:srgbClr val="898989"/>
                </a:solidFill>
              </a:rPr>
              <a:pPr algn="l" defTabSz="914400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zh-TW" sz="1000">
              <a:solidFill>
                <a:srgbClr val="898989"/>
              </a:solidFill>
            </a:endParaRPr>
          </a:p>
        </p:txBody>
      </p:sp>
      <p:sp>
        <p:nvSpPr>
          <p:cNvPr id="74756" name="Title 1"/>
          <p:cNvSpPr>
            <a:spLocks noGrp="1"/>
          </p:cNvSpPr>
          <p:nvPr>
            <p:ph type="title" idx="4294967295"/>
          </p:nvPr>
        </p:nvSpPr>
        <p:spPr>
          <a:xfrm>
            <a:off x="533400" y="404664"/>
            <a:ext cx="8229600" cy="762000"/>
          </a:xfrm>
        </p:spPr>
        <p:txBody>
          <a:bodyPr lIns="91440" tIns="45720" rIns="91440" bIns="45720"/>
          <a:lstStyle/>
          <a:p>
            <a:pPr algn="ctr"/>
            <a:r>
              <a:rPr lang="zh-TW" altLang="en-US" sz="4000" smtClean="0">
                <a:solidFill>
                  <a:srgbClr val="C00000"/>
                </a:solidFill>
                <a:ea typeface="微軟正黑體" pitchFamily="34" charset="-120"/>
              </a:rPr>
              <a:t>檢索結果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2268538" y="1557338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4211638" y="4581525"/>
            <a:ext cx="26638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3" grpId="0" animBg="1"/>
      <p:bldP spid="41165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57263"/>
            <a:ext cx="75438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772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</a:rPr>
              <a:t>Publication Quick Search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flipH="1" flipV="1">
            <a:off x="6976994" y="6064997"/>
            <a:ext cx="682204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81" name="AutoShape 6"/>
          <p:cNvSpPr>
            <a:spLocks noChangeArrowheads="1"/>
          </p:cNvSpPr>
          <p:nvPr/>
        </p:nvSpPr>
        <p:spPr bwMode="auto">
          <a:xfrm>
            <a:off x="1116013" y="5805488"/>
            <a:ext cx="4103687" cy="576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277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輸入已知的文獻資料查找全文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4355975" y="1340768"/>
            <a:ext cx="1800201" cy="361032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4211638" y="1736725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出版物快速搜尋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323850" y="1143000"/>
            <a:ext cx="84963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en-US" altLang="zh-TW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altLang="zh-TW" sz="5400" b="1" i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Xplore </a:t>
            </a:r>
            <a:r>
              <a:rPr lang="en-US" sz="54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個人偏好設定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539750" y="404813"/>
            <a:ext cx="7772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新細明體" pitchFamily="18" charset="-120"/>
              </a:rPr>
              <a:t>Preferences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4718050" y="4654550"/>
            <a:ext cx="790575" cy="28733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4284663" y="5589588"/>
            <a:ext cx="2016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zh-TW" altLang="en-US" sz="2200" b="1">
                <a:solidFill>
                  <a:srgbClr val="000000"/>
                </a:solidFill>
                <a:ea typeface="微軟正黑體" pitchFamily="34" charset="-120"/>
              </a:rPr>
              <a:t>個人偏好設定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52513"/>
            <a:ext cx="91233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539750" y="404813"/>
            <a:ext cx="7772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200" b="1">
                <a:solidFill>
                  <a:srgbClr val="C00000"/>
                </a:solidFill>
                <a:ea typeface="新細明體" pitchFamily="18" charset="-120"/>
              </a:rPr>
              <a:t>Preferences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7092950" y="6021388"/>
            <a:ext cx="649288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148263" y="5805488"/>
            <a:ext cx="1944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en-US" sz="2200" b="1">
                <a:solidFill>
                  <a:srgbClr val="000000"/>
                </a:solidFill>
                <a:ea typeface="標楷體" pitchFamily="65" charset="-120"/>
              </a:rPr>
              <a:t>申請個人帳號</a:t>
            </a: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7812088" y="5876925"/>
            <a:ext cx="863600" cy="28733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1116013" y="2276475"/>
            <a:ext cx="6497637" cy="4181475"/>
            <a:chOff x="930" y="709"/>
            <a:chExt cx="4093" cy="2634"/>
          </a:xfrm>
        </p:grpSpPr>
        <p:pic>
          <p:nvPicPr>
            <p:cNvPr id="7885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709"/>
              <a:ext cx="4093" cy="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7" name="Line 3"/>
            <p:cNvSpPr>
              <a:spLocks noChangeShapeType="1"/>
            </p:cNvSpPr>
            <p:nvPr/>
          </p:nvSpPr>
          <p:spPr bwMode="auto">
            <a:xfrm flipV="1">
              <a:off x="2517" y="2840"/>
              <a:ext cx="1" cy="319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858" name="Text Box 4"/>
            <p:cNvSpPr txBox="1">
              <a:spLocks noChangeArrowheads="1"/>
            </p:cNvSpPr>
            <p:nvPr/>
          </p:nvSpPr>
          <p:spPr bwMode="auto">
            <a:xfrm>
              <a:off x="2517" y="2976"/>
              <a:ext cx="14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defTabSz="449263" eaLnBrk="0" fontAlgn="base" hangingPunct="0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defTabSz="449263" eaLnBrk="0" fontAlgn="base" hangingPunct="0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defTabSz="449263" eaLnBrk="0" fontAlgn="base" hangingPunct="0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defTabSz="449263" eaLnBrk="0" fontAlgn="base" hangingPunct="0">
                <a:spcBef>
                  <a:spcPts val="1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sz="2000" b="1">
                  <a:solidFill>
                    <a:srgbClr val="000000"/>
                  </a:solidFill>
                  <a:ea typeface="微軟正黑體" pitchFamily="34" charset="-120"/>
                </a:rPr>
                <a:t>申請個人帳號密碼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76406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596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"/>
          <p:cNvSpPr>
            <a:spLocks noChangeArrowheads="1"/>
          </p:cNvSpPr>
          <p:nvPr/>
        </p:nvSpPr>
        <p:spPr bwMode="auto">
          <a:xfrm>
            <a:off x="611188" y="260350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200" b="1">
                <a:solidFill>
                  <a:srgbClr val="C00000"/>
                </a:solidFill>
                <a:ea typeface="新細明體" pitchFamily="18" charset="-120"/>
              </a:rPr>
              <a:t>Preferences</a:t>
            </a: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 flipH="1">
            <a:off x="6084888" y="5445125"/>
            <a:ext cx="360362" cy="36195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78" name="AutoShape 7"/>
          <p:cNvSpPr>
            <a:spLocks noChangeArrowheads="1"/>
          </p:cNvSpPr>
          <p:nvPr/>
        </p:nvSpPr>
        <p:spPr bwMode="auto">
          <a:xfrm>
            <a:off x="6011863" y="908050"/>
            <a:ext cx="2016125" cy="649288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57277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ea typeface="微軟正黑體" pitchFamily="34" charset="-120"/>
              </a:rPr>
              <a:t>輸入個人資料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0788" y="5084763"/>
            <a:ext cx="18732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完成資料填寫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539750" y="404813"/>
            <a:ext cx="7772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新細明體" pitchFamily="18" charset="-120"/>
              </a:rPr>
              <a:t>Preferences</a:t>
            </a:r>
          </a:p>
        </p:txBody>
      </p:sp>
      <p:grpSp>
        <p:nvGrpSpPr>
          <p:cNvPr id="381974" name="Group 22"/>
          <p:cNvGrpSpPr>
            <a:grpSpLocks/>
          </p:cNvGrpSpPr>
          <p:nvPr/>
        </p:nvGrpSpPr>
        <p:grpSpPr bwMode="auto">
          <a:xfrm>
            <a:off x="179388" y="1125538"/>
            <a:ext cx="8713787" cy="4175125"/>
            <a:chOff x="113" y="890"/>
            <a:chExt cx="5534" cy="2449"/>
          </a:xfrm>
        </p:grpSpPr>
        <p:pic>
          <p:nvPicPr>
            <p:cNvPr id="80905" name="Picture 18" descr="homep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890"/>
              <a:ext cx="5534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06" name="Group 19"/>
            <p:cNvGrpSpPr>
              <a:grpSpLocks/>
            </p:cNvGrpSpPr>
            <p:nvPr/>
          </p:nvGrpSpPr>
          <p:grpSpPr bwMode="auto">
            <a:xfrm>
              <a:off x="3243" y="2840"/>
              <a:ext cx="1270" cy="432"/>
              <a:chOff x="3243" y="2840"/>
              <a:chExt cx="1270" cy="432"/>
            </a:xfrm>
          </p:grpSpPr>
          <p:sp>
            <p:nvSpPr>
              <p:cNvPr id="80907" name="Rectangle 5"/>
              <p:cNvSpPr>
                <a:spLocks noChangeArrowheads="1"/>
              </p:cNvSpPr>
              <p:nvPr/>
            </p:nvSpPr>
            <p:spPr bwMode="auto">
              <a:xfrm>
                <a:off x="3334" y="2840"/>
                <a:ext cx="544" cy="181"/>
              </a:xfrm>
              <a:prstGeom prst="rect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0908" name="Text Box 6"/>
              <p:cNvSpPr txBox="1">
                <a:spLocks noChangeArrowheads="1"/>
              </p:cNvSpPr>
              <p:nvPr/>
            </p:nvSpPr>
            <p:spPr bwMode="auto">
              <a:xfrm>
                <a:off x="3243" y="3022"/>
                <a:ext cx="1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l">
                  <a:spcBef>
                    <a:spcPts val="1375"/>
                  </a:spcBef>
                  <a:buClrTx/>
                  <a:buFontTx/>
                  <a:buNone/>
                </a:pPr>
                <a:r>
                  <a:rPr lang="zh-TW" altLang="en-US" sz="2200" b="1">
                    <a:solidFill>
                      <a:srgbClr val="000000"/>
                    </a:solidFill>
                    <a:ea typeface="標楷體" pitchFamily="65" charset="-120"/>
                  </a:rPr>
                  <a:t>登入個人帳號</a:t>
                </a:r>
              </a:p>
            </p:txBody>
          </p:sp>
        </p:grpSp>
      </p:grpSp>
      <p:grpSp>
        <p:nvGrpSpPr>
          <p:cNvPr id="381975" name="Group 23"/>
          <p:cNvGrpSpPr>
            <a:grpSpLocks/>
          </p:cNvGrpSpPr>
          <p:nvPr/>
        </p:nvGrpSpPr>
        <p:grpSpPr bwMode="auto">
          <a:xfrm>
            <a:off x="0" y="2349500"/>
            <a:ext cx="8893175" cy="3702050"/>
            <a:chOff x="0" y="663"/>
            <a:chExt cx="3969" cy="3285"/>
          </a:xfrm>
        </p:grpSpPr>
        <p:pic>
          <p:nvPicPr>
            <p:cNvPr id="8090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3969" cy="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02" name="Group 25"/>
            <p:cNvGrpSpPr>
              <a:grpSpLocks/>
            </p:cNvGrpSpPr>
            <p:nvPr/>
          </p:nvGrpSpPr>
          <p:grpSpPr bwMode="auto">
            <a:xfrm>
              <a:off x="158" y="1480"/>
              <a:ext cx="1950" cy="2074"/>
              <a:chOff x="158" y="1480"/>
              <a:chExt cx="1950" cy="2074"/>
            </a:xfrm>
          </p:grpSpPr>
          <p:sp>
            <p:nvSpPr>
              <p:cNvPr id="80903" name="Text Box 5"/>
              <p:cNvSpPr txBox="1">
                <a:spLocks noChangeArrowheads="1"/>
              </p:cNvSpPr>
              <p:nvPr/>
            </p:nvSpPr>
            <p:spPr bwMode="auto">
              <a:xfrm>
                <a:off x="612" y="3201"/>
                <a:ext cx="1270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defTabSz="449263" eaLnBrk="0" fontAlgn="base" hangingPunct="0">
                  <a:spcBef>
                    <a:spcPts val="1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l">
                  <a:spcBef>
                    <a:spcPts val="1250"/>
                  </a:spcBef>
                  <a:buClrTx/>
                  <a:buFontTx/>
                  <a:buNone/>
                </a:pPr>
                <a:r>
                  <a:rPr lang="zh-TW" altLang="en-US" sz="2000" b="1">
                    <a:solidFill>
                      <a:srgbClr val="000000"/>
                    </a:solidFill>
                    <a:ea typeface="微軟正黑體" pitchFamily="34" charset="-120"/>
                  </a:rPr>
                  <a:t>輸入個人化帳密</a:t>
                </a:r>
              </a:p>
            </p:txBody>
          </p:sp>
          <p:sp>
            <p:nvSpPr>
              <p:cNvPr id="80904" name="Rectangle 6"/>
              <p:cNvSpPr>
                <a:spLocks noChangeArrowheads="1"/>
              </p:cNvSpPr>
              <p:nvPr/>
            </p:nvSpPr>
            <p:spPr bwMode="auto">
              <a:xfrm>
                <a:off x="158" y="1480"/>
                <a:ext cx="1950" cy="1588"/>
              </a:xfrm>
              <a:prstGeom prst="rect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772400" cy="903312"/>
          </a:xfrm>
          <a:ln/>
        </p:spPr>
        <p:txBody>
          <a:bodyPr/>
          <a:lstStyle/>
          <a:p>
            <a:r>
              <a:rPr 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使用個人帳號進行學科追蹤</a:t>
            </a:r>
            <a:endParaRPr lang="zh-CN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104456"/>
          </a:xfrm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Blip>
                <a:blip r:embed="rId2"/>
              </a:buBlip>
            </a:pPr>
            <a:r>
              <a:rPr lang="zh-TW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Stay up to date on a specific subject or technology</a:t>
            </a:r>
            <a:br>
              <a:rPr lang="en-US" altLang="zh-CN" dirty="0" smtClean="0">
                <a:latin typeface="+mj-lt"/>
              </a:rPr>
            </a:br>
            <a:r>
              <a:rPr lang="zh-TW" altLang="en-US" dirty="0" smtClean="0">
                <a:latin typeface="+mj-lt"/>
              </a:rPr>
              <a:t> </a:t>
            </a:r>
            <a:endParaRPr lang="en-US" altLang="zh-TW" dirty="0" smtClean="0">
              <a:latin typeface="+mj-lt"/>
            </a:endParaRPr>
          </a:p>
          <a:p>
            <a:pPr marL="0" lvl="0" indent="0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Blip>
                <a:blip r:embed="rId2"/>
              </a:buBlip>
            </a:pPr>
            <a:r>
              <a:rPr lang="en-US" altLang="zh-CN" dirty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Receive invaluable competitive intelligence</a:t>
            </a:r>
            <a:br>
              <a:rPr lang="en-US" altLang="zh-CN" dirty="0" smtClean="0">
                <a:latin typeface="+mj-lt"/>
              </a:rPr>
            </a:br>
            <a:endParaRPr lang="en-US" altLang="zh-CN" dirty="0" smtClean="0">
              <a:latin typeface="+mj-lt"/>
            </a:endParaRPr>
          </a:p>
          <a:p>
            <a:pPr marL="0" lvl="0" indent="0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Blip>
                <a:blip r:embed="rId2"/>
              </a:buBlip>
            </a:pPr>
            <a:r>
              <a:rPr lang="zh-TW" altLang="en-US" dirty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Gather revealing internal intelligence</a:t>
            </a:r>
            <a:br>
              <a:rPr lang="en-US" altLang="zh-CN" dirty="0" smtClean="0">
                <a:latin typeface="+mj-lt"/>
              </a:rPr>
            </a:br>
            <a:endParaRPr lang="en-US" altLang="zh-CN" dirty="0" smtClean="0">
              <a:latin typeface="+mj-lt"/>
            </a:endParaRPr>
          </a:p>
          <a:p>
            <a:pPr marL="0" lvl="0" indent="0">
              <a:lnSpc>
                <a:spcPct val="95000"/>
              </a:lnSpc>
              <a:spcBef>
                <a:spcPts val="625"/>
              </a:spcBef>
              <a:buClr>
                <a:srgbClr val="808080"/>
              </a:buClr>
              <a:buSzPct val="112000"/>
              <a:buBlip>
                <a:blip r:embed="rId2"/>
              </a:buBlip>
            </a:pPr>
            <a:r>
              <a:rPr lang="zh-TW" altLang="en-US" dirty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E</a:t>
            </a:r>
            <a:r>
              <a:rPr lang="en-US" altLang="zh-CN" dirty="0" smtClean="0">
                <a:latin typeface="+mj-lt"/>
              </a:rPr>
              <a:t>ncourage collaboration and knowledge sharing</a:t>
            </a:r>
            <a:endParaRPr lang="zh-CN" altLang="en-US" dirty="0" smtClean="0">
              <a:latin typeface="+mj-lt"/>
            </a:endParaRPr>
          </a:p>
        </p:txBody>
      </p:sp>
      <p:sp>
        <p:nvSpPr>
          <p:cNvPr id="4506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8B7E85F-3D6A-4E6D-B285-5274A4EF974D}" type="slidenum">
              <a:rPr lang="en-US" altLang="zh-CN" sz="1000" smtClean="0">
                <a:solidFill>
                  <a:schemeClr val="bg1"/>
                </a:solidFill>
              </a:rPr>
              <a:pPr/>
              <a:t>77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25595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900113" y="549275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</a:rPr>
              <a:t>My Settings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755650" y="4941888"/>
            <a:ext cx="4248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  <a:ea typeface="微軟正黑體" pitchFamily="34" charset="-120"/>
              </a:rPr>
              <a:t>提供文獻更新郵件通知服務、購買紀錄並能查看已儲存的檢索記錄。</a:t>
            </a:r>
          </a:p>
        </p:txBody>
      </p:sp>
      <p:pic>
        <p:nvPicPr>
          <p:cNvPr id="81924" name="Picture 11" descr="MY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748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2195513" y="2420939"/>
            <a:ext cx="1368375" cy="144011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2195513" y="1773238"/>
            <a:ext cx="1584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個人設定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611188" y="260648"/>
            <a:ext cx="79248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600" b="1" dirty="0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My Settings - Alerts </a:t>
            </a:r>
          </a:p>
        </p:txBody>
      </p:sp>
      <p:sp>
        <p:nvSpPr>
          <p:cNvPr id="82947" name="AutoShape 2"/>
          <p:cNvSpPr>
            <a:spLocks noChangeArrowheads="1"/>
          </p:cNvSpPr>
          <p:nvPr/>
        </p:nvSpPr>
        <p:spPr bwMode="auto">
          <a:xfrm>
            <a:off x="3348038" y="5805488"/>
            <a:ext cx="3311525" cy="5762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57277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ea typeface="微軟正黑體" pitchFamily="34" charset="-120"/>
              </a:rPr>
              <a:t>文獻</a:t>
            </a: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更新郵件通知服務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7041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439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期刊雜誌</a:t>
            </a:r>
          </a:p>
        </p:txBody>
      </p:sp>
      <p:sp>
        <p:nvSpPr>
          <p:cNvPr id="82950" name="Text Box 5"/>
          <p:cNvSpPr txBox="1">
            <a:spLocks noChangeArrowheads="1"/>
          </p:cNvSpPr>
          <p:nvPr/>
        </p:nvSpPr>
        <p:spPr bwMode="auto">
          <a:xfrm>
            <a:off x="2413000" y="1052513"/>
            <a:ext cx="12239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會議論文</a:t>
            </a:r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3781425" y="1052513"/>
            <a:ext cx="14398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技術標準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772400" cy="784225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solidFill>
                  <a:srgbClr val="C00000"/>
                </a:solidFill>
              </a:rPr>
              <a:t>IEEE Volunteer Activities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41463"/>
            <a:ext cx="7896225" cy="4706937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u"/>
            </a:pP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組織技術社團</a:t>
            </a:r>
            <a:endParaRPr lang="zh-CN" altLang="en-US" sz="2400" b="1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個協會和技術委員會</a:t>
            </a:r>
            <a:endParaRPr lang="zh-CN" altLang="en-US" sz="2400" b="1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329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個地方分會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 b="1" smtClean="0">
                <a:latin typeface="微軟正黑體" pitchFamily="34" charset="-120"/>
                <a:ea typeface="微軟正黑體" pitchFamily="34" charset="-120"/>
              </a:rPr>
              <a:t>1860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專業技術委員會</a:t>
            </a:r>
            <a:endParaRPr lang="en-US" altLang="en-US" sz="2400" b="1" smtClean="0">
              <a:latin typeface="微軟正黑體" pitchFamily="34" charset="-120"/>
              <a:ea typeface="微軟正黑體" pitchFamily="34" charset="-12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 b="1" smtClean="0"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個國家的</a:t>
            </a:r>
            <a:r>
              <a:rPr lang="en-US" altLang="en-US" sz="2400" b="1" smtClean="0">
                <a:latin typeface="微軟正黑體" pitchFamily="34" charset="-120"/>
                <a:ea typeface="微軟正黑體" pitchFamily="34" charset="-120"/>
              </a:rPr>
              <a:t>1,789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個學生分會</a:t>
            </a:r>
            <a:endParaRPr lang="en-US" altLang="en-US" sz="2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SzTx/>
              <a:buFont typeface="Wingdings" pitchFamily="2" charset="2"/>
              <a:buChar char="u"/>
            </a:pP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每年在全球範圍內舉辦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000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多場會議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SzTx/>
              <a:buFont typeface="Wingdings" pitchFamily="2" charset="2"/>
              <a:buChar char="u"/>
            </a:pP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出版世界電氣電子工程和電腦領域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％的文獻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SzTx/>
              <a:buFont typeface="Wingdings" pitchFamily="2" charset="2"/>
              <a:buChar char="u"/>
            </a:pP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900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多個現行產業標準，及</a:t>
            </a:r>
            <a:r>
              <a:rPr lang="en-US" altLang="zh-CN" sz="2400" b="1" smtClean="0">
                <a:latin typeface="微軟正黑體" pitchFamily="34" charset="-120"/>
                <a:ea typeface="微軟正黑體" pitchFamily="34" charset="-120"/>
              </a:rPr>
              <a:t>400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個正在制定的標準</a:t>
            </a:r>
            <a:endParaRPr lang="zh-CN" altLang="en-US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628" name="Picture 2" descr="http://www.ieee.org/ucm/groups/public/@ieee/@web/@org/@voluntr/@trainng/documents/images/30011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157288"/>
            <a:ext cx="24320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611188" y="404813"/>
            <a:ext cx="7924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My Settings - Alerts </a:t>
            </a:r>
          </a:p>
        </p:txBody>
      </p:sp>
      <p:sp>
        <p:nvSpPr>
          <p:cNvPr id="80899" name="AutoShape 2"/>
          <p:cNvSpPr>
            <a:spLocks noChangeArrowheads="1"/>
          </p:cNvSpPr>
          <p:nvPr/>
        </p:nvSpPr>
        <p:spPr bwMode="auto">
          <a:xfrm>
            <a:off x="3348038" y="5805488"/>
            <a:ext cx="3311525" cy="5762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57277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ea typeface="微軟正黑體" pitchFamily="34" charset="-120"/>
              </a:rPr>
              <a:t>文獻</a:t>
            </a:r>
            <a:r>
              <a:rPr lang="zh-TW" altLang="en-GB" b="1">
                <a:solidFill>
                  <a:srgbClr val="000000"/>
                </a:solidFill>
                <a:ea typeface="微軟正黑體" pitchFamily="34" charset="-120"/>
              </a:rPr>
              <a:t>更新郵件通知服務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7041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439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期刊雜誌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2413000" y="1052513"/>
            <a:ext cx="12239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會議論文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3781425" y="1052513"/>
            <a:ext cx="14398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技術標準</a:t>
            </a:r>
          </a:p>
        </p:txBody>
      </p:sp>
    </p:spTree>
    <p:extLst>
      <p:ext uri="{BB962C8B-B14F-4D97-AF65-F5344CB8AC3E}">
        <p14:creationId xmlns:p14="http://schemas.microsoft.com/office/powerpoint/2010/main" val="407051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900113" y="549275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</a:rPr>
              <a:t>My Settings- Saved Searches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5413"/>
            <a:ext cx="7315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2268538" y="1700213"/>
            <a:ext cx="2071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儲存檢索條件</a:t>
            </a:r>
          </a:p>
        </p:txBody>
      </p:sp>
      <p:sp>
        <p:nvSpPr>
          <p:cNvPr id="81925" name="Line 4"/>
          <p:cNvSpPr>
            <a:spLocks noChangeShapeType="1"/>
          </p:cNvSpPr>
          <p:nvPr/>
        </p:nvSpPr>
        <p:spPr bwMode="auto">
          <a:xfrm flipH="1">
            <a:off x="2986088" y="3213100"/>
            <a:ext cx="579437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986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857250" y="357188"/>
            <a:ext cx="7772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</a:rPr>
              <a:t>My Settings- Saved Searches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127875" y="2492375"/>
            <a:ext cx="201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en-US" sz="2200" b="1">
                <a:solidFill>
                  <a:srgbClr val="000000"/>
                </a:solidFill>
                <a:ea typeface="微軟正黑體" pitchFamily="34" charset="-120"/>
              </a:rPr>
              <a:t>儲存所有檢索結果筆數</a:t>
            </a:r>
          </a:p>
        </p:txBody>
      </p:sp>
      <p:pic>
        <p:nvPicPr>
          <p:cNvPr id="82948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908050"/>
            <a:ext cx="53086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051050" y="1341438"/>
            <a:ext cx="3384550" cy="792162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580063" y="1557338"/>
            <a:ext cx="2159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375"/>
              </a:spcBef>
              <a:buClrTx/>
              <a:buFontTx/>
              <a:buNone/>
            </a:pPr>
            <a:r>
              <a:rPr lang="en-US" sz="2200" b="1">
                <a:solidFill>
                  <a:srgbClr val="000000"/>
                </a:solidFill>
                <a:ea typeface="微軟正黑體" pitchFamily="34" charset="-120"/>
              </a:rPr>
              <a:t>紀錄搜尋條件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11863" y="2492375"/>
            <a:ext cx="1081087" cy="28733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453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追蹤技術領域</a:t>
            </a:r>
            <a:endParaRPr lang="zh-CN" altLang="en-US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51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304800" y="4343400"/>
            <a:ext cx="1600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8196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BA2E23-2B7D-4D88-9C37-1F9C92B44BE6}" type="slidenum">
              <a:rPr lang="en-US" altLang="zh-CN" sz="1000" smtClean="0">
                <a:solidFill>
                  <a:schemeClr val="bg1"/>
                </a:solidFill>
              </a:rPr>
              <a:pPr/>
              <a:t>83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7208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04800" y="1905000"/>
            <a:ext cx="85693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altLang="zh-TW" sz="550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IEEE XPLORE</a:t>
            </a:r>
            <a:r>
              <a:rPr lang="en-US" altLang="zh-TW" sz="400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br>
              <a:rPr lang="en-US" altLang="zh-TW" sz="4000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</a:br>
            <a:r>
              <a:rPr lang="zh-TW" altLang="en-US" sz="5500" b="1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資料庫附加功能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14463" y="476672"/>
            <a:ext cx="6397625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7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IEEEXplore</a:t>
            </a:r>
            <a:r>
              <a:rPr lang="en-US" altLang="zh-TW" sz="33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43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附加功能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1066800" y="13335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39763" y="4038600"/>
            <a:ext cx="835183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zh-TW" sz="30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 Highlights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產品新知與最新消息</a:t>
            </a:r>
            <a:endParaRPr lang="en-US" altLang="zh-TW" sz="3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zh-TW" sz="1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zh-TW" sz="30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What’s Popular</a:t>
            </a:r>
            <a:r>
              <a:rPr lang="en-US" altLang="zh-TW" sz="3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– </a:t>
            </a:r>
            <a:r>
              <a:rPr lang="zh-TW" altLang="en-US" sz="3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最熱門的關鍵字</a:t>
            </a:r>
            <a:r>
              <a:rPr lang="en-US" altLang="zh-TW" sz="3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&amp;</a:t>
            </a:r>
            <a:r>
              <a:rPr lang="zh-TW" altLang="en-US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文章</a:t>
            </a:r>
            <a:r>
              <a:rPr lang="en-US" altLang="zh-TW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endParaRPr lang="en-US" altLang="zh-TW" sz="3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zh-TW" sz="3000" b="1" dirty="0" smtClean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Most </a:t>
            </a:r>
            <a:r>
              <a:rPr lang="en-US" altLang="zh-TW" sz="3000" b="1" dirty="0">
                <a:solidFill>
                  <a:schemeClr val="tx1"/>
                </a:solidFill>
                <a:ea typeface="微軟正黑體" pitchFamily="34" charset="-120"/>
                <a:cs typeface="Arial" pitchFamily="34" charset="0"/>
              </a:rPr>
              <a:t>Recent</a:t>
            </a:r>
            <a:r>
              <a:rPr lang="en-US" altLang="zh-TW" sz="3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最新文章</a:t>
            </a:r>
            <a:r>
              <a:rPr lang="en-US" altLang="zh-TW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&amp;</a:t>
            </a:r>
            <a:r>
              <a:rPr lang="zh-TW" altLang="en-US" sz="3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出版品</a:t>
            </a:r>
            <a:endParaRPr lang="en-US" altLang="zh-TW" sz="3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endParaRPr lang="zh-TW" altLang="en-US" sz="1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zh-TW" altLang="en-US" sz="3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47916" r="13910" b="16667"/>
          <a:stretch>
            <a:fillRect/>
          </a:stretch>
        </p:blipFill>
        <p:spPr bwMode="auto">
          <a:xfrm>
            <a:off x="1187450" y="1412875"/>
            <a:ext cx="7162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1042988" y="1557338"/>
            <a:ext cx="3817937" cy="50323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15733" r="16447" b="25195"/>
          <a:stretch>
            <a:fillRect/>
          </a:stretch>
        </p:blipFill>
        <p:spPr bwMode="auto">
          <a:xfrm>
            <a:off x="0" y="1557338"/>
            <a:ext cx="91440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611188" y="404813"/>
            <a:ext cx="8170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What’s popular?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484438" y="2133600"/>
            <a:ext cx="1655762" cy="36036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477000" y="213360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ts val="1250"/>
              </a:spcBef>
              <a:buClrTx/>
              <a:buFontTx/>
              <a:buNone/>
            </a:pPr>
            <a:r>
              <a:rPr lang="zh-TW" altLang="en-GB" sz="2000" b="1">
                <a:solidFill>
                  <a:srgbClr val="000000"/>
                </a:solidFill>
                <a:ea typeface="微軟正黑體" pitchFamily="34" charset="-120"/>
              </a:rPr>
              <a:t>下載最多次的文章</a:t>
            </a:r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4696619" y="2133600"/>
            <a:ext cx="1677194" cy="36036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2484438" y="4797425"/>
            <a:ext cx="208756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zh-TW" altLang="en-GB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最常被檢索</a:t>
            </a:r>
            <a:r>
              <a:rPr lang="zh-TW" altLang="en-GB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GB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GB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詞彙</a:t>
            </a:r>
            <a:endParaRPr lang="zh-TW" altLang="en-GB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10829" r="15056" b="6488"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611188" y="404813"/>
            <a:ext cx="8170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200" b="1">
                <a:solidFill>
                  <a:srgbClr val="C00000"/>
                </a:solidFill>
                <a:ea typeface="Arial Unicode MS" pitchFamily="34" charset="-120"/>
                <a:cs typeface="Arial Unicode MS" pitchFamily="34" charset="-120"/>
              </a:rPr>
              <a:t>Most Recent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356100" y="5949950"/>
            <a:ext cx="4716463" cy="503238"/>
          </a:xfrm>
          <a:prstGeom prst="rect">
            <a:avLst/>
          </a:prstGeom>
          <a:noFill/>
          <a:ln w="38227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4356100" y="6026150"/>
            <a:ext cx="4654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200" b="1">
                <a:solidFill>
                  <a:srgbClr val="002681"/>
                </a:solidFill>
                <a:ea typeface="微軟正黑體" pitchFamily="34" charset="-120"/>
              </a:rPr>
              <a:t>依各資料類型，秀出最新出版的文章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cs typeface="Arial" pitchFamily="34" charset="0"/>
              </a:rPr>
              <a:t>Introducing: IEEE </a:t>
            </a:r>
            <a:r>
              <a:rPr lang="en-US" altLang="zh-TW" sz="4000" b="1" i="1">
                <a:solidFill>
                  <a:srgbClr val="C00000"/>
                </a:solidFill>
                <a:cs typeface="Arial" pitchFamily="34" charset="0"/>
              </a:rPr>
              <a:t>Xplore</a:t>
            </a:r>
            <a:r>
              <a:rPr lang="en-US" altLang="zh-TW" sz="4000" b="1">
                <a:solidFill>
                  <a:srgbClr val="C00000"/>
                </a:solidFill>
                <a:cs typeface="Arial" pitchFamily="34" charset="0"/>
              </a:rPr>
              <a:t> Mobile</a:t>
            </a:r>
            <a:r>
              <a:rPr lang="en-US" altLang="zh-TW" b="1" baseline="30000">
                <a:solidFill>
                  <a:srgbClr val="C00000"/>
                </a:solidFill>
                <a:cs typeface="Arial" pitchFamily="34" charset="0"/>
              </a:rPr>
              <a:t>BETA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3888"/>
            <a:ext cx="281940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32004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212975"/>
            <a:ext cx="1931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498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522663" y="1295400"/>
            <a:ext cx="42322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b="1">
                <a:solidFill>
                  <a:srgbClr val="CC0000"/>
                </a:solidFill>
              </a:rPr>
              <a:t>http://m.ieeexplore.ieee.org/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7010400" y="4191000"/>
            <a:ext cx="16764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121" name="Rectangle 8"/>
          <p:cNvSpPr>
            <a:spLocks noChangeArrowheads="1"/>
          </p:cNvSpPr>
          <p:nvPr/>
        </p:nvSpPr>
        <p:spPr bwMode="auto">
          <a:xfrm>
            <a:off x="6705600" y="22098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705600" y="2286000"/>
            <a:ext cx="19812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876800" y="2286000"/>
            <a:ext cx="18288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2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nimBg="1"/>
      <p:bldP spid="3" grpId="0" animBg="1"/>
      <p:bldP spid="819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0417" r="12152" b="6250"/>
          <a:stretch>
            <a:fillRect/>
          </a:stretch>
        </p:blipFill>
        <p:spPr bwMode="auto">
          <a:xfrm>
            <a:off x="0" y="10668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189663" cy="711200"/>
          </a:xfrm>
        </p:spPr>
        <p:txBody>
          <a:bodyPr/>
          <a:lstStyle/>
          <a:p>
            <a:r>
              <a:rPr lang="zh-TW" altLang="en-US" sz="400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使用資料庫 注意事項提醒</a:t>
            </a: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8062913" y="990600"/>
            <a:ext cx="1081087" cy="5048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1447800" y="5826125"/>
            <a:ext cx="6019800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***   下載全文    請遵照使用規定  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切勿運用外掛程式或智權軟體不當大量下載   ***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500563" y="2349500"/>
            <a:ext cx="4463925" cy="323165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4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15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使用查找好資料</a:t>
            </a:r>
            <a:r>
              <a:rPr kumimoji="1" lang="en-US" altLang="zh-TW" sz="15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..</a:t>
            </a:r>
            <a:r>
              <a:rPr kumimoji="1" lang="zh-TW" altLang="en-US" sz="15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請登出資料庫系統</a:t>
            </a:r>
            <a:r>
              <a:rPr kumimoji="1" lang="en-US" altLang="zh-TW" sz="15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1" lang="zh-TW" altLang="en-US" sz="15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在關閉瀏覽器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kern="0" dirty="0" smtClean="0"/>
              <a:t>IEEE Societies</a:t>
            </a:r>
            <a:endParaRPr lang="zh-CN" altLang="en-US" kern="0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28600" y="1143000"/>
            <a:ext cx="41560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300" kern="0" dirty="0" smtClean="0"/>
              <a:t>IEEE Instrumentation and Measurement Society</a:t>
            </a:r>
          </a:p>
          <a:p>
            <a:pPr>
              <a:defRPr/>
            </a:pPr>
            <a:r>
              <a:rPr lang="en-US" altLang="zh-CN" sz="1300" kern="0" dirty="0" smtClean="0"/>
              <a:t>IEEE Intelligent Transportation Systems Society</a:t>
            </a:r>
          </a:p>
          <a:p>
            <a:pPr>
              <a:defRPr/>
            </a:pPr>
            <a:r>
              <a:rPr lang="en-US" altLang="zh-CN" sz="1300" kern="0" dirty="0" smtClean="0"/>
              <a:t>IEEE Magnetics Society</a:t>
            </a:r>
          </a:p>
          <a:p>
            <a:pPr>
              <a:defRPr/>
            </a:pPr>
            <a:r>
              <a:rPr lang="en-US" altLang="zh-CN" sz="1300" kern="0" dirty="0" smtClean="0"/>
              <a:t>IEEE Microwave Theory and Techniques Society</a:t>
            </a:r>
          </a:p>
          <a:p>
            <a:pPr>
              <a:defRPr/>
            </a:pPr>
            <a:r>
              <a:rPr lang="en-US" altLang="zh-CN" sz="1300" kern="0" dirty="0" smtClean="0"/>
              <a:t>IEEE Nuclear and Plasma Sciences Society</a:t>
            </a:r>
          </a:p>
          <a:p>
            <a:pPr>
              <a:defRPr/>
            </a:pPr>
            <a:r>
              <a:rPr lang="en-US" altLang="zh-CN" sz="1300" kern="0" dirty="0" smtClean="0"/>
              <a:t>IEEE Oceanic Engineering Society</a:t>
            </a:r>
          </a:p>
          <a:p>
            <a:pPr>
              <a:defRPr/>
            </a:pPr>
            <a:r>
              <a:rPr lang="en-US" altLang="zh-CN" sz="1300" kern="0" dirty="0" smtClean="0"/>
              <a:t>IEEE Photonics Society</a:t>
            </a:r>
          </a:p>
          <a:p>
            <a:pPr>
              <a:defRPr/>
            </a:pPr>
            <a:r>
              <a:rPr lang="en-US" altLang="zh-CN" sz="1300" kern="0" dirty="0" smtClean="0"/>
              <a:t>IEEE Power Electronics Society</a:t>
            </a:r>
          </a:p>
          <a:p>
            <a:pPr>
              <a:defRPr/>
            </a:pPr>
            <a:r>
              <a:rPr lang="en-US" altLang="zh-CN" sz="1300" kern="0" dirty="0" smtClean="0"/>
              <a:t>IEEE Power and Energy Society</a:t>
            </a:r>
          </a:p>
          <a:p>
            <a:pPr>
              <a:defRPr/>
            </a:pPr>
            <a:r>
              <a:rPr lang="en-US" altLang="zh-CN" sz="1300" kern="0" dirty="0" smtClean="0"/>
              <a:t>IEEE Product Safety Engineering Society</a:t>
            </a:r>
          </a:p>
          <a:p>
            <a:pPr>
              <a:defRPr/>
            </a:pPr>
            <a:r>
              <a:rPr lang="en-US" altLang="zh-CN" sz="1300" kern="0" dirty="0" smtClean="0"/>
              <a:t>IEEE Professional Communications Society</a:t>
            </a:r>
          </a:p>
          <a:p>
            <a:pPr>
              <a:defRPr/>
            </a:pPr>
            <a:r>
              <a:rPr lang="en-US" altLang="zh-CN" sz="1300" kern="0" dirty="0" smtClean="0"/>
              <a:t>IEEE Reliability Society</a:t>
            </a:r>
          </a:p>
          <a:p>
            <a:pPr>
              <a:defRPr/>
            </a:pPr>
            <a:r>
              <a:rPr lang="en-US" altLang="zh-CN" sz="1300" kern="0" dirty="0" smtClean="0"/>
              <a:t>IEEE Robotics and Automation Society</a:t>
            </a:r>
          </a:p>
          <a:p>
            <a:pPr>
              <a:defRPr/>
            </a:pPr>
            <a:r>
              <a:rPr lang="en-US" altLang="zh-CN" sz="1300" kern="0" dirty="0" smtClean="0"/>
              <a:t>IEEE Signal Processing Society</a:t>
            </a:r>
          </a:p>
          <a:p>
            <a:pPr>
              <a:defRPr/>
            </a:pPr>
            <a:r>
              <a:rPr lang="en-US" altLang="zh-CN" sz="1300" kern="0" dirty="0" smtClean="0"/>
              <a:t>IEEE Society on Social Implications of Technology</a:t>
            </a:r>
          </a:p>
          <a:p>
            <a:pPr>
              <a:defRPr/>
            </a:pPr>
            <a:r>
              <a:rPr lang="en-US" altLang="zh-CN" sz="1300" kern="0" dirty="0" smtClean="0"/>
              <a:t>IEEE Solid-State Circuits Society</a:t>
            </a:r>
          </a:p>
          <a:p>
            <a:pPr>
              <a:defRPr/>
            </a:pPr>
            <a:r>
              <a:rPr lang="en-US" altLang="zh-CN" sz="1300" kern="0" dirty="0" smtClean="0"/>
              <a:t>IEEE Systems, Man, and Cybernetics Society</a:t>
            </a:r>
          </a:p>
          <a:p>
            <a:pPr>
              <a:defRPr/>
            </a:pPr>
            <a:r>
              <a:rPr lang="en-US" altLang="zh-CN" sz="1300" kern="0" dirty="0" smtClean="0"/>
              <a:t>IEEE </a:t>
            </a:r>
            <a:r>
              <a:rPr lang="en-US" altLang="zh-CN" sz="1300" kern="0" dirty="0" err="1" smtClean="0"/>
              <a:t>Ultrasonics</a:t>
            </a:r>
            <a:r>
              <a:rPr lang="en-US" altLang="zh-CN" sz="1300" kern="0" dirty="0" smtClean="0"/>
              <a:t>, Ferroelectrics, and Frequency Control Society</a:t>
            </a:r>
          </a:p>
          <a:p>
            <a:pPr>
              <a:defRPr/>
            </a:pPr>
            <a:r>
              <a:rPr lang="en-US" altLang="zh-CN" sz="1300" kern="0" dirty="0" smtClean="0"/>
              <a:t>IEEE Vehicular Technology Society</a:t>
            </a:r>
            <a:endParaRPr lang="zh-CN" altLang="en-US" sz="1300" kern="0" dirty="0" smtClean="0"/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4648200" y="1143000"/>
            <a:ext cx="4119563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300" kern="0" smtClean="0"/>
              <a:t>IEEE Aerospace and Electronic Systems Society</a:t>
            </a:r>
          </a:p>
          <a:p>
            <a:pPr>
              <a:defRPr/>
            </a:pPr>
            <a:r>
              <a:rPr lang="en-US" altLang="zh-CN" sz="1300" kern="0" smtClean="0"/>
              <a:t>IEEE Antennas and Propagation Society</a:t>
            </a:r>
          </a:p>
          <a:p>
            <a:pPr>
              <a:defRPr/>
            </a:pPr>
            <a:r>
              <a:rPr lang="en-US" altLang="zh-CN" sz="1300" kern="0" smtClean="0"/>
              <a:t>IEEE Broadcast Technology Society</a:t>
            </a:r>
          </a:p>
          <a:p>
            <a:pPr>
              <a:defRPr/>
            </a:pPr>
            <a:r>
              <a:rPr lang="en-US" altLang="zh-CN" sz="1300" kern="0" smtClean="0"/>
              <a:t>IEEE Circuits and Systems Society</a:t>
            </a:r>
          </a:p>
          <a:p>
            <a:pPr>
              <a:defRPr/>
            </a:pPr>
            <a:r>
              <a:rPr lang="en-US" altLang="zh-CN" sz="1300" kern="0" smtClean="0"/>
              <a:t>IEEE Communications Society</a:t>
            </a:r>
          </a:p>
          <a:p>
            <a:pPr>
              <a:defRPr/>
            </a:pPr>
            <a:r>
              <a:rPr lang="en-US" altLang="zh-CN" sz="1300" kern="0" smtClean="0"/>
              <a:t>IEEE Components, Packaging, and Manufacturing Technology Society</a:t>
            </a:r>
          </a:p>
          <a:p>
            <a:pPr>
              <a:defRPr/>
            </a:pPr>
            <a:r>
              <a:rPr lang="en-US" altLang="zh-CN" sz="1300" kern="0" smtClean="0"/>
              <a:t>IEEE Computational Intelligence Society</a:t>
            </a:r>
          </a:p>
          <a:p>
            <a:pPr>
              <a:defRPr/>
            </a:pPr>
            <a:r>
              <a:rPr lang="en-US" altLang="zh-CN" sz="1300" kern="0" smtClean="0"/>
              <a:t>IEEE Computer Society</a:t>
            </a:r>
          </a:p>
          <a:p>
            <a:pPr>
              <a:defRPr/>
            </a:pPr>
            <a:r>
              <a:rPr lang="en-US" altLang="zh-CN" sz="1300" kern="0" smtClean="0"/>
              <a:t>IEEE Consumer Electronics Society</a:t>
            </a:r>
          </a:p>
          <a:p>
            <a:pPr>
              <a:defRPr/>
            </a:pPr>
            <a:r>
              <a:rPr lang="en-US" altLang="zh-CN" sz="1300" kern="0" smtClean="0"/>
              <a:t>IEEE Control Systems Society</a:t>
            </a:r>
          </a:p>
          <a:p>
            <a:pPr>
              <a:defRPr/>
            </a:pPr>
            <a:r>
              <a:rPr lang="en-US" altLang="zh-CN" sz="1300" kern="0" smtClean="0"/>
              <a:t>IEEE Dielectrics and Electrical Insulation Society</a:t>
            </a:r>
          </a:p>
          <a:p>
            <a:pPr>
              <a:defRPr/>
            </a:pPr>
            <a:r>
              <a:rPr lang="en-US" altLang="zh-CN" sz="1300" kern="0" smtClean="0"/>
              <a:t>IEEE Education Society</a:t>
            </a:r>
          </a:p>
          <a:p>
            <a:pPr>
              <a:defRPr/>
            </a:pPr>
            <a:r>
              <a:rPr lang="en-US" altLang="zh-CN" sz="1300" kern="0" smtClean="0"/>
              <a:t>IEEE Electron Devices Society</a:t>
            </a:r>
          </a:p>
          <a:p>
            <a:pPr>
              <a:defRPr/>
            </a:pPr>
            <a:r>
              <a:rPr lang="en-US" altLang="zh-CN" sz="1300" kern="0" smtClean="0"/>
              <a:t>IEEE Electromagnetic Compatibility Society</a:t>
            </a:r>
          </a:p>
          <a:p>
            <a:pPr>
              <a:defRPr/>
            </a:pPr>
            <a:r>
              <a:rPr lang="en-US" altLang="zh-CN" sz="1300" kern="0" smtClean="0"/>
              <a:t>IEEE Engineering in Medicine and Biology Society</a:t>
            </a:r>
          </a:p>
          <a:p>
            <a:pPr>
              <a:defRPr/>
            </a:pPr>
            <a:r>
              <a:rPr lang="en-US" altLang="zh-CN" sz="1300" kern="0" smtClean="0"/>
              <a:t>IEEE Geoscience and Remote Sensing Society</a:t>
            </a:r>
          </a:p>
          <a:p>
            <a:pPr>
              <a:defRPr/>
            </a:pPr>
            <a:r>
              <a:rPr lang="en-US" altLang="zh-CN" sz="1300" kern="0" smtClean="0"/>
              <a:t>IEEE Industrial Electronics Society</a:t>
            </a:r>
          </a:p>
          <a:p>
            <a:pPr>
              <a:defRPr/>
            </a:pPr>
            <a:r>
              <a:rPr lang="en-US" altLang="zh-CN" sz="1300" kern="0" smtClean="0"/>
              <a:t>IEEE Industry Applications Society</a:t>
            </a:r>
          </a:p>
          <a:p>
            <a:pPr>
              <a:defRPr/>
            </a:pPr>
            <a:r>
              <a:rPr lang="en-US" altLang="zh-CN" sz="1300" kern="0" smtClean="0"/>
              <a:t>IEEE Information Theory Society</a:t>
            </a:r>
            <a:endParaRPr lang="zh-CN" altLang="en-US" sz="1300" kern="0" smtClean="0"/>
          </a:p>
        </p:txBody>
      </p:sp>
    </p:spTree>
    <p:extLst>
      <p:ext uri="{BB962C8B-B14F-4D97-AF65-F5344CB8AC3E}">
        <p14:creationId xmlns:p14="http://schemas.microsoft.com/office/powerpoint/2010/main" val="4141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ChangeArrowheads="1"/>
          </p:cNvSpPr>
          <p:nvPr/>
        </p:nvSpPr>
        <p:spPr bwMode="auto">
          <a:xfrm>
            <a:off x="533400" y="2590800"/>
            <a:ext cx="7488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TW" b="1" u="sng">
              <a:solidFill>
                <a:srgbClr val="000066"/>
              </a:solidFill>
            </a:endParaRPr>
          </a:p>
          <a:p>
            <a:pPr algn="l"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TW" sz="28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	</a:t>
            </a:r>
          </a:p>
          <a:p>
            <a:pPr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TW" b="1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聯絡電話</a:t>
            </a:r>
            <a:r>
              <a:rPr lang="zh-TW" altLang="en-US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 + 886 2 2799-3110</a:t>
            </a:r>
          </a:p>
          <a:p>
            <a:pPr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zh-TW" altLang="en-US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服務信箱 </a:t>
            </a:r>
            <a:r>
              <a:rPr lang="en-US" altLang="zh-TW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en-US" altLang="zh-TW" b="1" u="sng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/>
              </a:rPr>
              <a:t>service@hintoninfo.com</a:t>
            </a:r>
            <a:endParaRPr lang="en-US" altLang="zh-TW" b="1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defTabSz="914400"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TW" b="1">
                <a:solidFill>
                  <a:schemeClr val="bg2"/>
                </a:solidFill>
                <a:ea typeface="新細明體" pitchFamily="18" charset="-120"/>
              </a:rPr>
              <a:t>                   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52600" y="1752600"/>
            <a:ext cx="54006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1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Questions?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1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Thank you.</a:t>
            </a:r>
          </a:p>
        </p:txBody>
      </p:sp>
      <p:pic>
        <p:nvPicPr>
          <p:cNvPr id="92164" name="Picture 4" descr="HINTON_INFORM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839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9750" y="1773238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0" name="CorelDRAW 6.0" r:id="rId6" imgW="3267075" imgH="3105150" progId="CorelDRAW.Graphic.6">
                  <p:embed/>
                </p:oleObj>
              </mc:Choice>
              <mc:Fallback>
                <p:oleObj name="CorelDRAW 6.0" r:id="rId6" imgW="3267075" imgH="3105150" progId="CorelDRAW.Graphic.6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685800" y="2438400"/>
            <a:ext cx="7772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en-US" altLang="zh-TW" sz="5400" b="1">
                <a:solidFill>
                  <a:srgbClr val="99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sz="5400" b="1">
                <a:solidFill>
                  <a:srgbClr val="990000"/>
                </a:solidFill>
                <a:ea typeface="微軟正黑體" pitchFamily="34" charset="-120"/>
                <a:cs typeface="Arial" pitchFamily="34" charset="0"/>
              </a:rPr>
              <a:t>在台灣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80000"/>
              <a:buFontTx/>
              <a:buNone/>
            </a:pPr>
            <a:endParaRPr lang="en-US" altLang="zh-TW" sz="5400" b="1">
              <a:solidFill>
                <a:srgbClr val="99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81667BE5-D5A8-4509-B7C2-4B432762A023}" type="slidenum">
              <a:rPr lang="en-US" altLang="zh-TW" sz="1000">
                <a:solidFill>
                  <a:srgbClr val="FFFFFF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zh-TW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533400" y="3810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在台灣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411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全台大約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3800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名個人會員。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</a:pPr>
            <a:endParaRPr lang="en-US" altLang="zh-TW" sz="2000" b="1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台灣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(Section)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分會位於台北。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</a:pPr>
            <a:endParaRPr lang="en-US" altLang="zh-TW" sz="2000" b="1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2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13</a:t>
            </a:r>
            <a:r>
              <a:rPr lang="en-US" sz="22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個學生 </a:t>
            </a:r>
            <a:r>
              <a:rPr lang="en-US" sz="1800" b="1">
                <a:solidFill>
                  <a:srgbClr val="000000"/>
                </a:solidFill>
              </a:rPr>
              <a:t>（</a:t>
            </a:r>
            <a:r>
              <a:rPr lang="en-US" altLang="zh-TW" sz="1800" b="1">
                <a:solidFill>
                  <a:srgbClr val="000000"/>
                </a:solidFill>
              </a:rPr>
              <a:t>Student Branch</a:t>
            </a:r>
            <a:r>
              <a:rPr lang="en-US" sz="1800" b="1">
                <a:solidFill>
                  <a:srgbClr val="000000"/>
                </a:solidFill>
              </a:rPr>
              <a:t>）</a:t>
            </a:r>
            <a:r>
              <a:rPr lang="en-US"/>
              <a:t> </a:t>
            </a:r>
            <a:endParaRPr lang="en-US" altLang="zh-TW"/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</a:pPr>
            <a:r>
              <a:rPr lang="en-US" altLang="zh-TW" sz="2200" b="1">
                <a:solidFill>
                  <a:srgbClr val="000000"/>
                </a:solidFill>
                <a:ea typeface="微軟正黑體" pitchFamily="34" charset="-120"/>
              </a:rPr>
              <a:t>     </a:t>
            </a:r>
            <a:r>
              <a:rPr lang="en-US" sz="2200" b="1">
                <a:solidFill>
                  <a:srgbClr val="000000"/>
                </a:solidFill>
                <a:ea typeface="微軟正黑體" pitchFamily="34" charset="-120"/>
              </a:rPr>
              <a:t>分會分布於台北、基隆、桃園、新竹、台中等地。如海洋大學、清華大學、台科大學、交通大學、中央大學等。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</a:pPr>
            <a:endParaRPr lang="en-US" sz="2000" b="1">
              <a:solidFill>
                <a:srgbClr val="000000"/>
              </a:solidFill>
              <a:ea typeface="微軟正黑體" pitchFamily="34" charset="-120"/>
            </a:endParaRP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</a:rPr>
              <a:t>IEEE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台灣台北分會</a:t>
            </a:r>
            <a:endParaRPr lang="en-US" altLang="zh-TW" sz="2000" b="1">
              <a:solidFill>
                <a:srgbClr val="000000"/>
              </a:solidFill>
              <a:ea typeface="微軟正黑體" pitchFamily="34" charset="-120"/>
            </a:endParaRP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2000"/>
            </a:pP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</a:rPr>
              <a:t>    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於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</a:rPr>
              <a:t>1974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年成立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</a:rPr>
              <a:t>    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</a:rPr>
              <a:t>網址</a:t>
            </a: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</a:rPr>
              <a:t>http://www.ieee.org.tw/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685800" y="65801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2888"/>
            <a:ext cx="40767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005E7F3B-99B0-4679-9831-C21E7FA82FD2}" type="slidenum">
              <a:rPr lang="en-US" altLang="zh-TW" sz="1000">
                <a:solidFill>
                  <a:srgbClr val="FFFFFF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en-US" altLang="zh-TW" sz="1000">
              <a:solidFill>
                <a:srgbClr val="FFFFFF"/>
              </a:solidFill>
            </a:endParaRP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38200"/>
            <a:ext cx="8943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會議在台灣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4495800" y="5410200"/>
            <a:ext cx="4648200" cy="1195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每年在台灣舉辦數場會議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查看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所有最新活動訊息請登錄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:  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 b="1">
                <a:solidFill>
                  <a:schemeClr val="tx1"/>
                </a:solidFill>
                <a:ea typeface="微軟正黑體" pitchFamily="34" charset="-120"/>
                <a:cs typeface="Arial" pitchFamily="34" charset="0"/>
                <a:hlinkClick r:id="rId4"/>
              </a:rPr>
              <a:t>http://www.ieee.org/conferences_events/index.html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609600" y="431800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成為</a:t>
            </a:r>
            <a:r>
              <a:rPr lang="en-US" altLang="zh-TW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會員</a:t>
            </a: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001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80000"/>
              <a:buFont typeface="Wingdings" pitchFamily="2" charset="2"/>
              <a:buChar char=""/>
            </a:pP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會員權益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Spectrum Magazine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E-Books Classics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IEEE.tv 2.0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JobSite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會議折扣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每年</a:t>
            </a: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向會員提供多項獎勵和獎金計畫。</a:t>
            </a:r>
          </a:p>
          <a:p>
            <a:pPr lvl="1" algn="l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Font typeface="Wingdings" pitchFamily="2" charset="2"/>
              <a:buChar char=""/>
            </a:pP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分會會員服務（雜誌，新聞，線上講座，課程等）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None/>
            </a:pPr>
            <a:endParaRPr lang="en-US" altLang="zh-TW" sz="18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電子會員： 享有</a:t>
            </a: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會員的所有權利，只是不再接收紙類印刷品包括</a:t>
            </a: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Spectrum, Potentials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和</a:t>
            </a: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Institute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。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代繳服務：正式會員請聯繫本地分會詢問是否提供代繳服務。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None/>
            </a:pPr>
            <a:endParaRPr lang="en-US" altLang="zh-TW" sz="1800" u="sng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Blip>
                <a:blip r:embed="rId3"/>
              </a:buBlip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全球網站 </a:t>
            </a:r>
            <a:r>
              <a:rPr lang="en-US" altLang="zh-TW">
                <a:solidFill>
                  <a:schemeClr val="accent2"/>
                </a:solidFill>
                <a:ea typeface="微軟正黑體" pitchFamily="34" charset="-120"/>
                <a:cs typeface="Arial" pitchFamily="34" charset="0"/>
                <a:hlinkClick r:id="rId4"/>
              </a:rPr>
              <a:t>Http://www.ieee.org/join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Blip>
                <a:blip r:embed="rId3"/>
              </a:buBlip>
            </a:pPr>
            <a:r>
              <a:rPr lang="en-US" altLang="zh-TW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18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台北分會 </a:t>
            </a:r>
            <a:r>
              <a:rPr lang="en-US" altLang="zh-TW">
                <a:solidFill>
                  <a:schemeClr val="accent2"/>
                </a:solidFill>
                <a:ea typeface="微軟正黑體" pitchFamily="34" charset="-120"/>
                <a:cs typeface="Arial" pitchFamily="34" charset="0"/>
                <a:hlinkClick r:id="rId5"/>
              </a:rPr>
              <a:t>Http://www.ieee.org.tw</a:t>
            </a:r>
          </a:p>
          <a:p>
            <a:pPr lvl="1" algn="l">
              <a:lnSpc>
                <a:spcPct val="110000"/>
              </a:lnSpc>
              <a:spcBef>
                <a:spcPts val="450"/>
              </a:spcBef>
              <a:buClrTx/>
              <a:buFontTx/>
              <a:buNone/>
            </a:pPr>
            <a:endParaRPr lang="en-US">
              <a:solidFill>
                <a:schemeClr val="accent2"/>
              </a:solidFill>
              <a:ea typeface="微軟正黑體" pitchFamily="34" charset="-120"/>
              <a:cs typeface="Arial" pitchFamily="34" charset="0"/>
            </a:endParaRPr>
          </a:p>
          <a:p>
            <a:pPr lvl="1" algn="l" eaLnBrk="1" hangingPunct="1">
              <a:lnSpc>
                <a:spcPct val="110000"/>
              </a:lnSpc>
              <a:spcBef>
                <a:spcPts val="450"/>
              </a:spcBef>
              <a:buClr>
                <a:srgbClr val="595959"/>
              </a:buClr>
              <a:buFont typeface="Arial Unicode MS" pitchFamily="34" charset="-120"/>
              <a:buNone/>
            </a:pPr>
            <a:endParaRPr lang="en-US">
              <a:solidFill>
                <a:schemeClr val="accent2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2481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5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微軟正黑體" pitchFamily="34" charset="-120"/>
                <a:cs typeface="Arial" pitchFamily="34" charset="0"/>
              </a:rPr>
              <a:t>IEEE</a:t>
            </a:r>
            <a:r>
              <a:rPr lang="zh-TW" altLang="en-US" smtClean="0">
                <a:ea typeface="微軟正黑體" pitchFamily="34" charset="-120"/>
                <a:cs typeface="Arial" pitchFamily="34" charset="0"/>
              </a:rPr>
              <a:t>學生會員的獨享權益</a:t>
            </a:r>
            <a:endParaRPr lang="en-US" altLang="zh-CN" smtClean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7283" name="内容占位符 13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獲得</a:t>
            </a:r>
            <a:r>
              <a:rPr lang="en-US" altLang="zh-TW" sz="2000" smtClean="0">
                <a:ea typeface="微軟正黑體" pitchFamily="34" charset="-120"/>
                <a:cs typeface="Arial" pitchFamily="34" charset="0"/>
              </a:rPr>
              <a:t>IEEE</a:t>
            </a:r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學生獎項</a:t>
            </a:r>
            <a:r>
              <a:rPr lang="zh-CN" altLang="en-US" sz="2000" smtClean="0">
                <a:ea typeface="微軟正黑體" pitchFamily="34" charset="-120"/>
                <a:cs typeface="Arial" pitchFamily="34" charset="0"/>
              </a:rPr>
              <a:t>（</a:t>
            </a:r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多項獎學金，論文大賽，各種競賽活動等</a:t>
            </a:r>
            <a:r>
              <a:rPr lang="zh-CN" altLang="en-US" sz="2000" smtClean="0">
                <a:ea typeface="微軟正黑體" pitchFamily="34" charset="-120"/>
                <a:cs typeface="Arial" pitchFamily="34" charset="0"/>
              </a:rPr>
              <a:t>）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獲得會議旅遊資助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參觀著名企業</a:t>
            </a:r>
            <a:r>
              <a:rPr lang="en-US" altLang="zh-TW" sz="2000" smtClean="0"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科技機構實驗室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參與國際</a:t>
            </a:r>
            <a:r>
              <a:rPr lang="en-US" altLang="zh-TW" sz="2000" smtClean="0"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國內學生分會間交流活動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免費參加各種學術交流活動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免費參加</a:t>
            </a:r>
            <a:r>
              <a:rPr lang="en-US" altLang="zh-TW" sz="2000" smtClean="0">
                <a:ea typeface="微軟正黑體" pitchFamily="34" charset="-120"/>
                <a:cs typeface="Arial" pitchFamily="34" charset="0"/>
              </a:rPr>
              <a:t>IEEE</a:t>
            </a:r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網上學生專題講座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免費參加職業發展主題活動，和企業會員面對面溝通</a:t>
            </a:r>
          </a:p>
          <a:p>
            <a:r>
              <a:rPr lang="zh-TW" altLang="en-US" sz="2000" smtClean="0">
                <a:ea typeface="微軟正黑體" pitchFamily="34" charset="-120"/>
                <a:cs typeface="Arial" pitchFamily="34" charset="0"/>
              </a:rPr>
              <a:t>獲得志願者證書，提升職業能力</a:t>
            </a:r>
            <a:endParaRPr lang="zh-CN" altLang="en-US" sz="2000" smtClean="0"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7284" name="Slide Number Placeholder 4"/>
          <p:cNvSpPr txBox="1">
            <a:spLocks noGrp="1"/>
          </p:cNvSpPr>
          <p:nvPr/>
        </p:nvSpPr>
        <p:spPr bwMode="auto">
          <a:xfrm>
            <a:off x="685800" y="6580188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fld id="{F2E5C9B0-91D9-4AFB-B6AE-FEE142C36735}" type="slidenum">
              <a:rPr lang="en-US" altLang="zh-CN" sz="1000"/>
              <a:pPr algn="l">
                <a:spcBef>
                  <a:spcPct val="0"/>
                </a:spcBef>
              </a:pPr>
              <a:t>95</a:t>
            </a:fld>
            <a:endParaRPr lang="en-US" altLang="zh-CN" sz="1000"/>
          </a:p>
        </p:txBody>
      </p:sp>
      <p:sp>
        <p:nvSpPr>
          <p:cNvPr id="97285" name="Date Placeholder 3"/>
          <p:cNvSpPr txBox="1">
            <a:spLocks noGrp="1"/>
          </p:cNvSpPr>
          <p:nvPr/>
        </p:nvSpPr>
        <p:spPr bwMode="auto">
          <a:xfrm>
            <a:off x="0" y="5741988"/>
            <a:ext cx="312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fld id="{2D744986-F8EE-4EF0-A4D1-11DBD43AAC76}" type="datetime1">
              <a:rPr lang="en-US" altLang="zh-CN" sz="1000"/>
              <a:pPr algn="l">
                <a:spcBef>
                  <a:spcPct val="0"/>
                </a:spcBef>
              </a:pPr>
              <a:t>11/30/2016</a:t>
            </a:fld>
            <a:endParaRPr lang="en-US" altLang="zh-CN" sz="1000"/>
          </a:p>
        </p:txBody>
      </p:sp>
      <p:grpSp>
        <p:nvGrpSpPr>
          <p:cNvPr id="97286" name="组合 18"/>
          <p:cNvGrpSpPr>
            <a:grpSpLocks/>
          </p:cNvGrpSpPr>
          <p:nvPr/>
        </p:nvGrpSpPr>
        <p:grpSpPr bwMode="auto">
          <a:xfrm>
            <a:off x="5940425" y="2205038"/>
            <a:ext cx="2735263" cy="2130425"/>
            <a:chOff x="5175250" y="788988"/>
            <a:chExt cx="2447591" cy="1952625"/>
          </a:xfrm>
        </p:grpSpPr>
        <p:graphicFrame>
          <p:nvGraphicFramePr>
            <p:cNvPr id="97288" name="Object 2"/>
            <p:cNvGraphicFramePr>
              <a:graphicFrameLocks/>
            </p:cNvGraphicFramePr>
            <p:nvPr/>
          </p:nvGraphicFramePr>
          <p:xfrm>
            <a:off x="5175250" y="788988"/>
            <a:ext cx="2444750" cy="195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68" name="ClipArt" r:id="rId4" imgW="3619367" imgH="2886130" progId="MS_ClipArt_Gallery.2">
                    <p:embed/>
                  </p:oleObj>
                </mc:Choice>
                <mc:Fallback>
                  <p:oleObj name="ClipArt" r:id="rId4" imgW="3619367" imgH="288613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5250" y="788988"/>
                          <a:ext cx="2444750" cy="195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289" name="Rectangle 7"/>
            <p:cNvSpPr>
              <a:spLocks noChangeArrowheads="1"/>
            </p:cNvSpPr>
            <p:nvPr/>
          </p:nvSpPr>
          <p:spPr bwMode="auto">
            <a:xfrm>
              <a:off x="5318725" y="1065440"/>
              <a:ext cx="629299" cy="26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zh-CN" sz="1600">
                  <a:ea typeface="SimSun" pitchFamily="2" charset="-122"/>
                </a:rPr>
                <a:t> IEEE</a:t>
              </a:r>
              <a:endParaRPr lang="en-US" altLang="zh-CN" sz="1600">
                <a:solidFill>
                  <a:schemeClr val="accent2"/>
                </a:solidFill>
                <a:ea typeface="SimSun" pitchFamily="2" charset="-122"/>
              </a:endParaRPr>
            </a:p>
          </p:txBody>
        </p:sp>
        <p:sp>
          <p:nvSpPr>
            <p:cNvPr id="97290" name="Rectangle 8"/>
            <p:cNvSpPr>
              <a:spLocks noChangeArrowheads="1"/>
            </p:cNvSpPr>
            <p:nvPr/>
          </p:nvSpPr>
          <p:spPr bwMode="auto">
            <a:xfrm>
              <a:off x="6612837" y="1065440"/>
              <a:ext cx="718793" cy="26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zh-CN" sz="1600">
                  <a:ea typeface="SimSun" pitchFamily="2" charset="-122"/>
                </a:rPr>
                <a:t>School</a:t>
              </a:r>
            </a:p>
          </p:txBody>
        </p:sp>
        <p:sp>
          <p:nvSpPr>
            <p:cNvPr id="97291" name="Rectangle 9"/>
            <p:cNvSpPr>
              <a:spLocks noChangeArrowheads="1"/>
            </p:cNvSpPr>
            <p:nvPr/>
          </p:nvSpPr>
          <p:spPr bwMode="auto">
            <a:xfrm>
              <a:off x="6003425" y="1552869"/>
              <a:ext cx="622197" cy="28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zh-CN" sz="1800" b="1">
                  <a:ea typeface="SimSun" pitchFamily="2" charset="-122"/>
                </a:rPr>
                <a:t>YOU</a:t>
              </a:r>
            </a:p>
          </p:txBody>
        </p:sp>
        <p:sp>
          <p:nvSpPr>
            <p:cNvPr id="97292" name="Rectangle 10"/>
            <p:cNvSpPr>
              <a:spLocks noChangeArrowheads="1"/>
            </p:cNvSpPr>
            <p:nvPr/>
          </p:nvSpPr>
          <p:spPr bwMode="auto">
            <a:xfrm>
              <a:off x="5318725" y="2209079"/>
              <a:ext cx="589524" cy="26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zh-CN" sz="1600">
                  <a:ea typeface="SimSun" pitchFamily="2" charset="-122"/>
                </a:rPr>
                <a:t>Work</a:t>
              </a:r>
            </a:p>
          </p:txBody>
        </p:sp>
        <p:sp>
          <p:nvSpPr>
            <p:cNvPr id="97293" name="Rectangle 11"/>
            <p:cNvSpPr>
              <a:spLocks noChangeArrowheads="1"/>
            </p:cNvSpPr>
            <p:nvPr/>
          </p:nvSpPr>
          <p:spPr bwMode="auto">
            <a:xfrm>
              <a:off x="6538969" y="2131963"/>
              <a:ext cx="1083872" cy="26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zh-CN" sz="1600">
                  <a:ea typeface="SimSun" pitchFamily="2" charset="-122"/>
                </a:rPr>
                <a:t>Community</a:t>
              </a:r>
            </a:p>
          </p:txBody>
        </p:sp>
      </p:grpSp>
      <p:sp>
        <p:nvSpPr>
          <p:cNvPr id="97287" name="矩形 12"/>
          <p:cNvSpPr>
            <a:spLocks noChangeArrowheads="1"/>
          </p:cNvSpPr>
          <p:nvPr/>
        </p:nvSpPr>
        <p:spPr bwMode="auto">
          <a:xfrm>
            <a:off x="990600" y="5181600"/>
            <a:ext cx="6705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cs typeface="Arial" pitchFamily="34" charset="0"/>
              </a:rPr>
              <a:t>http://www.ieee.org/membership_services/membership/students/index.html</a:t>
            </a:r>
            <a:endParaRPr lang="zh-CN" altLang="en-US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762000" y="4699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學生奬學金和資助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772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1363"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500"/>
              </a:spcBef>
              <a:buClrTx/>
              <a:buSzPct val="80000"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</a:t>
            </a: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每年向學生會員和學生分會提供多種形式的獎勵，包括： 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學生獎勵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獎學金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學生分會獎勵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學生論文大賽</a:t>
            </a:r>
          </a:p>
          <a:p>
            <a:pPr lvl="1" algn="l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buFont typeface="Arial Unicode MS" pitchFamily="34" charset="-120"/>
              <a:buNone/>
            </a:pPr>
            <a:endParaRPr lang="en-US" altLang="zh-TW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3"/>
              </a:buBlip>
            </a:pPr>
            <a:r>
              <a:rPr lang="en-US" altLang="zh-TW" sz="2000">
                <a:solidFill>
                  <a:srgbClr val="0080FF"/>
                </a:solidFill>
                <a:ea typeface="微軟正黑體" pitchFamily="34" charset="-120"/>
                <a:cs typeface="Arial" pitchFamily="34" charset="0"/>
                <a:hlinkClick r:id="rId4"/>
              </a:rPr>
              <a:t>http://www.ieee.org/membership_services/membership/students/awards/index.html</a:t>
            </a: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</a:p>
          <a:p>
            <a:pPr lvl="1" algn="l" eaLnBrk="1" hangingPunct="1">
              <a:lnSpc>
                <a:spcPct val="110000"/>
              </a:lnSpc>
              <a:spcBef>
                <a:spcPts val="500"/>
              </a:spcBef>
              <a:buClr>
                <a:srgbClr val="595959"/>
              </a:buClr>
              <a:buFont typeface="Arial Unicode MS" pitchFamily="34" charset="-120"/>
              <a:buNone/>
            </a:pPr>
            <a:endParaRPr lang="en-US" altLang="zh-TW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Wingdings" pitchFamily="2" charset="2"/>
              <a:buNone/>
            </a:pPr>
            <a:endParaRPr lang="en-US" altLang="zh-TW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6667" r="25781" b="41628"/>
          <a:stretch>
            <a:fillRect/>
          </a:stretch>
        </p:blipFill>
        <p:spPr bwMode="auto">
          <a:xfrm>
            <a:off x="3962400" y="2286000"/>
            <a:ext cx="4768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參與 </a:t>
            </a:r>
            <a:r>
              <a:rPr lang="en-US" altLang="zh-TW" sz="4000" b="1">
                <a:solidFill>
                  <a:srgbClr val="C00000"/>
                </a:solidFill>
                <a:ea typeface="微軟正黑體" pitchFamily="34" charset="-120"/>
                <a:cs typeface="Arial" pitchFamily="34" charset="0"/>
              </a:rPr>
              <a:t>IEEE Standard Mini-Grant</a:t>
            </a: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762000" y="1484313"/>
            <a:ext cx="7913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IEEE </a:t>
            </a: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提供</a:t>
            </a: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Mini-grants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給予大學生及研究生的獎勵活動。</a:t>
            </a: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</a:pPr>
            <a:endParaRPr lang="en-US" sz="2000" b="1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獎學金金額 </a:t>
            </a:r>
            <a:r>
              <a:rPr lang="en-US" altLang="zh-TW" sz="2000" b="1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US$500</a:t>
            </a: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給予參與學生</a:t>
            </a:r>
            <a:r>
              <a:rPr lang="en-US" altLang="zh-TW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, </a:t>
            </a: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另同時提供獎金給予指導者。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Tx/>
              <a:buSzPct val="80000"/>
              <a:buFontTx/>
              <a:buNone/>
            </a:pPr>
            <a:endParaRPr lang="en-US" altLang="zh-TW" sz="200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sz="200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學生在開始設計或開發一個工業標準時，必須提交一份簡介，描述專案的目標。 如學生的建構藍圖等。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762000" y="5969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>
                <a:solidFill>
                  <a:srgbClr val="0080FF"/>
                </a:solidFill>
                <a:hlinkClick r:id="rId4"/>
              </a:rPr>
              <a:t>http://www.ieee.org/education_careers/education/standards/applications.html</a:t>
            </a:r>
            <a:r>
              <a:rPr lang="en-US" altLang="zh-TW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6987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040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Times New Roman" pitchFamily="18" charset="0"/>
              <a:buBlip>
                <a:blip r:embed="rId4"/>
              </a:buBlip>
            </a:pPr>
            <a:r>
              <a:rPr lang="en-US" altLang="zh-TW" sz="2000">
                <a:solidFill>
                  <a:srgbClr val="000000"/>
                </a:solidFill>
              </a:rPr>
              <a:t>What is it?  </a:t>
            </a:r>
          </a:p>
          <a:p>
            <a:pPr lvl="1" algn="l" eaLnBrk="1" hangingPunct="1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Font typeface="Arial" pitchFamily="34" charset="0"/>
              <a:buChar char="–"/>
            </a:pPr>
            <a:r>
              <a:rPr lang="en-US" altLang="zh-TW" sz="1600">
                <a:solidFill>
                  <a:srgbClr val="000000"/>
                </a:solidFill>
              </a:rPr>
              <a:t>IEEE</a:t>
            </a:r>
            <a:r>
              <a:rPr lang="en-US" altLang="zh-TW" sz="1600" i="1">
                <a:solidFill>
                  <a:srgbClr val="000000"/>
                </a:solidFill>
              </a:rPr>
              <a:t>Xtreme</a:t>
            </a:r>
            <a:r>
              <a:rPr lang="en-US" altLang="zh-TW" sz="1600">
                <a:solidFill>
                  <a:srgbClr val="000000"/>
                </a:solidFill>
              </a:rPr>
              <a:t> is a worldwide contest in which teams of students compete over a 24-hour time span against each other to solve a set of programming problems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4"/>
              </a:buBlip>
            </a:pPr>
            <a:r>
              <a:rPr lang="en-US" altLang="zh-TW" sz="2000">
                <a:solidFill>
                  <a:srgbClr val="000000"/>
                </a:solidFill>
              </a:rPr>
              <a:t>Who participates?</a:t>
            </a:r>
          </a:p>
          <a:p>
            <a:pPr lvl="1" algn="l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Font typeface="Arial" pitchFamily="34" charset="0"/>
              <a:buChar char="–"/>
            </a:pPr>
            <a:r>
              <a:rPr lang="en-US" altLang="zh-TW" sz="1600">
                <a:solidFill>
                  <a:srgbClr val="000000"/>
                </a:solidFill>
              </a:rPr>
              <a:t>Teams of 2-3 students/graduate students and their proctors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buClr>
                <a:srgbClr val="808080"/>
              </a:buClr>
              <a:buSzPct val="112000"/>
              <a:buFont typeface="Wingdings" pitchFamily="2" charset="2"/>
              <a:buBlip>
                <a:blip r:embed="rId4"/>
              </a:buBlip>
            </a:pPr>
            <a:r>
              <a:rPr lang="en-US" altLang="zh-TW" sz="2000">
                <a:solidFill>
                  <a:srgbClr val="000000"/>
                </a:solidFill>
              </a:rPr>
              <a:t>Why is it unique? </a:t>
            </a:r>
          </a:p>
          <a:p>
            <a:pPr lvl="1" algn="l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Font typeface="Arial" pitchFamily="34" charset="0"/>
              <a:buChar char="–"/>
            </a:pPr>
            <a:r>
              <a:rPr lang="en-US" altLang="zh-TW" sz="1600">
                <a:solidFill>
                  <a:srgbClr val="000000"/>
                </a:solidFill>
              </a:rPr>
              <a:t>Worldwide, simultaneous!</a:t>
            </a:r>
          </a:p>
          <a:p>
            <a:pPr lvl="1" algn="l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Font typeface="Arial" pitchFamily="34" charset="0"/>
              <a:buChar char="–"/>
            </a:pPr>
            <a:r>
              <a:rPr lang="en-US" altLang="zh-TW" sz="1600">
                <a:solidFill>
                  <a:srgbClr val="000000"/>
                </a:solidFill>
              </a:rPr>
              <a:t>International bragging rights</a:t>
            </a:r>
          </a:p>
          <a:p>
            <a:pPr lvl="1" algn="l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Font typeface="Arial" pitchFamily="34" charset="0"/>
              <a:buChar char="–"/>
            </a:pPr>
            <a:r>
              <a:rPr lang="en-US" altLang="zh-TW" sz="1600" b="1">
                <a:solidFill>
                  <a:srgbClr val="000000"/>
                </a:solidFill>
              </a:rPr>
              <a:t>Top prize is a trip anywhere in the world to the IEEE event of the top team’s choice</a:t>
            </a: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04800" y="381000"/>
            <a:ext cx="8458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0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4000" b="1">
                <a:solidFill>
                  <a:srgbClr val="C00000"/>
                </a:solidFill>
              </a:rPr>
              <a:t>IEEE Xtreme Programming Competition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TW" sz="4000" b="1">
                <a:solidFill>
                  <a:srgbClr val="C00000"/>
                </a:solidFill>
                <a:ea typeface="SimSun" pitchFamily="2" charset="-122"/>
              </a:rPr>
              <a:t>IEEE President’s Change the World Competition</a:t>
            </a: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495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altLang="zh-TW" sz="1800">
                <a:solidFill>
                  <a:srgbClr val="000000"/>
                </a:solidFill>
              </a:rPr>
              <a:t>Global Student Contest </a:t>
            </a:r>
          </a:p>
          <a:p>
            <a:pPr algn="l">
              <a:lnSpc>
                <a:spcPct val="110000"/>
              </a:lnSpc>
              <a:spcBef>
                <a:spcPts val="45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altLang="zh-TW" sz="1800">
                <a:solidFill>
                  <a:srgbClr val="000000"/>
                </a:solidFill>
              </a:rPr>
              <a:t>The goal: identify a real-world problem and apply engineering, science, computing and leadership skills to solve it. </a:t>
            </a:r>
          </a:p>
          <a:p>
            <a:pPr algn="l" eaLnBrk="1" hangingPunct="1">
              <a:lnSpc>
                <a:spcPct val="110000"/>
              </a:lnSpc>
              <a:spcBef>
                <a:spcPts val="400"/>
              </a:spcBef>
              <a:buClr>
                <a:srgbClr val="808080"/>
              </a:buClr>
              <a:buSzPct val="124000"/>
              <a:buFont typeface="Times New Roman" pitchFamily="18" charset="0"/>
              <a:buBlip>
                <a:blip r:embed="rId3"/>
              </a:buBlip>
            </a:pPr>
            <a:r>
              <a:rPr lang="en-US" altLang="zh-TW" sz="1800">
                <a:solidFill>
                  <a:srgbClr val="000000"/>
                </a:solidFill>
              </a:rPr>
              <a:t>2011 winners will be presented at IEEE Medal of Honor Ceremony: </a:t>
            </a:r>
            <a:r>
              <a:rPr lang="en-US" altLang="zh-TW" sz="1600" b="1">
                <a:solidFill>
                  <a:srgbClr val="000000"/>
                </a:solidFill>
              </a:rPr>
              <a:t>UK Imperial College London</a:t>
            </a:r>
            <a:r>
              <a:rPr lang="en-US" altLang="zh-TW" sz="1600">
                <a:solidFill>
                  <a:srgbClr val="000000"/>
                </a:solidFill>
              </a:rPr>
              <a:t>, </a:t>
            </a:r>
            <a:r>
              <a:rPr lang="en-US" altLang="zh-TW" sz="1600" b="1">
                <a:solidFill>
                  <a:srgbClr val="000000"/>
                </a:solidFill>
              </a:rPr>
              <a:t>Hamayun (lead)</a:t>
            </a:r>
            <a:r>
              <a:rPr lang="en-US" altLang="zh-TW" sz="1600">
                <a:solidFill>
                  <a:srgbClr val="000000"/>
                </a:solidFill>
              </a:rPr>
              <a:t>. </a:t>
            </a:r>
            <a:r>
              <a:rPr lang="en-US" altLang="zh-TW" sz="1600" b="1">
                <a:solidFill>
                  <a:srgbClr val="000000"/>
                </a:solidFill>
              </a:rPr>
              <a:t>Topic: Full-Scaled National Electric Grid.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762000" y="6149975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400"/>
              </a:spcBef>
              <a:buClrTx/>
              <a:buSzPct val="80000"/>
              <a:buFontTx/>
              <a:buNone/>
            </a:pPr>
            <a:r>
              <a:rPr lang="en-US" altLang="zh-TW" sz="1600">
                <a:solidFill>
                  <a:srgbClr val="000000"/>
                </a:solidFill>
              </a:rPr>
              <a:t>http://www.ieee125.org/change-the-world/index.html</a:t>
            </a:r>
          </a:p>
          <a:p>
            <a:pPr algn="l" eaLnBrk="1" hangingPunct="1">
              <a:lnSpc>
                <a:spcPct val="80000"/>
              </a:lnSpc>
              <a:spcBef>
                <a:spcPts val="400"/>
              </a:spcBef>
              <a:buClrTx/>
              <a:buSzPct val="80000"/>
              <a:buFontTx/>
              <a:buNone/>
            </a:pPr>
            <a:endParaRPr lang="en-US" altLang="zh-TW" sz="1600">
              <a:solidFill>
                <a:srgbClr val="000000"/>
              </a:solidFill>
            </a:endParaRPr>
          </a:p>
        </p:txBody>
      </p:sp>
      <p:pic>
        <p:nvPicPr>
          <p:cNvPr id="1013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09775"/>
            <a:ext cx="388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405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 t="12921" r="55545" b="68642"/>
          <a:stretch>
            <a:fillRect/>
          </a:stretch>
        </p:blipFill>
        <p:spPr bwMode="auto">
          <a:xfrm>
            <a:off x="7612063" y="754063"/>
            <a:ext cx="1422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細明體"/>
        <a:cs typeface=""/>
      </a:majorFont>
      <a:minorFont>
        <a:latin typeface="Arial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SimSun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SimSun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SimSun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ts val="1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13788</TotalTime>
  <Words>3403</Words>
  <Application>Microsoft Office PowerPoint</Application>
  <PresentationFormat>如螢幕大小 (4:3)</PresentationFormat>
  <Paragraphs>754</Paragraphs>
  <Slides>101</Slides>
  <Notes>78</Notes>
  <HiddenSlides>0</HiddenSlides>
  <MMClips>0</MMClips>
  <ScaleCrop>false</ScaleCrop>
  <HeadingPairs>
    <vt:vector size="6" baseType="variant">
      <vt:variant>
        <vt:lpstr>佈景主題</vt:lpstr>
      </vt:variant>
      <vt:variant>
        <vt:i4>17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101</vt:i4>
      </vt:variant>
    </vt:vector>
  </HeadingPairs>
  <TitlesOfParts>
    <vt:vector size="120" baseType="lpstr"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10_Office 佈景主題</vt:lpstr>
      <vt:lpstr>11_Office 佈景主題</vt:lpstr>
      <vt:lpstr>12_Office 佈景主題</vt:lpstr>
      <vt:lpstr>13_Office 佈景主題</vt:lpstr>
      <vt:lpstr>14_Office 佈景主題</vt:lpstr>
      <vt:lpstr>15_Office 佈景主題</vt:lpstr>
      <vt:lpstr>16_Office 佈景主題</vt:lpstr>
      <vt:lpstr>17_Office 佈景主題</vt:lpstr>
      <vt:lpstr>CorelDRAW 6.0</vt:lpstr>
      <vt:lpstr>ClipArt</vt:lpstr>
      <vt:lpstr>PowerPoint 簡報</vt:lpstr>
      <vt:lpstr>PowerPoint 簡報</vt:lpstr>
      <vt:lpstr>協會前身之一：美國電子工程師協會</vt:lpstr>
      <vt:lpstr>PowerPoint 簡報</vt:lpstr>
      <vt:lpstr>1963</vt:lpstr>
      <vt:lpstr>TODAY’S IEEE</vt:lpstr>
      <vt:lpstr>PowerPoint 簡報</vt:lpstr>
      <vt:lpstr>IEEE Volunteer Activities</vt:lpstr>
      <vt:lpstr>PowerPoint 簡報</vt:lpstr>
      <vt:lpstr> </vt:lpstr>
      <vt:lpstr>IEEE Xplore- IEEE/IET Electronic Library  涵蓋主題</vt:lpstr>
      <vt:lpstr>IEEE Covers All Areas of Technology More than just electrical engineering &amp; computer science </vt:lpstr>
      <vt:lpstr>PowerPoint 簡報</vt:lpstr>
      <vt:lpstr>IEEE與專利</vt:lpstr>
      <vt:lpstr>PowerPoint 簡報</vt:lpstr>
      <vt:lpstr>PowerPoint 簡報</vt:lpstr>
      <vt:lpstr>PowerPoint 簡報</vt:lpstr>
      <vt:lpstr>PowerPoint 簡報</vt:lpstr>
      <vt:lpstr>2013 IEEE 新增期刊 </vt:lpstr>
      <vt:lpstr>PowerPoint 簡報</vt:lpstr>
      <vt:lpstr>2011新增VDE會議記錄</vt:lpstr>
      <vt:lpstr>PowerPoint 簡報</vt:lpstr>
      <vt:lpstr>IEEE標準在台灣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Browse Journal &amp; Magazines –About Journal</vt:lpstr>
      <vt:lpstr>Browse Journal &amp; Magazines – Current Issue </vt:lpstr>
      <vt:lpstr>Browse Journal &amp; Magazines – Current Issue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機構檢索與分析</vt:lpstr>
      <vt:lpstr>PowerPoint 簡報</vt:lpstr>
      <vt:lpstr>Citation Map  獲取最相關文獻集</vt:lpstr>
      <vt:lpstr>PowerPoint 簡報</vt:lpstr>
      <vt:lpstr>快速預覽  圖像、圖表等</vt:lpstr>
      <vt:lpstr>隨時預覽參考文獻</vt:lpstr>
      <vt:lpstr>數學公式- Math TeX Source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命令檢索</vt:lpstr>
      <vt:lpstr>命令檢索</vt:lpstr>
      <vt:lpstr>Tips  檢索技巧 說明</vt:lpstr>
      <vt:lpstr>檢索結果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使用個人帳號進行學科追蹤</vt:lpstr>
      <vt:lpstr>PowerPoint 簡報</vt:lpstr>
      <vt:lpstr>PowerPoint 簡報</vt:lpstr>
      <vt:lpstr>PowerPoint 簡報</vt:lpstr>
      <vt:lpstr>PowerPoint 簡報</vt:lpstr>
      <vt:lpstr>PowerPoint 簡報</vt:lpstr>
      <vt:lpstr>追蹤技術領域</vt:lpstr>
      <vt:lpstr>PowerPoint 簡報</vt:lpstr>
      <vt:lpstr>PowerPoint 簡報</vt:lpstr>
      <vt:lpstr>PowerPoint 簡報</vt:lpstr>
      <vt:lpstr>PowerPoint 簡報</vt:lpstr>
      <vt:lpstr>PowerPoint 簡報</vt:lpstr>
      <vt:lpstr>使用資料庫 注意事項提醒</vt:lpstr>
      <vt:lpstr>PowerPoint 簡報</vt:lpstr>
      <vt:lpstr>PowerPoint 簡報</vt:lpstr>
      <vt:lpstr>PowerPoint 簡報</vt:lpstr>
      <vt:lpstr>PowerPoint 簡報</vt:lpstr>
      <vt:lpstr>PowerPoint 簡報</vt:lpstr>
      <vt:lpstr>IEEE學生會員的獨享權益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Virginia Chen</dc:creator>
  <cp:lastModifiedBy>user</cp:lastModifiedBy>
  <cp:revision>1144</cp:revision>
  <cp:lastPrinted>1601-01-01T00:00:00Z</cp:lastPrinted>
  <dcterms:created xsi:type="dcterms:W3CDTF">2008-04-30T01:29:22Z</dcterms:created>
  <dcterms:modified xsi:type="dcterms:W3CDTF">2016-11-30T02:57:52Z</dcterms:modified>
</cp:coreProperties>
</file>