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74" r:id="rId12"/>
    <p:sldId id="266" r:id="rId13"/>
    <p:sldId id="267" r:id="rId14"/>
    <p:sldId id="275" r:id="rId15"/>
    <p:sldId id="278" r:id="rId16"/>
    <p:sldId id="280" r:id="rId17"/>
    <p:sldId id="279" r:id="rId18"/>
    <p:sldId id="276" r:id="rId19"/>
    <p:sldId id="277" r:id="rId20"/>
    <p:sldId id="281" r:id="rId21"/>
    <p:sldId id="282" r:id="rId22"/>
    <p:sldId id="270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7B8827-FBA1-4003-B812-80F8DC4525CC}" type="datetimeFigureOut">
              <a:rPr lang="zh-TW" altLang="en-US"/>
              <a:pPr>
                <a:defRPr/>
              </a:pPr>
              <a:t>2016/11/29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5BB09D-0CFA-446F-8656-494745479C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67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8%A8%88%E7%AE%97%E6%A9%9F%E7%A7%91%E5%AD%B8" TargetMode="External"/><Relationship Id="rId3" Type="http://schemas.openxmlformats.org/officeDocument/2006/relationships/hyperlink" Target="http://zh.wikipedia.org/wiki/%E5%B8%8C%E8%87%98%E6%96%87" TargetMode="External"/><Relationship Id="rId7" Type="http://schemas.openxmlformats.org/officeDocument/2006/relationships/hyperlink" Target="http://zh.wikipedia.org/wiki/%E6%95%B8%E5%AD%B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iki/%E7%89%A9%E7%90%86%E5%AD%B8" TargetMode="External"/><Relationship Id="rId11" Type="http://schemas.openxmlformats.org/officeDocument/2006/relationships/hyperlink" Target="http://zh.wikipedia.org/wiki/%E9%A0%90%E5%8D%B0%E6%9C%AC" TargetMode="External"/><Relationship Id="rId5" Type="http://schemas.openxmlformats.org/officeDocument/2006/relationships/hyperlink" Target="http://zh.wiktionary.org/wiki/archive" TargetMode="External"/><Relationship Id="rId10" Type="http://schemas.openxmlformats.org/officeDocument/2006/relationships/hyperlink" Target="http://zh.wikipedia.org/wiki/%E8%AB%96%E6%96%87" TargetMode="External"/><Relationship Id="rId4" Type="http://schemas.openxmlformats.org/officeDocument/2006/relationships/hyperlink" Target="http://zh.wikipedia.org/wiki/%CE%A7" TargetMode="External"/><Relationship Id="rId9" Type="http://schemas.openxmlformats.org/officeDocument/2006/relationships/hyperlink" Target="http://zh.wikipedia.org/wiki/%E7%94%9F%E7%89%A9%E5%AD%B8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mtClean="0"/>
              <a:t>Open access</a:t>
            </a:r>
            <a:r>
              <a:rPr lang="zh-TW" altLang="en-US" smtClean="0"/>
              <a:t>期刊有調整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29CDFB-4B6F-4A2C-8204-8D1079126423}" type="slidenum">
              <a:rPr lang="zh-TW" altLang="en-US" smtClean="0"/>
              <a:pPr eaLnBrk="1" hangingPunct="1"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/>
              <a:t>arXiv</a:t>
            </a:r>
            <a:r>
              <a:rPr lang="zh-TW" altLang="en-US" smtClean="0"/>
              <a:t>（</a:t>
            </a:r>
            <a:r>
              <a:rPr lang="en-US" altLang="zh-TW" i="1" smtClean="0"/>
              <a:t>X</a:t>
            </a:r>
            <a:r>
              <a:rPr lang="zh-TW" altLang="en-US" smtClean="0"/>
              <a:t>依</a:t>
            </a:r>
            <a:r>
              <a:rPr lang="zh-TW" altLang="en-US" smtClean="0">
                <a:hlinkClick r:id="rId3" tooltip="希臘文"/>
              </a:rPr>
              <a:t>希臘文</a:t>
            </a:r>
            <a:r>
              <a:rPr lang="zh-TW" altLang="en-US" smtClean="0"/>
              <a:t>的</a:t>
            </a:r>
            <a:r>
              <a:rPr lang="en-US" altLang="zh-TW" smtClean="0">
                <a:hlinkClick r:id="rId4" tooltip="Χ"/>
              </a:rPr>
              <a:t>χ</a:t>
            </a:r>
            <a:r>
              <a:rPr lang="zh-TW" altLang="en-US" smtClean="0"/>
              <a:t>發音，讀音如英語的</a:t>
            </a:r>
            <a:r>
              <a:rPr lang="en-US" altLang="zh-TW" i="1" smtClean="0">
                <a:hlinkClick r:id="rId5" tooltip="wikt:archive"/>
              </a:rPr>
              <a:t>archive</a:t>
            </a:r>
            <a:r>
              <a:rPr lang="zh-TW" altLang="en-US" smtClean="0"/>
              <a:t>）是一個收集</a:t>
            </a:r>
            <a:r>
              <a:rPr lang="zh-TW" altLang="en-US" smtClean="0">
                <a:hlinkClick r:id="rId6" tooltip="物理學"/>
              </a:rPr>
              <a:t>物理學</a:t>
            </a:r>
            <a:r>
              <a:rPr lang="zh-TW" altLang="en-US" smtClean="0"/>
              <a:t>、</a:t>
            </a:r>
            <a:r>
              <a:rPr lang="zh-TW" altLang="en-US" smtClean="0">
                <a:hlinkClick r:id="rId7" tooltip="數學"/>
              </a:rPr>
              <a:t>數學</a:t>
            </a:r>
            <a:r>
              <a:rPr lang="zh-TW" altLang="en-US" smtClean="0"/>
              <a:t>、</a:t>
            </a:r>
            <a:r>
              <a:rPr lang="zh-TW" altLang="en-US" smtClean="0">
                <a:hlinkClick r:id="rId8" tooltip="計算機科學"/>
              </a:rPr>
              <a:t>計算機科學</a:t>
            </a:r>
            <a:r>
              <a:rPr lang="zh-TW" altLang="en-US" smtClean="0"/>
              <a:t>與</a:t>
            </a:r>
            <a:r>
              <a:rPr lang="zh-TW" altLang="en-US" smtClean="0">
                <a:hlinkClick r:id="rId9" tooltip="生物學"/>
              </a:rPr>
              <a:t>生物學</a:t>
            </a:r>
            <a:r>
              <a:rPr lang="zh-TW" altLang="en-US" smtClean="0">
                <a:hlinkClick r:id="rId10" tooltip="論文"/>
              </a:rPr>
              <a:t>論文</a:t>
            </a:r>
            <a:r>
              <a:rPr lang="zh-TW" altLang="en-US" smtClean="0">
                <a:hlinkClick r:id="rId11" tooltip="預印本"/>
              </a:rPr>
              <a:t>預印本</a:t>
            </a:r>
            <a:r>
              <a:rPr lang="zh-TW" altLang="en-US" smtClean="0"/>
              <a:t>的網站。至</a:t>
            </a:r>
            <a:r>
              <a:rPr lang="en-US" altLang="zh-TW" smtClean="0"/>
              <a:t>2008</a:t>
            </a:r>
            <a:r>
              <a:rPr lang="zh-TW" altLang="en-US" smtClean="0"/>
              <a:t>年</a:t>
            </a:r>
            <a:r>
              <a:rPr lang="en-US" altLang="zh-TW" smtClean="0"/>
              <a:t>10</a:t>
            </a:r>
            <a:r>
              <a:rPr lang="zh-TW" altLang="en-US" smtClean="0"/>
              <a:t>月為止，</a:t>
            </a:r>
            <a:r>
              <a:rPr lang="en-US" altLang="zh-TW" smtClean="0"/>
              <a:t>arXiv.org</a:t>
            </a:r>
            <a:r>
              <a:rPr lang="zh-TW" altLang="en-US" smtClean="0"/>
              <a:t>已收集了超過</a:t>
            </a:r>
            <a:r>
              <a:rPr lang="en-US" altLang="zh-TW" smtClean="0"/>
              <a:t>50</a:t>
            </a:r>
            <a:r>
              <a:rPr lang="zh-TW" altLang="en-US" smtClean="0"/>
              <a:t>萬篇預印本，並以約略每月五千篇的速率增加。</a:t>
            </a: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EF4546B-B6F3-48AC-BA71-2BB9738C50A2}" type="slidenum">
              <a:rPr lang="zh-TW" altLang="en-US" smtClean="0"/>
              <a:pPr eaLnBrk="1" hangingPunct="1"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0" y="6291263"/>
            <a:ext cx="9144000" cy="566737"/>
            <a:chOff x="0" y="3963"/>
            <a:chExt cx="5760" cy="357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0"/>
              <a:ext cx="4264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3" descr="logo-iGroup082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" y="3963"/>
              <a:ext cx="36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B18C-7B80-4D9C-ACBD-40ED3BD37D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51546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F6CC-9F99-4C49-BCB7-54C9D499A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21570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B6CC-1A24-4A79-9AA3-B919093DAF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449651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8E2F-D8DA-4805-A547-7CFA6C4ACB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09358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BB5E-6E27-476D-9A11-6893975985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61158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5571-A328-473F-A6E9-D2B5E7E4CD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897012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8F95-8334-465D-B1AA-CE3DD03409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35118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6B47-4137-4311-9BE3-CE6C8E3AF4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27881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2A21-D19A-422E-8A8D-4A78FB1B90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75514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C780-A139-4A7C-B8B7-89F531C8F3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2248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C9DB-16A8-449F-BA75-D492E84B8C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5294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4734-1763-459A-B0E9-B433064FA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09442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fld id="{20A8BD4C-5DC4-4767-844F-1EB66CC591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0" lang="zh-TW" altLang="zh-TW" sz="2400">
              <a:latin typeface="Times New Roman" pitchFamily="18" charset="0"/>
            </a:endParaRPr>
          </a:p>
        </p:txBody>
      </p:sp>
      <p:pic>
        <p:nvPicPr>
          <p:cNvPr id="1035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18250"/>
            <a:ext cx="67691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3" descr="logo-iGroup08230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6291263"/>
            <a:ext cx="5857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http://a2.mzstatic.com/us/r30/Purple/v4/47/ce/3d/47ce3d8d-c73c-4e85-1d51-00e1c24d3939/screen320x480.jpeg" TargetMode="External"/><Relationship Id="rId7" Type="http://schemas.openxmlformats.org/officeDocument/2006/relationships/image" Target="http://a5.mzstatic.com/us/r30/Purple/v4/96/2c/8e/962c8e4c-19ad-8c7f-01f4-75d7e58d77f9/screen320x480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http://a4.mzstatic.com/us/r30/Purple/v4/12/32/ea/1232ea0d-267e-e463-3ded-56d947a5b721/screen320x480.jpeg" TargetMode="External"/><Relationship Id="rId4" Type="http://schemas.openxmlformats.org/officeDocument/2006/relationships/image" Target="../media/image30.jpeg"/><Relationship Id="rId9" Type="http://schemas.openxmlformats.org/officeDocument/2006/relationships/image" Target="http://a3.mzstatic.com/us/r30/Purple/v4/b5/b3/c1/b5b3c1fb-d448-5d79-034d-f5d7f6d99708/screen320x480.jpe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@igrouptaiwan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latin typeface="Arial" charset="0"/>
                <a:ea typeface="華康中黑體" pitchFamily="49" charset="-120"/>
              </a:rPr>
              <a:t>AIP </a:t>
            </a:r>
            <a:r>
              <a:rPr lang="zh-TW" altLang="en-US" sz="4800" b="1" smtClean="0">
                <a:latin typeface="Arial" charset="0"/>
                <a:ea typeface="華康中黑體" pitchFamily="49" charset="-120"/>
              </a:rPr>
              <a:t>美國物理協會電子期刊 </a:t>
            </a:r>
            <a:br>
              <a:rPr lang="zh-TW" altLang="en-US" sz="4800" b="1" smtClean="0">
                <a:latin typeface="Arial" charset="0"/>
                <a:ea typeface="華康中黑體" pitchFamily="49" charset="-120"/>
              </a:rPr>
            </a:br>
            <a:r>
              <a:rPr lang="zh-TW" altLang="en-US" sz="4800" b="1" smtClean="0">
                <a:latin typeface="Arial" charset="0"/>
                <a:ea typeface="華康中黑體" pitchFamily="49" charset="-120"/>
              </a:rPr>
              <a:t>全文資料庫</a:t>
            </a:r>
          </a:p>
        </p:txBody>
      </p:sp>
      <p:pic>
        <p:nvPicPr>
          <p:cNvPr id="3075" name="Picture 4" descr="logo-iGroup082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964113"/>
            <a:ext cx="10191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771775" y="4941888"/>
            <a:ext cx="4895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dirty="0">
                <a:latin typeface="Arial" charset="0"/>
                <a:ea typeface="華康中黑體" pitchFamily="49" charset="-120"/>
              </a:rPr>
              <a:t>Presented by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en-US" altLang="zh-TW" sz="2400" dirty="0" err="1">
                <a:latin typeface="Arial" charset="0"/>
                <a:ea typeface="華康中黑體" pitchFamily="49" charset="-120"/>
              </a:rPr>
              <a:t>iGroup</a:t>
            </a:r>
            <a:r>
              <a:rPr kumimoji="0" lang="en-US" altLang="zh-TW" sz="2400" dirty="0">
                <a:latin typeface="Arial" charset="0"/>
                <a:ea typeface="華康中黑體" pitchFamily="49" charset="-120"/>
              </a:rPr>
              <a:t> Taiwan(</a:t>
            </a:r>
            <a:r>
              <a:rPr kumimoji="0" lang="zh-TW" altLang="en-US" sz="2400" dirty="0">
                <a:latin typeface="Arial" charset="0"/>
                <a:ea typeface="華康中黑體" pitchFamily="49" charset="-120"/>
              </a:rPr>
              <a:t>長</a:t>
            </a:r>
            <a:r>
              <a:rPr lang="zh-TW" altLang="en-US" sz="2400" dirty="0">
                <a:latin typeface="Arial" charset="0"/>
                <a:ea typeface="華康中黑體" pitchFamily="49" charset="-120"/>
              </a:rPr>
              <a:t>智文化</a:t>
            </a:r>
            <a:r>
              <a:rPr lang="en-US" altLang="zh-TW" sz="2400" dirty="0" smtClean="0">
                <a:latin typeface="Arial" charset="0"/>
                <a:ea typeface="華康中黑體" pitchFamily="49" charset="-120"/>
              </a:rPr>
              <a:t>)</a:t>
            </a:r>
            <a:endParaRPr lang="zh-TW" altLang="en-US" sz="2400" dirty="0">
              <a:latin typeface="Arial" charset="0"/>
              <a:ea typeface="華康中黑體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3" y="1143794"/>
            <a:ext cx="7747000" cy="543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latin typeface="Arial" charset="0"/>
                <a:ea typeface="華康中黑體" pitchFamily="49" charset="-120"/>
              </a:rPr>
              <a:t>文章內容</a:t>
            </a:r>
            <a:r>
              <a:rPr lang="en-US" altLang="zh-TW" sz="4000" b="1" smtClean="0">
                <a:latin typeface="Arial" charset="0"/>
                <a:ea typeface="華康中黑體" pitchFamily="49" charset="-120"/>
              </a:rPr>
              <a:t>-1</a:t>
            </a:r>
          </a:p>
        </p:txBody>
      </p: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827088" y="5580063"/>
            <a:ext cx="1543050" cy="639762"/>
            <a:chOff x="472" y="3566"/>
            <a:chExt cx="972" cy="403"/>
          </a:xfrm>
        </p:grpSpPr>
        <p:sp>
          <p:nvSpPr>
            <p:cNvPr id="12317" name="AutoShape 10"/>
            <p:cNvSpPr>
              <a:spLocks/>
            </p:cNvSpPr>
            <p:nvPr/>
          </p:nvSpPr>
          <p:spPr bwMode="auto">
            <a:xfrm>
              <a:off x="472" y="3566"/>
              <a:ext cx="952" cy="403"/>
            </a:xfrm>
            <a:prstGeom prst="borderCallout1">
              <a:avLst>
                <a:gd name="adj1" fmla="val 17866"/>
                <a:gd name="adj2" fmla="val -5042"/>
                <a:gd name="adj3" fmla="val -86875"/>
                <a:gd name="adj4" fmla="val 3606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18" name="Text Box 11"/>
            <p:cNvSpPr txBox="1">
              <a:spLocks noChangeArrowheads="1"/>
            </p:cNvSpPr>
            <p:nvPr/>
          </p:nvSpPr>
          <p:spPr bwMode="auto">
            <a:xfrm>
              <a:off x="492" y="3634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文章摘要</a:t>
              </a: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403350" y="5524500"/>
            <a:ext cx="1535113" cy="568325"/>
            <a:chOff x="1723" y="3644"/>
            <a:chExt cx="954" cy="530"/>
          </a:xfrm>
        </p:grpSpPr>
        <p:sp>
          <p:nvSpPr>
            <p:cNvPr id="12315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8037"/>
                <a:gd name="adj4" fmla="val -7435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16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b="1">
                  <a:latin typeface="Arial" charset="0"/>
                  <a:ea typeface="華康中黑體" pitchFamily="49" charset="-120"/>
                </a:rPr>
                <a:t>Html</a:t>
              </a:r>
              <a:r>
                <a:rPr lang="zh-TW" altLang="en-US" b="1">
                  <a:latin typeface="Arial" charset="0"/>
                  <a:ea typeface="華康中黑體" pitchFamily="49" charset="-120"/>
                </a:rPr>
                <a:t>全文</a:t>
              </a:r>
            </a:p>
          </p:txBody>
        </p:sp>
      </p:grp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2195513" y="5524500"/>
            <a:ext cx="1535112" cy="568325"/>
            <a:chOff x="1723" y="3644"/>
            <a:chExt cx="954" cy="530"/>
          </a:xfrm>
        </p:grpSpPr>
        <p:sp>
          <p:nvSpPr>
            <p:cNvPr id="12313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9514"/>
                <a:gd name="adj4" fmla="val -22782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14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參考文獻</a:t>
              </a: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182938" y="5516563"/>
            <a:ext cx="1533525" cy="568325"/>
            <a:chOff x="1723" y="3644"/>
            <a:chExt cx="954" cy="530"/>
          </a:xfrm>
        </p:grpSpPr>
        <p:sp>
          <p:nvSpPr>
            <p:cNvPr id="12311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9514"/>
                <a:gd name="adj4" fmla="val -22782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12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被引用文章</a:t>
              </a:r>
            </a:p>
          </p:txBody>
        </p:sp>
      </p:grp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3851275" y="5783263"/>
            <a:ext cx="1535113" cy="1174750"/>
            <a:chOff x="1723" y="3644"/>
            <a:chExt cx="954" cy="750"/>
          </a:xfrm>
        </p:grpSpPr>
        <p:sp>
          <p:nvSpPr>
            <p:cNvPr id="12309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9514"/>
                <a:gd name="adj4" fmla="val -22782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10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文章圖表</a:t>
              </a:r>
              <a:r>
                <a:rPr lang="en-US" altLang="zh-TW" b="1">
                  <a:latin typeface="Arial" charset="0"/>
                  <a:ea typeface="華康中黑體" pitchFamily="49" charset="-120"/>
                </a:rPr>
                <a:t>&amp;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內容</a:t>
              </a:r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4857750" y="5780088"/>
            <a:ext cx="1533525" cy="1249362"/>
            <a:chOff x="1723" y="3644"/>
            <a:chExt cx="954" cy="750"/>
          </a:xfrm>
        </p:grpSpPr>
        <p:sp>
          <p:nvSpPr>
            <p:cNvPr id="3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8560"/>
                <a:gd name="adj4" fmla="val -26069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其他相關</a:t>
              </a:r>
              <a:endParaRPr lang="en-US" altLang="zh-TW" b="1">
                <a:latin typeface="Arial" charset="0"/>
                <a:ea typeface="華康中黑體" pitchFamily="49" charset="-12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latin typeface="Arial" charset="0"/>
                  <a:ea typeface="華康中黑體" pitchFamily="49" charset="-120"/>
                </a:rPr>
                <a:t>文章</a:t>
              </a:r>
            </a:p>
          </p:txBody>
        </p:sp>
      </p:grpSp>
      <p:pic>
        <p:nvPicPr>
          <p:cNvPr id="1229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76650"/>
            <a:ext cx="11509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左大括弧 1"/>
          <p:cNvSpPr/>
          <p:nvPr/>
        </p:nvSpPr>
        <p:spPr>
          <a:xfrm>
            <a:off x="6208713" y="2133600"/>
            <a:ext cx="307975" cy="15113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040063" y="2125663"/>
            <a:ext cx="3168650" cy="20304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文章閱讀工具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Arial" charset="0"/>
                <a:ea typeface="華康中黑體" pitchFamily="49" charset="-120"/>
              </a:rPr>
              <a:t>1.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書目匯出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Arial" charset="0"/>
                <a:ea typeface="華康中黑體" pitchFamily="49" charset="-120"/>
              </a:rPr>
              <a:t>2.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加入最愛</a:t>
            </a:r>
            <a:r>
              <a:rPr lang="en-US" altLang="zh-TW" b="1">
                <a:latin typeface="Arial" charset="0"/>
                <a:ea typeface="華康中黑體" pitchFamily="49" charset="-120"/>
              </a:rPr>
              <a:t>(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須登入帳號</a:t>
            </a:r>
            <a:r>
              <a:rPr lang="en-US" altLang="zh-TW" b="1">
                <a:latin typeface="Arial" charset="0"/>
                <a:ea typeface="華康中黑體" pitchFamily="49" charset="-12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Arial" charset="0"/>
                <a:ea typeface="華康中黑體" pitchFamily="49" charset="-120"/>
              </a:rPr>
              <a:t>3.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推薦圖書館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Arial" charset="0"/>
                <a:ea typeface="華康中黑體" pitchFamily="49" charset="-120"/>
              </a:rPr>
              <a:t>4.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訂閱目次服務</a:t>
            </a:r>
            <a:r>
              <a:rPr lang="en-US" altLang="zh-TW" b="1">
                <a:latin typeface="Arial" charset="0"/>
                <a:ea typeface="華康中黑體" pitchFamily="49" charset="-120"/>
              </a:rPr>
              <a:t>(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須登入帳號</a:t>
            </a:r>
            <a:r>
              <a:rPr lang="en-US" altLang="zh-TW" b="1">
                <a:latin typeface="Arial" charset="0"/>
                <a:ea typeface="華康中黑體" pitchFamily="49" charset="-120"/>
              </a:rPr>
              <a:t>)</a:t>
            </a:r>
          </a:p>
        </p:txBody>
      </p:sp>
      <p:grpSp>
        <p:nvGrpSpPr>
          <p:cNvPr id="44" name="Group 19"/>
          <p:cNvGrpSpPr>
            <a:grpSpLocks/>
          </p:cNvGrpSpPr>
          <p:nvPr/>
        </p:nvGrpSpPr>
        <p:grpSpPr bwMode="auto">
          <a:xfrm>
            <a:off x="4868863" y="4725988"/>
            <a:ext cx="1533525" cy="895350"/>
            <a:chOff x="1723" y="3641"/>
            <a:chExt cx="954" cy="538"/>
          </a:xfrm>
        </p:grpSpPr>
        <p:sp>
          <p:nvSpPr>
            <p:cNvPr id="12305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25954"/>
                <a:gd name="adj4" fmla="val -66620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725" y="3641"/>
              <a:ext cx="95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b="1">
                  <a:solidFill>
                    <a:srgbClr val="FF0000"/>
                  </a:solidFill>
                  <a:latin typeface="Arial" charset="0"/>
                  <a:ea typeface="華康中黑體" pitchFamily="49" charset="-120"/>
                </a:rPr>
                <a:t>NEW-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zh-TW" altLang="en-US" b="1">
                  <a:solidFill>
                    <a:srgbClr val="FF0000"/>
                  </a:solidFill>
                  <a:latin typeface="Arial" charset="0"/>
                  <a:ea typeface="華康中黑體" pitchFamily="49" charset="-120"/>
                </a:rPr>
                <a:t>文章被使用統計</a:t>
              </a:r>
            </a:p>
          </p:txBody>
        </p:sp>
      </p:grpSp>
      <p:grpSp>
        <p:nvGrpSpPr>
          <p:cNvPr id="50" name="Group 19"/>
          <p:cNvGrpSpPr>
            <a:grpSpLocks/>
          </p:cNvGrpSpPr>
          <p:nvPr/>
        </p:nvGrpSpPr>
        <p:grpSpPr bwMode="auto">
          <a:xfrm>
            <a:off x="6646863" y="4730750"/>
            <a:ext cx="1533525" cy="882650"/>
            <a:chOff x="1723" y="3644"/>
            <a:chExt cx="954" cy="530"/>
          </a:xfrm>
        </p:grpSpPr>
        <p:sp>
          <p:nvSpPr>
            <p:cNvPr id="12303" name="AutoShape 17"/>
            <p:cNvSpPr>
              <a:spLocks/>
            </p:cNvSpPr>
            <p:nvPr/>
          </p:nvSpPr>
          <p:spPr bwMode="auto">
            <a:xfrm>
              <a:off x="1723" y="3644"/>
              <a:ext cx="952" cy="530"/>
            </a:xfrm>
            <a:prstGeom prst="borderCallout1">
              <a:avLst>
                <a:gd name="adj1" fmla="val 14912"/>
                <a:gd name="adj2" fmla="val -5042"/>
                <a:gd name="adj3" fmla="val -78560"/>
                <a:gd name="adj4" fmla="val -26069"/>
              </a:avLst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1725" y="3765"/>
              <a:ext cx="95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b="1">
                  <a:latin typeface="Arial" charset="0"/>
                  <a:ea typeface="華康中黑體" pitchFamily="49" charset="-120"/>
                </a:rPr>
                <a:t>PDF</a:t>
              </a:r>
              <a:r>
                <a:rPr lang="zh-TW" altLang="en-US" b="1">
                  <a:latin typeface="Arial" charset="0"/>
                  <a:ea typeface="華康中黑體" pitchFamily="49" charset="-120"/>
                </a:rPr>
                <a:t>全文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Arial" charset="0"/>
                <a:ea typeface="華康中黑體" pitchFamily="49" charset="-120"/>
              </a:rPr>
              <a:t>文章內容</a:t>
            </a:r>
            <a:r>
              <a:rPr lang="en-US" altLang="zh-TW" b="1" smtClean="0">
                <a:latin typeface="Arial" charset="0"/>
                <a:ea typeface="華康中黑體" pitchFamily="49" charset="-120"/>
              </a:rPr>
              <a:t>-2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2343150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86038" y="4976813"/>
            <a:ext cx="2532062" cy="7842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文章關鍵字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長條圖可一窺主題比例</a:t>
            </a:r>
            <a:endParaRPr lang="en-US" altLang="zh-TW" b="1">
              <a:latin typeface="Arial" charset="0"/>
              <a:ea typeface="華康中黑體" pitchFamily="49" charset="-12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18703"/>
            <a:ext cx="222885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95963" y="3487738"/>
            <a:ext cx="2592387" cy="14779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Arial" charset="0"/>
                <a:ea typeface="華康中黑體" pitchFamily="49" charset="-120"/>
              </a:rPr>
              <a:t>IPC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 </a:t>
            </a:r>
            <a:r>
              <a:rPr lang="en-US" altLang="zh-TW" b="1">
                <a:latin typeface="Arial" charset="0"/>
                <a:ea typeface="華康中黑體" pitchFamily="49" charset="-120"/>
              </a:rPr>
              <a:t>Code</a:t>
            </a:r>
            <a:r>
              <a:rPr lang="zh-TW" altLang="en-US" b="1">
                <a:latin typeface="Arial" charset="0"/>
                <a:ea typeface="華康中黑體" pitchFamily="49" charset="-120"/>
              </a:rPr>
              <a:t>國際專利分類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可搜尋出相關文章也出現該專利分類</a:t>
            </a:r>
            <a:endParaRPr lang="en-US" altLang="zh-TW" b="1">
              <a:latin typeface="Arial" charset="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b="1">
              <a:latin typeface="Arial" charset="0"/>
              <a:ea typeface="華康中黑體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華康中黑體" pitchFamily="49" charset="-120"/>
              </a:rPr>
              <a:t>檢索功能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6" y="4356458"/>
            <a:ext cx="388843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621338" y="5035550"/>
            <a:ext cx="3168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利用已知的卷期</a:t>
            </a:r>
            <a:r>
              <a:rPr lang="en-US" altLang="zh-TW" b="1">
                <a:latin typeface="華康中黑體" pitchFamily="49" charset="-120"/>
                <a:ea typeface="華康中黑體" pitchFamily="49" charset="-120"/>
              </a:rPr>
              <a:t>&amp;</a:t>
            </a:r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頁次查詢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7" y="2092963"/>
            <a:ext cx="4410075" cy="79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580063" y="2092325"/>
            <a:ext cx="31686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輸入任意關鍵字於所有欄位</a:t>
            </a:r>
            <a:endParaRPr lang="en-US" altLang="zh-TW" b="1">
              <a:latin typeface="華康中黑體" pitchFamily="49" charset="-120"/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執行檢索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3" y="2204864"/>
            <a:ext cx="420052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518150" y="3162300"/>
            <a:ext cx="3436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輸入關鍵字詞系統會產生建議詞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華康中黑體" pitchFamily="49" charset="-120"/>
              </a:rPr>
              <a:t>檢索功能</a:t>
            </a:r>
            <a:r>
              <a:rPr lang="en-US" altLang="zh-TW" sz="4000" b="1" smtClean="0">
                <a:ea typeface="華康中黑體" pitchFamily="49" charset="-120"/>
              </a:rPr>
              <a:t>-</a:t>
            </a:r>
            <a:r>
              <a:rPr lang="zh-TW" altLang="en-US" sz="4000" b="1" smtClean="0">
                <a:ea typeface="華康中黑體" pitchFamily="49" charset="-120"/>
              </a:rPr>
              <a:t>進階查詢</a:t>
            </a:r>
            <a:r>
              <a:rPr lang="en-US" altLang="zh-TW" sz="4000" b="1" smtClean="0">
                <a:ea typeface="華康中黑體" pitchFamily="49" charset="-120"/>
              </a:rPr>
              <a:t>-1</a:t>
            </a:r>
            <a:endParaRPr lang="zh-TW" altLang="en-US" sz="4000" b="1" smtClean="0">
              <a:ea typeface="華康中黑體" pitchFamily="49" charset="-120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124744"/>
            <a:ext cx="9077325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6659563" y="2212975"/>
            <a:ext cx="2376487" cy="46196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華康中黑體" pitchFamily="49" charset="-120"/>
              </a:rPr>
              <a:t>設定查找詞範圍</a:t>
            </a:r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636838"/>
            <a:ext cx="19145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7404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左大括弧 1"/>
          <p:cNvSpPr/>
          <p:nvPr/>
        </p:nvSpPr>
        <p:spPr>
          <a:xfrm>
            <a:off x="1403350" y="2443163"/>
            <a:ext cx="360363" cy="42259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7150" y="3284538"/>
            <a:ext cx="1490663" cy="2370137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b="1" dirty="0" smtClean="0">
                <a:ea typeface="華康中黑體" pitchFamily="49" charset="-120"/>
              </a:rPr>
              <a:t>設定檢索條件</a:t>
            </a:r>
            <a:endParaRPr lang="en-US" altLang="zh-TW" sz="1600" b="1" dirty="0" smtClean="0">
              <a:ea typeface="華康中黑體" pitchFamily="49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zh-TW" altLang="en-US" sz="1600" b="1" dirty="0" smtClean="0">
                <a:ea typeface="華康中黑體" pitchFamily="49" charset="-120"/>
              </a:rPr>
              <a:t>主題</a:t>
            </a:r>
            <a:endParaRPr lang="en-US" altLang="zh-TW" sz="1600" b="1" dirty="0" smtClean="0">
              <a:ea typeface="華康中黑體" pitchFamily="49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zh-TW" altLang="en-US" sz="1600" b="1" dirty="0" smtClean="0">
                <a:ea typeface="華康中黑體" pitchFamily="49" charset="-120"/>
              </a:rPr>
              <a:t>文章類型</a:t>
            </a:r>
            <a:endParaRPr lang="en-US" altLang="zh-TW" sz="1600" b="1" dirty="0" smtClean="0">
              <a:ea typeface="華康中黑體" pitchFamily="49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zh-TW" altLang="en-US" sz="1600" b="1" dirty="0" smtClean="0">
                <a:ea typeface="華康中黑體" pitchFamily="49" charset="-120"/>
              </a:rPr>
              <a:t>出版刊物</a:t>
            </a:r>
            <a:endParaRPr lang="en-US" altLang="zh-TW" sz="1600" b="1" dirty="0" smtClean="0">
              <a:ea typeface="華康中黑體" pitchFamily="49" charset="-120"/>
            </a:endParaRP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zh-TW" altLang="en-US" sz="1600" b="1" dirty="0" smtClean="0">
                <a:ea typeface="華康中黑體" pitchFamily="49" charset="-120"/>
              </a:rPr>
              <a:t>出版社</a:t>
            </a:r>
            <a:endParaRPr lang="en-US" altLang="zh-TW" sz="1600" b="1" dirty="0" smtClean="0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TW" altLang="en-US" sz="2400" b="1" dirty="0" smtClean="0">
              <a:ea typeface="華康中黑體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2" grpId="1" animBg="1"/>
      <p:bldP spid="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a typeface="華康中黑體" pitchFamily="49" charset="-120"/>
              </a:rPr>
              <a:t>檢索功能</a:t>
            </a:r>
            <a:r>
              <a:rPr lang="en-US" altLang="zh-TW" b="1" smtClean="0">
                <a:ea typeface="華康中黑體" pitchFamily="49" charset="-120"/>
              </a:rPr>
              <a:t>-</a:t>
            </a:r>
            <a:r>
              <a:rPr lang="zh-TW" altLang="en-US" b="1" smtClean="0">
                <a:ea typeface="華康中黑體" pitchFamily="49" charset="-120"/>
              </a:rPr>
              <a:t>進階查詢</a:t>
            </a:r>
            <a:r>
              <a:rPr lang="en-US" altLang="zh-TW" b="1" smtClean="0">
                <a:ea typeface="華康中黑體" pitchFamily="49" charset="-120"/>
              </a:rPr>
              <a:t>-2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0" y="1772815"/>
            <a:ext cx="887730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4663" y="1773238"/>
            <a:ext cx="2808287" cy="4619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華康中黑體" pitchFamily="49" charset="-120"/>
              </a:rPr>
              <a:t>設定查找詞年代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292725" y="3141663"/>
            <a:ext cx="2808288" cy="46037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華康中黑體" pitchFamily="49" charset="-120"/>
              </a:rPr>
              <a:t>查詢結果排序選擇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773488"/>
            <a:ext cx="468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zh-TW" altLang="en-US" b="1" smtClean="0"/>
              <a:t>查詢結果</a:t>
            </a:r>
            <a:r>
              <a:rPr lang="en-US" altLang="zh-TW" b="1" smtClean="0"/>
              <a:t>-1</a:t>
            </a:r>
            <a:endParaRPr lang="zh-TW" altLang="en-US" b="1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68313" y="1630363"/>
            <a:ext cx="8229600" cy="4530725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21600" cy="554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流程圖: 程序 3"/>
          <p:cNvSpPr/>
          <p:nvPr/>
        </p:nvSpPr>
        <p:spPr>
          <a:xfrm>
            <a:off x="611188" y="2997200"/>
            <a:ext cx="1512887" cy="367188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11413" y="3346450"/>
            <a:ext cx="1431925" cy="32766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條件篩選</a:t>
            </a:r>
            <a:r>
              <a:rPr lang="en-US" altLang="zh-TW" b="1">
                <a:ea typeface="華康中黑體" pitchFamily="49" charset="-12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依主題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依出版社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依出版刊物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依文章類型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依作者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依年代</a:t>
            </a:r>
            <a:endParaRPr lang="en-US" altLang="zh-TW" b="1">
              <a:ea typeface="華康中黑體" pitchFamily="49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1">
              <a:ea typeface="華康中黑體" pitchFamily="49" charset="-120"/>
            </a:endParaRPr>
          </a:p>
        </p:txBody>
      </p:sp>
      <p:sp>
        <p:nvSpPr>
          <p:cNvPr id="5" name="直線圖說文字 1 4"/>
          <p:cNvSpPr/>
          <p:nvPr/>
        </p:nvSpPr>
        <p:spPr>
          <a:xfrm>
            <a:off x="3008313" y="1628775"/>
            <a:ext cx="1708150" cy="7921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27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符合研究文章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4284663" y="1628775"/>
            <a:ext cx="1708150" cy="7921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27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符合</a:t>
            </a:r>
            <a:r>
              <a:rPr lang="en-US" altLang="zh-TW" dirty="0"/>
              <a:t>Physics Today</a:t>
            </a:r>
            <a:endParaRPr lang="zh-TW" altLang="en-US" dirty="0"/>
          </a:p>
        </p:txBody>
      </p:sp>
      <p:sp>
        <p:nvSpPr>
          <p:cNvPr id="9" name="直線圖說文字 1 8"/>
          <p:cNvSpPr/>
          <p:nvPr/>
        </p:nvSpPr>
        <p:spPr>
          <a:xfrm>
            <a:off x="5580063" y="1628775"/>
            <a:ext cx="1708150" cy="7921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27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符合資料庫</a:t>
            </a:r>
            <a:r>
              <a:rPr lang="en-US" altLang="zh-TW" dirty="0"/>
              <a:t>-</a:t>
            </a:r>
          </a:p>
          <a:p>
            <a:pPr algn="ctr">
              <a:defRPr/>
            </a:pPr>
            <a:r>
              <a:rPr lang="en-US" altLang="zh-TW" dirty="0" err="1"/>
              <a:t>ArXiv</a:t>
            </a:r>
            <a:endParaRPr lang="zh-TW" altLang="en-US" dirty="0"/>
          </a:p>
        </p:txBody>
      </p:sp>
      <p:sp>
        <p:nvSpPr>
          <p:cNvPr id="7" name="流程圖: 程序 6"/>
          <p:cNvSpPr/>
          <p:nvPr/>
        </p:nvSpPr>
        <p:spPr>
          <a:xfrm>
            <a:off x="2268538" y="3500438"/>
            <a:ext cx="4391025" cy="57626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19675" y="3346450"/>
            <a:ext cx="1944688" cy="3683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建議相關主題</a:t>
            </a:r>
          </a:p>
        </p:txBody>
      </p:sp>
      <p:sp>
        <p:nvSpPr>
          <p:cNvPr id="10" name="流程圖: 程序 9"/>
          <p:cNvSpPr/>
          <p:nvPr/>
        </p:nvSpPr>
        <p:spPr>
          <a:xfrm>
            <a:off x="2268538" y="4292600"/>
            <a:ext cx="4391025" cy="233045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11738" y="5661025"/>
            <a:ext cx="1944687" cy="369888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ea typeface="華康中黑體" pitchFamily="49" charset="-120"/>
              </a:rPr>
              <a:t>符合文章列表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5" grpId="0" animBg="1"/>
      <p:bldP spid="8" grpId="0" animBg="1"/>
      <p:bldP spid="9" grpId="0" animBg="1"/>
      <p:bldP spid="7" grpId="0" animBg="1"/>
      <p:bldP spid="11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作者專區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73584"/>
            <a:ext cx="7124700" cy="551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直線圖說文字 1 3"/>
          <p:cNvSpPr/>
          <p:nvPr/>
        </p:nvSpPr>
        <p:spPr>
          <a:xfrm>
            <a:off x="1692275" y="3789363"/>
            <a:ext cx="1150938" cy="1079500"/>
          </a:xfrm>
          <a:prstGeom prst="borderCallout1">
            <a:avLst>
              <a:gd name="adj1" fmla="val 18750"/>
              <a:gd name="adj2" fmla="val -8333"/>
              <a:gd name="adj3" fmla="val -28078"/>
              <a:gd name="adj4" fmla="val -29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作者發表文章列表</a:t>
            </a:r>
          </a:p>
        </p:txBody>
      </p:sp>
      <p:sp>
        <p:nvSpPr>
          <p:cNvPr id="6" name="直線圖說文字 1 5"/>
          <p:cNvSpPr/>
          <p:nvPr/>
        </p:nvSpPr>
        <p:spPr>
          <a:xfrm>
            <a:off x="3059113" y="3789363"/>
            <a:ext cx="1152525" cy="1079500"/>
          </a:xfrm>
          <a:prstGeom prst="borderCallout1">
            <a:avLst>
              <a:gd name="adj1" fmla="val 18750"/>
              <a:gd name="adj2" fmla="val -8333"/>
              <a:gd name="adj3" fmla="val -27301"/>
              <a:gd name="adj4" fmla="val -41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作者所屬機構資料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r>
              <a:rPr lang="zh-TW" altLang="en-US" b="1" smtClean="0"/>
              <a:t>主題瀏覽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955"/>
            <a:ext cx="6932637" cy="504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直線單箭頭接點 6"/>
          <p:cNvCxnSpPr/>
          <p:nvPr/>
        </p:nvCxnSpPr>
        <p:spPr>
          <a:xfrm>
            <a:off x="6227763" y="4365625"/>
            <a:ext cx="865187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51824"/>
            <a:ext cx="5384800" cy="530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4572000" y="1916113"/>
            <a:ext cx="3313113" cy="1873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43438" y="3952875"/>
            <a:ext cx="3421062" cy="46196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華康中黑體" pitchFamily="49" charset="-120"/>
              </a:rPr>
              <a:t>該主題下相關文章列表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註冊個人帳號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r>
              <a:rPr lang="zh-TW" altLang="en-US" smtClean="0"/>
              <a:t>免費線上註冊</a:t>
            </a:r>
            <a:endParaRPr lang="en-US" altLang="zh-TW" smtClean="0"/>
          </a:p>
          <a:p>
            <a:r>
              <a:rPr lang="zh-TW" altLang="en-US" smtClean="0"/>
              <a:t>將文章加入最愛</a:t>
            </a:r>
            <a:endParaRPr lang="en-US" altLang="zh-TW" smtClean="0"/>
          </a:p>
          <a:p>
            <a:r>
              <a:rPr lang="zh-TW" altLang="en-US" smtClean="0"/>
              <a:t>訂閱目次服務</a:t>
            </a:r>
            <a:endParaRPr lang="en-US" altLang="zh-TW" smtClean="0"/>
          </a:p>
          <a:p>
            <a:r>
              <a:rPr lang="zh-TW" altLang="en-US" smtClean="0"/>
              <a:t>儲存查詢</a:t>
            </a:r>
            <a:endParaRPr lang="en-US" altLang="zh-TW" smtClean="0"/>
          </a:p>
          <a:p>
            <a:r>
              <a:rPr lang="zh-TW" altLang="en-US" smtClean="0"/>
              <a:t>查詢歷史紀錄</a:t>
            </a:r>
            <a:endParaRPr lang="en-US" altLang="zh-TW" smtClean="0"/>
          </a:p>
          <a:p>
            <a:r>
              <a:rPr lang="zh-TW" altLang="en-US" smtClean="0"/>
              <a:t>管理個人資料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042988" y="1589088"/>
            <a:ext cx="6911975" cy="4000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latin typeface="Arial" charset="0"/>
                <a:ea typeface="華康中黑體" pitchFamily="49" charset="-120"/>
              </a:rPr>
              <a:t>網址 </a:t>
            </a:r>
            <a:r>
              <a:rPr lang="en-US" altLang="zh-TW" sz="2000" b="1">
                <a:latin typeface="Arial" charset="0"/>
                <a:ea typeface="華康中黑體" pitchFamily="49" charset="-120"/>
              </a:rPr>
              <a:t>https://scitation.aip.org/registration/personal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4239973" cy="4269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管理帳號資料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07390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直線圖說文字 1 4"/>
          <p:cNvSpPr/>
          <p:nvPr/>
        </p:nvSpPr>
        <p:spPr>
          <a:xfrm>
            <a:off x="6011863" y="3068638"/>
            <a:ext cx="1655762" cy="576262"/>
          </a:xfrm>
          <a:prstGeom prst="borderCallout1">
            <a:avLst>
              <a:gd name="adj1" fmla="val 18750"/>
              <a:gd name="adj2" fmla="val -8333"/>
              <a:gd name="adj3" fmla="val 22212"/>
              <a:gd name="adj4" fmla="val -4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個人資料</a:t>
            </a:r>
          </a:p>
        </p:txBody>
      </p:sp>
      <p:sp>
        <p:nvSpPr>
          <p:cNvPr id="7" name="直線圖說文字 1 6"/>
          <p:cNvSpPr/>
          <p:nvPr/>
        </p:nvSpPr>
        <p:spPr>
          <a:xfrm>
            <a:off x="6011863" y="3933825"/>
            <a:ext cx="2160587" cy="1366838"/>
          </a:xfrm>
          <a:prstGeom prst="borderCallout1">
            <a:avLst>
              <a:gd name="adj1" fmla="val 18750"/>
              <a:gd name="adj2" fmla="val -8333"/>
              <a:gd name="adj3" fmla="val 18686"/>
              <a:gd name="adj4" fmla="val -3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儲存查詢</a:t>
            </a:r>
            <a:r>
              <a:rPr lang="en-US" altLang="zh-TW" dirty="0"/>
              <a:t>&amp;</a:t>
            </a:r>
          </a:p>
          <a:p>
            <a:pPr algn="ctr">
              <a:defRPr/>
            </a:pPr>
            <a:r>
              <a:rPr lang="zh-TW" altLang="en-US" dirty="0"/>
              <a:t>建立新訊通知服務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0863"/>
            <a:ext cx="8229600" cy="391477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創立於</a:t>
            </a:r>
            <a:r>
              <a:rPr lang="en-US" altLang="zh-TW" sz="2400" dirty="0" smtClean="0">
                <a:latin typeface="Arial" charset="0"/>
                <a:ea typeface="華康中黑體" pitchFamily="49" charset="-120"/>
              </a:rPr>
              <a:t>1931</a:t>
            </a: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年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altLang="zh-TW" sz="2400" dirty="0" smtClean="0">
                <a:latin typeface="Arial" charset="0"/>
                <a:ea typeface="華康中黑體" pitchFamily="49" charset="-120"/>
              </a:rPr>
              <a:t>American Institute of Physics</a:t>
            </a: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（</a:t>
            </a:r>
            <a:r>
              <a:rPr lang="en-US" altLang="zh-TW" sz="2400" dirty="0" smtClean="0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），是一家出版研究性期刊、雜誌、光碟、會議論文集及名錄的專業出版社。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defRPr/>
            </a:pP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富含特色的電子資料庫及高品質的期刊內容，成就了</a:t>
            </a:r>
            <a:r>
              <a:rPr lang="en-US" altLang="zh-TW" sz="2400" dirty="0" smtClean="0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2400" dirty="0" smtClean="0">
                <a:latin typeface="Arial" charset="0"/>
                <a:ea typeface="華康中黑體" pitchFamily="49" charset="-120"/>
              </a:rPr>
              <a:t>在物理學電子期刊出版領域的領導地位。</a:t>
            </a:r>
            <a:endParaRPr lang="en-US" altLang="zh-TW" sz="2400" dirty="0" smtClean="0">
              <a:latin typeface="Arial" charset="0"/>
              <a:ea typeface="華康中黑體" pitchFamily="49" charset="-120"/>
            </a:endParaRP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endParaRPr lang="zh-TW" altLang="en-US" sz="2400" dirty="0" smtClean="0">
              <a:latin typeface="Arial" charset="0"/>
              <a:ea typeface="華康中黑體" pitchFamily="49" charset="-12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457200" y="277813"/>
            <a:ext cx="82296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400" b="1">
                <a:solidFill>
                  <a:schemeClr val="tx2"/>
                </a:solidFill>
                <a:latin typeface="Arial" charset="0"/>
                <a:ea typeface="華康中黑體" pitchFamily="49" charset="-120"/>
              </a:rPr>
              <a:t>AIP-American Institute of Physics</a:t>
            </a:r>
            <a:r>
              <a:rPr lang="zh-TW" altLang="en-US" sz="3400" b="1">
                <a:solidFill>
                  <a:schemeClr val="tx2"/>
                </a:solidFill>
                <a:latin typeface="Arial" charset="0"/>
                <a:ea typeface="華康中黑體" pitchFamily="49" charset="-120"/>
              </a:rPr>
              <a:t>簡介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r>
              <a:rPr lang="zh-TW" altLang="en-US" b="1" smtClean="0"/>
              <a:t>行動裝置</a:t>
            </a:r>
            <a:r>
              <a:rPr lang="en-US" altLang="zh-TW" b="1" smtClean="0"/>
              <a:t>-</a:t>
            </a:r>
            <a:r>
              <a:rPr lang="zh-TW" altLang="en-US" b="1" smtClean="0"/>
              <a:t>一般瀏覽器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利用行動裝置內建瀏覽器</a:t>
            </a:r>
            <a:r>
              <a:rPr lang="zh-TW" altLang="en-US" dirty="0" smtClean="0">
                <a:latin typeface="新細明體"/>
              </a:rPr>
              <a:t>，及支援開啟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PDF</a:t>
            </a:r>
            <a:r>
              <a:rPr lang="zh-TW" altLang="en-US" dirty="0" smtClean="0">
                <a:latin typeface="新細明體"/>
              </a:rPr>
              <a:t>軟體，也可讓您研究文章帶著走。</a:t>
            </a:r>
            <a:endParaRPr lang="en-US" altLang="zh-TW" dirty="0" smtClean="0">
              <a:latin typeface="新細明體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1328"/>
            <a:ext cx="2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1328"/>
            <a:ext cx="24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行動裝置</a:t>
            </a:r>
            <a:r>
              <a:rPr lang="en-US" altLang="zh-TW" b="1" smtClean="0"/>
              <a:t>-</a:t>
            </a:r>
            <a:r>
              <a:rPr lang="zh-TW" altLang="en-US" b="1" smtClean="0"/>
              <a:t> 安裝</a:t>
            </a:r>
            <a:r>
              <a:rPr lang="en-US" altLang="zh-TW" b="1" smtClean="0"/>
              <a:t>APP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/>
              <a:t>您必須先在單位訂購</a:t>
            </a:r>
            <a:r>
              <a:rPr lang="en-US" altLang="zh-TW" smtClean="0"/>
              <a:t>IP</a:t>
            </a:r>
            <a:r>
              <a:rPr lang="zh-TW" altLang="zh-TW" smtClean="0"/>
              <a:t>內登入使用，利用瀏覽方式將您感興趣文章下載並儲存於您的行動載具內，那麼之後您便可以在家中離線閱讀全文。</a:t>
            </a:r>
            <a:endParaRPr lang="en-US" altLang="zh-TW" smtClean="0"/>
          </a:p>
          <a:p>
            <a:endParaRPr lang="zh-TW" altLang="zh-TW" smtClean="0"/>
          </a:p>
          <a:p>
            <a:endParaRPr lang="zh-TW" altLang="en-US" smtClean="0"/>
          </a:p>
        </p:txBody>
      </p:sp>
      <p:pic>
        <p:nvPicPr>
          <p:cNvPr id="23556" name="Picture 2" descr="iPhone Screenshot 2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919287" cy="287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3" descr="http://a4.mzstatic.com/us/r30/Purple/v4/12/32/ea/1232ea0d-267e-e463-3ded-56d947a5b721/screen320x480.jpe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1919288" cy="28797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4" descr="iPhone Screenshot 4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1919287" cy="28797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5" descr="iPhone Screenshot 5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3100"/>
            <a:ext cx="1919287" cy="28797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918450" cy="2127250"/>
          </a:xfrm>
        </p:spPr>
        <p:txBody>
          <a:bodyPr/>
          <a:lstStyle/>
          <a:p>
            <a:pPr eaLnBrk="1" hangingPunct="1"/>
            <a:r>
              <a:rPr lang="en-US" altLang="zh-TW" sz="4800" smtClean="0">
                <a:latin typeface="Verdana" pitchFamily="34" charset="0"/>
              </a:rPr>
              <a:t>Thanks for you attention!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/>
              <a:t>If you have any question, please contact: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Arial" charset="0"/>
                <a:ea typeface="華康中黑體" pitchFamily="49" charset="-120"/>
              </a:rPr>
              <a:t>iGroup Taiwan(</a:t>
            </a:r>
            <a:r>
              <a:rPr lang="zh-TW" altLang="en-US" sz="2400" smtClean="0">
                <a:latin typeface="Arial" charset="0"/>
                <a:ea typeface="華康中黑體" pitchFamily="49" charset="-120"/>
              </a:rPr>
              <a:t>長智文化</a:t>
            </a:r>
            <a:r>
              <a:rPr lang="en-US" altLang="zh-TW" sz="2400" smtClean="0">
                <a:latin typeface="Arial" charset="0"/>
                <a:ea typeface="華康中黑體" pitchFamily="49" charset="-12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Arial" charset="0"/>
                <a:ea typeface="華康中黑體" pitchFamily="49" charset="-120"/>
              </a:rPr>
              <a:t>TEL:02-2571-3369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smtClean="0">
                <a:latin typeface="Arial" charset="0"/>
                <a:ea typeface="華康中黑體" pitchFamily="49" charset="-120"/>
              </a:rPr>
              <a:t>Email: </a:t>
            </a:r>
            <a:r>
              <a:rPr lang="en-US" altLang="zh-TW" sz="2400" smtClean="0">
                <a:latin typeface="Arial" charset="0"/>
                <a:ea typeface="華康中黑體" pitchFamily="49" charset="-120"/>
                <a:hlinkClick r:id="rId2"/>
              </a:rPr>
              <a:t>service@igrouptaiwan.com</a:t>
            </a:r>
            <a:r>
              <a:rPr lang="en-US" altLang="zh-TW" sz="2400" smtClean="0"/>
              <a:t>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1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4000" b="1" smtClean="0">
                <a:latin typeface="Arial" charset="0"/>
                <a:ea typeface="華康中黑體" pitchFamily="49" charset="-120"/>
              </a:rPr>
              <a:t>收錄期刊清單</a:t>
            </a:r>
          </a:p>
        </p:txBody>
      </p:sp>
      <p:graphicFrame>
        <p:nvGraphicFramePr>
          <p:cNvPr id="130691" name="Group 2691"/>
          <p:cNvGraphicFramePr>
            <a:graphicFrameLocks noGrp="1"/>
          </p:cNvGraphicFramePr>
          <p:nvPr>
            <p:ph type="tbl" idx="1"/>
          </p:nvPr>
        </p:nvGraphicFramePr>
        <p:xfrm>
          <a:off x="323850" y="1268413"/>
          <a:ext cx="8507413" cy="5440428"/>
        </p:xfrm>
        <a:graphic>
          <a:graphicData uri="http://schemas.openxmlformats.org/drawingml/2006/table">
            <a:tbl>
              <a:tblPr/>
              <a:tblGrid>
                <a:gridCol w="946150"/>
                <a:gridCol w="2232025"/>
                <a:gridCol w="1050925"/>
                <a:gridCol w="965200"/>
                <a:gridCol w="792163"/>
                <a:gridCol w="2520950"/>
              </a:tblGrid>
              <a:tr h="259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No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AIP Titles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起始年代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IF 2008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排行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領域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25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Applied Physics Letters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3.726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5/95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APPLIED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Chaos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2.152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10/46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MATHEMATICS, APPLIED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9/175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MATHEMATICAL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Journal of Applied Physics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2.171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17/94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APPLIED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Journal of Chemical Physics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3.149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5/31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ATOMIC, MOLECULAR &amp; CHEMICAL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Journal of Mathematical Physics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1.085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28/46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MATHEMATICAL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Journal of Physical and Chemical Reference Data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2.424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34/127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CHEMISTRY, MULTIDISCIPLINARY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42/113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CHEMISTRY, PHYSICAL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14/68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MULTIDISCIPLINARY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Low Temperature Physics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1997-present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0.78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77/95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APPLIED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 of Fluids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1.738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23/112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MECHANICS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14/26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FLUIDS &amp; PLASMAS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 of Plasmas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2.427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7/26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FLUIDS &amp; PLASMAS 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Review of Scientific Instruments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1999-present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1.738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16/56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INSTRUMENTS &amp; INSTRUMENTATION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90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36/95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PHYSICS, APPLIED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Open Access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AIP</a:t>
                      </a:r>
                      <a:r>
                        <a:rPr kumimoji="1" lang="zh-TW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Advances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2011-present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6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Open Access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APL Materials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2013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n/a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4000" b="1" smtClean="0">
                <a:latin typeface="Arial" charset="0"/>
                <a:ea typeface="華康中黑體" pitchFamily="49" charset="-120"/>
              </a:rPr>
              <a:t>期刊涵蓋主題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217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500" smtClean="0">
                <a:ea typeface="華康中黑體" pitchFamily="49" charset="-120"/>
              </a:rPr>
              <a:t>一般物理、應用物理、化學物理、地球物理、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500" smtClean="0">
                <a:ea typeface="華康中黑體" pitchFamily="49" charset="-120"/>
              </a:rPr>
              <a:t>醫療物理、原子分子物理、微粒、萬有引力、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500" smtClean="0">
                <a:ea typeface="華康中黑體" pitchFamily="49" charset="-120"/>
              </a:rPr>
              <a:t>天文、濃縮物質、材料科、統計非線性軟質物理、電子、工程、設備科學、數學、光學、真空科學和聲學</a:t>
            </a:r>
            <a:r>
              <a:rPr lang="en-US" altLang="zh-TW" sz="2500" smtClean="0">
                <a:latin typeface="Arial" charset="0"/>
                <a:ea typeface="華康中黑體" pitchFamily="49" charset="-120"/>
              </a:rPr>
              <a:t>…</a:t>
            </a:r>
            <a:r>
              <a:rPr lang="en-US" altLang="zh-TW" sz="2500" smtClean="0">
                <a:ea typeface="華康中黑體" pitchFamily="49" charset="-120"/>
              </a:rPr>
              <a:t>More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zh-TW" sz="2500" smtClean="0">
              <a:ea typeface="華康中黑體" pitchFamily="49" charset="-12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2000" smtClean="0">
                <a:solidFill>
                  <a:srgbClr val="FF0000"/>
                </a:solidFill>
                <a:ea typeface="華康中黑體" pitchFamily="49" charset="-120"/>
              </a:rPr>
              <a:t>AIP</a:t>
            </a:r>
            <a:r>
              <a:rPr lang="zh-TW" altLang="en-US" sz="2000" smtClean="0">
                <a:solidFill>
                  <a:srgbClr val="FF0000"/>
                </a:solidFill>
                <a:ea typeface="華康中黑體" pitchFamily="49" charset="-120"/>
              </a:rPr>
              <a:t>及其合作夥伴</a:t>
            </a:r>
            <a:r>
              <a:rPr lang="en-US" altLang="zh-TW" sz="2000" smtClean="0">
                <a:solidFill>
                  <a:srgbClr val="FF0000"/>
                </a:solidFill>
                <a:ea typeface="華康中黑體" pitchFamily="49" charset="-120"/>
              </a:rPr>
              <a:t>(</a:t>
            </a:r>
            <a:r>
              <a:rPr lang="zh-TW" altLang="en-US" sz="2000" smtClean="0">
                <a:solidFill>
                  <a:srgbClr val="FF0000"/>
                </a:solidFill>
                <a:ea typeface="華康中黑體" pitchFamily="49" charset="-120"/>
              </a:rPr>
              <a:t>如</a:t>
            </a:r>
            <a:r>
              <a:rPr lang="en-US" altLang="zh-TW" sz="2000" smtClean="0">
                <a:solidFill>
                  <a:srgbClr val="FF0000"/>
                </a:solidFill>
                <a:ea typeface="華康中黑體" pitchFamily="49" charset="-120"/>
              </a:rPr>
              <a:t>APS</a:t>
            </a:r>
            <a:r>
              <a:rPr lang="zh-TW" altLang="en-US" sz="2000" smtClean="0">
                <a:solidFill>
                  <a:srgbClr val="FF0000"/>
                </a:solidFill>
                <a:ea typeface="華康中黑體" pitchFamily="49" charset="-120"/>
              </a:rPr>
              <a:t>、</a:t>
            </a:r>
            <a:r>
              <a:rPr lang="en-US" altLang="zh-TW" sz="2000" smtClean="0">
                <a:solidFill>
                  <a:srgbClr val="FF0000"/>
                </a:solidFill>
                <a:ea typeface="華康中黑體" pitchFamily="49" charset="-120"/>
              </a:rPr>
              <a:t>SPIE)</a:t>
            </a:r>
            <a:r>
              <a:rPr lang="zh-TW" altLang="en-US" sz="2000" smtClean="0">
                <a:solidFill>
                  <a:srgbClr val="FF0000"/>
                </a:solidFill>
                <a:ea typeface="華康中黑體" pitchFamily="49" charset="-120"/>
              </a:rPr>
              <a:t>提供全球</a:t>
            </a:r>
            <a:r>
              <a:rPr lang="en-US" altLang="zh-TW" sz="2000" smtClean="0">
                <a:solidFill>
                  <a:srgbClr val="FF0000"/>
                </a:solidFill>
                <a:ea typeface="華康中黑體" pitchFamily="49" charset="-120"/>
              </a:rPr>
              <a:t>1/4</a:t>
            </a:r>
            <a:r>
              <a:rPr lang="zh-TW" altLang="en-US" sz="2000" smtClean="0">
                <a:solidFill>
                  <a:srgbClr val="FF0000"/>
                </a:solidFill>
                <a:ea typeface="華康中黑體" pitchFamily="49" charset="-120"/>
              </a:rPr>
              <a:t>以上的學術研究資源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4000" b="1" smtClean="0">
                <a:latin typeface="Arial" charset="0"/>
                <a:ea typeface="華康中黑體" pitchFamily="49" charset="-120"/>
              </a:rPr>
              <a:t>電子期刊特色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938"/>
            <a:ext cx="8229600" cy="42179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華康中黑體" pitchFamily="49" charset="-120"/>
              </a:rPr>
              <a:t>高品質的期刊內容，期刊皆被</a:t>
            </a:r>
            <a:r>
              <a:rPr lang="en-US" altLang="zh-TW" dirty="0" smtClean="0">
                <a:ea typeface="華康中黑體" pitchFamily="49" charset="-120"/>
              </a:rPr>
              <a:t>ISI</a:t>
            </a:r>
            <a:r>
              <a:rPr lang="zh-TW" altLang="en-US" dirty="0" smtClean="0">
                <a:ea typeface="華康中黑體" pitchFamily="49" charset="-120"/>
              </a:rPr>
              <a:t>收錄</a:t>
            </a:r>
          </a:p>
          <a:p>
            <a:pPr eaLnBrk="1" hangingPunct="1">
              <a:defRPr/>
            </a:pPr>
            <a:r>
              <a:rPr lang="zh-TW" altLang="en-US" dirty="0" smtClean="0">
                <a:ea typeface="華康中黑體" pitchFamily="49" charset="-120"/>
              </a:rPr>
              <a:t>全文取得容易，讓您閱讀更完整</a:t>
            </a:r>
          </a:p>
          <a:p>
            <a:pPr eaLnBrk="1" hangingPunct="1">
              <a:defRPr/>
            </a:pPr>
            <a:r>
              <a:rPr lang="zh-TW" altLang="en-US" dirty="0" smtClean="0">
                <a:ea typeface="華康中黑體" pitchFamily="49" charset="-120"/>
              </a:rPr>
              <a:t>更新快速，無須等待紙本寄達所需時間</a:t>
            </a:r>
          </a:p>
          <a:p>
            <a:pPr eaLnBrk="1" hangingPunct="1">
              <a:defRPr/>
            </a:pPr>
            <a:r>
              <a:rPr lang="zh-TW" altLang="en-US" dirty="0" smtClean="0">
                <a:ea typeface="華康中黑體" pitchFamily="49" charset="-120"/>
              </a:rPr>
              <a:t>提供熱門文章，讓您成為物理領域的先驅</a:t>
            </a:r>
          </a:p>
          <a:p>
            <a:pPr eaLnBrk="1" hangingPunct="1">
              <a:defRPr/>
            </a:pPr>
            <a:r>
              <a:rPr lang="zh-TW" altLang="en-US" dirty="0" smtClean="0">
                <a:ea typeface="華康中黑體" pitchFamily="49" charset="-120"/>
              </a:rPr>
              <a:t>即時訊息，方便掌握第一手消息</a:t>
            </a:r>
            <a:endParaRPr lang="en-US" altLang="zh-TW" dirty="0" smtClean="0">
              <a:ea typeface="華康中黑體" pitchFamily="49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dirty="0">
              <a:ea typeface="華康中黑體" pitchFamily="49" charset="-12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FF0000"/>
                </a:solidFill>
                <a:ea typeface="華康中黑體" pitchFamily="49" charset="-120"/>
              </a:rPr>
              <a:t>2013</a:t>
            </a:r>
            <a:r>
              <a:rPr lang="zh-TW" altLang="en-US" dirty="0" smtClean="0">
                <a:solidFill>
                  <a:srgbClr val="FF0000"/>
                </a:solidFill>
                <a:ea typeface="華康中黑體" pitchFamily="49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ea typeface="華康中黑體" pitchFamily="49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ea typeface="華康中黑體" pitchFamily="49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ea typeface="華康中黑體" pitchFamily="49" charset="-120"/>
              </a:rPr>
              <a:t>AIP</a:t>
            </a:r>
            <a:r>
              <a:rPr lang="zh-TW" altLang="en-US" dirty="0" smtClean="0">
                <a:solidFill>
                  <a:srgbClr val="FF0000"/>
                </a:solidFill>
                <a:ea typeface="華康中黑體" pitchFamily="49" charset="-120"/>
              </a:rPr>
              <a:t>推出全新</a:t>
            </a:r>
            <a:r>
              <a:rPr lang="en-US" altLang="zh-TW" dirty="0" err="1" smtClean="0">
                <a:solidFill>
                  <a:srgbClr val="FF0000"/>
                </a:solidFill>
                <a:ea typeface="華康中黑體" pitchFamily="49" charset="-120"/>
              </a:rPr>
              <a:t>Scitation</a:t>
            </a:r>
            <a:r>
              <a:rPr lang="zh-TW" altLang="en-US" dirty="0" smtClean="0">
                <a:solidFill>
                  <a:srgbClr val="FF0000"/>
                </a:solidFill>
                <a:ea typeface="華康中黑體" pitchFamily="49" charset="-120"/>
              </a:rPr>
              <a:t>平台</a:t>
            </a:r>
            <a:endParaRPr lang="en-US" altLang="zh-TW" dirty="0" smtClean="0">
              <a:solidFill>
                <a:srgbClr val="FF0000"/>
              </a:solidFill>
              <a:ea typeface="華康中黑體" pitchFamily="49" charset="-12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ea typeface="華康中黑體" pitchFamily="49" charset="-120"/>
              </a:rPr>
              <a:t>新氣象，新服務，不變的研究文章品質</a:t>
            </a:r>
          </a:p>
          <a:p>
            <a:pPr eaLnBrk="1" hangingPunct="1">
              <a:defRPr/>
            </a:pPr>
            <a:endParaRPr lang="en-US" altLang="zh-TW" dirty="0" smtClean="0">
              <a:ea typeface="華康中黑體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title"/>
          </p:nvPr>
        </p:nvSpPr>
        <p:spPr>
          <a:xfrm>
            <a:off x="539750" y="2852738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altLang="zh-TW" b="1" smtClean="0">
                <a:latin typeface="Franklin Gothic Heavy" pitchFamily="34" charset="0"/>
              </a:rPr>
              <a:t>AIP Journals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華康中黑體" pitchFamily="49" charset="-120"/>
              </a:rPr>
              <a:t>首頁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4123"/>
            <a:ext cx="8293100" cy="549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348038" y="5589588"/>
            <a:ext cx="3311525" cy="10160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latin typeface="Arial" charset="0"/>
                <a:ea typeface="華康中黑體" pitchFamily="49" charset="-120"/>
              </a:rPr>
              <a:t>期刊列表</a:t>
            </a:r>
            <a:r>
              <a:rPr lang="en-US" altLang="zh-TW" sz="2400" b="1">
                <a:latin typeface="Arial" charset="0"/>
                <a:ea typeface="華康中黑體" pitchFamily="49" charset="-120"/>
              </a:rPr>
              <a:t>&amp;</a:t>
            </a:r>
            <a:r>
              <a:rPr lang="zh-TW" altLang="en-US" sz="2400" b="1">
                <a:latin typeface="Arial" charset="0"/>
                <a:ea typeface="華康中黑體" pitchFamily="49" charset="-120"/>
              </a:rPr>
              <a:t>簡介</a:t>
            </a:r>
            <a:endParaRPr lang="en-US" altLang="zh-TW" sz="2400" b="1">
              <a:latin typeface="Arial" charset="0"/>
              <a:ea typeface="華康中黑體" pitchFamily="49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2400" b="1">
                <a:latin typeface="Arial" charset="0"/>
                <a:ea typeface="華康中黑體" pitchFamily="49" charset="-120"/>
              </a:rPr>
              <a:t>(</a:t>
            </a:r>
            <a:r>
              <a:rPr lang="zh-TW" altLang="en-US" sz="2400" b="1">
                <a:latin typeface="Arial" charset="0"/>
                <a:ea typeface="華康中黑體" pitchFamily="49" charset="-120"/>
              </a:rPr>
              <a:t>展開</a:t>
            </a:r>
            <a:r>
              <a:rPr lang="en-US" altLang="zh-TW" sz="2400" b="1">
                <a:latin typeface="Arial" charset="0"/>
                <a:ea typeface="華康中黑體" pitchFamily="49" charset="-120"/>
              </a:rPr>
              <a:t>/</a:t>
            </a:r>
            <a:r>
              <a:rPr lang="zh-TW" altLang="en-US" sz="2400" b="1">
                <a:latin typeface="Arial" charset="0"/>
                <a:ea typeface="華康中黑體" pitchFamily="49" charset="-120"/>
              </a:rPr>
              <a:t>收合</a:t>
            </a:r>
            <a:r>
              <a:rPr lang="en-US" altLang="zh-TW" sz="2400" b="1">
                <a:latin typeface="Arial" charset="0"/>
                <a:ea typeface="華康中黑體" pitchFamily="49" charset="-120"/>
              </a:rPr>
              <a:t>)</a:t>
            </a:r>
            <a:endParaRPr lang="zh-TW" altLang="en-US" sz="2400" b="1">
              <a:latin typeface="Arial" charset="0"/>
              <a:ea typeface="華康中黑體" pitchFamily="49" charset="-12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49288" y="1350963"/>
            <a:ext cx="6911975" cy="523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800" b="1">
                <a:latin typeface="Arial" charset="0"/>
                <a:ea typeface="華康中黑體" pitchFamily="49" charset="-120"/>
              </a:rPr>
              <a:t>網址 </a:t>
            </a:r>
            <a:r>
              <a:rPr lang="en-US" altLang="zh-TW" sz="2800" b="1">
                <a:latin typeface="Arial" charset="0"/>
                <a:ea typeface="華康中黑體" pitchFamily="49" charset="-120"/>
              </a:rPr>
              <a:t>http://scitation.aip.org/content/aip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29013" y="2636838"/>
            <a:ext cx="2735262" cy="4572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="1">
                <a:latin typeface="Arial" charset="0"/>
                <a:ea typeface="華康中黑體" pitchFamily="49" charset="-120"/>
              </a:rPr>
              <a:t>AIP</a:t>
            </a:r>
            <a:r>
              <a:rPr lang="zh-TW" altLang="en-US" sz="2400" b="1">
                <a:latin typeface="Arial" charset="0"/>
                <a:ea typeface="華康中黑體" pitchFamily="49" charset="-120"/>
              </a:rPr>
              <a:t>出版社簡介</a:t>
            </a:r>
          </a:p>
        </p:txBody>
      </p:sp>
      <p:cxnSp>
        <p:nvCxnSpPr>
          <p:cNvPr id="3" name="直線單箭頭接點 2"/>
          <p:cNvCxnSpPr/>
          <p:nvPr/>
        </p:nvCxnSpPr>
        <p:spPr>
          <a:xfrm>
            <a:off x="2266950" y="2936875"/>
            <a:ext cx="12255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右大括弧 4"/>
          <p:cNvSpPr/>
          <p:nvPr/>
        </p:nvSpPr>
        <p:spPr>
          <a:xfrm>
            <a:off x="2590800" y="5229225"/>
            <a:ext cx="757238" cy="15843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77463"/>
            <a:ext cx="2324779" cy="1563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直線單箭頭接點 15"/>
          <p:cNvCxnSpPr/>
          <p:nvPr/>
        </p:nvCxnSpPr>
        <p:spPr>
          <a:xfrm>
            <a:off x="7451725" y="5135563"/>
            <a:ext cx="0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732588" y="5640388"/>
            <a:ext cx="2216150" cy="4619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latin typeface="Arial" charset="0"/>
                <a:ea typeface="華康中黑體" pitchFamily="49" charset="-120"/>
              </a:rPr>
              <a:t>期刊使用權限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5773738" y="1309688"/>
            <a:ext cx="2987675" cy="606425"/>
          </a:xfrm>
          <a:prstGeom prst="wedgeRectCallout">
            <a:avLst>
              <a:gd name="adj1" fmla="val -16227"/>
              <a:gd name="adj2" fmla="val 90769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24563" y="2154238"/>
            <a:ext cx="2736850" cy="46196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latin typeface="Arial" charset="0"/>
                <a:ea typeface="華康中黑體" pitchFamily="49" charset="-120"/>
              </a:rPr>
              <a:t>快速查詢</a:t>
            </a:r>
            <a:r>
              <a:rPr lang="en-US" altLang="zh-TW" sz="2400" b="1">
                <a:latin typeface="Arial" charset="0"/>
                <a:ea typeface="華康中黑體" pitchFamily="49" charset="-120"/>
              </a:rPr>
              <a:t>/</a:t>
            </a:r>
            <a:r>
              <a:rPr lang="zh-TW" altLang="en-US" sz="2400" b="1">
                <a:latin typeface="Arial" charset="0"/>
                <a:ea typeface="華康中黑體" pitchFamily="49" charset="-120"/>
              </a:rPr>
              <a:t>進階查詢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10245" grpId="0" animBg="1"/>
      <p:bldP spid="10245" grpId="1" animBg="1"/>
      <p:bldP spid="9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4" y="1101252"/>
            <a:ext cx="7994650" cy="555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19163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華康中黑體" pitchFamily="49" charset="-120"/>
              </a:rPr>
              <a:t>期刊首頁</a:t>
            </a: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403350" y="3041650"/>
            <a:ext cx="2736850" cy="1111250"/>
            <a:chOff x="340" y="1570"/>
            <a:chExt cx="1724" cy="700"/>
          </a:xfrm>
        </p:grpSpPr>
        <p:sp>
          <p:nvSpPr>
            <p:cNvPr id="10249" name="AutoShape 13"/>
            <p:cNvSpPr>
              <a:spLocks noChangeArrowheads="1"/>
            </p:cNvSpPr>
            <p:nvPr/>
          </p:nvSpPr>
          <p:spPr bwMode="auto">
            <a:xfrm>
              <a:off x="340" y="1570"/>
              <a:ext cx="453" cy="272"/>
            </a:xfrm>
            <a:prstGeom prst="wedgeRectCallout">
              <a:avLst>
                <a:gd name="adj1" fmla="val 110708"/>
                <a:gd name="adj2" fmla="val 43750"/>
              </a:avLst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>
                <a:latin typeface="Arial" charset="0"/>
              </a:endParaRPr>
            </a:p>
          </p:txBody>
        </p:sp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1111" y="1752"/>
              <a:ext cx="953" cy="51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400" b="1">
                  <a:latin typeface="Arial" charset="0"/>
                  <a:ea typeface="華康中黑體" pitchFamily="49" charset="-120"/>
                </a:rPr>
                <a:t>瀏覽期刊內容</a:t>
              </a:r>
            </a:p>
          </p:txBody>
        </p:sp>
      </p:grpSp>
      <p:sp>
        <p:nvSpPr>
          <p:cNvPr id="2" name="矩形圖說文字 1"/>
          <p:cNvSpPr/>
          <p:nvPr/>
        </p:nvSpPr>
        <p:spPr>
          <a:xfrm>
            <a:off x="3924300" y="5013325"/>
            <a:ext cx="1511300" cy="576263"/>
          </a:xfrm>
          <a:prstGeom prst="wedgeRectCallout">
            <a:avLst>
              <a:gd name="adj1" fmla="val -14634"/>
              <a:gd name="adj2" fmla="val 989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67175" y="5876925"/>
            <a:ext cx="2736850" cy="4572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latin typeface="Arial" charset="0"/>
                <a:ea typeface="華康中黑體" pitchFamily="49" charset="-120"/>
              </a:rPr>
              <a:t>本月熱門文章</a:t>
            </a:r>
          </a:p>
        </p:txBody>
      </p:sp>
      <p:sp>
        <p:nvSpPr>
          <p:cNvPr id="14" name="矩形圖說文字 13"/>
          <p:cNvSpPr/>
          <p:nvPr/>
        </p:nvSpPr>
        <p:spPr>
          <a:xfrm>
            <a:off x="827088" y="5118100"/>
            <a:ext cx="1295400" cy="398463"/>
          </a:xfrm>
          <a:prstGeom prst="wedgeRectCallout">
            <a:avLst>
              <a:gd name="adj1" fmla="val -5006"/>
              <a:gd name="adj2" fmla="val 10468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87450" y="5751513"/>
            <a:ext cx="1512888" cy="4572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="1">
                <a:latin typeface="Arial" charset="0"/>
                <a:ea typeface="華康中黑體" pitchFamily="49" charset="-120"/>
              </a:rPr>
              <a:t>編輯推薦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/>
            <a:r>
              <a:rPr lang="zh-TW" altLang="en-US" sz="4000" b="1" smtClean="0">
                <a:ea typeface="華康中黑體" pitchFamily="49" charset="-120"/>
              </a:rPr>
              <a:t>瀏覽期刊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4" y="1103003"/>
            <a:ext cx="8026400" cy="554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4932363" y="3716338"/>
            <a:ext cx="1655762" cy="36988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當期期刊文章</a:t>
            </a:r>
            <a:endParaRPr lang="en-US" altLang="zh-TW" b="1">
              <a:latin typeface="Arial" charset="0"/>
              <a:ea typeface="華康中黑體" pitchFamily="49" charset="-12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4213" y="5084763"/>
            <a:ext cx="1223962" cy="15684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63713" y="5949950"/>
            <a:ext cx="1727200" cy="3667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b="1">
                <a:latin typeface="Arial" charset="0"/>
                <a:ea typeface="華康中黑體" pitchFamily="49" charset="-120"/>
              </a:rPr>
              <a:t>瀏覽其它卷期</a:t>
            </a:r>
          </a:p>
        </p:txBody>
      </p:sp>
      <p:sp>
        <p:nvSpPr>
          <p:cNvPr id="2" name="矩形 1"/>
          <p:cNvSpPr/>
          <p:nvPr/>
        </p:nvSpPr>
        <p:spPr>
          <a:xfrm>
            <a:off x="2124075" y="3500438"/>
            <a:ext cx="4392613" cy="3152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2296" grpId="0" animBg="1"/>
      <p:bldP spid="12297" grpId="0" animBg="1"/>
      <p:bldP spid="2" grpId="0" animBg="1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662</TotalTime>
  <Words>843</Words>
  <Application>Microsoft Office PowerPoint</Application>
  <PresentationFormat>如螢幕大小 (4:3)</PresentationFormat>
  <Paragraphs>211</Paragraphs>
  <Slides>22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Verdana</vt:lpstr>
      <vt:lpstr>新細明體</vt:lpstr>
      <vt:lpstr>Arial</vt:lpstr>
      <vt:lpstr>Garamond</vt:lpstr>
      <vt:lpstr>Wingdings</vt:lpstr>
      <vt:lpstr>Calibri</vt:lpstr>
      <vt:lpstr>Times New Roman</vt:lpstr>
      <vt:lpstr>華康中黑體</vt:lpstr>
      <vt:lpstr>Franklin Gothic Heavy</vt:lpstr>
      <vt:lpstr>Level</vt:lpstr>
      <vt:lpstr>AIP 美國物理協會電子期刊  全文資料庫</vt:lpstr>
      <vt:lpstr>PowerPoint 簡報</vt:lpstr>
      <vt:lpstr>AIP收錄期刊清單</vt:lpstr>
      <vt:lpstr>AIP期刊涵蓋主題</vt:lpstr>
      <vt:lpstr>AIP電子期刊特色</vt:lpstr>
      <vt:lpstr>AIP Journals</vt:lpstr>
      <vt:lpstr>首頁</vt:lpstr>
      <vt:lpstr>期刊首頁</vt:lpstr>
      <vt:lpstr>瀏覽期刊</vt:lpstr>
      <vt:lpstr>文章內容-1</vt:lpstr>
      <vt:lpstr>文章內容-2</vt:lpstr>
      <vt:lpstr>檢索功能</vt:lpstr>
      <vt:lpstr>檢索功能-進階查詢-1</vt:lpstr>
      <vt:lpstr>檢索功能-進階查詢-2</vt:lpstr>
      <vt:lpstr>查詢結果-1</vt:lpstr>
      <vt:lpstr>作者專區</vt:lpstr>
      <vt:lpstr>主題瀏覽</vt:lpstr>
      <vt:lpstr>註冊個人帳號</vt:lpstr>
      <vt:lpstr>管理帳號資料</vt:lpstr>
      <vt:lpstr>行動裝置-一般瀏覽器</vt:lpstr>
      <vt:lpstr>行動裝置- 安裝APP</vt:lpstr>
      <vt:lpstr>Thanks for you attention!</vt:lpstr>
    </vt:vector>
  </TitlesOfParts>
  <Company>IGK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AIP（American Institute of Physics） 美國物理協會電子期刊  全文資料庫</dc:title>
  <dc:creator>judy</dc:creator>
  <cp:lastModifiedBy>高師大冠智</cp:lastModifiedBy>
  <cp:revision>37</cp:revision>
  <dcterms:created xsi:type="dcterms:W3CDTF">2011-04-27T08:46:42Z</dcterms:created>
  <dcterms:modified xsi:type="dcterms:W3CDTF">2016-11-29T02:00:47Z</dcterms:modified>
</cp:coreProperties>
</file>