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22" r:id="rId3"/>
    <p:sldId id="257" r:id="rId4"/>
    <p:sldId id="282" r:id="rId5"/>
    <p:sldId id="278" r:id="rId6"/>
    <p:sldId id="279" r:id="rId7"/>
    <p:sldId id="317" r:id="rId8"/>
    <p:sldId id="318" r:id="rId9"/>
    <p:sldId id="319" r:id="rId10"/>
    <p:sldId id="283" r:id="rId11"/>
    <p:sldId id="258" r:id="rId12"/>
    <p:sldId id="259" r:id="rId13"/>
    <p:sldId id="260" r:id="rId14"/>
    <p:sldId id="261" r:id="rId15"/>
    <p:sldId id="262" r:id="rId16"/>
    <p:sldId id="263" r:id="rId17"/>
    <p:sldId id="264" r:id="rId18"/>
    <p:sldId id="265" r:id="rId19"/>
    <p:sldId id="267" r:id="rId20"/>
    <p:sldId id="268" r:id="rId21"/>
    <p:sldId id="266" r:id="rId22"/>
    <p:sldId id="269" r:id="rId23"/>
    <p:sldId id="270" r:id="rId24"/>
    <p:sldId id="273" r:id="rId25"/>
    <p:sldId id="274" r:id="rId26"/>
    <p:sldId id="275" r:id="rId27"/>
    <p:sldId id="280" r:id="rId28"/>
    <p:sldId id="284" r:id="rId29"/>
    <p:sldId id="285" r:id="rId30"/>
    <p:sldId id="281" r:id="rId31"/>
    <p:sldId id="286" r:id="rId32"/>
    <p:sldId id="287" r:id="rId33"/>
    <p:sldId id="288" r:id="rId34"/>
    <p:sldId id="289" r:id="rId35"/>
    <p:sldId id="290" r:id="rId36"/>
    <p:sldId id="291" r:id="rId37"/>
    <p:sldId id="304" r:id="rId38"/>
    <p:sldId id="305" r:id="rId39"/>
    <p:sldId id="306" r:id="rId40"/>
    <p:sldId id="307" r:id="rId41"/>
    <p:sldId id="315" r:id="rId42"/>
    <p:sldId id="292" r:id="rId43"/>
    <p:sldId id="293" r:id="rId44"/>
    <p:sldId id="294" r:id="rId45"/>
    <p:sldId id="295" r:id="rId46"/>
    <p:sldId id="271" r:id="rId47"/>
    <p:sldId id="272" r:id="rId48"/>
    <p:sldId id="296" r:id="rId49"/>
    <p:sldId id="297" r:id="rId50"/>
    <p:sldId id="298" r:id="rId51"/>
    <p:sldId id="299" r:id="rId52"/>
    <p:sldId id="300" r:id="rId53"/>
    <p:sldId id="301" r:id="rId54"/>
    <p:sldId id="302" r:id="rId55"/>
    <p:sldId id="303" r:id="rId56"/>
    <p:sldId id="320" r:id="rId57"/>
    <p:sldId id="321" r:id="rId58"/>
    <p:sldId id="316" r:id="rId5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DA7"/>
    <a:srgbClr val="4FB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0"/>
    <p:restoredTop sz="94710"/>
  </p:normalViewPr>
  <p:slideViewPr>
    <p:cSldViewPr snapToGrid="0" snapToObjects="1">
      <p:cViewPr varScale="1">
        <p:scale>
          <a:sx n="109" d="100"/>
          <a:sy n="109" d="100"/>
        </p:scale>
        <p:origin x="-384"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F16F4-9AD3-1B4F-BAE5-8F37D74354BF}" type="doc">
      <dgm:prSet loTypeId="urn:microsoft.com/office/officeart/2005/8/layout/pyramid2" loCatId="" qsTypeId="urn:microsoft.com/office/officeart/2005/8/quickstyle/3d7" qsCatId="3D" csTypeId="urn:microsoft.com/office/officeart/2005/8/colors/accent1_5" csCatId="accent1" phldr="1"/>
      <dgm:spPr/>
    </dgm:pt>
    <dgm:pt modelId="{7207A81B-F710-C342-A9C5-AFF7676F6913}">
      <dgm:prSet phldrT="[文字]" custT="1"/>
      <dgm:spPr/>
      <dgm:t>
        <a:bodyPr/>
        <a:lstStyle/>
        <a:p>
          <a:r>
            <a:rPr lang="zh-TW" altLang="en-US" sz="1600" b="0" i="0" dirty="0">
              <a:latin typeface="Kaiti SC" panose="02010600040101010101" pitchFamily="2" charset="-122"/>
              <a:ea typeface="Kaiti SC" panose="02010600040101010101" pitchFamily="2" charset="-122"/>
            </a:rPr>
            <a:t>總則</a:t>
          </a:r>
        </a:p>
      </dgm:t>
    </dgm:pt>
    <dgm:pt modelId="{52026FCE-6729-444C-954F-3B270D7FF4EE}" type="parTrans" cxnId="{532B510A-A66F-5645-AF34-EEE0C6CF1FDF}">
      <dgm:prSet/>
      <dgm:spPr/>
      <dgm:t>
        <a:bodyPr/>
        <a:lstStyle/>
        <a:p>
          <a:endParaRPr lang="zh-TW" altLang="en-US"/>
        </a:p>
      </dgm:t>
    </dgm:pt>
    <dgm:pt modelId="{43219554-FE5B-0C46-B2E8-FF7A54ED1561}" type="sibTrans" cxnId="{532B510A-A66F-5645-AF34-EEE0C6CF1FDF}">
      <dgm:prSet/>
      <dgm:spPr/>
      <dgm:t>
        <a:bodyPr/>
        <a:lstStyle/>
        <a:p>
          <a:endParaRPr lang="zh-TW" altLang="en-US"/>
        </a:p>
      </dgm:t>
    </dgm:pt>
    <dgm:pt modelId="{1F40C751-428F-474A-B2E4-7E7F6A723937}">
      <dgm:prSet phldrT="[文字]" custT="1"/>
      <dgm:spPr/>
      <dgm:t>
        <a:bodyPr/>
        <a:lstStyle/>
        <a:p>
          <a:r>
            <a:rPr lang="zh-TW" altLang="en-US" sz="1600" b="0" i="0" dirty="0">
              <a:latin typeface="Kaiti SC" panose="02010600040101010101" pitchFamily="2" charset="-122"/>
              <a:ea typeface="Kaiti SC" panose="02010600040101010101" pitchFamily="2" charset="-122"/>
            </a:rPr>
            <a:t>公務機關對個人資料之蒐集、處理及利用</a:t>
          </a:r>
        </a:p>
      </dgm:t>
    </dgm:pt>
    <dgm:pt modelId="{D5ADE730-C47B-BF45-A216-6F648CC33BA5}" type="parTrans" cxnId="{E0A2A653-0741-FB4F-A95C-0FD8643BDE97}">
      <dgm:prSet/>
      <dgm:spPr/>
      <dgm:t>
        <a:bodyPr/>
        <a:lstStyle/>
        <a:p>
          <a:endParaRPr lang="zh-TW" altLang="en-US"/>
        </a:p>
      </dgm:t>
    </dgm:pt>
    <dgm:pt modelId="{93CD0C36-A515-0348-87ED-ABEDA714FA7C}" type="sibTrans" cxnId="{E0A2A653-0741-FB4F-A95C-0FD8643BDE97}">
      <dgm:prSet/>
      <dgm:spPr/>
      <dgm:t>
        <a:bodyPr/>
        <a:lstStyle/>
        <a:p>
          <a:endParaRPr lang="zh-TW" altLang="en-US"/>
        </a:p>
      </dgm:t>
    </dgm:pt>
    <dgm:pt modelId="{A84AEE27-0835-D64C-808F-C75D79F85320}">
      <dgm:prSet phldrT="[文字]" custT="1"/>
      <dgm:spPr/>
      <dgm:t>
        <a:bodyPr/>
        <a:lstStyle/>
        <a:p>
          <a:r>
            <a:rPr lang="zh-TW" altLang="en-US" sz="1600" b="0" i="0" dirty="0">
              <a:latin typeface="Kaiti SC" panose="02010600040101010101" pitchFamily="2" charset="-122"/>
              <a:ea typeface="Kaiti SC" panose="02010600040101010101" pitchFamily="2" charset="-122"/>
            </a:rPr>
            <a:t>非公務機關對個人資料之蒐集、處理及利用</a:t>
          </a:r>
        </a:p>
      </dgm:t>
    </dgm:pt>
    <dgm:pt modelId="{58A86D44-401A-9A42-A95B-FED6A4B51075}" type="parTrans" cxnId="{64DB3605-23E8-DA43-9A3B-25D668A9DAEF}">
      <dgm:prSet/>
      <dgm:spPr/>
      <dgm:t>
        <a:bodyPr/>
        <a:lstStyle/>
        <a:p>
          <a:endParaRPr lang="zh-TW" altLang="en-US"/>
        </a:p>
      </dgm:t>
    </dgm:pt>
    <dgm:pt modelId="{228F0B3F-5CF8-6549-93C7-460C60008317}" type="sibTrans" cxnId="{64DB3605-23E8-DA43-9A3B-25D668A9DAEF}">
      <dgm:prSet/>
      <dgm:spPr/>
      <dgm:t>
        <a:bodyPr/>
        <a:lstStyle/>
        <a:p>
          <a:endParaRPr lang="zh-TW" altLang="en-US"/>
        </a:p>
      </dgm:t>
    </dgm:pt>
    <dgm:pt modelId="{A8A29F60-EB2A-E24A-AA73-28E967BF2E18}">
      <dgm:prSet phldrT="[文字]" custT="1"/>
      <dgm:spPr/>
      <dgm:t>
        <a:bodyPr/>
        <a:lstStyle/>
        <a:p>
          <a:r>
            <a:rPr lang="zh-TW" altLang="en-US" sz="1600" b="0" i="0" dirty="0">
              <a:latin typeface="Kaiti SC" panose="02010600040101010101" pitchFamily="2" charset="-122"/>
              <a:ea typeface="Kaiti SC" panose="02010600040101010101" pitchFamily="2" charset="-122"/>
            </a:rPr>
            <a:t>損害賠償及團體訴訟</a:t>
          </a:r>
        </a:p>
      </dgm:t>
    </dgm:pt>
    <dgm:pt modelId="{1054AF89-2E58-F345-96DA-25972D3504DB}" type="parTrans" cxnId="{95A173B1-20D9-1F44-BC6C-2FFA2C7F653F}">
      <dgm:prSet/>
      <dgm:spPr/>
      <dgm:t>
        <a:bodyPr/>
        <a:lstStyle/>
        <a:p>
          <a:endParaRPr lang="zh-TW" altLang="en-US"/>
        </a:p>
      </dgm:t>
    </dgm:pt>
    <dgm:pt modelId="{28D17384-57CC-6D42-9F39-F144BC505138}" type="sibTrans" cxnId="{95A173B1-20D9-1F44-BC6C-2FFA2C7F653F}">
      <dgm:prSet/>
      <dgm:spPr/>
      <dgm:t>
        <a:bodyPr/>
        <a:lstStyle/>
        <a:p>
          <a:endParaRPr lang="zh-TW" altLang="en-US"/>
        </a:p>
      </dgm:t>
    </dgm:pt>
    <dgm:pt modelId="{8A21EA94-B4C7-EA4C-B2B7-DAD1314BE5F4}">
      <dgm:prSet phldrT="[文字]" custT="1"/>
      <dgm:spPr/>
      <dgm:t>
        <a:bodyPr/>
        <a:lstStyle/>
        <a:p>
          <a:r>
            <a:rPr lang="zh-TW" altLang="en-US" sz="1600" b="0" i="0" dirty="0">
              <a:latin typeface="Kaiti SC" panose="02010600040101010101" pitchFamily="2" charset="-122"/>
              <a:ea typeface="Kaiti SC" panose="02010600040101010101" pitchFamily="2" charset="-122"/>
            </a:rPr>
            <a:t>罰則</a:t>
          </a:r>
        </a:p>
      </dgm:t>
    </dgm:pt>
    <dgm:pt modelId="{FC92EEA5-6BC5-C144-994C-5D780724EE00}" type="parTrans" cxnId="{A8EA2901-FC29-2B41-8918-3F4A63C41B9F}">
      <dgm:prSet/>
      <dgm:spPr/>
      <dgm:t>
        <a:bodyPr/>
        <a:lstStyle/>
        <a:p>
          <a:endParaRPr lang="zh-TW" altLang="en-US"/>
        </a:p>
      </dgm:t>
    </dgm:pt>
    <dgm:pt modelId="{66801C9C-61E6-EC42-A658-089BA2290A6B}" type="sibTrans" cxnId="{A8EA2901-FC29-2B41-8918-3F4A63C41B9F}">
      <dgm:prSet/>
      <dgm:spPr/>
      <dgm:t>
        <a:bodyPr/>
        <a:lstStyle/>
        <a:p>
          <a:endParaRPr lang="zh-TW" altLang="en-US"/>
        </a:p>
      </dgm:t>
    </dgm:pt>
    <dgm:pt modelId="{CA2A5567-3A4B-9849-882E-92F54BE8EBDA}">
      <dgm:prSet phldrT="[文字]" custT="1"/>
      <dgm:spPr/>
      <dgm:t>
        <a:bodyPr/>
        <a:lstStyle/>
        <a:p>
          <a:r>
            <a:rPr lang="zh-TW" altLang="en-US" sz="1600" b="0" i="0" dirty="0">
              <a:latin typeface="Kaiti SC" panose="02010600040101010101" pitchFamily="2" charset="-122"/>
              <a:ea typeface="Kaiti SC" panose="02010600040101010101" pitchFamily="2" charset="-122"/>
            </a:rPr>
            <a:t>附則</a:t>
          </a:r>
        </a:p>
      </dgm:t>
    </dgm:pt>
    <dgm:pt modelId="{D8C63032-D293-AD45-9FA6-820FACC547EB}" type="parTrans" cxnId="{6C2731BE-B2A5-8F4F-B8F9-525A942E15B7}">
      <dgm:prSet/>
      <dgm:spPr/>
      <dgm:t>
        <a:bodyPr/>
        <a:lstStyle/>
        <a:p>
          <a:endParaRPr lang="zh-TW" altLang="en-US"/>
        </a:p>
      </dgm:t>
    </dgm:pt>
    <dgm:pt modelId="{76B0FE96-162D-0749-AFCA-7034E832AC68}" type="sibTrans" cxnId="{6C2731BE-B2A5-8F4F-B8F9-525A942E15B7}">
      <dgm:prSet/>
      <dgm:spPr/>
      <dgm:t>
        <a:bodyPr/>
        <a:lstStyle/>
        <a:p>
          <a:endParaRPr lang="zh-TW" altLang="en-US"/>
        </a:p>
      </dgm:t>
    </dgm:pt>
    <dgm:pt modelId="{444419A7-0331-E344-8242-21B27D88B3A7}" type="pres">
      <dgm:prSet presAssocID="{7B3F16F4-9AD3-1B4F-BAE5-8F37D74354BF}" presName="compositeShape" presStyleCnt="0">
        <dgm:presLayoutVars>
          <dgm:dir/>
          <dgm:resizeHandles/>
        </dgm:presLayoutVars>
      </dgm:prSet>
      <dgm:spPr/>
    </dgm:pt>
    <dgm:pt modelId="{497DFAD1-6C79-0346-A879-6FD8761346FA}" type="pres">
      <dgm:prSet presAssocID="{7B3F16F4-9AD3-1B4F-BAE5-8F37D74354BF}" presName="pyramid" presStyleLbl="node1" presStyleIdx="0" presStyleCnt="1" custLinFactNeighborX="-8286"/>
      <dgm:spPr/>
    </dgm:pt>
    <dgm:pt modelId="{F49ED759-97B9-5947-8118-E9EABB6207DA}" type="pres">
      <dgm:prSet presAssocID="{7B3F16F4-9AD3-1B4F-BAE5-8F37D74354BF}" presName="theList" presStyleCnt="0"/>
      <dgm:spPr/>
    </dgm:pt>
    <dgm:pt modelId="{A1EF1DB0-8399-1347-AD24-8324A8A210D6}" type="pres">
      <dgm:prSet presAssocID="{7207A81B-F710-C342-A9C5-AFF7676F6913}" presName="aNode" presStyleLbl="fgAcc1" presStyleIdx="0" presStyleCnt="6">
        <dgm:presLayoutVars>
          <dgm:bulletEnabled val="1"/>
        </dgm:presLayoutVars>
      </dgm:prSet>
      <dgm:spPr/>
      <dgm:t>
        <a:bodyPr/>
        <a:lstStyle/>
        <a:p>
          <a:endParaRPr lang="zh-TW" altLang="en-US"/>
        </a:p>
      </dgm:t>
    </dgm:pt>
    <dgm:pt modelId="{6CAB713A-A0E1-994B-B274-C3C8C09C9E53}" type="pres">
      <dgm:prSet presAssocID="{7207A81B-F710-C342-A9C5-AFF7676F6913}" presName="aSpace" presStyleCnt="0"/>
      <dgm:spPr/>
    </dgm:pt>
    <dgm:pt modelId="{A5875A88-566C-3B46-8C01-FFE2EF6135FD}" type="pres">
      <dgm:prSet presAssocID="{1F40C751-428F-474A-B2E4-7E7F6A723937}" presName="aNode" presStyleLbl="fgAcc1" presStyleIdx="1" presStyleCnt="6">
        <dgm:presLayoutVars>
          <dgm:bulletEnabled val="1"/>
        </dgm:presLayoutVars>
      </dgm:prSet>
      <dgm:spPr/>
      <dgm:t>
        <a:bodyPr/>
        <a:lstStyle/>
        <a:p>
          <a:endParaRPr lang="zh-TW" altLang="en-US"/>
        </a:p>
      </dgm:t>
    </dgm:pt>
    <dgm:pt modelId="{9C2A2E17-612E-5244-8429-23062E7065F1}" type="pres">
      <dgm:prSet presAssocID="{1F40C751-428F-474A-B2E4-7E7F6A723937}" presName="aSpace" presStyleCnt="0"/>
      <dgm:spPr/>
    </dgm:pt>
    <dgm:pt modelId="{19593F2A-17F6-C24C-B3C9-386636270DF5}" type="pres">
      <dgm:prSet presAssocID="{A84AEE27-0835-D64C-808F-C75D79F85320}" presName="aNode" presStyleLbl="fgAcc1" presStyleIdx="2" presStyleCnt="6">
        <dgm:presLayoutVars>
          <dgm:bulletEnabled val="1"/>
        </dgm:presLayoutVars>
      </dgm:prSet>
      <dgm:spPr/>
      <dgm:t>
        <a:bodyPr/>
        <a:lstStyle/>
        <a:p>
          <a:endParaRPr lang="zh-TW" altLang="en-US"/>
        </a:p>
      </dgm:t>
    </dgm:pt>
    <dgm:pt modelId="{9E1F21DD-27B1-6048-9F44-83CBE8FDACB2}" type="pres">
      <dgm:prSet presAssocID="{A84AEE27-0835-D64C-808F-C75D79F85320}" presName="aSpace" presStyleCnt="0"/>
      <dgm:spPr/>
    </dgm:pt>
    <dgm:pt modelId="{2F6FB35B-745D-F24E-B8B7-1F2527F680B9}" type="pres">
      <dgm:prSet presAssocID="{A8A29F60-EB2A-E24A-AA73-28E967BF2E18}" presName="aNode" presStyleLbl="fgAcc1" presStyleIdx="3" presStyleCnt="6">
        <dgm:presLayoutVars>
          <dgm:bulletEnabled val="1"/>
        </dgm:presLayoutVars>
      </dgm:prSet>
      <dgm:spPr/>
      <dgm:t>
        <a:bodyPr/>
        <a:lstStyle/>
        <a:p>
          <a:endParaRPr lang="zh-TW" altLang="en-US"/>
        </a:p>
      </dgm:t>
    </dgm:pt>
    <dgm:pt modelId="{52026BC3-C5ED-AF47-A2B7-F0F560F5E5CD}" type="pres">
      <dgm:prSet presAssocID="{A8A29F60-EB2A-E24A-AA73-28E967BF2E18}" presName="aSpace" presStyleCnt="0"/>
      <dgm:spPr/>
    </dgm:pt>
    <dgm:pt modelId="{DFD4AECF-6748-3A4F-A5E4-96F92CFF4E7A}" type="pres">
      <dgm:prSet presAssocID="{8A21EA94-B4C7-EA4C-B2B7-DAD1314BE5F4}" presName="aNode" presStyleLbl="fgAcc1" presStyleIdx="4" presStyleCnt="6">
        <dgm:presLayoutVars>
          <dgm:bulletEnabled val="1"/>
        </dgm:presLayoutVars>
      </dgm:prSet>
      <dgm:spPr/>
      <dgm:t>
        <a:bodyPr/>
        <a:lstStyle/>
        <a:p>
          <a:endParaRPr lang="zh-TW" altLang="en-US"/>
        </a:p>
      </dgm:t>
    </dgm:pt>
    <dgm:pt modelId="{C23EBC25-9E2E-074F-8102-1B81B580520A}" type="pres">
      <dgm:prSet presAssocID="{8A21EA94-B4C7-EA4C-B2B7-DAD1314BE5F4}" presName="aSpace" presStyleCnt="0"/>
      <dgm:spPr/>
    </dgm:pt>
    <dgm:pt modelId="{F4488103-15FE-0F4E-AA6D-B5F69AA72654}" type="pres">
      <dgm:prSet presAssocID="{CA2A5567-3A4B-9849-882E-92F54BE8EBDA}" presName="aNode" presStyleLbl="fgAcc1" presStyleIdx="5" presStyleCnt="6">
        <dgm:presLayoutVars>
          <dgm:bulletEnabled val="1"/>
        </dgm:presLayoutVars>
      </dgm:prSet>
      <dgm:spPr/>
      <dgm:t>
        <a:bodyPr/>
        <a:lstStyle/>
        <a:p>
          <a:endParaRPr lang="zh-TW" altLang="en-US"/>
        </a:p>
      </dgm:t>
    </dgm:pt>
    <dgm:pt modelId="{82E43840-63EE-F945-AB5F-BC4EEC35ED74}" type="pres">
      <dgm:prSet presAssocID="{CA2A5567-3A4B-9849-882E-92F54BE8EBDA}" presName="aSpace" presStyleCnt="0"/>
      <dgm:spPr/>
    </dgm:pt>
  </dgm:ptLst>
  <dgm:cxnLst>
    <dgm:cxn modelId="{532B510A-A66F-5645-AF34-EEE0C6CF1FDF}" srcId="{7B3F16F4-9AD3-1B4F-BAE5-8F37D74354BF}" destId="{7207A81B-F710-C342-A9C5-AFF7676F6913}" srcOrd="0" destOrd="0" parTransId="{52026FCE-6729-444C-954F-3B270D7FF4EE}" sibTransId="{43219554-FE5B-0C46-B2E8-FF7A54ED1561}"/>
    <dgm:cxn modelId="{95A173B1-20D9-1F44-BC6C-2FFA2C7F653F}" srcId="{7B3F16F4-9AD3-1B4F-BAE5-8F37D74354BF}" destId="{A8A29F60-EB2A-E24A-AA73-28E967BF2E18}" srcOrd="3" destOrd="0" parTransId="{1054AF89-2E58-F345-96DA-25972D3504DB}" sibTransId="{28D17384-57CC-6D42-9F39-F144BC505138}"/>
    <dgm:cxn modelId="{D75C0448-B3E2-8045-B293-394AF2863048}" type="presOf" srcId="{7207A81B-F710-C342-A9C5-AFF7676F6913}" destId="{A1EF1DB0-8399-1347-AD24-8324A8A210D6}" srcOrd="0" destOrd="0" presId="urn:microsoft.com/office/officeart/2005/8/layout/pyramid2"/>
    <dgm:cxn modelId="{A1FF920B-D919-2648-BEC8-800B91854832}" type="presOf" srcId="{7B3F16F4-9AD3-1B4F-BAE5-8F37D74354BF}" destId="{444419A7-0331-E344-8242-21B27D88B3A7}" srcOrd="0" destOrd="0" presId="urn:microsoft.com/office/officeart/2005/8/layout/pyramid2"/>
    <dgm:cxn modelId="{5B499D1D-92C9-8040-A07C-86056742B72F}" type="presOf" srcId="{A8A29F60-EB2A-E24A-AA73-28E967BF2E18}" destId="{2F6FB35B-745D-F24E-B8B7-1F2527F680B9}" srcOrd="0" destOrd="0" presId="urn:microsoft.com/office/officeart/2005/8/layout/pyramid2"/>
    <dgm:cxn modelId="{A96D6130-0ED2-7B48-8AA2-DCBAA58339A6}" type="presOf" srcId="{1F40C751-428F-474A-B2E4-7E7F6A723937}" destId="{A5875A88-566C-3B46-8C01-FFE2EF6135FD}" srcOrd="0" destOrd="0" presId="urn:microsoft.com/office/officeart/2005/8/layout/pyramid2"/>
    <dgm:cxn modelId="{64DB3605-23E8-DA43-9A3B-25D668A9DAEF}" srcId="{7B3F16F4-9AD3-1B4F-BAE5-8F37D74354BF}" destId="{A84AEE27-0835-D64C-808F-C75D79F85320}" srcOrd="2" destOrd="0" parTransId="{58A86D44-401A-9A42-A95B-FED6A4B51075}" sibTransId="{228F0B3F-5CF8-6549-93C7-460C60008317}"/>
    <dgm:cxn modelId="{5551197A-898E-6944-A805-A4E501D10B98}" type="presOf" srcId="{CA2A5567-3A4B-9849-882E-92F54BE8EBDA}" destId="{F4488103-15FE-0F4E-AA6D-B5F69AA72654}" srcOrd="0" destOrd="0" presId="urn:microsoft.com/office/officeart/2005/8/layout/pyramid2"/>
    <dgm:cxn modelId="{2ADD2FFF-187B-784E-9727-3AD5E974EB40}" type="presOf" srcId="{A84AEE27-0835-D64C-808F-C75D79F85320}" destId="{19593F2A-17F6-C24C-B3C9-386636270DF5}" srcOrd="0" destOrd="0" presId="urn:microsoft.com/office/officeart/2005/8/layout/pyramid2"/>
    <dgm:cxn modelId="{78440D89-185D-8142-AFBB-38639C24928A}" type="presOf" srcId="{8A21EA94-B4C7-EA4C-B2B7-DAD1314BE5F4}" destId="{DFD4AECF-6748-3A4F-A5E4-96F92CFF4E7A}" srcOrd="0" destOrd="0" presId="urn:microsoft.com/office/officeart/2005/8/layout/pyramid2"/>
    <dgm:cxn modelId="{E0A2A653-0741-FB4F-A95C-0FD8643BDE97}" srcId="{7B3F16F4-9AD3-1B4F-BAE5-8F37D74354BF}" destId="{1F40C751-428F-474A-B2E4-7E7F6A723937}" srcOrd="1" destOrd="0" parTransId="{D5ADE730-C47B-BF45-A216-6F648CC33BA5}" sibTransId="{93CD0C36-A515-0348-87ED-ABEDA714FA7C}"/>
    <dgm:cxn modelId="{A8EA2901-FC29-2B41-8918-3F4A63C41B9F}" srcId="{7B3F16F4-9AD3-1B4F-BAE5-8F37D74354BF}" destId="{8A21EA94-B4C7-EA4C-B2B7-DAD1314BE5F4}" srcOrd="4" destOrd="0" parTransId="{FC92EEA5-6BC5-C144-994C-5D780724EE00}" sibTransId="{66801C9C-61E6-EC42-A658-089BA2290A6B}"/>
    <dgm:cxn modelId="{6C2731BE-B2A5-8F4F-B8F9-525A942E15B7}" srcId="{7B3F16F4-9AD3-1B4F-BAE5-8F37D74354BF}" destId="{CA2A5567-3A4B-9849-882E-92F54BE8EBDA}" srcOrd="5" destOrd="0" parTransId="{D8C63032-D293-AD45-9FA6-820FACC547EB}" sibTransId="{76B0FE96-162D-0749-AFCA-7034E832AC68}"/>
    <dgm:cxn modelId="{88CFF52D-29FC-FF4B-9664-4BC3417C4584}" type="presParOf" srcId="{444419A7-0331-E344-8242-21B27D88B3A7}" destId="{497DFAD1-6C79-0346-A879-6FD8761346FA}" srcOrd="0" destOrd="0" presId="urn:microsoft.com/office/officeart/2005/8/layout/pyramid2"/>
    <dgm:cxn modelId="{2870970A-DF76-5645-8A59-E76AC34C1E93}" type="presParOf" srcId="{444419A7-0331-E344-8242-21B27D88B3A7}" destId="{F49ED759-97B9-5947-8118-E9EABB6207DA}" srcOrd="1" destOrd="0" presId="urn:microsoft.com/office/officeart/2005/8/layout/pyramid2"/>
    <dgm:cxn modelId="{95339712-0E21-7741-8FD7-E11113E71542}" type="presParOf" srcId="{F49ED759-97B9-5947-8118-E9EABB6207DA}" destId="{A1EF1DB0-8399-1347-AD24-8324A8A210D6}" srcOrd="0" destOrd="0" presId="urn:microsoft.com/office/officeart/2005/8/layout/pyramid2"/>
    <dgm:cxn modelId="{2D39AF24-4735-3848-A9F2-6834918FE244}" type="presParOf" srcId="{F49ED759-97B9-5947-8118-E9EABB6207DA}" destId="{6CAB713A-A0E1-994B-B274-C3C8C09C9E53}" srcOrd="1" destOrd="0" presId="urn:microsoft.com/office/officeart/2005/8/layout/pyramid2"/>
    <dgm:cxn modelId="{96DEB873-B5B2-AA45-9BE7-81F9B5B97228}" type="presParOf" srcId="{F49ED759-97B9-5947-8118-E9EABB6207DA}" destId="{A5875A88-566C-3B46-8C01-FFE2EF6135FD}" srcOrd="2" destOrd="0" presId="urn:microsoft.com/office/officeart/2005/8/layout/pyramid2"/>
    <dgm:cxn modelId="{F4A81E03-21F5-8F43-9986-9AA491E05786}" type="presParOf" srcId="{F49ED759-97B9-5947-8118-E9EABB6207DA}" destId="{9C2A2E17-612E-5244-8429-23062E7065F1}" srcOrd="3" destOrd="0" presId="urn:microsoft.com/office/officeart/2005/8/layout/pyramid2"/>
    <dgm:cxn modelId="{C45E3D3C-DD44-E34F-AF3A-71C6F7E42584}" type="presParOf" srcId="{F49ED759-97B9-5947-8118-E9EABB6207DA}" destId="{19593F2A-17F6-C24C-B3C9-386636270DF5}" srcOrd="4" destOrd="0" presId="urn:microsoft.com/office/officeart/2005/8/layout/pyramid2"/>
    <dgm:cxn modelId="{98530340-512A-754E-984B-F08B4153FCEA}" type="presParOf" srcId="{F49ED759-97B9-5947-8118-E9EABB6207DA}" destId="{9E1F21DD-27B1-6048-9F44-83CBE8FDACB2}" srcOrd="5" destOrd="0" presId="urn:microsoft.com/office/officeart/2005/8/layout/pyramid2"/>
    <dgm:cxn modelId="{72B692EA-3699-0E45-B3C4-7846A8A97F38}" type="presParOf" srcId="{F49ED759-97B9-5947-8118-E9EABB6207DA}" destId="{2F6FB35B-745D-F24E-B8B7-1F2527F680B9}" srcOrd="6" destOrd="0" presId="urn:microsoft.com/office/officeart/2005/8/layout/pyramid2"/>
    <dgm:cxn modelId="{F2D203D7-B4B6-ED4E-B0AA-7601173C79E1}" type="presParOf" srcId="{F49ED759-97B9-5947-8118-E9EABB6207DA}" destId="{52026BC3-C5ED-AF47-A2B7-F0F560F5E5CD}" srcOrd="7" destOrd="0" presId="urn:microsoft.com/office/officeart/2005/8/layout/pyramid2"/>
    <dgm:cxn modelId="{B00E07EB-7B6B-B840-90B8-FA615AC03FCF}" type="presParOf" srcId="{F49ED759-97B9-5947-8118-E9EABB6207DA}" destId="{DFD4AECF-6748-3A4F-A5E4-96F92CFF4E7A}" srcOrd="8" destOrd="0" presId="urn:microsoft.com/office/officeart/2005/8/layout/pyramid2"/>
    <dgm:cxn modelId="{F5534C12-1225-1F47-A1FB-ADEFEE34089A}" type="presParOf" srcId="{F49ED759-97B9-5947-8118-E9EABB6207DA}" destId="{C23EBC25-9E2E-074F-8102-1B81B580520A}" srcOrd="9" destOrd="0" presId="urn:microsoft.com/office/officeart/2005/8/layout/pyramid2"/>
    <dgm:cxn modelId="{A494BC4D-9577-0048-8AE2-911C809FE809}" type="presParOf" srcId="{F49ED759-97B9-5947-8118-E9EABB6207DA}" destId="{F4488103-15FE-0F4E-AA6D-B5F69AA72654}" srcOrd="10" destOrd="0" presId="urn:microsoft.com/office/officeart/2005/8/layout/pyramid2"/>
    <dgm:cxn modelId="{1EA0D02D-7C29-A948-91FC-1B9C1B5ED9D6}" type="presParOf" srcId="{F49ED759-97B9-5947-8118-E9EABB6207DA}" destId="{82E43840-63EE-F945-AB5F-BC4EEC35ED7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FAD1-6C79-0346-A879-6FD8761346FA}">
      <dsp:nvSpPr>
        <dsp:cNvPr id="0" name=""/>
        <dsp:cNvSpPr/>
      </dsp:nvSpPr>
      <dsp:spPr>
        <a:xfrm>
          <a:off x="0" y="0"/>
          <a:ext cx="4165133" cy="4636169"/>
        </a:xfrm>
        <a:prstGeom prst="triangle">
          <a:avLst/>
        </a:prstGeom>
        <a:solidFill>
          <a:schemeClr val="accent1">
            <a:alpha val="9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1EF1DB0-8399-1347-AD24-8324A8A210D6}">
      <dsp:nvSpPr>
        <dsp:cNvPr id="0" name=""/>
        <dsp:cNvSpPr/>
      </dsp:nvSpPr>
      <dsp:spPr>
        <a:xfrm>
          <a:off x="2082566" y="466107"/>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總則</a:t>
          </a:r>
        </a:p>
      </dsp:txBody>
      <dsp:txXfrm>
        <a:off x="2109353" y="492894"/>
        <a:ext cx="2653763" cy="495160"/>
      </dsp:txXfrm>
    </dsp:sp>
    <dsp:sp modelId="{A5875A88-566C-3B46-8C01-FFE2EF6135FD}">
      <dsp:nvSpPr>
        <dsp:cNvPr id="0" name=""/>
        <dsp:cNvSpPr/>
      </dsp:nvSpPr>
      <dsp:spPr>
        <a:xfrm>
          <a:off x="2082566" y="1083432"/>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800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公務機關對個人資料之蒐集、處理及利用</a:t>
          </a:r>
        </a:p>
      </dsp:txBody>
      <dsp:txXfrm>
        <a:off x="2109353" y="1110219"/>
        <a:ext cx="2653763" cy="495160"/>
      </dsp:txXfrm>
    </dsp:sp>
    <dsp:sp modelId="{19593F2A-17F6-C24C-B3C9-386636270DF5}">
      <dsp:nvSpPr>
        <dsp:cNvPr id="0" name=""/>
        <dsp:cNvSpPr/>
      </dsp:nvSpPr>
      <dsp:spPr>
        <a:xfrm>
          <a:off x="2082566" y="1700758"/>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1600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非公務機關對個人資料之蒐集、處理及利用</a:t>
          </a:r>
        </a:p>
      </dsp:txBody>
      <dsp:txXfrm>
        <a:off x="2109353" y="1727545"/>
        <a:ext cx="2653763" cy="495160"/>
      </dsp:txXfrm>
    </dsp:sp>
    <dsp:sp modelId="{2F6FB35B-745D-F24E-B8B7-1F2527F680B9}">
      <dsp:nvSpPr>
        <dsp:cNvPr id="0" name=""/>
        <dsp:cNvSpPr/>
      </dsp:nvSpPr>
      <dsp:spPr>
        <a:xfrm>
          <a:off x="2082566" y="2318084"/>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2400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損害賠償及團體訴訟</a:t>
          </a:r>
        </a:p>
      </dsp:txBody>
      <dsp:txXfrm>
        <a:off x="2109353" y="2344871"/>
        <a:ext cx="2653763" cy="495160"/>
      </dsp:txXfrm>
    </dsp:sp>
    <dsp:sp modelId="{DFD4AECF-6748-3A4F-A5E4-96F92CFF4E7A}">
      <dsp:nvSpPr>
        <dsp:cNvPr id="0" name=""/>
        <dsp:cNvSpPr/>
      </dsp:nvSpPr>
      <dsp:spPr>
        <a:xfrm>
          <a:off x="2082566" y="2935410"/>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3200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罰則</a:t>
          </a:r>
        </a:p>
      </dsp:txBody>
      <dsp:txXfrm>
        <a:off x="2109353" y="2962197"/>
        <a:ext cx="2653763" cy="495160"/>
      </dsp:txXfrm>
    </dsp:sp>
    <dsp:sp modelId="{F4488103-15FE-0F4E-AA6D-B5F69AA72654}">
      <dsp:nvSpPr>
        <dsp:cNvPr id="0" name=""/>
        <dsp:cNvSpPr/>
      </dsp:nvSpPr>
      <dsp:spPr>
        <a:xfrm>
          <a:off x="2082566" y="3552736"/>
          <a:ext cx="2707337" cy="548734"/>
        </a:xfrm>
        <a:prstGeom prst="round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0" i="0" kern="1200" dirty="0">
              <a:latin typeface="Kaiti SC" panose="02010600040101010101" pitchFamily="2" charset="-122"/>
              <a:ea typeface="Kaiti SC" panose="02010600040101010101" pitchFamily="2" charset="-122"/>
            </a:rPr>
            <a:t>附則</a:t>
          </a:r>
        </a:p>
      </dsp:txBody>
      <dsp:txXfrm>
        <a:off x="2109353" y="3579523"/>
        <a:ext cx="2653763" cy="4951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E10680-C4A2-614A-A201-8B2546A89E99}" type="datetimeFigureOut">
              <a:rPr kumimoji="1" lang="zh-TW" altLang="en-US" smtClean="0"/>
              <a:t>2018/9/5</a:t>
            </a:fld>
            <a:endParaRPr kumimoji="1"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3BAC2B-8CB3-0A49-8397-E34750363710}" type="slidenum">
              <a:rPr kumimoji="1" lang="zh-TW" altLang="en-US" smtClean="0"/>
              <a:t>‹#›</a:t>
            </a:fld>
            <a:endParaRPr kumimoji="1" lang="zh-TW" altLang="en-US"/>
          </a:p>
        </p:txBody>
      </p:sp>
    </p:spTree>
    <p:extLst>
      <p:ext uri="{BB962C8B-B14F-4D97-AF65-F5344CB8AC3E}">
        <p14:creationId xmlns:p14="http://schemas.microsoft.com/office/powerpoint/2010/main" val="180826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3F4C8-3039-4340-A1FC-E18BA2DBB4C6}" type="datetimeFigureOut">
              <a:rPr kumimoji="1" lang="zh-TW" altLang="en-US" smtClean="0"/>
              <a:t>2018/9/5</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40A5F-8253-3A4A-A2A4-986319644F9E}" type="slidenum">
              <a:rPr kumimoji="1" lang="zh-TW" altLang="en-US" smtClean="0"/>
              <a:t>‹#›</a:t>
            </a:fld>
            <a:endParaRPr kumimoji="1" lang="zh-TW" altLang="en-US"/>
          </a:p>
        </p:txBody>
      </p:sp>
    </p:spTree>
    <p:extLst>
      <p:ext uri="{BB962C8B-B14F-4D97-AF65-F5344CB8AC3E}">
        <p14:creationId xmlns:p14="http://schemas.microsoft.com/office/powerpoint/2010/main" val="9964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個資法第</a:t>
            </a:r>
            <a:r>
              <a:rPr kumimoji="1" lang="en-US" altLang="zh-TW" dirty="0"/>
              <a:t>51</a:t>
            </a:r>
            <a:r>
              <a:rPr kumimoji="1" lang="zh-CN" altLang="en-US" dirty="0"/>
              <a:t>條：</a:t>
            </a:r>
            <a:r>
              <a:rPr lang="zh-TW" altLang="en-US" dirty="0"/>
              <a:t>公務機關及非公務機關，在中華民國領域外對中華民國人民個人資料蒐集 、處理或利用者，亦適用本法。</a:t>
            </a:r>
            <a:endParaRPr kumimoji="1" lang="zh-TW" altLang="en-US" dirty="0"/>
          </a:p>
        </p:txBody>
      </p:sp>
      <p:sp>
        <p:nvSpPr>
          <p:cNvPr id="4" name="投影片編號版面配置區 3"/>
          <p:cNvSpPr>
            <a:spLocks noGrp="1"/>
          </p:cNvSpPr>
          <p:nvPr>
            <p:ph type="sldNum" sz="quarter" idx="10"/>
          </p:nvPr>
        </p:nvSpPr>
        <p:spPr/>
        <p:txBody>
          <a:bodyPr/>
          <a:lstStyle/>
          <a:p>
            <a:fld id="{7C440A5F-8253-3A4A-A2A4-986319644F9E}" type="slidenum">
              <a:rPr kumimoji="1" lang="zh-TW" altLang="en-US" smtClean="0"/>
              <a:t>27</a:t>
            </a:fld>
            <a:endParaRPr kumimoji="1" lang="zh-TW" altLang="en-US"/>
          </a:p>
        </p:txBody>
      </p:sp>
    </p:spTree>
    <p:extLst>
      <p:ext uri="{BB962C8B-B14F-4D97-AF65-F5344CB8AC3E}">
        <p14:creationId xmlns:p14="http://schemas.microsoft.com/office/powerpoint/2010/main" val="128251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269230" y="1122363"/>
            <a:ext cx="5398770" cy="2387600"/>
          </a:xfrm>
        </p:spPr>
        <p:txBody>
          <a:bodyPr anchor="b">
            <a:normAutofit/>
          </a:bodyPr>
          <a:lstStyle>
            <a:lvl1pPr algn="ctr">
              <a:defRPr sz="4800" b="0" i="0">
                <a:latin typeface="Kaiti TC" charset="-120"/>
                <a:ea typeface="Kaiti TC" charset="-120"/>
                <a:cs typeface="Kaiti TC" charset="-120"/>
              </a:defRPr>
            </a:lvl1pPr>
          </a:lstStyle>
          <a:p>
            <a:r>
              <a:rPr kumimoji="1" lang="zh-TW" altLang="en-US" dirty="0"/>
              <a:t>按一下以編輯母片標題樣式</a:t>
            </a:r>
          </a:p>
        </p:txBody>
      </p:sp>
      <p:sp>
        <p:nvSpPr>
          <p:cNvPr id="3" name="副標題 2"/>
          <p:cNvSpPr>
            <a:spLocks noGrp="1"/>
          </p:cNvSpPr>
          <p:nvPr>
            <p:ph type="subTitle" idx="1"/>
          </p:nvPr>
        </p:nvSpPr>
        <p:spPr>
          <a:xfrm>
            <a:off x="5269230" y="3602038"/>
            <a:ext cx="5398769" cy="1655762"/>
          </a:xfrm>
        </p:spPr>
        <p:txBody>
          <a:bodyPr/>
          <a:lstStyle>
            <a:lvl1pPr marL="0" indent="0" algn="ctr">
              <a:buNone/>
              <a:defRPr sz="2400" b="0" i="0">
                <a:latin typeface="Kaiti TC" charset="-120"/>
                <a:ea typeface="Kaiti TC" charset="-120"/>
                <a:cs typeface="Kaiti TC"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dirty="0"/>
              <a:t>按一下以編輯母片副標題樣式</a:t>
            </a:r>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sp>
        <p:nvSpPr>
          <p:cNvPr id="7" name="文件 6"/>
          <p:cNvSpPr/>
          <p:nvPr userDrawn="1"/>
        </p:nvSpPr>
        <p:spPr>
          <a:xfrm>
            <a:off x="0" y="0"/>
            <a:ext cx="12192000" cy="814388"/>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23" name="群組 22"/>
          <p:cNvGrpSpPr/>
          <p:nvPr userDrawn="1"/>
        </p:nvGrpSpPr>
        <p:grpSpPr>
          <a:xfrm>
            <a:off x="1101675" y="1841284"/>
            <a:ext cx="3744645" cy="3337357"/>
            <a:chOff x="1273125" y="1508963"/>
            <a:chExt cx="3744645" cy="3337357"/>
          </a:xfrm>
        </p:grpSpPr>
        <p:grpSp>
          <p:nvGrpSpPr>
            <p:cNvPr id="20" name="群組 19"/>
            <p:cNvGrpSpPr/>
            <p:nvPr userDrawn="1"/>
          </p:nvGrpSpPr>
          <p:grpSpPr>
            <a:xfrm>
              <a:off x="1273125" y="1508963"/>
              <a:ext cx="3737612" cy="3337357"/>
              <a:chOff x="1405888" y="2036295"/>
              <a:chExt cx="3348991" cy="3245917"/>
            </a:xfrm>
          </p:grpSpPr>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405888" y="2483155"/>
                <a:ext cx="3348991" cy="2799057"/>
              </a:xfrm>
              <a:prstGeom prst="rect">
                <a:avLst/>
              </a:prstGeom>
            </p:spPr>
          </p:pic>
          <p:pic>
            <p:nvPicPr>
              <p:cNvPr id="17" name="圖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702" y="2036295"/>
                <a:ext cx="1527796" cy="1846388"/>
              </a:xfrm>
              <a:prstGeom prst="rect">
                <a:avLst/>
              </a:prstGeom>
              <a:scene3d>
                <a:camera prst="orthographicFront">
                  <a:rot lat="0" lon="0" rev="0"/>
                </a:camera>
                <a:lightRig rig="threePt" dir="t"/>
              </a:scene3d>
              <a:sp3d/>
            </p:spPr>
          </p:pic>
        </p:grpSp>
        <p:pic>
          <p:nvPicPr>
            <p:cNvPr id="21" name="圖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3125" y="4444860"/>
              <a:ext cx="3744645" cy="106030"/>
            </a:xfrm>
            <a:prstGeom prst="rect">
              <a:avLst/>
            </a:prstGeom>
          </p:spPr>
        </p:pic>
      </p:grpSp>
      <p:sp>
        <p:nvSpPr>
          <p:cNvPr id="25" name="文字方塊 24"/>
          <p:cNvSpPr txBox="1"/>
          <p:nvPr userDrawn="1"/>
        </p:nvSpPr>
        <p:spPr>
          <a:xfrm>
            <a:off x="36756" y="106829"/>
            <a:ext cx="5394960" cy="523220"/>
          </a:xfrm>
          <a:prstGeom prst="rect">
            <a:avLst/>
          </a:prstGeom>
          <a:noFill/>
        </p:spPr>
        <p:txBody>
          <a:bodyPr wrap="square" rtlCol="0">
            <a:spAutoFit/>
          </a:bodyPr>
          <a:lstStyle/>
          <a:p>
            <a:r>
              <a:rPr kumimoji="1" lang="zh-TW" altLang="en-US" sz="2800" dirty="0">
                <a:solidFill>
                  <a:schemeClr val="bg1"/>
                </a:solidFill>
                <a:latin typeface="Weibei TC" charset="-120"/>
                <a:ea typeface="Weibei TC" charset="-120"/>
                <a:cs typeface="Weibei TC" charset="-120"/>
              </a:rPr>
              <a:t>優士國際</a:t>
            </a:r>
            <a:r>
              <a:rPr kumimoji="1" lang="zh-CN" altLang="en-US" sz="2800" dirty="0">
                <a:solidFill>
                  <a:schemeClr val="bg1"/>
                </a:solidFill>
                <a:latin typeface="Weibei TC" charset="-120"/>
                <a:ea typeface="Weibei TC" charset="-120"/>
                <a:cs typeface="Weibei TC" charset="-120"/>
              </a:rPr>
              <a:t>聯合顧問</a:t>
            </a:r>
            <a:r>
              <a:rPr kumimoji="1" lang="zh-TW" altLang="en-US" sz="2800" dirty="0">
                <a:solidFill>
                  <a:schemeClr val="bg1"/>
                </a:solidFill>
                <a:latin typeface="Weibei TC" charset="-120"/>
                <a:ea typeface="Weibei TC" charset="-120"/>
                <a:cs typeface="Weibei TC" charset="-120"/>
              </a:rPr>
              <a:t>有限公司</a:t>
            </a:r>
          </a:p>
        </p:txBody>
      </p:sp>
    </p:spTree>
    <p:extLst>
      <p:ext uri="{BB962C8B-B14F-4D97-AF65-F5344CB8AC3E}">
        <p14:creationId xmlns:p14="http://schemas.microsoft.com/office/powerpoint/2010/main" val="29112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文件 6"/>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p:txBody>
          <a:bodyPr/>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8" name="群組 7"/>
          <p:cNvGrpSpPr/>
          <p:nvPr userDrawn="1"/>
        </p:nvGrpSpPr>
        <p:grpSpPr>
          <a:xfrm>
            <a:off x="11244262" y="-1"/>
            <a:ext cx="947736" cy="3600449"/>
            <a:chOff x="11244262" y="-1"/>
            <a:chExt cx="947736" cy="3600449"/>
          </a:xfrm>
        </p:grpSpPr>
        <p:sp>
          <p:nvSpPr>
            <p:cNvPr id="9" name="直角三角形 8"/>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0" name="直線接點 9"/>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17367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文件 6"/>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垂直標題 1"/>
          <p:cNvSpPr>
            <a:spLocks noGrp="1"/>
          </p:cNvSpPr>
          <p:nvPr>
            <p:ph type="title" orient="vert"/>
          </p:nvPr>
        </p:nvSpPr>
        <p:spPr>
          <a:xfrm>
            <a:off x="8724900" y="365125"/>
            <a:ext cx="2628900" cy="5811838"/>
          </a:xfrm>
        </p:spPr>
        <p:txBody>
          <a:bodyPr vert="eaVert"/>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8" name="群組 7"/>
          <p:cNvGrpSpPr/>
          <p:nvPr userDrawn="1"/>
        </p:nvGrpSpPr>
        <p:grpSpPr>
          <a:xfrm>
            <a:off x="11244262" y="-1"/>
            <a:ext cx="947736" cy="3600449"/>
            <a:chOff x="11244262" y="-1"/>
            <a:chExt cx="947736" cy="3600449"/>
          </a:xfrm>
        </p:grpSpPr>
        <p:sp>
          <p:nvSpPr>
            <p:cNvPr id="9" name="直角三角形 8"/>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0" name="直線接點 9"/>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3796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13" name="群組 12"/>
          <p:cNvGrpSpPr/>
          <p:nvPr userDrawn="1"/>
        </p:nvGrpSpPr>
        <p:grpSpPr>
          <a:xfrm>
            <a:off x="11244262" y="-1"/>
            <a:ext cx="947736" cy="3600449"/>
            <a:chOff x="11244262" y="-1"/>
            <a:chExt cx="947736" cy="3600449"/>
          </a:xfrm>
        </p:grpSpPr>
        <p:sp>
          <p:nvSpPr>
            <p:cNvPr id="10" name="直角三角形 9"/>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2" name="直線接點 11"/>
            <p:cNvCxnSpPr>
              <a:stCxn id="10" idx="2"/>
              <a:endCxn id="10" idx="5"/>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3" name="內容版面配置區 2"/>
          <p:cNvSpPr>
            <a:spLocks noGrp="1"/>
          </p:cNvSpPr>
          <p:nvPr>
            <p:ph idx="1"/>
          </p:nvPr>
        </p:nvSpPr>
        <p:spPr/>
        <p:txBody>
          <a:bodyPr/>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15" name="文件 14"/>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投影片編號版面配置區 5"/>
          <p:cNvSpPr>
            <a:spLocks noGrp="1"/>
          </p:cNvSpPr>
          <p:nvPr>
            <p:ph type="sldNum" sz="quarter" idx="12"/>
          </p:nvPr>
        </p:nvSpPr>
        <p:spPr>
          <a:xfrm>
            <a:off x="8610600" y="6356350"/>
            <a:ext cx="2743200" cy="365125"/>
          </a:xfrm>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sp>
        <p:nvSpPr>
          <p:cNvPr id="4" name="文字方塊 3"/>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85479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b="0" i="0">
                <a:latin typeface="Kaiti TC" charset="-120"/>
                <a:ea typeface="Kaiti TC" charset="-120"/>
                <a:cs typeface="Kaiti TC" charset="-120"/>
              </a:defRPr>
            </a:lvl1pPr>
          </a:lstStyle>
          <a:p>
            <a:r>
              <a:rPr kumimoji="1" lang="zh-TW" altLang="en-US" dirty="0"/>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Kaiti TC" charset="-120"/>
                <a:ea typeface="Kaiti TC" charset="-120"/>
                <a:cs typeface="Kaiti TC"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dirty="0"/>
              <a:t>按一下以編輯母片文字樣式</a:t>
            </a:r>
          </a:p>
        </p:txBody>
      </p:sp>
      <p:sp>
        <p:nvSpPr>
          <p:cNvPr id="6" name="投影片編號版面配置區 5"/>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sp>
        <p:nvSpPr>
          <p:cNvPr id="7" name="文件 6"/>
          <p:cNvSpPr/>
          <p:nvPr userDrawn="1"/>
        </p:nvSpPr>
        <p:spPr>
          <a:xfrm>
            <a:off x="0" y="0"/>
            <a:ext cx="12192000" cy="814388"/>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nvGrpSpPr>
          <p:cNvPr id="8" name="群組 7"/>
          <p:cNvGrpSpPr/>
          <p:nvPr userDrawn="1"/>
        </p:nvGrpSpPr>
        <p:grpSpPr>
          <a:xfrm rot="10800000">
            <a:off x="0" y="3257551"/>
            <a:ext cx="947736" cy="3600449"/>
            <a:chOff x="11244262" y="-1"/>
            <a:chExt cx="947736" cy="3600449"/>
          </a:xfrm>
        </p:grpSpPr>
        <p:sp>
          <p:nvSpPr>
            <p:cNvPr id="9" name="直角三角形 8"/>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0" name="直線接點 9"/>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圖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3" y="57153"/>
            <a:ext cx="667293" cy="700087"/>
          </a:xfrm>
          <a:prstGeom prst="rect">
            <a:avLst/>
          </a:prstGeom>
        </p:spPr>
      </p:pic>
    </p:spTree>
    <p:extLst>
      <p:ext uri="{BB962C8B-B14F-4D97-AF65-F5344CB8AC3E}">
        <p14:creationId xmlns:p14="http://schemas.microsoft.com/office/powerpoint/2010/main" val="200292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文件 7"/>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p:txBody>
          <a:bodyPr/>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3" name="內容版面配置區 2"/>
          <p:cNvSpPr>
            <a:spLocks noGrp="1"/>
          </p:cNvSpPr>
          <p:nvPr>
            <p:ph sz="half" idx="1"/>
          </p:nvPr>
        </p:nvSpPr>
        <p:spPr>
          <a:xfrm>
            <a:off x="838200" y="1825625"/>
            <a:ext cx="5181600" cy="4351338"/>
          </a:xfrm>
        </p:spPr>
        <p:txBody>
          <a:bodyPr/>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內容版面配置區 3"/>
          <p:cNvSpPr>
            <a:spLocks noGrp="1"/>
          </p:cNvSpPr>
          <p:nvPr>
            <p:ph sz="half" idx="2"/>
          </p:nvPr>
        </p:nvSpPr>
        <p:spPr>
          <a:xfrm>
            <a:off x="6172200" y="1825625"/>
            <a:ext cx="5181600" cy="4351338"/>
          </a:xfrm>
        </p:spPr>
        <p:txBody>
          <a:bodyPr/>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7" name="投影片編號版面配置區 6"/>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9" name="群組 8"/>
          <p:cNvGrpSpPr/>
          <p:nvPr userDrawn="1"/>
        </p:nvGrpSpPr>
        <p:grpSpPr>
          <a:xfrm>
            <a:off x="11244262" y="-1"/>
            <a:ext cx="947736" cy="3600449"/>
            <a:chOff x="11244262" y="-1"/>
            <a:chExt cx="947736" cy="3600449"/>
          </a:xfrm>
        </p:grpSpPr>
        <p:sp>
          <p:nvSpPr>
            <p:cNvPr id="10" name="直角三角形 9"/>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1" name="直線接點 10"/>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文字方塊 11"/>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41990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文件 9"/>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839788" y="365125"/>
            <a:ext cx="10515600" cy="1325563"/>
          </a:xfrm>
        </p:spPr>
        <p:txBody>
          <a:bodyPr/>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0" i="0">
                <a:latin typeface="Kaiti TC" charset="-120"/>
                <a:ea typeface="Kaiti TC" charset="-120"/>
                <a:cs typeface="Kaiti TC"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dirty="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0" i="0">
                <a:latin typeface="Kaiti TC" charset="-120"/>
                <a:ea typeface="Kaiti TC" charset="-120"/>
                <a:cs typeface="Kaiti TC"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dirty="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lvl1pPr>
              <a:defRPr b="0" i="0">
                <a:latin typeface="Kaiti TC" charset="-120"/>
                <a:ea typeface="Kaiti TC" charset="-120"/>
                <a:cs typeface="Kaiti TC" charset="-120"/>
              </a:defRPr>
            </a:lvl1pPr>
            <a:lvl2pPr>
              <a:defRPr b="0" i="0">
                <a:latin typeface="Kaiti TC" charset="-120"/>
                <a:ea typeface="Kaiti TC" charset="-120"/>
                <a:cs typeface="Kaiti TC" charset="-120"/>
              </a:defRPr>
            </a:lvl2pPr>
            <a:lvl3pPr>
              <a:defRPr b="0" i="0">
                <a:latin typeface="Kaiti TC" charset="-120"/>
                <a:ea typeface="Kaiti TC" charset="-120"/>
                <a:cs typeface="Kaiti TC" charset="-120"/>
              </a:defRPr>
            </a:lvl3pPr>
            <a:lvl4pPr>
              <a:defRPr b="0" i="0">
                <a:latin typeface="Kaiti TC" charset="-120"/>
                <a:ea typeface="Kaiti TC" charset="-120"/>
                <a:cs typeface="Kaiti TC" charset="-120"/>
              </a:defRPr>
            </a:lvl4pPr>
            <a:lvl5pPr>
              <a:defRPr b="0" i="0">
                <a:latin typeface="Kaiti TC" charset="-120"/>
                <a:ea typeface="Kaiti TC" charset="-120"/>
                <a:cs typeface="Kaiti TC" charset="-120"/>
              </a:defRPr>
            </a:lvl5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9" name="投影片編號版面配置區 8"/>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11" name="群組 10"/>
          <p:cNvGrpSpPr/>
          <p:nvPr userDrawn="1"/>
        </p:nvGrpSpPr>
        <p:grpSpPr>
          <a:xfrm>
            <a:off x="11244262" y="-1"/>
            <a:ext cx="947736" cy="3600449"/>
            <a:chOff x="11244262" y="-1"/>
            <a:chExt cx="947736" cy="3600449"/>
          </a:xfrm>
        </p:grpSpPr>
        <p:sp>
          <p:nvSpPr>
            <p:cNvPr id="12" name="直角三角形 11"/>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3" name="直線接點 12"/>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文字方塊 13"/>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5217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文件 5"/>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p:txBody>
          <a:bodyPr/>
          <a:lstStyle>
            <a:lvl1pPr>
              <a:defRPr b="0" i="0">
                <a:latin typeface="Kaiti TC" charset="-120"/>
                <a:ea typeface="Kaiti TC" charset="-120"/>
                <a:cs typeface="Kaiti TC" charset="-120"/>
              </a:defRPr>
            </a:lvl1pPr>
          </a:lstStyle>
          <a:p>
            <a:r>
              <a:rPr kumimoji="1" lang="zh-TW" altLang="en-US" dirty="0"/>
              <a:t>按一下以編輯母片標題樣式</a:t>
            </a:r>
          </a:p>
        </p:txBody>
      </p:sp>
      <p:sp>
        <p:nvSpPr>
          <p:cNvPr id="5" name="投影片編號版面配置區 4"/>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7" name="群組 6"/>
          <p:cNvGrpSpPr/>
          <p:nvPr userDrawn="1"/>
        </p:nvGrpSpPr>
        <p:grpSpPr>
          <a:xfrm>
            <a:off x="11244262" y="-1"/>
            <a:ext cx="947736" cy="3600449"/>
            <a:chOff x="11244262" y="-1"/>
            <a:chExt cx="947736" cy="3600449"/>
          </a:xfrm>
        </p:grpSpPr>
        <p:sp>
          <p:nvSpPr>
            <p:cNvPr id="8" name="直角三角形 7"/>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9" name="直線接點 8"/>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文字方塊 9"/>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8266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件 4"/>
          <p:cNvSpPr/>
          <p:nvPr userDrawn="1"/>
        </p:nvSpPr>
        <p:spPr>
          <a:xfrm rot="10800000">
            <a:off x="0" y="6205538"/>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投影片編號版面配置區 3"/>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6" name="群組 5"/>
          <p:cNvGrpSpPr/>
          <p:nvPr userDrawn="1"/>
        </p:nvGrpSpPr>
        <p:grpSpPr>
          <a:xfrm>
            <a:off x="11244262" y="-1"/>
            <a:ext cx="947736" cy="3600449"/>
            <a:chOff x="11244262" y="-1"/>
            <a:chExt cx="947736" cy="3600449"/>
          </a:xfrm>
        </p:grpSpPr>
        <p:sp>
          <p:nvSpPr>
            <p:cNvPr id="7" name="直角三角形 6"/>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8" name="直線接點 7"/>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文字方塊 8"/>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27611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文件 7"/>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839788" y="457200"/>
            <a:ext cx="3932237" cy="1600200"/>
          </a:xfrm>
        </p:spPr>
        <p:txBody>
          <a:bodyPr anchor="b"/>
          <a:lstStyle>
            <a:lvl1pPr>
              <a:defRPr sz="3200" b="0" i="0">
                <a:latin typeface="Kaiti TC" charset="-120"/>
                <a:ea typeface="Kaiti TC" charset="-120"/>
                <a:cs typeface="Kaiti TC" charset="-120"/>
              </a:defRPr>
            </a:lvl1pPr>
          </a:lstStyle>
          <a:p>
            <a:r>
              <a:rPr kumimoji="1" lang="zh-TW" altLang="en-US" dirty="0"/>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b="0" i="0">
                <a:latin typeface="Kaiti TC" charset="-120"/>
                <a:ea typeface="Kaiti TC" charset="-120"/>
                <a:cs typeface="Kaiti TC" charset="-120"/>
              </a:defRPr>
            </a:lvl1pPr>
            <a:lvl2pPr>
              <a:defRPr sz="2800" b="0" i="0">
                <a:latin typeface="Kaiti TC" charset="-120"/>
                <a:ea typeface="Kaiti TC" charset="-120"/>
                <a:cs typeface="Kaiti TC" charset="-120"/>
              </a:defRPr>
            </a:lvl2pPr>
            <a:lvl3pPr>
              <a:defRPr sz="2400" b="0" i="0">
                <a:latin typeface="Kaiti TC" charset="-120"/>
                <a:ea typeface="Kaiti TC" charset="-120"/>
                <a:cs typeface="Kaiti TC" charset="-120"/>
              </a:defRPr>
            </a:lvl3pPr>
            <a:lvl4pPr>
              <a:defRPr sz="2000" b="0" i="0">
                <a:latin typeface="Kaiti TC" charset="-120"/>
                <a:ea typeface="Kaiti TC" charset="-120"/>
                <a:cs typeface="Kaiti TC" charset="-120"/>
              </a:defRPr>
            </a:lvl4pPr>
            <a:lvl5pPr>
              <a:defRPr sz="2000" b="0" i="0">
                <a:latin typeface="Kaiti TC" charset="-120"/>
                <a:ea typeface="Kaiti TC" charset="-120"/>
                <a:cs typeface="Kaiti TC" charset="-120"/>
              </a:defRPr>
            </a:lvl5pPr>
            <a:lvl6pPr>
              <a:defRPr sz="2000"/>
            </a:lvl6pPr>
            <a:lvl7pPr>
              <a:defRPr sz="2000"/>
            </a:lvl7pPr>
            <a:lvl8pPr>
              <a:defRPr sz="2000"/>
            </a:lvl8pPr>
            <a:lvl9pPr>
              <a:defRPr sz="2000"/>
            </a:lvl9p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b="0" i="0">
                <a:latin typeface="Kaiti TC" charset="-120"/>
                <a:ea typeface="Kaiti TC" charset="-120"/>
                <a:cs typeface="Kaiti TC"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dirty="0"/>
              <a:t>按一下以編輯母片文字樣式</a:t>
            </a:r>
          </a:p>
        </p:txBody>
      </p:sp>
      <p:sp>
        <p:nvSpPr>
          <p:cNvPr id="7" name="投影片編號版面配置區 6"/>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9" name="群組 8"/>
          <p:cNvGrpSpPr/>
          <p:nvPr userDrawn="1"/>
        </p:nvGrpSpPr>
        <p:grpSpPr>
          <a:xfrm>
            <a:off x="11244262" y="-1"/>
            <a:ext cx="947736" cy="3600449"/>
            <a:chOff x="11244262" y="-1"/>
            <a:chExt cx="947736" cy="3600449"/>
          </a:xfrm>
        </p:grpSpPr>
        <p:sp>
          <p:nvSpPr>
            <p:cNvPr id="10" name="直角三角形 9"/>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1" name="直線接點 10"/>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文字方塊 11"/>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82527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文件 7"/>
          <p:cNvSpPr/>
          <p:nvPr userDrawn="1"/>
        </p:nvSpPr>
        <p:spPr>
          <a:xfrm rot="10800000">
            <a:off x="0" y="6191251"/>
            <a:ext cx="12192000" cy="652462"/>
          </a:xfrm>
          <a:prstGeom prst="flowChartDocument">
            <a:avLst/>
          </a:prstGeom>
          <a:solidFill>
            <a:srgbClr val="4AAD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p:cNvSpPr>
            <a:spLocks noGrp="1"/>
          </p:cNvSpPr>
          <p:nvPr>
            <p:ph type="title"/>
          </p:nvPr>
        </p:nvSpPr>
        <p:spPr>
          <a:xfrm>
            <a:off x="839788" y="457200"/>
            <a:ext cx="3932237" cy="1600200"/>
          </a:xfrm>
        </p:spPr>
        <p:txBody>
          <a:bodyPr anchor="b"/>
          <a:lstStyle>
            <a:lvl1pPr>
              <a:defRPr sz="3200" b="0" i="0">
                <a:latin typeface="Kaiti TC" charset="-120"/>
                <a:ea typeface="Kaiti TC" charset="-120"/>
                <a:cs typeface="Kaiti TC" charset="-120"/>
              </a:defRPr>
            </a:lvl1pPr>
          </a:lstStyle>
          <a:p>
            <a:r>
              <a:rPr kumimoji="1" lang="zh-TW" altLang="en-US" dirty="0"/>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b="0" i="0">
                <a:latin typeface="Kaiti TC" charset="-120"/>
                <a:ea typeface="Kaiti TC" charset="-120"/>
                <a:cs typeface="Kaiti TC"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dirty="0"/>
              <a:t>按一下以編輯母片文字樣式</a:t>
            </a:r>
          </a:p>
        </p:txBody>
      </p:sp>
      <p:sp>
        <p:nvSpPr>
          <p:cNvPr id="7" name="投影片編號版面配置區 6"/>
          <p:cNvSpPr>
            <a:spLocks noGrp="1"/>
          </p:cNvSpPr>
          <p:nvPr>
            <p:ph type="sldNum" sz="quarter" idx="12"/>
          </p:nvPr>
        </p:nvSpPr>
        <p:spPr/>
        <p:txBody>
          <a:bodyPr/>
          <a:lstStyle>
            <a:lvl1pPr>
              <a:defRPr>
                <a:solidFill>
                  <a:schemeClr val="tx1"/>
                </a:solidFill>
              </a:defRPr>
            </a:lvl1pPr>
          </a:lstStyle>
          <a:p>
            <a:fld id="{00FFB4FD-816A-9D4F-8EC9-A232068B4FA5}" type="slidenum">
              <a:rPr kumimoji="1" lang="zh-TW" altLang="en-US" smtClean="0"/>
              <a:pPr/>
              <a:t>‹#›</a:t>
            </a:fld>
            <a:endParaRPr kumimoji="1" lang="zh-TW" altLang="en-US" dirty="0"/>
          </a:p>
        </p:txBody>
      </p:sp>
      <p:grpSp>
        <p:nvGrpSpPr>
          <p:cNvPr id="9" name="群組 8"/>
          <p:cNvGrpSpPr/>
          <p:nvPr userDrawn="1"/>
        </p:nvGrpSpPr>
        <p:grpSpPr>
          <a:xfrm>
            <a:off x="11244262" y="-1"/>
            <a:ext cx="947736" cy="3600449"/>
            <a:chOff x="11244262" y="-1"/>
            <a:chExt cx="947736" cy="3600449"/>
          </a:xfrm>
        </p:grpSpPr>
        <p:sp>
          <p:nvSpPr>
            <p:cNvPr id="10" name="直角三角形 9"/>
            <p:cNvSpPr/>
            <p:nvPr userDrawn="1"/>
          </p:nvSpPr>
          <p:spPr>
            <a:xfrm rot="10800000">
              <a:off x="11244262" y="-1"/>
              <a:ext cx="947736" cy="3600449"/>
            </a:xfrm>
            <a:prstGeom prst="rtTriangle">
              <a:avLst/>
            </a:prstGeom>
            <a:gradFill>
              <a:gsLst>
                <a:gs pos="0">
                  <a:srgbClr val="4FB6AD"/>
                </a:gs>
                <a:gs pos="8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1" name="直線接點 10"/>
            <p:cNvCxnSpPr/>
            <p:nvPr userDrawn="1"/>
          </p:nvCxnSpPr>
          <p:spPr>
            <a:xfrm flipH="1">
              <a:off x="11718130" y="-1"/>
              <a:ext cx="473868" cy="1800224"/>
            </a:xfrm>
            <a:prstGeom prst="line">
              <a:avLst/>
            </a:prstGeom>
            <a:ln w="57150" cmpd="dbl">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文字方塊 11"/>
          <p:cNvSpPr txBox="1"/>
          <p:nvPr userDrawn="1"/>
        </p:nvSpPr>
        <p:spPr>
          <a:xfrm>
            <a:off x="45720" y="6435090"/>
            <a:ext cx="5143500" cy="369332"/>
          </a:xfrm>
          <a:prstGeom prst="rect">
            <a:avLst/>
          </a:prstGeom>
          <a:noFill/>
        </p:spPr>
        <p:txBody>
          <a:bodyPr wrap="square" rtlCol="0">
            <a:spAutoFit/>
          </a:bodyPr>
          <a:lstStyle/>
          <a:p>
            <a:r>
              <a:rPr kumimoji="1" lang="en-US" altLang="zh-TW" b="1" dirty="0">
                <a:latin typeface="Bradley Hand" charset="0"/>
                <a:ea typeface="Bradley Hand" charset="0"/>
                <a:cs typeface="Bradley Hand" charset="0"/>
              </a:rPr>
              <a:t>Trust does matter in Information Security</a:t>
            </a:r>
            <a:endParaRPr kumimoji="1" lang="zh-TW" altLang="en-US" b="1" dirty="0">
              <a:latin typeface="Bradley Hand" charset="0"/>
              <a:ea typeface="Bradley Hand" charset="0"/>
              <a:cs typeface="Bradley Hand" charset="0"/>
            </a:endParaRPr>
          </a:p>
        </p:txBody>
      </p:sp>
    </p:spTree>
    <p:extLst>
      <p:ext uri="{BB962C8B-B14F-4D97-AF65-F5344CB8AC3E}">
        <p14:creationId xmlns:p14="http://schemas.microsoft.com/office/powerpoint/2010/main" val="18766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6A8E9-BED1-294C-9996-B6CD2A0ACC86}" type="datetime1">
              <a:rPr kumimoji="1" lang="zh-TW" altLang="en-US" smtClean="0"/>
              <a:t>2018/9/5</a:t>
            </a:fld>
            <a:endParaRPr kumimoji="1"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FB4FD-816A-9D4F-8EC9-A232068B4FA5}" type="slidenum">
              <a:rPr kumimoji="1" lang="zh-TW" altLang="en-US" smtClean="0"/>
              <a:t>‹#›</a:t>
            </a:fld>
            <a:endParaRPr kumimoji="1" lang="zh-TW" altLang="en-US"/>
          </a:p>
        </p:txBody>
      </p:sp>
    </p:spTree>
    <p:extLst>
      <p:ext uri="{BB962C8B-B14F-4D97-AF65-F5344CB8AC3E}">
        <p14:creationId xmlns:p14="http://schemas.microsoft.com/office/powerpoint/2010/main" val="186001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7.xml"/><Relationship Id="rId6" Type="http://schemas.openxmlformats.org/officeDocument/2006/relationships/image" Target="../media/image23.tiff"/><Relationship Id="rId5" Type="http://schemas.openxmlformats.org/officeDocument/2006/relationships/image" Target="../media/image19.png"/><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269230" y="1122363"/>
            <a:ext cx="6732270" cy="2387600"/>
          </a:xfrm>
        </p:spPr>
        <p:txBody>
          <a:bodyPr>
            <a:normAutofit/>
          </a:bodyPr>
          <a:lstStyle/>
          <a:p>
            <a:pPr algn="l"/>
            <a:r>
              <a:rPr kumimoji="1" lang="zh-TW" altLang="en-US" sz="2800" dirty="0">
                <a:solidFill>
                  <a:schemeClr val="accent5"/>
                </a:solidFill>
              </a:rPr>
              <a:t>個人資料管理教育訓練</a:t>
            </a:r>
          </a:p>
        </p:txBody>
      </p:sp>
      <p:sp>
        <p:nvSpPr>
          <p:cNvPr id="3" name="副標題 2"/>
          <p:cNvSpPr>
            <a:spLocks noGrp="1"/>
          </p:cNvSpPr>
          <p:nvPr>
            <p:ph type="subTitle" idx="1"/>
          </p:nvPr>
        </p:nvSpPr>
        <p:spPr>
          <a:xfrm>
            <a:off x="5269230" y="3966210"/>
            <a:ext cx="6732270" cy="1291590"/>
          </a:xfrm>
        </p:spPr>
        <p:txBody>
          <a:bodyPr>
            <a:normAutofit/>
          </a:bodyPr>
          <a:lstStyle/>
          <a:p>
            <a:pPr algn="r"/>
            <a:r>
              <a:rPr kumimoji="1" lang="zh-CN" altLang="en-US" dirty="0"/>
              <a:t>于燿彰</a:t>
            </a:r>
            <a:r>
              <a:rPr kumimoji="1" lang="zh-TW" altLang="en-US" dirty="0"/>
              <a:t> 博士</a:t>
            </a:r>
            <a:endParaRPr kumimoji="1" lang="en-US" altLang="zh-TW" dirty="0"/>
          </a:p>
          <a:p>
            <a:pPr algn="r"/>
            <a:r>
              <a:rPr kumimoji="1" lang="en-US" altLang="zh-TW" dirty="0"/>
              <a:t>2018/07/19</a:t>
            </a:r>
          </a:p>
        </p:txBody>
      </p:sp>
      <p:sp>
        <p:nvSpPr>
          <p:cNvPr id="4" name="投影片編號版面配置區 3"/>
          <p:cNvSpPr>
            <a:spLocks noGrp="1"/>
          </p:cNvSpPr>
          <p:nvPr>
            <p:ph type="sldNum" sz="quarter" idx="12"/>
          </p:nvPr>
        </p:nvSpPr>
        <p:spPr/>
        <p:txBody>
          <a:bodyPr/>
          <a:lstStyle/>
          <a:p>
            <a:fld id="{00FFB4FD-816A-9D4F-8EC9-A232068B4FA5}" type="slidenum">
              <a:rPr kumimoji="1" lang="zh-TW" altLang="en-US" smtClean="0"/>
              <a:pPr/>
              <a:t>1</a:t>
            </a:fld>
            <a:endParaRPr kumimoji="1" lang="zh-TW" altLang="en-US" dirty="0"/>
          </a:p>
        </p:txBody>
      </p:sp>
    </p:spTree>
    <p:extLst>
      <p:ext uri="{BB962C8B-B14F-4D97-AF65-F5344CB8AC3E}">
        <p14:creationId xmlns:p14="http://schemas.microsoft.com/office/powerpoint/2010/main" val="973387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F82F709-545B-EE4E-8B56-02D4BE557FE8}"/>
              </a:ext>
            </a:extLst>
          </p:cNvPr>
          <p:cNvSpPr>
            <a:spLocks noGrp="1"/>
          </p:cNvSpPr>
          <p:nvPr>
            <p:ph type="title"/>
          </p:nvPr>
        </p:nvSpPr>
        <p:spPr/>
        <p:txBody>
          <a:bodyPr/>
          <a:lstStyle/>
          <a:p>
            <a:r>
              <a:rPr kumimoji="1" lang="zh-TW" altLang="en-US" dirty="0"/>
              <a:t>個資法簡介</a:t>
            </a:r>
          </a:p>
        </p:txBody>
      </p:sp>
      <p:sp>
        <p:nvSpPr>
          <p:cNvPr id="3" name="文字版面配置區 2">
            <a:extLst>
              <a:ext uri="{FF2B5EF4-FFF2-40B4-BE49-F238E27FC236}">
                <a16:creationId xmlns:a16="http://schemas.microsoft.com/office/drawing/2014/main" xmlns="" id="{F5DBB49E-A6AF-C141-86E9-BB020B9C7190}"/>
              </a:ext>
            </a:extLst>
          </p:cNvPr>
          <p:cNvSpPr>
            <a:spLocks noGrp="1"/>
          </p:cNvSpPr>
          <p:nvPr>
            <p:ph type="body"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A56DEA67-587E-3744-BE4F-967461587BC8}"/>
              </a:ext>
            </a:extLst>
          </p:cNvPr>
          <p:cNvSpPr>
            <a:spLocks noGrp="1"/>
          </p:cNvSpPr>
          <p:nvPr>
            <p:ph type="sldNum" sz="quarter" idx="12"/>
          </p:nvPr>
        </p:nvSpPr>
        <p:spPr/>
        <p:txBody>
          <a:bodyPr/>
          <a:lstStyle/>
          <a:p>
            <a:fld id="{00FFB4FD-816A-9D4F-8EC9-A232068B4FA5}" type="slidenum">
              <a:rPr kumimoji="1" lang="zh-TW" altLang="en-US" smtClean="0"/>
              <a:pPr/>
              <a:t>10</a:t>
            </a:fld>
            <a:endParaRPr kumimoji="1" lang="zh-TW" altLang="en-US" dirty="0"/>
          </a:p>
        </p:txBody>
      </p:sp>
    </p:spTree>
    <p:extLst>
      <p:ext uri="{BB962C8B-B14F-4D97-AF65-F5344CB8AC3E}">
        <p14:creationId xmlns:p14="http://schemas.microsoft.com/office/powerpoint/2010/main" val="2175037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93796AE-83A4-754D-A488-379FEE630FFB}"/>
              </a:ext>
            </a:extLst>
          </p:cNvPr>
          <p:cNvSpPr>
            <a:spLocks noGrp="1"/>
          </p:cNvSpPr>
          <p:nvPr>
            <p:ph type="title"/>
          </p:nvPr>
        </p:nvSpPr>
        <p:spPr/>
        <p:txBody>
          <a:bodyPr/>
          <a:lstStyle/>
          <a:p>
            <a:r>
              <a:rPr kumimoji="1" lang="zh-TW" altLang="en-US" dirty="0"/>
              <a:t>個人資料保護法及施行細則</a:t>
            </a:r>
          </a:p>
        </p:txBody>
      </p:sp>
      <p:sp>
        <p:nvSpPr>
          <p:cNvPr id="3" name="內容版面配置區 2">
            <a:extLst>
              <a:ext uri="{FF2B5EF4-FFF2-40B4-BE49-F238E27FC236}">
                <a16:creationId xmlns:a16="http://schemas.microsoft.com/office/drawing/2014/main" xmlns="" id="{BAE12FEB-495C-514F-A14E-F7416CC61BC7}"/>
              </a:ext>
            </a:extLst>
          </p:cNvPr>
          <p:cNvSpPr>
            <a:spLocks noGrp="1"/>
          </p:cNvSpPr>
          <p:nvPr>
            <p:ph idx="1"/>
          </p:nvPr>
        </p:nvSpPr>
        <p:spPr>
          <a:xfrm>
            <a:off x="838200" y="1825624"/>
            <a:ext cx="6717632" cy="2409491"/>
          </a:xfrm>
        </p:spPr>
        <p:txBody>
          <a:bodyPr>
            <a:normAutofit/>
          </a:bodyPr>
          <a:lstStyle/>
          <a:p>
            <a:r>
              <a:rPr kumimoji="1" lang="zh-TW" altLang="en-US" dirty="0"/>
              <a:t>個人資料保護法（</a:t>
            </a:r>
            <a:r>
              <a:rPr kumimoji="1" lang="en-US" altLang="zh-TW" dirty="0"/>
              <a:t>104</a:t>
            </a:r>
            <a:r>
              <a:rPr kumimoji="1" lang="zh-CN" altLang="en-US" dirty="0"/>
              <a:t>年</a:t>
            </a:r>
            <a:r>
              <a:rPr kumimoji="1" lang="en-US" altLang="zh-CN" dirty="0"/>
              <a:t>12</a:t>
            </a:r>
            <a:r>
              <a:rPr kumimoji="1" lang="zh-CN" altLang="en-US" dirty="0"/>
              <a:t>月</a:t>
            </a:r>
            <a:r>
              <a:rPr kumimoji="1" lang="en-US" altLang="zh-CN" dirty="0"/>
              <a:t>30</a:t>
            </a:r>
            <a:r>
              <a:rPr kumimoji="1" lang="zh-CN" altLang="en-US" dirty="0"/>
              <a:t>日）</a:t>
            </a:r>
            <a:endParaRPr kumimoji="1" lang="en-US" altLang="zh-CN" dirty="0"/>
          </a:p>
          <a:p>
            <a:pPr lvl="1"/>
            <a:r>
              <a:rPr kumimoji="1" lang="zh-CN" altLang="en-US" dirty="0"/>
              <a:t>六章</a:t>
            </a:r>
            <a:endParaRPr kumimoji="1" lang="en-US" altLang="zh-CN" dirty="0"/>
          </a:p>
          <a:p>
            <a:pPr lvl="1"/>
            <a:r>
              <a:rPr kumimoji="1" lang="en-US" altLang="zh-CN" dirty="0"/>
              <a:t>56</a:t>
            </a:r>
            <a:r>
              <a:rPr kumimoji="1" lang="zh-CN" altLang="en-US" dirty="0"/>
              <a:t>條</a:t>
            </a:r>
            <a:endParaRPr kumimoji="1" lang="en-US" altLang="zh-CN" dirty="0"/>
          </a:p>
          <a:p>
            <a:r>
              <a:rPr kumimoji="1" lang="zh-CN" altLang="en-US" dirty="0"/>
              <a:t>個人資料保護法施行細則（</a:t>
            </a:r>
            <a:r>
              <a:rPr kumimoji="1" lang="en-US" altLang="zh-CN" dirty="0"/>
              <a:t>105</a:t>
            </a:r>
            <a:r>
              <a:rPr kumimoji="1" lang="zh-CN" altLang="en-US" dirty="0"/>
              <a:t>年</a:t>
            </a:r>
            <a:r>
              <a:rPr kumimoji="1" lang="en-US" altLang="zh-CN" dirty="0"/>
              <a:t>3</a:t>
            </a:r>
            <a:r>
              <a:rPr kumimoji="1" lang="zh-CN" altLang="en-US" dirty="0"/>
              <a:t>月</a:t>
            </a:r>
            <a:r>
              <a:rPr kumimoji="1" lang="en-US" altLang="zh-CN" dirty="0"/>
              <a:t>2</a:t>
            </a:r>
            <a:r>
              <a:rPr kumimoji="1" lang="zh-CN" altLang="en-US" dirty="0"/>
              <a:t>日）</a:t>
            </a:r>
            <a:endParaRPr kumimoji="1" lang="en-US" altLang="zh-CN" dirty="0"/>
          </a:p>
          <a:p>
            <a:pPr lvl="1"/>
            <a:r>
              <a:rPr kumimoji="1" lang="en-US" altLang="zh-TW" dirty="0"/>
              <a:t>33</a:t>
            </a:r>
            <a:r>
              <a:rPr kumimoji="1" lang="zh-TW" altLang="en-US" dirty="0"/>
              <a:t>條</a:t>
            </a:r>
          </a:p>
        </p:txBody>
      </p:sp>
      <p:sp>
        <p:nvSpPr>
          <p:cNvPr id="4" name="投影片編號版面配置區 3">
            <a:extLst>
              <a:ext uri="{FF2B5EF4-FFF2-40B4-BE49-F238E27FC236}">
                <a16:creationId xmlns:a16="http://schemas.microsoft.com/office/drawing/2014/main" xmlns="" id="{10D14A5A-3138-214D-844D-9497B9CBD572}"/>
              </a:ext>
            </a:extLst>
          </p:cNvPr>
          <p:cNvSpPr>
            <a:spLocks noGrp="1"/>
          </p:cNvSpPr>
          <p:nvPr>
            <p:ph type="sldNum" sz="quarter" idx="12"/>
          </p:nvPr>
        </p:nvSpPr>
        <p:spPr/>
        <p:txBody>
          <a:bodyPr/>
          <a:lstStyle/>
          <a:p>
            <a:fld id="{00FFB4FD-816A-9D4F-8EC9-A232068B4FA5}" type="slidenum">
              <a:rPr kumimoji="1" lang="zh-TW" altLang="en-US" smtClean="0"/>
              <a:pPr/>
              <a:t>11</a:t>
            </a:fld>
            <a:endParaRPr kumimoji="1" lang="zh-TW" altLang="en-US" dirty="0"/>
          </a:p>
        </p:txBody>
      </p:sp>
      <p:graphicFrame>
        <p:nvGraphicFramePr>
          <p:cNvPr id="8" name="資料庫圖表 7">
            <a:extLst>
              <a:ext uri="{FF2B5EF4-FFF2-40B4-BE49-F238E27FC236}">
                <a16:creationId xmlns:a16="http://schemas.microsoft.com/office/drawing/2014/main" xmlns="" id="{3B79293E-E805-6B44-9A0B-F7FB90ADB13C}"/>
              </a:ext>
            </a:extLst>
          </p:cNvPr>
          <p:cNvGraphicFramePr/>
          <p:nvPr>
            <p:extLst>
              <p:ext uri="{D42A27DB-BD31-4B8C-83A1-F6EECF244321}">
                <p14:modId xmlns:p14="http://schemas.microsoft.com/office/powerpoint/2010/main" val="52415706"/>
              </p:ext>
            </p:extLst>
          </p:nvPr>
        </p:nvGraphicFramePr>
        <p:xfrm>
          <a:off x="6936875" y="1315452"/>
          <a:ext cx="4789904" cy="463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585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5832E5A-57E0-6843-BAD8-E10A2BCF0550}"/>
              </a:ext>
            </a:extLst>
          </p:cNvPr>
          <p:cNvSpPr>
            <a:spLocks noGrp="1"/>
          </p:cNvSpPr>
          <p:nvPr>
            <p:ph type="title"/>
          </p:nvPr>
        </p:nvSpPr>
        <p:spPr/>
        <p:txBody>
          <a:bodyPr/>
          <a:lstStyle/>
          <a:p>
            <a:r>
              <a:rPr kumimoji="1" lang="zh-TW" altLang="en-US" dirty="0"/>
              <a:t>何謂個人資料</a:t>
            </a:r>
          </a:p>
        </p:txBody>
      </p:sp>
      <p:sp>
        <p:nvSpPr>
          <p:cNvPr id="4" name="投影片編號版面配置區 3">
            <a:extLst>
              <a:ext uri="{FF2B5EF4-FFF2-40B4-BE49-F238E27FC236}">
                <a16:creationId xmlns:a16="http://schemas.microsoft.com/office/drawing/2014/main" xmlns="" id="{D688A58B-AB40-CA4C-990B-AE30E37AA260}"/>
              </a:ext>
            </a:extLst>
          </p:cNvPr>
          <p:cNvSpPr>
            <a:spLocks noGrp="1"/>
          </p:cNvSpPr>
          <p:nvPr>
            <p:ph type="sldNum" sz="quarter" idx="12"/>
          </p:nvPr>
        </p:nvSpPr>
        <p:spPr/>
        <p:txBody>
          <a:bodyPr/>
          <a:lstStyle/>
          <a:p>
            <a:fld id="{00FFB4FD-816A-9D4F-8EC9-A232068B4FA5}" type="slidenum">
              <a:rPr kumimoji="1" lang="zh-TW" altLang="en-US" smtClean="0"/>
              <a:pPr/>
              <a:t>12</a:t>
            </a:fld>
            <a:endParaRPr kumimoji="1" lang="zh-TW" altLang="en-US" dirty="0"/>
          </a:p>
        </p:txBody>
      </p:sp>
      <p:pic>
        <p:nvPicPr>
          <p:cNvPr id="5" name="圖片 4">
            <a:extLst>
              <a:ext uri="{FF2B5EF4-FFF2-40B4-BE49-F238E27FC236}">
                <a16:creationId xmlns:a16="http://schemas.microsoft.com/office/drawing/2014/main" xmlns="" id="{E0B003D7-D748-5D47-A29F-4F2AECD06CDE}"/>
              </a:ext>
            </a:extLst>
          </p:cNvPr>
          <p:cNvPicPr>
            <a:picLocks noChangeAspect="1"/>
          </p:cNvPicPr>
          <p:nvPr/>
        </p:nvPicPr>
        <p:blipFill rotWithShape="1">
          <a:blip r:embed="rId2"/>
          <a:srcRect l="16878" t="7300" r="16834" b="7224"/>
          <a:stretch/>
        </p:blipFill>
        <p:spPr>
          <a:xfrm>
            <a:off x="4422648" y="1507806"/>
            <a:ext cx="3346704" cy="4315487"/>
          </a:xfrm>
          <a:prstGeom prst="rect">
            <a:avLst/>
          </a:prstGeom>
        </p:spPr>
      </p:pic>
      <p:sp>
        <p:nvSpPr>
          <p:cNvPr id="6" name="文字方塊 5">
            <a:extLst>
              <a:ext uri="{FF2B5EF4-FFF2-40B4-BE49-F238E27FC236}">
                <a16:creationId xmlns:a16="http://schemas.microsoft.com/office/drawing/2014/main" xmlns="" id="{26E2EBC7-2BF5-2845-A67C-23566ACC7589}"/>
              </a:ext>
            </a:extLst>
          </p:cNvPr>
          <p:cNvSpPr txBox="1"/>
          <p:nvPr/>
        </p:nvSpPr>
        <p:spPr>
          <a:xfrm>
            <a:off x="694944" y="1507806"/>
            <a:ext cx="4297680" cy="4616648"/>
          </a:xfrm>
          <a:prstGeom prst="rect">
            <a:avLst/>
          </a:prstGeom>
          <a:noFill/>
        </p:spPr>
        <p:txBody>
          <a:bodyPr wrap="square" rtlCol="0">
            <a:spAutoFit/>
          </a:bodyPr>
          <a:lstStyle/>
          <a:p>
            <a:r>
              <a:rPr lang="zh-TW" altLang="en-US" sz="1400" dirty="0">
                <a:latin typeface="Kaiti SC" panose="02010600040101010101" pitchFamily="2" charset="-122"/>
                <a:ea typeface="Kaiti SC" panose="02010600040101010101" pitchFamily="2" charset="-122"/>
              </a:rPr>
              <a:t>個人資料</a:t>
            </a:r>
            <a:r>
              <a:rPr lang="en-US" altLang="zh-TW" sz="1400" dirty="0">
                <a:latin typeface="Kaiti SC" panose="02010600040101010101" pitchFamily="2" charset="-122"/>
                <a:ea typeface="Kaiti SC" panose="02010600040101010101" pitchFamily="2" charset="-122"/>
                <a:sym typeface="Wingdings" pitchFamily="2" charset="2"/>
              </a:rPr>
              <a:t>: </a:t>
            </a:r>
            <a:r>
              <a:rPr lang="zh-TW" altLang="en-US" sz="1400" dirty="0">
                <a:latin typeface="Kaiti SC" panose="02010600040101010101" pitchFamily="2" charset="-122"/>
                <a:ea typeface="Kaiti SC" panose="02010600040101010101" pitchFamily="2" charset="-122"/>
                <a:sym typeface="Wingdings" pitchFamily="2" charset="2"/>
              </a:rPr>
              <a:t>（個資法第一章第二條）</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指自然人之姓名</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出生年月日</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國民身分證統一編號</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護 照號碼</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特徵</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指紋</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婚姻</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家庭</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教育</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職業</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病歷</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醫療</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基因 </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性生活</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健康檢查</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solidFill>
                  <a:srgbClr val="FF0000"/>
                </a:solidFill>
                <a:latin typeface="Kaiti SC" panose="02010600040101010101" pitchFamily="2" charset="-122"/>
                <a:ea typeface="Kaiti SC" panose="02010600040101010101" pitchFamily="2" charset="-122"/>
              </a:rPr>
              <a:t>犯罪前科</a:t>
            </a:r>
            <a:endParaRPr lang="en-US" altLang="zh-TW" sz="1400"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聯絡方式</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財務情況</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社會活動</a:t>
            </a:r>
            <a:endParaRPr lang="en-US" altLang="zh-TW" sz="1400" dirty="0">
              <a:latin typeface="Kaiti SC" panose="02010600040101010101" pitchFamily="2" charset="-122"/>
              <a:ea typeface="Kaiti SC" panose="02010600040101010101" pitchFamily="2" charset="-122"/>
            </a:endParaRPr>
          </a:p>
          <a:p>
            <a:pPr marL="342900" indent="-342900">
              <a:buAutoNum type="arabicPeriod"/>
            </a:pPr>
            <a:r>
              <a:rPr lang="zh-TW" altLang="en-US" sz="1400" dirty="0">
                <a:latin typeface="Kaiti SC" panose="02010600040101010101" pitchFamily="2" charset="-122"/>
                <a:ea typeface="Kaiti SC" panose="02010600040101010101" pitchFamily="2" charset="-122"/>
              </a:rPr>
              <a:t>及其他得以直接或間接方式識別該個人之資料。</a:t>
            </a:r>
            <a:endParaRPr kumimoji="1" lang="zh-TW" altLang="en-US" sz="1400" dirty="0">
              <a:latin typeface="Kaiti SC" panose="02010600040101010101" pitchFamily="2" charset="-122"/>
              <a:ea typeface="Kaiti SC" panose="02010600040101010101" pitchFamily="2" charset="-122"/>
            </a:endParaRPr>
          </a:p>
        </p:txBody>
      </p:sp>
      <p:sp>
        <p:nvSpPr>
          <p:cNvPr id="7" name="圓角矩形 6">
            <a:extLst>
              <a:ext uri="{FF2B5EF4-FFF2-40B4-BE49-F238E27FC236}">
                <a16:creationId xmlns:a16="http://schemas.microsoft.com/office/drawing/2014/main" xmlns="" id="{E7A4C083-4842-4D4C-B80C-D412935DAC16}"/>
              </a:ext>
            </a:extLst>
          </p:cNvPr>
          <p:cNvSpPr/>
          <p:nvPr/>
        </p:nvSpPr>
        <p:spPr>
          <a:xfrm>
            <a:off x="8467344" y="1205102"/>
            <a:ext cx="2886456" cy="2222704"/>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FF0000"/>
                </a:solidFill>
                <a:latin typeface="Kaiti SC" panose="02010600040101010101" pitchFamily="2" charset="-122"/>
                <a:ea typeface="Kaiti SC" panose="02010600040101010101" pitchFamily="2" charset="-122"/>
              </a:rPr>
              <a:t>個資法第一章第六條）</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病歷</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醫療</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基因 </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性生活</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健康檢查</a:t>
            </a:r>
            <a:endParaRPr lang="en-US" altLang="zh-TW" dirty="0">
              <a:solidFill>
                <a:srgbClr val="FF0000"/>
              </a:solidFill>
              <a:latin typeface="Kaiti SC" panose="02010600040101010101" pitchFamily="2" charset="-122"/>
              <a:ea typeface="Kaiti SC" panose="02010600040101010101" pitchFamily="2" charset="-122"/>
            </a:endParaRPr>
          </a:p>
          <a:p>
            <a:pPr marL="342900" indent="-342900">
              <a:buAutoNum type="arabicPeriod"/>
            </a:pPr>
            <a:r>
              <a:rPr lang="zh-TW" altLang="en-US" dirty="0">
                <a:solidFill>
                  <a:srgbClr val="FF0000"/>
                </a:solidFill>
                <a:latin typeface="Kaiti SC" panose="02010600040101010101" pitchFamily="2" charset="-122"/>
                <a:ea typeface="Kaiti SC" panose="02010600040101010101" pitchFamily="2" charset="-122"/>
              </a:rPr>
              <a:t>犯罪前科</a:t>
            </a:r>
            <a:endParaRPr lang="en-US" altLang="zh-TW" dirty="0">
              <a:solidFill>
                <a:srgbClr val="FF0000"/>
              </a:solidFill>
              <a:latin typeface="Kaiti SC" panose="02010600040101010101" pitchFamily="2" charset="-122"/>
              <a:ea typeface="Kaiti SC" panose="02010600040101010101" pitchFamily="2" charset="-122"/>
            </a:endParaRPr>
          </a:p>
        </p:txBody>
      </p:sp>
      <p:sp>
        <p:nvSpPr>
          <p:cNvPr id="10" name="矩形 9">
            <a:extLst>
              <a:ext uri="{FF2B5EF4-FFF2-40B4-BE49-F238E27FC236}">
                <a16:creationId xmlns:a16="http://schemas.microsoft.com/office/drawing/2014/main" xmlns="" id="{7CC03660-4856-D644-89A6-A1551AC12C54}"/>
              </a:ext>
            </a:extLst>
          </p:cNvPr>
          <p:cNvSpPr/>
          <p:nvPr/>
        </p:nvSpPr>
        <p:spPr>
          <a:xfrm>
            <a:off x="7065264" y="4588879"/>
            <a:ext cx="4949952" cy="923330"/>
          </a:xfrm>
          <a:prstGeom prst="rect">
            <a:avLst/>
          </a:prstGeom>
        </p:spPr>
        <p:txBody>
          <a:bodyPr wrap="square">
            <a:spAutoFit/>
          </a:bodyPr>
          <a:lstStyle/>
          <a:p>
            <a:r>
              <a:rPr lang="zh-TW" altLang="en-US" dirty="0">
                <a:latin typeface="Kaiti SC" panose="02010600040101010101" pitchFamily="2" charset="-122"/>
                <a:ea typeface="Kaiti SC" panose="02010600040101010101" pitchFamily="2" charset="-122"/>
              </a:rPr>
              <a:t>間接方式識別</a:t>
            </a:r>
            <a:r>
              <a:rPr lang="zh-TW" altLang="en-US" dirty="0">
                <a:latin typeface="Kaiti SC" panose="02010600040101010101" pitchFamily="2" charset="-122"/>
                <a:ea typeface="Kaiti SC" panose="02010600040101010101" pitchFamily="2" charset="-122"/>
                <a:sym typeface="Wingdings" pitchFamily="2" charset="2"/>
              </a:rPr>
              <a:t>： （</a:t>
            </a:r>
            <a:r>
              <a:rPr lang="zh-TW" altLang="en-US" dirty="0">
                <a:latin typeface="Kaiti SC" panose="02010600040101010101" pitchFamily="2" charset="-122"/>
                <a:ea typeface="Kaiti SC" panose="02010600040101010101" pitchFamily="2" charset="-122"/>
              </a:rPr>
              <a:t>施行細則第三條）</a:t>
            </a:r>
            <a:endParaRPr lang="en-US" altLang="zh-TW" dirty="0">
              <a:latin typeface="Kaiti SC" panose="02010600040101010101" pitchFamily="2" charset="-122"/>
              <a:ea typeface="Kaiti SC" panose="02010600040101010101" pitchFamily="2" charset="-122"/>
            </a:endParaRPr>
          </a:p>
          <a:p>
            <a:r>
              <a:rPr lang="zh-TW" altLang="en-US" dirty="0">
                <a:latin typeface="Kaiti SC" panose="02010600040101010101" pitchFamily="2" charset="-122"/>
                <a:ea typeface="Kaiti SC" panose="02010600040101010101" pitchFamily="2" charset="-122"/>
              </a:rPr>
              <a:t>僅以該資料不能直接識別，須與其他資料對照、組合、連結等，始能 識別該特定之個人。</a:t>
            </a:r>
          </a:p>
        </p:txBody>
      </p:sp>
    </p:spTree>
    <p:extLst>
      <p:ext uri="{BB962C8B-B14F-4D97-AF65-F5344CB8AC3E}">
        <p14:creationId xmlns:p14="http://schemas.microsoft.com/office/powerpoint/2010/main" val="205020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F144EEC-0507-CB49-AD65-9D59D6EC25F1}"/>
              </a:ext>
            </a:extLst>
          </p:cNvPr>
          <p:cNvSpPr>
            <a:spLocks noGrp="1"/>
          </p:cNvSpPr>
          <p:nvPr>
            <p:ph type="title"/>
          </p:nvPr>
        </p:nvSpPr>
        <p:spPr/>
        <p:txBody>
          <a:bodyPr/>
          <a:lstStyle/>
          <a:p>
            <a:r>
              <a:rPr kumimoji="1" lang="zh-CN" altLang="en-US" dirty="0"/>
              <a:t>個人資料檔案</a:t>
            </a:r>
            <a:endParaRPr kumimoji="1" lang="zh-TW" altLang="en-US" dirty="0"/>
          </a:p>
        </p:txBody>
      </p:sp>
      <p:sp>
        <p:nvSpPr>
          <p:cNvPr id="3" name="內容版面配置區 2">
            <a:extLst>
              <a:ext uri="{FF2B5EF4-FFF2-40B4-BE49-F238E27FC236}">
                <a16:creationId xmlns:a16="http://schemas.microsoft.com/office/drawing/2014/main" xmlns="" id="{5725393E-697E-3E4A-B969-58003BA3E896}"/>
              </a:ext>
            </a:extLst>
          </p:cNvPr>
          <p:cNvSpPr>
            <a:spLocks noGrp="1"/>
          </p:cNvSpPr>
          <p:nvPr>
            <p:ph idx="1"/>
          </p:nvPr>
        </p:nvSpPr>
        <p:spPr/>
        <p:txBody>
          <a:bodyPr/>
          <a:lstStyle/>
          <a:p>
            <a:r>
              <a:rPr lang="zh-TW" altLang="en-US" dirty="0"/>
              <a:t>個人資料檔案：指依系統建立而得以自動化機器或其他非自動化方式 檢索、整理之個人資料之集合。</a:t>
            </a:r>
            <a:endParaRPr lang="en-US" altLang="zh-TW" dirty="0"/>
          </a:p>
          <a:p>
            <a:pPr lvl="1"/>
            <a:r>
              <a:rPr kumimoji="1" lang="zh-TW" altLang="en-US" dirty="0"/>
              <a:t>施行細則第</a:t>
            </a:r>
            <a:r>
              <a:rPr kumimoji="1" lang="en-US" altLang="zh-TW" dirty="0"/>
              <a:t>5</a:t>
            </a:r>
            <a:r>
              <a:rPr kumimoji="1" lang="zh-CN" altLang="en-US" dirty="0"/>
              <a:t>條：</a:t>
            </a:r>
            <a:r>
              <a:rPr lang="zh-TW" altLang="en-US" dirty="0"/>
              <a:t>個人資料檔案，包括備份檔案。</a:t>
            </a:r>
            <a:endParaRPr lang="en-US" altLang="zh-TW" dirty="0"/>
          </a:p>
        </p:txBody>
      </p:sp>
      <p:sp>
        <p:nvSpPr>
          <p:cNvPr id="4" name="投影片編號版面配置區 3">
            <a:extLst>
              <a:ext uri="{FF2B5EF4-FFF2-40B4-BE49-F238E27FC236}">
                <a16:creationId xmlns:a16="http://schemas.microsoft.com/office/drawing/2014/main" xmlns="" id="{0805B980-4E44-8A45-808E-AABFC507F908}"/>
              </a:ext>
            </a:extLst>
          </p:cNvPr>
          <p:cNvSpPr>
            <a:spLocks noGrp="1"/>
          </p:cNvSpPr>
          <p:nvPr>
            <p:ph type="sldNum" sz="quarter" idx="12"/>
          </p:nvPr>
        </p:nvSpPr>
        <p:spPr/>
        <p:txBody>
          <a:bodyPr/>
          <a:lstStyle/>
          <a:p>
            <a:fld id="{00FFB4FD-816A-9D4F-8EC9-A232068B4FA5}" type="slidenum">
              <a:rPr kumimoji="1" lang="zh-TW" altLang="en-US" smtClean="0"/>
              <a:pPr/>
              <a:t>13</a:t>
            </a:fld>
            <a:endParaRPr kumimoji="1" lang="zh-TW" altLang="en-US" dirty="0"/>
          </a:p>
        </p:txBody>
      </p:sp>
      <p:pic>
        <p:nvPicPr>
          <p:cNvPr id="6" name="圖片 5">
            <a:extLst>
              <a:ext uri="{FF2B5EF4-FFF2-40B4-BE49-F238E27FC236}">
                <a16:creationId xmlns:a16="http://schemas.microsoft.com/office/drawing/2014/main" xmlns="" id="{5B5C1F4E-C539-3745-97A8-CF46DE786956}"/>
              </a:ext>
            </a:extLst>
          </p:cNvPr>
          <p:cNvPicPr>
            <a:picLocks noChangeAspect="1"/>
          </p:cNvPicPr>
          <p:nvPr/>
        </p:nvPicPr>
        <p:blipFill>
          <a:blip r:embed="rId2"/>
          <a:stretch>
            <a:fillRect/>
          </a:stretch>
        </p:blipFill>
        <p:spPr>
          <a:xfrm>
            <a:off x="9677400" y="3442779"/>
            <a:ext cx="1676400" cy="1206500"/>
          </a:xfrm>
          <a:prstGeom prst="rect">
            <a:avLst/>
          </a:prstGeom>
        </p:spPr>
      </p:pic>
      <p:pic>
        <p:nvPicPr>
          <p:cNvPr id="5" name="圖片 4">
            <a:extLst>
              <a:ext uri="{FF2B5EF4-FFF2-40B4-BE49-F238E27FC236}">
                <a16:creationId xmlns:a16="http://schemas.microsoft.com/office/drawing/2014/main" xmlns="" id="{7ACD30FB-CAAF-3340-9026-64920D5C7F03}"/>
              </a:ext>
            </a:extLst>
          </p:cNvPr>
          <p:cNvPicPr>
            <a:picLocks noChangeAspect="1"/>
          </p:cNvPicPr>
          <p:nvPr/>
        </p:nvPicPr>
        <p:blipFill>
          <a:blip r:embed="rId3"/>
          <a:stretch>
            <a:fillRect/>
          </a:stretch>
        </p:blipFill>
        <p:spPr>
          <a:xfrm>
            <a:off x="10515600" y="4454398"/>
            <a:ext cx="1384300" cy="1460500"/>
          </a:xfrm>
          <a:prstGeom prst="rect">
            <a:avLst/>
          </a:prstGeom>
        </p:spPr>
      </p:pic>
    </p:spTree>
    <p:extLst>
      <p:ext uri="{BB962C8B-B14F-4D97-AF65-F5344CB8AC3E}">
        <p14:creationId xmlns:p14="http://schemas.microsoft.com/office/powerpoint/2010/main" val="385637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E941413-C625-EC40-86FB-BD9AD359EF2B}"/>
              </a:ext>
            </a:extLst>
          </p:cNvPr>
          <p:cNvSpPr>
            <a:spLocks noGrp="1"/>
          </p:cNvSpPr>
          <p:nvPr>
            <p:ph type="title"/>
          </p:nvPr>
        </p:nvSpPr>
        <p:spPr/>
        <p:txBody>
          <a:bodyPr/>
          <a:lstStyle/>
          <a:p>
            <a:r>
              <a:rPr kumimoji="1" lang="zh-TW" altLang="en-US" dirty="0"/>
              <a:t>蒐集</a:t>
            </a:r>
          </a:p>
        </p:txBody>
      </p:sp>
      <p:sp>
        <p:nvSpPr>
          <p:cNvPr id="3" name="內容版面配置區 2">
            <a:extLst>
              <a:ext uri="{FF2B5EF4-FFF2-40B4-BE49-F238E27FC236}">
                <a16:creationId xmlns:a16="http://schemas.microsoft.com/office/drawing/2014/main" xmlns="" id="{8BEBCF9A-6AEC-584B-8792-DBEF9A938CB2}"/>
              </a:ext>
            </a:extLst>
          </p:cNvPr>
          <p:cNvSpPr>
            <a:spLocks noGrp="1"/>
          </p:cNvSpPr>
          <p:nvPr>
            <p:ph idx="1"/>
          </p:nvPr>
        </p:nvSpPr>
        <p:spPr>
          <a:xfrm>
            <a:off x="838200" y="1825625"/>
            <a:ext cx="10515600" cy="643255"/>
          </a:xfrm>
        </p:spPr>
        <p:txBody>
          <a:bodyPr/>
          <a:lstStyle/>
          <a:p>
            <a:r>
              <a:rPr lang="zh-TW" altLang="en-US" dirty="0"/>
              <a:t>蒐集：指以任何方式取得個人資料。</a:t>
            </a:r>
            <a:endParaRPr lang="en-US" altLang="zh-TW" dirty="0"/>
          </a:p>
        </p:txBody>
      </p:sp>
      <p:sp>
        <p:nvSpPr>
          <p:cNvPr id="4" name="投影片編號版面配置區 3">
            <a:extLst>
              <a:ext uri="{FF2B5EF4-FFF2-40B4-BE49-F238E27FC236}">
                <a16:creationId xmlns:a16="http://schemas.microsoft.com/office/drawing/2014/main" xmlns="" id="{D3460ED2-C5C9-834B-A6D3-D2DEDFA7D44A}"/>
              </a:ext>
            </a:extLst>
          </p:cNvPr>
          <p:cNvSpPr>
            <a:spLocks noGrp="1"/>
          </p:cNvSpPr>
          <p:nvPr>
            <p:ph type="sldNum" sz="quarter" idx="12"/>
          </p:nvPr>
        </p:nvSpPr>
        <p:spPr/>
        <p:txBody>
          <a:bodyPr/>
          <a:lstStyle/>
          <a:p>
            <a:fld id="{00FFB4FD-816A-9D4F-8EC9-A232068B4FA5}" type="slidenum">
              <a:rPr kumimoji="1" lang="zh-TW" altLang="en-US" smtClean="0"/>
              <a:pPr/>
              <a:t>14</a:t>
            </a:fld>
            <a:endParaRPr kumimoji="1" lang="zh-TW" altLang="en-US" dirty="0"/>
          </a:p>
        </p:txBody>
      </p:sp>
      <p:pic>
        <p:nvPicPr>
          <p:cNvPr id="7" name="圖片 6">
            <a:extLst>
              <a:ext uri="{FF2B5EF4-FFF2-40B4-BE49-F238E27FC236}">
                <a16:creationId xmlns:a16="http://schemas.microsoft.com/office/drawing/2014/main" xmlns="" id="{839FF85D-2ED6-F94C-9C72-BEF2C9EFFD89}"/>
              </a:ext>
            </a:extLst>
          </p:cNvPr>
          <p:cNvPicPr>
            <a:picLocks noChangeAspect="1"/>
          </p:cNvPicPr>
          <p:nvPr/>
        </p:nvPicPr>
        <p:blipFill>
          <a:blip r:embed="rId2"/>
          <a:stretch>
            <a:fillRect/>
          </a:stretch>
        </p:blipFill>
        <p:spPr>
          <a:xfrm>
            <a:off x="219456" y="2603817"/>
            <a:ext cx="9052560" cy="3468174"/>
          </a:xfrm>
          <a:prstGeom prst="rect">
            <a:avLst/>
          </a:prstGeom>
        </p:spPr>
      </p:pic>
      <p:sp>
        <p:nvSpPr>
          <p:cNvPr id="8" name="向右箭號 7">
            <a:extLst>
              <a:ext uri="{FF2B5EF4-FFF2-40B4-BE49-F238E27FC236}">
                <a16:creationId xmlns:a16="http://schemas.microsoft.com/office/drawing/2014/main" xmlns="" id="{AD95A1E9-32D3-604A-841A-3B12DAF91164}"/>
              </a:ext>
            </a:extLst>
          </p:cNvPr>
          <p:cNvSpPr/>
          <p:nvPr/>
        </p:nvSpPr>
        <p:spPr>
          <a:xfrm>
            <a:off x="9290304" y="3547872"/>
            <a:ext cx="786384"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9" name="文字方塊 8">
            <a:extLst>
              <a:ext uri="{FF2B5EF4-FFF2-40B4-BE49-F238E27FC236}">
                <a16:creationId xmlns:a16="http://schemas.microsoft.com/office/drawing/2014/main" xmlns="" id="{59EF9331-8A25-5748-B0EB-07F38351A5A0}"/>
              </a:ext>
            </a:extLst>
          </p:cNvPr>
          <p:cNvSpPr txBox="1"/>
          <p:nvPr/>
        </p:nvSpPr>
        <p:spPr>
          <a:xfrm>
            <a:off x="10094976" y="3511296"/>
            <a:ext cx="1609344" cy="523220"/>
          </a:xfrm>
          <a:prstGeom prst="rect">
            <a:avLst/>
          </a:prstGeom>
          <a:noFill/>
        </p:spPr>
        <p:txBody>
          <a:bodyPr wrap="square" rtlCol="0">
            <a:spAutoFit/>
          </a:bodyPr>
          <a:lstStyle/>
          <a:p>
            <a:r>
              <a:rPr kumimoji="1" lang="zh-TW" altLang="en-US" sz="2800" dirty="0">
                <a:latin typeface="Kaiti SC" panose="02010600040101010101" pitchFamily="2" charset="-122"/>
                <a:ea typeface="Kaiti SC" panose="02010600040101010101" pitchFamily="2" charset="-122"/>
              </a:rPr>
              <a:t>直接取得</a:t>
            </a:r>
          </a:p>
        </p:txBody>
      </p:sp>
      <p:sp>
        <p:nvSpPr>
          <p:cNvPr id="10" name="向右箭號 9">
            <a:extLst>
              <a:ext uri="{FF2B5EF4-FFF2-40B4-BE49-F238E27FC236}">
                <a16:creationId xmlns:a16="http://schemas.microsoft.com/office/drawing/2014/main" xmlns="" id="{88CB5797-CC8C-FE47-B8D8-E186082CA831}"/>
              </a:ext>
            </a:extLst>
          </p:cNvPr>
          <p:cNvSpPr/>
          <p:nvPr/>
        </p:nvSpPr>
        <p:spPr>
          <a:xfrm>
            <a:off x="9290304" y="5308047"/>
            <a:ext cx="786384"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1" name="文字方塊 10">
            <a:extLst>
              <a:ext uri="{FF2B5EF4-FFF2-40B4-BE49-F238E27FC236}">
                <a16:creationId xmlns:a16="http://schemas.microsoft.com/office/drawing/2014/main" xmlns="" id="{993F3214-137F-6543-85FE-A280D4072021}"/>
              </a:ext>
            </a:extLst>
          </p:cNvPr>
          <p:cNvSpPr txBox="1"/>
          <p:nvPr/>
        </p:nvSpPr>
        <p:spPr>
          <a:xfrm>
            <a:off x="10094976" y="5253183"/>
            <a:ext cx="1609344" cy="523220"/>
          </a:xfrm>
          <a:prstGeom prst="rect">
            <a:avLst/>
          </a:prstGeom>
          <a:noFill/>
        </p:spPr>
        <p:txBody>
          <a:bodyPr wrap="square" rtlCol="0">
            <a:spAutoFit/>
          </a:bodyPr>
          <a:lstStyle/>
          <a:p>
            <a:r>
              <a:rPr kumimoji="1" lang="zh-TW" altLang="en-US" sz="2800" dirty="0">
                <a:latin typeface="Kaiti SC" panose="02010600040101010101" pitchFamily="2" charset="-122"/>
                <a:ea typeface="Kaiti SC" panose="02010600040101010101" pitchFamily="2" charset="-122"/>
              </a:rPr>
              <a:t>間接取得</a:t>
            </a:r>
          </a:p>
        </p:txBody>
      </p:sp>
    </p:spTree>
    <p:extLst>
      <p:ext uri="{BB962C8B-B14F-4D97-AF65-F5344CB8AC3E}">
        <p14:creationId xmlns:p14="http://schemas.microsoft.com/office/powerpoint/2010/main" val="217521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6711F5A-001F-6446-B5FE-4D0FA452B825}"/>
              </a:ext>
            </a:extLst>
          </p:cNvPr>
          <p:cNvSpPr>
            <a:spLocks noGrp="1"/>
          </p:cNvSpPr>
          <p:nvPr>
            <p:ph type="title"/>
          </p:nvPr>
        </p:nvSpPr>
        <p:spPr/>
        <p:txBody>
          <a:bodyPr/>
          <a:lstStyle/>
          <a:p>
            <a:r>
              <a:rPr kumimoji="1" lang="zh-TW" altLang="en-US" dirty="0"/>
              <a:t>處理</a:t>
            </a:r>
          </a:p>
        </p:txBody>
      </p:sp>
      <p:sp>
        <p:nvSpPr>
          <p:cNvPr id="3" name="內容版面配置區 2">
            <a:extLst>
              <a:ext uri="{FF2B5EF4-FFF2-40B4-BE49-F238E27FC236}">
                <a16:creationId xmlns:a16="http://schemas.microsoft.com/office/drawing/2014/main" xmlns="" id="{DECA8311-F21D-EF4A-9EC1-04CBBA86C4C1}"/>
              </a:ext>
            </a:extLst>
          </p:cNvPr>
          <p:cNvSpPr>
            <a:spLocks noGrp="1"/>
          </p:cNvSpPr>
          <p:nvPr>
            <p:ph idx="1"/>
          </p:nvPr>
        </p:nvSpPr>
        <p:spPr>
          <a:xfrm>
            <a:off x="838200" y="1825625"/>
            <a:ext cx="10515600" cy="4245991"/>
          </a:xfrm>
        </p:spPr>
        <p:txBody>
          <a:bodyPr/>
          <a:lstStyle/>
          <a:p>
            <a:r>
              <a:rPr lang="zh-TW" altLang="en-US" dirty="0"/>
              <a:t>處理：指為建立或利用個人資料檔案所為資料之記錄、輸入、儲存、 編輯、更正、複製、檢索、刪除、輸出、連結或內部傳送。</a:t>
            </a:r>
            <a:endParaRPr lang="en-US" altLang="zh-TW" dirty="0"/>
          </a:p>
          <a:p>
            <a:pPr lvl="1"/>
            <a:r>
              <a:rPr kumimoji="1" lang="zh-TW" altLang="en-US" b="1" dirty="0">
                <a:solidFill>
                  <a:schemeClr val="accent1">
                    <a:lumMod val="75000"/>
                  </a:schemeClr>
                </a:solidFill>
              </a:rPr>
              <a:t>新增文件、建檔案、輸入系統</a:t>
            </a:r>
            <a:endParaRPr kumimoji="1" lang="en-US" altLang="zh-TW" b="1" dirty="0">
              <a:solidFill>
                <a:schemeClr val="accent1">
                  <a:lumMod val="75000"/>
                </a:schemeClr>
              </a:solidFill>
            </a:endParaRPr>
          </a:p>
          <a:p>
            <a:pPr lvl="1"/>
            <a:r>
              <a:rPr kumimoji="1" lang="zh-TW" altLang="en-US" b="1" dirty="0">
                <a:solidFill>
                  <a:schemeClr val="accent1">
                    <a:lumMod val="75000"/>
                  </a:schemeClr>
                </a:solidFill>
              </a:rPr>
              <a:t>編輯檔案、刪除檔案、儲存檔案、複製檔案</a:t>
            </a:r>
            <a:endParaRPr kumimoji="1" lang="en-US" altLang="zh-TW" b="1" dirty="0">
              <a:solidFill>
                <a:schemeClr val="accent1">
                  <a:lumMod val="75000"/>
                </a:schemeClr>
              </a:solidFill>
            </a:endParaRPr>
          </a:p>
          <a:p>
            <a:pPr lvl="1"/>
            <a:r>
              <a:rPr kumimoji="1" lang="zh-TW" altLang="en-US" b="1" dirty="0">
                <a:solidFill>
                  <a:schemeClr val="accent1">
                    <a:lumMod val="75000"/>
                  </a:schemeClr>
                </a:solidFill>
              </a:rPr>
              <a:t>檢索查詢、更正錯誤、製作連結</a:t>
            </a:r>
            <a:endParaRPr kumimoji="1" lang="en-US" altLang="zh-TW" b="1" dirty="0">
              <a:solidFill>
                <a:schemeClr val="accent1">
                  <a:lumMod val="75000"/>
                </a:schemeClr>
              </a:solidFill>
            </a:endParaRPr>
          </a:p>
          <a:p>
            <a:pPr lvl="1"/>
            <a:r>
              <a:rPr kumimoji="1" lang="zh-TW" altLang="en-US" b="1" dirty="0">
                <a:solidFill>
                  <a:schemeClr val="accent1">
                    <a:lumMod val="75000"/>
                  </a:schemeClr>
                </a:solidFill>
              </a:rPr>
              <a:t>內部傳送至別部門</a:t>
            </a:r>
            <a:r>
              <a:rPr kumimoji="1" lang="en-US" altLang="zh-TW" b="1" dirty="0">
                <a:solidFill>
                  <a:schemeClr val="accent1">
                    <a:lumMod val="75000"/>
                  </a:schemeClr>
                </a:solidFill>
              </a:rPr>
              <a:t>/</a:t>
            </a:r>
            <a:r>
              <a:rPr kumimoji="1" lang="zh-CN" altLang="en-US" b="1" dirty="0">
                <a:solidFill>
                  <a:schemeClr val="accent1">
                    <a:lumMod val="75000"/>
                  </a:schemeClr>
                </a:solidFill>
              </a:rPr>
              <a:t>單位</a:t>
            </a:r>
            <a:endParaRPr kumimoji="1" lang="zh-TW" altLang="en-US" b="1" dirty="0">
              <a:solidFill>
                <a:schemeClr val="accent1">
                  <a:lumMod val="75000"/>
                </a:schemeClr>
              </a:solidFill>
            </a:endParaRPr>
          </a:p>
        </p:txBody>
      </p:sp>
      <p:sp>
        <p:nvSpPr>
          <p:cNvPr id="4" name="投影片編號版面配置區 3">
            <a:extLst>
              <a:ext uri="{FF2B5EF4-FFF2-40B4-BE49-F238E27FC236}">
                <a16:creationId xmlns:a16="http://schemas.microsoft.com/office/drawing/2014/main" xmlns="" id="{0F89C49C-EDB2-4E42-A87E-38A315DE159A}"/>
              </a:ext>
            </a:extLst>
          </p:cNvPr>
          <p:cNvSpPr>
            <a:spLocks noGrp="1"/>
          </p:cNvSpPr>
          <p:nvPr>
            <p:ph type="sldNum" sz="quarter" idx="12"/>
          </p:nvPr>
        </p:nvSpPr>
        <p:spPr/>
        <p:txBody>
          <a:bodyPr/>
          <a:lstStyle/>
          <a:p>
            <a:fld id="{00FFB4FD-816A-9D4F-8EC9-A232068B4FA5}" type="slidenum">
              <a:rPr kumimoji="1" lang="zh-TW" altLang="en-US" smtClean="0"/>
              <a:pPr/>
              <a:t>15</a:t>
            </a:fld>
            <a:endParaRPr kumimoji="1" lang="zh-TW" altLang="en-US" dirty="0"/>
          </a:p>
        </p:txBody>
      </p:sp>
    </p:spTree>
    <p:extLst>
      <p:ext uri="{BB962C8B-B14F-4D97-AF65-F5344CB8AC3E}">
        <p14:creationId xmlns:p14="http://schemas.microsoft.com/office/powerpoint/2010/main" val="277889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C27A6C6-47C2-0144-94A2-255739060BB1}"/>
              </a:ext>
            </a:extLst>
          </p:cNvPr>
          <p:cNvSpPr>
            <a:spLocks noGrp="1"/>
          </p:cNvSpPr>
          <p:nvPr>
            <p:ph type="title"/>
          </p:nvPr>
        </p:nvSpPr>
        <p:spPr/>
        <p:txBody>
          <a:bodyPr/>
          <a:lstStyle/>
          <a:p>
            <a:r>
              <a:rPr kumimoji="1" lang="zh-TW" altLang="en-US" dirty="0"/>
              <a:t>利用</a:t>
            </a:r>
          </a:p>
        </p:txBody>
      </p:sp>
      <p:sp>
        <p:nvSpPr>
          <p:cNvPr id="3" name="內容版面配置區 2">
            <a:extLst>
              <a:ext uri="{FF2B5EF4-FFF2-40B4-BE49-F238E27FC236}">
                <a16:creationId xmlns:a16="http://schemas.microsoft.com/office/drawing/2014/main" xmlns="" id="{8CBE1CFC-BC97-7745-B335-5B6F0416F8B8}"/>
              </a:ext>
            </a:extLst>
          </p:cNvPr>
          <p:cNvSpPr>
            <a:spLocks noGrp="1"/>
          </p:cNvSpPr>
          <p:nvPr>
            <p:ph idx="1"/>
          </p:nvPr>
        </p:nvSpPr>
        <p:spPr/>
        <p:txBody>
          <a:bodyPr/>
          <a:lstStyle/>
          <a:p>
            <a:r>
              <a:rPr lang="zh-TW" altLang="en-US" dirty="0"/>
              <a:t>利用：指將蒐集之個人資料為處理以外之使用。</a:t>
            </a:r>
            <a:endParaRPr lang="en-US" altLang="zh-TW" dirty="0"/>
          </a:p>
          <a:p>
            <a:pPr lvl="1"/>
            <a:r>
              <a:rPr kumimoji="1" lang="zh-TW" altLang="en-US" dirty="0"/>
              <a:t>對當事人使用其個資：如使用通訊錄打電話或寄信、</a:t>
            </a:r>
            <a:r>
              <a:rPr kumimoji="1" lang="en" altLang="zh-TW" dirty="0"/>
              <a:t>E-mail</a:t>
            </a:r>
            <a:r>
              <a:rPr kumimoji="1" lang="zh-TW" altLang="en" dirty="0"/>
              <a:t>。</a:t>
            </a:r>
          </a:p>
          <a:p>
            <a:pPr lvl="1"/>
            <a:r>
              <a:rPr kumimoji="1" lang="zh-TW" altLang="en-US" dirty="0"/>
              <a:t>揭露第三方：如提供檢調單位調查、提供主管機關備查、提供勞健保給勞健保機構、提供報稅資料給國稅局、稅捐單位。</a:t>
            </a:r>
          </a:p>
          <a:p>
            <a:pPr lvl="1"/>
            <a:endParaRPr kumimoji="1" lang="zh-TW" altLang="en-US" dirty="0"/>
          </a:p>
        </p:txBody>
      </p:sp>
      <p:sp>
        <p:nvSpPr>
          <p:cNvPr id="4" name="投影片編號版面配置區 3">
            <a:extLst>
              <a:ext uri="{FF2B5EF4-FFF2-40B4-BE49-F238E27FC236}">
                <a16:creationId xmlns:a16="http://schemas.microsoft.com/office/drawing/2014/main" xmlns="" id="{AE1FF28E-0A29-C045-BB58-AEC274BD7DF9}"/>
              </a:ext>
            </a:extLst>
          </p:cNvPr>
          <p:cNvSpPr>
            <a:spLocks noGrp="1"/>
          </p:cNvSpPr>
          <p:nvPr>
            <p:ph type="sldNum" sz="quarter" idx="12"/>
          </p:nvPr>
        </p:nvSpPr>
        <p:spPr/>
        <p:txBody>
          <a:bodyPr/>
          <a:lstStyle/>
          <a:p>
            <a:fld id="{00FFB4FD-816A-9D4F-8EC9-A232068B4FA5}" type="slidenum">
              <a:rPr kumimoji="1" lang="zh-TW" altLang="en-US" smtClean="0"/>
              <a:pPr/>
              <a:t>16</a:t>
            </a:fld>
            <a:endParaRPr kumimoji="1" lang="zh-TW" altLang="en-US" dirty="0"/>
          </a:p>
        </p:txBody>
      </p:sp>
    </p:spTree>
    <p:extLst>
      <p:ext uri="{BB962C8B-B14F-4D97-AF65-F5344CB8AC3E}">
        <p14:creationId xmlns:p14="http://schemas.microsoft.com/office/powerpoint/2010/main" val="352625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10ED47-D733-8249-A545-F2ADEEF00C72}"/>
              </a:ext>
            </a:extLst>
          </p:cNvPr>
          <p:cNvSpPr>
            <a:spLocks noGrp="1"/>
          </p:cNvSpPr>
          <p:nvPr>
            <p:ph type="title"/>
          </p:nvPr>
        </p:nvSpPr>
        <p:spPr/>
        <p:txBody>
          <a:bodyPr/>
          <a:lstStyle/>
          <a:p>
            <a:r>
              <a:rPr kumimoji="1" lang="zh-TW" altLang="en-US" dirty="0"/>
              <a:t>個資當事人的權利</a:t>
            </a:r>
          </a:p>
        </p:txBody>
      </p:sp>
      <p:sp>
        <p:nvSpPr>
          <p:cNvPr id="3" name="內容版面配置區 2">
            <a:extLst>
              <a:ext uri="{FF2B5EF4-FFF2-40B4-BE49-F238E27FC236}">
                <a16:creationId xmlns:a16="http://schemas.microsoft.com/office/drawing/2014/main" xmlns="" id="{3EA41CA6-ACA2-6E45-868F-275A2FDECE93}"/>
              </a:ext>
            </a:extLst>
          </p:cNvPr>
          <p:cNvSpPr>
            <a:spLocks noGrp="1"/>
          </p:cNvSpPr>
          <p:nvPr>
            <p:ph idx="1"/>
          </p:nvPr>
        </p:nvSpPr>
        <p:spPr/>
        <p:txBody>
          <a:bodyPr/>
          <a:lstStyle/>
          <a:p>
            <a:r>
              <a:rPr lang="zh-TW" altLang="en-US" dirty="0"/>
              <a:t>當事人就其個人資料依本法規定行使之下列權利，不得預先拋棄或以特約限制之：</a:t>
            </a:r>
            <a:endParaRPr lang="en-US" altLang="zh-TW" dirty="0"/>
          </a:p>
          <a:p>
            <a:pPr lvl="1"/>
            <a:r>
              <a:rPr lang="zh-TW" altLang="en-US" dirty="0"/>
              <a:t>查詢或請求閱覽。</a:t>
            </a:r>
            <a:endParaRPr lang="en-US" altLang="zh-TW" dirty="0"/>
          </a:p>
          <a:p>
            <a:pPr lvl="1"/>
            <a:r>
              <a:rPr lang="zh-TW" altLang="en-US" dirty="0"/>
              <a:t>請求製給複製本。</a:t>
            </a:r>
            <a:endParaRPr lang="en-US" altLang="zh-TW" dirty="0"/>
          </a:p>
          <a:p>
            <a:pPr lvl="1"/>
            <a:r>
              <a:rPr lang="zh-TW" altLang="en-US" dirty="0"/>
              <a:t>請求補充或更正。</a:t>
            </a:r>
            <a:endParaRPr lang="en-US" altLang="zh-TW" dirty="0"/>
          </a:p>
          <a:p>
            <a:pPr lvl="1"/>
            <a:r>
              <a:rPr lang="zh-TW" altLang="en-US" dirty="0"/>
              <a:t>請求停止蒐集、處理或利用。</a:t>
            </a:r>
            <a:endParaRPr lang="en-US" altLang="zh-TW" dirty="0"/>
          </a:p>
          <a:p>
            <a:pPr lvl="1"/>
            <a:r>
              <a:rPr lang="zh-TW" altLang="en-US" dirty="0"/>
              <a:t>請求刪除。</a:t>
            </a:r>
            <a:endParaRPr kumimoji="1" lang="zh-TW" altLang="en-US" dirty="0"/>
          </a:p>
        </p:txBody>
      </p:sp>
      <p:sp>
        <p:nvSpPr>
          <p:cNvPr id="4" name="投影片編號版面配置區 3">
            <a:extLst>
              <a:ext uri="{FF2B5EF4-FFF2-40B4-BE49-F238E27FC236}">
                <a16:creationId xmlns:a16="http://schemas.microsoft.com/office/drawing/2014/main" xmlns="" id="{E65AA55A-FE95-6E4D-9A92-7A15EFD99DD3}"/>
              </a:ext>
            </a:extLst>
          </p:cNvPr>
          <p:cNvSpPr>
            <a:spLocks noGrp="1"/>
          </p:cNvSpPr>
          <p:nvPr>
            <p:ph type="sldNum" sz="quarter" idx="12"/>
          </p:nvPr>
        </p:nvSpPr>
        <p:spPr/>
        <p:txBody>
          <a:bodyPr/>
          <a:lstStyle/>
          <a:p>
            <a:fld id="{00FFB4FD-816A-9D4F-8EC9-A232068B4FA5}" type="slidenum">
              <a:rPr kumimoji="1" lang="zh-TW" altLang="en-US" smtClean="0"/>
              <a:pPr/>
              <a:t>17</a:t>
            </a:fld>
            <a:endParaRPr kumimoji="1" lang="zh-TW" altLang="en-US" dirty="0"/>
          </a:p>
        </p:txBody>
      </p:sp>
      <p:pic>
        <p:nvPicPr>
          <p:cNvPr id="5" name="圖片 4">
            <a:extLst>
              <a:ext uri="{FF2B5EF4-FFF2-40B4-BE49-F238E27FC236}">
                <a16:creationId xmlns:a16="http://schemas.microsoft.com/office/drawing/2014/main" xmlns="" id="{A81D7504-3626-4249-8D84-C42927685868}"/>
              </a:ext>
            </a:extLst>
          </p:cNvPr>
          <p:cNvPicPr>
            <a:picLocks noChangeAspect="1"/>
          </p:cNvPicPr>
          <p:nvPr/>
        </p:nvPicPr>
        <p:blipFill>
          <a:blip r:embed="rId2">
            <a:alphaModFix amt="14000"/>
          </a:blip>
          <a:stretch>
            <a:fillRect/>
          </a:stretch>
        </p:blipFill>
        <p:spPr>
          <a:xfrm>
            <a:off x="3640708" y="1690688"/>
            <a:ext cx="4910583" cy="2946349"/>
          </a:xfrm>
          <a:prstGeom prst="rect">
            <a:avLst/>
          </a:prstGeom>
        </p:spPr>
      </p:pic>
    </p:spTree>
    <p:extLst>
      <p:ext uri="{BB962C8B-B14F-4D97-AF65-F5344CB8AC3E}">
        <p14:creationId xmlns:p14="http://schemas.microsoft.com/office/powerpoint/2010/main" val="112371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07945622-7281-AB49-96F3-8D59F08EBD72}"/>
              </a:ext>
            </a:extLst>
          </p:cNvPr>
          <p:cNvSpPr>
            <a:spLocks noGrp="1"/>
          </p:cNvSpPr>
          <p:nvPr>
            <p:ph type="sldNum" sz="quarter" idx="12"/>
          </p:nvPr>
        </p:nvSpPr>
        <p:spPr/>
        <p:txBody>
          <a:bodyPr/>
          <a:lstStyle/>
          <a:p>
            <a:fld id="{00FFB4FD-816A-9D4F-8EC9-A232068B4FA5}" type="slidenum">
              <a:rPr kumimoji="1" lang="zh-TW" altLang="en-US" smtClean="0"/>
              <a:pPr/>
              <a:t>18</a:t>
            </a:fld>
            <a:endParaRPr kumimoji="1" lang="zh-TW" altLang="en-US" dirty="0"/>
          </a:p>
        </p:txBody>
      </p:sp>
      <p:grpSp>
        <p:nvGrpSpPr>
          <p:cNvPr id="14" name="群組 13">
            <a:extLst>
              <a:ext uri="{FF2B5EF4-FFF2-40B4-BE49-F238E27FC236}">
                <a16:creationId xmlns:a16="http://schemas.microsoft.com/office/drawing/2014/main" xmlns="" id="{49A3F063-83FA-4D4C-803C-5A715133221A}"/>
              </a:ext>
            </a:extLst>
          </p:cNvPr>
          <p:cNvGrpSpPr/>
          <p:nvPr/>
        </p:nvGrpSpPr>
        <p:grpSpPr>
          <a:xfrm>
            <a:off x="4783416" y="4326728"/>
            <a:ext cx="1312209" cy="1800137"/>
            <a:chOff x="4536140" y="944095"/>
            <a:chExt cx="1312209" cy="1800137"/>
          </a:xfrm>
        </p:grpSpPr>
        <p:pic>
          <p:nvPicPr>
            <p:cNvPr id="15" name="圖片 14">
              <a:extLst>
                <a:ext uri="{FF2B5EF4-FFF2-40B4-BE49-F238E27FC236}">
                  <a16:creationId xmlns:a16="http://schemas.microsoft.com/office/drawing/2014/main" xmlns="" id="{CDB8A1E1-1942-364F-A40B-B32C3976DC33}"/>
                </a:ext>
              </a:extLst>
            </p:cNvPr>
            <p:cNvPicPr>
              <a:picLocks noChangeAspect="1"/>
            </p:cNvPicPr>
            <p:nvPr/>
          </p:nvPicPr>
          <p:blipFill>
            <a:blip r:embed="rId2"/>
            <a:stretch>
              <a:fillRect/>
            </a:stretch>
          </p:blipFill>
          <p:spPr>
            <a:xfrm>
              <a:off x="4536140" y="944095"/>
              <a:ext cx="1312209" cy="1312209"/>
            </a:xfrm>
            <a:prstGeom prst="rect">
              <a:avLst/>
            </a:prstGeom>
          </p:spPr>
        </p:pic>
        <p:sp>
          <p:nvSpPr>
            <p:cNvPr id="16" name="文字方塊 15">
              <a:extLst>
                <a:ext uri="{FF2B5EF4-FFF2-40B4-BE49-F238E27FC236}">
                  <a16:creationId xmlns:a16="http://schemas.microsoft.com/office/drawing/2014/main" xmlns="" id="{1552A5FE-47A1-B14A-90AB-9C4BC8AD22EE}"/>
                </a:ext>
              </a:extLst>
            </p:cNvPr>
            <p:cNvSpPr txBox="1"/>
            <p:nvPr/>
          </p:nvSpPr>
          <p:spPr>
            <a:xfrm>
              <a:off x="4783416" y="2374900"/>
              <a:ext cx="1048870" cy="369332"/>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主計室</a:t>
              </a:r>
            </a:p>
          </p:txBody>
        </p:sp>
      </p:grpSp>
      <p:pic>
        <p:nvPicPr>
          <p:cNvPr id="3" name="圖片 2">
            <a:extLst>
              <a:ext uri="{FF2B5EF4-FFF2-40B4-BE49-F238E27FC236}">
                <a16:creationId xmlns:a16="http://schemas.microsoft.com/office/drawing/2014/main" xmlns="" id="{917206DD-928B-5940-8627-5A5D7A7D8B48}"/>
              </a:ext>
            </a:extLst>
          </p:cNvPr>
          <p:cNvPicPr>
            <a:picLocks noChangeAspect="1"/>
          </p:cNvPicPr>
          <p:nvPr/>
        </p:nvPicPr>
        <p:blipFill>
          <a:blip r:embed="rId3"/>
          <a:stretch>
            <a:fillRect/>
          </a:stretch>
        </p:blipFill>
        <p:spPr>
          <a:xfrm flipH="1">
            <a:off x="887506" y="825500"/>
            <a:ext cx="1501962" cy="1549400"/>
          </a:xfrm>
          <a:prstGeom prst="rect">
            <a:avLst/>
          </a:prstGeom>
        </p:spPr>
      </p:pic>
      <p:pic>
        <p:nvPicPr>
          <p:cNvPr id="6" name="圖片 5">
            <a:extLst>
              <a:ext uri="{FF2B5EF4-FFF2-40B4-BE49-F238E27FC236}">
                <a16:creationId xmlns:a16="http://schemas.microsoft.com/office/drawing/2014/main" xmlns="" id="{CE91B3E2-C458-ED42-AB42-5C889D553FC0}"/>
              </a:ext>
            </a:extLst>
          </p:cNvPr>
          <p:cNvPicPr>
            <a:picLocks noChangeAspect="1"/>
          </p:cNvPicPr>
          <p:nvPr/>
        </p:nvPicPr>
        <p:blipFill>
          <a:blip r:embed="rId4"/>
          <a:stretch>
            <a:fillRect/>
          </a:stretch>
        </p:blipFill>
        <p:spPr>
          <a:xfrm>
            <a:off x="8430559" y="990599"/>
            <a:ext cx="1651000" cy="1219200"/>
          </a:xfrm>
          <a:prstGeom prst="rect">
            <a:avLst/>
          </a:prstGeom>
        </p:spPr>
      </p:pic>
      <p:pic>
        <p:nvPicPr>
          <p:cNvPr id="7" name="圖片 6">
            <a:extLst>
              <a:ext uri="{FF2B5EF4-FFF2-40B4-BE49-F238E27FC236}">
                <a16:creationId xmlns:a16="http://schemas.microsoft.com/office/drawing/2014/main" xmlns="" id="{7AA261D9-1EA9-D64E-B7F5-25496E84AA84}"/>
              </a:ext>
            </a:extLst>
          </p:cNvPr>
          <p:cNvPicPr>
            <a:picLocks noChangeAspect="1"/>
          </p:cNvPicPr>
          <p:nvPr/>
        </p:nvPicPr>
        <p:blipFill>
          <a:blip r:embed="rId5"/>
          <a:stretch>
            <a:fillRect/>
          </a:stretch>
        </p:blipFill>
        <p:spPr>
          <a:xfrm flipH="1">
            <a:off x="3104431" y="2743200"/>
            <a:ext cx="1642409" cy="1460500"/>
          </a:xfrm>
          <a:prstGeom prst="rect">
            <a:avLst/>
          </a:prstGeom>
        </p:spPr>
      </p:pic>
      <p:sp>
        <p:nvSpPr>
          <p:cNvPr id="8" name="文字方塊 7">
            <a:extLst>
              <a:ext uri="{FF2B5EF4-FFF2-40B4-BE49-F238E27FC236}">
                <a16:creationId xmlns:a16="http://schemas.microsoft.com/office/drawing/2014/main" xmlns="" id="{97B25345-5DA2-DD4C-BA41-F4984724B866}"/>
              </a:ext>
            </a:extLst>
          </p:cNvPr>
          <p:cNvSpPr txBox="1"/>
          <p:nvPr/>
        </p:nvSpPr>
        <p:spPr>
          <a:xfrm>
            <a:off x="1237130" y="2374900"/>
            <a:ext cx="1048870" cy="368300"/>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職員</a:t>
            </a:r>
          </a:p>
        </p:txBody>
      </p:sp>
      <p:grpSp>
        <p:nvGrpSpPr>
          <p:cNvPr id="13" name="群組 12">
            <a:extLst>
              <a:ext uri="{FF2B5EF4-FFF2-40B4-BE49-F238E27FC236}">
                <a16:creationId xmlns:a16="http://schemas.microsoft.com/office/drawing/2014/main" xmlns="" id="{4404F485-7256-204C-B8CB-0BC57015F6CB}"/>
              </a:ext>
            </a:extLst>
          </p:cNvPr>
          <p:cNvGrpSpPr/>
          <p:nvPr/>
        </p:nvGrpSpPr>
        <p:grpSpPr>
          <a:xfrm>
            <a:off x="4536140" y="944095"/>
            <a:ext cx="1312209" cy="1799105"/>
            <a:chOff x="4536140" y="944095"/>
            <a:chExt cx="1312209" cy="1799105"/>
          </a:xfrm>
        </p:grpSpPr>
        <p:pic>
          <p:nvPicPr>
            <p:cNvPr id="5" name="圖片 4">
              <a:extLst>
                <a:ext uri="{FF2B5EF4-FFF2-40B4-BE49-F238E27FC236}">
                  <a16:creationId xmlns:a16="http://schemas.microsoft.com/office/drawing/2014/main" xmlns="" id="{FB17A94D-342C-6B40-8333-813997CD6646}"/>
                </a:ext>
              </a:extLst>
            </p:cNvPr>
            <p:cNvPicPr>
              <a:picLocks noChangeAspect="1"/>
            </p:cNvPicPr>
            <p:nvPr/>
          </p:nvPicPr>
          <p:blipFill>
            <a:blip r:embed="rId2"/>
            <a:stretch>
              <a:fillRect/>
            </a:stretch>
          </p:blipFill>
          <p:spPr>
            <a:xfrm>
              <a:off x="4536140" y="944095"/>
              <a:ext cx="1312209" cy="1312209"/>
            </a:xfrm>
            <a:prstGeom prst="rect">
              <a:avLst/>
            </a:prstGeom>
          </p:spPr>
        </p:pic>
        <p:sp>
          <p:nvSpPr>
            <p:cNvPr id="9" name="文字方塊 8">
              <a:extLst>
                <a:ext uri="{FF2B5EF4-FFF2-40B4-BE49-F238E27FC236}">
                  <a16:creationId xmlns:a16="http://schemas.microsoft.com/office/drawing/2014/main" xmlns="" id="{FF9D40CD-38FF-4A48-96A3-5E29E71B9AE1}"/>
                </a:ext>
              </a:extLst>
            </p:cNvPr>
            <p:cNvSpPr txBox="1"/>
            <p:nvPr/>
          </p:nvSpPr>
          <p:spPr>
            <a:xfrm>
              <a:off x="4783416" y="2374900"/>
              <a:ext cx="1048870" cy="368300"/>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人事室</a:t>
              </a:r>
            </a:p>
          </p:txBody>
        </p:sp>
      </p:grpSp>
      <p:sp>
        <p:nvSpPr>
          <p:cNvPr id="10" name="文字方塊 9">
            <a:extLst>
              <a:ext uri="{FF2B5EF4-FFF2-40B4-BE49-F238E27FC236}">
                <a16:creationId xmlns:a16="http://schemas.microsoft.com/office/drawing/2014/main" xmlns="" id="{F00F76C6-5ADB-9E45-95C7-C59D8467939D}"/>
              </a:ext>
            </a:extLst>
          </p:cNvPr>
          <p:cNvSpPr txBox="1"/>
          <p:nvPr/>
        </p:nvSpPr>
        <p:spPr>
          <a:xfrm>
            <a:off x="8610600" y="2256304"/>
            <a:ext cx="1563983" cy="369332"/>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人事薪資系統</a:t>
            </a:r>
          </a:p>
        </p:txBody>
      </p:sp>
      <p:sp>
        <p:nvSpPr>
          <p:cNvPr id="11" name="文字方塊 10">
            <a:extLst>
              <a:ext uri="{FF2B5EF4-FFF2-40B4-BE49-F238E27FC236}">
                <a16:creationId xmlns:a16="http://schemas.microsoft.com/office/drawing/2014/main" xmlns="" id="{9FD50647-CC73-FC43-86CE-FBED9F19C235}"/>
              </a:ext>
            </a:extLst>
          </p:cNvPr>
          <p:cNvSpPr txBox="1"/>
          <p:nvPr/>
        </p:nvSpPr>
        <p:spPr>
          <a:xfrm>
            <a:off x="3617539" y="4268733"/>
            <a:ext cx="757144" cy="368300"/>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出納</a:t>
            </a:r>
          </a:p>
        </p:txBody>
      </p:sp>
      <p:pic>
        <p:nvPicPr>
          <p:cNvPr id="12" name="圖片 11">
            <a:extLst>
              <a:ext uri="{FF2B5EF4-FFF2-40B4-BE49-F238E27FC236}">
                <a16:creationId xmlns:a16="http://schemas.microsoft.com/office/drawing/2014/main" xmlns="" id="{5590EF72-9AC9-BA41-B826-233C501AD277}"/>
              </a:ext>
            </a:extLst>
          </p:cNvPr>
          <p:cNvPicPr>
            <a:picLocks noChangeAspect="1"/>
          </p:cNvPicPr>
          <p:nvPr/>
        </p:nvPicPr>
        <p:blipFill>
          <a:blip r:embed="rId6"/>
          <a:stretch>
            <a:fillRect/>
          </a:stretch>
        </p:blipFill>
        <p:spPr>
          <a:xfrm>
            <a:off x="8610600" y="3552544"/>
            <a:ext cx="1701800" cy="1181100"/>
          </a:xfrm>
          <a:prstGeom prst="rect">
            <a:avLst/>
          </a:prstGeom>
        </p:spPr>
      </p:pic>
      <p:cxnSp>
        <p:nvCxnSpPr>
          <p:cNvPr id="18" name="直線箭頭接點 17">
            <a:extLst>
              <a:ext uri="{FF2B5EF4-FFF2-40B4-BE49-F238E27FC236}">
                <a16:creationId xmlns:a16="http://schemas.microsoft.com/office/drawing/2014/main" xmlns="" id="{975F9E40-78AB-A040-B4CF-BF572B112BB6}"/>
              </a:ext>
            </a:extLst>
          </p:cNvPr>
          <p:cNvCxnSpPr/>
          <p:nvPr/>
        </p:nvCxnSpPr>
        <p:spPr>
          <a:xfrm>
            <a:off x="2487706" y="1801906"/>
            <a:ext cx="18904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xmlns="" id="{6FF0D845-89EE-F449-925F-7FDC4113D2B6}"/>
              </a:ext>
            </a:extLst>
          </p:cNvPr>
          <p:cNvSpPr txBox="1"/>
          <p:nvPr/>
        </p:nvSpPr>
        <p:spPr>
          <a:xfrm>
            <a:off x="2786720" y="1358883"/>
            <a:ext cx="1309792" cy="369332"/>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個人資料</a:t>
            </a:r>
            <a:endParaRPr kumimoji="1" lang="en-US" altLang="zh-TW" dirty="0">
              <a:latin typeface="Kaiti SC" panose="02010600040101010101" pitchFamily="2" charset="-122"/>
              <a:ea typeface="Kaiti SC" panose="02010600040101010101" pitchFamily="2" charset="-122"/>
            </a:endParaRPr>
          </a:p>
        </p:txBody>
      </p:sp>
      <p:cxnSp>
        <p:nvCxnSpPr>
          <p:cNvPr id="20" name="直線箭頭接點 19">
            <a:extLst>
              <a:ext uri="{FF2B5EF4-FFF2-40B4-BE49-F238E27FC236}">
                <a16:creationId xmlns:a16="http://schemas.microsoft.com/office/drawing/2014/main" xmlns="" id="{693746C5-42C8-5B42-B3A9-D2E681DFA511}"/>
              </a:ext>
            </a:extLst>
          </p:cNvPr>
          <p:cNvCxnSpPr/>
          <p:nvPr/>
        </p:nvCxnSpPr>
        <p:spPr>
          <a:xfrm>
            <a:off x="6315994" y="1762820"/>
            <a:ext cx="18904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xmlns="" id="{5405D916-082A-3E48-8AAF-B50CE594A794}"/>
              </a:ext>
            </a:extLst>
          </p:cNvPr>
          <p:cNvSpPr txBox="1"/>
          <p:nvPr/>
        </p:nvSpPr>
        <p:spPr>
          <a:xfrm>
            <a:off x="6482398" y="1294503"/>
            <a:ext cx="1577721" cy="369332"/>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資料建檔</a:t>
            </a:r>
            <a:endParaRPr kumimoji="1" lang="en-US" altLang="zh-TW" dirty="0">
              <a:latin typeface="Kaiti SC" panose="02010600040101010101" pitchFamily="2" charset="-122"/>
              <a:ea typeface="Kaiti SC" panose="02010600040101010101" pitchFamily="2" charset="-122"/>
            </a:endParaRPr>
          </a:p>
        </p:txBody>
      </p:sp>
      <p:cxnSp>
        <p:nvCxnSpPr>
          <p:cNvPr id="22" name="直線箭頭接點 21">
            <a:extLst>
              <a:ext uri="{FF2B5EF4-FFF2-40B4-BE49-F238E27FC236}">
                <a16:creationId xmlns:a16="http://schemas.microsoft.com/office/drawing/2014/main" xmlns="" id="{BF98FBB8-B27E-1D40-B690-A77AB0B5B7C6}"/>
              </a:ext>
            </a:extLst>
          </p:cNvPr>
          <p:cNvCxnSpPr>
            <a:cxnSpLocks/>
          </p:cNvCxnSpPr>
          <p:nvPr/>
        </p:nvCxnSpPr>
        <p:spPr>
          <a:xfrm flipV="1">
            <a:off x="4903134" y="2209799"/>
            <a:ext cx="3527425" cy="15525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直線箭頭接點 23">
            <a:extLst>
              <a:ext uri="{FF2B5EF4-FFF2-40B4-BE49-F238E27FC236}">
                <a16:creationId xmlns:a16="http://schemas.microsoft.com/office/drawing/2014/main" xmlns="" id="{22BED665-391D-F047-9D61-18F10A5CC940}"/>
              </a:ext>
            </a:extLst>
          </p:cNvPr>
          <p:cNvCxnSpPr>
            <a:cxnSpLocks/>
          </p:cNvCxnSpPr>
          <p:nvPr/>
        </p:nvCxnSpPr>
        <p:spPr>
          <a:xfrm>
            <a:off x="5055534" y="3914709"/>
            <a:ext cx="3494743" cy="2283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xmlns="" id="{2E554327-4AE0-DB49-ABD5-A33266A960D7}"/>
              </a:ext>
            </a:extLst>
          </p:cNvPr>
          <p:cNvSpPr txBox="1"/>
          <p:nvPr/>
        </p:nvSpPr>
        <p:spPr>
          <a:xfrm rot="20068520">
            <a:off x="5453417" y="2608846"/>
            <a:ext cx="2166433" cy="369332"/>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查詢人事薪資資料</a:t>
            </a:r>
            <a:endParaRPr kumimoji="1" lang="en-US" altLang="zh-TW" dirty="0">
              <a:latin typeface="Kaiti SC" panose="02010600040101010101" pitchFamily="2" charset="-122"/>
              <a:ea typeface="Kaiti SC" panose="02010600040101010101" pitchFamily="2" charset="-122"/>
            </a:endParaRPr>
          </a:p>
        </p:txBody>
      </p:sp>
      <p:sp>
        <p:nvSpPr>
          <p:cNvPr id="27" name="文字方塊 26">
            <a:extLst>
              <a:ext uri="{FF2B5EF4-FFF2-40B4-BE49-F238E27FC236}">
                <a16:creationId xmlns:a16="http://schemas.microsoft.com/office/drawing/2014/main" xmlns="" id="{E03A9B9E-4AB9-4141-9B46-BAD7F889D934}"/>
              </a:ext>
            </a:extLst>
          </p:cNvPr>
          <p:cNvSpPr txBox="1"/>
          <p:nvPr/>
        </p:nvSpPr>
        <p:spPr>
          <a:xfrm rot="246047">
            <a:off x="6464836" y="3642399"/>
            <a:ext cx="1745632" cy="369332"/>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印領清冊</a:t>
            </a:r>
            <a:endParaRPr kumimoji="1" lang="en-US" altLang="zh-TW" dirty="0">
              <a:latin typeface="Kaiti SC" panose="02010600040101010101" pitchFamily="2" charset="-122"/>
              <a:ea typeface="Kaiti SC" panose="02010600040101010101" pitchFamily="2" charset="-122"/>
            </a:endParaRPr>
          </a:p>
        </p:txBody>
      </p:sp>
      <p:cxnSp>
        <p:nvCxnSpPr>
          <p:cNvPr id="28" name="直線箭頭接點 27">
            <a:extLst>
              <a:ext uri="{FF2B5EF4-FFF2-40B4-BE49-F238E27FC236}">
                <a16:creationId xmlns:a16="http://schemas.microsoft.com/office/drawing/2014/main" xmlns="" id="{3644D5EE-3B96-4D47-8ABD-F30E6096FA1A}"/>
              </a:ext>
            </a:extLst>
          </p:cNvPr>
          <p:cNvCxnSpPr>
            <a:cxnSpLocks/>
          </p:cNvCxnSpPr>
          <p:nvPr/>
        </p:nvCxnSpPr>
        <p:spPr>
          <a:xfrm flipH="1">
            <a:off x="6275666" y="4448110"/>
            <a:ext cx="2274612" cy="68371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2" name="文字方塊 31">
            <a:extLst>
              <a:ext uri="{FF2B5EF4-FFF2-40B4-BE49-F238E27FC236}">
                <a16:creationId xmlns:a16="http://schemas.microsoft.com/office/drawing/2014/main" xmlns="" id="{C8ADC691-508D-9A45-A305-F3EA6F553AB1}"/>
              </a:ext>
            </a:extLst>
          </p:cNvPr>
          <p:cNvSpPr txBox="1"/>
          <p:nvPr/>
        </p:nvSpPr>
        <p:spPr>
          <a:xfrm rot="20867630">
            <a:off x="6674051" y="4936439"/>
            <a:ext cx="1803207" cy="369332"/>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會辦核銷</a:t>
            </a:r>
            <a:endParaRPr kumimoji="1" lang="en-US" altLang="zh-TW" dirty="0">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2635093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089F48D6-415F-5D4D-997B-20FEB03646CA}"/>
              </a:ext>
            </a:extLst>
          </p:cNvPr>
          <p:cNvSpPr>
            <a:spLocks noGrp="1"/>
          </p:cNvSpPr>
          <p:nvPr>
            <p:ph type="sldNum" sz="quarter" idx="12"/>
          </p:nvPr>
        </p:nvSpPr>
        <p:spPr/>
        <p:txBody>
          <a:bodyPr/>
          <a:lstStyle/>
          <a:p>
            <a:fld id="{00FFB4FD-816A-9D4F-8EC9-A232068B4FA5}" type="slidenum">
              <a:rPr kumimoji="1" lang="zh-TW" altLang="en-US" smtClean="0"/>
              <a:pPr/>
              <a:t>19</a:t>
            </a:fld>
            <a:endParaRPr kumimoji="1" lang="zh-TW" altLang="en-US" dirty="0"/>
          </a:p>
        </p:txBody>
      </p:sp>
      <p:grpSp>
        <p:nvGrpSpPr>
          <p:cNvPr id="3" name="群組 2">
            <a:extLst>
              <a:ext uri="{FF2B5EF4-FFF2-40B4-BE49-F238E27FC236}">
                <a16:creationId xmlns:a16="http://schemas.microsoft.com/office/drawing/2014/main" xmlns="" id="{DDB44298-3113-E94E-856F-686B940E6C88}"/>
              </a:ext>
            </a:extLst>
          </p:cNvPr>
          <p:cNvGrpSpPr/>
          <p:nvPr/>
        </p:nvGrpSpPr>
        <p:grpSpPr>
          <a:xfrm>
            <a:off x="887506" y="825500"/>
            <a:ext cx="9424894" cy="4786160"/>
            <a:chOff x="887506" y="825500"/>
            <a:chExt cx="9424894" cy="4786160"/>
          </a:xfrm>
        </p:grpSpPr>
        <p:pic>
          <p:nvPicPr>
            <p:cNvPr id="4" name="圖片 3">
              <a:extLst>
                <a:ext uri="{FF2B5EF4-FFF2-40B4-BE49-F238E27FC236}">
                  <a16:creationId xmlns:a16="http://schemas.microsoft.com/office/drawing/2014/main" xmlns="" id="{E3A06A72-C938-B24F-9F07-E7B4AE78DB9B}"/>
                </a:ext>
              </a:extLst>
            </p:cNvPr>
            <p:cNvPicPr>
              <a:picLocks noChangeAspect="1"/>
            </p:cNvPicPr>
            <p:nvPr/>
          </p:nvPicPr>
          <p:blipFill>
            <a:blip r:embed="rId2"/>
            <a:stretch>
              <a:fillRect/>
            </a:stretch>
          </p:blipFill>
          <p:spPr>
            <a:xfrm flipH="1">
              <a:off x="887506" y="825500"/>
              <a:ext cx="1501962" cy="1549400"/>
            </a:xfrm>
            <a:prstGeom prst="rect">
              <a:avLst/>
            </a:prstGeom>
          </p:spPr>
        </p:pic>
        <p:pic>
          <p:nvPicPr>
            <p:cNvPr id="5" name="圖片 4">
              <a:extLst>
                <a:ext uri="{FF2B5EF4-FFF2-40B4-BE49-F238E27FC236}">
                  <a16:creationId xmlns:a16="http://schemas.microsoft.com/office/drawing/2014/main" xmlns="" id="{D1186CB8-4072-2542-9CB9-F55DBCB7095B}"/>
                </a:ext>
              </a:extLst>
            </p:cNvPr>
            <p:cNvPicPr>
              <a:picLocks noChangeAspect="1"/>
            </p:cNvPicPr>
            <p:nvPr/>
          </p:nvPicPr>
          <p:blipFill>
            <a:blip r:embed="rId3"/>
            <a:stretch>
              <a:fillRect/>
            </a:stretch>
          </p:blipFill>
          <p:spPr>
            <a:xfrm>
              <a:off x="8430559" y="990599"/>
              <a:ext cx="1651000" cy="1219200"/>
            </a:xfrm>
            <a:prstGeom prst="rect">
              <a:avLst/>
            </a:prstGeom>
          </p:spPr>
        </p:pic>
        <p:pic>
          <p:nvPicPr>
            <p:cNvPr id="6" name="圖片 5">
              <a:extLst>
                <a:ext uri="{FF2B5EF4-FFF2-40B4-BE49-F238E27FC236}">
                  <a16:creationId xmlns:a16="http://schemas.microsoft.com/office/drawing/2014/main" xmlns="" id="{8687DB43-A899-354C-82E7-15F171901129}"/>
                </a:ext>
              </a:extLst>
            </p:cNvPr>
            <p:cNvPicPr>
              <a:picLocks noChangeAspect="1"/>
            </p:cNvPicPr>
            <p:nvPr/>
          </p:nvPicPr>
          <p:blipFill>
            <a:blip r:embed="rId4"/>
            <a:stretch>
              <a:fillRect/>
            </a:stretch>
          </p:blipFill>
          <p:spPr>
            <a:xfrm flipH="1">
              <a:off x="3104431" y="2743200"/>
              <a:ext cx="1642409" cy="1460500"/>
            </a:xfrm>
            <a:prstGeom prst="rect">
              <a:avLst/>
            </a:prstGeom>
          </p:spPr>
        </p:pic>
        <p:sp>
          <p:nvSpPr>
            <p:cNvPr id="7" name="文字方塊 6">
              <a:extLst>
                <a:ext uri="{FF2B5EF4-FFF2-40B4-BE49-F238E27FC236}">
                  <a16:creationId xmlns:a16="http://schemas.microsoft.com/office/drawing/2014/main" xmlns="" id="{229DB370-0EF0-E349-9775-F6B73DF2050C}"/>
                </a:ext>
              </a:extLst>
            </p:cNvPr>
            <p:cNvSpPr txBox="1"/>
            <p:nvPr/>
          </p:nvSpPr>
          <p:spPr>
            <a:xfrm>
              <a:off x="1237130" y="2374900"/>
              <a:ext cx="1048870" cy="368300"/>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職員</a:t>
              </a:r>
            </a:p>
          </p:txBody>
        </p:sp>
        <p:grpSp>
          <p:nvGrpSpPr>
            <p:cNvPr id="8" name="群組 7">
              <a:extLst>
                <a:ext uri="{FF2B5EF4-FFF2-40B4-BE49-F238E27FC236}">
                  <a16:creationId xmlns:a16="http://schemas.microsoft.com/office/drawing/2014/main" xmlns="" id="{8880EC9F-C8EF-D548-91A8-6A4EF535E4B6}"/>
                </a:ext>
              </a:extLst>
            </p:cNvPr>
            <p:cNvGrpSpPr/>
            <p:nvPr/>
          </p:nvGrpSpPr>
          <p:grpSpPr>
            <a:xfrm>
              <a:off x="4536140" y="944095"/>
              <a:ext cx="1312209" cy="1799105"/>
              <a:chOff x="4536140" y="944095"/>
              <a:chExt cx="1312209" cy="1799105"/>
            </a:xfrm>
          </p:grpSpPr>
          <p:pic>
            <p:nvPicPr>
              <p:cNvPr id="24" name="圖片 23">
                <a:extLst>
                  <a:ext uri="{FF2B5EF4-FFF2-40B4-BE49-F238E27FC236}">
                    <a16:creationId xmlns:a16="http://schemas.microsoft.com/office/drawing/2014/main" xmlns="" id="{4C02E554-D6E2-3D48-8015-937E1DEBFE76}"/>
                  </a:ext>
                </a:extLst>
              </p:cNvPr>
              <p:cNvPicPr>
                <a:picLocks noChangeAspect="1"/>
              </p:cNvPicPr>
              <p:nvPr/>
            </p:nvPicPr>
            <p:blipFill>
              <a:blip r:embed="rId5"/>
              <a:stretch>
                <a:fillRect/>
              </a:stretch>
            </p:blipFill>
            <p:spPr>
              <a:xfrm>
                <a:off x="4536140" y="944095"/>
                <a:ext cx="1312209" cy="1312209"/>
              </a:xfrm>
              <a:prstGeom prst="rect">
                <a:avLst/>
              </a:prstGeom>
            </p:spPr>
          </p:pic>
          <p:sp>
            <p:nvSpPr>
              <p:cNvPr id="25" name="文字方塊 24">
                <a:extLst>
                  <a:ext uri="{FF2B5EF4-FFF2-40B4-BE49-F238E27FC236}">
                    <a16:creationId xmlns:a16="http://schemas.microsoft.com/office/drawing/2014/main" xmlns="" id="{71FECDCF-BC85-0E4C-B785-066F5156BF86}"/>
                  </a:ext>
                </a:extLst>
              </p:cNvPr>
              <p:cNvSpPr txBox="1"/>
              <p:nvPr/>
            </p:nvSpPr>
            <p:spPr>
              <a:xfrm>
                <a:off x="4783416" y="2374900"/>
                <a:ext cx="1048870" cy="368300"/>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人事室</a:t>
                </a:r>
              </a:p>
            </p:txBody>
          </p:sp>
        </p:grpSp>
        <p:sp>
          <p:nvSpPr>
            <p:cNvPr id="9" name="文字方塊 8">
              <a:extLst>
                <a:ext uri="{FF2B5EF4-FFF2-40B4-BE49-F238E27FC236}">
                  <a16:creationId xmlns:a16="http://schemas.microsoft.com/office/drawing/2014/main" xmlns="" id="{012B9195-A96C-9A43-B211-CAAC2FFD60AC}"/>
                </a:ext>
              </a:extLst>
            </p:cNvPr>
            <p:cNvSpPr txBox="1"/>
            <p:nvPr/>
          </p:nvSpPr>
          <p:spPr>
            <a:xfrm>
              <a:off x="8610600" y="2256304"/>
              <a:ext cx="1563983" cy="369332"/>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人事薪資系統</a:t>
              </a:r>
            </a:p>
          </p:txBody>
        </p:sp>
        <p:sp>
          <p:nvSpPr>
            <p:cNvPr id="10" name="文字方塊 9">
              <a:extLst>
                <a:ext uri="{FF2B5EF4-FFF2-40B4-BE49-F238E27FC236}">
                  <a16:creationId xmlns:a16="http://schemas.microsoft.com/office/drawing/2014/main" xmlns="" id="{3A4F7F7F-5B78-D642-B981-6573A616B088}"/>
                </a:ext>
              </a:extLst>
            </p:cNvPr>
            <p:cNvSpPr txBox="1"/>
            <p:nvPr/>
          </p:nvSpPr>
          <p:spPr>
            <a:xfrm>
              <a:off x="3617539" y="4268733"/>
              <a:ext cx="757144" cy="368300"/>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出納</a:t>
              </a:r>
            </a:p>
          </p:txBody>
        </p:sp>
        <p:pic>
          <p:nvPicPr>
            <p:cNvPr id="11" name="圖片 10">
              <a:extLst>
                <a:ext uri="{FF2B5EF4-FFF2-40B4-BE49-F238E27FC236}">
                  <a16:creationId xmlns:a16="http://schemas.microsoft.com/office/drawing/2014/main" xmlns="" id="{DDBE68C7-67C6-3E4E-A872-60ED9E2DEB3E}"/>
                </a:ext>
              </a:extLst>
            </p:cNvPr>
            <p:cNvPicPr>
              <a:picLocks noChangeAspect="1"/>
            </p:cNvPicPr>
            <p:nvPr/>
          </p:nvPicPr>
          <p:blipFill>
            <a:blip r:embed="rId6"/>
            <a:stretch>
              <a:fillRect/>
            </a:stretch>
          </p:blipFill>
          <p:spPr>
            <a:xfrm>
              <a:off x="8610600" y="3552544"/>
              <a:ext cx="1701800" cy="1181100"/>
            </a:xfrm>
            <a:prstGeom prst="rect">
              <a:avLst/>
            </a:prstGeom>
          </p:spPr>
        </p:pic>
        <p:cxnSp>
          <p:nvCxnSpPr>
            <p:cNvPr id="12" name="直線箭頭接點 11">
              <a:extLst>
                <a:ext uri="{FF2B5EF4-FFF2-40B4-BE49-F238E27FC236}">
                  <a16:creationId xmlns:a16="http://schemas.microsoft.com/office/drawing/2014/main" xmlns="" id="{5A052C6A-C855-304F-AB20-C8162E84B43B}"/>
                </a:ext>
              </a:extLst>
            </p:cNvPr>
            <p:cNvCxnSpPr/>
            <p:nvPr/>
          </p:nvCxnSpPr>
          <p:spPr>
            <a:xfrm>
              <a:off x="2487706" y="1801906"/>
              <a:ext cx="18904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xmlns="" id="{44DB8987-922D-FB4C-B20F-54BBCECB9943}"/>
                </a:ext>
              </a:extLst>
            </p:cNvPr>
            <p:cNvSpPr txBox="1"/>
            <p:nvPr/>
          </p:nvSpPr>
          <p:spPr>
            <a:xfrm>
              <a:off x="2786720" y="1267443"/>
              <a:ext cx="1309792" cy="646331"/>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個人資料</a:t>
              </a:r>
              <a:endParaRPr kumimoji="1" lang="en-US" altLang="zh-TW" dirty="0">
                <a:latin typeface="Kaiti SC" panose="02010600040101010101" pitchFamily="2" charset="-122"/>
                <a:ea typeface="Kaiti SC" panose="02010600040101010101" pitchFamily="2" charset="-122"/>
              </a:endParaRPr>
            </a:p>
            <a:p>
              <a:r>
                <a:rPr kumimoji="1" lang="zh-TW" altLang="en-US" dirty="0">
                  <a:latin typeface="Kaiti SC" panose="02010600040101010101" pitchFamily="2" charset="-122"/>
                  <a:ea typeface="Kaiti SC" panose="02010600040101010101" pitchFamily="2" charset="-122"/>
                </a:rPr>
                <a:t>（蒐集）</a:t>
              </a:r>
            </a:p>
          </p:txBody>
        </p:sp>
        <p:cxnSp>
          <p:nvCxnSpPr>
            <p:cNvPr id="14" name="直線箭頭接點 13">
              <a:extLst>
                <a:ext uri="{FF2B5EF4-FFF2-40B4-BE49-F238E27FC236}">
                  <a16:creationId xmlns:a16="http://schemas.microsoft.com/office/drawing/2014/main" xmlns="" id="{DF9C7EC1-9696-AD42-9B57-20F44BAE48A9}"/>
                </a:ext>
              </a:extLst>
            </p:cNvPr>
            <p:cNvCxnSpPr/>
            <p:nvPr/>
          </p:nvCxnSpPr>
          <p:spPr>
            <a:xfrm>
              <a:off x="6315994" y="1762820"/>
              <a:ext cx="18904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xmlns="" id="{64159E8A-5FA1-0042-A2EC-052B11A8FEF8}"/>
                </a:ext>
              </a:extLst>
            </p:cNvPr>
            <p:cNvSpPr txBox="1"/>
            <p:nvPr/>
          </p:nvSpPr>
          <p:spPr>
            <a:xfrm>
              <a:off x="6573838" y="1166487"/>
              <a:ext cx="1577721" cy="646331"/>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資料建檔</a:t>
              </a:r>
              <a:endParaRPr kumimoji="1" lang="en-US" altLang="zh-TW" dirty="0">
                <a:latin typeface="Kaiti SC" panose="02010600040101010101" pitchFamily="2" charset="-122"/>
                <a:ea typeface="Kaiti SC" panose="02010600040101010101" pitchFamily="2" charset="-122"/>
              </a:endParaRPr>
            </a:p>
            <a:p>
              <a:pPr algn="ctr"/>
              <a:r>
                <a:rPr kumimoji="1" lang="zh-TW" altLang="en-US" dirty="0">
                  <a:latin typeface="Kaiti SC" panose="02010600040101010101" pitchFamily="2" charset="-122"/>
                  <a:ea typeface="Kaiti SC" panose="02010600040101010101" pitchFamily="2" charset="-122"/>
                </a:rPr>
                <a:t>處理（輸入）</a:t>
              </a:r>
              <a:endParaRPr kumimoji="1" lang="en-US" altLang="zh-TW" dirty="0">
                <a:latin typeface="Kaiti SC" panose="02010600040101010101" pitchFamily="2" charset="-122"/>
                <a:ea typeface="Kaiti SC" panose="02010600040101010101" pitchFamily="2" charset="-122"/>
              </a:endParaRPr>
            </a:p>
          </p:txBody>
        </p:sp>
        <p:cxnSp>
          <p:nvCxnSpPr>
            <p:cNvPr id="16" name="直線箭頭接點 15">
              <a:extLst>
                <a:ext uri="{FF2B5EF4-FFF2-40B4-BE49-F238E27FC236}">
                  <a16:creationId xmlns:a16="http://schemas.microsoft.com/office/drawing/2014/main" xmlns="" id="{B9D007B2-01D4-BC44-94CC-F775187FB7C5}"/>
                </a:ext>
              </a:extLst>
            </p:cNvPr>
            <p:cNvCxnSpPr>
              <a:cxnSpLocks/>
            </p:cNvCxnSpPr>
            <p:nvPr/>
          </p:nvCxnSpPr>
          <p:spPr>
            <a:xfrm flipV="1">
              <a:off x="4903134" y="2209799"/>
              <a:ext cx="3527425" cy="155250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直線箭頭接點 16">
              <a:extLst>
                <a:ext uri="{FF2B5EF4-FFF2-40B4-BE49-F238E27FC236}">
                  <a16:creationId xmlns:a16="http://schemas.microsoft.com/office/drawing/2014/main" xmlns="" id="{1E3FC69A-ED7D-1E42-8902-25A5904295EA}"/>
                </a:ext>
              </a:extLst>
            </p:cNvPr>
            <p:cNvCxnSpPr>
              <a:cxnSpLocks/>
            </p:cNvCxnSpPr>
            <p:nvPr/>
          </p:nvCxnSpPr>
          <p:spPr>
            <a:xfrm>
              <a:off x="5055534" y="3914709"/>
              <a:ext cx="3494743" cy="2283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xmlns="" id="{BAC625DE-5658-AD47-A8E5-9141D66EDCAB}"/>
                </a:ext>
              </a:extLst>
            </p:cNvPr>
            <p:cNvSpPr txBox="1"/>
            <p:nvPr/>
          </p:nvSpPr>
          <p:spPr>
            <a:xfrm rot="20068520">
              <a:off x="5453417" y="2470347"/>
              <a:ext cx="2166433" cy="646331"/>
            </a:xfrm>
            <a:prstGeom prst="rect">
              <a:avLst/>
            </a:prstGeom>
            <a:noFill/>
          </p:spPr>
          <p:txBody>
            <a:bodyPr wrap="square" rtlCol="0">
              <a:spAutoFit/>
            </a:bodyPr>
            <a:lstStyle/>
            <a:p>
              <a:r>
                <a:rPr kumimoji="1" lang="zh-TW" altLang="en-US" dirty="0">
                  <a:latin typeface="Kaiti SC" panose="02010600040101010101" pitchFamily="2" charset="-122"/>
                  <a:ea typeface="Kaiti SC" panose="02010600040101010101" pitchFamily="2" charset="-122"/>
                </a:rPr>
                <a:t>查詢人事薪資資料</a:t>
              </a:r>
              <a:endParaRPr kumimoji="1" lang="en-US" altLang="zh-TW" dirty="0">
                <a:latin typeface="Kaiti SC" panose="02010600040101010101" pitchFamily="2" charset="-122"/>
                <a:ea typeface="Kaiti SC" panose="02010600040101010101" pitchFamily="2" charset="-122"/>
              </a:endParaRPr>
            </a:p>
            <a:p>
              <a:pPr algn="ctr"/>
              <a:r>
                <a:rPr kumimoji="1" lang="zh-CN" altLang="en-US" dirty="0">
                  <a:latin typeface="Kaiti SC" panose="02010600040101010101" pitchFamily="2" charset="-122"/>
                  <a:ea typeface="Kaiti SC" panose="02010600040101010101" pitchFamily="2" charset="-122"/>
                </a:rPr>
                <a:t>處理（檢索）</a:t>
              </a:r>
              <a:endParaRPr kumimoji="1" lang="en-US" altLang="zh-TW" dirty="0">
                <a:latin typeface="Kaiti SC" panose="02010600040101010101" pitchFamily="2" charset="-122"/>
                <a:ea typeface="Kaiti SC" panose="02010600040101010101" pitchFamily="2" charset="-122"/>
              </a:endParaRPr>
            </a:p>
          </p:txBody>
        </p:sp>
        <p:sp>
          <p:nvSpPr>
            <p:cNvPr id="19" name="文字方塊 18">
              <a:extLst>
                <a:ext uri="{FF2B5EF4-FFF2-40B4-BE49-F238E27FC236}">
                  <a16:creationId xmlns:a16="http://schemas.microsoft.com/office/drawing/2014/main" xmlns="" id="{21E0E804-BEE4-1547-89F0-D365707CE022}"/>
                </a:ext>
              </a:extLst>
            </p:cNvPr>
            <p:cNvSpPr txBox="1"/>
            <p:nvPr/>
          </p:nvSpPr>
          <p:spPr>
            <a:xfrm rot="246047">
              <a:off x="6464836" y="3503900"/>
              <a:ext cx="1745632" cy="646331"/>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印領清冊</a:t>
              </a:r>
              <a:endParaRPr kumimoji="1" lang="en-US" altLang="zh-TW" dirty="0">
                <a:latin typeface="Kaiti SC" panose="02010600040101010101" pitchFamily="2" charset="-122"/>
                <a:ea typeface="Kaiti SC" panose="02010600040101010101" pitchFamily="2" charset="-122"/>
              </a:endParaRPr>
            </a:p>
            <a:p>
              <a:pPr algn="ctr"/>
              <a:r>
                <a:rPr kumimoji="1" lang="zh-TW" altLang="en-US" dirty="0">
                  <a:latin typeface="Kaiti SC" panose="02010600040101010101" pitchFamily="2" charset="-122"/>
                  <a:ea typeface="Kaiti SC" panose="02010600040101010101" pitchFamily="2" charset="-122"/>
                </a:rPr>
                <a:t>處理（輸出）</a:t>
              </a:r>
              <a:endParaRPr kumimoji="1" lang="en-US" altLang="zh-TW" dirty="0">
                <a:latin typeface="Kaiti SC" panose="02010600040101010101" pitchFamily="2" charset="-122"/>
                <a:ea typeface="Kaiti SC" panose="02010600040101010101" pitchFamily="2" charset="-122"/>
              </a:endParaRPr>
            </a:p>
          </p:txBody>
        </p:sp>
        <p:cxnSp>
          <p:nvCxnSpPr>
            <p:cNvPr id="20" name="直線箭頭接點 19">
              <a:extLst>
                <a:ext uri="{FF2B5EF4-FFF2-40B4-BE49-F238E27FC236}">
                  <a16:creationId xmlns:a16="http://schemas.microsoft.com/office/drawing/2014/main" xmlns="" id="{196C6DDA-3029-274E-9620-24DCF489D685}"/>
                </a:ext>
              </a:extLst>
            </p:cNvPr>
            <p:cNvCxnSpPr>
              <a:cxnSpLocks/>
            </p:cNvCxnSpPr>
            <p:nvPr/>
          </p:nvCxnSpPr>
          <p:spPr>
            <a:xfrm flipH="1">
              <a:off x="6275666" y="4448110"/>
              <a:ext cx="2274612" cy="68371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xmlns="" id="{69AB59FA-7392-8341-8DC4-97396ADCDAD5}"/>
                </a:ext>
              </a:extLst>
            </p:cNvPr>
            <p:cNvSpPr txBox="1"/>
            <p:nvPr/>
          </p:nvSpPr>
          <p:spPr>
            <a:xfrm rot="20867630">
              <a:off x="6674051" y="4797940"/>
              <a:ext cx="1803207" cy="646331"/>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會辦核銷</a:t>
              </a:r>
              <a:endParaRPr kumimoji="1" lang="en-US" altLang="zh-TW" dirty="0">
                <a:latin typeface="Kaiti SC" panose="02010600040101010101" pitchFamily="2" charset="-122"/>
                <a:ea typeface="Kaiti SC" panose="02010600040101010101" pitchFamily="2" charset="-122"/>
              </a:endParaRPr>
            </a:p>
            <a:p>
              <a:pPr algn="ctr"/>
              <a:r>
                <a:rPr kumimoji="1" lang="zh-TW" altLang="en-US" dirty="0">
                  <a:latin typeface="Kaiti SC" panose="02010600040101010101" pitchFamily="2" charset="-122"/>
                  <a:ea typeface="Kaiti SC" panose="02010600040101010101" pitchFamily="2" charset="-122"/>
                </a:rPr>
                <a:t>處理（內部傳送）</a:t>
              </a:r>
              <a:endParaRPr kumimoji="1" lang="en-US" altLang="zh-TW" dirty="0">
                <a:latin typeface="Kaiti SC" panose="02010600040101010101" pitchFamily="2" charset="-122"/>
                <a:ea typeface="Kaiti SC" panose="02010600040101010101" pitchFamily="2" charset="-122"/>
              </a:endParaRPr>
            </a:p>
          </p:txBody>
        </p:sp>
        <p:sp>
          <p:nvSpPr>
            <p:cNvPr id="22" name="文字方塊 21">
              <a:extLst>
                <a:ext uri="{FF2B5EF4-FFF2-40B4-BE49-F238E27FC236}">
                  <a16:creationId xmlns:a16="http://schemas.microsoft.com/office/drawing/2014/main" xmlns="" id="{444ADF0C-3B03-5041-AE7F-637A0733FC7F}"/>
                </a:ext>
              </a:extLst>
            </p:cNvPr>
            <p:cNvSpPr txBox="1"/>
            <p:nvPr/>
          </p:nvSpPr>
          <p:spPr>
            <a:xfrm>
              <a:off x="1906355" y="3277969"/>
              <a:ext cx="1577721" cy="646331"/>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處理（儲存、刪除）</a:t>
              </a:r>
              <a:endParaRPr kumimoji="1" lang="en-US" altLang="zh-TW" dirty="0">
                <a:latin typeface="Kaiti SC" panose="02010600040101010101" pitchFamily="2" charset="-122"/>
                <a:ea typeface="Kaiti SC" panose="02010600040101010101" pitchFamily="2" charset="-122"/>
              </a:endParaRPr>
            </a:p>
          </p:txBody>
        </p:sp>
        <p:sp>
          <p:nvSpPr>
            <p:cNvPr id="23" name="文字方塊 22">
              <a:extLst>
                <a:ext uri="{FF2B5EF4-FFF2-40B4-BE49-F238E27FC236}">
                  <a16:creationId xmlns:a16="http://schemas.microsoft.com/office/drawing/2014/main" xmlns="" id="{49C29DDC-9FD4-D74C-ABFA-DDC67E59E672}"/>
                </a:ext>
              </a:extLst>
            </p:cNvPr>
            <p:cNvSpPr txBox="1"/>
            <p:nvPr/>
          </p:nvSpPr>
          <p:spPr>
            <a:xfrm>
              <a:off x="3307651" y="4965329"/>
              <a:ext cx="1577721" cy="646331"/>
            </a:xfrm>
            <a:prstGeom prst="rect">
              <a:avLst/>
            </a:prstGeom>
            <a:noFill/>
          </p:spPr>
          <p:txBody>
            <a:bodyPr wrap="square" rtlCol="0">
              <a:spAutoFit/>
            </a:bodyPr>
            <a:lstStyle/>
            <a:p>
              <a:pPr algn="ctr"/>
              <a:r>
                <a:rPr kumimoji="1" lang="zh-TW" altLang="en-US" dirty="0">
                  <a:latin typeface="Kaiti SC" panose="02010600040101010101" pitchFamily="2" charset="-122"/>
                  <a:ea typeface="Kaiti SC" panose="02010600040101010101" pitchFamily="2" charset="-122"/>
                </a:rPr>
                <a:t>處理（儲存、刪除）</a:t>
              </a:r>
              <a:endParaRPr kumimoji="1" lang="en-US" altLang="zh-TW" dirty="0">
                <a:latin typeface="Kaiti SC" panose="02010600040101010101" pitchFamily="2" charset="-122"/>
                <a:ea typeface="Kaiti SC" panose="02010600040101010101" pitchFamily="2" charset="-122"/>
              </a:endParaRPr>
            </a:p>
          </p:txBody>
        </p:sp>
      </p:grpSp>
    </p:spTree>
    <p:extLst>
      <p:ext uri="{BB962C8B-B14F-4D97-AF65-F5344CB8AC3E}">
        <p14:creationId xmlns:p14="http://schemas.microsoft.com/office/powerpoint/2010/main" val="32325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個人簡介</a:t>
            </a:r>
          </a:p>
        </p:txBody>
      </p:sp>
      <p:sp>
        <p:nvSpPr>
          <p:cNvPr id="5" name="投影片編號版面配置區 4"/>
          <p:cNvSpPr>
            <a:spLocks noGrp="1"/>
          </p:cNvSpPr>
          <p:nvPr>
            <p:ph type="sldNum" sz="quarter" idx="12"/>
          </p:nvPr>
        </p:nvSpPr>
        <p:spPr/>
        <p:txBody>
          <a:bodyPr/>
          <a:lstStyle/>
          <a:p>
            <a:fld id="{00FFB4FD-816A-9D4F-8EC9-A232068B4FA5}" type="slidenum">
              <a:rPr kumimoji="1" lang="zh-TW" altLang="en-US" smtClean="0"/>
              <a:pPr/>
              <a:t>2</a:t>
            </a:fld>
            <a:endParaRPr kumimoji="1" lang="zh-TW" altLang="en-US" dirty="0"/>
          </a:p>
        </p:txBody>
      </p:sp>
      <p:sp>
        <p:nvSpPr>
          <p:cNvPr id="6" name="文字版面配置區 3"/>
          <p:cNvSpPr>
            <a:spLocks noGrp="1"/>
          </p:cNvSpPr>
          <p:nvPr>
            <p:ph sz="half" idx="2"/>
          </p:nvPr>
        </p:nvSpPr>
        <p:spPr>
          <a:xfrm>
            <a:off x="6175717" y="782325"/>
            <a:ext cx="5181600" cy="5367015"/>
          </a:xfrm>
        </p:spPr>
        <p:txBody>
          <a:bodyPr>
            <a:normAutofit fontScale="55000" lnSpcReduction="20000"/>
          </a:bodyPr>
          <a:lstStyle/>
          <a:p>
            <a:pPr marL="285750" indent="-285750">
              <a:buFont typeface="Arial" charset="0"/>
              <a:buChar char="•"/>
            </a:pPr>
            <a:r>
              <a:rPr kumimoji="1" lang="zh-TW" altLang="en-US" dirty="0">
                <a:latin typeface="+mn-lt"/>
              </a:rPr>
              <a:t>學歷</a:t>
            </a:r>
            <a:r>
              <a:rPr kumimoji="1" lang="en-US" altLang="zh-TW" dirty="0">
                <a:latin typeface="+mn-lt"/>
              </a:rPr>
              <a:t>: </a:t>
            </a:r>
          </a:p>
          <a:p>
            <a:pPr marL="800100" lvl="1" indent="-342900">
              <a:buFont typeface="+mj-lt"/>
              <a:buAutoNum type="arabicPeriod"/>
            </a:pPr>
            <a:r>
              <a:rPr kumimoji="1" lang="zh-TW" altLang="en-US" dirty="0">
                <a:latin typeface="Kaiti TC" charset="-120"/>
                <a:ea typeface="Kaiti TC" charset="-120"/>
                <a:cs typeface="Kaiti TC" charset="-120"/>
              </a:rPr>
              <a:t>國立成功大學 工程科學所 博士</a:t>
            </a:r>
            <a:endParaRPr kumimoji="1" lang="en-US" altLang="zh-TW" dirty="0">
              <a:latin typeface="Kaiti TC" charset="-120"/>
              <a:ea typeface="Kaiti TC" charset="-120"/>
              <a:cs typeface="Kaiti TC" charset="-120"/>
            </a:endParaRPr>
          </a:p>
          <a:p>
            <a:pPr marL="800100" lvl="1" indent="-342900">
              <a:buFont typeface="+mj-lt"/>
              <a:buAutoNum type="arabicPeriod"/>
            </a:pPr>
            <a:r>
              <a:rPr kumimoji="1" lang="zh-TW" altLang="en-US" dirty="0">
                <a:latin typeface="Kaiti TC" charset="-120"/>
                <a:ea typeface="Kaiti TC" charset="-120"/>
                <a:cs typeface="Kaiti TC" charset="-120"/>
              </a:rPr>
              <a:t>密蘇里大學堪薩斯城分校 資訊工程所 碩士</a:t>
            </a:r>
            <a:endParaRPr kumimoji="1" lang="en-US" altLang="zh-TW" dirty="0">
              <a:latin typeface="Kaiti TC" charset="-120"/>
              <a:ea typeface="Kaiti TC" charset="-120"/>
              <a:cs typeface="Kaiti TC" charset="-120"/>
            </a:endParaRPr>
          </a:p>
          <a:p>
            <a:pPr marL="285750" indent="-285750">
              <a:buFont typeface="Arial" charset="0"/>
              <a:buChar char="•"/>
            </a:pPr>
            <a:r>
              <a:rPr kumimoji="1" lang="zh-TW" altLang="en-US" dirty="0"/>
              <a:t>經歷：</a:t>
            </a:r>
            <a:endParaRPr kumimoji="1" lang="en-US" altLang="zh-TW" dirty="0"/>
          </a:p>
          <a:p>
            <a:pPr marL="800100" lvl="1" indent="-342900">
              <a:buFont typeface="+mj-lt"/>
              <a:buAutoNum type="arabicPeriod"/>
            </a:pPr>
            <a:r>
              <a:rPr kumimoji="1" lang="zh-TW" altLang="en-US" dirty="0">
                <a:latin typeface="Kaiti TC" charset="-120"/>
                <a:ea typeface="Kaiti TC" charset="-120"/>
                <a:cs typeface="Kaiti TC" charset="-120"/>
              </a:rPr>
              <a:t>財團法人電信技術中心 資通安全組 副組長</a:t>
            </a:r>
            <a:endParaRPr kumimoji="1" lang="en-US" altLang="zh-TW" dirty="0">
              <a:latin typeface="Kaiti TC" charset="-120"/>
              <a:ea typeface="Kaiti TC" charset="-120"/>
              <a:cs typeface="Kaiti TC" charset="-120"/>
            </a:endParaRPr>
          </a:p>
          <a:p>
            <a:pPr marL="800100" lvl="1" indent="-342900">
              <a:buFont typeface="+mj-lt"/>
              <a:buAutoNum type="arabicPeriod"/>
            </a:pPr>
            <a:r>
              <a:rPr kumimoji="1" lang="en-US" altLang="zh-TW" dirty="0">
                <a:latin typeface="Kaiti TC" charset="-120"/>
                <a:ea typeface="Kaiti TC" charset="-120"/>
                <a:cs typeface="Kaiti TC" charset="-120"/>
              </a:rPr>
              <a:t>Hermes-</a:t>
            </a:r>
            <a:r>
              <a:rPr kumimoji="1" lang="en-US" altLang="zh-TW" dirty="0" err="1">
                <a:latin typeface="Kaiti TC" charset="-120"/>
                <a:ea typeface="Kaiti TC" charset="-120"/>
                <a:cs typeface="Kaiti TC" charset="-120"/>
              </a:rPr>
              <a:t>Infortech</a:t>
            </a:r>
            <a:r>
              <a:rPr kumimoji="1" lang="en-US" altLang="zh-TW" dirty="0">
                <a:latin typeface="Kaiti TC" charset="-120"/>
                <a:ea typeface="Kaiti TC" charset="-120"/>
                <a:cs typeface="Kaiti TC" charset="-120"/>
              </a:rPr>
              <a:t> Inc. </a:t>
            </a:r>
            <a:r>
              <a:rPr kumimoji="1" lang="zh-TW" altLang="en-US" dirty="0">
                <a:latin typeface="Kaiti TC" charset="-120"/>
                <a:ea typeface="Kaiti TC" charset="-120"/>
                <a:cs typeface="Kaiti TC" charset="-120"/>
              </a:rPr>
              <a:t>資深資安顧問</a:t>
            </a:r>
            <a:r>
              <a:rPr kumimoji="1" lang="en-US" altLang="zh-TW" dirty="0">
                <a:latin typeface="Kaiti TC" charset="-120"/>
                <a:ea typeface="Kaiti TC" charset="-120"/>
                <a:cs typeface="Kaiti TC" charset="-120"/>
              </a:rPr>
              <a:t>/</a:t>
            </a:r>
            <a:r>
              <a:rPr kumimoji="1" lang="zh-TW" altLang="en-US" dirty="0">
                <a:latin typeface="Kaiti TC" charset="-120"/>
                <a:ea typeface="Kaiti TC" charset="-120"/>
                <a:cs typeface="Kaiti TC" charset="-120"/>
              </a:rPr>
              <a:t>講師</a:t>
            </a:r>
            <a:endParaRPr kumimoji="1" lang="en-US" altLang="zh-TW" dirty="0">
              <a:latin typeface="Kaiti TC" charset="-120"/>
              <a:ea typeface="Kaiti TC" charset="-120"/>
              <a:cs typeface="Kaiti TC" charset="-120"/>
            </a:endParaRPr>
          </a:p>
          <a:p>
            <a:pPr marL="800100" lvl="1" indent="-342900">
              <a:buFont typeface="+mj-lt"/>
              <a:buAutoNum type="arabicPeriod"/>
            </a:pPr>
            <a:r>
              <a:rPr kumimoji="1" lang="zh-TW" altLang="en-US" dirty="0">
                <a:latin typeface="Kaiti TC" charset="-120"/>
                <a:ea typeface="Kaiti TC" charset="-120"/>
                <a:cs typeface="Kaiti TC" charset="-120"/>
              </a:rPr>
              <a:t>鼎智國際技術服務有限公司 技術長</a:t>
            </a:r>
            <a:r>
              <a:rPr kumimoji="1" lang="en-US" altLang="zh-TW" dirty="0"/>
              <a:t>/</a:t>
            </a:r>
            <a:r>
              <a:rPr kumimoji="1" lang="zh-TW" altLang="en-US" dirty="0"/>
              <a:t>資深資安顧問</a:t>
            </a:r>
            <a:endParaRPr kumimoji="1" lang="en-US" altLang="zh-TW" dirty="0">
              <a:latin typeface="Kaiti TC" charset="-120"/>
              <a:ea typeface="Kaiti TC" charset="-120"/>
              <a:cs typeface="Kaiti TC" charset="-120"/>
            </a:endParaRPr>
          </a:p>
          <a:p>
            <a:pPr marL="800100" lvl="1" indent="-342900">
              <a:buFont typeface="+mj-lt"/>
              <a:buAutoNum type="arabicPeriod"/>
            </a:pPr>
            <a:r>
              <a:rPr kumimoji="1" lang="zh-CN" altLang="en-US" dirty="0">
                <a:latin typeface="Kaiti TC" charset="-120"/>
                <a:ea typeface="Kaiti TC" charset="-120"/>
                <a:cs typeface="Kaiti TC" charset="-120"/>
              </a:rPr>
              <a:t>優士國際聯合顧問有限公司</a:t>
            </a:r>
            <a:r>
              <a:rPr kumimoji="1" lang="en-US" altLang="zh-TW" dirty="0">
                <a:latin typeface="Kaiti TC" charset="-120"/>
                <a:ea typeface="Kaiti TC" charset="-120"/>
                <a:cs typeface="Kaiti TC" charset="-120"/>
              </a:rPr>
              <a:t> </a:t>
            </a:r>
            <a:r>
              <a:rPr kumimoji="1" lang="zh-TW" altLang="en-US" dirty="0"/>
              <a:t>技術長</a:t>
            </a:r>
            <a:r>
              <a:rPr kumimoji="1" lang="en-US" altLang="zh-TW" dirty="0">
                <a:latin typeface="Kaiti TC" charset="-120"/>
                <a:ea typeface="Kaiti TC" charset="-120"/>
                <a:cs typeface="Kaiti TC" charset="-120"/>
              </a:rPr>
              <a:t>/</a:t>
            </a:r>
            <a:r>
              <a:rPr kumimoji="1" lang="zh-TW" altLang="en-US" dirty="0">
                <a:latin typeface="Kaiti TC" charset="-120"/>
                <a:ea typeface="Kaiti TC" charset="-120"/>
                <a:cs typeface="Kaiti TC" charset="-120"/>
              </a:rPr>
              <a:t>資深資安顧問</a:t>
            </a:r>
            <a:endParaRPr kumimoji="1" lang="en-US" altLang="zh-TW" dirty="0"/>
          </a:p>
          <a:p>
            <a:pPr marL="285750" indent="-285750">
              <a:buFont typeface="Arial" charset="0"/>
              <a:buChar char="•"/>
            </a:pPr>
            <a:r>
              <a:rPr kumimoji="1" lang="zh-TW" altLang="en-US" dirty="0">
                <a:latin typeface="+mn-lt"/>
              </a:rPr>
              <a:t>專長</a:t>
            </a:r>
            <a:r>
              <a:rPr kumimoji="1" lang="en-US" altLang="zh-TW" dirty="0">
                <a:latin typeface="+mn-lt"/>
              </a:rPr>
              <a:t>: </a:t>
            </a:r>
          </a:p>
          <a:p>
            <a:pPr marL="800100" lvl="1" indent="-342900">
              <a:buFont typeface="+mj-lt"/>
              <a:buAutoNum type="arabicPeriod"/>
            </a:pPr>
            <a:r>
              <a:rPr kumimoji="1" lang="zh-TW" altLang="en-US" dirty="0"/>
              <a:t>網路通訊協定安全</a:t>
            </a:r>
            <a:r>
              <a:rPr kumimoji="1" lang="en-US" altLang="zh-TW" dirty="0"/>
              <a:t>     </a:t>
            </a:r>
          </a:p>
          <a:p>
            <a:pPr marL="800100" lvl="1" indent="-342900">
              <a:buFont typeface="+mj-lt"/>
              <a:buAutoNum type="arabicPeriod"/>
            </a:pPr>
            <a:r>
              <a:rPr kumimoji="1" lang="zh-TW" altLang="en-US" dirty="0"/>
              <a:t>資訊安全</a:t>
            </a:r>
            <a:endParaRPr kumimoji="1" lang="en-US" altLang="zh-TW" dirty="0"/>
          </a:p>
          <a:p>
            <a:pPr marL="800100" lvl="1" indent="-342900">
              <a:buFont typeface="+mj-lt"/>
              <a:buAutoNum type="arabicPeriod"/>
            </a:pPr>
            <a:r>
              <a:rPr kumimoji="1" lang="zh-TW" altLang="en-US" dirty="0"/>
              <a:t>管理系統</a:t>
            </a:r>
            <a:r>
              <a:rPr kumimoji="1" lang="en-US" altLang="zh-TW" dirty="0"/>
              <a:t>(</a:t>
            </a:r>
            <a:r>
              <a:rPr kumimoji="1" lang="zh-TW" altLang="en-US" dirty="0"/>
              <a:t>資訊安全、</a:t>
            </a:r>
            <a:r>
              <a:rPr kumimoji="1" lang="en-US" altLang="zh-TW" dirty="0"/>
              <a:t>IT</a:t>
            </a:r>
            <a:r>
              <a:rPr kumimoji="1" lang="zh-TW" altLang="en-US" dirty="0"/>
              <a:t>服務、營運持續、個人資料保護</a:t>
            </a:r>
            <a:r>
              <a:rPr kumimoji="1" lang="en-US" altLang="zh-TW" dirty="0"/>
              <a:t>)</a:t>
            </a:r>
          </a:p>
          <a:p>
            <a:pPr marL="800100" lvl="1" indent="-342900">
              <a:buFont typeface="+mj-lt"/>
              <a:buAutoNum type="arabicPeriod"/>
            </a:pPr>
            <a:r>
              <a:rPr kumimoji="1" lang="zh-TW" altLang="en-US" dirty="0"/>
              <a:t>資安產品測試</a:t>
            </a:r>
            <a:r>
              <a:rPr kumimoji="1" lang="en-US" altLang="zh-TW" dirty="0"/>
              <a:t> (ISO/IEC 15408)</a:t>
            </a:r>
          </a:p>
          <a:p>
            <a:pPr marL="800100" lvl="1" indent="-342900">
              <a:buFont typeface="+mj-lt"/>
              <a:buAutoNum type="arabicPeriod"/>
            </a:pPr>
            <a:r>
              <a:rPr kumimoji="1" lang="zh-TW" altLang="en-US" dirty="0"/>
              <a:t>密碼模組測試</a:t>
            </a:r>
            <a:r>
              <a:rPr kumimoji="1" lang="en-US" altLang="zh-TW" dirty="0"/>
              <a:t>(FIPS 140-2)</a:t>
            </a:r>
          </a:p>
          <a:p>
            <a:pPr marL="800100" lvl="1" indent="-342900">
              <a:buFont typeface="+mj-lt"/>
              <a:buAutoNum type="arabicPeriod"/>
            </a:pPr>
            <a:r>
              <a:rPr kumimoji="1" lang="zh-TW" altLang="en-US" dirty="0"/>
              <a:t>實體環境安全</a:t>
            </a:r>
            <a:r>
              <a:rPr kumimoji="1" lang="en-US" altLang="zh-TW" dirty="0"/>
              <a:t> </a:t>
            </a:r>
          </a:p>
          <a:p>
            <a:pPr marL="800100" lvl="1" indent="-342900">
              <a:buFont typeface="+mj-lt"/>
              <a:buAutoNum type="arabicPeriod"/>
            </a:pPr>
            <a:r>
              <a:rPr kumimoji="1" lang="zh-TW" altLang="en-US" dirty="0"/>
              <a:t>密碼學</a:t>
            </a:r>
            <a:endParaRPr kumimoji="1" lang="en-US" altLang="zh-TW" dirty="0"/>
          </a:p>
          <a:p>
            <a:pPr marL="285750" indent="-285750">
              <a:buFont typeface="Arial" charset="0"/>
              <a:buChar char="•"/>
            </a:pPr>
            <a:r>
              <a:rPr kumimoji="1" lang="zh-TW" altLang="en-US" dirty="0"/>
              <a:t>稽核員資格：</a:t>
            </a:r>
            <a:endParaRPr kumimoji="1" lang="en-US" altLang="zh-TW" dirty="0"/>
          </a:p>
          <a:p>
            <a:pPr marL="914400" lvl="1" indent="-457200">
              <a:buFont typeface="+mj-lt"/>
              <a:buAutoNum type="arabicPeriod"/>
            </a:pPr>
            <a:r>
              <a:rPr kumimoji="1" lang="en-US" altLang="zh-TW" dirty="0"/>
              <a:t>ISO/IEC 27001</a:t>
            </a:r>
            <a:r>
              <a:rPr kumimoji="1" lang="zh-TW" altLang="en-US" dirty="0"/>
              <a:t>稽核員</a:t>
            </a:r>
            <a:endParaRPr kumimoji="1" lang="en-US" altLang="zh-TW" dirty="0"/>
          </a:p>
          <a:p>
            <a:pPr marL="914400" lvl="1" indent="-457200">
              <a:buFont typeface="+mj-lt"/>
              <a:buAutoNum type="arabicPeriod"/>
            </a:pPr>
            <a:r>
              <a:rPr kumimoji="1" lang="en-US" altLang="zh-TW" dirty="0"/>
              <a:t>ISO/IEC </a:t>
            </a:r>
            <a:r>
              <a:rPr kumimoji="1" lang="en-US" altLang="zh-TW" dirty="0" smtClean="0"/>
              <a:t>17025</a:t>
            </a:r>
            <a:r>
              <a:rPr kumimoji="1" lang="zh-TW" altLang="en-US" dirty="0"/>
              <a:t>稽核</a:t>
            </a:r>
            <a:r>
              <a:rPr kumimoji="1" lang="zh-TW" altLang="en-US" dirty="0" smtClean="0"/>
              <a:t>員</a:t>
            </a:r>
            <a:endParaRPr kumimoji="1" lang="en-US" altLang="zh-TW" dirty="0" smtClean="0"/>
          </a:p>
          <a:p>
            <a:pPr marL="914400" lvl="1" indent="-457200">
              <a:buFont typeface="+mj-lt"/>
              <a:buAutoNum type="arabicPeriod"/>
            </a:pPr>
            <a:r>
              <a:rPr kumimoji="1" lang="en-US" altLang="zh-TW" dirty="0" smtClean="0"/>
              <a:t>BS10012</a:t>
            </a:r>
            <a:r>
              <a:rPr kumimoji="1" lang="zh-TW" altLang="en-US" dirty="0"/>
              <a:t>稽核員</a:t>
            </a:r>
            <a:endParaRPr kumimoji="1" lang="en-US" altLang="zh-TW" dirty="0"/>
          </a:p>
          <a:p>
            <a:pPr marL="285750" indent="-285750">
              <a:buFont typeface="Arial" charset="0"/>
              <a:buChar char="•"/>
            </a:pPr>
            <a:r>
              <a:rPr kumimoji="1" lang="zh-TW" altLang="en-US" dirty="0"/>
              <a:t>聯絡資訊</a:t>
            </a:r>
            <a:r>
              <a:rPr kumimoji="1" lang="en-US" altLang="zh-TW" dirty="0"/>
              <a:t>:  </a:t>
            </a:r>
          </a:p>
          <a:p>
            <a:pPr marL="800100" lvl="1" indent="-342900">
              <a:buFont typeface="+mj-lt"/>
              <a:buAutoNum type="arabicPeriod"/>
            </a:pPr>
            <a:r>
              <a:rPr kumimoji="1" lang="en-US" altLang="zh-TW" dirty="0"/>
              <a:t>Email: </a:t>
            </a:r>
            <a:r>
              <a:rPr kumimoji="1" lang="en-US" altLang="zh-TW" dirty="0" err="1"/>
              <a:t>avis.y@ustar-is.com</a:t>
            </a:r>
            <a:endParaRPr kumimoji="1" lang="en-US" altLang="zh-TW" dirty="0"/>
          </a:p>
          <a:p>
            <a:pPr marL="800100" lvl="1" indent="-342900">
              <a:buFont typeface="+mj-lt"/>
              <a:buAutoNum type="arabicPeriod"/>
            </a:pPr>
            <a:r>
              <a:rPr kumimoji="1" lang="en-US" altLang="zh-TW" dirty="0"/>
              <a:t>Mobile: +886-928088726</a:t>
            </a:r>
            <a:endParaRPr kumimoji="1" lang="zh-TW" altLang="en-US" dirty="0"/>
          </a:p>
        </p:txBody>
      </p:sp>
      <p:grpSp>
        <p:nvGrpSpPr>
          <p:cNvPr id="7" name="群組 6"/>
          <p:cNvGrpSpPr/>
          <p:nvPr/>
        </p:nvGrpSpPr>
        <p:grpSpPr>
          <a:xfrm>
            <a:off x="1364565" y="2332615"/>
            <a:ext cx="3744645" cy="3337357"/>
            <a:chOff x="1273125" y="1508963"/>
            <a:chExt cx="3744645" cy="3337357"/>
          </a:xfrm>
        </p:grpSpPr>
        <p:grpSp>
          <p:nvGrpSpPr>
            <p:cNvPr id="8" name="群組 7"/>
            <p:cNvGrpSpPr/>
            <p:nvPr userDrawn="1"/>
          </p:nvGrpSpPr>
          <p:grpSpPr>
            <a:xfrm>
              <a:off x="1273125" y="1508963"/>
              <a:ext cx="3737612" cy="3337357"/>
              <a:chOff x="1405888" y="2036295"/>
              <a:chExt cx="3348991" cy="3245917"/>
            </a:xfrm>
          </p:grpSpPr>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405888" y="2483155"/>
                <a:ext cx="3348991" cy="2799057"/>
              </a:xfrm>
              <a:prstGeom prst="rect">
                <a:avLst/>
              </a:prstGeom>
            </p:spPr>
          </p:pic>
          <p:pic>
            <p:nvPicPr>
              <p:cNvPr id="11" name="圖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702" y="2036295"/>
                <a:ext cx="1527796" cy="1846388"/>
              </a:xfrm>
              <a:prstGeom prst="rect">
                <a:avLst/>
              </a:prstGeom>
              <a:scene3d>
                <a:camera prst="orthographicFront">
                  <a:rot lat="0" lon="0" rev="0"/>
                </a:camera>
                <a:lightRig rig="threePt" dir="t"/>
              </a:scene3d>
              <a:sp3d/>
            </p:spPr>
          </p:pic>
        </p:grpSp>
        <p:pic>
          <p:nvPicPr>
            <p:cNvPr id="9" name="圖片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3125" y="4444860"/>
              <a:ext cx="3744645" cy="106030"/>
            </a:xfrm>
            <a:prstGeom prst="rect">
              <a:avLst/>
            </a:prstGeom>
          </p:spPr>
        </p:pic>
      </p:grpSp>
    </p:spTree>
    <p:extLst>
      <p:ext uri="{BB962C8B-B14F-4D97-AF65-F5344CB8AC3E}">
        <p14:creationId xmlns:p14="http://schemas.microsoft.com/office/powerpoint/2010/main" val="271845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F0DEC81-F83F-394D-80EE-390C7E3734DD}"/>
              </a:ext>
            </a:extLst>
          </p:cNvPr>
          <p:cNvSpPr>
            <a:spLocks noGrp="1"/>
          </p:cNvSpPr>
          <p:nvPr>
            <p:ph type="title"/>
          </p:nvPr>
        </p:nvSpPr>
        <p:spPr/>
        <p:txBody>
          <a:bodyPr/>
          <a:lstStyle/>
          <a:p>
            <a:r>
              <a:rPr kumimoji="1" lang="zh-TW" altLang="en-US" dirty="0"/>
              <a:t>問答</a:t>
            </a:r>
            <a:r>
              <a:rPr kumimoji="1" lang="en-US" altLang="zh-TW" dirty="0"/>
              <a:t> 1</a:t>
            </a:r>
            <a:endParaRPr kumimoji="1" lang="zh-TW" altLang="en-US" dirty="0"/>
          </a:p>
        </p:txBody>
      </p:sp>
      <p:sp>
        <p:nvSpPr>
          <p:cNvPr id="3" name="內容版面配置區 2">
            <a:extLst>
              <a:ext uri="{FF2B5EF4-FFF2-40B4-BE49-F238E27FC236}">
                <a16:creationId xmlns:a16="http://schemas.microsoft.com/office/drawing/2014/main" xmlns="" id="{9724099B-2650-994D-8690-FE70807B6F6C}"/>
              </a:ext>
            </a:extLst>
          </p:cNvPr>
          <p:cNvSpPr>
            <a:spLocks noGrp="1"/>
          </p:cNvSpPr>
          <p:nvPr>
            <p:ph idx="1"/>
          </p:nvPr>
        </p:nvSpPr>
        <p:spPr/>
        <p:txBody>
          <a:bodyPr/>
          <a:lstStyle/>
          <a:p>
            <a:r>
              <a:rPr lang="zh-TW" altLang="en-US" b="1" dirty="0"/>
              <a:t>私立學校於實施教育之範圍內，為個人資料保護法所稱公務機關或非公務機關？</a:t>
            </a:r>
          </a:p>
          <a:p>
            <a:pPr marL="0" indent="0">
              <a:buNone/>
            </a:pPr>
            <a:endParaRPr kumimoji="1" lang="zh-TW" altLang="en-US" dirty="0"/>
          </a:p>
        </p:txBody>
      </p:sp>
      <p:sp>
        <p:nvSpPr>
          <p:cNvPr id="4" name="投影片編號版面配置區 3">
            <a:extLst>
              <a:ext uri="{FF2B5EF4-FFF2-40B4-BE49-F238E27FC236}">
                <a16:creationId xmlns:a16="http://schemas.microsoft.com/office/drawing/2014/main" xmlns="" id="{546EF938-30AB-7B43-8443-1C53C05CE22F}"/>
              </a:ext>
            </a:extLst>
          </p:cNvPr>
          <p:cNvSpPr>
            <a:spLocks noGrp="1"/>
          </p:cNvSpPr>
          <p:nvPr>
            <p:ph type="sldNum" sz="quarter" idx="12"/>
          </p:nvPr>
        </p:nvSpPr>
        <p:spPr/>
        <p:txBody>
          <a:bodyPr/>
          <a:lstStyle/>
          <a:p>
            <a:fld id="{00FFB4FD-816A-9D4F-8EC9-A232068B4FA5}" type="slidenum">
              <a:rPr kumimoji="1" lang="zh-TW" altLang="en-US" smtClean="0"/>
              <a:pPr/>
              <a:t>20</a:t>
            </a:fld>
            <a:endParaRPr kumimoji="1" lang="zh-TW" altLang="en-US" dirty="0"/>
          </a:p>
        </p:txBody>
      </p:sp>
    </p:spTree>
    <p:extLst>
      <p:ext uri="{BB962C8B-B14F-4D97-AF65-F5344CB8AC3E}">
        <p14:creationId xmlns:p14="http://schemas.microsoft.com/office/powerpoint/2010/main" val="188045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FCDD0DE8-E80F-0042-9F67-337CEC1DC986}"/>
              </a:ext>
            </a:extLst>
          </p:cNvPr>
          <p:cNvSpPr>
            <a:spLocks noGrp="1"/>
          </p:cNvSpPr>
          <p:nvPr>
            <p:ph type="sldNum" sz="quarter" idx="12"/>
          </p:nvPr>
        </p:nvSpPr>
        <p:spPr/>
        <p:txBody>
          <a:bodyPr/>
          <a:lstStyle/>
          <a:p>
            <a:fld id="{00FFB4FD-816A-9D4F-8EC9-A232068B4FA5}" type="slidenum">
              <a:rPr kumimoji="1" lang="zh-TW" altLang="en-US" smtClean="0"/>
              <a:pPr/>
              <a:t>21</a:t>
            </a:fld>
            <a:endParaRPr kumimoji="1" lang="zh-TW" altLang="en-US" dirty="0"/>
          </a:p>
        </p:txBody>
      </p:sp>
      <p:pic>
        <p:nvPicPr>
          <p:cNvPr id="4" name="圖片 3">
            <a:extLst>
              <a:ext uri="{FF2B5EF4-FFF2-40B4-BE49-F238E27FC236}">
                <a16:creationId xmlns:a16="http://schemas.microsoft.com/office/drawing/2014/main" xmlns="" id="{E8F91495-4A64-2A4A-989B-46263748F473}"/>
              </a:ext>
            </a:extLst>
          </p:cNvPr>
          <p:cNvPicPr>
            <a:picLocks noChangeAspect="1"/>
          </p:cNvPicPr>
          <p:nvPr/>
        </p:nvPicPr>
        <p:blipFill>
          <a:blip r:embed="rId2"/>
          <a:stretch>
            <a:fillRect/>
          </a:stretch>
        </p:blipFill>
        <p:spPr>
          <a:xfrm>
            <a:off x="826516" y="844296"/>
            <a:ext cx="10527284" cy="4652284"/>
          </a:xfrm>
          <a:prstGeom prst="rect">
            <a:avLst/>
          </a:prstGeom>
        </p:spPr>
      </p:pic>
    </p:spTree>
    <p:extLst>
      <p:ext uri="{BB962C8B-B14F-4D97-AF65-F5344CB8AC3E}">
        <p14:creationId xmlns:p14="http://schemas.microsoft.com/office/powerpoint/2010/main" val="298396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923C477-71CB-994D-BA15-BF005D2B8170}"/>
              </a:ext>
            </a:extLst>
          </p:cNvPr>
          <p:cNvSpPr>
            <a:spLocks noGrp="1"/>
          </p:cNvSpPr>
          <p:nvPr>
            <p:ph type="title"/>
          </p:nvPr>
        </p:nvSpPr>
        <p:spPr/>
        <p:txBody>
          <a:bodyPr/>
          <a:lstStyle/>
          <a:p>
            <a:r>
              <a:rPr kumimoji="1" lang="zh-TW" altLang="en-US" dirty="0"/>
              <a:t>問答</a:t>
            </a:r>
            <a:r>
              <a:rPr kumimoji="1" lang="en-US" altLang="zh-TW" dirty="0"/>
              <a:t> 2</a:t>
            </a:r>
            <a:endParaRPr kumimoji="1" lang="zh-TW" altLang="en-US" dirty="0"/>
          </a:p>
        </p:txBody>
      </p:sp>
      <p:sp>
        <p:nvSpPr>
          <p:cNvPr id="3" name="內容版面配置區 2">
            <a:extLst>
              <a:ext uri="{FF2B5EF4-FFF2-40B4-BE49-F238E27FC236}">
                <a16:creationId xmlns:a16="http://schemas.microsoft.com/office/drawing/2014/main" xmlns="" id="{7B3F8458-087A-5A4B-9F7B-CA052A84BEB3}"/>
              </a:ext>
            </a:extLst>
          </p:cNvPr>
          <p:cNvSpPr>
            <a:spLocks noGrp="1"/>
          </p:cNvSpPr>
          <p:nvPr>
            <p:ph idx="1"/>
          </p:nvPr>
        </p:nvSpPr>
        <p:spPr/>
        <p:txBody>
          <a:bodyPr/>
          <a:lstStyle/>
          <a:p>
            <a:r>
              <a:rPr lang="zh-TW" altLang="en-US" b="1" dirty="0"/>
              <a:t>學生校服如繡上姓名、學號是否違反個資法？</a:t>
            </a:r>
          </a:p>
          <a:p>
            <a:pPr marL="0" indent="0">
              <a:buNone/>
            </a:pPr>
            <a:endParaRPr kumimoji="1" lang="zh-TW" altLang="en-US" dirty="0"/>
          </a:p>
        </p:txBody>
      </p:sp>
      <p:sp>
        <p:nvSpPr>
          <p:cNvPr id="4" name="投影片編號版面配置區 3">
            <a:extLst>
              <a:ext uri="{FF2B5EF4-FFF2-40B4-BE49-F238E27FC236}">
                <a16:creationId xmlns:a16="http://schemas.microsoft.com/office/drawing/2014/main" xmlns="" id="{FF9BE154-A3AE-5D4A-A4BC-8DD2D9F36B7C}"/>
              </a:ext>
            </a:extLst>
          </p:cNvPr>
          <p:cNvSpPr>
            <a:spLocks noGrp="1"/>
          </p:cNvSpPr>
          <p:nvPr>
            <p:ph type="sldNum" sz="quarter" idx="12"/>
          </p:nvPr>
        </p:nvSpPr>
        <p:spPr/>
        <p:txBody>
          <a:bodyPr/>
          <a:lstStyle/>
          <a:p>
            <a:fld id="{00FFB4FD-816A-9D4F-8EC9-A232068B4FA5}" type="slidenum">
              <a:rPr kumimoji="1" lang="zh-TW" altLang="en-US" smtClean="0"/>
              <a:pPr/>
              <a:t>22</a:t>
            </a:fld>
            <a:endParaRPr kumimoji="1" lang="zh-TW" altLang="en-US" dirty="0"/>
          </a:p>
        </p:txBody>
      </p:sp>
    </p:spTree>
    <p:extLst>
      <p:ext uri="{BB962C8B-B14F-4D97-AF65-F5344CB8AC3E}">
        <p14:creationId xmlns:p14="http://schemas.microsoft.com/office/powerpoint/2010/main" val="427396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9F53D35F-8145-4A4A-90A3-694AEB35910E}"/>
              </a:ext>
            </a:extLst>
          </p:cNvPr>
          <p:cNvSpPr>
            <a:spLocks noGrp="1"/>
          </p:cNvSpPr>
          <p:nvPr>
            <p:ph type="sldNum" sz="quarter" idx="12"/>
          </p:nvPr>
        </p:nvSpPr>
        <p:spPr/>
        <p:txBody>
          <a:bodyPr/>
          <a:lstStyle/>
          <a:p>
            <a:fld id="{00FFB4FD-816A-9D4F-8EC9-A232068B4FA5}" type="slidenum">
              <a:rPr kumimoji="1" lang="zh-TW" altLang="en-US" smtClean="0"/>
              <a:pPr/>
              <a:t>23</a:t>
            </a:fld>
            <a:endParaRPr kumimoji="1" lang="zh-TW" altLang="en-US" dirty="0"/>
          </a:p>
        </p:txBody>
      </p:sp>
      <p:pic>
        <p:nvPicPr>
          <p:cNvPr id="4" name="圖片 3">
            <a:extLst>
              <a:ext uri="{FF2B5EF4-FFF2-40B4-BE49-F238E27FC236}">
                <a16:creationId xmlns:a16="http://schemas.microsoft.com/office/drawing/2014/main" xmlns="" id="{E8FB9D42-2F4C-B140-A9EE-E5A10A655C73}"/>
              </a:ext>
            </a:extLst>
          </p:cNvPr>
          <p:cNvPicPr>
            <a:picLocks noChangeAspect="1"/>
          </p:cNvPicPr>
          <p:nvPr/>
        </p:nvPicPr>
        <p:blipFill>
          <a:blip r:embed="rId2"/>
          <a:stretch>
            <a:fillRect/>
          </a:stretch>
        </p:blipFill>
        <p:spPr>
          <a:xfrm>
            <a:off x="1431090" y="748298"/>
            <a:ext cx="9169400" cy="4559300"/>
          </a:xfrm>
          <a:prstGeom prst="rect">
            <a:avLst/>
          </a:prstGeom>
        </p:spPr>
      </p:pic>
    </p:spTree>
    <p:extLst>
      <p:ext uri="{BB962C8B-B14F-4D97-AF65-F5344CB8AC3E}">
        <p14:creationId xmlns:p14="http://schemas.microsoft.com/office/powerpoint/2010/main" val="421250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4DB751D-1B42-C74D-94EC-2752AF3DC8D3}"/>
              </a:ext>
            </a:extLst>
          </p:cNvPr>
          <p:cNvSpPr>
            <a:spLocks noGrp="1"/>
          </p:cNvSpPr>
          <p:nvPr>
            <p:ph type="title"/>
          </p:nvPr>
        </p:nvSpPr>
        <p:spPr/>
        <p:txBody>
          <a:bodyPr/>
          <a:lstStyle/>
          <a:p>
            <a:r>
              <a:rPr kumimoji="1" lang="zh-TW" altLang="en-US" dirty="0"/>
              <a:t>問答 </a:t>
            </a:r>
            <a:r>
              <a:rPr kumimoji="1" lang="en-US" altLang="zh-TW" dirty="0"/>
              <a:t>3</a:t>
            </a:r>
            <a:endParaRPr kumimoji="1" lang="zh-TW" altLang="en-US" dirty="0"/>
          </a:p>
        </p:txBody>
      </p:sp>
      <p:sp>
        <p:nvSpPr>
          <p:cNvPr id="3" name="內容版面配置區 2">
            <a:extLst>
              <a:ext uri="{FF2B5EF4-FFF2-40B4-BE49-F238E27FC236}">
                <a16:creationId xmlns:a16="http://schemas.microsoft.com/office/drawing/2014/main" xmlns="" id="{8CD900D5-654D-A445-87EB-FC1A30DC67C9}"/>
              </a:ext>
            </a:extLst>
          </p:cNvPr>
          <p:cNvSpPr>
            <a:spLocks noGrp="1"/>
          </p:cNvSpPr>
          <p:nvPr>
            <p:ph idx="1"/>
          </p:nvPr>
        </p:nvSpPr>
        <p:spPr/>
        <p:txBody>
          <a:bodyPr/>
          <a:lstStyle/>
          <a:p>
            <a:r>
              <a:rPr lang="zh-TW" altLang="en-US" b="1" dirty="0"/>
              <a:t>悠遊卡股份有限公司所發行結合各大專院校學生證功能之記名式悠遊卡，就蒐集學生個人資料之方式應如何適用個資法？</a:t>
            </a:r>
          </a:p>
          <a:p>
            <a:pPr marL="0" indent="0">
              <a:buNone/>
            </a:pPr>
            <a:endParaRPr kumimoji="1" lang="zh-TW" altLang="en-US" dirty="0"/>
          </a:p>
        </p:txBody>
      </p:sp>
      <p:sp>
        <p:nvSpPr>
          <p:cNvPr id="4" name="投影片編號版面配置區 3">
            <a:extLst>
              <a:ext uri="{FF2B5EF4-FFF2-40B4-BE49-F238E27FC236}">
                <a16:creationId xmlns:a16="http://schemas.microsoft.com/office/drawing/2014/main" xmlns="" id="{108B978B-3512-DB4E-A829-0348408EFB12}"/>
              </a:ext>
            </a:extLst>
          </p:cNvPr>
          <p:cNvSpPr>
            <a:spLocks noGrp="1"/>
          </p:cNvSpPr>
          <p:nvPr>
            <p:ph type="sldNum" sz="quarter" idx="12"/>
          </p:nvPr>
        </p:nvSpPr>
        <p:spPr/>
        <p:txBody>
          <a:bodyPr/>
          <a:lstStyle/>
          <a:p>
            <a:fld id="{00FFB4FD-816A-9D4F-8EC9-A232068B4FA5}" type="slidenum">
              <a:rPr kumimoji="1" lang="zh-TW" altLang="en-US" smtClean="0"/>
              <a:pPr/>
              <a:t>24</a:t>
            </a:fld>
            <a:endParaRPr kumimoji="1" lang="zh-TW" altLang="en-US" dirty="0"/>
          </a:p>
        </p:txBody>
      </p:sp>
    </p:spTree>
    <p:extLst>
      <p:ext uri="{BB962C8B-B14F-4D97-AF65-F5344CB8AC3E}">
        <p14:creationId xmlns:p14="http://schemas.microsoft.com/office/powerpoint/2010/main" val="61794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62D0ABDF-BCC1-714F-A135-7B8149192DAA}"/>
              </a:ext>
            </a:extLst>
          </p:cNvPr>
          <p:cNvSpPr>
            <a:spLocks noGrp="1"/>
          </p:cNvSpPr>
          <p:nvPr>
            <p:ph type="sldNum" sz="quarter" idx="12"/>
          </p:nvPr>
        </p:nvSpPr>
        <p:spPr/>
        <p:txBody>
          <a:bodyPr/>
          <a:lstStyle/>
          <a:p>
            <a:fld id="{00FFB4FD-816A-9D4F-8EC9-A232068B4FA5}" type="slidenum">
              <a:rPr kumimoji="1" lang="zh-TW" altLang="en-US" smtClean="0"/>
              <a:pPr/>
              <a:t>25</a:t>
            </a:fld>
            <a:endParaRPr kumimoji="1" lang="zh-TW" altLang="en-US" dirty="0"/>
          </a:p>
        </p:txBody>
      </p:sp>
      <p:pic>
        <p:nvPicPr>
          <p:cNvPr id="4" name="圖片 3">
            <a:extLst>
              <a:ext uri="{FF2B5EF4-FFF2-40B4-BE49-F238E27FC236}">
                <a16:creationId xmlns:a16="http://schemas.microsoft.com/office/drawing/2014/main" xmlns="" id="{C96BABB6-ECC6-CC47-BA9F-8A7CB48C746B}"/>
              </a:ext>
            </a:extLst>
          </p:cNvPr>
          <p:cNvPicPr>
            <a:picLocks noChangeAspect="1"/>
          </p:cNvPicPr>
          <p:nvPr/>
        </p:nvPicPr>
        <p:blipFill>
          <a:blip r:embed="rId2"/>
          <a:stretch>
            <a:fillRect/>
          </a:stretch>
        </p:blipFill>
        <p:spPr>
          <a:xfrm>
            <a:off x="1498600" y="863600"/>
            <a:ext cx="9194800" cy="5130800"/>
          </a:xfrm>
          <a:prstGeom prst="rect">
            <a:avLst/>
          </a:prstGeom>
        </p:spPr>
      </p:pic>
    </p:spTree>
    <p:extLst>
      <p:ext uri="{BB962C8B-B14F-4D97-AF65-F5344CB8AC3E}">
        <p14:creationId xmlns:p14="http://schemas.microsoft.com/office/powerpoint/2010/main" val="205576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F022474-5F7E-7342-AD79-1F741CF82886}"/>
              </a:ext>
            </a:extLst>
          </p:cNvPr>
          <p:cNvSpPr>
            <a:spLocks noGrp="1"/>
          </p:cNvSpPr>
          <p:nvPr>
            <p:ph type="title"/>
          </p:nvPr>
        </p:nvSpPr>
        <p:spPr/>
        <p:txBody>
          <a:bodyPr/>
          <a:lstStyle/>
          <a:p>
            <a:r>
              <a:rPr kumimoji="1" lang="zh-CN" altLang="en-US" dirty="0"/>
              <a:t>個資法</a:t>
            </a:r>
            <a:r>
              <a:rPr kumimoji="1" lang="en-US" altLang="zh-TW" dirty="0"/>
              <a:t>16</a:t>
            </a:r>
            <a:r>
              <a:rPr kumimoji="1" lang="zh-CN" altLang="en-US" dirty="0"/>
              <a:t>條</a:t>
            </a:r>
            <a:endParaRPr kumimoji="1" lang="zh-TW" altLang="en-US" dirty="0"/>
          </a:p>
        </p:txBody>
      </p:sp>
      <p:sp>
        <p:nvSpPr>
          <p:cNvPr id="3" name="內容版面配置區 2">
            <a:extLst>
              <a:ext uri="{FF2B5EF4-FFF2-40B4-BE49-F238E27FC236}">
                <a16:creationId xmlns:a16="http://schemas.microsoft.com/office/drawing/2014/main" xmlns="" id="{2853A91D-9C07-8749-B3F4-75CB282FC59A}"/>
              </a:ext>
            </a:extLst>
          </p:cNvPr>
          <p:cNvSpPr>
            <a:spLocks noGrp="1"/>
          </p:cNvSpPr>
          <p:nvPr>
            <p:ph idx="1"/>
          </p:nvPr>
        </p:nvSpPr>
        <p:spPr>
          <a:xfrm>
            <a:off x="838200" y="1825624"/>
            <a:ext cx="10515600" cy="4530725"/>
          </a:xfrm>
        </p:spPr>
        <p:txBody>
          <a:bodyPr>
            <a:normAutofit lnSpcReduction="10000"/>
          </a:bodyPr>
          <a:lstStyle/>
          <a:p>
            <a:r>
              <a:rPr lang="zh-TW" altLang="en-US" dirty="0"/>
              <a:t>公務機關對個人資料之利用，除第六條第一項所規定資料外，應於執行法 定職務必要範圍內為之，並與蒐集之特定目的相符。但有下列情形之一者 ，得為特定目的外之利用：</a:t>
            </a:r>
            <a:endParaRPr lang="en-US" altLang="zh-TW" dirty="0"/>
          </a:p>
          <a:p>
            <a:pPr lvl="1"/>
            <a:r>
              <a:rPr lang="zh-TW" altLang="en-US" dirty="0"/>
              <a:t>一、法律明文規定。</a:t>
            </a:r>
            <a:endParaRPr lang="en-US" altLang="zh-TW" dirty="0"/>
          </a:p>
          <a:p>
            <a:pPr lvl="1"/>
            <a:r>
              <a:rPr lang="zh-TW" altLang="en-US" dirty="0"/>
              <a:t>二、</a:t>
            </a:r>
            <a:r>
              <a:rPr lang="zh-TW" altLang="en-US" u="sng" dirty="0">
                <a:solidFill>
                  <a:srgbClr val="FF0000"/>
                </a:solidFill>
              </a:rPr>
              <a:t>為維護國家安全或增進公共利益所必要。</a:t>
            </a:r>
            <a:endParaRPr lang="en-US" altLang="zh-TW" u="sng" dirty="0">
              <a:solidFill>
                <a:srgbClr val="FF0000"/>
              </a:solidFill>
            </a:endParaRPr>
          </a:p>
          <a:p>
            <a:pPr lvl="1"/>
            <a:r>
              <a:rPr lang="zh-TW" altLang="en-US" dirty="0"/>
              <a:t>三、為免除當事人之生命、身體、自由或財產上之危險。</a:t>
            </a:r>
            <a:endParaRPr lang="en-US" altLang="zh-TW" dirty="0"/>
          </a:p>
          <a:p>
            <a:pPr lvl="1"/>
            <a:r>
              <a:rPr lang="zh-TW" altLang="en-US" dirty="0"/>
              <a:t>四、為防止他人權益之重大危害。</a:t>
            </a:r>
            <a:endParaRPr lang="en-US" altLang="zh-TW" dirty="0"/>
          </a:p>
          <a:p>
            <a:pPr lvl="1"/>
            <a:r>
              <a:rPr lang="zh-TW" altLang="en-US" dirty="0"/>
              <a:t>五、公務機關或學術研究機構基於公共利益為統計或學術研究而有必要， 且資料經過提供者處理後或經蒐集者依其揭露方式無從識別特定之當 事人。</a:t>
            </a:r>
            <a:endParaRPr lang="en-US" altLang="zh-TW" dirty="0"/>
          </a:p>
          <a:p>
            <a:pPr lvl="1"/>
            <a:r>
              <a:rPr lang="zh-TW" altLang="en-US" dirty="0"/>
              <a:t>六、有利於當事人權益。</a:t>
            </a:r>
            <a:endParaRPr lang="en-US" altLang="zh-TW" dirty="0"/>
          </a:p>
          <a:p>
            <a:pPr lvl="1"/>
            <a:r>
              <a:rPr lang="zh-TW" altLang="en-US" dirty="0"/>
              <a:t>七、經當事人同意。</a:t>
            </a:r>
            <a:endParaRPr kumimoji="1" lang="zh-TW" altLang="en-US" dirty="0"/>
          </a:p>
        </p:txBody>
      </p:sp>
      <p:sp>
        <p:nvSpPr>
          <p:cNvPr id="4" name="投影片編號版面配置區 3">
            <a:extLst>
              <a:ext uri="{FF2B5EF4-FFF2-40B4-BE49-F238E27FC236}">
                <a16:creationId xmlns:a16="http://schemas.microsoft.com/office/drawing/2014/main" xmlns="" id="{DD02FDF5-1B6C-FE4F-BBC3-106F6672B3BA}"/>
              </a:ext>
            </a:extLst>
          </p:cNvPr>
          <p:cNvSpPr>
            <a:spLocks noGrp="1"/>
          </p:cNvSpPr>
          <p:nvPr>
            <p:ph type="sldNum" sz="quarter" idx="12"/>
          </p:nvPr>
        </p:nvSpPr>
        <p:spPr/>
        <p:txBody>
          <a:bodyPr/>
          <a:lstStyle/>
          <a:p>
            <a:fld id="{00FFB4FD-816A-9D4F-8EC9-A232068B4FA5}" type="slidenum">
              <a:rPr kumimoji="1" lang="zh-TW" altLang="en-US" smtClean="0"/>
              <a:pPr/>
              <a:t>26</a:t>
            </a:fld>
            <a:endParaRPr kumimoji="1" lang="zh-TW" altLang="en-US" dirty="0"/>
          </a:p>
        </p:txBody>
      </p:sp>
    </p:spTree>
    <p:extLst>
      <p:ext uri="{BB962C8B-B14F-4D97-AF65-F5344CB8AC3E}">
        <p14:creationId xmlns:p14="http://schemas.microsoft.com/office/powerpoint/2010/main" val="417291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90986A4-6BA9-A74C-A2C3-544B535C4A29}"/>
              </a:ext>
            </a:extLst>
          </p:cNvPr>
          <p:cNvSpPr>
            <a:spLocks noGrp="1"/>
          </p:cNvSpPr>
          <p:nvPr>
            <p:ph type="title"/>
          </p:nvPr>
        </p:nvSpPr>
        <p:spPr/>
        <p:txBody>
          <a:bodyPr/>
          <a:lstStyle/>
          <a:p>
            <a:r>
              <a:rPr kumimoji="1" lang="zh-CN" altLang="en-US" dirty="0"/>
              <a:t>個資法</a:t>
            </a:r>
            <a:r>
              <a:rPr kumimoji="1" lang="en-US" altLang="zh-CN" dirty="0"/>
              <a:t>20</a:t>
            </a:r>
            <a:r>
              <a:rPr kumimoji="1" lang="zh-CN" altLang="en-US" dirty="0"/>
              <a:t>條</a:t>
            </a:r>
            <a:endParaRPr kumimoji="1" lang="zh-TW" altLang="en-US" dirty="0"/>
          </a:p>
        </p:txBody>
      </p:sp>
      <p:sp>
        <p:nvSpPr>
          <p:cNvPr id="3" name="內容版面配置區 2">
            <a:extLst>
              <a:ext uri="{FF2B5EF4-FFF2-40B4-BE49-F238E27FC236}">
                <a16:creationId xmlns:a16="http://schemas.microsoft.com/office/drawing/2014/main" xmlns="" id="{68BFEC81-EBC8-914E-8705-7DDA4458DBA8}"/>
              </a:ext>
            </a:extLst>
          </p:cNvPr>
          <p:cNvSpPr>
            <a:spLocks noGrp="1"/>
          </p:cNvSpPr>
          <p:nvPr>
            <p:ph idx="1"/>
          </p:nvPr>
        </p:nvSpPr>
        <p:spPr/>
        <p:txBody>
          <a:bodyPr>
            <a:normAutofit lnSpcReduction="10000"/>
          </a:bodyPr>
          <a:lstStyle/>
          <a:p>
            <a:r>
              <a:rPr lang="zh-TW" altLang="en-US" dirty="0"/>
              <a:t>非公務機關對個人資料之利用，除第六條第一項所規定資料外，應於蒐集 之特定目的必要範圍內為之。但有下列情形之一者，得為特定目的外之利 用：</a:t>
            </a:r>
            <a:endParaRPr lang="en-US" altLang="zh-TW" dirty="0"/>
          </a:p>
          <a:p>
            <a:pPr lvl="1"/>
            <a:r>
              <a:rPr lang="zh-TW" altLang="en-US" dirty="0"/>
              <a:t>一、法律明文規定。</a:t>
            </a:r>
            <a:endParaRPr lang="en-US" altLang="zh-TW" dirty="0"/>
          </a:p>
          <a:p>
            <a:pPr lvl="1"/>
            <a:r>
              <a:rPr lang="zh-TW" altLang="en-US" u="sng" dirty="0">
                <a:solidFill>
                  <a:srgbClr val="FF0000"/>
                </a:solidFill>
              </a:rPr>
              <a:t>二、為增進公共利益所必要。</a:t>
            </a:r>
            <a:endParaRPr lang="en-US" altLang="zh-TW" u="sng" dirty="0">
              <a:solidFill>
                <a:srgbClr val="FF0000"/>
              </a:solidFill>
            </a:endParaRPr>
          </a:p>
          <a:p>
            <a:pPr lvl="1"/>
            <a:r>
              <a:rPr lang="zh-TW" altLang="en-US" dirty="0"/>
              <a:t>三、為免除當事人之生命、身體、自由或財產上之危險。</a:t>
            </a:r>
            <a:endParaRPr lang="en-US" altLang="zh-TW" dirty="0"/>
          </a:p>
          <a:p>
            <a:pPr lvl="1"/>
            <a:r>
              <a:rPr lang="zh-TW" altLang="en-US" dirty="0"/>
              <a:t>四、為防止他人權益之重大危害。</a:t>
            </a:r>
            <a:endParaRPr lang="en-US" altLang="zh-TW" dirty="0"/>
          </a:p>
          <a:p>
            <a:pPr lvl="1"/>
            <a:r>
              <a:rPr lang="zh-TW" altLang="en-US" dirty="0"/>
              <a:t>五、公務機關或學術研究機構基於公共利益為統計或學術研究而有必要， 且資料經過提供者處理後或經蒐集者依其揭露方式無從識別特定之當 事人。</a:t>
            </a:r>
            <a:endParaRPr lang="en-US" altLang="zh-TW" dirty="0"/>
          </a:p>
          <a:p>
            <a:pPr lvl="1"/>
            <a:r>
              <a:rPr lang="zh-TW" altLang="en-US" dirty="0"/>
              <a:t>六、經當事人同意。</a:t>
            </a:r>
            <a:endParaRPr lang="en-US" altLang="zh-TW" dirty="0"/>
          </a:p>
          <a:p>
            <a:pPr lvl="1"/>
            <a:r>
              <a:rPr lang="zh-TW" altLang="en-US" dirty="0"/>
              <a:t>七、有利於當事人權益。</a:t>
            </a:r>
            <a:endParaRPr kumimoji="1" lang="zh-TW" altLang="en-US" dirty="0"/>
          </a:p>
        </p:txBody>
      </p:sp>
      <p:sp>
        <p:nvSpPr>
          <p:cNvPr id="4" name="投影片編號版面配置區 3">
            <a:extLst>
              <a:ext uri="{FF2B5EF4-FFF2-40B4-BE49-F238E27FC236}">
                <a16:creationId xmlns:a16="http://schemas.microsoft.com/office/drawing/2014/main" xmlns="" id="{BBE73AEE-72C1-AD49-AD24-95E72AF85CFC}"/>
              </a:ext>
            </a:extLst>
          </p:cNvPr>
          <p:cNvSpPr>
            <a:spLocks noGrp="1"/>
          </p:cNvSpPr>
          <p:nvPr>
            <p:ph type="sldNum" sz="quarter" idx="12"/>
          </p:nvPr>
        </p:nvSpPr>
        <p:spPr/>
        <p:txBody>
          <a:bodyPr/>
          <a:lstStyle/>
          <a:p>
            <a:fld id="{00FFB4FD-816A-9D4F-8EC9-A232068B4FA5}" type="slidenum">
              <a:rPr kumimoji="1" lang="zh-TW" altLang="en-US" smtClean="0"/>
              <a:pPr/>
              <a:t>27</a:t>
            </a:fld>
            <a:endParaRPr kumimoji="1" lang="zh-TW" altLang="en-US" dirty="0"/>
          </a:p>
        </p:txBody>
      </p:sp>
      <p:sp>
        <p:nvSpPr>
          <p:cNvPr id="5" name="矩形 4">
            <a:extLst>
              <a:ext uri="{FF2B5EF4-FFF2-40B4-BE49-F238E27FC236}">
                <a16:creationId xmlns:a16="http://schemas.microsoft.com/office/drawing/2014/main" xmlns="" id="{2423BC8E-399D-FF4E-8922-0BA0751C1A0B}"/>
              </a:ext>
            </a:extLst>
          </p:cNvPr>
          <p:cNvSpPr/>
          <p:nvPr/>
        </p:nvSpPr>
        <p:spPr>
          <a:xfrm>
            <a:off x="5562600" y="5046931"/>
            <a:ext cx="6096000" cy="1200329"/>
          </a:xfrm>
          <a:prstGeom prst="rect">
            <a:avLst/>
          </a:prstGeom>
        </p:spPr>
        <p:txBody>
          <a:bodyPr>
            <a:spAutoFit/>
          </a:bodyPr>
          <a:lstStyle/>
          <a:p>
            <a:r>
              <a:rPr lang="zh-TW" altLang="en-US" dirty="0">
                <a:solidFill>
                  <a:srgbClr val="FF0000"/>
                </a:solidFill>
                <a:latin typeface="Kaiti SC" panose="02010600040101010101" pitchFamily="2" charset="-122"/>
                <a:ea typeface="Kaiti SC" panose="02010600040101010101" pitchFamily="2" charset="-122"/>
              </a:rPr>
              <a:t>非公務機關依前項規定利用個人資料行銷者，當事人表示拒絕接受行銷時 ，應即停止利用其個人資料行銷。</a:t>
            </a:r>
            <a:endParaRPr lang="en-US" altLang="zh-TW" dirty="0">
              <a:solidFill>
                <a:srgbClr val="FF0000"/>
              </a:solidFill>
              <a:latin typeface="Kaiti SC" panose="02010600040101010101" pitchFamily="2" charset="-122"/>
              <a:ea typeface="Kaiti SC" panose="02010600040101010101" pitchFamily="2" charset="-122"/>
            </a:endParaRPr>
          </a:p>
          <a:p>
            <a:r>
              <a:rPr lang="zh-TW" altLang="en-US" dirty="0">
                <a:solidFill>
                  <a:srgbClr val="FF0000"/>
                </a:solidFill>
                <a:latin typeface="Kaiti SC" panose="02010600040101010101" pitchFamily="2" charset="-122"/>
                <a:ea typeface="Kaiti SC" panose="02010600040101010101" pitchFamily="2" charset="-122"/>
              </a:rPr>
              <a:t>非公務機關於首次行銷時，應提供當事人表示拒絕接受行銷之方式，並支 付所需費用。</a:t>
            </a:r>
          </a:p>
        </p:txBody>
      </p:sp>
    </p:spTree>
    <p:extLst>
      <p:ext uri="{BB962C8B-B14F-4D97-AF65-F5344CB8AC3E}">
        <p14:creationId xmlns:p14="http://schemas.microsoft.com/office/powerpoint/2010/main" val="44137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A97F767-142B-3849-BE00-D3B60D41E200}"/>
              </a:ext>
            </a:extLst>
          </p:cNvPr>
          <p:cNvSpPr>
            <a:spLocks noGrp="1"/>
          </p:cNvSpPr>
          <p:nvPr>
            <p:ph type="title"/>
          </p:nvPr>
        </p:nvSpPr>
        <p:spPr/>
        <p:txBody>
          <a:bodyPr/>
          <a:lstStyle/>
          <a:p>
            <a:r>
              <a:rPr kumimoji="1" lang="zh-TW" altLang="en-US" dirty="0"/>
              <a:t>個人資料保護管理</a:t>
            </a:r>
          </a:p>
        </p:txBody>
      </p:sp>
      <p:sp>
        <p:nvSpPr>
          <p:cNvPr id="3" name="文字版面配置區 2">
            <a:extLst>
              <a:ext uri="{FF2B5EF4-FFF2-40B4-BE49-F238E27FC236}">
                <a16:creationId xmlns:a16="http://schemas.microsoft.com/office/drawing/2014/main" xmlns="" id="{D84FAD29-8158-3443-8867-2536759F9DB8}"/>
              </a:ext>
            </a:extLst>
          </p:cNvPr>
          <p:cNvSpPr>
            <a:spLocks noGrp="1"/>
          </p:cNvSpPr>
          <p:nvPr>
            <p:ph type="body"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64B74293-3F91-4F45-B782-B1550F0C2BFE}"/>
              </a:ext>
            </a:extLst>
          </p:cNvPr>
          <p:cNvSpPr>
            <a:spLocks noGrp="1"/>
          </p:cNvSpPr>
          <p:nvPr>
            <p:ph type="sldNum" sz="quarter" idx="12"/>
          </p:nvPr>
        </p:nvSpPr>
        <p:spPr/>
        <p:txBody>
          <a:bodyPr/>
          <a:lstStyle/>
          <a:p>
            <a:fld id="{00FFB4FD-816A-9D4F-8EC9-A232068B4FA5}" type="slidenum">
              <a:rPr kumimoji="1" lang="zh-TW" altLang="en-US" smtClean="0"/>
              <a:pPr/>
              <a:t>28</a:t>
            </a:fld>
            <a:endParaRPr kumimoji="1" lang="zh-TW" altLang="en-US" dirty="0"/>
          </a:p>
        </p:txBody>
      </p:sp>
    </p:spTree>
    <p:extLst>
      <p:ext uri="{BB962C8B-B14F-4D97-AF65-F5344CB8AC3E}">
        <p14:creationId xmlns:p14="http://schemas.microsoft.com/office/powerpoint/2010/main" val="83869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62DD7F0-B626-B044-8A39-44A48FF7806C}"/>
              </a:ext>
            </a:extLst>
          </p:cNvPr>
          <p:cNvSpPr>
            <a:spLocks noGrp="1"/>
          </p:cNvSpPr>
          <p:nvPr>
            <p:ph type="title"/>
          </p:nvPr>
        </p:nvSpPr>
        <p:spPr/>
        <p:txBody>
          <a:bodyPr/>
          <a:lstStyle/>
          <a:p>
            <a:r>
              <a:rPr kumimoji="1" lang="zh-TW" altLang="en-US" dirty="0"/>
              <a:t>個資安全維護</a:t>
            </a:r>
          </a:p>
        </p:txBody>
      </p:sp>
      <p:sp>
        <p:nvSpPr>
          <p:cNvPr id="3" name="內容版面配置區 2">
            <a:extLst>
              <a:ext uri="{FF2B5EF4-FFF2-40B4-BE49-F238E27FC236}">
                <a16:creationId xmlns:a16="http://schemas.microsoft.com/office/drawing/2014/main" xmlns="" id="{16AE7726-BE62-8945-A4D5-D7AE8347AD3C}"/>
              </a:ext>
            </a:extLst>
          </p:cNvPr>
          <p:cNvSpPr>
            <a:spLocks noGrp="1"/>
          </p:cNvSpPr>
          <p:nvPr>
            <p:ph sz="half" idx="1"/>
          </p:nvPr>
        </p:nvSpPr>
        <p:spPr/>
        <p:txBody>
          <a:bodyPr>
            <a:normAutofit fontScale="85000" lnSpcReduction="10000"/>
          </a:bodyPr>
          <a:lstStyle/>
          <a:p>
            <a:r>
              <a:rPr lang="zh-CN" altLang="en-US" dirty="0"/>
              <a:t>個資法</a:t>
            </a:r>
            <a:endParaRPr lang="en-US" altLang="zh-TW" dirty="0"/>
          </a:p>
          <a:p>
            <a:pPr lvl="1"/>
            <a:r>
              <a:rPr lang="zh-TW" altLang="en-US" dirty="0"/>
              <a:t>第六條第一項但書第二款及第五款所稱</a:t>
            </a:r>
            <a:r>
              <a:rPr lang="zh-TW" altLang="en-US" u="sng" dirty="0">
                <a:solidFill>
                  <a:srgbClr val="FF0000"/>
                </a:solidFill>
              </a:rPr>
              <a:t>適當安全維護措施</a:t>
            </a:r>
            <a:endParaRPr lang="en-US" altLang="zh-TW" u="sng" dirty="0">
              <a:solidFill>
                <a:srgbClr val="FF0000"/>
              </a:solidFill>
            </a:endParaRPr>
          </a:p>
          <a:p>
            <a:pPr lvl="1"/>
            <a:r>
              <a:rPr lang="zh-TW" altLang="en-US" dirty="0"/>
              <a:t>第十八條 所稱</a:t>
            </a:r>
            <a:r>
              <a:rPr lang="zh-TW" altLang="en-US" u="sng" dirty="0">
                <a:solidFill>
                  <a:srgbClr val="FF0000"/>
                </a:solidFill>
              </a:rPr>
              <a:t>安全維護事項</a:t>
            </a:r>
            <a:endParaRPr lang="en-US" altLang="zh-TW" u="sng" dirty="0">
              <a:solidFill>
                <a:srgbClr val="FF0000"/>
              </a:solidFill>
            </a:endParaRPr>
          </a:p>
          <a:p>
            <a:pPr lvl="1"/>
            <a:r>
              <a:rPr lang="zh-TW" altLang="en-US" dirty="0"/>
              <a:t>第十九條第一項第二款及第二十七條第一項所稱適當 之</a:t>
            </a:r>
            <a:r>
              <a:rPr lang="zh-TW" altLang="en-US" b="1" dirty="0">
                <a:solidFill>
                  <a:srgbClr val="FF0000"/>
                </a:solidFill>
              </a:rPr>
              <a:t>安全措施</a:t>
            </a:r>
            <a:endParaRPr lang="en-US" altLang="zh-TW" b="1" dirty="0">
              <a:solidFill>
                <a:srgbClr val="FF0000"/>
              </a:solidFill>
            </a:endParaRPr>
          </a:p>
          <a:p>
            <a:endParaRPr kumimoji="1" lang="zh-TW" altLang="en-US" dirty="0"/>
          </a:p>
        </p:txBody>
      </p:sp>
      <p:sp>
        <p:nvSpPr>
          <p:cNvPr id="4" name="內容版面配置區 3">
            <a:extLst>
              <a:ext uri="{FF2B5EF4-FFF2-40B4-BE49-F238E27FC236}">
                <a16:creationId xmlns:a16="http://schemas.microsoft.com/office/drawing/2014/main" xmlns="" id="{7CCA18CD-22E4-A443-B4E7-0DC2AC214E43}"/>
              </a:ext>
            </a:extLst>
          </p:cNvPr>
          <p:cNvSpPr>
            <a:spLocks noGrp="1"/>
          </p:cNvSpPr>
          <p:nvPr>
            <p:ph sz="half" idx="2"/>
          </p:nvPr>
        </p:nvSpPr>
        <p:spPr/>
        <p:txBody>
          <a:bodyPr>
            <a:normAutofit fontScale="85000" lnSpcReduction="10000"/>
          </a:bodyPr>
          <a:lstStyle/>
          <a:p>
            <a:r>
              <a:rPr kumimoji="1" lang="zh-TW" altLang="en-US" dirty="0"/>
              <a:t>施行細則</a:t>
            </a:r>
            <a:endParaRPr kumimoji="1" lang="en-US" altLang="zh-TW" dirty="0"/>
          </a:p>
          <a:p>
            <a:pPr lvl="1"/>
            <a:r>
              <a:rPr lang="zh-TW" altLang="en-US" dirty="0"/>
              <a:t>一、配置管理之人員及相當資源。</a:t>
            </a:r>
            <a:endParaRPr lang="en-US" altLang="zh-TW" dirty="0"/>
          </a:p>
          <a:p>
            <a:pPr lvl="1"/>
            <a:r>
              <a:rPr lang="zh-TW" altLang="en-US" dirty="0"/>
              <a:t>二、界定個人資料之範圍。</a:t>
            </a:r>
            <a:endParaRPr lang="en-US" altLang="zh-TW" dirty="0"/>
          </a:p>
          <a:p>
            <a:pPr lvl="1"/>
            <a:r>
              <a:rPr lang="zh-TW" altLang="en-US" dirty="0"/>
              <a:t>三、個人資料之風險評估及管理機制。</a:t>
            </a:r>
            <a:endParaRPr lang="en-US" altLang="zh-TW" dirty="0"/>
          </a:p>
          <a:p>
            <a:pPr lvl="1"/>
            <a:r>
              <a:rPr lang="zh-TW" altLang="en-US" dirty="0"/>
              <a:t>四、事故之預防、通報及應變機制。</a:t>
            </a:r>
            <a:endParaRPr lang="en-US" altLang="zh-TW" dirty="0"/>
          </a:p>
          <a:p>
            <a:pPr lvl="1"/>
            <a:r>
              <a:rPr lang="zh-TW" altLang="en-US" dirty="0"/>
              <a:t>五、個人資料蒐集、處理及利用之內部管理程序。</a:t>
            </a:r>
            <a:endParaRPr lang="en-US" altLang="zh-TW" dirty="0"/>
          </a:p>
          <a:p>
            <a:pPr lvl="1"/>
            <a:r>
              <a:rPr lang="zh-TW" altLang="en-US" dirty="0"/>
              <a:t>六、資料安全管理及人員管理。</a:t>
            </a:r>
            <a:endParaRPr lang="en-US" altLang="zh-TW" dirty="0"/>
          </a:p>
          <a:p>
            <a:pPr lvl="1"/>
            <a:r>
              <a:rPr lang="zh-TW" altLang="en-US" dirty="0"/>
              <a:t>七、認知宣導及教育訓練。</a:t>
            </a:r>
            <a:endParaRPr lang="en-US" altLang="zh-TW" dirty="0"/>
          </a:p>
          <a:p>
            <a:pPr lvl="1"/>
            <a:r>
              <a:rPr lang="zh-TW" altLang="en-US" dirty="0"/>
              <a:t>八、設備安全管理。</a:t>
            </a:r>
            <a:endParaRPr lang="en-US" altLang="zh-TW" dirty="0"/>
          </a:p>
          <a:p>
            <a:pPr lvl="1"/>
            <a:r>
              <a:rPr lang="zh-TW" altLang="en-US" dirty="0"/>
              <a:t>九、資料安全稽核機制。</a:t>
            </a:r>
            <a:endParaRPr lang="en-US" altLang="zh-TW" dirty="0"/>
          </a:p>
          <a:p>
            <a:pPr lvl="1"/>
            <a:r>
              <a:rPr lang="zh-TW" altLang="en-US" dirty="0"/>
              <a:t>十、使用紀錄、軌跡資料及證據保存。</a:t>
            </a:r>
            <a:endParaRPr lang="en-US" altLang="zh-TW" dirty="0"/>
          </a:p>
          <a:p>
            <a:pPr lvl="1"/>
            <a:r>
              <a:rPr lang="zh-TW" altLang="en-US" dirty="0"/>
              <a:t>十一、個人資料安全維護之整體持續改善。</a:t>
            </a:r>
            <a:endParaRPr lang="en-US" altLang="zh-TW" dirty="0"/>
          </a:p>
          <a:p>
            <a:pPr lvl="1"/>
            <a:endParaRPr kumimoji="1" lang="en-US" altLang="zh-TW" dirty="0"/>
          </a:p>
        </p:txBody>
      </p:sp>
      <p:sp>
        <p:nvSpPr>
          <p:cNvPr id="5" name="投影片編號版面配置區 4">
            <a:extLst>
              <a:ext uri="{FF2B5EF4-FFF2-40B4-BE49-F238E27FC236}">
                <a16:creationId xmlns:a16="http://schemas.microsoft.com/office/drawing/2014/main" xmlns="" id="{5380944E-C88C-BB43-AAF9-D1F16C942433}"/>
              </a:ext>
            </a:extLst>
          </p:cNvPr>
          <p:cNvSpPr>
            <a:spLocks noGrp="1"/>
          </p:cNvSpPr>
          <p:nvPr>
            <p:ph type="sldNum" sz="quarter" idx="12"/>
          </p:nvPr>
        </p:nvSpPr>
        <p:spPr/>
        <p:txBody>
          <a:bodyPr/>
          <a:lstStyle/>
          <a:p>
            <a:fld id="{00FFB4FD-816A-9D4F-8EC9-A232068B4FA5}" type="slidenum">
              <a:rPr kumimoji="1" lang="zh-TW" altLang="en-US" smtClean="0"/>
              <a:pPr/>
              <a:t>29</a:t>
            </a:fld>
            <a:endParaRPr kumimoji="1" lang="zh-TW" altLang="en-US" dirty="0"/>
          </a:p>
        </p:txBody>
      </p:sp>
    </p:spTree>
    <p:extLst>
      <p:ext uri="{BB962C8B-B14F-4D97-AF65-F5344CB8AC3E}">
        <p14:creationId xmlns:p14="http://schemas.microsoft.com/office/powerpoint/2010/main" val="296962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5A1CEAA-1546-714E-B9A3-FA082996AB10}"/>
              </a:ext>
            </a:extLst>
          </p:cNvPr>
          <p:cNvSpPr>
            <a:spLocks noGrp="1"/>
          </p:cNvSpPr>
          <p:nvPr>
            <p:ph type="title"/>
          </p:nvPr>
        </p:nvSpPr>
        <p:spPr/>
        <p:txBody>
          <a:bodyPr/>
          <a:lstStyle/>
          <a:p>
            <a:r>
              <a:rPr kumimoji="1" lang="zh-TW" altLang="en-US" dirty="0"/>
              <a:t>大綱</a:t>
            </a:r>
          </a:p>
        </p:txBody>
      </p:sp>
      <p:sp>
        <p:nvSpPr>
          <p:cNvPr id="3" name="內容版面配置區 2">
            <a:extLst>
              <a:ext uri="{FF2B5EF4-FFF2-40B4-BE49-F238E27FC236}">
                <a16:creationId xmlns:a16="http://schemas.microsoft.com/office/drawing/2014/main" xmlns="" id="{AF67B27A-BDDF-8B47-BF1C-58EA6541C790}"/>
              </a:ext>
            </a:extLst>
          </p:cNvPr>
          <p:cNvSpPr>
            <a:spLocks noGrp="1"/>
          </p:cNvSpPr>
          <p:nvPr>
            <p:ph idx="1"/>
          </p:nvPr>
        </p:nvSpPr>
        <p:spPr/>
        <p:txBody>
          <a:bodyPr/>
          <a:lstStyle/>
          <a:p>
            <a:r>
              <a:rPr kumimoji="1" lang="zh-CN" altLang="en-US" dirty="0"/>
              <a:t>個資洩漏案例</a:t>
            </a:r>
            <a:endParaRPr kumimoji="1" lang="en-US" altLang="zh-CN" dirty="0"/>
          </a:p>
          <a:p>
            <a:r>
              <a:rPr kumimoji="1" lang="zh-CN" altLang="en-US" dirty="0"/>
              <a:t>個資法簡介</a:t>
            </a:r>
            <a:endParaRPr kumimoji="1" lang="en-US" altLang="zh-CN" dirty="0"/>
          </a:p>
          <a:p>
            <a:r>
              <a:rPr kumimoji="1" lang="zh-CN" altLang="en-US" dirty="0"/>
              <a:t>個人資料</a:t>
            </a:r>
            <a:r>
              <a:rPr kumimoji="1" lang="zh-CN" altLang="en-US"/>
              <a:t>保護管理</a:t>
            </a:r>
            <a:endParaRPr kumimoji="1" lang="en-US" altLang="zh-CN" dirty="0"/>
          </a:p>
        </p:txBody>
      </p:sp>
      <p:sp>
        <p:nvSpPr>
          <p:cNvPr id="4" name="投影片編號版面配置區 3">
            <a:extLst>
              <a:ext uri="{FF2B5EF4-FFF2-40B4-BE49-F238E27FC236}">
                <a16:creationId xmlns:a16="http://schemas.microsoft.com/office/drawing/2014/main" xmlns="" id="{2D497808-5348-9B47-8D0A-E5A2CF1CB159}"/>
              </a:ext>
            </a:extLst>
          </p:cNvPr>
          <p:cNvSpPr>
            <a:spLocks noGrp="1"/>
          </p:cNvSpPr>
          <p:nvPr>
            <p:ph type="sldNum" sz="quarter" idx="12"/>
          </p:nvPr>
        </p:nvSpPr>
        <p:spPr/>
        <p:txBody>
          <a:bodyPr/>
          <a:lstStyle/>
          <a:p>
            <a:fld id="{00FFB4FD-816A-9D4F-8EC9-A232068B4FA5}" type="slidenum">
              <a:rPr kumimoji="1" lang="zh-TW" altLang="en-US" smtClean="0"/>
              <a:pPr/>
              <a:t>3</a:t>
            </a:fld>
            <a:endParaRPr kumimoji="1" lang="zh-TW" altLang="en-US" dirty="0"/>
          </a:p>
        </p:txBody>
      </p:sp>
    </p:spTree>
    <p:extLst>
      <p:ext uri="{BB962C8B-B14F-4D97-AF65-F5344CB8AC3E}">
        <p14:creationId xmlns:p14="http://schemas.microsoft.com/office/powerpoint/2010/main" val="3833955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A5D012E-BC07-6A4F-9ECB-121E0E8C91D4}"/>
              </a:ext>
            </a:extLst>
          </p:cNvPr>
          <p:cNvSpPr>
            <a:spLocks noGrp="1"/>
          </p:cNvSpPr>
          <p:nvPr>
            <p:ph type="title"/>
          </p:nvPr>
        </p:nvSpPr>
        <p:spPr/>
        <p:txBody>
          <a:bodyPr/>
          <a:lstStyle/>
          <a:p>
            <a:r>
              <a:rPr kumimoji="1" lang="en-US" altLang="zh-TW" dirty="0"/>
              <a:t>BS10012: 2017</a:t>
            </a:r>
            <a:r>
              <a:rPr kumimoji="1" lang="zh-TW" altLang="en-US" dirty="0"/>
              <a:t> 個人資料管理系統</a:t>
            </a:r>
          </a:p>
        </p:txBody>
      </p:sp>
      <p:sp>
        <p:nvSpPr>
          <p:cNvPr id="3" name="內容版面配置區 2">
            <a:extLst>
              <a:ext uri="{FF2B5EF4-FFF2-40B4-BE49-F238E27FC236}">
                <a16:creationId xmlns:a16="http://schemas.microsoft.com/office/drawing/2014/main" xmlns="" id="{5EDEB762-8B6A-4F41-9F51-5CBFB22A967C}"/>
              </a:ext>
            </a:extLst>
          </p:cNvPr>
          <p:cNvSpPr>
            <a:spLocks noGrp="1"/>
          </p:cNvSpPr>
          <p:nvPr>
            <p:ph idx="1"/>
          </p:nvPr>
        </p:nvSpPr>
        <p:spPr/>
        <p:txBody>
          <a:bodyPr/>
          <a:lstStyle/>
          <a:p>
            <a:r>
              <a:rPr kumimoji="1" lang="zh-TW" altLang="en-US" dirty="0"/>
              <a:t>合法、公平且透明的處裡</a:t>
            </a:r>
            <a:endParaRPr kumimoji="1" lang="en-US" altLang="zh-TW" dirty="0"/>
          </a:p>
          <a:p>
            <a:r>
              <a:rPr kumimoji="1" lang="zh-TW" altLang="en-US" dirty="0"/>
              <a:t>僅基於特定合法目的取得</a:t>
            </a:r>
            <a:endParaRPr kumimoji="1" lang="en-US" altLang="zh-TW" dirty="0"/>
          </a:p>
          <a:p>
            <a:r>
              <a:rPr kumimoji="1" lang="zh-TW" altLang="en-US" dirty="0"/>
              <a:t>適當、相關及限於資料侷限原則</a:t>
            </a:r>
            <a:endParaRPr kumimoji="1" lang="en-US" altLang="zh-TW" dirty="0"/>
          </a:p>
          <a:p>
            <a:r>
              <a:rPr kumimoji="1" lang="zh-TW" altLang="en-US" dirty="0"/>
              <a:t>正確並即時更新，盡可能沒有任何延遲的刪除或更正</a:t>
            </a:r>
            <a:endParaRPr kumimoji="1" lang="en-US" altLang="zh-TW" dirty="0"/>
          </a:p>
          <a:p>
            <a:r>
              <a:rPr kumimoji="1" lang="zh-TW" altLang="en-US" dirty="0"/>
              <a:t>資料的儲存不得超過許可的必要</a:t>
            </a:r>
            <a:endParaRPr kumimoji="1" lang="en-US" altLang="zh-TW" dirty="0"/>
          </a:p>
          <a:p>
            <a:r>
              <a:rPr kumimoji="1" lang="zh-TW" altLang="en-US" dirty="0"/>
              <a:t>使用技術及組織方法以適當確保個人個人資料的安全、正確及機敏</a:t>
            </a:r>
          </a:p>
        </p:txBody>
      </p:sp>
      <p:sp>
        <p:nvSpPr>
          <p:cNvPr id="4" name="投影片編號版面配置區 3">
            <a:extLst>
              <a:ext uri="{FF2B5EF4-FFF2-40B4-BE49-F238E27FC236}">
                <a16:creationId xmlns:a16="http://schemas.microsoft.com/office/drawing/2014/main" xmlns="" id="{F9EBB5D4-F24C-E24B-ADC5-4C5B81DD3912}"/>
              </a:ext>
            </a:extLst>
          </p:cNvPr>
          <p:cNvSpPr>
            <a:spLocks noGrp="1"/>
          </p:cNvSpPr>
          <p:nvPr>
            <p:ph type="sldNum" sz="quarter" idx="12"/>
          </p:nvPr>
        </p:nvSpPr>
        <p:spPr/>
        <p:txBody>
          <a:bodyPr/>
          <a:lstStyle/>
          <a:p>
            <a:fld id="{00FFB4FD-816A-9D4F-8EC9-A232068B4FA5}" type="slidenum">
              <a:rPr kumimoji="1" lang="zh-TW" altLang="en-US" smtClean="0"/>
              <a:pPr/>
              <a:t>30</a:t>
            </a:fld>
            <a:endParaRPr kumimoji="1" lang="zh-TW" altLang="en-US" dirty="0"/>
          </a:p>
        </p:txBody>
      </p:sp>
    </p:spTree>
    <p:extLst>
      <p:ext uri="{BB962C8B-B14F-4D97-AF65-F5344CB8AC3E}">
        <p14:creationId xmlns:p14="http://schemas.microsoft.com/office/powerpoint/2010/main" val="92835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E799DC0-5D18-5941-B0E3-C4C03927119E}"/>
              </a:ext>
            </a:extLst>
          </p:cNvPr>
          <p:cNvSpPr>
            <a:spLocks noGrp="1"/>
          </p:cNvSpPr>
          <p:nvPr>
            <p:ph type="title"/>
          </p:nvPr>
        </p:nvSpPr>
        <p:spPr/>
        <p:txBody>
          <a:bodyPr/>
          <a:lstStyle/>
          <a:p>
            <a:r>
              <a:rPr kumimoji="1" lang="en-US" altLang="zh-TW" dirty="0"/>
              <a:t>BS10012: 2017</a:t>
            </a:r>
            <a:r>
              <a:rPr kumimoji="1" lang="zh-TW" altLang="en-US" dirty="0"/>
              <a:t> 個人資料管理系統</a:t>
            </a:r>
            <a:r>
              <a:rPr kumimoji="1" lang="en-US" altLang="zh-TW" dirty="0"/>
              <a:t> PDCA</a:t>
            </a:r>
            <a:endParaRPr kumimoji="1" lang="zh-TW" altLang="en-US" dirty="0"/>
          </a:p>
        </p:txBody>
      </p:sp>
      <p:sp>
        <p:nvSpPr>
          <p:cNvPr id="4" name="投影片編號版面配置區 3">
            <a:extLst>
              <a:ext uri="{FF2B5EF4-FFF2-40B4-BE49-F238E27FC236}">
                <a16:creationId xmlns:a16="http://schemas.microsoft.com/office/drawing/2014/main" xmlns="" id="{8689F67E-26CE-CC42-8833-DCA3A464F308}"/>
              </a:ext>
            </a:extLst>
          </p:cNvPr>
          <p:cNvSpPr>
            <a:spLocks noGrp="1"/>
          </p:cNvSpPr>
          <p:nvPr>
            <p:ph type="sldNum" sz="quarter" idx="12"/>
          </p:nvPr>
        </p:nvSpPr>
        <p:spPr/>
        <p:txBody>
          <a:bodyPr/>
          <a:lstStyle/>
          <a:p>
            <a:fld id="{00FFB4FD-816A-9D4F-8EC9-A232068B4FA5}" type="slidenum">
              <a:rPr kumimoji="1" lang="zh-TW" altLang="en-US" smtClean="0"/>
              <a:pPr/>
              <a:t>31</a:t>
            </a:fld>
            <a:endParaRPr kumimoji="1" lang="zh-TW" altLang="en-US" dirty="0"/>
          </a:p>
        </p:txBody>
      </p:sp>
      <p:sp>
        <p:nvSpPr>
          <p:cNvPr id="6" name="Oval 4">
            <a:extLst>
              <a:ext uri="{FF2B5EF4-FFF2-40B4-BE49-F238E27FC236}">
                <a16:creationId xmlns:a16="http://schemas.microsoft.com/office/drawing/2014/main" xmlns="" id="{D53EE5F5-7154-F745-A776-BEC915A9E825}"/>
              </a:ext>
            </a:extLst>
          </p:cNvPr>
          <p:cNvSpPr>
            <a:spLocks noChangeArrowheads="1"/>
          </p:cNvSpPr>
          <p:nvPr/>
        </p:nvSpPr>
        <p:spPr bwMode="auto">
          <a:xfrm>
            <a:off x="3150908" y="1367585"/>
            <a:ext cx="5686425" cy="4754562"/>
          </a:xfrm>
          <a:prstGeom prst="ellipse">
            <a:avLst/>
          </a:prstGeom>
          <a:gradFill rotWithShape="1">
            <a:gsLst>
              <a:gs pos="0">
                <a:srgbClr val="E4E69A"/>
              </a:gs>
              <a:gs pos="100000">
                <a:srgbClr val="D0D34D"/>
              </a:gs>
            </a:gsLst>
            <a:lin ang="2700000" scaled="1"/>
          </a:gradFill>
          <a:ln w="9525">
            <a:noFill/>
            <a:round/>
            <a:headEnd/>
            <a:tailEnd/>
          </a:ln>
        </p:spPr>
        <p:txBody>
          <a:bodyPr wrap="none" anchor="ctr"/>
          <a:lstStyle/>
          <a:p>
            <a:endParaRPr lang="zh-TW" altLang="en-US"/>
          </a:p>
        </p:txBody>
      </p:sp>
      <p:sp>
        <p:nvSpPr>
          <p:cNvPr id="7" name="Rectangle 5">
            <a:extLst>
              <a:ext uri="{FF2B5EF4-FFF2-40B4-BE49-F238E27FC236}">
                <a16:creationId xmlns:a16="http://schemas.microsoft.com/office/drawing/2014/main" xmlns="" id="{C7FBE53F-03E9-4C4D-AFA1-17434B85F973}"/>
              </a:ext>
            </a:extLst>
          </p:cNvPr>
          <p:cNvSpPr>
            <a:spLocks noChangeArrowheads="1"/>
          </p:cNvSpPr>
          <p:nvPr/>
        </p:nvSpPr>
        <p:spPr bwMode="auto">
          <a:xfrm>
            <a:off x="1680883" y="1264397"/>
            <a:ext cx="1238250" cy="4813300"/>
          </a:xfrm>
          <a:prstGeom prst="rect">
            <a:avLst/>
          </a:prstGeom>
          <a:gradFill rotWithShape="1">
            <a:gsLst>
              <a:gs pos="0">
                <a:srgbClr val="DCEFF0"/>
              </a:gs>
              <a:gs pos="100000">
                <a:schemeClr val="accent1"/>
              </a:gs>
            </a:gsLst>
            <a:lin ang="2700000" scaled="1"/>
          </a:gradFill>
          <a:ln w="9525">
            <a:noFill/>
            <a:miter lim="800000"/>
            <a:headEnd/>
            <a:tailEnd/>
          </a:ln>
          <a:effectLst>
            <a:outerShdw dist="107763" dir="2700000" algn="ctr" rotWithShape="0">
              <a:srgbClr val="808080">
                <a:alpha val="50000"/>
              </a:srgbClr>
            </a:outerShdw>
          </a:effectLst>
        </p:spPr>
        <p:txBody>
          <a:bodyPr/>
          <a:lstStyle/>
          <a:p>
            <a:pPr eaLnBrk="0" hangingPunct="0">
              <a:defRPr/>
            </a:pPr>
            <a:endParaRPr kumimoji="0" lang="zh-TW" altLang="zh-TW" sz="3200">
              <a:ea typeface="標楷體" pitchFamily="65" charset="-120"/>
            </a:endParaRPr>
          </a:p>
        </p:txBody>
      </p:sp>
      <p:sp>
        <p:nvSpPr>
          <p:cNvPr id="8" name="Rectangle 6">
            <a:extLst>
              <a:ext uri="{FF2B5EF4-FFF2-40B4-BE49-F238E27FC236}">
                <a16:creationId xmlns:a16="http://schemas.microsoft.com/office/drawing/2014/main" xmlns="" id="{578997D1-38A0-8046-BEE7-F403528A0E18}"/>
              </a:ext>
            </a:extLst>
          </p:cNvPr>
          <p:cNvSpPr>
            <a:spLocks noChangeArrowheads="1"/>
          </p:cNvSpPr>
          <p:nvPr/>
        </p:nvSpPr>
        <p:spPr bwMode="auto">
          <a:xfrm>
            <a:off x="9034183" y="1264397"/>
            <a:ext cx="1257300" cy="4808538"/>
          </a:xfrm>
          <a:prstGeom prst="rect">
            <a:avLst/>
          </a:prstGeom>
          <a:gradFill rotWithShape="1">
            <a:gsLst>
              <a:gs pos="0">
                <a:srgbClr val="DCEFF0"/>
              </a:gs>
              <a:gs pos="100000">
                <a:schemeClr val="accent1"/>
              </a:gs>
            </a:gsLst>
            <a:lin ang="2700000" scaled="1"/>
          </a:gradFill>
          <a:ln w="9525">
            <a:noFill/>
            <a:miter lim="800000"/>
            <a:headEnd/>
            <a:tailEnd/>
          </a:ln>
          <a:effectLst>
            <a:outerShdw dist="107763" dir="2700000" algn="ctr" rotWithShape="0">
              <a:srgbClr val="808080">
                <a:alpha val="50000"/>
              </a:srgbClr>
            </a:outerShdw>
          </a:effectLst>
        </p:spPr>
        <p:txBody>
          <a:bodyPr/>
          <a:lstStyle/>
          <a:p>
            <a:pPr>
              <a:defRPr/>
            </a:pPr>
            <a:endParaRPr lang="zh-TW" altLang="en-US"/>
          </a:p>
        </p:txBody>
      </p:sp>
      <p:sp>
        <p:nvSpPr>
          <p:cNvPr id="9" name="Text Box 7">
            <a:extLst>
              <a:ext uri="{FF2B5EF4-FFF2-40B4-BE49-F238E27FC236}">
                <a16:creationId xmlns:a16="http://schemas.microsoft.com/office/drawing/2014/main" xmlns="" id="{6CB8F288-BF45-1B4C-81D3-9BD8F91C16D0}"/>
              </a:ext>
            </a:extLst>
          </p:cNvPr>
          <p:cNvSpPr txBox="1">
            <a:spLocks noChangeArrowheads="1"/>
          </p:cNvSpPr>
          <p:nvPr/>
        </p:nvSpPr>
        <p:spPr bwMode="auto">
          <a:xfrm>
            <a:off x="1877733" y="1573960"/>
            <a:ext cx="782638" cy="2357437"/>
          </a:xfrm>
          <a:prstGeom prst="rect">
            <a:avLst/>
          </a:prstGeom>
          <a:noFill/>
          <a:ln w="9525">
            <a:noFill/>
            <a:miter lim="800000"/>
            <a:headEnd/>
            <a:tailEnd/>
          </a:ln>
        </p:spPr>
        <p:txBody>
          <a:bodyPr/>
          <a:lstStyle/>
          <a:p>
            <a:pPr algn="ctr"/>
            <a:r>
              <a:rPr kumimoji="0" lang="zh-TW" altLang="en-US" sz="2400" b="1">
                <a:solidFill>
                  <a:schemeClr val="hlink"/>
                </a:solidFill>
                <a:ea typeface="標楷體" pitchFamily="65" charset="-120"/>
              </a:rPr>
              <a:t>利</a:t>
            </a:r>
          </a:p>
          <a:p>
            <a:pPr algn="ctr"/>
            <a:r>
              <a:rPr kumimoji="0" lang="zh-TW" altLang="en-US" sz="2400" b="1">
                <a:solidFill>
                  <a:schemeClr val="hlink"/>
                </a:solidFill>
                <a:ea typeface="標楷體" pitchFamily="65" charset="-120"/>
              </a:rPr>
              <a:t>害</a:t>
            </a:r>
          </a:p>
          <a:p>
            <a:pPr algn="ctr"/>
            <a:r>
              <a:rPr kumimoji="0" lang="zh-TW" altLang="en-US" sz="2400" b="1">
                <a:solidFill>
                  <a:schemeClr val="hlink"/>
                </a:solidFill>
                <a:ea typeface="標楷體" pitchFamily="65" charset="-120"/>
              </a:rPr>
              <a:t>相</a:t>
            </a:r>
          </a:p>
          <a:p>
            <a:pPr algn="ctr" eaLnBrk="0" hangingPunct="0"/>
            <a:r>
              <a:rPr kumimoji="0" lang="zh-TW" altLang="en-US" sz="2400" b="1">
                <a:solidFill>
                  <a:schemeClr val="hlink"/>
                </a:solidFill>
                <a:ea typeface="標楷體" pitchFamily="65" charset="-120"/>
              </a:rPr>
              <a:t>關</a:t>
            </a:r>
          </a:p>
          <a:p>
            <a:pPr algn="ctr" eaLnBrk="0" hangingPunct="0"/>
            <a:r>
              <a:rPr kumimoji="0" lang="zh-TW" altLang="en-US" sz="2400" b="1">
                <a:solidFill>
                  <a:schemeClr val="hlink"/>
                </a:solidFill>
                <a:ea typeface="標楷體" pitchFamily="65" charset="-120"/>
              </a:rPr>
              <a:t>團</a:t>
            </a:r>
          </a:p>
          <a:p>
            <a:pPr algn="ctr" eaLnBrk="0" hangingPunct="0"/>
            <a:r>
              <a:rPr kumimoji="0" lang="zh-TW" altLang="en-US" sz="2400" b="1">
                <a:solidFill>
                  <a:schemeClr val="hlink"/>
                </a:solidFill>
                <a:ea typeface="標楷體" pitchFamily="65" charset="-120"/>
              </a:rPr>
              <a:t>體</a:t>
            </a:r>
          </a:p>
        </p:txBody>
      </p:sp>
      <p:sp>
        <p:nvSpPr>
          <p:cNvPr id="10" name="Text Box 8">
            <a:extLst>
              <a:ext uri="{FF2B5EF4-FFF2-40B4-BE49-F238E27FC236}">
                <a16:creationId xmlns:a16="http://schemas.microsoft.com/office/drawing/2014/main" xmlns="" id="{F0A0480D-AD0B-EE4A-93DA-B1F79ABC5219}"/>
              </a:ext>
            </a:extLst>
          </p:cNvPr>
          <p:cNvSpPr txBox="1">
            <a:spLocks noChangeArrowheads="1"/>
          </p:cNvSpPr>
          <p:nvPr/>
        </p:nvSpPr>
        <p:spPr bwMode="auto">
          <a:xfrm>
            <a:off x="1777721" y="4261597"/>
            <a:ext cx="1092200" cy="1330325"/>
          </a:xfrm>
          <a:prstGeom prst="rect">
            <a:avLst/>
          </a:prstGeom>
          <a:noFill/>
          <a:ln w="9525">
            <a:noFill/>
            <a:miter lim="800000"/>
            <a:headEnd/>
            <a:tailEnd/>
          </a:ln>
        </p:spPr>
        <p:txBody>
          <a:bodyPr/>
          <a:lstStyle/>
          <a:p>
            <a:pPr algn="ctr"/>
            <a:r>
              <a:rPr kumimoji="0" lang="zh-CN" altLang="en-US" sz="2000" b="1" dirty="0">
                <a:solidFill>
                  <a:schemeClr val="hlink"/>
                </a:solidFill>
                <a:ea typeface="標楷體" pitchFamily="65" charset="-120"/>
              </a:rPr>
              <a:t>個資</a:t>
            </a:r>
            <a:r>
              <a:rPr lang="zh-TW" altLang="en-US" sz="2000" b="1" dirty="0">
                <a:solidFill>
                  <a:schemeClr val="hlink"/>
                </a:solidFill>
                <a:ea typeface="標楷體" pitchFamily="65" charset="-120"/>
              </a:rPr>
              <a:t>管理</a:t>
            </a:r>
            <a:r>
              <a:rPr kumimoji="0" lang="zh-TW" altLang="en-US" sz="2000" b="1" dirty="0">
                <a:solidFill>
                  <a:schemeClr val="hlink"/>
                </a:solidFill>
                <a:ea typeface="標楷體" pitchFamily="65" charset="-120"/>
              </a:rPr>
              <a:t>要求</a:t>
            </a:r>
          </a:p>
          <a:p>
            <a:pPr algn="ctr"/>
            <a:r>
              <a:rPr kumimoji="0" lang="zh-TW" altLang="en-US" sz="2000" b="1" dirty="0">
                <a:solidFill>
                  <a:schemeClr val="hlink"/>
                </a:solidFill>
                <a:ea typeface="標楷體" pitchFamily="65" charset="-120"/>
              </a:rPr>
              <a:t>與期望</a:t>
            </a:r>
          </a:p>
        </p:txBody>
      </p:sp>
      <p:sp>
        <p:nvSpPr>
          <p:cNvPr id="11" name="Text Box 9">
            <a:extLst>
              <a:ext uri="{FF2B5EF4-FFF2-40B4-BE49-F238E27FC236}">
                <a16:creationId xmlns:a16="http://schemas.microsoft.com/office/drawing/2014/main" xmlns="" id="{23B7D453-6ACC-E143-A317-D9CD0F18ECE5}"/>
              </a:ext>
            </a:extLst>
          </p:cNvPr>
          <p:cNvSpPr txBox="1">
            <a:spLocks noChangeArrowheads="1"/>
          </p:cNvSpPr>
          <p:nvPr/>
        </p:nvSpPr>
        <p:spPr bwMode="auto">
          <a:xfrm>
            <a:off x="9131021" y="4366372"/>
            <a:ext cx="1108075" cy="1171575"/>
          </a:xfrm>
          <a:prstGeom prst="rect">
            <a:avLst/>
          </a:prstGeom>
          <a:noFill/>
          <a:ln w="9525">
            <a:noFill/>
            <a:miter lim="800000"/>
            <a:headEnd/>
            <a:tailEnd/>
          </a:ln>
        </p:spPr>
        <p:txBody>
          <a:bodyPr/>
          <a:lstStyle/>
          <a:p>
            <a:pPr algn="ctr"/>
            <a:r>
              <a:rPr kumimoji="0" lang="zh-TW" altLang="en-US" sz="2000" b="1" dirty="0">
                <a:solidFill>
                  <a:schemeClr val="hlink"/>
                </a:solidFill>
                <a:ea typeface="標楷體" pitchFamily="65" charset="-120"/>
              </a:rPr>
              <a:t>管理</a:t>
            </a:r>
            <a:r>
              <a:rPr lang="zh-TW" altLang="en-US" sz="2000" b="1" dirty="0">
                <a:solidFill>
                  <a:schemeClr val="hlink"/>
                </a:solidFill>
                <a:ea typeface="標楷體" pitchFamily="65" charset="-120"/>
              </a:rPr>
              <a:t>個人資料</a:t>
            </a:r>
            <a:endParaRPr kumimoji="0" lang="zh-TW" altLang="en-US" sz="2000" b="1" dirty="0">
              <a:solidFill>
                <a:schemeClr val="hlink"/>
              </a:solidFill>
              <a:ea typeface="標楷體" pitchFamily="65" charset="-120"/>
            </a:endParaRPr>
          </a:p>
        </p:txBody>
      </p:sp>
      <p:sp>
        <p:nvSpPr>
          <p:cNvPr id="12" name="AutoShape 10">
            <a:extLst>
              <a:ext uri="{FF2B5EF4-FFF2-40B4-BE49-F238E27FC236}">
                <a16:creationId xmlns:a16="http://schemas.microsoft.com/office/drawing/2014/main" xmlns="" id="{2DE39CA0-B724-1C46-89A8-5603342F52AB}"/>
              </a:ext>
            </a:extLst>
          </p:cNvPr>
          <p:cNvSpPr>
            <a:spLocks noChangeArrowheads="1"/>
          </p:cNvSpPr>
          <p:nvPr/>
        </p:nvSpPr>
        <p:spPr bwMode="auto">
          <a:xfrm>
            <a:off x="5413096" y="2164510"/>
            <a:ext cx="1489075" cy="862012"/>
          </a:xfrm>
          <a:prstGeom prst="flowChartAlternateProcess">
            <a:avLst/>
          </a:prstGeom>
          <a:solidFill>
            <a:srgbClr val="CDE9EB"/>
          </a:solidFill>
          <a:ln w="9525">
            <a:noFill/>
            <a:miter lim="800000"/>
            <a:headEnd/>
            <a:tailEnd/>
          </a:ln>
          <a:effectLst>
            <a:outerShdw dist="107763" dir="2700000" algn="ctr" rotWithShape="0">
              <a:srgbClr val="808080">
                <a:alpha val="50000"/>
              </a:srgbClr>
            </a:outerShdw>
          </a:effectLst>
        </p:spPr>
        <p:txBody>
          <a:bodyPr/>
          <a:lstStyle/>
          <a:p>
            <a:pPr algn="ctr" eaLnBrk="0" hangingPunct="0">
              <a:defRPr/>
            </a:pPr>
            <a:r>
              <a:rPr kumimoji="0" lang="zh-TW" altLang="en-US" sz="2400" dirty="0">
                <a:solidFill>
                  <a:schemeClr val="hlink"/>
                </a:solidFill>
                <a:ea typeface="標楷體" pitchFamily="65" charset="-120"/>
              </a:rPr>
              <a:t>建立</a:t>
            </a:r>
          </a:p>
          <a:p>
            <a:pPr algn="ctr" eaLnBrk="0" hangingPunct="0">
              <a:defRPr/>
            </a:pPr>
            <a:r>
              <a:rPr lang="en-US" altLang="zh-TW" sz="2400" dirty="0">
                <a:solidFill>
                  <a:schemeClr val="hlink"/>
                </a:solidFill>
                <a:ea typeface="標楷體" pitchFamily="65" charset="-120"/>
              </a:rPr>
              <a:t>PIMS</a:t>
            </a:r>
            <a:endParaRPr kumimoji="0" lang="en-US" altLang="zh-TW" sz="2400" dirty="0">
              <a:solidFill>
                <a:schemeClr val="hlink"/>
              </a:solidFill>
              <a:ea typeface="標楷體" pitchFamily="65" charset="-120"/>
            </a:endParaRPr>
          </a:p>
        </p:txBody>
      </p:sp>
      <p:sp>
        <p:nvSpPr>
          <p:cNvPr id="13" name="AutoShape 11">
            <a:extLst>
              <a:ext uri="{FF2B5EF4-FFF2-40B4-BE49-F238E27FC236}">
                <a16:creationId xmlns:a16="http://schemas.microsoft.com/office/drawing/2014/main" xmlns="" id="{9579114E-8F58-204B-B194-02B6E601BE23}"/>
              </a:ext>
            </a:extLst>
          </p:cNvPr>
          <p:cNvSpPr>
            <a:spLocks noChangeArrowheads="1"/>
          </p:cNvSpPr>
          <p:nvPr/>
        </p:nvSpPr>
        <p:spPr bwMode="auto">
          <a:xfrm>
            <a:off x="3903383" y="3405935"/>
            <a:ext cx="1473200" cy="798512"/>
          </a:xfrm>
          <a:prstGeom prst="flowChartAlternateProcess">
            <a:avLst/>
          </a:prstGeom>
          <a:solidFill>
            <a:srgbClr val="CDE9EB"/>
          </a:solidFill>
          <a:ln w="9525">
            <a:noFill/>
            <a:miter lim="800000"/>
            <a:headEnd/>
            <a:tailEnd/>
          </a:ln>
          <a:effectLst>
            <a:outerShdw dist="107763" dir="2700000" algn="ctr" rotWithShape="0">
              <a:srgbClr val="808080">
                <a:alpha val="50000"/>
              </a:srgbClr>
            </a:outerShdw>
          </a:effectLst>
        </p:spPr>
        <p:txBody>
          <a:bodyPr/>
          <a:lstStyle/>
          <a:p>
            <a:pPr algn="ctr" eaLnBrk="0" hangingPunct="0">
              <a:defRPr/>
            </a:pPr>
            <a:r>
              <a:rPr kumimoji="0" lang="zh-TW" altLang="en-US" sz="2400" dirty="0">
                <a:solidFill>
                  <a:schemeClr val="hlink"/>
                </a:solidFill>
                <a:ea typeface="標楷體" pitchFamily="65" charset="-120"/>
              </a:rPr>
              <a:t>實施與操作 </a:t>
            </a:r>
            <a:r>
              <a:rPr lang="en-US" altLang="zh-TW" sz="2400" dirty="0">
                <a:solidFill>
                  <a:schemeClr val="hlink"/>
                </a:solidFill>
                <a:ea typeface="標楷體" pitchFamily="65" charset="-120"/>
              </a:rPr>
              <a:t>PIMS</a:t>
            </a:r>
            <a:endParaRPr kumimoji="0" lang="en-US" altLang="zh-TW" sz="2400" dirty="0">
              <a:solidFill>
                <a:schemeClr val="hlink"/>
              </a:solidFill>
              <a:ea typeface="標楷體" pitchFamily="65" charset="-120"/>
            </a:endParaRPr>
          </a:p>
        </p:txBody>
      </p:sp>
      <p:sp>
        <p:nvSpPr>
          <p:cNvPr id="14" name="AutoShape 12">
            <a:extLst>
              <a:ext uri="{FF2B5EF4-FFF2-40B4-BE49-F238E27FC236}">
                <a16:creationId xmlns:a16="http://schemas.microsoft.com/office/drawing/2014/main" xmlns="" id="{694C60E9-57D3-274D-A6B9-AF358096D272}"/>
              </a:ext>
            </a:extLst>
          </p:cNvPr>
          <p:cNvSpPr>
            <a:spLocks noChangeArrowheads="1"/>
          </p:cNvSpPr>
          <p:nvPr/>
        </p:nvSpPr>
        <p:spPr bwMode="auto">
          <a:xfrm>
            <a:off x="5413096" y="4461622"/>
            <a:ext cx="1489075" cy="828675"/>
          </a:xfrm>
          <a:prstGeom prst="flowChartAlternateProcess">
            <a:avLst/>
          </a:prstGeom>
          <a:solidFill>
            <a:srgbClr val="CDE9EB"/>
          </a:solidFill>
          <a:ln w="9525">
            <a:noFill/>
            <a:miter lim="800000"/>
            <a:headEnd/>
            <a:tailEnd/>
          </a:ln>
          <a:effectLst>
            <a:outerShdw dist="107763" dir="2700000" algn="ctr" rotWithShape="0">
              <a:srgbClr val="808080">
                <a:alpha val="50000"/>
              </a:srgbClr>
            </a:outerShdw>
          </a:effectLst>
        </p:spPr>
        <p:txBody>
          <a:bodyPr/>
          <a:lstStyle/>
          <a:p>
            <a:pPr algn="ctr" eaLnBrk="0" hangingPunct="0">
              <a:defRPr/>
            </a:pPr>
            <a:r>
              <a:rPr kumimoji="0" lang="zh-TW" altLang="en-US" sz="2400" dirty="0">
                <a:solidFill>
                  <a:schemeClr val="hlink"/>
                </a:solidFill>
                <a:ea typeface="標楷體" pitchFamily="65" charset="-120"/>
              </a:rPr>
              <a:t>監控和審查 </a:t>
            </a:r>
            <a:r>
              <a:rPr lang="en-US" altLang="zh-TW" sz="2400" dirty="0">
                <a:solidFill>
                  <a:schemeClr val="hlink"/>
                </a:solidFill>
                <a:ea typeface="標楷體" pitchFamily="65" charset="-120"/>
              </a:rPr>
              <a:t>PIMS</a:t>
            </a:r>
            <a:endParaRPr kumimoji="0" lang="en-US" altLang="zh-TW" sz="2400" dirty="0">
              <a:solidFill>
                <a:schemeClr val="hlink"/>
              </a:solidFill>
              <a:ea typeface="標楷體" pitchFamily="65" charset="-120"/>
            </a:endParaRPr>
          </a:p>
        </p:txBody>
      </p:sp>
      <p:sp>
        <p:nvSpPr>
          <p:cNvPr id="15" name="Text Box 13">
            <a:extLst>
              <a:ext uri="{FF2B5EF4-FFF2-40B4-BE49-F238E27FC236}">
                <a16:creationId xmlns:a16="http://schemas.microsoft.com/office/drawing/2014/main" xmlns="" id="{3A4BC0F8-4F4E-4A4A-A380-34FD7F2376C8}"/>
              </a:ext>
            </a:extLst>
          </p:cNvPr>
          <p:cNvSpPr txBox="1">
            <a:spLocks noChangeArrowheads="1"/>
          </p:cNvSpPr>
          <p:nvPr/>
        </p:nvSpPr>
        <p:spPr bwMode="auto">
          <a:xfrm>
            <a:off x="8053108" y="3434510"/>
            <a:ext cx="995363" cy="800100"/>
          </a:xfrm>
          <a:prstGeom prst="rect">
            <a:avLst/>
          </a:prstGeom>
          <a:noFill/>
          <a:ln w="9525">
            <a:noFill/>
            <a:miter lim="800000"/>
            <a:headEnd/>
            <a:tailEnd/>
          </a:ln>
        </p:spPr>
        <p:txBody>
          <a:bodyPr/>
          <a:lstStyle/>
          <a:p>
            <a:pPr algn="ctr" eaLnBrk="0" hangingPunct="0"/>
            <a:r>
              <a:rPr kumimoji="0" lang="zh-TW" altLang="en-US" sz="2400">
                <a:solidFill>
                  <a:srgbClr val="D12311"/>
                </a:solidFill>
                <a:ea typeface="標楷體" pitchFamily="65" charset="-120"/>
              </a:rPr>
              <a:t>執行</a:t>
            </a:r>
            <a:r>
              <a:rPr kumimoji="0" lang="en-US" altLang="zh-TW" sz="2400">
                <a:solidFill>
                  <a:srgbClr val="D12311"/>
                </a:solidFill>
                <a:ea typeface="標楷體" pitchFamily="65" charset="-120"/>
              </a:rPr>
              <a:t>Act</a:t>
            </a:r>
          </a:p>
        </p:txBody>
      </p:sp>
      <p:sp>
        <p:nvSpPr>
          <p:cNvPr id="16" name="AutoShape 14">
            <a:extLst>
              <a:ext uri="{FF2B5EF4-FFF2-40B4-BE49-F238E27FC236}">
                <a16:creationId xmlns:a16="http://schemas.microsoft.com/office/drawing/2014/main" xmlns="" id="{72950523-7CC0-4C4A-A5EE-F6AFEFF5B78F}"/>
              </a:ext>
            </a:extLst>
          </p:cNvPr>
          <p:cNvSpPr>
            <a:spLocks noChangeArrowheads="1"/>
          </p:cNvSpPr>
          <p:nvPr/>
        </p:nvSpPr>
        <p:spPr bwMode="auto">
          <a:xfrm>
            <a:off x="6633883" y="3374185"/>
            <a:ext cx="1477963" cy="830262"/>
          </a:xfrm>
          <a:prstGeom prst="flowChartAlternateProcess">
            <a:avLst/>
          </a:prstGeom>
          <a:solidFill>
            <a:srgbClr val="CDE9EB"/>
          </a:solidFill>
          <a:ln w="9525">
            <a:noFill/>
            <a:miter lim="800000"/>
            <a:headEnd/>
            <a:tailEnd/>
          </a:ln>
          <a:effectLst>
            <a:outerShdw dist="107763" dir="2700000" algn="ctr" rotWithShape="0">
              <a:srgbClr val="808080">
                <a:alpha val="50000"/>
              </a:srgbClr>
            </a:outerShdw>
          </a:effectLst>
        </p:spPr>
        <p:txBody>
          <a:bodyPr/>
          <a:lstStyle/>
          <a:p>
            <a:pPr algn="ctr" eaLnBrk="0" hangingPunct="0">
              <a:defRPr/>
            </a:pPr>
            <a:r>
              <a:rPr kumimoji="0" lang="zh-TW" altLang="en-US" sz="2400" dirty="0">
                <a:solidFill>
                  <a:schemeClr val="hlink"/>
                </a:solidFill>
                <a:ea typeface="標楷體" pitchFamily="65" charset="-120"/>
              </a:rPr>
              <a:t>維護和改善 </a:t>
            </a:r>
            <a:r>
              <a:rPr kumimoji="0" lang="en-US" altLang="zh-TW" sz="2400" dirty="0">
                <a:solidFill>
                  <a:schemeClr val="hlink"/>
                </a:solidFill>
                <a:ea typeface="標楷體" pitchFamily="65" charset="-120"/>
              </a:rPr>
              <a:t>PIMS</a:t>
            </a:r>
          </a:p>
        </p:txBody>
      </p:sp>
      <p:sp>
        <p:nvSpPr>
          <p:cNvPr id="17" name="Text Box 15">
            <a:extLst>
              <a:ext uri="{FF2B5EF4-FFF2-40B4-BE49-F238E27FC236}">
                <a16:creationId xmlns:a16="http://schemas.microsoft.com/office/drawing/2014/main" xmlns="" id="{2BD41F25-67C9-D845-9DF3-445007F56FC7}"/>
              </a:ext>
            </a:extLst>
          </p:cNvPr>
          <p:cNvSpPr txBox="1">
            <a:spLocks noChangeArrowheads="1"/>
          </p:cNvSpPr>
          <p:nvPr/>
        </p:nvSpPr>
        <p:spPr bwMode="auto">
          <a:xfrm>
            <a:off x="5448021" y="1570785"/>
            <a:ext cx="1441450" cy="496887"/>
          </a:xfrm>
          <a:prstGeom prst="rect">
            <a:avLst/>
          </a:prstGeom>
          <a:noFill/>
          <a:ln w="9525">
            <a:noFill/>
            <a:miter lim="800000"/>
            <a:headEnd/>
            <a:tailEnd/>
          </a:ln>
        </p:spPr>
        <p:txBody>
          <a:bodyPr/>
          <a:lstStyle/>
          <a:p>
            <a:pPr eaLnBrk="0" hangingPunct="0"/>
            <a:r>
              <a:rPr kumimoji="0" lang="zh-TW" altLang="en-US" sz="2400">
                <a:solidFill>
                  <a:srgbClr val="D12311"/>
                </a:solidFill>
                <a:ea typeface="標楷體" pitchFamily="65" charset="-120"/>
              </a:rPr>
              <a:t>計畫</a:t>
            </a:r>
            <a:r>
              <a:rPr kumimoji="0" lang="en-US" altLang="zh-TW" sz="2400">
                <a:solidFill>
                  <a:srgbClr val="D12311"/>
                </a:solidFill>
                <a:ea typeface="標楷體" pitchFamily="65" charset="-120"/>
              </a:rPr>
              <a:t>Plan</a:t>
            </a:r>
          </a:p>
        </p:txBody>
      </p:sp>
      <p:sp>
        <p:nvSpPr>
          <p:cNvPr id="18" name="Text Box 16">
            <a:extLst>
              <a:ext uri="{FF2B5EF4-FFF2-40B4-BE49-F238E27FC236}">
                <a16:creationId xmlns:a16="http://schemas.microsoft.com/office/drawing/2014/main" xmlns="" id="{EEAF30C0-F9CE-AA46-AA9C-A85A0CCEFE87}"/>
              </a:ext>
            </a:extLst>
          </p:cNvPr>
          <p:cNvSpPr txBox="1">
            <a:spLocks noChangeArrowheads="1"/>
          </p:cNvSpPr>
          <p:nvPr/>
        </p:nvSpPr>
        <p:spPr bwMode="auto">
          <a:xfrm>
            <a:off x="5519458" y="5314110"/>
            <a:ext cx="1358900" cy="496887"/>
          </a:xfrm>
          <a:prstGeom prst="rect">
            <a:avLst/>
          </a:prstGeom>
          <a:noFill/>
          <a:ln w="9525">
            <a:noFill/>
            <a:miter lim="800000"/>
            <a:headEnd/>
            <a:tailEnd/>
          </a:ln>
        </p:spPr>
        <p:txBody>
          <a:bodyPr/>
          <a:lstStyle/>
          <a:p>
            <a:pPr algn="ctr" eaLnBrk="0" hangingPunct="0"/>
            <a:r>
              <a:rPr kumimoji="0" lang="zh-TW" altLang="en-US" sz="2400">
                <a:solidFill>
                  <a:srgbClr val="D12311"/>
                </a:solidFill>
                <a:ea typeface="標楷體" pitchFamily="65" charset="-120"/>
              </a:rPr>
              <a:t>檢查</a:t>
            </a:r>
            <a:r>
              <a:rPr kumimoji="0" lang="en-US" altLang="zh-TW" sz="2400">
                <a:solidFill>
                  <a:srgbClr val="D12311"/>
                </a:solidFill>
                <a:ea typeface="標楷體" pitchFamily="65" charset="-120"/>
              </a:rPr>
              <a:t>Check</a:t>
            </a:r>
          </a:p>
        </p:txBody>
      </p:sp>
      <p:sp>
        <p:nvSpPr>
          <p:cNvPr id="19" name="Text Box 17">
            <a:extLst>
              <a:ext uri="{FF2B5EF4-FFF2-40B4-BE49-F238E27FC236}">
                <a16:creationId xmlns:a16="http://schemas.microsoft.com/office/drawing/2014/main" xmlns="" id="{21367011-4C69-EC49-9345-C9C782CC3F5B}"/>
              </a:ext>
            </a:extLst>
          </p:cNvPr>
          <p:cNvSpPr txBox="1">
            <a:spLocks noChangeArrowheads="1"/>
          </p:cNvSpPr>
          <p:nvPr/>
        </p:nvSpPr>
        <p:spPr bwMode="auto">
          <a:xfrm>
            <a:off x="3071533" y="3513885"/>
            <a:ext cx="947738" cy="496887"/>
          </a:xfrm>
          <a:prstGeom prst="rect">
            <a:avLst/>
          </a:prstGeom>
          <a:noFill/>
          <a:ln w="9525">
            <a:noFill/>
            <a:miter lim="800000"/>
            <a:headEnd/>
            <a:tailEnd/>
          </a:ln>
        </p:spPr>
        <p:txBody>
          <a:bodyPr/>
          <a:lstStyle/>
          <a:p>
            <a:pPr algn="ctr" eaLnBrk="0" hangingPunct="0"/>
            <a:r>
              <a:rPr kumimoji="0" lang="zh-TW" altLang="en-US" sz="2400">
                <a:solidFill>
                  <a:srgbClr val="D12311"/>
                </a:solidFill>
                <a:ea typeface="標楷體" pitchFamily="65" charset="-120"/>
              </a:rPr>
              <a:t>執行</a:t>
            </a:r>
          </a:p>
          <a:p>
            <a:pPr algn="ctr" eaLnBrk="0" hangingPunct="0"/>
            <a:r>
              <a:rPr kumimoji="0" lang="en-US" altLang="zh-TW" sz="2400">
                <a:solidFill>
                  <a:srgbClr val="D12311"/>
                </a:solidFill>
                <a:ea typeface="標楷體" pitchFamily="65" charset="-120"/>
              </a:rPr>
              <a:t>Do</a:t>
            </a:r>
          </a:p>
        </p:txBody>
      </p:sp>
      <p:sp>
        <p:nvSpPr>
          <p:cNvPr id="20" name="AutoShape 18">
            <a:extLst>
              <a:ext uri="{FF2B5EF4-FFF2-40B4-BE49-F238E27FC236}">
                <a16:creationId xmlns:a16="http://schemas.microsoft.com/office/drawing/2014/main" xmlns="" id="{B07D9FE1-89BD-7847-9769-6B650611C8E1}"/>
              </a:ext>
            </a:extLst>
          </p:cNvPr>
          <p:cNvSpPr>
            <a:spLocks noChangeArrowheads="1"/>
          </p:cNvSpPr>
          <p:nvPr/>
        </p:nvSpPr>
        <p:spPr bwMode="auto">
          <a:xfrm flipV="1">
            <a:off x="6708496" y="2551860"/>
            <a:ext cx="887412" cy="827087"/>
          </a:xfrm>
          <a:custGeom>
            <a:avLst/>
            <a:gdLst>
              <a:gd name="T0" fmla="*/ 1448268350 w 21600"/>
              <a:gd name="T1" fmla="*/ 823274444 h 21600"/>
              <a:gd name="T2" fmla="*/ 1125467093 w 21600"/>
              <a:gd name="T3" fmla="*/ 229735355 h 21600"/>
              <a:gd name="T4" fmla="*/ 1167212910 w 21600"/>
              <a:gd name="T5" fmla="*/ 736084802 h 21600"/>
              <a:gd name="T6" fmla="*/ 700938548 w 21600"/>
              <a:gd name="T7" fmla="*/ 1363253926 h 21600"/>
              <a:gd name="T8" fmla="*/ 380981117 w 21600"/>
              <a:gd name="T9" fmla="*/ 1076140580 h 21600"/>
              <a:gd name="T10" fmla="*/ 735541688 w 21600"/>
              <a:gd name="T11" fmla="*/ 81715461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469" y="17251"/>
                </a:moveTo>
                <a:cubicBezTo>
                  <a:pt x="10579" y="17257"/>
                  <a:pt x="10689" y="17260"/>
                  <a:pt x="10800" y="17260"/>
                </a:cubicBezTo>
                <a:cubicBezTo>
                  <a:pt x="14367" y="17260"/>
                  <a:pt x="17260" y="14367"/>
                  <a:pt x="17260" y="10800"/>
                </a:cubicBezTo>
                <a:cubicBezTo>
                  <a:pt x="17260" y="8850"/>
                  <a:pt x="16379" y="7005"/>
                  <a:pt x="14864" y="5779"/>
                </a:cubicBezTo>
                <a:lnTo>
                  <a:pt x="17595" y="2406"/>
                </a:lnTo>
                <a:cubicBezTo>
                  <a:pt x="20128" y="4456"/>
                  <a:pt x="21600" y="7541"/>
                  <a:pt x="21600" y="10800"/>
                </a:cubicBezTo>
                <a:cubicBezTo>
                  <a:pt x="21600" y="16764"/>
                  <a:pt x="16764" y="21600"/>
                  <a:pt x="10800" y="21600"/>
                </a:cubicBezTo>
                <a:cubicBezTo>
                  <a:pt x="10615" y="21600"/>
                  <a:pt x="10430" y="21595"/>
                  <a:pt x="10246" y="21585"/>
                </a:cubicBezTo>
                <a:lnTo>
                  <a:pt x="10108" y="24282"/>
                </a:lnTo>
                <a:lnTo>
                  <a:pt x="5494" y="19168"/>
                </a:lnTo>
                <a:lnTo>
                  <a:pt x="10607" y="14555"/>
                </a:lnTo>
                <a:lnTo>
                  <a:pt x="10469" y="17251"/>
                </a:lnTo>
                <a:close/>
              </a:path>
            </a:pathLst>
          </a:custGeom>
          <a:solidFill>
            <a:srgbClr val="25595D"/>
          </a:solidFill>
          <a:ln w="9525">
            <a:noFill/>
            <a:miter lim="800000"/>
            <a:headEnd/>
            <a:tailEnd/>
          </a:ln>
        </p:spPr>
        <p:txBody>
          <a:bodyPr/>
          <a:lstStyle/>
          <a:p>
            <a:endParaRPr lang="zh-TW" altLang="en-US"/>
          </a:p>
        </p:txBody>
      </p:sp>
      <p:sp>
        <p:nvSpPr>
          <p:cNvPr id="21" name="AutoShape 19">
            <a:extLst>
              <a:ext uri="{FF2B5EF4-FFF2-40B4-BE49-F238E27FC236}">
                <a16:creationId xmlns:a16="http://schemas.microsoft.com/office/drawing/2014/main" xmlns="" id="{7E13349C-DB63-054C-A14A-9FB9E1ADE49A}"/>
              </a:ext>
            </a:extLst>
          </p:cNvPr>
          <p:cNvSpPr>
            <a:spLocks noChangeArrowheads="1"/>
          </p:cNvSpPr>
          <p:nvPr/>
        </p:nvSpPr>
        <p:spPr bwMode="auto">
          <a:xfrm flipV="1">
            <a:off x="6725958" y="4374310"/>
            <a:ext cx="887413" cy="830262"/>
          </a:xfrm>
          <a:custGeom>
            <a:avLst/>
            <a:gdLst>
              <a:gd name="T0" fmla="*/ 1407636998 w 21600"/>
              <a:gd name="T1" fmla="*/ 321497395 h 21600"/>
              <a:gd name="T2" fmla="*/ 662592757 w 21600"/>
              <a:gd name="T3" fmla="*/ 120001221 h 21600"/>
              <a:gd name="T4" fmla="*/ 1160629623 w 21600"/>
              <a:gd name="T5" fmla="*/ 430934881 h 21600"/>
              <a:gd name="T6" fmla="*/ 1451878793 w 21600"/>
              <a:gd name="T7" fmla="*/ 1119645725 h 21600"/>
              <a:gd name="T8" fmla="*/ 989416822 w 21600"/>
              <a:gd name="T9" fmla="*/ 1143953328 h 21600"/>
              <a:gd name="T10" fmla="*/ 959806162 w 21600"/>
              <a:gd name="T11" fmla="*/ 76520946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68" y="15257"/>
                </a:moveTo>
                <a:cubicBezTo>
                  <a:pt x="16952" y="14025"/>
                  <a:pt x="17550" y="12440"/>
                  <a:pt x="17550" y="10800"/>
                </a:cubicBezTo>
                <a:cubicBezTo>
                  <a:pt x="17550" y="7072"/>
                  <a:pt x="14527" y="4050"/>
                  <a:pt x="10800" y="4050"/>
                </a:cubicBezTo>
                <a:cubicBezTo>
                  <a:pt x="10479" y="4049"/>
                  <a:pt x="10159" y="4072"/>
                  <a:pt x="9842" y="4118"/>
                </a:cubicBezTo>
                <a:lnTo>
                  <a:pt x="9268" y="109"/>
                </a:lnTo>
                <a:cubicBezTo>
                  <a:pt x="9775" y="36"/>
                  <a:pt x="10287" y="-1"/>
                  <a:pt x="10800" y="0"/>
                </a:cubicBezTo>
                <a:cubicBezTo>
                  <a:pt x="16764" y="0"/>
                  <a:pt x="21600" y="4835"/>
                  <a:pt x="21600" y="10800"/>
                </a:cubicBezTo>
                <a:cubicBezTo>
                  <a:pt x="21600" y="13425"/>
                  <a:pt x="20643" y="15960"/>
                  <a:pt x="18909" y="17932"/>
                </a:cubicBezTo>
                <a:lnTo>
                  <a:pt x="20937" y="19715"/>
                </a:lnTo>
                <a:lnTo>
                  <a:pt x="14268" y="20143"/>
                </a:lnTo>
                <a:lnTo>
                  <a:pt x="13841" y="13474"/>
                </a:lnTo>
                <a:lnTo>
                  <a:pt x="15868" y="15257"/>
                </a:lnTo>
                <a:close/>
              </a:path>
            </a:pathLst>
          </a:custGeom>
          <a:solidFill>
            <a:srgbClr val="25595D"/>
          </a:solidFill>
          <a:ln w="9525">
            <a:noFill/>
            <a:miter lim="800000"/>
            <a:headEnd/>
            <a:tailEnd/>
          </a:ln>
        </p:spPr>
        <p:txBody>
          <a:bodyPr/>
          <a:lstStyle/>
          <a:p>
            <a:endParaRPr lang="zh-TW" altLang="en-US"/>
          </a:p>
        </p:txBody>
      </p:sp>
      <p:sp>
        <p:nvSpPr>
          <p:cNvPr id="22" name="AutoShape 20">
            <a:extLst>
              <a:ext uri="{FF2B5EF4-FFF2-40B4-BE49-F238E27FC236}">
                <a16:creationId xmlns:a16="http://schemas.microsoft.com/office/drawing/2014/main" xmlns="" id="{FAEDCCDC-48D0-E744-A403-CC5ABDF12C05}"/>
              </a:ext>
            </a:extLst>
          </p:cNvPr>
          <p:cNvSpPr>
            <a:spLocks noChangeArrowheads="1"/>
          </p:cNvSpPr>
          <p:nvPr/>
        </p:nvSpPr>
        <p:spPr bwMode="auto">
          <a:xfrm flipV="1">
            <a:off x="4562196" y="2515347"/>
            <a:ext cx="887412" cy="830263"/>
          </a:xfrm>
          <a:custGeom>
            <a:avLst/>
            <a:gdLst>
              <a:gd name="T0" fmla="*/ 316697919 w 21600"/>
              <a:gd name="T1" fmla="*/ 1114255901 h 21600"/>
              <a:gd name="T2" fmla="*/ 1101959886 w 21600"/>
              <a:gd name="T3" fmla="*/ 1019866717 h 21600"/>
              <a:gd name="T4" fmla="*/ 477993948 w 21600"/>
              <a:gd name="T5" fmla="*/ 927353927 h 21600"/>
              <a:gd name="T6" fmla="*/ -151379738 w 21600"/>
              <a:gd name="T7" fmla="*/ 403164958 h 21600"/>
              <a:gd name="T8" fmla="*/ 252693351 w 21600"/>
              <a:gd name="T9" fmla="*/ 219046440 h 21600"/>
              <a:gd name="T10" fmla="*/ 477440466 w 21600"/>
              <a:gd name="T11" fmla="*/ 5499723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289" y="8944"/>
                </a:moveTo>
                <a:cubicBezTo>
                  <a:pt x="4117" y="9547"/>
                  <a:pt x="4030" y="10172"/>
                  <a:pt x="4030" y="10799"/>
                </a:cubicBezTo>
                <a:cubicBezTo>
                  <a:pt x="4030" y="14538"/>
                  <a:pt x="7061" y="17570"/>
                  <a:pt x="10800" y="17570"/>
                </a:cubicBezTo>
                <a:cubicBezTo>
                  <a:pt x="12206" y="17570"/>
                  <a:pt x="13577" y="17131"/>
                  <a:pt x="14724" y="16316"/>
                </a:cubicBezTo>
                <a:lnTo>
                  <a:pt x="17059" y="19600"/>
                </a:lnTo>
                <a:cubicBezTo>
                  <a:pt x="15231" y="20901"/>
                  <a:pt x="13043" y="21599"/>
                  <a:pt x="10800" y="21600"/>
                </a:cubicBezTo>
                <a:cubicBezTo>
                  <a:pt x="4835" y="21600"/>
                  <a:pt x="0" y="16764"/>
                  <a:pt x="0" y="10800"/>
                </a:cubicBezTo>
                <a:cubicBezTo>
                  <a:pt x="-1" y="9798"/>
                  <a:pt x="139" y="8802"/>
                  <a:pt x="413" y="7839"/>
                </a:cubicBezTo>
                <a:lnTo>
                  <a:pt x="-2183" y="7099"/>
                </a:lnTo>
                <a:lnTo>
                  <a:pt x="3644" y="3857"/>
                </a:lnTo>
                <a:lnTo>
                  <a:pt x="6885" y="9684"/>
                </a:lnTo>
                <a:lnTo>
                  <a:pt x="4289" y="8944"/>
                </a:lnTo>
                <a:close/>
              </a:path>
            </a:pathLst>
          </a:custGeom>
          <a:solidFill>
            <a:srgbClr val="25595D"/>
          </a:solidFill>
          <a:ln w="9525">
            <a:noFill/>
            <a:miter lim="800000"/>
            <a:headEnd/>
            <a:tailEnd/>
          </a:ln>
        </p:spPr>
        <p:txBody>
          <a:bodyPr/>
          <a:lstStyle/>
          <a:p>
            <a:endParaRPr lang="zh-TW" altLang="en-US"/>
          </a:p>
        </p:txBody>
      </p:sp>
      <p:sp>
        <p:nvSpPr>
          <p:cNvPr id="23" name="AutoShape 21">
            <a:extLst>
              <a:ext uri="{FF2B5EF4-FFF2-40B4-BE49-F238E27FC236}">
                <a16:creationId xmlns:a16="http://schemas.microsoft.com/office/drawing/2014/main" xmlns="" id="{5A86F30E-2AE5-4344-A7CD-C12862BC52D7}"/>
              </a:ext>
            </a:extLst>
          </p:cNvPr>
          <p:cNvSpPr>
            <a:spLocks noChangeArrowheads="1"/>
          </p:cNvSpPr>
          <p:nvPr/>
        </p:nvSpPr>
        <p:spPr bwMode="auto">
          <a:xfrm flipV="1">
            <a:off x="4562196" y="4240960"/>
            <a:ext cx="887412" cy="828675"/>
          </a:xfrm>
          <a:custGeom>
            <a:avLst/>
            <a:gdLst>
              <a:gd name="T0" fmla="*/ 47431271 w 21600"/>
              <a:gd name="T1" fmla="*/ 396169578 h 21600"/>
              <a:gd name="T2" fmla="*/ 357472267 w 21600"/>
              <a:gd name="T3" fmla="*/ 932771895 h 21600"/>
              <a:gd name="T4" fmla="*/ 406500119 w 21600"/>
              <a:gd name="T5" fmla="*/ 505488958 h 21600"/>
              <a:gd name="T6" fmla="*/ 690120671 w 21600"/>
              <a:gd name="T7" fmla="*/ -150991705 h 21600"/>
              <a:gd name="T8" fmla="*/ 1092112246 w 21600"/>
              <a:gd name="T9" fmla="*/ 137552366 h 21600"/>
              <a:gd name="T10" fmla="*/ 737690539 w 21600"/>
              <a:gd name="T11" fmla="*/ 46488972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469" y="5538"/>
                </a:moveTo>
                <a:cubicBezTo>
                  <a:pt x="7691" y="5713"/>
                  <a:pt x="5528" y="8016"/>
                  <a:pt x="5528" y="10799"/>
                </a:cubicBezTo>
                <a:cubicBezTo>
                  <a:pt x="5527" y="12210"/>
                  <a:pt x="6093" y="13561"/>
                  <a:pt x="7096" y="14552"/>
                </a:cubicBezTo>
                <a:lnTo>
                  <a:pt x="3214" y="18487"/>
                </a:lnTo>
                <a:cubicBezTo>
                  <a:pt x="1157" y="16457"/>
                  <a:pt x="0" y="13689"/>
                  <a:pt x="0" y="10800"/>
                </a:cubicBezTo>
                <a:cubicBezTo>
                  <a:pt x="-1" y="5098"/>
                  <a:pt x="4431" y="379"/>
                  <a:pt x="10121" y="21"/>
                </a:cubicBezTo>
                <a:lnTo>
                  <a:pt x="9952" y="-2674"/>
                </a:lnTo>
                <a:lnTo>
                  <a:pt x="15749" y="2436"/>
                </a:lnTo>
                <a:lnTo>
                  <a:pt x="10638" y="8233"/>
                </a:lnTo>
                <a:lnTo>
                  <a:pt x="10469" y="5538"/>
                </a:lnTo>
                <a:close/>
              </a:path>
            </a:pathLst>
          </a:custGeom>
          <a:solidFill>
            <a:srgbClr val="25595D"/>
          </a:solidFill>
          <a:ln w="9525">
            <a:noFill/>
            <a:miter lim="800000"/>
            <a:headEnd/>
            <a:tailEnd/>
          </a:ln>
        </p:spPr>
        <p:txBody>
          <a:bodyPr/>
          <a:lstStyle/>
          <a:p>
            <a:endParaRPr lang="zh-TW" altLang="en-US"/>
          </a:p>
        </p:txBody>
      </p:sp>
      <p:sp>
        <p:nvSpPr>
          <p:cNvPr id="24" name="AutoShape 22">
            <a:extLst>
              <a:ext uri="{FF2B5EF4-FFF2-40B4-BE49-F238E27FC236}">
                <a16:creationId xmlns:a16="http://schemas.microsoft.com/office/drawing/2014/main" xmlns="" id="{1875AD0F-ADB9-B04E-95F6-7259A200AF67}"/>
              </a:ext>
            </a:extLst>
          </p:cNvPr>
          <p:cNvSpPr>
            <a:spLocks noChangeArrowheads="1"/>
          </p:cNvSpPr>
          <p:nvPr/>
        </p:nvSpPr>
        <p:spPr bwMode="auto">
          <a:xfrm>
            <a:off x="2660371" y="5398247"/>
            <a:ext cx="1108075" cy="492125"/>
          </a:xfrm>
          <a:prstGeom prst="chevron">
            <a:avLst>
              <a:gd name="adj" fmla="val 56290"/>
            </a:avLst>
          </a:prstGeom>
          <a:gradFill rotWithShape="1">
            <a:gsLst>
              <a:gs pos="0">
                <a:schemeClr val="accent1"/>
              </a:gs>
              <a:gs pos="100000">
                <a:schemeClr val="hlink"/>
              </a:gs>
            </a:gsLst>
            <a:lin ang="0" scaled="1"/>
          </a:gradFill>
          <a:ln w="28575">
            <a:solidFill>
              <a:schemeClr val="accent2"/>
            </a:solidFill>
            <a:miter lim="800000"/>
            <a:headEnd/>
            <a:tailEnd/>
          </a:ln>
        </p:spPr>
        <p:txBody>
          <a:bodyPr/>
          <a:lstStyle/>
          <a:p>
            <a:endParaRPr lang="zh-TW" altLang="en-US"/>
          </a:p>
        </p:txBody>
      </p:sp>
      <p:sp>
        <p:nvSpPr>
          <p:cNvPr id="25" name="AutoShape 23">
            <a:extLst>
              <a:ext uri="{FF2B5EF4-FFF2-40B4-BE49-F238E27FC236}">
                <a16:creationId xmlns:a16="http://schemas.microsoft.com/office/drawing/2014/main" xmlns="" id="{9ED52B25-4E7A-264A-A703-F9742A3BCEEA}"/>
              </a:ext>
            </a:extLst>
          </p:cNvPr>
          <p:cNvSpPr>
            <a:spLocks noChangeArrowheads="1"/>
          </p:cNvSpPr>
          <p:nvPr/>
        </p:nvSpPr>
        <p:spPr bwMode="auto">
          <a:xfrm>
            <a:off x="8248371" y="5398247"/>
            <a:ext cx="1109662" cy="492125"/>
          </a:xfrm>
          <a:prstGeom prst="chevron">
            <a:avLst>
              <a:gd name="adj" fmla="val 56371"/>
            </a:avLst>
          </a:prstGeom>
          <a:gradFill rotWithShape="1">
            <a:gsLst>
              <a:gs pos="0">
                <a:schemeClr val="accent1"/>
              </a:gs>
              <a:gs pos="100000">
                <a:schemeClr val="hlink"/>
              </a:gs>
            </a:gsLst>
            <a:lin ang="0" scaled="1"/>
          </a:gradFill>
          <a:ln w="28575">
            <a:solidFill>
              <a:schemeClr val="accent2"/>
            </a:solidFill>
            <a:miter lim="800000"/>
            <a:headEnd/>
            <a:tailEnd/>
          </a:ln>
        </p:spPr>
        <p:txBody>
          <a:bodyPr/>
          <a:lstStyle/>
          <a:p>
            <a:endParaRPr lang="zh-TW" altLang="en-US"/>
          </a:p>
        </p:txBody>
      </p:sp>
      <p:sp>
        <p:nvSpPr>
          <p:cNvPr id="26" name="Text Box 24">
            <a:extLst>
              <a:ext uri="{FF2B5EF4-FFF2-40B4-BE49-F238E27FC236}">
                <a16:creationId xmlns:a16="http://schemas.microsoft.com/office/drawing/2014/main" xmlns="" id="{BB9DA881-381D-1044-A20B-1270350C2348}"/>
              </a:ext>
            </a:extLst>
          </p:cNvPr>
          <p:cNvSpPr txBox="1">
            <a:spLocks noChangeArrowheads="1"/>
          </p:cNvSpPr>
          <p:nvPr/>
        </p:nvSpPr>
        <p:spPr bwMode="auto">
          <a:xfrm>
            <a:off x="9231033" y="1573960"/>
            <a:ext cx="781050" cy="2357437"/>
          </a:xfrm>
          <a:prstGeom prst="rect">
            <a:avLst/>
          </a:prstGeom>
          <a:noFill/>
          <a:ln w="9525">
            <a:noFill/>
            <a:miter lim="800000"/>
            <a:headEnd/>
            <a:tailEnd/>
          </a:ln>
        </p:spPr>
        <p:txBody>
          <a:bodyPr/>
          <a:lstStyle/>
          <a:p>
            <a:pPr algn="ctr"/>
            <a:r>
              <a:rPr kumimoji="0" lang="zh-TW" altLang="en-US" sz="2400" b="1">
                <a:solidFill>
                  <a:schemeClr val="hlink"/>
                </a:solidFill>
                <a:ea typeface="標楷體" pitchFamily="65" charset="-120"/>
              </a:rPr>
              <a:t>利</a:t>
            </a:r>
          </a:p>
          <a:p>
            <a:pPr algn="ctr"/>
            <a:r>
              <a:rPr kumimoji="0" lang="zh-TW" altLang="en-US" sz="2400" b="1">
                <a:solidFill>
                  <a:schemeClr val="hlink"/>
                </a:solidFill>
                <a:ea typeface="標楷體" pitchFamily="65" charset="-120"/>
              </a:rPr>
              <a:t>害</a:t>
            </a:r>
          </a:p>
          <a:p>
            <a:pPr algn="ctr"/>
            <a:r>
              <a:rPr kumimoji="0" lang="zh-TW" altLang="en-US" sz="2400" b="1">
                <a:solidFill>
                  <a:schemeClr val="hlink"/>
                </a:solidFill>
                <a:ea typeface="標楷體" pitchFamily="65" charset="-120"/>
              </a:rPr>
              <a:t>相</a:t>
            </a:r>
          </a:p>
          <a:p>
            <a:pPr algn="ctr" eaLnBrk="0" hangingPunct="0"/>
            <a:r>
              <a:rPr kumimoji="0" lang="zh-TW" altLang="en-US" sz="2400" b="1">
                <a:solidFill>
                  <a:schemeClr val="hlink"/>
                </a:solidFill>
                <a:ea typeface="標楷體" pitchFamily="65" charset="-120"/>
              </a:rPr>
              <a:t>關</a:t>
            </a:r>
          </a:p>
          <a:p>
            <a:pPr algn="ctr" eaLnBrk="0" hangingPunct="0"/>
            <a:r>
              <a:rPr kumimoji="0" lang="zh-TW" altLang="en-US" sz="2400" b="1">
                <a:solidFill>
                  <a:schemeClr val="hlink"/>
                </a:solidFill>
                <a:ea typeface="標楷體" pitchFamily="65" charset="-120"/>
              </a:rPr>
              <a:t>團</a:t>
            </a:r>
          </a:p>
          <a:p>
            <a:pPr algn="ctr" eaLnBrk="0" hangingPunct="0"/>
            <a:r>
              <a:rPr kumimoji="0" lang="zh-TW" altLang="en-US" sz="2400" b="1">
                <a:solidFill>
                  <a:schemeClr val="hlink"/>
                </a:solidFill>
                <a:ea typeface="標楷體" pitchFamily="65" charset="-120"/>
              </a:rPr>
              <a:t>體</a:t>
            </a:r>
          </a:p>
        </p:txBody>
      </p:sp>
    </p:spTree>
    <p:extLst>
      <p:ext uri="{BB962C8B-B14F-4D97-AF65-F5344CB8AC3E}">
        <p14:creationId xmlns:p14="http://schemas.microsoft.com/office/powerpoint/2010/main" val="2322822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4AAF5F4-5468-1642-9231-10614E3773CD}"/>
              </a:ext>
            </a:extLst>
          </p:cNvPr>
          <p:cNvSpPr>
            <a:spLocks noGrp="1"/>
          </p:cNvSpPr>
          <p:nvPr>
            <p:ph type="title"/>
          </p:nvPr>
        </p:nvSpPr>
        <p:spPr/>
        <p:txBody>
          <a:bodyPr/>
          <a:lstStyle/>
          <a:p>
            <a:r>
              <a:rPr kumimoji="1" lang="en-US" altLang="zh-TW" dirty="0"/>
              <a:t>Annex SL (</a:t>
            </a:r>
            <a:r>
              <a:rPr kumimoji="1" lang="zh-CN" altLang="en-US" dirty="0"/>
              <a:t>架構改變）</a:t>
            </a:r>
            <a:endParaRPr kumimoji="1" lang="zh-TW" altLang="en-US" dirty="0"/>
          </a:p>
        </p:txBody>
      </p:sp>
      <p:sp>
        <p:nvSpPr>
          <p:cNvPr id="3" name="內容版面配置區 2">
            <a:extLst>
              <a:ext uri="{FF2B5EF4-FFF2-40B4-BE49-F238E27FC236}">
                <a16:creationId xmlns:a16="http://schemas.microsoft.com/office/drawing/2014/main" xmlns="" id="{64A446AD-C351-3A49-B914-7BA993566882}"/>
              </a:ext>
            </a:extLst>
          </p:cNvPr>
          <p:cNvSpPr>
            <a:spLocks noGrp="1"/>
          </p:cNvSpPr>
          <p:nvPr>
            <p:ph idx="1"/>
          </p:nvPr>
        </p:nvSpPr>
        <p:spPr/>
        <p:txBody>
          <a:bodyPr/>
          <a:lstStyle/>
          <a:p>
            <a:r>
              <a:rPr lang="en" altLang="zh-TW" dirty="0"/>
              <a:t>BS 10012: 2017 </a:t>
            </a:r>
            <a:r>
              <a:rPr lang="zh-TW" altLang="en-US" dirty="0"/>
              <a:t>年版個人資訊管理系統標準已參照 </a:t>
            </a:r>
            <a:r>
              <a:rPr lang="en" altLang="zh-TW" dirty="0"/>
              <a:t>ISO </a:t>
            </a:r>
            <a:r>
              <a:rPr lang="zh-TW" altLang="en-US" dirty="0"/>
              <a:t>組織 </a:t>
            </a:r>
            <a:r>
              <a:rPr lang="en" altLang="zh-TW" dirty="0"/>
              <a:t>Annex SL </a:t>
            </a:r>
            <a:r>
              <a:rPr lang="zh-TW" altLang="en-US" dirty="0"/>
              <a:t>對撰寫標準本文 </a:t>
            </a:r>
            <a:r>
              <a:rPr lang="en" altLang="zh-TW" dirty="0"/>
              <a:t>PDCA </a:t>
            </a:r>
            <a:r>
              <a:rPr lang="zh-TW" altLang="en-US" dirty="0"/>
              <a:t>架構來撰寫，當組織擁有重疊的管理系統 時，例如</a:t>
            </a:r>
            <a:r>
              <a:rPr lang="en-US" altLang="zh-TW" dirty="0"/>
              <a:t>:</a:t>
            </a:r>
            <a:r>
              <a:rPr lang="zh-TW" altLang="en-US" dirty="0"/>
              <a:t>品質管理</a:t>
            </a:r>
            <a:r>
              <a:rPr lang="en-US" altLang="zh-TW" dirty="0"/>
              <a:t>(</a:t>
            </a:r>
            <a:r>
              <a:rPr lang="en" altLang="zh-TW" dirty="0"/>
              <a:t>ISO 9001)</a:t>
            </a:r>
            <a:r>
              <a:rPr lang="zh-TW" altLang="en" dirty="0"/>
              <a:t>、</a:t>
            </a:r>
            <a:r>
              <a:rPr lang="zh-TW" altLang="en-US" dirty="0"/>
              <a:t>環境管理</a:t>
            </a:r>
            <a:r>
              <a:rPr lang="en-US" altLang="zh-TW" dirty="0"/>
              <a:t>(</a:t>
            </a:r>
            <a:r>
              <a:rPr lang="en" altLang="zh-TW" dirty="0"/>
              <a:t>ISO 14001)</a:t>
            </a:r>
            <a:r>
              <a:rPr lang="zh-TW" altLang="en" dirty="0"/>
              <a:t>、</a:t>
            </a:r>
            <a:r>
              <a:rPr lang="zh-TW" altLang="en-US" dirty="0"/>
              <a:t>資產管理</a:t>
            </a:r>
            <a:r>
              <a:rPr lang="en-US" altLang="zh-TW" dirty="0"/>
              <a:t>(</a:t>
            </a:r>
            <a:r>
              <a:rPr lang="en" altLang="zh-TW" dirty="0"/>
              <a:t>ISO 55001)</a:t>
            </a:r>
            <a:r>
              <a:rPr lang="zh-TW" altLang="en" dirty="0"/>
              <a:t>、 </a:t>
            </a:r>
            <a:r>
              <a:rPr lang="zh-TW" altLang="en-US" dirty="0"/>
              <a:t>資訊安全管理</a:t>
            </a:r>
            <a:r>
              <a:rPr lang="en-US" altLang="zh-TW" dirty="0"/>
              <a:t>(</a:t>
            </a:r>
            <a:r>
              <a:rPr lang="en" altLang="zh-TW" dirty="0"/>
              <a:t>ISO 27001)</a:t>
            </a:r>
            <a:r>
              <a:rPr lang="zh-TW" altLang="en" dirty="0"/>
              <a:t>，</a:t>
            </a:r>
            <a:r>
              <a:rPr lang="zh-TW" altLang="en-US" dirty="0"/>
              <a:t>或營運持續管理</a:t>
            </a:r>
            <a:r>
              <a:rPr lang="en-US" altLang="zh-TW" dirty="0"/>
              <a:t>(</a:t>
            </a:r>
            <a:r>
              <a:rPr lang="en" altLang="zh-TW" dirty="0"/>
              <a:t>ISO 22301)</a:t>
            </a:r>
            <a:r>
              <a:rPr lang="zh-TW" altLang="en-US" dirty="0"/>
              <a:t>等，可以透過此 一共同架構適當整合。 </a:t>
            </a:r>
          </a:p>
        </p:txBody>
      </p:sp>
      <p:sp>
        <p:nvSpPr>
          <p:cNvPr id="4" name="投影片編號版面配置區 3">
            <a:extLst>
              <a:ext uri="{FF2B5EF4-FFF2-40B4-BE49-F238E27FC236}">
                <a16:creationId xmlns:a16="http://schemas.microsoft.com/office/drawing/2014/main" xmlns="" id="{30720C75-9E0A-2C4D-9C63-4D9BF761B84C}"/>
              </a:ext>
            </a:extLst>
          </p:cNvPr>
          <p:cNvSpPr>
            <a:spLocks noGrp="1"/>
          </p:cNvSpPr>
          <p:nvPr>
            <p:ph type="sldNum" sz="quarter" idx="12"/>
          </p:nvPr>
        </p:nvSpPr>
        <p:spPr/>
        <p:txBody>
          <a:bodyPr/>
          <a:lstStyle/>
          <a:p>
            <a:fld id="{00FFB4FD-816A-9D4F-8EC9-A232068B4FA5}" type="slidenum">
              <a:rPr kumimoji="1" lang="zh-TW" altLang="en-US" smtClean="0"/>
              <a:pPr/>
              <a:t>32</a:t>
            </a:fld>
            <a:endParaRPr kumimoji="1" lang="zh-TW" altLang="en-US" dirty="0"/>
          </a:p>
        </p:txBody>
      </p:sp>
    </p:spTree>
    <p:extLst>
      <p:ext uri="{BB962C8B-B14F-4D97-AF65-F5344CB8AC3E}">
        <p14:creationId xmlns:p14="http://schemas.microsoft.com/office/powerpoint/2010/main" val="143700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31A9F383-6A4F-A749-878E-0CC46002BA13}"/>
              </a:ext>
            </a:extLst>
          </p:cNvPr>
          <p:cNvSpPr>
            <a:spLocks noGrp="1"/>
          </p:cNvSpPr>
          <p:nvPr>
            <p:ph type="sldNum" sz="quarter" idx="12"/>
          </p:nvPr>
        </p:nvSpPr>
        <p:spPr/>
        <p:txBody>
          <a:bodyPr/>
          <a:lstStyle/>
          <a:p>
            <a:fld id="{00FFB4FD-816A-9D4F-8EC9-A232068B4FA5}" type="slidenum">
              <a:rPr kumimoji="1" lang="zh-TW" altLang="en-US" smtClean="0"/>
              <a:pPr/>
              <a:t>33</a:t>
            </a:fld>
            <a:endParaRPr kumimoji="1" lang="zh-TW" altLang="en-US" dirty="0"/>
          </a:p>
        </p:txBody>
      </p:sp>
      <p:sp>
        <p:nvSpPr>
          <p:cNvPr id="5" name="矩形 4">
            <a:extLst>
              <a:ext uri="{FF2B5EF4-FFF2-40B4-BE49-F238E27FC236}">
                <a16:creationId xmlns:a16="http://schemas.microsoft.com/office/drawing/2014/main" xmlns="" id="{0EE91B86-ECB6-FE46-98F7-7C4859B9A477}"/>
              </a:ext>
            </a:extLst>
          </p:cNvPr>
          <p:cNvSpPr/>
          <p:nvPr/>
        </p:nvSpPr>
        <p:spPr>
          <a:xfrm>
            <a:off x="485774" y="1295421"/>
            <a:ext cx="3857625"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latin typeface="Kaiti SC" panose="02010600040101010101" pitchFamily="2" charset="-122"/>
                <a:ea typeface="Kaiti SC" panose="02010600040101010101" pitchFamily="2" charset="-122"/>
              </a:rPr>
              <a:t>條款四、組織全景</a:t>
            </a:r>
            <a:endParaRPr kumimoji="1" lang="zh-TW" altLang="en-US" sz="2800" b="1" dirty="0">
              <a:latin typeface="Kaiti SC" panose="02010600040101010101" pitchFamily="2" charset="-122"/>
              <a:ea typeface="Kaiti SC" panose="02010600040101010101" pitchFamily="2" charset="-122"/>
            </a:endParaRPr>
          </a:p>
        </p:txBody>
      </p:sp>
      <p:sp>
        <p:nvSpPr>
          <p:cNvPr id="6" name="矩形 5">
            <a:extLst>
              <a:ext uri="{FF2B5EF4-FFF2-40B4-BE49-F238E27FC236}">
                <a16:creationId xmlns:a16="http://schemas.microsoft.com/office/drawing/2014/main" xmlns="" id="{F4DAADA3-344A-564A-8010-E8ABDC28D393}"/>
              </a:ext>
            </a:extLst>
          </p:cNvPr>
          <p:cNvSpPr/>
          <p:nvPr/>
        </p:nvSpPr>
        <p:spPr>
          <a:xfrm>
            <a:off x="485774" y="1978860"/>
            <a:ext cx="3857625" cy="595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條款五、領導與承諾</a:t>
            </a:r>
          </a:p>
        </p:txBody>
      </p:sp>
      <p:sp>
        <p:nvSpPr>
          <p:cNvPr id="7" name="矩形 6">
            <a:extLst>
              <a:ext uri="{FF2B5EF4-FFF2-40B4-BE49-F238E27FC236}">
                <a16:creationId xmlns:a16="http://schemas.microsoft.com/office/drawing/2014/main" xmlns="" id="{4026E280-DC6E-F241-9F99-6BB3C99E4DC1}"/>
              </a:ext>
            </a:extLst>
          </p:cNvPr>
          <p:cNvSpPr/>
          <p:nvPr/>
        </p:nvSpPr>
        <p:spPr>
          <a:xfrm>
            <a:off x="485774" y="2662299"/>
            <a:ext cx="3857625"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條款六、規劃</a:t>
            </a:r>
          </a:p>
        </p:txBody>
      </p:sp>
      <p:sp>
        <p:nvSpPr>
          <p:cNvPr id="8" name="矩形 7">
            <a:extLst>
              <a:ext uri="{FF2B5EF4-FFF2-40B4-BE49-F238E27FC236}">
                <a16:creationId xmlns:a16="http://schemas.microsoft.com/office/drawing/2014/main" xmlns="" id="{A316E9D4-B8F1-B947-9E82-A8D223A44B0A}"/>
              </a:ext>
            </a:extLst>
          </p:cNvPr>
          <p:cNvSpPr/>
          <p:nvPr/>
        </p:nvSpPr>
        <p:spPr>
          <a:xfrm>
            <a:off x="485774" y="3345738"/>
            <a:ext cx="3857625" cy="595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條款七、資源</a:t>
            </a:r>
          </a:p>
        </p:txBody>
      </p:sp>
      <p:sp>
        <p:nvSpPr>
          <p:cNvPr id="9" name="矩形 8">
            <a:extLst>
              <a:ext uri="{FF2B5EF4-FFF2-40B4-BE49-F238E27FC236}">
                <a16:creationId xmlns:a16="http://schemas.microsoft.com/office/drawing/2014/main" xmlns="" id="{27DF3266-823A-EE43-9918-16074AAF419A}"/>
              </a:ext>
            </a:extLst>
          </p:cNvPr>
          <p:cNvSpPr/>
          <p:nvPr/>
        </p:nvSpPr>
        <p:spPr>
          <a:xfrm>
            <a:off x="485774" y="4029177"/>
            <a:ext cx="3857625"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條款八、運作</a:t>
            </a:r>
          </a:p>
        </p:txBody>
      </p:sp>
      <p:sp>
        <p:nvSpPr>
          <p:cNvPr id="10" name="矩形 9">
            <a:extLst>
              <a:ext uri="{FF2B5EF4-FFF2-40B4-BE49-F238E27FC236}">
                <a16:creationId xmlns:a16="http://schemas.microsoft.com/office/drawing/2014/main" xmlns="" id="{BAB281C2-BB4B-B74F-9000-760CED623E91}"/>
              </a:ext>
            </a:extLst>
          </p:cNvPr>
          <p:cNvSpPr/>
          <p:nvPr/>
        </p:nvSpPr>
        <p:spPr>
          <a:xfrm>
            <a:off x="485774" y="4712616"/>
            <a:ext cx="3857625" cy="595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條款九、成效評估</a:t>
            </a:r>
          </a:p>
        </p:txBody>
      </p:sp>
      <p:sp>
        <p:nvSpPr>
          <p:cNvPr id="11" name="矩形 10">
            <a:extLst>
              <a:ext uri="{FF2B5EF4-FFF2-40B4-BE49-F238E27FC236}">
                <a16:creationId xmlns:a16="http://schemas.microsoft.com/office/drawing/2014/main" xmlns="" id="{EC97722D-5427-B54E-8F3E-B9DA97AA70BC}"/>
              </a:ext>
            </a:extLst>
          </p:cNvPr>
          <p:cNvSpPr/>
          <p:nvPr/>
        </p:nvSpPr>
        <p:spPr>
          <a:xfrm>
            <a:off x="485774" y="5396055"/>
            <a:ext cx="3857625"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800" b="1" dirty="0">
                <a:latin typeface="Kaiti SC" panose="02010600040101010101" pitchFamily="2" charset="-122"/>
                <a:ea typeface="Kaiti SC" panose="02010600040101010101" pitchFamily="2" charset="-122"/>
              </a:rPr>
              <a:t>條款十、持續改善</a:t>
            </a:r>
          </a:p>
        </p:txBody>
      </p:sp>
      <p:sp>
        <p:nvSpPr>
          <p:cNvPr id="12" name="矩形 11">
            <a:extLst>
              <a:ext uri="{FF2B5EF4-FFF2-40B4-BE49-F238E27FC236}">
                <a16:creationId xmlns:a16="http://schemas.microsoft.com/office/drawing/2014/main" xmlns="" id="{CE46334C-D538-8F4C-84FC-B78326C66116}"/>
              </a:ext>
            </a:extLst>
          </p:cNvPr>
          <p:cNvSpPr/>
          <p:nvPr/>
        </p:nvSpPr>
        <p:spPr>
          <a:xfrm>
            <a:off x="6095999" y="2276496"/>
            <a:ext cx="4829176"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latin typeface="Kaiti SC" panose="02010600040101010101" pitchFamily="2" charset="-122"/>
                <a:ea typeface="Kaiti SC" panose="02010600040101010101" pitchFamily="2" charset="-122"/>
              </a:rPr>
              <a:t>條款三、規劃</a:t>
            </a:r>
            <a:r>
              <a:rPr kumimoji="1" lang="en-US" altLang="zh-CN" sz="2800" b="1" dirty="0">
                <a:latin typeface="Kaiti SC" panose="02010600040101010101" pitchFamily="2" charset="-122"/>
                <a:ea typeface="Kaiti SC" panose="02010600040101010101" pitchFamily="2" charset="-122"/>
              </a:rPr>
              <a:t>PIMS</a:t>
            </a:r>
            <a:endParaRPr kumimoji="1" lang="zh-TW" altLang="en-US" sz="2800" b="1" dirty="0">
              <a:latin typeface="Kaiti SC" panose="02010600040101010101" pitchFamily="2" charset="-122"/>
              <a:ea typeface="Kaiti SC" panose="02010600040101010101" pitchFamily="2" charset="-122"/>
            </a:endParaRPr>
          </a:p>
        </p:txBody>
      </p:sp>
      <p:sp>
        <p:nvSpPr>
          <p:cNvPr id="13" name="矩形 12">
            <a:extLst>
              <a:ext uri="{FF2B5EF4-FFF2-40B4-BE49-F238E27FC236}">
                <a16:creationId xmlns:a16="http://schemas.microsoft.com/office/drawing/2014/main" xmlns="" id="{DAA8111C-2FBF-9B42-B09E-0D80D5F60FA1}"/>
              </a:ext>
            </a:extLst>
          </p:cNvPr>
          <p:cNvSpPr/>
          <p:nvPr/>
        </p:nvSpPr>
        <p:spPr>
          <a:xfrm>
            <a:off x="6095998" y="3048102"/>
            <a:ext cx="4829176" cy="5952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latin typeface="Kaiti SC" panose="02010600040101010101" pitchFamily="2" charset="-122"/>
                <a:ea typeface="Kaiti SC" panose="02010600040101010101" pitchFamily="2" charset="-122"/>
              </a:rPr>
              <a:t>條款四、實作與運作</a:t>
            </a:r>
            <a:r>
              <a:rPr kumimoji="1" lang="en-US" altLang="zh-CN" sz="2800" b="1" dirty="0">
                <a:latin typeface="Kaiti SC" panose="02010600040101010101" pitchFamily="2" charset="-122"/>
                <a:ea typeface="Kaiti SC" panose="02010600040101010101" pitchFamily="2" charset="-122"/>
              </a:rPr>
              <a:t>PIMS</a:t>
            </a:r>
            <a:endParaRPr kumimoji="1" lang="zh-TW" altLang="en-US" sz="2800" b="1" dirty="0">
              <a:latin typeface="Kaiti SC" panose="02010600040101010101" pitchFamily="2" charset="-122"/>
              <a:ea typeface="Kaiti SC" panose="02010600040101010101" pitchFamily="2" charset="-122"/>
            </a:endParaRPr>
          </a:p>
        </p:txBody>
      </p:sp>
      <p:sp>
        <p:nvSpPr>
          <p:cNvPr id="14" name="矩形 13">
            <a:extLst>
              <a:ext uri="{FF2B5EF4-FFF2-40B4-BE49-F238E27FC236}">
                <a16:creationId xmlns:a16="http://schemas.microsoft.com/office/drawing/2014/main" xmlns="" id="{E3F48B18-3D44-5A40-967A-19AAC1068030}"/>
              </a:ext>
            </a:extLst>
          </p:cNvPr>
          <p:cNvSpPr/>
          <p:nvPr/>
        </p:nvSpPr>
        <p:spPr>
          <a:xfrm>
            <a:off x="6095998" y="3819708"/>
            <a:ext cx="4829176" cy="595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latin typeface="Kaiti SC" panose="02010600040101010101" pitchFamily="2" charset="-122"/>
                <a:ea typeface="Kaiti SC" panose="02010600040101010101" pitchFamily="2" charset="-122"/>
              </a:rPr>
              <a:t>條款五、監督與審查</a:t>
            </a:r>
            <a:r>
              <a:rPr kumimoji="1" lang="en-US" altLang="zh-CN" sz="2800" b="1" dirty="0">
                <a:latin typeface="Kaiti SC" panose="02010600040101010101" pitchFamily="2" charset="-122"/>
                <a:ea typeface="Kaiti SC" panose="02010600040101010101" pitchFamily="2" charset="-122"/>
              </a:rPr>
              <a:t>PIMS</a:t>
            </a:r>
            <a:endParaRPr kumimoji="1" lang="zh-TW" altLang="en-US" sz="2800" b="1" dirty="0">
              <a:latin typeface="Kaiti SC" panose="02010600040101010101" pitchFamily="2" charset="-122"/>
              <a:ea typeface="Kaiti SC" panose="02010600040101010101" pitchFamily="2" charset="-122"/>
            </a:endParaRPr>
          </a:p>
        </p:txBody>
      </p:sp>
      <p:sp>
        <p:nvSpPr>
          <p:cNvPr id="15" name="矩形 14">
            <a:extLst>
              <a:ext uri="{FF2B5EF4-FFF2-40B4-BE49-F238E27FC236}">
                <a16:creationId xmlns:a16="http://schemas.microsoft.com/office/drawing/2014/main" xmlns="" id="{474A47C1-2E5B-F847-A1C4-4FCDB15FF82B}"/>
              </a:ext>
            </a:extLst>
          </p:cNvPr>
          <p:cNvSpPr/>
          <p:nvPr/>
        </p:nvSpPr>
        <p:spPr>
          <a:xfrm>
            <a:off x="6095998" y="4591314"/>
            <a:ext cx="4829176" cy="5952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dirty="0">
                <a:latin typeface="Kaiti SC" panose="02010600040101010101" pitchFamily="2" charset="-122"/>
                <a:ea typeface="Kaiti SC" panose="02010600040101010101" pitchFamily="2" charset="-122"/>
              </a:rPr>
              <a:t>條款六、改善</a:t>
            </a:r>
            <a:r>
              <a:rPr kumimoji="1" lang="en-US" altLang="zh-CN" sz="2800" b="1" dirty="0">
                <a:latin typeface="Kaiti SC" panose="02010600040101010101" pitchFamily="2" charset="-122"/>
                <a:ea typeface="Kaiti SC" panose="02010600040101010101" pitchFamily="2" charset="-122"/>
              </a:rPr>
              <a:t>PIMS</a:t>
            </a:r>
            <a:endParaRPr kumimoji="1" lang="zh-TW" altLang="en-US" sz="2800" b="1" dirty="0">
              <a:latin typeface="Kaiti SC" panose="02010600040101010101" pitchFamily="2" charset="-122"/>
              <a:ea typeface="Kaiti SC" panose="02010600040101010101" pitchFamily="2" charset="-122"/>
            </a:endParaRPr>
          </a:p>
        </p:txBody>
      </p:sp>
      <p:sp>
        <p:nvSpPr>
          <p:cNvPr id="18" name="文字方塊 17">
            <a:extLst>
              <a:ext uri="{FF2B5EF4-FFF2-40B4-BE49-F238E27FC236}">
                <a16:creationId xmlns:a16="http://schemas.microsoft.com/office/drawing/2014/main" xmlns="" id="{C1B6FF74-6415-054B-85DD-E4D8AB105053}"/>
              </a:ext>
            </a:extLst>
          </p:cNvPr>
          <p:cNvSpPr txBox="1"/>
          <p:nvPr/>
        </p:nvSpPr>
        <p:spPr>
          <a:xfrm>
            <a:off x="950117" y="385763"/>
            <a:ext cx="2928937" cy="646331"/>
          </a:xfrm>
          <a:prstGeom prst="rect">
            <a:avLst/>
          </a:prstGeom>
          <a:noFill/>
        </p:spPr>
        <p:txBody>
          <a:bodyPr wrap="square" rtlCol="0">
            <a:spAutoFit/>
          </a:bodyPr>
          <a:lstStyle/>
          <a:p>
            <a:r>
              <a:rPr kumimoji="1" lang="en-US" altLang="zh-TW" sz="3600" dirty="0"/>
              <a:t>BS10012:2017</a:t>
            </a:r>
            <a:endParaRPr kumimoji="1" lang="zh-TW" altLang="en-US" sz="3600" dirty="0"/>
          </a:p>
        </p:txBody>
      </p:sp>
      <p:sp>
        <p:nvSpPr>
          <p:cNvPr id="19" name="文字方塊 18">
            <a:extLst>
              <a:ext uri="{FF2B5EF4-FFF2-40B4-BE49-F238E27FC236}">
                <a16:creationId xmlns:a16="http://schemas.microsoft.com/office/drawing/2014/main" xmlns="" id="{A37990D6-8AF3-F84F-89D9-B90894D771FC}"/>
              </a:ext>
            </a:extLst>
          </p:cNvPr>
          <p:cNvSpPr txBox="1"/>
          <p:nvPr/>
        </p:nvSpPr>
        <p:spPr>
          <a:xfrm>
            <a:off x="6917529" y="385763"/>
            <a:ext cx="2928937" cy="646331"/>
          </a:xfrm>
          <a:prstGeom prst="rect">
            <a:avLst/>
          </a:prstGeom>
          <a:noFill/>
        </p:spPr>
        <p:txBody>
          <a:bodyPr wrap="square" rtlCol="0">
            <a:spAutoFit/>
          </a:bodyPr>
          <a:lstStyle/>
          <a:p>
            <a:r>
              <a:rPr kumimoji="1" lang="en-US" altLang="zh-TW" sz="3600" dirty="0"/>
              <a:t>BS10012:2009</a:t>
            </a:r>
            <a:endParaRPr kumimoji="1" lang="zh-TW" altLang="en-US" sz="3600" dirty="0"/>
          </a:p>
        </p:txBody>
      </p:sp>
      <p:sp>
        <p:nvSpPr>
          <p:cNvPr id="3" name="文字方塊 2">
            <a:extLst>
              <a:ext uri="{FF2B5EF4-FFF2-40B4-BE49-F238E27FC236}">
                <a16:creationId xmlns:a16="http://schemas.microsoft.com/office/drawing/2014/main" xmlns="" id="{24E4A28F-CE33-7944-A725-E7ABDA1505EF}"/>
              </a:ext>
            </a:extLst>
          </p:cNvPr>
          <p:cNvSpPr txBox="1"/>
          <p:nvPr/>
        </p:nvSpPr>
        <p:spPr>
          <a:xfrm>
            <a:off x="4450976" y="1295421"/>
            <a:ext cx="457200" cy="461665"/>
          </a:xfrm>
          <a:prstGeom prst="rect">
            <a:avLst/>
          </a:prstGeom>
          <a:noFill/>
        </p:spPr>
        <p:txBody>
          <a:bodyPr wrap="square" rtlCol="0">
            <a:spAutoFit/>
          </a:bodyPr>
          <a:lstStyle/>
          <a:p>
            <a:r>
              <a:rPr kumimoji="1" lang="en-US" altLang="zh-TW" sz="2400" dirty="0">
                <a:solidFill>
                  <a:srgbClr val="FF0000"/>
                </a:solidFill>
              </a:rPr>
              <a:t>P</a:t>
            </a:r>
            <a:endParaRPr kumimoji="1" lang="zh-TW" altLang="en-US" sz="2400" dirty="0">
              <a:solidFill>
                <a:srgbClr val="FF0000"/>
              </a:solidFill>
            </a:endParaRPr>
          </a:p>
        </p:txBody>
      </p:sp>
      <p:sp>
        <p:nvSpPr>
          <p:cNvPr id="20" name="文字方塊 19">
            <a:extLst>
              <a:ext uri="{FF2B5EF4-FFF2-40B4-BE49-F238E27FC236}">
                <a16:creationId xmlns:a16="http://schemas.microsoft.com/office/drawing/2014/main" xmlns="" id="{7C5F190A-C2F5-7F4B-AE37-151797ECF05C}"/>
              </a:ext>
            </a:extLst>
          </p:cNvPr>
          <p:cNvSpPr txBox="1"/>
          <p:nvPr/>
        </p:nvSpPr>
        <p:spPr>
          <a:xfrm>
            <a:off x="4450976" y="1978860"/>
            <a:ext cx="457200" cy="461665"/>
          </a:xfrm>
          <a:prstGeom prst="rect">
            <a:avLst/>
          </a:prstGeom>
          <a:noFill/>
        </p:spPr>
        <p:txBody>
          <a:bodyPr wrap="square" rtlCol="0">
            <a:spAutoFit/>
          </a:bodyPr>
          <a:lstStyle/>
          <a:p>
            <a:r>
              <a:rPr kumimoji="1" lang="en-US" altLang="zh-TW" sz="2400" dirty="0">
                <a:solidFill>
                  <a:srgbClr val="FF0000"/>
                </a:solidFill>
              </a:rPr>
              <a:t>P</a:t>
            </a:r>
            <a:endParaRPr kumimoji="1" lang="zh-TW" altLang="en-US" sz="2400" dirty="0">
              <a:solidFill>
                <a:srgbClr val="FF0000"/>
              </a:solidFill>
            </a:endParaRPr>
          </a:p>
        </p:txBody>
      </p:sp>
      <p:sp>
        <p:nvSpPr>
          <p:cNvPr id="21" name="文字方塊 20">
            <a:extLst>
              <a:ext uri="{FF2B5EF4-FFF2-40B4-BE49-F238E27FC236}">
                <a16:creationId xmlns:a16="http://schemas.microsoft.com/office/drawing/2014/main" xmlns="" id="{F7480CDE-B5D4-6044-B1C0-D8B5691E5C25}"/>
              </a:ext>
            </a:extLst>
          </p:cNvPr>
          <p:cNvSpPr txBox="1"/>
          <p:nvPr/>
        </p:nvSpPr>
        <p:spPr>
          <a:xfrm>
            <a:off x="4493556" y="2704783"/>
            <a:ext cx="457200" cy="461665"/>
          </a:xfrm>
          <a:prstGeom prst="rect">
            <a:avLst/>
          </a:prstGeom>
          <a:noFill/>
        </p:spPr>
        <p:txBody>
          <a:bodyPr wrap="square" rtlCol="0">
            <a:spAutoFit/>
          </a:bodyPr>
          <a:lstStyle/>
          <a:p>
            <a:r>
              <a:rPr kumimoji="1" lang="en-US" altLang="zh-TW" sz="2400" dirty="0">
                <a:solidFill>
                  <a:srgbClr val="FF0000"/>
                </a:solidFill>
              </a:rPr>
              <a:t>P</a:t>
            </a:r>
            <a:endParaRPr kumimoji="1" lang="zh-TW" altLang="en-US" sz="2400" dirty="0">
              <a:solidFill>
                <a:srgbClr val="FF0000"/>
              </a:solidFill>
            </a:endParaRPr>
          </a:p>
        </p:txBody>
      </p:sp>
      <p:sp>
        <p:nvSpPr>
          <p:cNvPr id="22" name="文字方塊 21">
            <a:extLst>
              <a:ext uri="{FF2B5EF4-FFF2-40B4-BE49-F238E27FC236}">
                <a16:creationId xmlns:a16="http://schemas.microsoft.com/office/drawing/2014/main" xmlns="" id="{6A2B9703-EFE4-1B4F-B15B-0F0D079B4B29}"/>
              </a:ext>
            </a:extLst>
          </p:cNvPr>
          <p:cNvSpPr txBox="1"/>
          <p:nvPr/>
        </p:nvSpPr>
        <p:spPr>
          <a:xfrm>
            <a:off x="4453214" y="3412541"/>
            <a:ext cx="457200" cy="461665"/>
          </a:xfrm>
          <a:prstGeom prst="rect">
            <a:avLst/>
          </a:prstGeom>
          <a:noFill/>
        </p:spPr>
        <p:txBody>
          <a:bodyPr wrap="square" rtlCol="0">
            <a:spAutoFit/>
          </a:bodyPr>
          <a:lstStyle/>
          <a:p>
            <a:r>
              <a:rPr kumimoji="1" lang="en-US" altLang="zh-TW" sz="2400" dirty="0">
                <a:solidFill>
                  <a:srgbClr val="FF0000"/>
                </a:solidFill>
              </a:rPr>
              <a:t>P</a:t>
            </a:r>
            <a:endParaRPr kumimoji="1" lang="zh-TW" altLang="en-US" sz="2400" dirty="0">
              <a:solidFill>
                <a:srgbClr val="FF0000"/>
              </a:solidFill>
            </a:endParaRPr>
          </a:p>
        </p:txBody>
      </p:sp>
      <p:sp>
        <p:nvSpPr>
          <p:cNvPr id="23" name="文字方塊 22">
            <a:extLst>
              <a:ext uri="{FF2B5EF4-FFF2-40B4-BE49-F238E27FC236}">
                <a16:creationId xmlns:a16="http://schemas.microsoft.com/office/drawing/2014/main" xmlns="" id="{92F790DE-0E8A-B54C-9191-B5085FDE30EC}"/>
              </a:ext>
            </a:extLst>
          </p:cNvPr>
          <p:cNvSpPr txBox="1"/>
          <p:nvPr/>
        </p:nvSpPr>
        <p:spPr>
          <a:xfrm>
            <a:off x="4450976" y="4095980"/>
            <a:ext cx="457200" cy="461665"/>
          </a:xfrm>
          <a:prstGeom prst="rect">
            <a:avLst/>
          </a:prstGeom>
          <a:noFill/>
        </p:spPr>
        <p:txBody>
          <a:bodyPr wrap="square" rtlCol="0">
            <a:spAutoFit/>
          </a:bodyPr>
          <a:lstStyle/>
          <a:p>
            <a:r>
              <a:rPr kumimoji="1" lang="en-US" altLang="zh-TW" sz="2400" dirty="0">
                <a:solidFill>
                  <a:srgbClr val="FF0000"/>
                </a:solidFill>
              </a:rPr>
              <a:t>D</a:t>
            </a:r>
            <a:endParaRPr kumimoji="1" lang="zh-TW" altLang="en-US" sz="2400" dirty="0">
              <a:solidFill>
                <a:srgbClr val="FF0000"/>
              </a:solidFill>
            </a:endParaRPr>
          </a:p>
        </p:txBody>
      </p:sp>
      <p:sp>
        <p:nvSpPr>
          <p:cNvPr id="24" name="文字方塊 23">
            <a:extLst>
              <a:ext uri="{FF2B5EF4-FFF2-40B4-BE49-F238E27FC236}">
                <a16:creationId xmlns:a16="http://schemas.microsoft.com/office/drawing/2014/main" xmlns="" id="{65462A02-77BF-2F4E-9E8B-B3B8A619F4E9}"/>
              </a:ext>
            </a:extLst>
          </p:cNvPr>
          <p:cNvSpPr txBox="1"/>
          <p:nvPr/>
        </p:nvSpPr>
        <p:spPr>
          <a:xfrm>
            <a:off x="4466661" y="4840880"/>
            <a:ext cx="457200" cy="461665"/>
          </a:xfrm>
          <a:prstGeom prst="rect">
            <a:avLst/>
          </a:prstGeom>
          <a:noFill/>
        </p:spPr>
        <p:txBody>
          <a:bodyPr wrap="square" rtlCol="0">
            <a:spAutoFit/>
          </a:bodyPr>
          <a:lstStyle/>
          <a:p>
            <a:r>
              <a:rPr kumimoji="1" lang="en-US" altLang="zh-TW" sz="2400" dirty="0">
                <a:solidFill>
                  <a:srgbClr val="FF0000"/>
                </a:solidFill>
              </a:rPr>
              <a:t>C</a:t>
            </a:r>
            <a:endParaRPr kumimoji="1" lang="zh-TW" altLang="en-US" sz="2400" dirty="0">
              <a:solidFill>
                <a:srgbClr val="FF0000"/>
              </a:solidFill>
            </a:endParaRPr>
          </a:p>
        </p:txBody>
      </p:sp>
      <p:sp>
        <p:nvSpPr>
          <p:cNvPr id="25" name="文字方塊 24">
            <a:extLst>
              <a:ext uri="{FF2B5EF4-FFF2-40B4-BE49-F238E27FC236}">
                <a16:creationId xmlns:a16="http://schemas.microsoft.com/office/drawing/2014/main" xmlns="" id="{A989DE4E-8E05-164C-AA80-E38AA2AC0D35}"/>
              </a:ext>
            </a:extLst>
          </p:cNvPr>
          <p:cNvSpPr txBox="1"/>
          <p:nvPr/>
        </p:nvSpPr>
        <p:spPr>
          <a:xfrm>
            <a:off x="4464423" y="5404160"/>
            <a:ext cx="457200" cy="461665"/>
          </a:xfrm>
          <a:prstGeom prst="rect">
            <a:avLst/>
          </a:prstGeom>
          <a:noFill/>
        </p:spPr>
        <p:txBody>
          <a:bodyPr wrap="square" rtlCol="0">
            <a:spAutoFit/>
          </a:bodyPr>
          <a:lstStyle/>
          <a:p>
            <a:r>
              <a:rPr kumimoji="1" lang="en-US" altLang="zh-TW" sz="2400" dirty="0">
                <a:solidFill>
                  <a:srgbClr val="FF0000"/>
                </a:solidFill>
              </a:rPr>
              <a:t>A</a:t>
            </a:r>
            <a:endParaRPr kumimoji="1" lang="zh-TW" altLang="en-US" sz="2400" dirty="0">
              <a:solidFill>
                <a:srgbClr val="FF0000"/>
              </a:solidFill>
            </a:endParaRPr>
          </a:p>
        </p:txBody>
      </p:sp>
      <p:sp>
        <p:nvSpPr>
          <p:cNvPr id="26" name="文字方塊 25">
            <a:extLst>
              <a:ext uri="{FF2B5EF4-FFF2-40B4-BE49-F238E27FC236}">
                <a16:creationId xmlns:a16="http://schemas.microsoft.com/office/drawing/2014/main" xmlns="" id="{9B0FE9A0-D877-F146-905A-387384C52B70}"/>
              </a:ext>
            </a:extLst>
          </p:cNvPr>
          <p:cNvSpPr txBox="1"/>
          <p:nvPr/>
        </p:nvSpPr>
        <p:spPr>
          <a:xfrm>
            <a:off x="11125200" y="2343299"/>
            <a:ext cx="457200" cy="461665"/>
          </a:xfrm>
          <a:prstGeom prst="rect">
            <a:avLst/>
          </a:prstGeom>
          <a:noFill/>
        </p:spPr>
        <p:txBody>
          <a:bodyPr wrap="square" rtlCol="0">
            <a:spAutoFit/>
          </a:bodyPr>
          <a:lstStyle/>
          <a:p>
            <a:r>
              <a:rPr kumimoji="1" lang="en-US" altLang="zh-TW" sz="2400" dirty="0">
                <a:solidFill>
                  <a:srgbClr val="FF0000"/>
                </a:solidFill>
              </a:rPr>
              <a:t>P</a:t>
            </a:r>
            <a:endParaRPr kumimoji="1" lang="zh-TW" altLang="en-US" sz="2400" dirty="0">
              <a:solidFill>
                <a:srgbClr val="FF0000"/>
              </a:solidFill>
            </a:endParaRPr>
          </a:p>
        </p:txBody>
      </p:sp>
      <p:sp>
        <p:nvSpPr>
          <p:cNvPr id="27" name="文字方塊 26">
            <a:extLst>
              <a:ext uri="{FF2B5EF4-FFF2-40B4-BE49-F238E27FC236}">
                <a16:creationId xmlns:a16="http://schemas.microsoft.com/office/drawing/2014/main" xmlns="" id="{A007B496-521B-694E-8CFF-18A908C6B3E8}"/>
              </a:ext>
            </a:extLst>
          </p:cNvPr>
          <p:cNvSpPr txBox="1"/>
          <p:nvPr/>
        </p:nvSpPr>
        <p:spPr>
          <a:xfrm>
            <a:off x="11125200" y="3114905"/>
            <a:ext cx="457200" cy="461665"/>
          </a:xfrm>
          <a:prstGeom prst="rect">
            <a:avLst/>
          </a:prstGeom>
          <a:noFill/>
        </p:spPr>
        <p:txBody>
          <a:bodyPr wrap="square" rtlCol="0">
            <a:spAutoFit/>
          </a:bodyPr>
          <a:lstStyle/>
          <a:p>
            <a:r>
              <a:rPr kumimoji="1" lang="en-US" altLang="zh-TW" sz="2400" dirty="0">
                <a:solidFill>
                  <a:srgbClr val="FF0000"/>
                </a:solidFill>
              </a:rPr>
              <a:t>D</a:t>
            </a:r>
            <a:endParaRPr kumimoji="1" lang="zh-TW" altLang="en-US" sz="2400" dirty="0">
              <a:solidFill>
                <a:srgbClr val="FF0000"/>
              </a:solidFill>
            </a:endParaRPr>
          </a:p>
        </p:txBody>
      </p:sp>
      <p:sp>
        <p:nvSpPr>
          <p:cNvPr id="28" name="文字方塊 27">
            <a:extLst>
              <a:ext uri="{FF2B5EF4-FFF2-40B4-BE49-F238E27FC236}">
                <a16:creationId xmlns:a16="http://schemas.microsoft.com/office/drawing/2014/main" xmlns="" id="{EBFCEF9F-1183-D64E-BEF5-E950C4FCFA33}"/>
              </a:ext>
            </a:extLst>
          </p:cNvPr>
          <p:cNvSpPr txBox="1"/>
          <p:nvPr/>
        </p:nvSpPr>
        <p:spPr>
          <a:xfrm>
            <a:off x="11125200" y="3974728"/>
            <a:ext cx="457200" cy="461665"/>
          </a:xfrm>
          <a:prstGeom prst="rect">
            <a:avLst/>
          </a:prstGeom>
          <a:noFill/>
        </p:spPr>
        <p:txBody>
          <a:bodyPr wrap="square" rtlCol="0">
            <a:spAutoFit/>
          </a:bodyPr>
          <a:lstStyle/>
          <a:p>
            <a:r>
              <a:rPr kumimoji="1" lang="en-US" altLang="zh-TW" sz="2400" dirty="0">
                <a:solidFill>
                  <a:srgbClr val="FF0000"/>
                </a:solidFill>
              </a:rPr>
              <a:t>C</a:t>
            </a:r>
            <a:endParaRPr kumimoji="1" lang="zh-TW" altLang="en-US" sz="2400" dirty="0">
              <a:solidFill>
                <a:srgbClr val="FF0000"/>
              </a:solidFill>
            </a:endParaRPr>
          </a:p>
        </p:txBody>
      </p:sp>
      <p:sp>
        <p:nvSpPr>
          <p:cNvPr id="29" name="文字方塊 28">
            <a:extLst>
              <a:ext uri="{FF2B5EF4-FFF2-40B4-BE49-F238E27FC236}">
                <a16:creationId xmlns:a16="http://schemas.microsoft.com/office/drawing/2014/main" xmlns="" id="{9F5BD45F-50D9-D042-AFE3-06F3987CD660}"/>
              </a:ext>
            </a:extLst>
          </p:cNvPr>
          <p:cNvSpPr txBox="1"/>
          <p:nvPr/>
        </p:nvSpPr>
        <p:spPr>
          <a:xfrm>
            <a:off x="11125200" y="4564600"/>
            <a:ext cx="457200" cy="461665"/>
          </a:xfrm>
          <a:prstGeom prst="rect">
            <a:avLst/>
          </a:prstGeom>
          <a:noFill/>
        </p:spPr>
        <p:txBody>
          <a:bodyPr wrap="square" rtlCol="0">
            <a:spAutoFit/>
          </a:bodyPr>
          <a:lstStyle/>
          <a:p>
            <a:r>
              <a:rPr kumimoji="1" lang="en-US" altLang="zh-TW" sz="2400" dirty="0">
                <a:solidFill>
                  <a:srgbClr val="FF0000"/>
                </a:solidFill>
              </a:rPr>
              <a:t>A</a:t>
            </a:r>
            <a:endParaRPr kumimoji="1" lang="zh-TW" altLang="en-US" sz="2400" dirty="0">
              <a:solidFill>
                <a:srgbClr val="FF0000"/>
              </a:solidFill>
            </a:endParaRPr>
          </a:p>
        </p:txBody>
      </p:sp>
    </p:spTree>
    <p:extLst>
      <p:ext uri="{BB962C8B-B14F-4D97-AF65-F5344CB8AC3E}">
        <p14:creationId xmlns:p14="http://schemas.microsoft.com/office/powerpoint/2010/main" val="232119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xmlns="" id="{E8B0F5BC-C956-D841-A55D-276091BAE9D8}"/>
              </a:ext>
            </a:extLst>
          </p:cNvPr>
          <p:cNvGraphicFramePr>
            <a:graphicFrameLocks noGrp="1"/>
          </p:cNvGraphicFramePr>
          <p:nvPr>
            <p:ph idx="1"/>
            <p:extLst>
              <p:ext uri="{D42A27DB-BD31-4B8C-83A1-F6EECF244321}">
                <p14:modId xmlns:p14="http://schemas.microsoft.com/office/powerpoint/2010/main" val="504057315"/>
              </p:ext>
            </p:extLst>
          </p:nvPr>
        </p:nvGraphicFramePr>
        <p:xfrm>
          <a:off x="341898" y="355267"/>
          <a:ext cx="11011902" cy="5394960"/>
        </p:xfrm>
        <a:graphic>
          <a:graphicData uri="http://schemas.openxmlformats.org/drawingml/2006/table">
            <a:tbl>
              <a:tblPr firstRow="1" bandRow="1">
                <a:tableStyleId>{5C22544A-7EE6-4342-B048-85BDC9FD1C3A}</a:tableStyleId>
              </a:tblPr>
              <a:tblGrid>
                <a:gridCol w="3670634">
                  <a:extLst>
                    <a:ext uri="{9D8B030D-6E8A-4147-A177-3AD203B41FA5}">
                      <a16:colId xmlns:a16="http://schemas.microsoft.com/office/drawing/2014/main" xmlns="" val="754346647"/>
                    </a:ext>
                  </a:extLst>
                </a:gridCol>
                <a:gridCol w="3670634">
                  <a:extLst>
                    <a:ext uri="{9D8B030D-6E8A-4147-A177-3AD203B41FA5}">
                      <a16:colId xmlns:a16="http://schemas.microsoft.com/office/drawing/2014/main" xmlns="" val="1097470171"/>
                    </a:ext>
                  </a:extLst>
                </a:gridCol>
                <a:gridCol w="3670634">
                  <a:extLst>
                    <a:ext uri="{9D8B030D-6E8A-4147-A177-3AD203B41FA5}">
                      <a16:colId xmlns:a16="http://schemas.microsoft.com/office/drawing/2014/main" xmlns="" val="909083640"/>
                    </a:ext>
                  </a:extLst>
                </a:gridCol>
              </a:tblGrid>
              <a:tr h="370840">
                <a:tc rowSpan="5">
                  <a:txBody>
                    <a:bodyPr/>
                    <a:lstStyle/>
                    <a:p>
                      <a:pPr algn="ctr"/>
                      <a:r>
                        <a:rPr lang="en-US" altLang="zh-TW" b="0" i="0" dirty="0">
                          <a:latin typeface="+mn-lt"/>
                          <a:ea typeface="Kaiti SC" panose="02010600040101010101" pitchFamily="2" charset="-122"/>
                        </a:rPr>
                        <a:t>Plan </a:t>
                      </a:r>
                      <a:r>
                        <a:rPr lang="zh-TW" altLang="en-US" b="0" i="0" dirty="0">
                          <a:latin typeface="+mn-lt"/>
                          <a:ea typeface="Kaiti SC" panose="02010600040101010101" pitchFamily="2" charset="-122"/>
                        </a:rPr>
                        <a:t>（規劃）</a:t>
                      </a:r>
                    </a:p>
                  </a:txBody>
                  <a:tcPr anchor="ctr"/>
                </a:tc>
                <a:tc rowSpan="3">
                  <a:txBody>
                    <a:bodyPr/>
                    <a:lstStyle/>
                    <a:p>
                      <a:pPr algn="ctr"/>
                      <a:r>
                        <a:rPr lang="zh-TW" altLang="en-US" b="0" i="0" dirty="0">
                          <a:latin typeface="+mn-lt"/>
                          <a:ea typeface="Kaiti SC" panose="02010600040101010101" pitchFamily="2" charset="-122"/>
                        </a:rPr>
                        <a:t>條款 </a:t>
                      </a:r>
                      <a:r>
                        <a:rPr lang="en-US" altLang="zh-TW" b="0" i="0" dirty="0">
                          <a:latin typeface="+mn-lt"/>
                          <a:ea typeface="Kaiti SC" panose="02010600040101010101" pitchFamily="2" charset="-122"/>
                        </a:rPr>
                        <a:t>4 </a:t>
                      </a:r>
                      <a:r>
                        <a:rPr lang="en" altLang="zh-TW" b="0" i="0" dirty="0">
                          <a:latin typeface="+mn-lt"/>
                          <a:ea typeface="Kaiti SC" panose="02010600040101010101" pitchFamily="2" charset="-122"/>
                        </a:rPr>
                        <a:t>Context of the organization </a:t>
                      </a:r>
                      <a:r>
                        <a:rPr lang="zh-TW" altLang="en-US" b="0" i="0" dirty="0">
                          <a:latin typeface="+mn-lt"/>
                          <a:ea typeface="Kaiti SC" panose="02010600040101010101" pitchFamily="2" charset="-122"/>
                        </a:rPr>
                        <a:t>組織全景 </a:t>
                      </a:r>
                    </a:p>
                  </a:txBody>
                  <a:tcPr anchor="ctr"/>
                </a:tc>
                <a:tc>
                  <a:txBody>
                    <a:bodyPr/>
                    <a:lstStyle/>
                    <a:p>
                      <a:r>
                        <a:rPr lang="zh-TW" altLang="en-US" b="0" i="0" dirty="0">
                          <a:latin typeface="+mn-lt"/>
                          <a:ea typeface="Kaiti SC" panose="02010600040101010101" pitchFamily="2" charset="-122"/>
                        </a:rPr>
                        <a:t>條款 </a:t>
                      </a:r>
                      <a:r>
                        <a:rPr lang="en-US" altLang="zh-TW" b="0" i="0" dirty="0">
                          <a:latin typeface="+mn-lt"/>
                          <a:ea typeface="Kaiti SC" panose="02010600040101010101" pitchFamily="2" charset="-122"/>
                        </a:rPr>
                        <a:t>4.1 </a:t>
                      </a:r>
                      <a:r>
                        <a:rPr lang="en" altLang="zh-TW" b="0" i="0" dirty="0">
                          <a:latin typeface="+mn-lt"/>
                          <a:ea typeface="Kaiti SC" panose="02010600040101010101" pitchFamily="2" charset="-122"/>
                        </a:rPr>
                        <a:t>Understanding the organization and its context </a:t>
                      </a:r>
                      <a:r>
                        <a:rPr lang="zh-TW" altLang="en-US" b="0" i="0" dirty="0">
                          <a:latin typeface="+mn-lt"/>
                          <a:ea typeface="Kaiti SC" panose="02010600040101010101" pitchFamily="2" charset="-122"/>
                        </a:rPr>
                        <a:t>瞭解組織及其全景，需要鑑別與個人資訊管理有關之內部外部 議題 </a:t>
                      </a:r>
                    </a:p>
                  </a:txBody>
                  <a:tcPr/>
                </a:tc>
                <a:extLst>
                  <a:ext uri="{0D108BD9-81ED-4DB2-BD59-A6C34878D82A}">
                    <a16:rowId xmlns:a16="http://schemas.microsoft.com/office/drawing/2014/main" xmlns="" val="35742631"/>
                  </a:ext>
                </a:extLst>
              </a:tr>
              <a:tr h="370840">
                <a:tc vMerge="1">
                  <a:txBody>
                    <a:bodyPr/>
                    <a:lstStyle/>
                    <a:p>
                      <a:endParaRPr lang="zh-TW" altLang="en-US" dirty="0"/>
                    </a:p>
                  </a:txBody>
                  <a:tcPr/>
                </a:tc>
                <a:tc vMerge="1">
                  <a:txBody>
                    <a:bodyPr/>
                    <a:lstStyle/>
                    <a:p>
                      <a:endParaRPr lang="zh-TW" altLang="en-US" dirty="0"/>
                    </a:p>
                  </a:txBody>
                  <a:tcPr/>
                </a:tc>
                <a:tc>
                  <a:txBody>
                    <a:bodyPr/>
                    <a:lstStyle/>
                    <a:p>
                      <a:r>
                        <a:rPr lang="zh-TW" altLang="en-US" dirty="0">
                          <a:latin typeface="+mn-lt"/>
                          <a:ea typeface="Kaiti SC" panose="02010600040101010101" pitchFamily="2" charset="-122"/>
                        </a:rPr>
                        <a:t>條款 </a:t>
                      </a:r>
                      <a:r>
                        <a:rPr lang="en-US" altLang="zh-TW" dirty="0">
                          <a:latin typeface="+mn-lt"/>
                          <a:ea typeface="Kaiti SC" panose="02010600040101010101" pitchFamily="2" charset="-122"/>
                        </a:rPr>
                        <a:t>4.2</a:t>
                      </a:r>
                      <a:r>
                        <a:rPr lang="en" altLang="zh-TW" dirty="0">
                          <a:latin typeface="+mn-lt"/>
                          <a:ea typeface="Kaiti SC" panose="02010600040101010101" pitchFamily="2" charset="-122"/>
                        </a:rPr>
                        <a:t>Understanding the needs and expectations of interested parties </a:t>
                      </a:r>
                      <a:r>
                        <a:rPr lang="zh-TW" altLang="en-US" dirty="0">
                          <a:latin typeface="+mn-lt"/>
                          <a:ea typeface="Kaiti SC" panose="02010600040101010101" pitchFamily="2" charset="-122"/>
                        </a:rPr>
                        <a:t>瞭解關注方的需要及期望，需要辨識關注 方以及其對組織個人資訊管理系統的期望內容。 </a:t>
                      </a:r>
                    </a:p>
                  </a:txBody>
                  <a:tcPr/>
                </a:tc>
                <a:extLst>
                  <a:ext uri="{0D108BD9-81ED-4DB2-BD59-A6C34878D82A}">
                    <a16:rowId xmlns:a16="http://schemas.microsoft.com/office/drawing/2014/main" xmlns="" val="2864812084"/>
                  </a:ext>
                </a:extLst>
              </a:tr>
              <a:tr h="370840">
                <a:tc vMerge="1">
                  <a:txBody>
                    <a:bodyPr/>
                    <a:lstStyle/>
                    <a:p>
                      <a:endParaRPr lang="zh-TW" altLang="en-US"/>
                    </a:p>
                  </a:txBody>
                  <a:tcPr/>
                </a:tc>
                <a:tc vMerge="1">
                  <a:txBody>
                    <a:bodyPr/>
                    <a:lstStyle/>
                    <a:p>
                      <a:pPr algn="ctr"/>
                      <a:endParaRPr lang="zh-TW" altLang="en-US" b="0" i="0" dirty="0">
                        <a:latin typeface="+mn-lt"/>
                        <a:ea typeface="Kaiti SC" panose="02010600040101010101" pitchFamily="2" charset="-122"/>
                      </a:endParaRPr>
                    </a:p>
                  </a:txBody>
                  <a:tcPr anchor="ctr"/>
                </a:tc>
                <a:tc>
                  <a:txBody>
                    <a:bodyPr/>
                    <a:lstStyle/>
                    <a:p>
                      <a:r>
                        <a:rPr lang="zh-TW" altLang="en-US" dirty="0">
                          <a:latin typeface="+mn-lt"/>
                          <a:ea typeface="Kaiti SC" panose="02010600040101010101" pitchFamily="2" charset="-122"/>
                        </a:rPr>
                        <a:t>條款</a:t>
                      </a:r>
                      <a:r>
                        <a:rPr lang="en-US" altLang="zh-TW" dirty="0">
                          <a:latin typeface="+mn-lt"/>
                          <a:ea typeface="Kaiti SC" panose="02010600040101010101" pitchFamily="2" charset="-122"/>
                        </a:rPr>
                        <a:t>4.3</a:t>
                      </a:r>
                      <a:r>
                        <a:rPr lang="zh-TW" altLang="en-US" dirty="0">
                          <a:latin typeface="+mn-lt"/>
                          <a:ea typeface="Kaiti SC" panose="02010600040101010101" pitchFamily="2" charset="-122"/>
                        </a:rPr>
                        <a:t> </a:t>
                      </a:r>
                      <a:r>
                        <a:rPr lang="en-US" altLang="zh-TW" dirty="0">
                          <a:latin typeface="+mn-lt"/>
                          <a:ea typeface="Kaiti SC" panose="02010600040101010101" pitchFamily="2" charset="-122"/>
                        </a:rPr>
                        <a:t>Determining the scope of the personal management system</a:t>
                      </a:r>
                    </a:p>
                    <a:p>
                      <a:r>
                        <a:rPr lang="zh-CN" altLang="en-US" dirty="0">
                          <a:latin typeface="+mn-lt"/>
                          <a:ea typeface="Kaiti SC" panose="02010600040101010101" pitchFamily="2" charset="-122"/>
                        </a:rPr>
                        <a:t>確認個人資料管理系統範圍</a:t>
                      </a:r>
                      <a:endParaRPr lang="zh-TW" altLang="en-US" dirty="0">
                        <a:latin typeface="+mn-lt"/>
                        <a:ea typeface="Kaiti SC" panose="02010600040101010101" pitchFamily="2" charset="-122"/>
                      </a:endParaRPr>
                    </a:p>
                  </a:txBody>
                  <a:tcPr/>
                </a:tc>
                <a:extLst>
                  <a:ext uri="{0D108BD9-81ED-4DB2-BD59-A6C34878D82A}">
                    <a16:rowId xmlns:a16="http://schemas.microsoft.com/office/drawing/2014/main" xmlns="" val="622248861"/>
                  </a:ext>
                </a:extLst>
              </a:tr>
              <a:tr h="370840">
                <a:tc vMerge="1">
                  <a:txBody>
                    <a:bodyPr/>
                    <a:lstStyle/>
                    <a:p>
                      <a:endParaRPr lang="zh-TW" alt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Kaiti SC" panose="02010600040101010101" pitchFamily="2" charset="-122"/>
                          <a:cs typeface="+mn-cs"/>
                        </a:rPr>
                        <a:t>條款 </a:t>
                      </a:r>
                      <a:r>
                        <a:rPr lang="en-US" altLang="zh-TW" sz="1800" b="0" i="0" kern="1200" dirty="0">
                          <a:solidFill>
                            <a:schemeClr val="dk1"/>
                          </a:solidFill>
                          <a:effectLst/>
                          <a:latin typeface="+mn-lt"/>
                          <a:ea typeface="Kaiti SC" panose="02010600040101010101" pitchFamily="2" charset="-122"/>
                          <a:cs typeface="+mn-cs"/>
                        </a:rPr>
                        <a:t>5 </a:t>
                      </a:r>
                      <a:r>
                        <a:rPr lang="en" altLang="zh-TW" sz="1800" b="0" i="0" kern="1200" dirty="0">
                          <a:solidFill>
                            <a:schemeClr val="dk1"/>
                          </a:solidFill>
                          <a:effectLst/>
                          <a:latin typeface="+mn-lt"/>
                          <a:ea typeface="Kaiti SC" panose="02010600040101010101" pitchFamily="2" charset="-122"/>
                          <a:cs typeface="+mn-cs"/>
                        </a:rPr>
                        <a:t>Leadership </a:t>
                      </a:r>
                      <a:r>
                        <a:rPr lang="zh-TW" altLang="en-US" sz="1800" b="0" i="0" kern="1200" dirty="0">
                          <a:solidFill>
                            <a:schemeClr val="dk1"/>
                          </a:solidFill>
                          <a:effectLst/>
                          <a:latin typeface="+mn-lt"/>
                          <a:ea typeface="Kaiti SC" panose="02010600040101010101" pitchFamily="2" charset="-122"/>
                          <a:cs typeface="+mn-cs"/>
                        </a:rPr>
                        <a:t>領導作為 </a:t>
                      </a:r>
                      <a:endParaRPr lang="zh-TW" altLang="en-US" b="0" i="0" dirty="0">
                        <a:effectLst/>
                        <a:latin typeface="+mn-lt"/>
                        <a:ea typeface="Kaiti SC" panose="02010600040101010101" pitchFamily="2"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Kaiti SC" panose="02010600040101010101" pitchFamily="2" charset="-122"/>
                          <a:cs typeface="+mn-cs"/>
                        </a:rPr>
                        <a:t>條款 </a:t>
                      </a:r>
                      <a:r>
                        <a:rPr lang="en-US" altLang="zh-TW" sz="1800" b="0" i="0" kern="1200" dirty="0">
                          <a:solidFill>
                            <a:schemeClr val="dk1"/>
                          </a:solidFill>
                          <a:effectLst/>
                          <a:latin typeface="+mn-lt"/>
                          <a:ea typeface="Kaiti SC" panose="02010600040101010101" pitchFamily="2" charset="-122"/>
                          <a:cs typeface="+mn-cs"/>
                        </a:rPr>
                        <a:t>5.1</a:t>
                      </a:r>
                      <a:r>
                        <a:rPr lang="en" altLang="zh-TW" sz="1800" b="0" i="0" kern="1200" dirty="0">
                          <a:solidFill>
                            <a:schemeClr val="dk1"/>
                          </a:solidFill>
                          <a:effectLst/>
                          <a:latin typeface="+mn-lt"/>
                          <a:ea typeface="Kaiti SC" panose="02010600040101010101" pitchFamily="2" charset="-122"/>
                          <a:cs typeface="+mn-cs"/>
                        </a:rPr>
                        <a:t>Leadership and commitment </a:t>
                      </a:r>
                      <a:r>
                        <a:rPr lang="zh-TW" altLang="en-US" sz="1800" b="0" i="0" kern="1200" dirty="0">
                          <a:solidFill>
                            <a:schemeClr val="dk1"/>
                          </a:solidFill>
                          <a:effectLst/>
                          <a:latin typeface="+mn-lt"/>
                          <a:ea typeface="Kaiti SC" panose="02010600040101010101" pitchFamily="2" charset="-122"/>
                          <a:cs typeface="+mn-cs"/>
                        </a:rPr>
                        <a:t>領導及承諾</a:t>
                      </a:r>
                      <a:endParaRPr lang="zh-TW" altLang="en-US" b="0" i="0" dirty="0">
                        <a:latin typeface="+mn-lt"/>
                        <a:ea typeface="Kaiti SC" panose="02010600040101010101" pitchFamily="2" charset="-122"/>
                      </a:endParaRPr>
                    </a:p>
                  </a:txBody>
                  <a:tcPr/>
                </a:tc>
                <a:extLst>
                  <a:ext uri="{0D108BD9-81ED-4DB2-BD59-A6C34878D82A}">
                    <a16:rowId xmlns:a16="http://schemas.microsoft.com/office/drawing/2014/main" xmlns="" val="1949677279"/>
                  </a:ext>
                </a:extLst>
              </a:tr>
              <a:tr h="370840">
                <a:tc vMerge="1">
                  <a:txBody>
                    <a:bodyPr/>
                    <a:lstStyle/>
                    <a:p>
                      <a:pPr algn="ctr"/>
                      <a:endParaRPr lang="zh-TW" altLang="en-US" b="0" i="0" dirty="0">
                        <a:latin typeface="+mn-lt"/>
                        <a:ea typeface="Kaiti SC" panose="02010600040101010101" pitchFamily="2" charset="-122"/>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i="0" kern="1200" dirty="0">
                          <a:solidFill>
                            <a:schemeClr val="dk1"/>
                          </a:solidFill>
                          <a:effectLst/>
                          <a:latin typeface="+mn-lt"/>
                          <a:ea typeface="Kaiti SC" panose="02010600040101010101" pitchFamily="2" charset="-122"/>
                          <a:cs typeface="+mn-cs"/>
                        </a:rPr>
                        <a:t>條款 </a:t>
                      </a:r>
                      <a:r>
                        <a:rPr lang="en-US" altLang="zh-TW" sz="1800" b="0" i="0" kern="1200" dirty="0">
                          <a:solidFill>
                            <a:schemeClr val="dk1"/>
                          </a:solidFill>
                          <a:effectLst/>
                          <a:latin typeface="+mn-lt"/>
                          <a:ea typeface="Kaiti SC" panose="02010600040101010101" pitchFamily="2" charset="-122"/>
                          <a:cs typeface="+mn-cs"/>
                        </a:rPr>
                        <a:t>5.2 </a:t>
                      </a:r>
                      <a:r>
                        <a:rPr lang="en" altLang="zh-TW" sz="1800" b="0" i="0" kern="1200" dirty="0">
                          <a:solidFill>
                            <a:schemeClr val="dk1"/>
                          </a:solidFill>
                          <a:effectLst/>
                          <a:latin typeface="+mn-lt"/>
                          <a:ea typeface="Kaiti SC" panose="02010600040101010101" pitchFamily="2" charset="-122"/>
                          <a:cs typeface="+mn-cs"/>
                        </a:rPr>
                        <a:t>Policy </a:t>
                      </a:r>
                      <a:r>
                        <a:rPr lang="zh-TW" altLang="en-US" sz="1800" b="0" i="0" kern="1200" dirty="0">
                          <a:solidFill>
                            <a:schemeClr val="dk1"/>
                          </a:solidFill>
                          <a:effectLst/>
                          <a:latin typeface="+mn-lt"/>
                          <a:ea typeface="Kaiti SC" panose="02010600040101010101" pitchFamily="2" charset="-122"/>
                          <a:cs typeface="+mn-cs"/>
                        </a:rPr>
                        <a:t>政策</a:t>
                      </a:r>
                      <a:r>
                        <a:rPr lang="en-US" altLang="zh-TW" sz="1800" b="0" i="0" kern="1200" dirty="0">
                          <a:solidFill>
                            <a:schemeClr val="dk1"/>
                          </a:solidFill>
                          <a:effectLst/>
                          <a:latin typeface="+mn-lt"/>
                          <a:ea typeface="Kaiti SC" panose="02010600040101010101" pitchFamily="2" charset="-122"/>
                          <a:cs typeface="+mn-cs"/>
                        </a:rPr>
                        <a:t>:</a:t>
                      </a:r>
                      <a:r>
                        <a:rPr lang="zh-TW" altLang="en-US" sz="1800" b="0" i="0" kern="1200" dirty="0">
                          <a:solidFill>
                            <a:schemeClr val="dk1"/>
                          </a:solidFill>
                          <a:effectLst/>
                          <a:latin typeface="+mn-lt"/>
                          <a:ea typeface="Kaiti SC" panose="02010600040101010101" pitchFamily="2" charset="-122"/>
                          <a:cs typeface="+mn-cs"/>
                        </a:rPr>
                        <a:t>對於政策必要時提供予關注方，以及 政策內容對於內部外部議題、關注方要求的增加。 </a:t>
                      </a:r>
                      <a:endParaRPr lang="zh-TW" altLang="en-US" b="0" i="0" dirty="0">
                        <a:latin typeface="+mn-lt"/>
                        <a:ea typeface="Kaiti SC" panose="02010600040101010101" pitchFamily="2" charset="-122"/>
                      </a:endParaRPr>
                    </a:p>
                  </a:txBody>
                  <a:tcPr/>
                </a:tc>
                <a:extLst>
                  <a:ext uri="{0D108BD9-81ED-4DB2-BD59-A6C34878D82A}">
                    <a16:rowId xmlns:a16="http://schemas.microsoft.com/office/drawing/2014/main" xmlns="" val="523940158"/>
                  </a:ext>
                </a:extLst>
              </a:tr>
            </a:tbl>
          </a:graphicData>
        </a:graphic>
      </p:graphicFrame>
      <p:sp>
        <p:nvSpPr>
          <p:cNvPr id="4" name="投影片編號版面配置區 3">
            <a:extLst>
              <a:ext uri="{FF2B5EF4-FFF2-40B4-BE49-F238E27FC236}">
                <a16:creationId xmlns:a16="http://schemas.microsoft.com/office/drawing/2014/main" xmlns="" id="{A7FE5DF0-2118-FE40-B0E2-92771AEFAA60}"/>
              </a:ext>
            </a:extLst>
          </p:cNvPr>
          <p:cNvSpPr>
            <a:spLocks noGrp="1"/>
          </p:cNvSpPr>
          <p:nvPr>
            <p:ph type="sldNum" sz="quarter" idx="12"/>
          </p:nvPr>
        </p:nvSpPr>
        <p:spPr/>
        <p:txBody>
          <a:bodyPr/>
          <a:lstStyle/>
          <a:p>
            <a:fld id="{00FFB4FD-816A-9D4F-8EC9-A232068B4FA5}" type="slidenum">
              <a:rPr kumimoji="1" lang="zh-TW" altLang="en-US" smtClean="0"/>
              <a:pPr/>
              <a:t>34</a:t>
            </a:fld>
            <a:endParaRPr kumimoji="1" lang="zh-TW" altLang="en-US" dirty="0"/>
          </a:p>
        </p:txBody>
      </p:sp>
    </p:spTree>
    <p:extLst>
      <p:ext uri="{BB962C8B-B14F-4D97-AF65-F5344CB8AC3E}">
        <p14:creationId xmlns:p14="http://schemas.microsoft.com/office/powerpoint/2010/main" val="263526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212E573-FB3E-1F4D-9557-978FAC280C6E}"/>
              </a:ext>
            </a:extLst>
          </p:cNvPr>
          <p:cNvSpPr>
            <a:spLocks noGrp="1"/>
          </p:cNvSpPr>
          <p:nvPr>
            <p:ph type="title"/>
          </p:nvPr>
        </p:nvSpPr>
        <p:spPr/>
        <p:txBody>
          <a:bodyPr/>
          <a:lstStyle/>
          <a:p>
            <a:r>
              <a:rPr kumimoji="1" lang="zh-TW" altLang="en-US" dirty="0"/>
              <a:t>條款</a:t>
            </a:r>
            <a:r>
              <a:rPr kumimoji="1" lang="en-US" altLang="zh-TW" dirty="0"/>
              <a:t>6</a:t>
            </a:r>
            <a:r>
              <a:rPr kumimoji="1" lang="zh-TW" altLang="en-US" dirty="0"/>
              <a:t> 規劃</a:t>
            </a:r>
          </a:p>
        </p:txBody>
      </p:sp>
      <p:sp>
        <p:nvSpPr>
          <p:cNvPr id="3" name="內容版面配置區 2">
            <a:extLst>
              <a:ext uri="{FF2B5EF4-FFF2-40B4-BE49-F238E27FC236}">
                <a16:creationId xmlns:a16="http://schemas.microsoft.com/office/drawing/2014/main" xmlns="" id="{132B539B-C32F-6849-AAB3-F0A0BE81F2B8}"/>
              </a:ext>
            </a:extLst>
          </p:cNvPr>
          <p:cNvSpPr>
            <a:spLocks noGrp="1"/>
          </p:cNvSpPr>
          <p:nvPr>
            <p:ph idx="1"/>
          </p:nvPr>
        </p:nvSpPr>
        <p:spPr/>
        <p:txBody>
          <a:bodyPr>
            <a:normAutofit lnSpcReduction="10000"/>
          </a:bodyPr>
          <a:lstStyle/>
          <a:p>
            <a:r>
              <a:rPr kumimoji="1" lang="zh-TW" altLang="en-US" dirty="0"/>
              <a:t>條款 </a:t>
            </a:r>
            <a:r>
              <a:rPr kumimoji="1" lang="en-US" altLang="zh-TW" dirty="0"/>
              <a:t>6.1.2 </a:t>
            </a:r>
            <a:r>
              <a:rPr kumimoji="1" lang="en" altLang="zh-TW" dirty="0"/>
              <a:t>Data inventory and data flow </a:t>
            </a:r>
            <a:r>
              <a:rPr kumimoji="1" lang="zh-TW" altLang="en-US" dirty="0"/>
              <a:t>資料盤點與資料 流向</a:t>
            </a:r>
            <a:r>
              <a:rPr kumimoji="1" lang="en-US" altLang="zh-TW" dirty="0"/>
              <a:t>:</a:t>
            </a:r>
            <a:r>
              <a:rPr kumimoji="1" lang="zh-TW" altLang="en-US" dirty="0"/>
              <a:t>由於 </a:t>
            </a:r>
            <a:r>
              <a:rPr kumimoji="1" lang="en" altLang="zh-TW" dirty="0"/>
              <a:t>GDPR </a:t>
            </a:r>
            <a:r>
              <a:rPr kumimoji="1" lang="zh-TW" altLang="en-US" dirty="0"/>
              <a:t>將資料控制者、資料處理者、協同資料控 制者、第三方，以及委外廠商等均有不同的法律責任與規範， </a:t>
            </a:r>
          </a:p>
          <a:p>
            <a:pPr lvl="1"/>
            <a:r>
              <a:rPr lang="zh-TW" altLang="en-US" u="sng" dirty="0">
                <a:solidFill>
                  <a:srgbClr val="FF0000"/>
                </a:solidFill>
              </a:rPr>
              <a:t>目的</a:t>
            </a:r>
            <a:endParaRPr lang="en-US" altLang="zh-TW" u="sng" dirty="0">
              <a:solidFill>
                <a:srgbClr val="FF0000"/>
              </a:solidFill>
            </a:endParaRPr>
          </a:p>
          <a:p>
            <a:pPr lvl="1"/>
            <a:r>
              <a:rPr lang="zh-TW" altLang="en-US" u="sng" dirty="0">
                <a:solidFill>
                  <a:srgbClr val="FF0000"/>
                </a:solidFill>
              </a:rPr>
              <a:t>類別</a:t>
            </a:r>
            <a:endParaRPr lang="en-US" altLang="zh-TW" u="sng" dirty="0">
              <a:solidFill>
                <a:srgbClr val="FF0000"/>
              </a:solidFill>
            </a:endParaRPr>
          </a:p>
          <a:p>
            <a:pPr lvl="1"/>
            <a:r>
              <a:rPr lang="zh-TW" altLang="en-US" u="sng" dirty="0">
                <a:solidFill>
                  <a:srgbClr val="FF0000"/>
                </a:solidFill>
              </a:rPr>
              <a:t>說明個人資料的流向 外</a:t>
            </a:r>
            <a:endParaRPr lang="en-US" altLang="zh-TW" u="sng" dirty="0">
              <a:solidFill>
                <a:srgbClr val="FF0000"/>
              </a:solidFill>
            </a:endParaRPr>
          </a:p>
          <a:p>
            <a:pPr lvl="1"/>
            <a:r>
              <a:rPr lang="zh-TW" altLang="en-US" u="sng" dirty="0">
                <a:solidFill>
                  <a:srgbClr val="FF0000"/>
                </a:solidFill>
              </a:rPr>
              <a:t>資料控制者</a:t>
            </a:r>
            <a:endParaRPr lang="en-US" altLang="zh-TW" u="sng" dirty="0">
              <a:solidFill>
                <a:srgbClr val="FF0000"/>
              </a:solidFill>
            </a:endParaRPr>
          </a:p>
          <a:p>
            <a:pPr lvl="1"/>
            <a:r>
              <a:rPr lang="zh-TW" altLang="en-US" u="sng" dirty="0">
                <a:solidFill>
                  <a:srgbClr val="FF0000"/>
                </a:solidFill>
              </a:rPr>
              <a:t>資料處理者</a:t>
            </a:r>
            <a:endParaRPr lang="en-US" altLang="zh-TW" u="sng" dirty="0">
              <a:solidFill>
                <a:srgbClr val="FF0000"/>
              </a:solidFill>
            </a:endParaRPr>
          </a:p>
          <a:p>
            <a:pPr lvl="1"/>
            <a:r>
              <a:rPr lang="zh-TW" altLang="en-US" u="sng" dirty="0">
                <a:solidFill>
                  <a:srgbClr val="FF0000"/>
                </a:solidFill>
              </a:rPr>
              <a:t>協同資料控制者</a:t>
            </a:r>
            <a:endParaRPr lang="en-US" altLang="zh-TW" u="sng" dirty="0">
              <a:solidFill>
                <a:srgbClr val="FF0000"/>
              </a:solidFill>
            </a:endParaRPr>
          </a:p>
          <a:p>
            <a:pPr lvl="1"/>
            <a:r>
              <a:rPr lang="zh-TW" altLang="en-US" u="sng" dirty="0">
                <a:solidFill>
                  <a:srgbClr val="FF0000"/>
                </a:solidFill>
              </a:rPr>
              <a:t>第 三方</a:t>
            </a:r>
            <a:endParaRPr lang="en-US" altLang="zh-TW" u="sng" dirty="0">
              <a:solidFill>
                <a:srgbClr val="FF0000"/>
              </a:solidFill>
            </a:endParaRPr>
          </a:p>
          <a:p>
            <a:pPr lvl="1"/>
            <a:r>
              <a:rPr lang="zh-TW" altLang="en-US" u="sng" dirty="0">
                <a:solidFill>
                  <a:srgbClr val="FF0000"/>
                </a:solidFill>
              </a:rPr>
              <a:t>以及委外廠商等角色</a:t>
            </a:r>
            <a:endParaRPr lang="en-US" altLang="zh-TW" u="sng" dirty="0">
              <a:solidFill>
                <a:srgbClr val="FF0000"/>
              </a:solidFill>
            </a:endParaRPr>
          </a:p>
          <a:p>
            <a:pPr lvl="1"/>
            <a:r>
              <a:rPr lang="zh-TW" altLang="en-US" u="sng" dirty="0">
                <a:solidFill>
                  <a:srgbClr val="FF0000"/>
                </a:solidFill>
              </a:rPr>
              <a:t>以及所使用的關鍵系統、存放位 置，及個人資料保留時間表等資訊。 </a:t>
            </a:r>
          </a:p>
          <a:p>
            <a:pPr lvl="1"/>
            <a:endParaRPr kumimoji="1" lang="zh-TW" altLang="en-US" dirty="0"/>
          </a:p>
        </p:txBody>
      </p:sp>
      <p:sp>
        <p:nvSpPr>
          <p:cNvPr id="4" name="投影片編號版面配置區 3">
            <a:extLst>
              <a:ext uri="{FF2B5EF4-FFF2-40B4-BE49-F238E27FC236}">
                <a16:creationId xmlns:a16="http://schemas.microsoft.com/office/drawing/2014/main" xmlns="" id="{8F48AA3F-80CD-5143-BD55-C345B6F7510F}"/>
              </a:ext>
            </a:extLst>
          </p:cNvPr>
          <p:cNvSpPr>
            <a:spLocks noGrp="1"/>
          </p:cNvSpPr>
          <p:nvPr>
            <p:ph type="sldNum" sz="quarter" idx="12"/>
          </p:nvPr>
        </p:nvSpPr>
        <p:spPr/>
        <p:txBody>
          <a:bodyPr/>
          <a:lstStyle/>
          <a:p>
            <a:fld id="{00FFB4FD-816A-9D4F-8EC9-A232068B4FA5}" type="slidenum">
              <a:rPr kumimoji="1" lang="zh-TW" altLang="en-US" smtClean="0"/>
              <a:pPr/>
              <a:t>35</a:t>
            </a:fld>
            <a:endParaRPr kumimoji="1" lang="zh-TW" altLang="en-US" dirty="0"/>
          </a:p>
        </p:txBody>
      </p:sp>
    </p:spTree>
    <p:extLst>
      <p:ext uri="{BB962C8B-B14F-4D97-AF65-F5344CB8AC3E}">
        <p14:creationId xmlns:p14="http://schemas.microsoft.com/office/powerpoint/2010/main" val="11528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4418B02-935E-F442-B0E4-4E5DAE53829D}"/>
              </a:ext>
            </a:extLst>
          </p:cNvPr>
          <p:cNvSpPr>
            <a:spLocks noGrp="1"/>
          </p:cNvSpPr>
          <p:nvPr>
            <p:ph type="title"/>
          </p:nvPr>
        </p:nvSpPr>
        <p:spPr/>
        <p:txBody>
          <a:bodyPr/>
          <a:lstStyle/>
          <a:p>
            <a:r>
              <a:rPr kumimoji="1" lang="zh-TW" altLang="en-US" dirty="0"/>
              <a:t>條款</a:t>
            </a:r>
            <a:r>
              <a:rPr kumimoji="1" lang="en-US" altLang="zh-TW" dirty="0"/>
              <a:t>6</a:t>
            </a:r>
            <a:r>
              <a:rPr kumimoji="1" lang="zh-TW" altLang="en-US" dirty="0"/>
              <a:t> 規劃</a:t>
            </a:r>
          </a:p>
        </p:txBody>
      </p:sp>
      <p:sp>
        <p:nvSpPr>
          <p:cNvPr id="3" name="內容版面配置區 2">
            <a:extLst>
              <a:ext uri="{FF2B5EF4-FFF2-40B4-BE49-F238E27FC236}">
                <a16:creationId xmlns:a16="http://schemas.microsoft.com/office/drawing/2014/main" xmlns="" id="{51D94B86-3028-8841-ABB4-92EF6373717A}"/>
              </a:ext>
            </a:extLst>
          </p:cNvPr>
          <p:cNvSpPr>
            <a:spLocks noGrp="1"/>
          </p:cNvSpPr>
          <p:nvPr>
            <p:ph idx="1"/>
          </p:nvPr>
        </p:nvSpPr>
        <p:spPr>
          <a:xfrm>
            <a:off x="838200" y="1825625"/>
            <a:ext cx="10515600" cy="2585954"/>
          </a:xfrm>
        </p:spPr>
        <p:txBody>
          <a:bodyPr/>
          <a:lstStyle/>
          <a:p>
            <a:r>
              <a:rPr lang="zh-TW" altLang="en-US" dirty="0"/>
              <a:t>條款 </a:t>
            </a:r>
            <a:r>
              <a:rPr lang="en-US" altLang="zh-TW" dirty="0"/>
              <a:t>6.1.3 </a:t>
            </a:r>
            <a:r>
              <a:rPr lang="en" altLang="zh-TW" dirty="0"/>
              <a:t>Legal basis </a:t>
            </a:r>
            <a:r>
              <a:rPr lang="zh-TW" altLang="en-US" dirty="0"/>
              <a:t>法源依據 </a:t>
            </a:r>
          </a:p>
          <a:p>
            <a:pPr lvl="1"/>
            <a:r>
              <a:rPr lang="zh-TW" altLang="en-US" dirty="0"/>
              <a:t>需確認蒐集、處理、利用個人資料與特種個人 資料的</a:t>
            </a:r>
            <a:r>
              <a:rPr lang="zh-TW" altLang="en-US" u="sng" dirty="0">
                <a:solidFill>
                  <a:srgbClr val="FF0000"/>
                </a:solidFill>
              </a:rPr>
              <a:t>法源依據 </a:t>
            </a:r>
          </a:p>
          <a:p>
            <a:pPr lvl="2"/>
            <a:r>
              <a:rPr lang="zh-TW" altLang="en-US" dirty="0"/>
              <a:t>個人資料保護法</a:t>
            </a:r>
            <a:r>
              <a:rPr lang="zh-TW" altLang="en-US" u="sng" dirty="0">
                <a:solidFill>
                  <a:srgbClr val="FF0000"/>
                </a:solidFill>
              </a:rPr>
              <a:t>第 </a:t>
            </a:r>
            <a:r>
              <a:rPr lang="en-US" altLang="zh-TW" u="sng" dirty="0">
                <a:solidFill>
                  <a:srgbClr val="FF0000"/>
                </a:solidFill>
              </a:rPr>
              <a:t>15 </a:t>
            </a:r>
            <a:r>
              <a:rPr lang="zh-TW" altLang="en-US" u="sng" dirty="0">
                <a:solidFill>
                  <a:srgbClr val="FF0000"/>
                </a:solidFill>
              </a:rPr>
              <a:t>條、第 </a:t>
            </a:r>
            <a:r>
              <a:rPr lang="en-US" altLang="zh-TW" u="sng" dirty="0">
                <a:solidFill>
                  <a:srgbClr val="FF0000"/>
                </a:solidFill>
              </a:rPr>
              <a:t>16 </a:t>
            </a:r>
            <a:r>
              <a:rPr lang="zh-TW" altLang="en-US" u="sng" dirty="0">
                <a:solidFill>
                  <a:srgbClr val="FF0000"/>
                </a:solidFill>
              </a:rPr>
              <a:t>條、第 </a:t>
            </a:r>
            <a:r>
              <a:rPr lang="en-US" altLang="zh-TW" u="sng" dirty="0">
                <a:solidFill>
                  <a:srgbClr val="FF0000"/>
                </a:solidFill>
              </a:rPr>
              <a:t>19 </a:t>
            </a:r>
            <a:r>
              <a:rPr lang="zh-TW" altLang="en-US" u="sng" dirty="0">
                <a:solidFill>
                  <a:srgbClr val="FF0000"/>
                </a:solidFill>
              </a:rPr>
              <a:t>條，及第 </a:t>
            </a:r>
            <a:r>
              <a:rPr lang="en-US" altLang="zh-TW" u="sng" dirty="0">
                <a:solidFill>
                  <a:srgbClr val="FF0000"/>
                </a:solidFill>
              </a:rPr>
              <a:t>20 </a:t>
            </a:r>
            <a:r>
              <a:rPr lang="zh-TW" altLang="en-US" u="sng" dirty="0">
                <a:solidFill>
                  <a:srgbClr val="FF0000"/>
                </a:solidFill>
              </a:rPr>
              <a:t>條第 </a:t>
            </a:r>
            <a:r>
              <a:rPr lang="en-US" altLang="zh-TW" u="sng" dirty="0">
                <a:solidFill>
                  <a:srgbClr val="FF0000"/>
                </a:solidFill>
              </a:rPr>
              <a:t>1 </a:t>
            </a:r>
            <a:r>
              <a:rPr lang="zh-TW" altLang="en-US" u="sng" dirty="0">
                <a:solidFill>
                  <a:srgbClr val="FF0000"/>
                </a:solidFill>
              </a:rPr>
              <a:t>項</a:t>
            </a:r>
            <a:r>
              <a:rPr lang="zh-TW" altLang="en-US" dirty="0"/>
              <a:t>要求銜接。 </a:t>
            </a:r>
            <a:endParaRPr lang="en-US" altLang="zh-TW" dirty="0"/>
          </a:p>
          <a:p>
            <a:r>
              <a:rPr lang="zh-TW" altLang="en-US" dirty="0"/>
              <a:t>條款 </a:t>
            </a:r>
            <a:r>
              <a:rPr lang="en-US" altLang="zh-TW" dirty="0"/>
              <a:t>6.1.4 </a:t>
            </a:r>
            <a:r>
              <a:rPr lang="en" altLang="zh-TW" dirty="0"/>
              <a:t>Privacy impact assessment(PIA)</a:t>
            </a:r>
            <a:r>
              <a:rPr lang="zh-TW" altLang="en-US" dirty="0"/>
              <a:t>隱私衝擊分析 及條款 </a:t>
            </a:r>
            <a:r>
              <a:rPr lang="en-US" altLang="zh-TW" dirty="0"/>
              <a:t>6.1.5 </a:t>
            </a:r>
            <a:r>
              <a:rPr lang="en" altLang="zh-TW" dirty="0"/>
              <a:t>Privacy risk treatment </a:t>
            </a:r>
            <a:r>
              <a:rPr lang="zh-TW" altLang="en-US" dirty="0"/>
              <a:t>隱私風險處置 </a:t>
            </a:r>
          </a:p>
          <a:p>
            <a:pPr lvl="1"/>
            <a:r>
              <a:rPr lang="zh-TW" altLang="en-US" dirty="0"/>
              <a:t>建立隱私衝擊分析方法論 以符合 </a:t>
            </a:r>
            <a:r>
              <a:rPr lang="en" altLang="zh-TW" u="sng" dirty="0">
                <a:solidFill>
                  <a:srgbClr val="FF0000"/>
                </a:solidFill>
              </a:rPr>
              <a:t>GDPR </a:t>
            </a:r>
            <a:r>
              <a:rPr lang="zh-TW" altLang="en-US" u="sng" dirty="0">
                <a:solidFill>
                  <a:srgbClr val="FF0000"/>
                </a:solidFill>
              </a:rPr>
              <a:t>第 </a:t>
            </a:r>
            <a:r>
              <a:rPr lang="en-US" altLang="zh-TW" u="sng" dirty="0">
                <a:solidFill>
                  <a:srgbClr val="FF0000"/>
                </a:solidFill>
              </a:rPr>
              <a:t>35 </a:t>
            </a:r>
            <a:r>
              <a:rPr lang="zh-TW" altLang="en-US" u="sng" dirty="0">
                <a:solidFill>
                  <a:srgbClr val="FF0000"/>
                </a:solidFill>
              </a:rPr>
              <a:t>條</a:t>
            </a:r>
            <a:r>
              <a:rPr lang="zh-TW" altLang="en-US" dirty="0"/>
              <a:t>個人資料衝擊分析要求 。</a:t>
            </a:r>
          </a:p>
        </p:txBody>
      </p:sp>
      <p:sp>
        <p:nvSpPr>
          <p:cNvPr id="4" name="投影片編號版面配置區 3">
            <a:extLst>
              <a:ext uri="{FF2B5EF4-FFF2-40B4-BE49-F238E27FC236}">
                <a16:creationId xmlns:a16="http://schemas.microsoft.com/office/drawing/2014/main" xmlns="" id="{936C260E-C2AE-7E43-8FD2-889290D9A74C}"/>
              </a:ext>
            </a:extLst>
          </p:cNvPr>
          <p:cNvSpPr>
            <a:spLocks noGrp="1"/>
          </p:cNvSpPr>
          <p:nvPr>
            <p:ph type="sldNum" sz="quarter" idx="12"/>
          </p:nvPr>
        </p:nvSpPr>
        <p:spPr/>
        <p:txBody>
          <a:bodyPr/>
          <a:lstStyle/>
          <a:p>
            <a:fld id="{00FFB4FD-816A-9D4F-8EC9-A232068B4FA5}" type="slidenum">
              <a:rPr kumimoji="1" lang="zh-TW" altLang="en-US" smtClean="0"/>
              <a:pPr/>
              <a:t>36</a:t>
            </a:fld>
            <a:endParaRPr kumimoji="1" lang="zh-TW" altLang="en-US" dirty="0"/>
          </a:p>
        </p:txBody>
      </p:sp>
      <p:grpSp>
        <p:nvGrpSpPr>
          <p:cNvPr id="7" name="群組 6">
            <a:extLst>
              <a:ext uri="{FF2B5EF4-FFF2-40B4-BE49-F238E27FC236}">
                <a16:creationId xmlns:a16="http://schemas.microsoft.com/office/drawing/2014/main" xmlns="" id="{FD939B69-C5AA-F741-B738-A7E86CCE2970}"/>
              </a:ext>
            </a:extLst>
          </p:cNvPr>
          <p:cNvGrpSpPr/>
          <p:nvPr/>
        </p:nvGrpSpPr>
        <p:grpSpPr>
          <a:xfrm>
            <a:off x="5153528" y="4546516"/>
            <a:ext cx="5562600" cy="882316"/>
            <a:chOff x="838201" y="4716380"/>
            <a:chExt cx="5562600" cy="882316"/>
          </a:xfrm>
        </p:grpSpPr>
        <p:sp>
          <p:nvSpPr>
            <p:cNvPr id="5" name="矩形 4">
              <a:extLst>
                <a:ext uri="{FF2B5EF4-FFF2-40B4-BE49-F238E27FC236}">
                  <a16:creationId xmlns:a16="http://schemas.microsoft.com/office/drawing/2014/main" xmlns="" id="{EDAF0283-C7DE-3F4E-BAC8-6CAAB5A92F30}"/>
                </a:ext>
              </a:extLst>
            </p:cNvPr>
            <p:cNvSpPr/>
            <p:nvPr/>
          </p:nvSpPr>
          <p:spPr>
            <a:xfrm>
              <a:off x="838201" y="4716380"/>
              <a:ext cx="5562600" cy="882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 name="文字方塊 5">
              <a:extLst>
                <a:ext uri="{FF2B5EF4-FFF2-40B4-BE49-F238E27FC236}">
                  <a16:creationId xmlns:a16="http://schemas.microsoft.com/office/drawing/2014/main" xmlns="" id="{FE6714BD-024D-894A-A301-237D21E89E87}"/>
                </a:ext>
              </a:extLst>
            </p:cNvPr>
            <p:cNvSpPr txBox="1"/>
            <p:nvPr/>
          </p:nvSpPr>
          <p:spPr>
            <a:xfrm>
              <a:off x="994612" y="4796589"/>
              <a:ext cx="5213684" cy="646331"/>
            </a:xfrm>
            <a:prstGeom prst="rect">
              <a:avLst/>
            </a:prstGeom>
            <a:noFill/>
          </p:spPr>
          <p:txBody>
            <a:bodyPr wrap="square" rtlCol="0">
              <a:spAutoFit/>
            </a:bodyPr>
            <a:lstStyle/>
            <a:p>
              <a:r>
                <a:rPr kumimoji="1" lang="en-US" altLang="zh-TW" dirty="0">
                  <a:solidFill>
                    <a:schemeClr val="bg1"/>
                  </a:solidFill>
                </a:rPr>
                <a:t>GDPR Article 35: </a:t>
              </a:r>
              <a:r>
                <a:rPr lang="en" altLang="zh-TW" dirty="0">
                  <a:solidFill>
                    <a:schemeClr val="bg1"/>
                  </a:solidFill>
                </a:rPr>
                <a:t>Data protection impact assessment</a:t>
              </a:r>
              <a:r>
                <a:rPr kumimoji="1" lang="en-US" altLang="zh-TW" dirty="0">
                  <a:solidFill>
                    <a:schemeClr val="bg1"/>
                  </a:solidFill>
                </a:rPr>
                <a:t> </a:t>
              </a:r>
              <a:endParaRPr kumimoji="1" lang="en" altLang="zh-TW" dirty="0">
                <a:solidFill>
                  <a:schemeClr val="bg1"/>
                </a:solidFill>
              </a:endParaRPr>
            </a:p>
            <a:p>
              <a:r>
                <a:rPr lang="zh-TW" altLang="en-US" b="1" dirty="0">
                  <a:solidFill>
                    <a:schemeClr val="bg1"/>
                  </a:solidFill>
                  <a:latin typeface="Kaiti SC" panose="02010600040101010101" pitchFamily="2" charset="-122"/>
                  <a:ea typeface="Kaiti SC" panose="02010600040101010101" pitchFamily="2" charset="-122"/>
                </a:rPr>
                <a:t>第三十五條　資料保護影響評估</a:t>
              </a:r>
              <a:endParaRPr lang="zh-TW" altLang="en-US" dirty="0">
                <a:solidFill>
                  <a:schemeClr val="bg1"/>
                </a:solidFill>
                <a:latin typeface="Kaiti SC" panose="02010600040101010101" pitchFamily="2" charset="-122"/>
                <a:ea typeface="Kaiti SC" panose="02010600040101010101" pitchFamily="2" charset="-122"/>
              </a:endParaRPr>
            </a:p>
          </p:txBody>
        </p:sp>
      </p:grpSp>
    </p:spTree>
    <p:extLst>
      <p:ext uri="{BB962C8B-B14F-4D97-AF65-F5344CB8AC3E}">
        <p14:creationId xmlns:p14="http://schemas.microsoft.com/office/powerpoint/2010/main" val="203618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What is Privacy Impact Assessment (PIA)-1</a:t>
            </a:r>
            <a:br>
              <a:rPr lang="en-US" altLang="zh-TW" dirty="0">
                <a:latin typeface="Times New Roman" panose="02020603050405020304" pitchFamily="18" charset="0"/>
                <a:cs typeface="Times New Roman" panose="02020603050405020304" pitchFamily="18" charset="0"/>
              </a:rPr>
            </a:br>
            <a:r>
              <a:rPr lang="zh-CN" altLang="en-US" dirty="0">
                <a:latin typeface="Times New Roman" panose="02020603050405020304" pitchFamily="18" charset="0"/>
                <a:cs typeface="Times New Roman" panose="02020603050405020304" pitchFamily="18" charset="0"/>
              </a:rPr>
              <a:t>何謂隱私衝擊評估</a:t>
            </a:r>
            <a:r>
              <a:rPr lang="en-US" altLang="zh-CN" dirty="0">
                <a:latin typeface="Times New Roman" panose="02020603050405020304" pitchFamily="18" charset="0"/>
                <a:cs typeface="Times New Roman" panose="02020603050405020304" pitchFamily="18" charset="0"/>
              </a:rPr>
              <a:t>-1</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838200" y="2204899"/>
            <a:ext cx="10515600" cy="3746722"/>
          </a:xfrm>
        </p:spPr>
        <p:txBody>
          <a:bodyPr>
            <a:normAutofit/>
          </a:bodyPr>
          <a:lstStyle/>
          <a:p>
            <a:pPr algn="just"/>
            <a:r>
              <a:rPr lang="en-US" altLang="zh-TW" dirty="0">
                <a:latin typeface="Times New Roman" panose="02020603050405020304" pitchFamily="18" charset="0"/>
                <a:ea typeface="Verdana" panose="020B0604030504040204" pitchFamily="34" charset="0"/>
                <a:cs typeface="Times New Roman" panose="02020603050405020304" pitchFamily="18" charset="0"/>
              </a:rPr>
              <a:t>A privacy impact assessment (PIA) is an instrument for assessing the potential impacts on privacy of a process, information system, </a:t>
            </a:r>
            <a:r>
              <a:rPr lang="en-US" altLang="zh-TW" dirty="0" err="1">
                <a:latin typeface="Times New Roman" panose="02020603050405020304" pitchFamily="18" charset="0"/>
                <a:ea typeface="Verdana" panose="020B0604030504040204" pitchFamily="34" charset="0"/>
                <a:cs typeface="Times New Roman" panose="02020603050405020304" pitchFamily="18" charset="0"/>
              </a:rPr>
              <a:t>programme</a:t>
            </a:r>
            <a:r>
              <a:rPr lang="en-US" altLang="zh-TW" dirty="0">
                <a:latin typeface="Times New Roman" panose="02020603050405020304" pitchFamily="18" charset="0"/>
                <a:ea typeface="Verdana" panose="020B0604030504040204" pitchFamily="34" charset="0"/>
                <a:cs typeface="Times New Roman" panose="02020603050405020304" pitchFamily="18" charset="0"/>
              </a:rPr>
              <a:t>, software module, device or other initiative which processes personally identifiable information (PII) and, in consultation with stakeholders, for taking actions as necessary in order to treat privacy risk.</a:t>
            </a:r>
          </a:p>
          <a:p>
            <a:pPr algn="just"/>
            <a:r>
              <a:rPr lang="zh-TW" altLang="en-US" dirty="0">
                <a:latin typeface="Times New Roman" panose="02020603050405020304" pitchFamily="18" charset="0"/>
                <a:cs typeface="Times New Roman" panose="02020603050405020304" pitchFamily="18" charset="0"/>
              </a:rPr>
              <a:t>隱私衝擊評估（</a:t>
            </a:r>
            <a:r>
              <a:rPr lang="en" altLang="zh-TW" dirty="0">
                <a:latin typeface="Times New Roman" panose="02020603050405020304" pitchFamily="18" charset="0"/>
                <a:cs typeface="Times New Roman" panose="02020603050405020304" pitchFamily="18" charset="0"/>
              </a:rPr>
              <a:t>PIA</a:t>
            </a:r>
            <a:r>
              <a:rPr lang="zh-TW" altLang="en"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是評估過程，</a:t>
            </a:r>
            <a:r>
              <a:rPr lang="zh-CN" altLang="en-US" dirty="0">
                <a:latin typeface="Times New Roman" panose="02020603050405020304" pitchFamily="18" charset="0"/>
                <a:cs typeface="Times New Roman" panose="02020603050405020304" pitchFamily="18" charset="0"/>
              </a:rPr>
              <a:t>資訊</a:t>
            </a:r>
            <a:r>
              <a:rPr lang="zh-TW" altLang="en-US" dirty="0">
                <a:latin typeface="Times New Roman" panose="02020603050405020304" pitchFamily="18" charset="0"/>
                <a:cs typeface="Times New Roman" panose="02020603050405020304" pitchFamily="18" charset="0"/>
              </a:rPr>
              <a:t>系統，程序，軟體模組，設備或其他處理個人資料的活動對隱私衝擊的工具，</a:t>
            </a:r>
            <a:r>
              <a:rPr lang="en-US" altLang="zh-TW" dirty="0">
                <a:latin typeface="Times New Roman" panose="02020603050405020304" pitchFamily="18" charset="0"/>
                <a:cs typeface="Times New Roman" panose="02020603050405020304" pitchFamily="18" charset="0"/>
              </a:rPr>
              <a:t>PIA</a:t>
            </a:r>
            <a:r>
              <a:rPr lang="zh-CN" altLang="en-US" dirty="0">
                <a:latin typeface="Times New Roman" panose="02020603050405020304" pitchFamily="18" charset="0"/>
                <a:cs typeface="Times New Roman" panose="02020603050405020304" pitchFamily="18" charset="0"/>
              </a:rPr>
              <a:t>需</a:t>
            </a:r>
            <a:r>
              <a:rPr lang="zh-TW" altLang="en-US" dirty="0">
                <a:latin typeface="Times New Roman" panose="02020603050405020304" pitchFamily="18" charset="0"/>
                <a:cs typeface="Times New Roman" panose="02020603050405020304" pitchFamily="18" charset="0"/>
              </a:rPr>
              <a:t>與利益相關方協商，用於評估為了處理隱私風險，必要的行動。</a:t>
            </a:r>
          </a:p>
        </p:txBody>
      </p:sp>
      <p:sp>
        <p:nvSpPr>
          <p:cNvPr id="4" name="投影片編號版面配置區 3"/>
          <p:cNvSpPr>
            <a:spLocks noGrp="1"/>
          </p:cNvSpPr>
          <p:nvPr>
            <p:ph type="sldNum" sz="quarter" idx="12"/>
          </p:nvPr>
        </p:nvSpPr>
        <p:spPr/>
        <p:txBody>
          <a:bodyPr/>
          <a:lstStyle/>
          <a:p>
            <a:fld id="{00FFB4FD-816A-9D4F-8EC9-A232068B4FA5}" type="slidenum">
              <a:rPr kumimoji="1" lang="zh-TW" altLang="en-US" smtClean="0"/>
              <a:pPr/>
              <a:t>37</a:t>
            </a:fld>
            <a:endParaRPr kumimoji="1" lang="zh-TW" altLang="en-US" dirty="0"/>
          </a:p>
        </p:txBody>
      </p:sp>
    </p:spTree>
    <p:extLst>
      <p:ext uri="{BB962C8B-B14F-4D97-AF65-F5344CB8AC3E}">
        <p14:creationId xmlns:p14="http://schemas.microsoft.com/office/powerpoint/2010/main" val="3217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What is Privacy Impact Assessment (PIA)-2</a:t>
            </a:r>
            <a:br>
              <a:rPr lang="en-US" altLang="zh-TW" dirty="0">
                <a:latin typeface="Times New Roman" panose="02020603050405020304" pitchFamily="18" charset="0"/>
                <a:cs typeface="Times New Roman" panose="02020603050405020304" pitchFamily="18" charset="0"/>
              </a:rPr>
            </a:br>
            <a:r>
              <a:rPr lang="zh-CN" altLang="en-US" dirty="0">
                <a:latin typeface="Times New Roman" panose="02020603050405020304" pitchFamily="18" charset="0"/>
                <a:cs typeface="Times New Roman" panose="02020603050405020304" pitchFamily="18" charset="0"/>
              </a:rPr>
              <a:t>何謂隱私衝擊評估</a:t>
            </a:r>
            <a:r>
              <a:rPr lang="en-US" altLang="zh-CN" dirty="0">
                <a:latin typeface="Times New Roman" panose="02020603050405020304" pitchFamily="18" charset="0"/>
                <a:cs typeface="Times New Roman" panose="02020603050405020304" pitchFamily="18" charset="0"/>
              </a:rPr>
              <a:t>-2</a:t>
            </a:r>
            <a:endParaRPr lang="zh-TW" altLang="en-US" dirty="0"/>
          </a:p>
        </p:txBody>
      </p:sp>
      <p:sp>
        <p:nvSpPr>
          <p:cNvPr id="3" name="內容版面配置區 2"/>
          <p:cNvSpPr>
            <a:spLocks noGrp="1"/>
          </p:cNvSpPr>
          <p:nvPr>
            <p:ph idx="1"/>
          </p:nvPr>
        </p:nvSpPr>
        <p:spPr>
          <a:xfrm>
            <a:off x="838200" y="2401974"/>
            <a:ext cx="10515600" cy="3710068"/>
          </a:xfrm>
        </p:spPr>
        <p:txBody>
          <a:bodyPr/>
          <a:lstStyle/>
          <a:p>
            <a:pPr algn="just"/>
            <a:r>
              <a:rPr lang="en-US" altLang="zh-TW" dirty="0">
                <a:latin typeface="Times New Roman" panose="02020603050405020304" pitchFamily="18" charset="0"/>
                <a:cs typeface="Times New Roman" panose="02020603050405020304" pitchFamily="18" charset="0"/>
              </a:rPr>
              <a:t>A PIA has often been described as an early warning system. It provides a way to detect potential privacy risks arising from the processing of PII and thereby informing an organization of where they should take precautions and build tailored safeguards before, not after, the organization makes heavy investments.</a:t>
            </a:r>
          </a:p>
          <a:p>
            <a:pPr algn="just"/>
            <a:r>
              <a:rPr lang="en" altLang="zh-TW" dirty="0">
                <a:latin typeface="Times New Roman" panose="02020603050405020304" pitchFamily="18" charset="0"/>
                <a:cs typeface="Times New Roman" panose="02020603050405020304" pitchFamily="18" charset="0"/>
              </a:rPr>
              <a:t>PIA</a:t>
            </a:r>
            <a:r>
              <a:rPr lang="zh-TW" altLang="en-US" dirty="0">
                <a:latin typeface="Times New Roman" panose="02020603050405020304" pitchFamily="18" charset="0"/>
                <a:cs typeface="Times New Roman" panose="02020603050405020304" pitchFamily="18" charset="0"/>
              </a:rPr>
              <a:t>經常被描述為早期預警系統。 它提供了一種方法來檢測因處理</a:t>
            </a:r>
            <a:r>
              <a:rPr lang="zh-CN" altLang="en-US" dirty="0">
                <a:latin typeface="Times New Roman" panose="02020603050405020304" pitchFamily="18" charset="0"/>
                <a:cs typeface="Times New Roman" panose="02020603050405020304" pitchFamily="18" charset="0"/>
              </a:rPr>
              <a:t>個人資料</a:t>
            </a:r>
            <a:r>
              <a:rPr lang="zh-TW" altLang="en-US" dirty="0">
                <a:latin typeface="Times New Roman" panose="02020603050405020304" pitchFamily="18" charset="0"/>
                <a:cs typeface="Times New Roman" panose="02020603050405020304" pitchFamily="18" charset="0"/>
              </a:rPr>
              <a:t>而產生的潛在隱私風險，從而告知組織應該在何處採取預防措施，並在組織進行大量投資之前而不是在組織大量投資之後。</a:t>
            </a:r>
          </a:p>
        </p:txBody>
      </p:sp>
      <p:sp>
        <p:nvSpPr>
          <p:cNvPr id="4" name="投影片編號版面配置區 3"/>
          <p:cNvSpPr>
            <a:spLocks noGrp="1"/>
          </p:cNvSpPr>
          <p:nvPr>
            <p:ph type="sldNum" sz="quarter" idx="12"/>
          </p:nvPr>
        </p:nvSpPr>
        <p:spPr/>
        <p:txBody>
          <a:bodyPr/>
          <a:lstStyle/>
          <a:p>
            <a:fld id="{00FFB4FD-816A-9D4F-8EC9-A232068B4FA5}" type="slidenum">
              <a:rPr kumimoji="1" lang="zh-TW" altLang="en-US" smtClean="0"/>
              <a:pPr/>
              <a:t>38</a:t>
            </a:fld>
            <a:endParaRPr kumimoji="1" lang="zh-TW" altLang="en-US" dirty="0"/>
          </a:p>
        </p:txBody>
      </p:sp>
    </p:spTree>
    <p:extLst>
      <p:ext uri="{BB962C8B-B14F-4D97-AF65-F5344CB8AC3E}">
        <p14:creationId xmlns:p14="http://schemas.microsoft.com/office/powerpoint/2010/main" val="1174750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Preparation of the PIA</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00FFB4FD-816A-9D4F-8EC9-A232068B4FA5}" type="slidenum">
              <a:rPr kumimoji="1" lang="zh-TW" altLang="en-US" smtClean="0"/>
              <a:pPr/>
              <a:t>39</a:t>
            </a:fld>
            <a:endParaRPr kumimoji="1" lang="zh-TW" altLang="en-US" dirty="0"/>
          </a:p>
        </p:txBody>
      </p:sp>
      <p:grpSp>
        <p:nvGrpSpPr>
          <p:cNvPr id="59" name="群組 58"/>
          <p:cNvGrpSpPr/>
          <p:nvPr/>
        </p:nvGrpSpPr>
        <p:grpSpPr>
          <a:xfrm>
            <a:off x="250772" y="1537148"/>
            <a:ext cx="12079778" cy="4659524"/>
            <a:chOff x="90054" y="1626646"/>
            <a:chExt cx="12079778" cy="4659524"/>
          </a:xfrm>
        </p:grpSpPr>
        <p:grpSp>
          <p:nvGrpSpPr>
            <p:cNvPr id="30" name="群組 29"/>
            <p:cNvGrpSpPr/>
            <p:nvPr/>
          </p:nvGrpSpPr>
          <p:grpSpPr>
            <a:xfrm>
              <a:off x="90054" y="2167096"/>
              <a:ext cx="12079778" cy="4119074"/>
              <a:chOff x="34636" y="1790931"/>
              <a:chExt cx="12079778" cy="4119074"/>
            </a:xfrm>
          </p:grpSpPr>
          <p:sp>
            <p:nvSpPr>
              <p:cNvPr id="16" name="矩形 15"/>
              <p:cNvSpPr/>
              <p:nvPr/>
            </p:nvSpPr>
            <p:spPr>
              <a:xfrm>
                <a:off x="34636" y="3726161"/>
                <a:ext cx="3167146" cy="1169551"/>
              </a:xfrm>
              <a:prstGeom prst="rect">
                <a:avLst/>
              </a:prstGeom>
            </p:spPr>
            <p:txBody>
              <a:bodyPr wrap="square">
                <a:spAutoFit/>
              </a:bodyPr>
              <a:lstStyle/>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System requirement information</a:t>
                </a:r>
              </a:p>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system design information, operational plans and procedures information</a:t>
                </a:r>
              </a:p>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external and internal factors.</a:t>
                </a:r>
                <a:endParaRPr lang="zh-TW" altLang="en-US" sz="1400" dirty="0"/>
              </a:p>
            </p:txBody>
          </p:sp>
          <p:sp>
            <p:nvSpPr>
              <p:cNvPr id="20" name="矩形 19"/>
              <p:cNvSpPr/>
              <p:nvPr/>
            </p:nvSpPr>
            <p:spPr>
              <a:xfrm>
                <a:off x="117765" y="5024483"/>
                <a:ext cx="2993970" cy="738664"/>
              </a:xfrm>
              <a:prstGeom prst="rect">
                <a:avLst/>
              </a:prstGeom>
            </p:spPr>
            <p:txBody>
              <a:bodyPr wrap="square">
                <a:spAutoFit/>
              </a:bodyPr>
              <a:lstStyle/>
              <a:p>
                <a:r>
                  <a:rPr lang="en-US" altLang="zh-TW" sz="1400" dirty="0"/>
                  <a:t>Description of the business process and information system to be assessed, scope of the PIA</a:t>
                </a:r>
                <a:endParaRPr lang="zh-TW" altLang="en-US" sz="1400" dirty="0"/>
              </a:p>
            </p:txBody>
          </p:sp>
          <p:sp>
            <p:nvSpPr>
              <p:cNvPr id="22" name="矩形 21"/>
              <p:cNvSpPr/>
              <p:nvPr/>
            </p:nvSpPr>
            <p:spPr>
              <a:xfrm>
                <a:off x="9567945" y="4740454"/>
                <a:ext cx="2546469" cy="1169551"/>
              </a:xfrm>
              <a:prstGeom prst="rect">
                <a:avLst/>
              </a:prstGeom>
            </p:spPr>
            <p:txBody>
              <a:bodyPr wrap="square">
                <a:spAutoFit/>
              </a:bodyPr>
              <a:lstStyle/>
              <a:p>
                <a:pPr marL="285750" indent="-285750">
                  <a:buFont typeface="Arial" panose="020B0604020202020204" pitchFamily="34" charset="0"/>
                  <a:buChar char="•"/>
                </a:pPr>
                <a:r>
                  <a:rPr lang="en-US" altLang="zh-TW" sz="1400" dirty="0"/>
                  <a:t>Identified privacy stakeholders</a:t>
                </a:r>
              </a:p>
              <a:p>
                <a:pPr marL="285750" indent="-285750">
                  <a:buFont typeface="Arial" panose="020B0604020202020204" pitchFamily="34" charset="0"/>
                  <a:buChar char="•"/>
                </a:pPr>
                <a:r>
                  <a:rPr lang="en-US" altLang="zh-TW" sz="1400" dirty="0"/>
                  <a:t>Consultation and communication plan</a:t>
                </a:r>
              </a:p>
              <a:p>
                <a:pPr marL="285750" indent="-285750">
                  <a:buFont typeface="Arial" panose="020B0604020202020204" pitchFamily="34" charset="0"/>
                  <a:buChar char="•"/>
                </a:pPr>
                <a:r>
                  <a:rPr lang="en-US" altLang="zh-TW" sz="1400" dirty="0"/>
                  <a:t>Stakeholder feedback</a:t>
                </a:r>
                <a:endParaRPr lang="zh-TW" altLang="en-US" sz="1400" dirty="0"/>
              </a:p>
            </p:txBody>
          </p:sp>
          <p:sp>
            <p:nvSpPr>
              <p:cNvPr id="4" name="矩形 3"/>
              <p:cNvSpPr/>
              <p:nvPr/>
            </p:nvSpPr>
            <p:spPr>
              <a:xfrm>
                <a:off x="3456707" y="1804887"/>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Set up the PIA team and provide it with direction</a:t>
                </a:r>
                <a:endParaRPr lang="zh-TW" altLang="en-US" dirty="0"/>
              </a:p>
            </p:txBody>
          </p:sp>
          <p:sp>
            <p:nvSpPr>
              <p:cNvPr id="5" name="矩形 4"/>
              <p:cNvSpPr/>
              <p:nvPr/>
            </p:nvSpPr>
            <p:spPr>
              <a:xfrm>
                <a:off x="3456708" y="2992415"/>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Prepare a PIA plan and determine the necessary resources for conducting the PIA</a:t>
                </a:r>
                <a:endParaRPr lang="zh-TW" altLang="en-US" dirty="0"/>
              </a:p>
            </p:txBody>
          </p:sp>
          <p:sp>
            <p:nvSpPr>
              <p:cNvPr id="6" name="矩形 5"/>
              <p:cNvSpPr/>
              <p:nvPr/>
            </p:nvSpPr>
            <p:spPr>
              <a:xfrm>
                <a:off x="3456707" y="4107080"/>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Describe what is being assessed</a:t>
                </a:r>
                <a:endParaRPr lang="zh-TW" altLang="en-US" dirty="0"/>
              </a:p>
            </p:txBody>
          </p:sp>
          <p:sp>
            <p:nvSpPr>
              <p:cNvPr id="7" name="矩形 6"/>
              <p:cNvSpPr/>
              <p:nvPr/>
            </p:nvSpPr>
            <p:spPr>
              <a:xfrm>
                <a:off x="3456706" y="5242790"/>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Stakeholder engagement</a:t>
                </a:r>
                <a:endParaRPr lang="zh-TW" altLang="en-US" dirty="0"/>
              </a:p>
            </p:txBody>
          </p:sp>
          <p:sp>
            <p:nvSpPr>
              <p:cNvPr id="9" name="向下箭號 8"/>
              <p:cNvSpPr/>
              <p:nvPr/>
            </p:nvSpPr>
            <p:spPr>
              <a:xfrm>
                <a:off x="5985163" y="2443942"/>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5985163" y="3589749"/>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a:off x="5985163" y="4680268"/>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21672" y="3045711"/>
                <a:ext cx="2449484" cy="523220"/>
              </a:xfrm>
              <a:prstGeom prst="rect">
                <a:avLst/>
              </a:prstGeom>
              <a:noFill/>
            </p:spPr>
            <p:txBody>
              <a:bodyPr wrap="square" rtlCol="0">
                <a:spAutoFit/>
              </a:bodyPr>
              <a:lstStyle/>
              <a:p>
                <a:pPr algn="ctr"/>
                <a:r>
                  <a:rPr lang="en-US" altLang="zh-TW" sz="1400" dirty="0"/>
                  <a:t>Terms of reference and scope for the PIA</a:t>
                </a:r>
                <a:endParaRPr lang="zh-TW" altLang="en-US" sz="1400" dirty="0"/>
              </a:p>
            </p:txBody>
          </p:sp>
          <p:sp>
            <p:nvSpPr>
              <p:cNvPr id="13" name="向右箭號 12"/>
              <p:cNvSpPr/>
              <p:nvPr/>
            </p:nvSpPr>
            <p:spPr>
              <a:xfrm>
                <a:off x="3003665" y="3114502"/>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4" name="矩形 13"/>
              <p:cNvSpPr/>
              <p:nvPr/>
            </p:nvSpPr>
            <p:spPr>
              <a:xfrm>
                <a:off x="9573489" y="2872248"/>
                <a:ext cx="2305398" cy="738664"/>
              </a:xfrm>
              <a:prstGeom prst="rect">
                <a:avLst/>
              </a:prstGeom>
            </p:spPr>
            <p:txBody>
              <a:bodyPr wrap="square">
                <a:spAutoFit/>
              </a:bodyPr>
              <a:lstStyle/>
              <a:p>
                <a:pPr algn="ctr"/>
                <a:r>
                  <a:rPr lang="en-US" altLang="zh-TW" sz="1400" dirty="0">
                    <a:solidFill>
                      <a:srgbClr val="221E1F"/>
                    </a:solidFill>
                    <a:latin typeface="Cambria" panose="02040503050406030204" pitchFamily="18" charset="0"/>
                  </a:rPr>
                  <a:t>Plan for the PIA to be conducted, business case and allocated resources</a:t>
                </a:r>
                <a:endParaRPr lang="zh-TW" altLang="en-US" sz="1400" dirty="0"/>
              </a:p>
            </p:txBody>
          </p:sp>
          <p:sp>
            <p:nvSpPr>
              <p:cNvPr id="15" name="向右箭號 14"/>
              <p:cNvSpPr/>
              <p:nvPr/>
            </p:nvSpPr>
            <p:spPr>
              <a:xfrm>
                <a:off x="9252064" y="3114502"/>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7" name="向右箭號 16"/>
              <p:cNvSpPr/>
              <p:nvPr/>
            </p:nvSpPr>
            <p:spPr>
              <a:xfrm>
                <a:off x="3007819" y="4234325"/>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8" name="矩形 17"/>
              <p:cNvSpPr/>
              <p:nvPr/>
            </p:nvSpPr>
            <p:spPr>
              <a:xfrm>
                <a:off x="9673243" y="4008563"/>
                <a:ext cx="2298466" cy="738664"/>
              </a:xfrm>
              <a:prstGeom prst="rect">
                <a:avLst/>
              </a:prstGeom>
            </p:spPr>
            <p:txBody>
              <a:bodyPr wrap="square">
                <a:spAutoFit/>
              </a:bodyPr>
              <a:lstStyle/>
              <a:p>
                <a:r>
                  <a:rPr lang="en-US" altLang="zh-TW" sz="1400" dirty="0">
                    <a:solidFill>
                      <a:srgbClr val="221E1F"/>
                    </a:solidFill>
                    <a:latin typeface="Cambria" panose="02040503050406030204" pitchFamily="18" charset="0"/>
                  </a:rPr>
                  <a:t>Description of the business process and information system to be assessed</a:t>
                </a:r>
                <a:endParaRPr lang="zh-TW" altLang="en-US" sz="1400" dirty="0"/>
              </a:p>
            </p:txBody>
          </p:sp>
          <p:sp>
            <p:nvSpPr>
              <p:cNvPr id="19" name="向右箭號 18"/>
              <p:cNvSpPr/>
              <p:nvPr/>
            </p:nvSpPr>
            <p:spPr>
              <a:xfrm>
                <a:off x="9216040" y="4234325"/>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1" name="向右箭號 20"/>
              <p:cNvSpPr/>
              <p:nvPr/>
            </p:nvSpPr>
            <p:spPr>
              <a:xfrm>
                <a:off x="3003665" y="5434331"/>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3" name="向右箭號 22"/>
              <p:cNvSpPr/>
              <p:nvPr/>
            </p:nvSpPr>
            <p:spPr>
              <a:xfrm>
                <a:off x="9168934" y="5272860"/>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4" name="矩形 23"/>
              <p:cNvSpPr/>
              <p:nvPr/>
            </p:nvSpPr>
            <p:spPr>
              <a:xfrm>
                <a:off x="605013" y="1894971"/>
                <a:ext cx="2066143" cy="307777"/>
              </a:xfrm>
              <a:prstGeom prst="rect">
                <a:avLst/>
              </a:prstGeom>
            </p:spPr>
            <p:txBody>
              <a:bodyPr wrap="none">
                <a:spAutoFit/>
              </a:bodyPr>
              <a:lstStyle/>
              <a:p>
                <a:r>
                  <a:rPr lang="it-IT" altLang="zh-TW" sz="1400" dirty="0"/>
                  <a:t>Mandate to prepare a PIA</a:t>
                </a:r>
                <a:endParaRPr lang="zh-TW" altLang="en-US" sz="1400" dirty="0"/>
              </a:p>
            </p:txBody>
          </p:sp>
          <p:sp>
            <p:nvSpPr>
              <p:cNvPr id="25" name="向右箭號 24"/>
              <p:cNvSpPr/>
              <p:nvPr/>
            </p:nvSpPr>
            <p:spPr>
              <a:xfrm>
                <a:off x="3007819" y="1924931"/>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6" name="向右箭號 25"/>
              <p:cNvSpPr/>
              <p:nvPr/>
            </p:nvSpPr>
            <p:spPr>
              <a:xfrm>
                <a:off x="9216040" y="1945767"/>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7" name="矩形 26"/>
              <p:cNvSpPr/>
              <p:nvPr/>
            </p:nvSpPr>
            <p:spPr>
              <a:xfrm>
                <a:off x="9673243" y="1790931"/>
                <a:ext cx="2243825" cy="523220"/>
              </a:xfrm>
              <a:prstGeom prst="rect">
                <a:avLst/>
              </a:prstGeom>
            </p:spPr>
            <p:txBody>
              <a:bodyPr wrap="square">
                <a:spAutoFit/>
              </a:bodyPr>
              <a:lstStyle/>
              <a:p>
                <a:r>
                  <a:rPr lang="en-US" altLang="zh-TW" sz="1400" dirty="0">
                    <a:solidFill>
                      <a:srgbClr val="221E1F"/>
                    </a:solidFill>
                    <a:latin typeface="Cambria" panose="02040503050406030204" pitchFamily="18" charset="0"/>
                  </a:rPr>
                  <a:t>Responsible person appointed, risk criteria</a:t>
                </a:r>
                <a:endParaRPr lang="zh-TW" altLang="en-US" sz="1400" dirty="0"/>
              </a:p>
            </p:txBody>
          </p:sp>
        </p:grpSp>
        <p:sp>
          <p:nvSpPr>
            <p:cNvPr id="29" name="文字方塊 28"/>
            <p:cNvSpPr txBox="1"/>
            <p:nvPr/>
          </p:nvSpPr>
          <p:spPr>
            <a:xfrm>
              <a:off x="1501832" y="1626646"/>
              <a:ext cx="816034" cy="400110"/>
            </a:xfrm>
            <a:prstGeom prst="rect">
              <a:avLst/>
            </a:prstGeom>
            <a:noFill/>
          </p:spPr>
          <p:txBody>
            <a:bodyPr wrap="square" rtlCol="0">
              <a:spAutoFit/>
            </a:bodyPr>
            <a:lstStyle/>
            <a:p>
              <a:r>
                <a:rPr lang="en-US" altLang="zh-TW" sz="2000" b="1" dirty="0">
                  <a:solidFill>
                    <a:srgbClr val="00B0F0"/>
                  </a:solidFill>
                </a:rPr>
                <a:t>Input</a:t>
              </a:r>
              <a:endParaRPr lang="zh-TW" altLang="en-US" sz="2000" b="1" dirty="0">
                <a:solidFill>
                  <a:srgbClr val="00B0F0"/>
                </a:solidFill>
              </a:endParaRPr>
            </a:p>
          </p:txBody>
        </p:sp>
        <p:sp>
          <p:nvSpPr>
            <p:cNvPr id="31" name="文字方塊 30"/>
            <p:cNvSpPr txBox="1"/>
            <p:nvPr/>
          </p:nvSpPr>
          <p:spPr>
            <a:xfrm>
              <a:off x="10154062" y="1626646"/>
              <a:ext cx="1051494" cy="400110"/>
            </a:xfrm>
            <a:prstGeom prst="rect">
              <a:avLst/>
            </a:prstGeom>
            <a:noFill/>
          </p:spPr>
          <p:txBody>
            <a:bodyPr wrap="square" rtlCol="0">
              <a:spAutoFit/>
            </a:bodyPr>
            <a:lstStyle/>
            <a:p>
              <a:r>
                <a:rPr lang="en-US" altLang="zh-TW" sz="2000" b="1" dirty="0">
                  <a:solidFill>
                    <a:srgbClr val="00B0F0"/>
                  </a:solidFill>
                </a:rPr>
                <a:t>Output</a:t>
              </a:r>
              <a:endParaRPr lang="zh-TW" altLang="en-US" sz="2000" b="1" dirty="0">
                <a:solidFill>
                  <a:srgbClr val="00B0F0"/>
                </a:solidFill>
              </a:endParaRPr>
            </a:p>
          </p:txBody>
        </p:sp>
        <p:cxnSp>
          <p:nvCxnSpPr>
            <p:cNvPr id="46" name="肘形接點 45"/>
            <p:cNvCxnSpPr>
              <a:endCxn id="20" idx="1"/>
            </p:cNvCxnSpPr>
            <p:nvPr/>
          </p:nvCxnSpPr>
          <p:spPr>
            <a:xfrm rot="10800000" flipV="1">
              <a:off x="173183" y="5271876"/>
              <a:ext cx="9544394" cy="498104"/>
            </a:xfrm>
            <a:prstGeom prst="bentConnector3">
              <a:avLst>
                <a:gd name="adj1" fmla="val 102395"/>
              </a:avLst>
            </a:prstGeom>
            <a:ln>
              <a:tailEnd type="triangle"/>
            </a:ln>
          </p:spPr>
          <p:style>
            <a:lnRef idx="3">
              <a:schemeClr val="dk1"/>
            </a:lnRef>
            <a:fillRef idx="0">
              <a:schemeClr val="dk1"/>
            </a:fillRef>
            <a:effectRef idx="2">
              <a:schemeClr val="dk1"/>
            </a:effectRef>
            <a:fontRef idx="minor">
              <a:schemeClr val="tx1"/>
            </a:fontRef>
          </p:style>
        </p:cxnSp>
      </p:grpSp>
      <p:cxnSp>
        <p:nvCxnSpPr>
          <p:cNvPr id="49" name="肘形接點 48"/>
          <p:cNvCxnSpPr>
            <a:endCxn id="20" idx="1"/>
          </p:cNvCxnSpPr>
          <p:nvPr/>
        </p:nvCxnSpPr>
        <p:spPr>
          <a:xfrm rot="10800000" flipV="1">
            <a:off x="333901" y="5655576"/>
            <a:ext cx="9724504" cy="24906"/>
          </a:xfrm>
          <a:prstGeom prst="bentConnector5">
            <a:avLst>
              <a:gd name="adj1" fmla="val 2123"/>
              <a:gd name="adj2" fmla="val 2233743"/>
              <a:gd name="adj3" fmla="val 10235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254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7FE797B-F910-5346-9C7E-4BF6D55AFCF5}"/>
              </a:ext>
            </a:extLst>
          </p:cNvPr>
          <p:cNvSpPr>
            <a:spLocks noGrp="1"/>
          </p:cNvSpPr>
          <p:nvPr>
            <p:ph type="title"/>
          </p:nvPr>
        </p:nvSpPr>
        <p:spPr/>
        <p:txBody>
          <a:bodyPr/>
          <a:lstStyle/>
          <a:p>
            <a:r>
              <a:rPr kumimoji="1" lang="zh-TW" altLang="en-US" dirty="0"/>
              <a:t>個資洩漏</a:t>
            </a:r>
            <a:r>
              <a:rPr kumimoji="1" lang="zh-TW" altLang="en-US" dirty="0" smtClean="0"/>
              <a:t>案例</a:t>
            </a:r>
            <a:r>
              <a:rPr kumimoji="1" lang="en-US" altLang="zh-TW" dirty="0" smtClean="0"/>
              <a:t>(</a:t>
            </a:r>
            <a:r>
              <a:rPr kumimoji="1" lang="zh-TW" altLang="en-US" dirty="0" smtClean="0"/>
              <a:t>網路新聞</a:t>
            </a:r>
            <a:r>
              <a:rPr kumimoji="1" lang="en-US" altLang="zh-TW" dirty="0" smtClean="0"/>
              <a:t>)</a:t>
            </a:r>
            <a:endParaRPr kumimoji="1" lang="zh-TW" altLang="en-US" dirty="0"/>
          </a:p>
        </p:txBody>
      </p:sp>
      <p:sp>
        <p:nvSpPr>
          <p:cNvPr id="3" name="文字版面配置區 2">
            <a:extLst>
              <a:ext uri="{FF2B5EF4-FFF2-40B4-BE49-F238E27FC236}">
                <a16:creationId xmlns:a16="http://schemas.microsoft.com/office/drawing/2014/main" xmlns="" id="{4188EF81-A5FD-0D4D-8DEF-8CE06786C234}"/>
              </a:ext>
            </a:extLst>
          </p:cNvPr>
          <p:cNvSpPr>
            <a:spLocks noGrp="1"/>
          </p:cNvSpPr>
          <p:nvPr>
            <p:ph type="body"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1A1D7FF0-B678-BC47-97F8-78C7E2708DE9}"/>
              </a:ext>
            </a:extLst>
          </p:cNvPr>
          <p:cNvSpPr>
            <a:spLocks noGrp="1"/>
          </p:cNvSpPr>
          <p:nvPr>
            <p:ph type="sldNum" sz="quarter" idx="12"/>
          </p:nvPr>
        </p:nvSpPr>
        <p:spPr/>
        <p:txBody>
          <a:bodyPr/>
          <a:lstStyle/>
          <a:p>
            <a:fld id="{00FFB4FD-816A-9D4F-8EC9-A232068B4FA5}" type="slidenum">
              <a:rPr kumimoji="1" lang="zh-TW" altLang="en-US" smtClean="0"/>
              <a:pPr/>
              <a:t>4</a:t>
            </a:fld>
            <a:endParaRPr kumimoji="1" lang="zh-TW" altLang="en-US" dirty="0"/>
          </a:p>
        </p:txBody>
      </p:sp>
    </p:spTree>
    <p:extLst>
      <p:ext uri="{BB962C8B-B14F-4D97-AF65-F5344CB8AC3E}">
        <p14:creationId xmlns:p14="http://schemas.microsoft.com/office/powerpoint/2010/main" val="1337937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0FFB4FD-816A-9D4F-8EC9-A232068B4FA5}" type="slidenum">
              <a:rPr kumimoji="1" lang="zh-TW" altLang="en-US" smtClean="0"/>
              <a:pPr/>
              <a:t>40</a:t>
            </a:fld>
            <a:endParaRPr kumimoji="1" lang="zh-TW" altLang="en-US" dirty="0"/>
          </a:p>
        </p:txBody>
      </p:sp>
      <p:grpSp>
        <p:nvGrpSpPr>
          <p:cNvPr id="54" name="群組 53"/>
          <p:cNvGrpSpPr/>
          <p:nvPr/>
        </p:nvGrpSpPr>
        <p:grpSpPr>
          <a:xfrm>
            <a:off x="-54031" y="71995"/>
            <a:ext cx="12329171" cy="6276670"/>
            <a:chOff x="-54031" y="71995"/>
            <a:chExt cx="12329171" cy="6276670"/>
          </a:xfrm>
        </p:grpSpPr>
        <p:sp>
          <p:nvSpPr>
            <p:cNvPr id="3" name="文字方塊 2"/>
            <p:cNvSpPr txBox="1"/>
            <p:nvPr/>
          </p:nvSpPr>
          <p:spPr>
            <a:xfrm>
              <a:off x="4427910" y="71995"/>
              <a:ext cx="4245033" cy="769441"/>
            </a:xfrm>
            <a:prstGeom prst="rect">
              <a:avLst/>
            </a:prstGeom>
            <a:noFill/>
          </p:spPr>
          <p:txBody>
            <a:bodyPr wrap="square" rtlCol="0">
              <a:spAutoFit/>
            </a:bodyPr>
            <a:lstStyle/>
            <a:p>
              <a:r>
                <a:rPr lang="en-US" altLang="zh-TW" sz="4400" dirty="0">
                  <a:latin typeface="Times New Roman" panose="02020603050405020304" pitchFamily="18" charset="0"/>
                  <a:cs typeface="Times New Roman" panose="02020603050405020304" pitchFamily="18" charset="0"/>
                </a:rPr>
                <a:t>Perform the PIA</a:t>
              </a:r>
              <a:endParaRPr lang="zh-TW" altLang="en-US" sz="4400" dirty="0">
                <a:latin typeface="Times New Roman" panose="02020603050405020304" pitchFamily="18" charset="0"/>
                <a:cs typeface="Times New Roman" panose="02020603050405020304" pitchFamily="18" charset="0"/>
              </a:endParaRPr>
            </a:p>
          </p:txBody>
        </p:sp>
        <p:sp>
          <p:nvSpPr>
            <p:cNvPr id="9" name="矩形 8"/>
            <p:cNvSpPr/>
            <p:nvPr/>
          </p:nvSpPr>
          <p:spPr>
            <a:xfrm>
              <a:off x="-54031" y="2551036"/>
              <a:ext cx="3245431" cy="1169551"/>
            </a:xfrm>
            <a:prstGeom prst="rect">
              <a:avLst/>
            </a:prstGeom>
          </p:spPr>
          <p:txBody>
            <a:bodyPr wrap="square">
              <a:spAutoFit/>
            </a:bodyPr>
            <a:lstStyle/>
            <a:p>
              <a:pPr algn="just"/>
              <a:r>
                <a:rPr lang="en-US" altLang="zh-TW" sz="1400" dirty="0">
                  <a:solidFill>
                    <a:srgbClr val="221E1F"/>
                  </a:solidFill>
                  <a:latin typeface="Cambria" panose="02040503050406030204" pitchFamily="18" charset="0"/>
                </a:rPr>
                <a:t>Description of the business process and information system to be assessed, summary of findings on the information flow of PII and on the implications of the use case within the business process.</a:t>
              </a:r>
              <a:endParaRPr lang="zh-TW" altLang="en-US" sz="1400" dirty="0"/>
            </a:p>
          </p:txBody>
        </p:sp>
        <p:sp>
          <p:nvSpPr>
            <p:cNvPr id="10" name="矩形 9"/>
            <p:cNvSpPr/>
            <p:nvPr/>
          </p:nvSpPr>
          <p:spPr>
            <a:xfrm>
              <a:off x="71700" y="3785826"/>
              <a:ext cx="2993970" cy="738664"/>
            </a:xfrm>
            <a:prstGeom prst="rect">
              <a:avLst/>
            </a:prstGeom>
          </p:spPr>
          <p:txBody>
            <a:bodyPr wrap="square">
              <a:spAutoFit/>
            </a:bodyPr>
            <a:lstStyle/>
            <a:p>
              <a:pPr algn="just"/>
              <a:r>
                <a:rPr lang="en-US" altLang="zh-TW" sz="1400" dirty="0"/>
                <a:t>Description of the </a:t>
              </a:r>
              <a:r>
                <a:rPr lang="en-US" altLang="zh-TW" sz="1400" dirty="0" err="1"/>
                <a:t>programme</a:t>
              </a:r>
              <a:r>
                <a:rPr lang="en-US" altLang="zh-TW" sz="1400" dirty="0"/>
                <a:t>, information system or process to be assessed.</a:t>
              </a:r>
            </a:p>
          </p:txBody>
        </p:sp>
        <p:sp>
          <p:nvSpPr>
            <p:cNvPr id="11" name="矩形 10"/>
            <p:cNvSpPr/>
            <p:nvPr/>
          </p:nvSpPr>
          <p:spPr>
            <a:xfrm>
              <a:off x="9728671" y="3550027"/>
              <a:ext cx="2546469" cy="738664"/>
            </a:xfrm>
            <a:prstGeom prst="rect">
              <a:avLst/>
            </a:prstGeom>
          </p:spPr>
          <p:txBody>
            <a:bodyPr wrap="square">
              <a:spAutoFit/>
            </a:bodyPr>
            <a:lstStyle/>
            <a:p>
              <a:pPr marL="285750" indent="-285750">
                <a:buFont typeface="Arial" panose="020B0604020202020204" pitchFamily="34" charset="0"/>
                <a:buChar char="•"/>
              </a:pPr>
              <a:r>
                <a:rPr lang="en-US" altLang="zh-TW" sz="1400" dirty="0"/>
                <a:t>Identified privacy risks</a:t>
              </a:r>
            </a:p>
            <a:p>
              <a:pPr marL="285750" indent="-285750">
                <a:buFont typeface="Arial" panose="020B0604020202020204" pitchFamily="34" charset="0"/>
                <a:buChar char="•"/>
              </a:pPr>
              <a:r>
                <a:rPr lang="en-US" altLang="zh-TW" sz="1400" dirty="0" err="1"/>
                <a:t>Analysed</a:t>
              </a:r>
              <a:r>
                <a:rPr lang="en-US" altLang="zh-TW" sz="1400" dirty="0"/>
                <a:t> privacy risks</a:t>
              </a:r>
            </a:p>
            <a:p>
              <a:pPr marL="285750" indent="-285750">
                <a:buFont typeface="Arial" panose="020B0604020202020204" pitchFamily="34" charset="0"/>
                <a:buChar char="•"/>
              </a:pPr>
              <a:r>
                <a:rPr lang="en-US" altLang="zh-TW" sz="1400" dirty="0"/>
                <a:t>Privacy risk map</a:t>
              </a:r>
              <a:endParaRPr lang="zh-TW" altLang="en-US" sz="1400" dirty="0"/>
            </a:p>
          </p:txBody>
        </p:sp>
        <p:sp>
          <p:nvSpPr>
            <p:cNvPr id="12" name="矩形 11"/>
            <p:cNvSpPr/>
            <p:nvPr/>
          </p:nvSpPr>
          <p:spPr>
            <a:xfrm>
              <a:off x="3512135" y="928284"/>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Identify information flows of PII</a:t>
              </a:r>
              <a:endParaRPr lang="zh-TW" altLang="en-US" dirty="0"/>
            </a:p>
          </p:txBody>
        </p:sp>
        <p:sp>
          <p:nvSpPr>
            <p:cNvPr id="13" name="矩形 12"/>
            <p:cNvSpPr/>
            <p:nvPr/>
          </p:nvSpPr>
          <p:spPr>
            <a:xfrm>
              <a:off x="3512136" y="1855347"/>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err="1"/>
                <a:t>Analyse</a:t>
              </a:r>
              <a:r>
                <a:rPr lang="en-US" altLang="zh-TW" dirty="0"/>
                <a:t> the implications of the use case</a:t>
              </a:r>
              <a:endParaRPr lang="zh-TW" altLang="en-US" dirty="0"/>
            </a:p>
          </p:txBody>
        </p:sp>
        <p:sp>
          <p:nvSpPr>
            <p:cNvPr id="14" name="矩形 13"/>
            <p:cNvSpPr/>
            <p:nvPr/>
          </p:nvSpPr>
          <p:spPr>
            <a:xfrm>
              <a:off x="3512135" y="2831465"/>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Determine the relevant privacy safeguarding requirements</a:t>
              </a:r>
              <a:endParaRPr lang="zh-TW" altLang="en-US" dirty="0"/>
            </a:p>
          </p:txBody>
        </p:sp>
        <p:sp>
          <p:nvSpPr>
            <p:cNvPr id="15" name="矩形 14"/>
            <p:cNvSpPr/>
            <p:nvPr/>
          </p:nvSpPr>
          <p:spPr>
            <a:xfrm>
              <a:off x="3512134" y="3828629"/>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Assess privacy risk</a:t>
              </a:r>
              <a:endParaRPr lang="zh-TW" altLang="en-US" dirty="0"/>
            </a:p>
          </p:txBody>
        </p:sp>
        <p:sp>
          <p:nvSpPr>
            <p:cNvPr id="19" name="文字方塊 18"/>
            <p:cNvSpPr txBox="1"/>
            <p:nvPr/>
          </p:nvSpPr>
          <p:spPr>
            <a:xfrm>
              <a:off x="36709" y="1496439"/>
              <a:ext cx="2897684" cy="954107"/>
            </a:xfrm>
            <a:prstGeom prst="rect">
              <a:avLst/>
            </a:prstGeom>
            <a:noFill/>
          </p:spPr>
          <p:txBody>
            <a:bodyPr wrap="square" rtlCol="0">
              <a:spAutoFit/>
            </a:bodyPr>
            <a:lstStyle/>
            <a:p>
              <a:pPr algn="just"/>
              <a:r>
                <a:rPr lang="en-US" altLang="zh-TW" sz="1400" dirty="0">
                  <a:latin typeface="Times New Roman" panose="02020603050405020304" pitchFamily="18" charset="0"/>
                  <a:cs typeface="Times New Roman" panose="02020603050405020304" pitchFamily="18" charset="0"/>
                </a:rPr>
                <a:t>The type of potential PII principals and use cases, especially their use of digital devices to identify privacy risks brought about.</a:t>
              </a:r>
              <a:endParaRPr lang="zh-TW" altLang="en-US" sz="1400" dirty="0">
                <a:latin typeface="Times New Roman" panose="02020603050405020304" pitchFamily="18" charset="0"/>
                <a:cs typeface="Times New Roman" panose="02020603050405020304" pitchFamily="18" charset="0"/>
              </a:endParaRPr>
            </a:p>
          </p:txBody>
        </p:sp>
        <p:sp>
          <p:nvSpPr>
            <p:cNvPr id="20" name="向右箭號 19"/>
            <p:cNvSpPr/>
            <p:nvPr/>
          </p:nvSpPr>
          <p:spPr>
            <a:xfrm>
              <a:off x="3059093" y="1977434"/>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1" name="矩形 20"/>
            <p:cNvSpPr/>
            <p:nvPr/>
          </p:nvSpPr>
          <p:spPr>
            <a:xfrm>
              <a:off x="9628917" y="1735180"/>
              <a:ext cx="2305398" cy="738664"/>
            </a:xfrm>
            <a:prstGeom prst="rect">
              <a:avLst/>
            </a:prstGeom>
          </p:spPr>
          <p:txBody>
            <a:bodyPr wrap="square">
              <a:spAutoFit/>
            </a:bodyPr>
            <a:lstStyle/>
            <a:p>
              <a:pPr algn="just"/>
              <a:r>
                <a:rPr lang="en-US" altLang="zh-TW" sz="1400" dirty="0">
                  <a:solidFill>
                    <a:srgbClr val="221E1F"/>
                  </a:solidFill>
                  <a:latin typeface="Times New Roman" panose="02020603050405020304" pitchFamily="18" charset="0"/>
                  <a:cs typeface="Times New Roman" panose="02020603050405020304" pitchFamily="18" charset="0"/>
                </a:rPr>
                <a:t>Summary of findings on the users’ use cases within the business process</a:t>
              </a:r>
              <a:endParaRPr lang="zh-TW" altLang="en-US" sz="1400" dirty="0">
                <a:latin typeface="Times New Roman" panose="02020603050405020304" pitchFamily="18" charset="0"/>
                <a:cs typeface="Times New Roman" panose="02020603050405020304" pitchFamily="18" charset="0"/>
              </a:endParaRPr>
            </a:p>
          </p:txBody>
        </p:sp>
        <p:sp>
          <p:nvSpPr>
            <p:cNvPr id="22" name="向右箭號 21"/>
            <p:cNvSpPr/>
            <p:nvPr/>
          </p:nvSpPr>
          <p:spPr>
            <a:xfrm>
              <a:off x="9307492" y="1977434"/>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3" name="向右箭號 22"/>
            <p:cNvSpPr/>
            <p:nvPr/>
          </p:nvSpPr>
          <p:spPr>
            <a:xfrm>
              <a:off x="3063247" y="2958710"/>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4" name="矩形 23"/>
            <p:cNvSpPr/>
            <p:nvPr/>
          </p:nvSpPr>
          <p:spPr>
            <a:xfrm>
              <a:off x="9728671" y="2762854"/>
              <a:ext cx="2298466" cy="523220"/>
            </a:xfrm>
            <a:prstGeom prst="rect">
              <a:avLst/>
            </a:prstGeom>
          </p:spPr>
          <p:txBody>
            <a:bodyPr wrap="square">
              <a:spAutoFit/>
            </a:bodyPr>
            <a:lstStyle/>
            <a:p>
              <a:r>
                <a:rPr lang="en-US" altLang="zh-TW" sz="1400" dirty="0"/>
                <a:t>List of privacy safeguarding requirements</a:t>
              </a:r>
              <a:endParaRPr lang="zh-TW" altLang="en-US" sz="1400" dirty="0"/>
            </a:p>
          </p:txBody>
        </p:sp>
        <p:sp>
          <p:nvSpPr>
            <p:cNvPr id="25" name="向右箭號 24"/>
            <p:cNvSpPr/>
            <p:nvPr/>
          </p:nvSpPr>
          <p:spPr>
            <a:xfrm>
              <a:off x="9271468" y="2958710"/>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6" name="向右箭號 25"/>
            <p:cNvSpPr/>
            <p:nvPr/>
          </p:nvSpPr>
          <p:spPr>
            <a:xfrm>
              <a:off x="3059093" y="4020170"/>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7" name="向右箭號 26"/>
            <p:cNvSpPr/>
            <p:nvPr/>
          </p:nvSpPr>
          <p:spPr>
            <a:xfrm>
              <a:off x="9224362" y="3858699"/>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8" name="矩形 27"/>
            <p:cNvSpPr/>
            <p:nvPr/>
          </p:nvSpPr>
          <p:spPr>
            <a:xfrm>
              <a:off x="71700" y="902837"/>
              <a:ext cx="2698868" cy="523220"/>
            </a:xfrm>
            <a:prstGeom prst="rect">
              <a:avLst/>
            </a:prstGeom>
          </p:spPr>
          <p:txBody>
            <a:bodyPr wrap="square">
              <a:spAutoFit/>
            </a:bodyPr>
            <a:lstStyle/>
            <a:p>
              <a:pPr algn="just"/>
              <a:r>
                <a:rPr lang="en-US" altLang="zh-TW" sz="1400" dirty="0">
                  <a:latin typeface="Times New Roman" panose="02020603050405020304" pitchFamily="18" charset="0"/>
                  <a:cs typeface="Times New Roman" panose="02020603050405020304" pitchFamily="18" charset="0"/>
                </a:rPr>
                <a:t>Description of the process and information system to be assessed</a:t>
              </a:r>
              <a:endParaRPr lang="zh-TW" altLang="en-US" sz="1400" dirty="0">
                <a:latin typeface="Times New Roman" panose="02020603050405020304" pitchFamily="18" charset="0"/>
                <a:cs typeface="Times New Roman" panose="02020603050405020304" pitchFamily="18" charset="0"/>
              </a:endParaRPr>
            </a:p>
          </p:txBody>
        </p:sp>
        <p:sp>
          <p:nvSpPr>
            <p:cNvPr id="29" name="向右箭號 28"/>
            <p:cNvSpPr/>
            <p:nvPr/>
          </p:nvSpPr>
          <p:spPr>
            <a:xfrm>
              <a:off x="3063247" y="1048328"/>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30" name="向右箭號 29"/>
            <p:cNvSpPr/>
            <p:nvPr/>
          </p:nvSpPr>
          <p:spPr>
            <a:xfrm>
              <a:off x="9271468" y="1069164"/>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31" name="矩形 30"/>
            <p:cNvSpPr/>
            <p:nvPr/>
          </p:nvSpPr>
          <p:spPr>
            <a:xfrm>
              <a:off x="9728671" y="914328"/>
              <a:ext cx="2243825" cy="738664"/>
            </a:xfrm>
            <a:prstGeom prst="rect">
              <a:avLst/>
            </a:prstGeom>
          </p:spPr>
          <p:txBody>
            <a:bodyPr wrap="square">
              <a:spAutoFit/>
            </a:bodyPr>
            <a:lstStyle/>
            <a:p>
              <a:r>
                <a:rPr lang="en-US" altLang="zh-TW" sz="1400" dirty="0">
                  <a:solidFill>
                    <a:srgbClr val="221E1F"/>
                  </a:solidFill>
                  <a:latin typeface="Times New Roman" panose="02020603050405020304" pitchFamily="18" charset="0"/>
                  <a:cs typeface="Times New Roman" panose="02020603050405020304" pitchFamily="18" charset="0"/>
                </a:rPr>
                <a:t>Summary of findings on the information flow of PII within the process</a:t>
              </a:r>
              <a:endParaRPr lang="zh-TW" altLang="en-US" sz="1400"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501841" y="482163"/>
              <a:ext cx="816034" cy="400110"/>
            </a:xfrm>
            <a:prstGeom prst="rect">
              <a:avLst/>
            </a:prstGeom>
            <a:noFill/>
          </p:spPr>
          <p:txBody>
            <a:bodyPr wrap="square" rtlCol="0">
              <a:spAutoFit/>
            </a:bodyPr>
            <a:lstStyle/>
            <a:p>
              <a:r>
                <a:rPr lang="en-US" altLang="zh-TW" sz="2000" b="1" dirty="0">
                  <a:solidFill>
                    <a:srgbClr val="00B0F0"/>
                  </a:solidFill>
                </a:rPr>
                <a:t>Input</a:t>
              </a:r>
              <a:endParaRPr lang="zh-TW" altLang="en-US" sz="2000" b="1" dirty="0">
                <a:solidFill>
                  <a:srgbClr val="00B0F0"/>
                </a:solidFill>
              </a:endParaRPr>
            </a:p>
          </p:txBody>
        </p:sp>
        <p:sp>
          <p:nvSpPr>
            <p:cNvPr id="7" name="文字方塊 6"/>
            <p:cNvSpPr txBox="1"/>
            <p:nvPr/>
          </p:nvSpPr>
          <p:spPr>
            <a:xfrm>
              <a:off x="10154071" y="482163"/>
              <a:ext cx="1051494" cy="400110"/>
            </a:xfrm>
            <a:prstGeom prst="rect">
              <a:avLst/>
            </a:prstGeom>
            <a:noFill/>
          </p:spPr>
          <p:txBody>
            <a:bodyPr wrap="square" rtlCol="0">
              <a:spAutoFit/>
            </a:bodyPr>
            <a:lstStyle/>
            <a:p>
              <a:r>
                <a:rPr lang="en-US" altLang="zh-TW" sz="2000" b="1" dirty="0">
                  <a:solidFill>
                    <a:srgbClr val="00B0F0"/>
                  </a:solidFill>
                </a:rPr>
                <a:t>Output</a:t>
              </a:r>
              <a:endParaRPr lang="zh-TW" altLang="en-US" sz="2000" b="1" dirty="0">
                <a:solidFill>
                  <a:srgbClr val="00B0F0"/>
                </a:solidFill>
              </a:endParaRPr>
            </a:p>
          </p:txBody>
        </p:sp>
        <p:sp>
          <p:nvSpPr>
            <p:cNvPr id="32" name="矩形 31"/>
            <p:cNvSpPr/>
            <p:nvPr/>
          </p:nvSpPr>
          <p:spPr>
            <a:xfrm>
              <a:off x="1568684" y="5018937"/>
              <a:ext cx="1728346" cy="307777"/>
            </a:xfrm>
            <a:prstGeom prst="rect">
              <a:avLst/>
            </a:prstGeom>
          </p:spPr>
          <p:txBody>
            <a:bodyPr wrap="square">
              <a:spAutoFit/>
            </a:bodyPr>
            <a:lstStyle/>
            <a:p>
              <a:r>
                <a:rPr lang="en-US" altLang="zh-TW" sz="1400" dirty="0"/>
                <a:t>Privacy risk map</a:t>
              </a:r>
              <a:endParaRPr lang="zh-TW" altLang="en-US" sz="1400" dirty="0"/>
            </a:p>
          </p:txBody>
        </p:sp>
        <p:sp>
          <p:nvSpPr>
            <p:cNvPr id="33" name="矩形 32"/>
            <p:cNvSpPr/>
            <p:nvPr/>
          </p:nvSpPr>
          <p:spPr>
            <a:xfrm>
              <a:off x="9670479" y="4317340"/>
              <a:ext cx="2546469" cy="2031325"/>
            </a:xfrm>
            <a:prstGeom prst="rect">
              <a:avLst/>
            </a:prstGeom>
          </p:spPr>
          <p:txBody>
            <a:bodyPr wrap="square">
              <a:spAutoFit/>
            </a:bodyPr>
            <a:lstStyle/>
            <a:p>
              <a:pPr marL="285750" indent="-285750" algn="just">
                <a:buFont typeface="Arial" panose="020B0604020202020204" pitchFamily="34" charset="0"/>
                <a:buChar char="•"/>
              </a:pPr>
              <a:r>
                <a:rPr lang="en-US" altLang="zh-TW" sz="1400" dirty="0"/>
                <a:t>List of the most appropriate treatment options for any privacy risk assessed</a:t>
              </a:r>
            </a:p>
            <a:p>
              <a:pPr marL="285750" indent="-285750" algn="just">
                <a:buFont typeface="Arial" panose="020B0604020202020204" pitchFamily="34" charset="0"/>
                <a:buChar char="•"/>
              </a:pPr>
              <a:r>
                <a:rPr lang="en-US" altLang="zh-TW" sz="1400" dirty="0"/>
                <a:t>List of chosen controls, Statement of Applicability</a:t>
              </a:r>
            </a:p>
            <a:p>
              <a:pPr marL="285750" indent="-285750" algn="just">
                <a:buFont typeface="Arial" panose="020B0604020202020204" pitchFamily="34" charset="0"/>
                <a:buChar char="•"/>
              </a:pPr>
              <a:r>
                <a:rPr lang="en-US" altLang="zh-TW" sz="1400" dirty="0"/>
                <a:t>Privacy risk treatment plan, control plan, risk owner approvals, acceptance statement</a:t>
              </a:r>
              <a:endParaRPr lang="zh-TW" altLang="en-US" sz="1400" dirty="0"/>
            </a:p>
          </p:txBody>
        </p:sp>
        <p:sp>
          <p:nvSpPr>
            <p:cNvPr id="34" name="矩形 33"/>
            <p:cNvSpPr/>
            <p:nvPr/>
          </p:nvSpPr>
          <p:spPr>
            <a:xfrm>
              <a:off x="3512136" y="4859365"/>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Prepare for treating privacy risks</a:t>
              </a:r>
              <a:endParaRPr lang="zh-TW" altLang="en-US" dirty="0"/>
            </a:p>
          </p:txBody>
        </p:sp>
        <p:sp>
          <p:nvSpPr>
            <p:cNvPr id="35" name="向右箭號 34"/>
            <p:cNvSpPr/>
            <p:nvPr/>
          </p:nvSpPr>
          <p:spPr>
            <a:xfrm>
              <a:off x="3059095" y="5050906"/>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36" name="向右箭號 35"/>
            <p:cNvSpPr/>
            <p:nvPr/>
          </p:nvSpPr>
          <p:spPr>
            <a:xfrm>
              <a:off x="9224364" y="4889435"/>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37" name="向下箭號 36"/>
            <p:cNvSpPr/>
            <p:nvPr/>
          </p:nvSpPr>
          <p:spPr>
            <a:xfrm>
              <a:off x="6035738" y="1534673"/>
              <a:ext cx="288174" cy="277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向下箭號 37"/>
            <p:cNvSpPr/>
            <p:nvPr/>
          </p:nvSpPr>
          <p:spPr>
            <a:xfrm>
              <a:off x="6035738" y="2496387"/>
              <a:ext cx="288174" cy="277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向下箭號 38"/>
            <p:cNvSpPr/>
            <p:nvPr/>
          </p:nvSpPr>
          <p:spPr>
            <a:xfrm>
              <a:off x="6035738" y="3481551"/>
              <a:ext cx="288174" cy="277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下箭號 39"/>
            <p:cNvSpPr/>
            <p:nvPr/>
          </p:nvSpPr>
          <p:spPr>
            <a:xfrm>
              <a:off x="6035738" y="4454616"/>
              <a:ext cx="288174" cy="277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 name="直線單箭頭接點 47"/>
            <p:cNvCxnSpPr/>
            <p:nvPr/>
          </p:nvCxnSpPr>
          <p:spPr>
            <a:xfrm>
              <a:off x="9982200" y="3720587"/>
              <a:ext cx="0" cy="198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9996053" y="3911781"/>
              <a:ext cx="0" cy="1987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a:off x="9797935" y="4593161"/>
              <a:ext cx="0" cy="4181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直線單箭頭接點 52"/>
            <p:cNvCxnSpPr/>
            <p:nvPr/>
          </p:nvCxnSpPr>
          <p:spPr>
            <a:xfrm>
              <a:off x="9797935" y="5172825"/>
              <a:ext cx="0" cy="2747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38140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35060" y="38509"/>
            <a:ext cx="5516592" cy="1325563"/>
          </a:xfrm>
        </p:spPr>
        <p:txBody>
          <a:bodyPr/>
          <a:lstStyle/>
          <a:p>
            <a:r>
              <a:rPr lang="en-US" altLang="zh-TW" dirty="0">
                <a:latin typeface="Times New Roman" panose="02020603050405020304" pitchFamily="18" charset="0"/>
                <a:cs typeface="Times New Roman" panose="02020603050405020304" pitchFamily="18" charset="0"/>
              </a:rPr>
              <a:t>Follow Up the PIA</a:t>
            </a:r>
            <a:endParaRPr lang="zh-TW" altLang="en-US"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00FFB4FD-816A-9D4F-8EC9-A232068B4FA5}" type="slidenum">
              <a:rPr kumimoji="1" lang="zh-TW" altLang="en-US" smtClean="0"/>
              <a:pPr/>
              <a:t>41</a:t>
            </a:fld>
            <a:endParaRPr kumimoji="1" lang="zh-TW" altLang="en-US" dirty="0"/>
          </a:p>
        </p:txBody>
      </p:sp>
      <p:grpSp>
        <p:nvGrpSpPr>
          <p:cNvPr id="59" name="群組 58"/>
          <p:cNvGrpSpPr/>
          <p:nvPr/>
        </p:nvGrpSpPr>
        <p:grpSpPr>
          <a:xfrm>
            <a:off x="250772" y="1537148"/>
            <a:ext cx="12079778" cy="4659524"/>
            <a:chOff x="90054" y="1626646"/>
            <a:chExt cx="12079778" cy="4659524"/>
          </a:xfrm>
        </p:grpSpPr>
        <p:grpSp>
          <p:nvGrpSpPr>
            <p:cNvPr id="30" name="群組 29"/>
            <p:cNvGrpSpPr/>
            <p:nvPr/>
          </p:nvGrpSpPr>
          <p:grpSpPr>
            <a:xfrm>
              <a:off x="90054" y="2167096"/>
              <a:ext cx="12079778" cy="4119074"/>
              <a:chOff x="34636" y="1790931"/>
              <a:chExt cx="12079778" cy="4119074"/>
            </a:xfrm>
          </p:grpSpPr>
          <p:sp>
            <p:nvSpPr>
              <p:cNvPr id="16" name="矩形 15"/>
              <p:cNvSpPr/>
              <p:nvPr/>
            </p:nvSpPr>
            <p:spPr>
              <a:xfrm>
                <a:off x="34636" y="3726161"/>
                <a:ext cx="3167146" cy="1169551"/>
              </a:xfrm>
              <a:prstGeom prst="rect">
                <a:avLst/>
              </a:prstGeom>
            </p:spPr>
            <p:txBody>
              <a:bodyPr wrap="square">
                <a:spAutoFit/>
              </a:bodyPr>
              <a:lstStyle/>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System requirement information</a:t>
                </a:r>
              </a:p>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system design information, operational plans and procedures information</a:t>
                </a:r>
              </a:p>
              <a:p>
                <a:pPr marL="285750" indent="-285750">
                  <a:buFont typeface="Arial" panose="020B0604020202020204" pitchFamily="34" charset="0"/>
                  <a:buChar char="•"/>
                </a:pPr>
                <a:r>
                  <a:rPr lang="en-US" altLang="zh-TW" sz="1400" dirty="0">
                    <a:solidFill>
                      <a:srgbClr val="221E1F"/>
                    </a:solidFill>
                    <a:latin typeface="Cambria" panose="02040503050406030204" pitchFamily="18" charset="0"/>
                  </a:rPr>
                  <a:t>external and internal factors.</a:t>
                </a:r>
                <a:endParaRPr lang="zh-TW" altLang="en-US" sz="1400" dirty="0"/>
              </a:p>
            </p:txBody>
          </p:sp>
          <p:sp>
            <p:nvSpPr>
              <p:cNvPr id="20" name="矩形 19"/>
              <p:cNvSpPr/>
              <p:nvPr/>
            </p:nvSpPr>
            <p:spPr>
              <a:xfrm>
                <a:off x="117765" y="5024483"/>
                <a:ext cx="2993970" cy="738664"/>
              </a:xfrm>
              <a:prstGeom prst="rect">
                <a:avLst/>
              </a:prstGeom>
            </p:spPr>
            <p:txBody>
              <a:bodyPr wrap="square">
                <a:spAutoFit/>
              </a:bodyPr>
              <a:lstStyle/>
              <a:p>
                <a:r>
                  <a:rPr lang="en-US" altLang="zh-TW" sz="1400" dirty="0"/>
                  <a:t>Description of the business process and information system to be assessed, scope of the PIA</a:t>
                </a:r>
                <a:endParaRPr lang="zh-TW" altLang="en-US" sz="1400" dirty="0"/>
              </a:p>
            </p:txBody>
          </p:sp>
          <p:sp>
            <p:nvSpPr>
              <p:cNvPr id="22" name="矩形 21"/>
              <p:cNvSpPr/>
              <p:nvPr/>
            </p:nvSpPr>
            <p:spPr>
              <a:xfrm>
                <a:off x="9567945" y="4740454"/>
                <a:ext cx="2546469" cy="1169551"/>
              </a:xfrm>
              <a:prstGeom prst="rect">
                <a:avLst/>
              </a:prstGeom>
            </p:spPr>
            <p:txBody>
              <a:bodyPr wrap="square">
                <a:spAutoFit/>
              </a:bodyPr>
              <a:lstStyle/>
              <a:p>
                <a:pPr marL="285750" indent="-285750">
                  <a:buFont typeface="Arial" panose="020B0604020202020204" pitchFamily="34" charset="0"/>
                  <a:buChar char="•"/>
                </a:pPr>
                <a:r>
                  <a:rPr lang="en-US" altLang="zh-TW" sz="1400" dirty="0"/>
                  <a:t>Identified privacy stakeholders</a:t>
                </a:r>
              </a:p>
              <a:p>
                <a:pPr marL="285750" indent="-285750">
                  <a:buFont typeface="Arial" panose="020B0604020202020204" pitchFamily="34" charset="0"/>
                  <a:buChar char="•"/>
                </a:pPr>
                <a:r>
                  <a:rPr lang="en-US" altLang="zh-TW" sz="1400" dirty="0"/>
                  <a:t>Consultation and communication plan</a:t>
                </a:r>
              </a:p>
              <a:p>
                <a:pPr marL="285750" indent="-285750">
                  <a:buFont typeface="Arial" panose="020B0604020202020204" pitchFamily="34" charset="0"/>
                  <a:buChar char="•"/>
                </a:pPr>
                <a:r>
                  <a:rPr lang="en-US" altLang="zh-TW" sz="1400" dirty="0"/>
                  <a:t>Stakeholder feedback</a:t>
                </a:r>
                <a:endParaRPr lang="zh-TW" altLang="en-US" sz="1400" dirty="0"/>
              </a:p>
            </p:txBody>
          </p:sp>
          <p:sp>
            <p:nvSpPr>
              <p:cNvPr id="4" name="矩形 3"/>
              <p:cNvSpPr/>
              <p:nvPr/>
            </p:nvSpPr>
            <p:spPr>
              <a:xfrm>
                <a:off x="3456707" y="1804887"/>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Set up the PIA team and provide it with direction</a:t>
                </a:r>
                <a:endParaRPr lang="zh-TW" altLang="en-US" dirty="0"/>
              </a:p>
            </p:txBody>
          </p:sp>
          <p:sp>
            <p:nvSpPr>
              <p:cNvPr id="5" name="矩形 4"/>
              <p:cNvSpPr/>
              <p:nvPr/>
            </p:nvSpPr>
            <p:spPr>
              <a:xfrm>
                <a:off x="3456708" y="2992415"/>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Prepare a PIA plan and determine the necessary resources for conducting the PIA</a:t>
                </a:r>
                <a:endParaRPr lang="zh-TW" altLang="en-US" dirty="0"/>
              </a:p>
            </p:txBody>
          </p:sp>
          <p:sp>
            <p:nvSpPr>
              <p:cNvPr id="6" name="矩形 5"/>
              <p:cNvSpPr/>
              <p:nvPr/>
            </p:nvSpPr>
            <p:spPr>
              <a:xfrm>
                <a:off x="3456707" y="4107080"/>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Describe what is being assessed</a:t>
                </a:r>
                <a:endParaRPr lang="zh-TW" altLang="en-US" dirty="0"/>
              </a:p>
            </p:txBody>
          </p:sp>
          <p:sp>
            <p:nvSpPr>
              <p:cNvPr id="7" name="矩形 6"/>
              <p:cNvSpPr/>
              <p:nvPr/>
            </p:nvSpPr>
            <p:spPr>
              <a:xfrm>
                <a:off x="3456706" y="5242790"/>
                <a:ext cx="5575069" cy="498330"/>
              </a:xfrm>
              <a:prstGeom prst="rect">
                <a:avLst/>
              </a:prstGeom>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a:t>Stakeholder engagement</a:t>
                </a:r>
                <a:endParaRPr lang="zh-TW" altLang="en-US" dirty="0"/>
              </a:p>
            </p:txBody>
          </p:sp>
          <p:sp>
            <p:nvSpPr>
              <p:cNvPr id="9" name="向下箭號 8"/>
              <p:cNvSpPr/>
              <p:nvPr/>
            </p:nvSpPr>
            <p:spPr>
              <a:xfrm>
                <a:off x="5985163" y="2443942"/>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5985163" y="3589749"/>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a:off x="5985163" y="4680268"/>
                <a:ext cx="376844" cy="465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21672" y="3045711"/>
                <a:ext cx="2449484" cy="523220"/>
              </a:xfrm>
              <a:prstGeom prst="rect">
                <a:avLst/>
              </a:prstGeom>
              <a:noFill/>
            </p:spPr>
            <p:txBody>
              <a:bodyPr wrap="square" rtlCol="0">
                <a:spAutoFit/>
              </a:bodyPr>
              <a:lstStyle/>
              <a:p>
                <a:pPr algn="ctr"/>
                <a:r>
                  <a:rPr lang="en-US" altLang="zh-TW" sz="1400" dirty="0"/>
                  <a:t>Terms of reference and scope for the PIA</a:t>
                </a:r>
                <a:endParaRPr lang="zh-TW" altLang="en-US" sz="1400" dirty="0"/>
              </a:p>
            </p:txBody>
          </p:sp>
          <p:sp>
            <p:nvSpPr>
              <p:cNvPr id="13" name="向右箭號 12"/>
              <p:cNvSpPr/>
              <p:nvPr/>
            </p:nvSpPr>
            <p:spPr>
              <a:xfrm>
                <a:off x="3003665" y="3114502"/>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4" name="矩形 13"/>
              <p:cNvSpPr/>
              <p:nvPr/>
            </p:nvSpPr>
            <p:spPr>
              <a:xfrm>
                <a:off x="9573489" y="2872248"/>
                <a:ext cx="2305398" cy="738664"/>
              </a:xfrm>
              <a:prstGeom prst="rect">
                <a:avLst/>
              </a:prstGeom>
            </p:spPr>
            <p:txBody>
              <a:bodyPr wrap="square">
                <a:spAutoFit/>
              </a:bodyPr>
              <a:lstStyle/>
              <a:p>
                <a:pPr algn="ctr"/>
                <a:r>
                  <a:rPr lang="en-US" altLang="zh-TW" sz="1400" dirty="0">
                    <a:solidFill>
                      <a:srgbClr val="221E1F"/>
                    </a:solidFill>
                    <a:latin typeface="Cambria" panose="02040503050406030204" pitchFamily="18" charset="0"/>
                  </a:rPr>
                  <a:t>Plan for the PIA to be conducted, business case and allocated resources</a:t>
                </a:r>
                <a:endParaRPr lang="zh-TW" altLang="en-US" sz="1400" dirty="0"/>
              </a:p>
            </p:txBody>
          </p:sp>
          <p:sp>
            <p:nvSpPr>
              <p:cNvPr id="15" name="向右箭號 14"/>
              <p:cNvSpPr/>
              <p:nvPr/>
            </p:nvSpPr>
            <p:spPr>
              <a:xfrm>
                <a:off x="9252064" y="3114502"/>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7" name="向右箭號 16"/>
              <p:cNvSpPr/>
              <p:nvPr/>
            </p:nvSpPr>
            <p:spPr>
              <a:xfrm>
                <a:off x="3007819" y="4234325"/>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18" name="矩形 17"/>
              <p:cNvSpPr/>
              <p:nvPr/>
            </p:nvSpPr>
            <p:spPr>
              <a:xfrm>
                <a:off x="9673243" y="4008563"/>
                <a:ext cx="2298466" cy="738664"/>
              </a:xfrm>
              <a:prstGeom prst="rect">
                <a:avLst/>
              </a:prstGeom>
            </p:spPr>
            <p:txBody>
              <a:bodyPr wrap="square">
                <a:spAutoFit/>
              </a:bodyPr>
              <a:lstStyle/>
              <a:p>
                <a:r>
                  <a:rPr lang="en-US" altLang="zh-TW" sz="1400" dirty="0">
                    <a:solidFill>
                      <a:srgbClr val="221E1F"/>
                    </a:solidFill>
                    <a:latin typeface="Cambria" panose="02040503050406030204" pitchFamily="18" charset="0"/>
                  </a:rPr>
                  <a:t>Description of the business process and information system to be assessed</a:t>
                </a:r>
                <a:endParaRPr lang="zh-TW" altLang="en-US" sz="1400" dirty="0"/>
              </a:p>
            </p:txBody>
          </p:sp>
          <p:sp>
            <p:nvSpPr>
              <p:cNvPr id="19" name="向右箭號 18"/>
              <p:cNvSpPr/>
              <p:nvPr/>
            </p:nvSpPr>
            <p:spPr>
              <a:xfrm>
                <a:off x="9216040" y="4234325"/>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1" name="向右箭號 20"/>
              <p:cNvSpPr/>
              <p:nvPr/>
            </p:nvSpPr>
            <p:spPr>
              <a:xfrm>
                <a:off x="3003665" y="5434331"/>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3" name="向右箭號 22"/>
              <p:cNvSpPr/>
              <p:nvPr/>
            </p:nvSpPr>
            <p:spPr>
              <a:xfrm>
                <a:off x="9168934" y="5272860"/>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4" name="矩形 23"/>
              <p:cNvSpPr/>
              <p:nvPr/>
            </p:nvSpPr>
            <p:spPr>
              <a:xfrm>
                <a:off x="605013" y="1894971"/>
                <a:ext cx="2066143" cy="307777"/>
              </a:xfrm>
              <a:prstGeom prst="rect">
                <a:avLst/>
              </a:prstGeom>
            </p:spPr>
            <p:txBody>
              <a:bodyPr wrap="none">
                <a:spAutoFit/>
              </a:bodyPr>
              <a:lstStyle/>
              <a:p>
                <a:r>
                  <a:rPr lang="it-IT" altLang="zh-TW" sz="1400" dirty="0"/>
                  <a:t>Mandate to prepare a PIA</a:t>
                </a:r>
                <a:endParaRPr lang="zh-TW" altLang="en-US" sz="1400" dirty="0"/>
              </a:p>
            </p:txBody>
          </p:sp>
          <p:sp>
            <p:nvSpPr>
              <p:cNvPr id="25" name="向右箭號 24"/>
              <p:cNvSpPr/>
              <p:nvPr/>
            </p:nvSpPr>
            <p:spPr>
              <a:xfrm>
                <a:off x="3007819" y="1924931"/>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6" name="向右箭號 25"/>
              <p:cNvSpPr/>
              <p:nvPr/>
            </p:nvSpPr>
            <p:spPr>
              <a:xfrm>
                <a:off x="9216040" y="1945767"/>
                <a:ext cx="399011" cy="2438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27" name="矩形 26"/>
              <p:cNvSpPr/>
              <p:nvPr/>
            </p:nvSpPr>
            <p:spPr>
              <a:xfrm>
                <a:off x="9673243" y="1790931"/>
                <a:ext cx="2243825" cy="523220"/>
              </a:xfrm>
              <a:prstGeom prst="rect">
                <a:avLst/>
              </a:prstGeom>
            </p:spPr>
            <p:txBody>
              <a:bodyPr wrap="square">
                <a:spAutoFit/>
              </a:bodyPr>
              <a:lstStyle/>
              <a:p>
                <a:r>
                  <a:rPr lang="en-US" altLang="zh-TW" sz="1400" dirty="0">
                    <a:solidFill>
                      <a:srgbClr val="221E1F"/>
                    </a:solidFill>
                    <a:latin typeface="Cambria" panose="02040503050406030204" pitchFamily="18" charset="0"/>
                  </a:rPr>
                  <a:t>Responsible person appointed, risk criteria</a:t>
                </a:r>
                <a:endParaRPr lang="zh-TW" altLang="en-US" sz="1400" dirty="0"/>
              </a:p>
            </p:txBody>
          </p:sp>
        </p:grpSp>
        <p:sp>
          <p:nvSpPr>
            <p:cNvPr id="29" name="文字方塊 28"/>
            <p:cNvSpPr txBox="1"/>
            <p:nvPr/>
          </p:nvSpPr>
          <p:spPr>
            <a:xfrm>
              <a:off x="1501832" y="1626646"/>
              <a:ext cx="816034" cy="400110"/>
            </a:xfrm>
            <a:prstGeom prst="rect">
              <a:avLst/>
            </a:prstGeom>
            <a:noFill/>
          </p:spPr>
          <p:txBody>
            <a:bodyPr wrap="square" rtlCol="0">
              <a:spAutoFit/>
            </a:bodyPr>
            <a:lstStyle/>
            <a:p>
              <a:r>
                <a:rPr lang="en-US" altLang="zh-TW" sz="2000" b="1" dirty="0">
                  <a:solidFill>
                    <a:srgbClr val="00B0F0"/>
                  </a:solidFill>
                </a:rPr>
                <a:t>Input</a:t>
              </a:r>
              <a:endParaRPr lang="zh-TW" altLang="en-US" sz="2000" b="1" dirty="0">
                <a:solidFill>
                  <a:srgbClr val="00B0F0"/>
                </a:solidFill>
              </a:endParaRPr>
            </a:p>
          </p:txBody>
        </p:sp>
        <p:sp>
          <p:nvSpPr>
            <p:cNvPr id="31" name="文字方塊 30"/>
            <p:cNvSpPr txBox="1"/>
            <p:nvPr/>
          </p:nvSpPr>
          <p:spPr>
            <a:xfrm>
              <a:off x="10154062" y="1626646"/>
              <a:ext cx="1051494" cy="400110"/>
            </a:xfrm>
            <a:prstGeom prst="rect">
              <a:avLst/>
            </a:prstGeom>
            <a:noFill/>
          </p:spPr>
          <p:txBody>
            <a:bodyPr wrap="square" rtlCol="0">
              <a:spAutoFit/>
            </a:bodyPr>
            <a:lstStyle/>
            <a:p>
              <a:r>
                <a:rPr lang="en-US" altLang="zh-TW" sz="2000" b="1" dirty="0">
                  <a:solidFill>
                    <a:srgbClr val="00B0F0"/>
                  </a:solidFill>
                </a:rPr>
                <a:t>Output</a:t>
              </a:r>
              <a:endParaRPr lang="zh-TW" altLang="en-US" sz="2000" b="1" dirty="0">
                <a:solidFill>
                  <a:srgbClr val="00B0F0"/>
                </a:solidFill>
              </a:endParaRPr>
            </a:p>
          </p:txBody>
        </p:sp>
        <p:cxnSp>
          <p:nvCxnSpPr>
            <p:cNvPr id="46" name="肘形接點 45"/>
            <p:cNvCxnSpPr>
              <a:endCxn id="20" idx="1"/>
            </p:cNvCxnSpPr>
            <p:nvPr/>
          </p:nvCxnSpPr>
          <p:spPr>
            <a:xfrm rot="10800000" flipV="1">
              <a:off x="173183" y="5271876"/>
              <a:ext cx="9544394" cy="498104"/>
            </a:xfrm>
            <a:prstGeom prst="bentConnector3">
              <a:avLst>
                <a:gd name="adj1" fmla="val 102395"/>
              </a:avLst>
            </a:prstGeom>
            <a:ln>
              <a:tailEnd type="triangle"/>
            </a:ln>
          </p:spPr>
          <p:style>
            <a:lnRef idx="3">
              <a:schemeClr val="dk1"/>
            </a:lnRef>
            <a:fillRef idx="0">
              <a:schemeClr val="dk1"/>
            </a:fillRef>
            <a:effectRef idx="2">
              <a:schemeClr val="dk1"/>
            </a:effectRef>
            <a:fontRef idx="minor">
              <a:schemeClr val="tx1"/>
            </a:fontRef>
          </p:style>
        </p:cxnSp>
      </p:grpSp>
      <p:cxnSp>
        <p:nvCxnSpPr>
          <p:cNvPr id="49" name="肘形接點 48"/>
          <p:cNvCxnSpPr>
            <a:endCxn id="20" idx="1"/>
          </p:cNvCxnSpPr>
          <p:nvPr/>
        </p:nvCxnSpPr>
        <p:spPr>
          <a:xfrm rot="10800000" flipV="1">
            <a:off x="333901" y="5655576"/>
            <a:ext cx="9724504" cy="24906"/>
          </a:xfrm>
          <a:prstGeom prst="bentConnector5">
            <a:avLst>
              <a:gd name="adj1" fmla="val 2123"/>
              <a:gd name="adj2" fmla="val 2233743"/>
              <a:gd name="adj3" fmla="val 10235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88497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3E0F9FB-3743-4340-B4BD-FB9B5164497F}"/>
              </a:ext>
            </a:extLst>
          </p:cNvPr>
          <p:cNvSpPr>
            <a:spLocks noGrp="1"/>
          </p:cNvSpPr>
          <p:nvPr>
            <p:ph type="title"/>
          </p:nvPr>
        </p:nvSpPr>
        <p:spPr/>
        <p:txBody>
          <a:bodyPr/>
          <a:lstStyle/>
          <a:p>
            <a:r>
              <a:rPr kumimoji="1" lang="zh-TW" altLang="en-US" dirty="0"/>
              <a:t>條款</a:t>
            </a:r>
            <a:r>
              <a:rPr kumimoji="1" lang="en-US" altLang="zh-TW" dirty="0"/>
              <a:t>6</a:t>
            </a:r>
            <a:r>
              <a:rPr kumimoji="1" lang="zh-TW" altLang="en-US" dirty="0"/>
              <a:t> 規劃</a:t>
            </a:r>
          </a:p>
        </p:txBody>
      </p:sp>
      <p:sp>
        <p:nvSpPr>
          <p:cNvPr id="3" name="內容版面配置區 2">
            <a:extLst>
              <a:ext uri="{FF2B5EF4-FFF2-40B4-BE49-F238E27FC236}">
                <a16:creationId xmlns:a16="http://schemas.microsoft.com/office/drawing/2014/main" xmlns="" id="{0E4B5839-2752-F641-B928-BDDE65138A9F}"/>
              </a:ext>
            </a:extLst>
          </p:cNvPr>
          <p:cNvSpPr>
            <a:spLocks noGrp="1"/>
          </p:cNvSpPr>
          <p:nvPr>
            <p:ph idx="1"/>
          </p:nvPr>
        </p:nvSpPr>
        <p:spPr/>
        <p:txBody>
          <a:bodyPr/>
          <a:lstStyle/>
          <a:p>
            <a:r>
              <a:rPr lang="zh-TW" altLang="en-US" dirty="0"/>
              <a:t>條款</a:t>
            </a:r>
            <a:r>
              <a:rPr lang="en-US" altLang="zh-TW" dirty="0"/>
              <a:t>6.1.6</a:t>
            </a:r>
            <a:r>
              <a:rPr lang="zh-TW" altLang="en-US" dirty="0"/>
              <a:t> </a:t>
            </a:r>
            <a:r>
              <a:rPr lang="en" altLang="zh-TW" dirty="0" err="1"/>
              <a:t>Priorconsultationandauthorization</a:t>
            </a:r>
            <a:r>
              <a:rPr lang="zh-TW" altLang="en-US" dirty="0"/>
              <a:t>事前諮詢與授權 </a:t>
            </a:r>
          </a:p>
          <a:p>
            <a:pPr lvl="1"/>
            <a:r>
              <a:rPr lang="zh-TW" altLang="en-US" dirty="0"/>
              <a:t>符合 </a:t>
            </a:r>
            <a:r>
              <a:rPr lang="en" altLang="zh-TW" dirty="0"/>
              <a:t>GDPR </a:t>
            </a:r>
            <a:r>
              <a:rPr lang="zh-TW" altLang="en-US" u="sng" dirty="0">
                <a:solidFill>
                  <a:srgbClr val="FF0000"/>
                </a:solidFill>
              </a:rPr>
              <a:t>第 </a:t>
            </a:r>
            <a:r>
              <a:rPr lang="en-US" altLang="zh-TW" u="sng" dirty="0">
                <a:solidFill>
                  <a:srgbClr val="FF0000"/>
                </a:solidFill>
              </a:rPr>
              <a:t>36 </a:t>
            </a:r>
            <a:r>
              <a:rPr lang="zh-TW" altLang="en-US" u="sng" dirty="0">
                <a:solidFill>
                  <a:srgbClr val="FF0000"/>
                </a:solidFill>
              </a:rPr>
              <a:t>條第 </a:t>
            </a:r>
            <a:r>
              <a:rPr lang="en-US" altLang="zh-TW" u="sng" dirty="0">
                <a:solidFill>
                  <a:srgbClr val="FF0000"/>
                </a:solidFill>
              </a:rPr>
              <a:t>3 </a:t>
            </a:r>
            <a:r>
              <a:rPr lang="zh-TW" altLang="en-US" u="sng" dirty="0">
                <a:solidFill>
                  <a:srgbClr val="FF0000"/>
                </a:solidFill>
              </a:rPr>
              <a:t>項</a:t>
            </a:r>
            <a:r>
              <a:rPr lang="zh-TW" altLang="en-US" dirty="0"/>
              <a:t>要求，要求組織建立該機制 </a:t>
            </a:r>
            <a:endParaRPr kumimoji="1" lang="en-US" altLang="zh-TW" dirty="0"/>
          </a:p>
          <a:p>
            <a:r>
              <a:rPr lang="zh-TW" altLang="en-US" dirty="0"/>
              <a:t>條款 </a:t>
            </a:r>
            <a:r>
              <a:rPr lang="en-US" altLang="zh-TW" dirty="0"/>
              <a:t>6.1.7 </a:t>
            </a:r>
            <a:r>
              <a:rPr lang="en" altLang="zh-TW" dirty="0"/>
              <a:t>Privacy by design and by default </a:t>
            </a:r>
            <a:r>
              <a:rPr lang="zh-TW" altLang="en-US" dirty="0"/>
              <a:t>從設計著手保 護隱私 </a:t>
            </a:r>
          </a:p>
          <a:p>
            <a:pPr lvl="1"/>
            <a:r>
              <a:rPr lang="zh-TW" altLang="en-US" dirty="0"/>
              <a:t>符合 </a:t>
            </a:r>
            <a:r>
              <a:rPr lang="en" altLang="zh-TW" dirty="0"/>
              <a:t>GDPR </a:t>
            </a:r>
            <a:r>
              <a:rPr lang="zh-TW" altLang="en-US" u="sng" dirty="0">
                <a:solidFill>
                  <a:srgbClr val="FF0000"/>
                </a:solidFill>
              </a:rPr>
              <a:t>第</a:t>
            </a:r>
            <a:r>
              <a:rPr lang="en-US" altLang="zh-TW" u="sng" dirty="0">
                <a:solidFill>
                  <a:srgbClr val="FF0000"/>
                </a:solidFill>
              </a:rPr>
              <a:t>25 </a:t>
            </a:r>
            <a:r>
              <a:rPr lang="zh-TW" altLang="en-US" u="sng" dirty="0">
                <a:solidFill>
                  <a:srgbClr val="FF0000"/>
                </a:solidFill>
              </a:rPr>
              <a:t>條要求</a:t>
            </a:r>
            <a:r>
              <a:rPr lang="zh-TW" altLang="en-US" dirty="0"/>
              <a:t>，組織於設計重大變更時須適當的以組織化與技術 程序實現從設計著手保護隱私控制要求，並留存相關紀錄。  </a:t>
            </a:r>
            <a:endParaRPr lang="en-US" altLang="zh-TW" dirty="0"/>
          </a:p>
          <a:p>
            <a:r>
              <a:rPr lang="zh-TW" altLang="en-US" dirty="0"/>
              <a:t>條款 </a:t>
            </a:r>
            <a:r>
              <a:rPr lang="en-US" altLang="zh-TW" dirty="0"/>
              <a:t>6.2 </a:t>
            </a:r>
            <a:r>
              <a:rPr lang="en" altLang="zh-TW" dirty="0"/>
              <a:t>PIMS objectives and planning to achieve them </a:t>
            </a:r>
            <a:r>
              <a:rPr lang="zh-TW" altLang="en-US" dirty="0"/>
              <a:t>個人資訊管理系統目標與達成之規劃 </a:t>
            </a:r>
          </a:p>
          <a:p>
            <a:pPr lvl="1"/>
            <a:r>
              <a:rPr lang="zh-TW" altLang="en-US" dirty="0"/>
              <a:t>組織除應文件化個人資訊管 理系統目標外，目標應盡可能可被量測，並規劃量測的頻率、 時間、評估量測的方法、執行量測的人員，以及所需的資源等。 </a:t>
            </a:r>
          </a:p>
          <a:p>
            <a:pPr lvl="1"/>
            <a:endParaRPr lang="zh-TW" altLang="en-US" dirty="0"/>
          </a:p>
        </p:txBody>
      </p:sp>
      <p:sp>
        <p:nvSpPr>
          <p:cNvPr id="4" name="投影片編號版面配置區 3">
            <a:extLst>
              <a:ext uri="{FF2B5EF4-FFF2-40B4-BE49-F238E27FC236}">
                <a16:creationId xmlns:a16="http://schemas.microsoft.com/office/drawing/2014/main" xmlns="" id="{85466997-1BCB-F94A-812B-92B8083C8506}"/>
              </a:ext>
            </a:extLst>
          </p:cNvPr>
          <p:cNvSpPr>
            <a:spLocks noGrp="1"/>
          </p:cNvSpPr>
          <p:nvPr>
            <p:ph type="sldNum" sz="quarter" idx="12"/>
          </p:nvPr>
        </p:nvSpPr>
        <p:spPr/>
        <p:txBody>
          <a:bodyPr/>
          <a:lstStyle/>
          <a:p>
            <a:fld id="{00FFB4FD-816A-9D4F-8EC9-A232068B4FA5}" type="slidenum">
              <a:rPr kumimoji="1" lang="zh-TW" altLang="en-US" smtClean="0"/>
              <a:pPr/>
              <a:t>42</a:t>
            </a:fld>
            <a:endParaRPr kumimoji="1" lang="zh-TW" altLang="en-US" dirty="0"/>
          </a:p>
        </p:txBody>
      </p:sp>
    </p:spTree>
    <p:extLst>
      <p:ext uri="{BB962C8B-B14F-4D97-AF65-F5344CB8AC3E}">
        <p14:creationId xmlns:p14="http://schemas.microsoft.com/office/powerpoint/2010/main" val="2293727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16CA7C5-4410-4441-9CF6-ACB8DB881A11}"/>
              </a:ext>
            </a:extLst>
          </p:cNvPr>
          <p:cNvSpPr>
            <a:spLocks noGrp="1"/>
          </p:cNvSpPr>
          <p:nvPr>
            <p:ph type="title"/>
          </p:nvPr>
        </p:nvSpPr>
        <p:spPr/>
        <p:txBody>
          <a:bodyPr/>
          <a:lstStyle/>
          <a:p>
            <a:r>
              <a:rPr kumimoji="1" lang="zh-TW" altLang="en-US" dirty="0"/>
              <a:t>條款七支援</a:t>
            </a:r>
          </a:p>
        </p:txBody>
      </p:sp>
      <p:sp>
        <p:nvSpPr>
          <p:cNvPr id="3" name="內容版面配置區 2">
            <a:extLst>
              <a:ext uri="{FF2B5EF4-FFF2-40B4-BE49-F238E27FC236}">
                <a16:creationId xmlns:a16="http://schemas.microsoft.com/office/drawing/2014/main" xmlns="" id="{BE5FAE40-557A-044C-80CC-D48B6F3E284F}"/>
              </a:ext>
            </a:extLst>
          </p:cNvPr>
          <p:cNvSpPr>
            <a:spLocks noGrp="1"/>
          </p:cNvSpPr>
          <p:nvPr>
            <p:ph idx="1"/>
          </p:nvPr>
        </p:nvSpPr>
        <p:spPr/>
        <p:txBody>
          <a:bodyPr/>
          <a:lstStyle/>
          <a:p>
            <a:r>
              <a:rPr kumimoji="1" lang="zh-CN" altLang="en-US" dirty="0"/>
              <a:t>條款</a:t>
            </a:r>
            <a:r>
              <a:rPr kumimoji="1" lang="en-US" altLang="zh-CN" dirty="0"/>
              <a:t>7.1</a:t>
            </a:r>
            <a:r>
              <a:rPr kumimoji="1" lang="zh-TW" altLang="en-US" dirty="0"/>
              <a:t> 資源</a:t>
            </a:r>
            <a:endParaRPr kumimoji="1" lang="en-US" altLang="zh-TW" dirty="0"/>
          </a:p>
          <a:p>
            <a:r>
              <a:rPr kumimoji="1" lang="zh-TW" altLang="en-US" dirty="0"/>
              <a:t>條款</a:t>
            </a:r>
            <a:r>
              <a:rPr kumimoji="1" lang="en-US" altLang="zh-TW" dirty="0"/>
              <a:t>7.2 </a:t>
            </a:r>
            <a:r>
              <a:rPr kumimoji="1" lang="zh-CN" altLang="en-US" dirty="0"/>
              <a:t>能力</a:t>
            </a:r>
            <a:endParaRPr kumimoji="1" lang="en-US" altLang="zh-CN" dirty="0"/>
          </a:p>
          <a:p>
            <a:r>
              <a:rPr kumimoji="1" lang="zh-CN" altLang="en-US" dirty="0"/>
              <a:t>條款</a:t>
            </a:r>
            <a:r>
              <a:rPr kumimoji="1" lang="en-US" altLang="zh-CN" dirty="0"/>
              <a:t>7.4</a:t>
            </a:r>
            <a:r>
              <a:rPr kumimoji="1" lang="zh-TW" altLang="en-US" dirty="0"/>
              <a:t> 認知</a:t>
            </a:r>
            <a:endParaRPr kumimoji="1" lang="en-US" altLang="zh-CN" dirty="0"/>
          </a:p>
          <a:p>
            <a:r>
              <a:rPr kumimoji="1" lang="zh-CN" altLang="en-US" dirty="0"/>
              <a:t>條款</a:t>
            </a:r>
            <a:r>
              <a:rPr kumimoji="1" lang="en-US" altLang="zh-TW" dirty="0"/>
              <a:t>7.5</a:t>
            </a:r>
            <a:r>
              <a:rPr lang="zh-TW" altLang="en-US" dirty="0"/>
              <a:t>文件化資訊 </a:t>
            </a:r>
          </a:p>
          <a:p>
            <a:pPr marL="0" indent="0">
              <a:buNone/>
            </a:pPr>
            <a:endParaRPr kumimoji="1" lang="zh-TW" altLang="en-US" dirty="0"/>
          </a:p>
        </p:txBody>
      </p:sp>
      <p:sp>
        <p:nvSpPr>
          <p:cNvPr id="4" name="投影片編號版面配置區 3">
            <a:extLst>
              <a:ext uri="{FF2B5EF4-FFF2-40B4-BE49-F238E27FC236}">
                <a16:creationId xmlns:a16="http://schemas.microsoft.com/office/drawing/2014/main" xmlns="" id="{0889B6CA-1EC1-094C-B41B-77F021E0EB94}"/>
              </a:ext>
            </a:extLst>
          </p:cNvPr>
          <p:cNvSpPr>
            <a:spLocks noGrp="1"/>
          </p:cNvSpPr>
          <p:nvPr>
            <p:ph type="sldNum" sz="quarter" idx="12"/>
          </p:nvPr>
        </p:nvSpPr>
        <p:spPr/>
        <p:txBody>
          <a:bodyPr/>
          <a:lstStyle/>
          <a:p>
            <a:fld id="{00FFB4FD-816A-9D4F-8EC9-A232068B4FA5}" type="slidenum">
              <a:rPr kumimoji="1" lang="zh-TW" altLang="en-US" smtClean="0"/>
              <a:pPr/>
              <a:t>43</a:t>
            </a:fld>
            <a:endParaRPr kumimoji="1" lang="zh-TW" altLang="en-US" dirty="0"/>
          </a:p>
        </p:txBody>
      </p:sp>
    </p:spTree>
    <p:extLst>
      <p:ext uri="{BB962C8B-B14F-4D97-AF65-F5344CB8AC3E}">
        <p14:creationId xmlns:p14="http://schemas.microsoft.com/office/powerpoint/2010/main" val="413509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3A581C25-46C4-C141-A1D7-0DB892C15750}"/>
              </a:ext>
            </a:extLst>
          </p:cNvPr>
          <p:cNvSpPr>
            <a:spLocks noGrp="1"/>
          </p:cNvSpPr>
          <p:nvPr>
            <p:ph type="sldNum" sz="quarter" idx="12"/>
          </p:nvPr>
        </p:nvSpPr>
        <p:spPr/>
        <p:txBody>
          <a:bodyPr/>
          <a:lstStyle/>
          <a:p>
            <a:fld id="{00FFB4FD-816A-9D4F-8EC9-A232068B4FA5}" type="slidenum">
              <a:rPr kumimoji="1" lang="zh-TW" altLang="en-US" smtClean="0"/>
              <a:pPr/>
              <a:t>44</a:t>
            </a:fld>
            <a:endParaRPr kumimoji="1" lang="zh-TW" altLang="en-US" dirty="0"/>
          </a:p>
        </p:txBody>
      </p:sp>
      <p:sp>
        <p:nvSpPr>
          <p:cNvPr id="3" name="文字方塊 2">
            <a:extLst>
              <a:ext uri="{FF2B5EF4-FFF2-40B4-BE49-F238E27FC236}">
                <a16:creationId xmlns:a16="http://schemas.microsoft.com/office/drawing/2014/main" xmlns="" id="{5A1C346B-3D1F-0148-AE9E-DA7E65E9E0A0}"/>
              </a:ext>
            </a:extLst>
          </p:cNvPr>
          <p:cNvSpPr txBox="1"/>
          <p:nvPr/>
        </p:nvSpPr>
        <p:spPr>
          <a:xfrm>
            <a:off x="3814763" y="2600325"/>
            <a:ext cx="4343400" cy="1200329"/>
          </a:xfrm>
          <a:prstGeom prst="rect">
            <a:avLst/>
          </a:prstGeom>
          <a:noFill/>
        </p:spPr>
        <p:txBody>
          <a:bodyPr wrap="square" rtlCol="0">
            <a:spAutoFit/>
          </a:bodyPr>
          <a:lstStyle/>
          <a:p>
            <a:r>
              <a:rPr kumimoji="1" lang="en-US" altLang="zh-TW" sz="7200" dirty="0">
                <a:ea typeface="Kaiti SC" panose="02010600040101010101" pitchFamily="2" charset="-122"/>
              </a:rPr>
              <a:t>Do</a:t>
            </a:r>
            <a:r>
              <a:rPr kumimoji="1" lang="zh-TW" altLang="en-US" sz="7200" dirty="0">
                <a:ea typeface="Kaiti SC" panose="02010600040101010101" pitchFamily="2" charset="-122"/>
              </a:rPr>
              <a:t> 實施</a:t>
            </a:r>
          </a:p>
        </p:txBody>
      </p:sp>
    </p:spTree>
    <p:extLst>
      <p:ext uri="{BB962C8B-B14F-4D97-AF65-F5344CB8AC3E}">
        <p14:creationId xmlns:p14="http://schemas.microsoft.com/office/powerpoint/2010/main" val="1686432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6B097F1-3050-8541-887F-B74505400C32}"/>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5D05DE4A-B4A9-E741-95C5-5B7C7BA5C8AA}"/>
              </a:ext>
            </a:extLst>
          </p:cNvPr>
          <p:cNvSpPr>
            <a:spLocks noGrp="1"/>
          </p:cNvSpPr>
          <p:nvPr>
            <p:ph idx="1"/>
          </p:nvPr>
        </p:nvSpPr>
        <p:spPr>
          <a:xfrm>
            <a:off x="838200" y="1825624"/>
            <a:ext cx="10515600" cy="4530725"/>
          </a:xfrm>
        </p:spPr>
        <p:txBody>
          <a:bodyPr>
            <a:normAutofit lnSpcReduction="10000"/>
          </a:bodyPr>
          <a:lstStyle/>
          <a:p>
            <a:r>
              <a:rPr lang="zh-TW" altLang="en-US" dirty="0"/>
              <a:t>條款 </a:t>
            </a:r>
            <a:r>
              <a:rPr lang="en-US" altLang="zh-TW" dirty="0"/>
              <a:t>8.2.1 </a:t>
            </a:r>
            <a:r>
              <a:rPr lang="en" altLang="zh-TW" dirty="0"/>
              <a:t>Key appointments </a:t>
            </a:r>
            <a:r>
              <a:rPr lang="zh-TW" altLang="en-US" dirty="0"/>
              <a:t>重要人員之指派 </a:t>
            </a:r>
            <a:endParaRPr lang="en-US" altLang="zh-TW" dirty="0"/>
          </a:p>
          <a:p>
            <a:pPr lvl="1"/>
            <a:r>
              <a:rPr lang="zh-TW" altLang="en-US" dirty="0"/>
              <a:t>條款 </a:t>
            </a:r>
            <a:r>
              <a:rPr lang="en-US" altLang="zh-TW" u="sng" dirty="0">
                <a:solidFill>
                  <a:srgbClr val="FF0000"/>
                </a:solidFill>
              </a:rPr>
              <a:t>8.2.1.2 </a:t>
            </a:r>
            <a:r>
              <a:rPr lang="en" altLang="zh-TW" u="sng" dirty="0">
                <a:solidFill>
                  <a:srgbClr val="FF0000"/>
                </a:solidFill>
              </a:rPr>
              <a:t>Data protection officer(DPO)</a:t>
            </a:r>
            <a:r>
              <a:rPr lang="zh-TW" altLang="en-US" u="sng" dirty="0">
                <a:solidFill>
                  <a:srgbClr val="FF0000"/>
                </a:solidFill>
              </a:rPr>
              <a:t>資料保護</a:t>
            </a:r>
            <a:r>
              <a:rPr lang="zh-TW" altLang="en-US" dirty="0"/>
              <a:t>官</a:t>
            </a:r>
            <a:r>
              <a:rPr lang="en-US" altLang="zh-TW" dirty="0"/>
              <a:t>:</a:t>
            </a:r>
            <a:endParaRPr lang="zh-TW" altLang="en-US" dirty="0"/>
          </a:p>
          <a:p>
            <a:pPr lvl="1"/>
            <a:r>
              <a:rPr lang="zh-TW" altLang="en-US" dirty="0"/>
              <a:t>符合 </a:t>
            </a:r>
            <a:r>
              <a:rPr lang="en" altLang="zh-TW" u="sng" dirty="0">
                <a:solidFill>
                  <a:srgbClr val="FF0000"/>
                </a:solidFill>
              </a:rPr>
              <a:t>GDPR </a:t>
            </a:r>
            <a:r>
              <a:rPr lang="zh-TW" altLang="en-US" u="sng" dirty="0">
                <a:solidFill>
                  <a:srgbClr val="FF0000"/>
                </a:solidFill>
              </a:rPr>
              <a:t>第 </a:t>
            </a:r>
            <a:r>
              <a:rPr lang="en-US" altLang="zh-TW" u="sng" dirty="0">
                <a:solidFill>
                  <a:srgbClr val="FF0000"/>
                </a:solidFill>
              </a:rPr>
              <a:t>37 </a:t>
            </a:r>
            <a:r>
              <a:rPr lang="zh-TW" altLang="en-US" u="sng" dirty="0">
                <a:solidFill>
                  <a:srgbClr val="FF0000"/>
                </a:solidFill>
              </a:rPr>
              <a:t>條至第 </a:t>
            </a:r>
            <a:r>
              <a:rPr lang="en-US" altLang="zh-TW" u="sng" dirty="0">
                <a:solidFill>
                  <a:srgbClr val="FF0000"/>
                </a:solidFill>
              </a:rPr>
              <a:t>39 </a:t>
            </a:r>
            <a:r>
              <a:rPr lang="zh-TW" altLang="en-US" u="sng" dirty="0">
                <a:solidFill>
                  <a:srgbClr val="FF0000"/>
                </a:solidFill>
              </a:rPr>
              <a:t>條要求</a:t>
            </a:r>
            <a:r>
              <a:rPr lang="zh-TW" altLang="en-US" dirty="0"/>
              <a:t>，規範組織應選定資料保護官，並明訂資料保護官 的責任與工作。 </a:t>
            </a:r>
          </a:p>
          <a:p>
            <a:r>
              <a:rPr lang="zh-TW" altLang="en-US" dirty="0"/>
              <a:t>條款 </a:t>
            </a:r>
            <a:r>
              <a:rPr lang="en-US" altLang="zh-TW" dirty="0"/>
              <a:t>8.2.6 </a:t>
            </a:r>
            <a:r>
              <a:rPr lang="en" altLang="zh-TW" dirty="0"/>
              <a:t>Fair, lawful and transparent processing </a:t>
            </a:r>
            <a:r>
              <a:rPr lang="zh-TW" altLang="en-US" dirty="0"/>
              <a:t>公平、合法 與透明化的處理</a:t>
            </a:r>
            <a:r>
              <a:rPr lang="en-US" altLang="zh-TW" dirty="0"/>
              <a:t>: </a:t>
            </a:r>
            <a:endParaRPr lang="zh-TW" altLang="en-US" dirty="0"/>
          </a:p>
          <a:p>
            <a:pPr lvl="1"/>
            <a:r>
              <a:rPr lang="zh-TW" altLang="en-US" dirty="0"/>
              <a:t>條款 </a:t>
            </a:r>
            <a:r>
              <a:rPr lang="en-US" altLang="zh-TW" dirty="0"/>
              <a:t>8.2.6.1 </a:t>
            </a:r>
            <a:r>
              <a:rPr lang="en" altLang="zh-TW" dirty="0"/>
              <a:t>Collection and processing of personal information </a:t>
            </a:r>
            <a:r>
              <a:rPr lang="zh-TW" altLang="en-US" dirty="0"/>
              <a:t>個人資料蒐集與處理 </a:t>
            </a:r>
          </a:p>
          <a:p>
            <a:pPr lvl="2"/>
            <a:r>
              <a:rPr lang="zh-TW" altLang="en-US" dirty="0"/>
              <a:t>將對資料主體直接或間接蒐集個人資料所為之告知 要求，從原有的 </a:t>
            </a:r>
            <a:r>
              <a:rPr lang="en" altLang="zh-TW" u="sng" dirty="0">
                <a:solidFill>
                  <a:srgbClr val="FF0000"/>
                </a:solidFill>
              </a:rPr>
              <a:t>privacy notice </a:t>
            </a:r>
            <a:r>
              <a:rPr lang="zh-TW" altLang="en-US" u="sng" dirty="0">
                <a:solidFill>
                  <a:srgbClr val="FF0000"/>
                </a:solidFill>
              </a:rPr>
              <a:t>隱私權公告或 </a:t>
            </a:r>
            <a:r>
              <a:rPr lang="en" altLang="zh-TW" u="sng" dirty="0">
                <a:solidFill>
                  <a:srgbClr val="FF0000"/>
                </a:solidFill>
              </a:rPr>
              <a:t>online privacy statement </a:t>
            </a:r>
            <a:r>
              <a:rPr lang="zh-TW" altLang="en-US" u="sng" dirty="0">
                <a:solidFill>
                  <a:srgbClr val="FF0000"/>
                </a:solidFill>
              </a:rPr>
              <a:t>線上隱私權聲明</a:t>
            </a:r>
            <a:r>
              <a:rPr lang="zh-TW" altLang="en-US" dirty="0"/>
              <a:t>，統一改為 </a:t>
            </a:r>
            <a:r>
              <a:rPr lang="en" altLang="zh-TW" u="sng" dirty="0">
                <a:solidFill>
                  <a:srgbClr val="FF0000"/>
                </a:solidFill>
              </a:rPr>
              <a:t>privacy right information </a:t>
            </a:r>
            <a:r>
              <a:rPr lang="zh-TW" altLang="en-US" u="sng" dirty="0">
                <a:solidFill>
                  <a:srgbClr val="FF0000"/>
                </a:solidFill>
              </a:rPr>
              <a:t>隱私權資訊</a:t>
            </a:r>
            <a:r>
              <a:rPr lang="en-US" altLang="zh-TW" dirty="0"/>
              <a:t>;</a:t>
            </a:r>
            <a:r>
              <a:rPr lang="zh-TW" altLang="en-US" dirty="0"/>
              <a:t>隱私權資訊告知的內容具體化</a:t>
            </a:r>
            <a:r>
              <a:rPr lang="en-US" altLang="zh-TW" dirty="0"/>
              <a:t>『</a:t>
            </a:r>
            <a:r>
              <a:rPr lang="zh-TW" altLang="en-US" dirty="0"/>
              <a:t>讓 處理過程公平與透明的任何其他資訊</a:t>
            </a:r>
            <a:r>
              <a:rPr lang="en-US" altLang="zh-TW" dirty="0"/>
              <a:t>』</a:t>
            </a:r>
            <a:r>
              <a:rPr lang="zh-TW" altLang="en-US" dirty="0"/>
              <a:t>，例如</a:t>
            </a:r>
            <a:r>
              <a:rPr lang="en-US" altLang="zh-TW" dirty="0"/>
              <a:t>:</a:t>
            </a:r>
            <a:r>
              <a:rPr lang="zh-TW" altLang="en-US" dirty="0"/>
              <a:t>保存期限的準 則、資料主體向主管機關申訴的權利，且對於有關資訊可能用 於任何自動化決策和</a:t>
            </a:r>
            <a:r>
              <a:rPr lang="en-US" altLang="zh-TW" dirty="0"/>
              <a:t>/</a:t>
            </a:r>
            <a:r>
              <a:rPr lang="zh-TW" altLang="en-US" dirty="0"/>
              <a:t>或剖析時，包括所涉及的邏輯和對資料 主體的影響等。 </a:t>
            </a:r>
          </a:p>
          <a:p>
            <a:endParaRPr kumimoji="1" lang="zh-TW" altLang="en-US" dirty="0"/>
          </a:p>
        </p:txBody>
      </p:sp>
      <p:sp>
        <p:nvSpPr>
          <p:cNvPr id="4" name="投影片編號版面配置區 3">
            <a:extLst>
              <a:ext uri="{FF2B5EF4-FFF2-40B4-BE49-F238E27FC236}">
                <a16:creationId xmlns:a16="http://schemas.microsoft.com/office/drawing/2014/main" xmlns="" id="{3A04F3FF-7A57-7144-8B1B-79374D196723}"/>
              </a:ext>
            </a:extLst>
          </p:cNvPr>
          <p:cNvSpPr>
            <a:spLocks noGrp="1"/>
          </p:cNvSpPr>
          <p:nvPr>
            <p:ph type="sldNum" sz="quarter" idx="12"/>
          </p:nvPr>
        </p:nvSpPr>
        <p:spPr/>
        <p:txBody>
          <a:bodyPr/>
          <a:lstStyle/>
          <a:p>
            <a:fld id="{00FFB4FD-816A-9D4F-8EC9-A232068B4FA5}" type="slidenum">
              <a:rPr kumimoji="1" lang="zh-TW" altLang="en-US" smtClean="0"/>
              <a:pPr/>
              <a:t>45</a:t>
            </a:fld>
            <a:endParaRPr kumimoji="1" lang="zh-TW" altLang="en-US" dirty="0"/>
          </a:p>
        </p:txBody>
      </p:sp>
    </p:spTree>
    <p:extLst>
      <p:ext uri="{BB962C8B-B14F-4D97-AF65-F5344CB8AC3E}">
        <p14:creationId xmlns:p14="http://schemas.microsoft.com/office/powerpoint/2010/main" val="2661223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C7DE8C7-3337-F14D-80D9-97A7F858CE93}"/>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8C927B20-14EE-274D-BEEF-B8F94FE49DAE}"/>
              </a:ext>
            </a:extLst>
          </p:cNvPr>
          <p:cNvSpPr>
            <a:spLocks noGrp="1"/>
          </p:cNvSpPr>
          <p:nvPr>
            <p:ph idx="1"/>
          </p:nvPr>
        </p:nvSpPr>
        <p:spPr/>
        <p:txBody>
          <a:bodyPr/>
          <a:lstStyle/>
          <a:p>
            <a:r>
              <a:rPr lang="zh-TW" altLang="en-US" dirty="0"/>
              <a:t>條款 </a:t>
            </a:r>
            <a:r>
              <a:rPr lang="en-US" altLang="zh-TW" dirty="0"/>
              <a:t>8.2.6.2 </a:t>
            </a:r>
            <a:r>
              <a:rPr lang="en" altLang="zh-TW" dirty="0"/>
              <a:t>Records of privacy information(such as notices and statements)</a:t>
            </a:r>
            <a:r>
              <a:rPr lang="zh-TW" altLang="en-US" dirty="0"/>
              <a:t>隱私權資訊告知或聲明的紀錄</a:t>
            </a:r>
            <a:endParaRPr lang="en-US" altLang="zh-TW" dirty="0"/>
          </a:p>
          <a:p>
            <a:pPr lvl="1"/>
            <a:r>
              <a:rPr lang="zh-TW" altLang="en-US" u="sng" dirty="0">
                <a:solidFill>
                  <a:srgbClr val="FF0000"/>
                </a:solidFill>
              </a:rPr>
              <a:t>保留告知的隱私權資訊內容 或隱私權資訊版本等資</a:t>
            </a:r>
            <a:r>
              <a:rPr lang="zh-TW" altLang="en-US" dirty="0"/>
              <a:t>訊，作為未來解決告知爭議的參考。 </a:t>
            </a:r>
          </a:p>
          <a:p>
            <a:r>
              <a:rPr lang="zh-TW" altLang="en-US" dirty="0"/>
              <a:t>條款 </a:t>
            </a:r>
            <a:r>
              <a:rPr lang="en-US" altLang="zh-TW" dirty="0"/>
              <a:t>8.2.6.3 </a:t>
            </a:r>
            <a:r>
              <a:rPr lang="en" altLang="zh-TW" dirty="0"/>
              <a:t>Timing of privacy information </a:t>
            </a:r>
            <a:r>
              <a:rPr lang="zh-TW" altLang="en-US" dirty="0"/>
              <a:t>隱私權資訊的時 機及條款 </a:t>
            </a:r>
            <a:r>
              <a:rPr lang="en-US" altLang="zh-TW" dirty="0"/>
              <a:t>8.2.6.5 </a:t>
            </a:r>
            <a:r>
              <a:rPr lang="en" altLang="zh-TW" dirty="0"/>
              <a:t>Collection from third parties </a:t>
            </a:r>
            <a:r>
              <a:rPr lang="zh-TW" altLang="en-US" dirty="0"/>
              <a:t>自第三方蒐集 </a:t>
            </a:r>
            <a:endParaRPr lang="en-US" altLang="zh-TW" dirty="0"/>
          </a:p>
          <a:p>
            <a:pPr lvl="1"/>
            <a:r>
              <a:rPr lang="zh-TW" altLang="en-US" dirty="0"/>
              <a:t>符合 </a:t>
            </a:r>
            <a:r>
              <a:rPr lang="en" altLang="zh-TW" dirty="0"/>
              <a:t>GDPR </a:t>
            </a:r>
            <a:r>
              <a:rPr lang="zh-TW" altLang="en-US" dirty="0"/>
              <a:t>第 </a:t>
            </a:r>
            <a:r>
              <a:rPr lang="en-US" altLang="zh-TW" dirty="0"/>
              <a:t>14 </a:t>
            </a:r>
            <a:r>
              <a:rPr lang="zh-TW" altLang="en-US" dirty="0"/>
              <a:t>條 要求，於間接蒐集時告知資料主體隱私權資訊的期限為一個月內。 </a:t>
            </a:r>
          </a:p>
          <a:p>
            <a:endParaRPr kumimoji="1" lang="zh-TW" altLang="en-US" dirty="0"/>
          </a:p>
        </p:txBody>
      </p:sp>
      <p:sp>
        <p:nvSpPr>
          <p:cNvPr id="4" name="投影片編號版面配置區 3">
            <a:extLst>
              <a:ext uri="{FF2B5EF4-FFF2-40B4-BE49-F238E27FC236}">
                <a16:creationId xmlns:a16="http://schemas.microsoft.com/office/drawing/2014/main" xmlns="" id="{24214ED8-0571-9840-B01A-FEDC83AC16C8}"/>
              </a:ext>
            </a:extLst>
          </p:cNvPr>
          <p:cNvSpPr>
            <a:spLocks noGrp="1"/>
          </p:cNvSpPr>
          <p:nvPr>
            <p:ph type="sldNum" sz="quarter" idx="12"/>
          </p:nvPr>
        </p:nvSpPr>
        <p:spPr/>
        <p:txBody>
          <a:bodyPr/>
          <a:lstStyle/>
          <a:p>
            <a:fld id="{00FFB4FD-816A-9D4F-8EC9-A232068B4FA5}" type="slidenum">
              <a:rPr kumimoji="1" lang="zh-TW" altLang="en-US" smtClean="0"/>
              <a:pPr/>
              <a:t>46</a:t>
            </a:fld>
            <a:endParaRPr kumimoji="1" lang="zh-TW" altLang="en-US" dirty="0"/>
          </a:p>
        </p:txBody>
      </p:sp>
    </p:spTree>
    <p:extLst>
      <p:ext uri="{BB962C8B-B14F-4D97-AF65-F5344CB8AC3E}">
        <p14:creationId xmlns:p14="http://schemas.microsoft.com/office/powerpoint/2010/main" val="3106757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A399D08-23AA-A645-BD0A-9F97D09BDF7A}"/>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29AFAA62-151E-E24B-A341-401CA0852956}"/>
              </a:ext>
            </a:extLst>
          </p:cNvPr>
          <p:cNvSpPr>
            <a:spLocks noGrp="1"/>
          </p:cNvSpPr>
          <p:nvPr>
            <p:ph idx="1"/>
          </p:nvPr>
        </p:nvSpPr>
        <p:spPr/>
        <p:txBody>
          <a:bodyPr/>
          <a:lstStyle/>
          <a:p>
            <a:r>
              <a:rPr lang="zh-TW" altLang="en-US" dirty="0"/>
              <a:t>條款 </a:t>
            </a:r>
            <a:r>
              <a:rPr lang="en-US" altLang="zh-TW" dirty="0"/>
              <a:t>8.2.7.3 </a:t>
            </a:r>
            <a:r>
              <a:rPr lang="en" altLang="zh-TW" dirty="0"/>
              <a:t>Processing children's information </a:t>
            </a:r>
            <a:r>
              <a:rPr lang="zh-TW" altLang="en-US" dirty="0"/>
              <a:t>處理兒童的資訊</a:t>
            </a:r>
            <a:r>
              <a:rPr lang="en-US" altLang="zh-TW" dirty="0"/>
              <a:t>: </a:t>
            </a:r>
            <a:endParaRPr lang="zh-TW" altLang="en-US" dirty="0"/>
          </a:p>
          <a:p>
            <a:pPr lvl="1"/>
            <a:r>
              <a:rPr lang="zh-TW" altLang="en-US" dirty="0"/>
              <a:t>符合 </a:t>
            </a:r>
            <a:r>
              <a:rPr lang="en" altLang="zh-TW" u="sng" dirty="0">
                <a:solidFill>
                  <a:srgbClr val="FF0000"/>
                </a:solidFill>
              </a:rPr>
              <a:t>GDPR </a:t>
            </a:r>
            <a:r>
              <a:rPr lang="zh-TW" altLang="en-US" u="sng" dirty="0">
                <a:solidFill>
                  <a:srgbClr val="FF0000"/>
                </a:solidFill>
              </a:rPr>
              <a:t>第 </a:t>
            </a:r>
            <a:r>
              <a:rPr lang="en-US" altLang="zh-TW" u="sng" dirty="0">
                <a:solidFill>
                  <a:srgbClr val="FF0000"/>
                </a:solidFill>
              </a:rPr>
              <a:t>8 </a:t>
            </a:r>
            <a:r>
              <a:rPr lang="zh-TW" altLang="en-US" u="sng" dirty="0">
                <a:solidFill>
                  <a:srgbClr val="FF0000"/>
                </a:solidFill>
              </a:rPr>
              <a:t>條要求</a:t>
            </a:r>
            <a:r>
              <a:rPr lang="zh-TW" altLang="en-US" dirty="0"/>
              <a:t>，將組織於處理兒童個人資料時，需額外考量其</a:t>
            </a:r>
            <a:r>
              <a:rPr lang="zh-TW" altLang="en-US" u="sng" dirty="0">
                <a:solidFill>
                  <a:srgbClr val="FF0000"/>
                </a:solidFill>
              </a:rPr>
              <a:t>父母或 監護人的同意要求</a:t>
            </a:r>
            <a:r>
              <a:rPr lang="zh-TW" altLang="en-US" dirty="0"/>
              <a:t>，除非為提供專業諮詢與預防性服務的情況 例外。 </a:t>
            </a:r>
          </a:p>
          <a:p>
            <a:r>
              <a:rPr lang="zh-TW" altLang="en-US" dirty="0"/>
              <a:t>條款 </a:t>
            </a:r>
            <a:r>
              <a:rPr lang="en-US" altLang="zh-TW" dirty="0"/>
              <a:t>8.2.7.5 </a:t>
            </a:r>
            <a:r>
              <a:rPr lang="en" altLang="zh-TW" dirty="0"/>
              <a:t>Open data </a:t>
            </a:r>
            <a:r>
              <a:rPr lang="zh-TW" altLang="en-US" dirty="0"/>
              <a:t>開放資料 </a:t>
            </a:r>
          </a:p>
          <a:p>
            <a:pPr lvl="1"/>
            <a:r>
              <a:rPr lang="zh-TW" altLang="en-US" dirty="0"/>
              <a:t>開放資料的運用上，要求組織應建立</a:t>
            </a:r>
            <a:r>
              <a:rPr lang="zh-TW" altLang="en-US" u="sng" dirty="0">
                <a:solidFill>
                  <a:srgbClr val="FF0000"/>
                </a:solidFill>
              </a:rPr>
              <a:t>去識別化機制</a:t>
            </a:r>
            <a:r>
              <a:rPr lang="zh-TW" altLang="en-US" dirty="0"/>
              <a:t>，使資料無從識別其資料主體，除非有公開個人資料的基礎或法律要求。 </a:t>
            </a:r>
            <a:endParaRPr lang="en-US" altLang="zh-TW" dirty="0"/>
          </a:p>
          <a:p>
            <a:r>
              <a:rPr lang="zh-TW" altLang="en-US" dirty="0"/>
              <a:t>條款 </a:t>
            </a:r>
            <a:r>
              <a:rPr lang="en-US" altLang="zh-TW" dirty="0"/>
              <a:t>8.2.10.1</a:t>
            </a:r>
            <a:r>
              <a:rPr lang="en" altLang="zh-TW" dirty="0"/>
              <a:t>Retention schedules </a:t>
            </a:r>
            <a:r>
              <a:rPr lang="zh-TW" altLang="en-US" dirty="0"/>
              <a:t>保留時程 </a:t>
            </a:r>
          </a:p>
          <a:p>
            <a:pPr lvl="1"/>
            <a:r>
              <a:rPr lang="zh-TW" altLang="en-US" dirty="0"/>
              <a:t>符合 </a:t>
            </a:r>
            <a:r>
              <a:rPr lang="en" altLang="zh-TW" u="sng" dirty="0">
                <a:solidFill>
                  <a:srgbClr val="FF0000"/>
                </a:solidFill>
              </a:rPr>
              <a:t>GDPR </a:t>
            </a:r>
            <a:r>
              <a:rPr lang="zh-TW" altLang="en-US" u="sng" dirty="0">
                <a:solidFill>
                  <a:srgbClr val="FF0000"/>
                </a:solidFill>
              </a:rPr>
              <a:t>第 </a:t>
            </a:r>
            <a:r>
              <a:rPr lang="en-US" altLang="zh-TW" u="sng" dirty="0">
                <a:solidFill>
                  <a:srgbClr val="FF0000"/>
                </a:solidFill>
              </a:rPr>
              <a:t>5 </a:t>
            </a:r>
            <a:r>
              <a:rPr lang="zh-TW" altLang="en-US" u="sng" dirty="0">
                <a:solidFill>
                  <a:srgbClr val="FF0000"/>
                </a:solidFill>
              </a:rPr>
              <a:t>條第 </a:t>
            </a:r>
            <a:r>
              <a:rPr lang="en-US" altLang="zh-TW" u="sng" dirty="0">
                <a:solidFill>
                  <a:srgbClr val="FF0000"/>
                </a:solidFill>
              </a:rPr>
              <a:t>1 </a:t>
            </a:r>
            <a:r>
              <a:rPr lang="zh-TW" altLang="en-US" u="sng" dirty="0">
                <a:solidFill>
                  <a:srgbClr val="FF0000"/>
                </a:solidFill>
              </a:rPr>
              <a:t>項第 </a:t>
            </a:r>
            <a:r>
              <a:rPr lang="en" altLang="zh-TW" u="sng" dirty="0">
                <a:solidFill>
                  <a:srgbClr val="FF0000"/>
                </a:solidFill>
              </a:rPr>
              <a:t>e </a:t>
            </a:r>
            <a:r>
              <a:rPr lang="zh-TW" altLang="en-US" u="sng" dirty="0">
                <a:solidFill>
                  <a:srgbClr val="FF0000"/>
                </a:solidFill>
              </a:rPr>
              <a:t>款要</a:t>
            </a:r>
            <a:r>
              <a:rPr lang="zh-TW" altLang="en-US" dirty="0"/>
              <a:t>求，組織如 因公共利益、學術研究等目的，需將個人資料轉為給長時間保存， 則應採取適當的技術上和組織上措施，維護自然人的權利和自由。 </a:t>
            </a:r>
          </a:p>
        </p:txBody>
      </p:sp>
      <p:sp>
        <p:nvSpPr>
          <p:cNvPr id="4" name="投影片編號版面配置區 3">
            <a:extLst>
              <a:ext uri="{FF2B5EF4-FFF2-40B4-BE49-F238E27FC236}">
                <a16:creationId xmlns:a16="http://schemas.microsoft.com/office/drawing/2014/main" xmlns="" id="{11F1DF8D-38D9-A54D-B7B5-8946AAE3FA44}"/>
              </a:ext>
            </a:extLst>
          </p:cNvPr>
          <p:cNvSpPr>
            <a:spLocks noGrp="1"/>
          </p:cNvSpPr>
          <p:nvPr>
            <p:ph type="sldNum" sz="quarter" idx="12"/>
          </p:nvPr>
        </p:nvSpPr>
        <p:spPr/>
        <p:txBody>
          <a:bodyPr/>
          <a:lstStyle/>
          <a:p>
            <a:fld id="{00FFB4FD-816A-9D4F-8EC9-A232068B4FA5}" type="slidenum">
              <a:rPr kumimoji="1" lang="zh-TW" altLang="en-US" smtClean="0"/>
              <a:pPr/>
              <a:t>47</a:t>
            </a:fld>
            <a:endParaRPr kumimoji="1" lang="zh-TW" altLang="en-US" dirty="0"/>
          </a:p>
        </p:txBody>
      </p:sp>
    </p:spTree>
    <p:extLst>
      <p:ext uri="{BB962C8B-B14F-4D97-AF65-F5344CB8AC3E}">
        <p14:creationId xmlns:p14="http://schemas.microsoft.com/office/powerpoint/2010/main" val="2917978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BF69254-EE74-DA4E-A8BA-58A09BB97541}"/>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F273D767-2BD4-6645-A568-45878ED9D8B2}"/>
              </a:ext>
            </a:extLst>
          </p:cNvPr>
          <p:cNvSpPr>
            <a:spLocks noGrp="1"/>
          </p:cNvSpPr>
          <p:nvPr>
            <p:ph idx="1"/>
          </p:nvPr>
        </p:nvSpPr>
        <p:spPr/>
        <p:txBody>
          <a:bodyPr>
            <a:normAutofit/>
          </a:bodyPr>
          <a:lstStyle/>
          <a:p>
            <a:r>
              <a:rPr lang="zh-TW" altLang="en-US" dirty="0"/>
              <a:t>條款</a:t>
            </a:r>
            <a:r>
              <a:rPr lang="en-US" altLang="zh-TW" dirty="0"/>
              <a:t>8.2.11.3</a:t>
            </a:r>
            <a:r>
              <a:rPr lang="zh-TW" altLang="en-US" dirty="0"/>
              <a:t> </a:t>
            </a:r>
            <a:r>
              <a:rPr lang="en" altLang="zh-TW" dirty="0"/>
              <a:t>Storage</a:t>
            </a:r>
            <a:r>
              <a:rPr lang="zh-TW" altLang="en-US" dirty="0"/>
              <a:t> </a:t>
            </a:r>
            <a:r>
              <a:rPr lang="en" altLang="zh-TW" dirty="0"/>
              <a:t>and</a:t>
            </a:r>
            <a:r>
              <a:rPr lang="zh-TW" altLang="en-US" dirty="0"/>
              <a:t> </a:t>
            </a:r>
            <a:r>
              <a:rPr lang="en" altLang="zh-TW" dirty="0"/>
              <a:t>handling </a:t>
            </a:r>
            <a:r>
              <a:rPr lang="zh-TW" altLang="en-US" dirty="0"/>
              <a:t>儲存與處理 </a:t>
            </a:r>
          </a:p>
          <a:p>
            <a:pPr lvl="1"/>
            <a:r>
              <a:rPr lang="zh-TW" altLang="en-US" dirty="0"/>
              <a:t>雲端儲存空間及個人自備裝置</a:t>
            </a:r>
            <a:r>
              <a:rPr lang="en-US" altLang="zh-TW" dirty="0"/>
              <a:t>(</a:t>
            </a:r>
            <a:r>
              <a:rPr lang="en" altLang="zh-TW" dirty="0"/>
              <a:t>BYOD)</a:t>
            </a:r>
            <a:r>
              <a:rPr lang="zh-TW" altLang="en-US" dirty="0"/>
              <a:t>等議題納入控管要求。 </a:t>
            </a:r>
          </a:p>
          <a:p>
            <a:r>
              <a:rPr lang="zh-TW" altLang="en-US" dirty="0"/>
              <a:t>條款</a:t>
            </a:r>
            <a:r>
              <a:rPr lang="en-US" altLang="zh-TW" dirty="0"/>
              <a:t>8.2.11.5</a:t>
            </a:r>
            <a:r>
              <a:rPr lang="en" altLang="zh-TW" dirty="0"/>
              <a:t>Access</a:t>
            </a:r>
            <a:r>
              <a:rPr lang="zh-TW" altLang="en-US" dirty="0"/>
              <a:t> </a:t>
            </a:r>
            <a:r>
              <a:rPr lang="en" altLang="zh-TW" dirty="0"/>
              <a:t>controls</a:t>
            </a:r>
            <a:r>
              <a:rPr lang="zh-TW" altLang="en-US" dirty="0"/>
              <a:t>存取控制 </a:t>
            </a:r>
            <a:endParaRPr lang="en-US" altLang="zh-TW" dirty="0"/>
          </a:p>
          <a:p>
            <a:pPr lvl="1"/>
            <a:r>
              <a:rPr lang="zh-TW" altLang="en-US" dirty="0"/>
              <a:t>使用者存取 個人資料監督機制，納入組織應實施的控管要求範圍。 </a:t>
            </a:r>
          </a:p>
          <a:p>
            <a:r>
              <a:rPr lang="zh-TW" altLang="en-US" dirty="0"/>
              <a:t>條款</a:t>
            </a:r>
            <a:r>
              <a:rPr lang="en-US" altLang="zh-TW" dirty="0"/>
              <a:t>8.2.11.7</a:t>
            </a:r>
            <a:r>
              <a:rPr lang="en" altLang="zh-TW" dirty="0"/>
              <a:t>Managing</a:t>
            </a:r>
            <a:r>
              <a:rPr lang="zh-TW" altLang="en-US" dirty="0"/>
              <a:t> </a:t>
            </a:r>
            <a:r>
              <a:rPr lang="en" altLang="zh-TW" dirty="0"/>
              <a:t>security</a:t>
            </a:r>
            <a:r>
              <a:rPr lang="zh-TW" altLang="en-US" dirty="0"/>
              <a:t> </a:t>
            </a:r>
            <a:r>
              <a:rPr lang="en" altLang="zh-TW" dirty="0"/>
              <a:t>breaches</a:t>
            </a:r>
            <a:r>
              <a:rPr lang="zh-TW" altLang="en-US" dirty="0"/>
              <a:t>管理安全事件 </a:t>
            </a:r>
          </a:p>
          <a:p>
            <a:pPr lvl="1"/>
            <a:r>
              <a:rPr lang="zh-TW" altLang="en-US" dirty="0"/>
              <a:t>符合 </a:t>
            </a:r>
            <a:r>
              <a:rPr lang="en" altLang="zh-TW" dirty="0"/>
              <a:t>GDPR </a:t>
            </a:r>
            <a:r>
              <a:rPr lang="zh-TW" altLang="en-US" dirty="0"/>
              <a:t>第 </a:t>
            </a:r>
            <a:r>
              <a:rPr lang="en-US" altLang="zh-TW" dirty="0"/>
              <a:t>33 </a:t>
            </a:r>
            <a:r>
              <a:rPr lang="zh-TW" altLang="en-US" dirty="0"/>
              <a:t>條要求， 於發生安全事件時，組織應於 </a:t>
            </a:r>
            <a:r>
              <a:rPr lang="en-US" altLang="zh-TW" dirty="0"/>
              <a:t>72 </a:t>
            </a:r>
            <a:r>
              <a:rPr lang="zh-TW" altLang="en-US" dirty="0"/>
              <a:t>小時內通報主管機關，並依 照 </a:t>
            </a:r>
            <a:r>
              <a:rPr lang="en" altLang="zh-TW" dirty="0"/>
              <a:t>GDPR </a:t>
            </a:r>
            <a:r>
              <a:rPr lang="zh-TW" altLang="en-US" dirty="0"/>
              <a:t>第 </a:t>
            </a:r>
            <a:r>
              <a:rPr lang="en-US" altLang="zh-TW" dirty="0"/>
              <a:t>34 </a:t>
            </a:r>
            <a:r>
              <a:rPr lang="zh-TW" altLang="en-US" dirty="0"/>
              <a:t>條要求，於發生安全事件時，組織應沒有延遲 下通知資料主體</a:t>
            </a:r>
            <a:r>
              <a:rPr lang="en-US" altLang="zh-TW" dirty="0"/>
              <a:t>;</a:t>
            </a:r>
            <a:r>
              <a:rPr lang="zh-TW" altLang="en-US" dirty="0"/>
              <a:t>同時，標準並明訂通報主管機關及通知資料 主體的內容。 </a:t>
            </a:r>
          </a:p>
          <a:p>
            <a:pPr lvl="1"/>
            <a:endParaRPr kumimoji="1" lang="zh-TW" altLang="en-US" dirty="0"/>
          </a:p>
        </p:txBody>
      </p:sp>
      <p:sp>
        <p:nvSpPr>
          <p:cNvPr id="4" name="投影片編號版面配置區 3">
            <a:extLst>
              <a:ext uri="{FF2B5EF4-FFF2-40B4-BE49-F238E27FC236}">
                <a16:creationId xmlns:a16="http://schemas.microsoft.com/office/drawing/2014/main" xmlns="" id="{EDBE560D-29BA-3F45-8FDD-1E6192274A3C}"/>
              </a:ext>
            </a:extLst>
          </p:cNvPr>
          <p:cNvSpPr>
            <a:spLocks noGrp="1"/>
          </p:cNvSpPr>
          <p:nvPr>
            <p:ph type="sldNum" sz="quarter" idx="12"/>
          </p:nvPr>
        </p:nvSpPr>
        <p:spPr/>
        <p:txBody>
          <a:bodyPr/>
          <a:lstStyle/>
          <a:p>
            <a:fld id="{00FFB4FD-816A-9D4F-8EC9-A232068B4FA5}" type="slidenum">
              <a:rPr kumimoji="1" lang="zh-TW" altLang="en-US" smtClean="0"/>
              <a:pPr/>
              <a:t>48</a:t>
            </a:fld>
            <a:endParaRPr kumimoji="1" lang="zh-TW" altLang="en-US" dirty="0"/>
          </a:p>
        </p:txBody>
      </p:sp>
    </p:spTree>
    <p:extLst>
      <p:ext uri="{BB962C8B-B14F-4D97-AF65-F5344CB8AC3E}">
        <p14:creationId xmlns:p14="http://schemas.microsoft.com/office/powerpoint/2010/main" val="1292010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EFA413E-7BC1-9948-AA65-2ECBC0EC65AD}"/>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019976CA-A446-4749-8F77-3AD6048F86BA}"/>
              </a:ext>
            </a:extLst>
          </p:cNvPr>
          <p:cNvSpPr>
            <a:spLocks noGrp="1"/>
          </p:cNvSpPr>
          <p:nvPr>
            <p:ph idx="1"/>
          </p:nvPr>
        </p:nvSpPr>
        <p:spPr/>
        <p:txBody>
          <a:bodyPr/>
          <a:lstStyle/>
          <a:p>
            <a:r>
              <a:rPr lang="zh-TW" altLang="en-US" dirty="0"/>
              <a:t>條款</a:t>
            </a:r>
            <a:r>
              <a:rPr lang="en-US" altLang="zh-TW" dirty="0"/>
              <a:t>8.2.11.8</a:t>
            </a:r>
            <a:r>
              <a:rPr lang="en" altLang="zh-TW" dirty="0"/>
              <a:t>Transfer</a:t>
            </a:r>
            <a:r>
              <a:rPr lang="zh-TW" altLang="en-US" dirty="0"/>
              <a:t> </a:t>
            </a:r>
            <a:r>
              <a:rPr lang="en" altLang="zh-TW" dirty="0"/>
              <a:t>of</a:t>
            </a:r>
            <a:r>
              <a:rPr lang="zh-TW" altLang="en-US" dirty="0"/>
              <a:t> </a:t>
            </a:r>
            <a:r>
              <a:rPr lang="en" altLang="zh-TW" dirty="0"/>
              <a:t>personal</a:t>
            </a:r>
            <a:r>
              <a:rPr lang="zh-TW" altLang="en-US" dirty="0"/>
              <a:t> </a:t>
            </a:r>
            <a:r>
              <a:rPr lang="en" altLang="zh-TW" dirty="0"/>
              <a:t>information</a:t>
            </a:r>
            <a:r>
              <a:rPr lang="zh-TW" altLang="en-US" dirty="0"/>
              <a:t> </a:t>
            </a:r>
            <a:r>
              <a:rPr lang="en" altLang="zh-TW" dirty="0"/>
              <a:t>outside</a:t>
            </a:r>
            <a:r>
              <a:rPr lang="zh-TW" altLang="en-US" dirty="0"/>
              <a:t> </a:t>
            </a:r>
            <a:r>
              <a:rPr lang="en" altLang="zh-TW" dirty="0"/>
              <a:t>the border </a:t>
            </a:r>
            <a:r>
              <a:rPr lang="zh-TW" altLang="en-US" dirty="0"/>
              <a:t>個人資料移轉到國境外地區 </a:t>
            </a:r>
          </a:p>
          <a:p>
            <a:pPr lvl="1"/>
            <a:r>
              <a:rPr lang="zh-TW" altLang="en-US" dirty="0"/>
              <a:t>以傳輸之所在地國家是否已有適當安全評估、國家</a:t>
            </a:r>
            <a:r>
              <a:rPr lang="en-US" altLang="zh-TW" dirty="0"/>
              <a:t>(</a:t>
            </a:r>
            <a:r>
              <a:rPr lang="zh-TW" altLang="en-US" dirty="0"/>
              <a:t>主 管機關</a:t>
            </a:r>
            <a:r>
              <a:rPr lang="en-US" altLang="zh-TW" dirty="0"/>
              <a:t>)</a:t>
            </a:r>
            <a:r>
              <a:rPr lang="zh-TW" altLang="en-US" dirty="0"/>
              <a:t>是否已對所在地國現行法律法規健全情形予以評估、 合約保護，以及專責人員適當評估等作為控制要求的考量。 </a:t>
            </a:r>
          </a:p>
          <a:p>
            <a:r>
              <a:rPr lang="zh-TW" altLang="en-US" dirty="0"/>
              <a:t>條款</a:t>
            </a:r>
            <a:r>
              <a:rPr lang="en-US" altLang="zh-TW" dirty="0"/>
              <a:t>8.2.12.1</a:t>
            </a:r>
            <a:r>
              <a:rPr lang="en" altLang="zh-TW" dirty="0"/>
              <a:t>Responding</a:t>
            </a:r>
            <a:r>
              <a:rPr lang="zh-TW" altLang="en-US" dirty="0"/>
              <a:t> </a:t>
            </a:r>
            <a:r>
              <a:rPr lang="en" altLang="zh-TW" dirty="0"/>
              <a:t>to</a:t>
            </a:r>
            <a:r>
              <a:rPr lang="zh-TW" altLang="en-US" dirty="0"/>
              <a:t> </a:t>
            </a:r>
            <a:r>
              <a:rPr lang="en" altLang="zh-TW" dirty="0"/>
              <a:t>rights </a:t>
            </a:r>
            <a:r>
              <a:rPr lang="zh-TW" altLang="en-US" dirty="0"/>
              <a:t>回應其權利 </a:t>
            </a:r>
          </a:p>
          <a:p>
            <a:pPr lvl="1"/>
            <a:r>
              <a:rPr lang="zh-TW" altLang="en-US" dirty="0"/>
              <a:t>符合 </a:t>
            </a:r>
            <a:r>
              <a:rPr lang="en" altLang="zh-TW" dirty="0"/>
              <a:t>GDPR </a:t>
            </a:r>
            <a:r>
              <a:rPr lang="zh-TW" altLang="en-US" dirty="0"/>
              <a:t>第 </a:t>
            </a:r>
            <a:r>
              <a:rPr lang="en-US" altLang="zh-TW" dirty="0"/>
              <a:t>12 </a:t>
            </a:r>
            <a:r>
              <a:rPr lang="zh-TW" altLang="en-US" dirty="0"/>
              <a:t>條要求，當資料主 體提出權利行使時，需於一個月內回應，必要時得以延長一個 月，此條款要求類似我國個人資料保護法</a:t>
            </a:r>
            <a:r>
              <a:rPr lang="zh-TW" altLang="en-US" u="sng" dirty="0">
                <a:solidFill>
                  <a:srgbClr val="FF0000"/>
                </a:solidFill>
              </a:rPr>
              <a:t>第 </a:t>
            </a:r>
            <a:r>
              <a:rPr lang="en-US" altLang="zh-TW" u="sng" dirty="0">
                <a:solidFill>
                  <a:srgbClr val="FF0000"/>
                </a:solidFill>
              </a:rPr>
              <a:t>13 </a:t>
            </a:r>
            <a:r>
              <a:rPr lang="zh-TW" altLang="en-US" u="sng" dirty="0">
                <a:solidFill>
                  <a:srgbClr val="FF0000"/>
                </a:solidFill>
              </a:rPr>
              <a:t>條要求</a:t>
            </a:r>
            <a:r>
              <a:rPr lang="zh-TW" altLang="en-US" dirty="0"/>
              <a:t>。 </a:t>
            </a:r>
          </a:p>
        </p:txBody>
      </p:sp>
      <p:sp>
        <p:nvSpPr>
          <p:cNvPr id="4" name="投影片編號版面配置區 3">
            <a:extLst>
              <a:ext uri="{FF2B5EF4-FFF2-40B4-BE49-F238E27FC236}">
                <a16:creationId xmlns:a16="http://schemas.microsoft.com/office/drawing/2014/main" xmlns="" id="{3603EDFE-EEAD-A34F-A562-06E207E4705E}"/>
              </a:ext>
            </a:extLst>
          </p:cNvPr>
          <p:cNvSpPr>
            <a:spLocks noGrp="1"/>
          </p:cNvSpPr>
          <p:nvPr>
            <p:ph type="sldNum" sz="quarter" idx="12"/>
          </p:nvPr>
        </p:nvSpPr>
        <p:spPr/>
        <p:txBody>
          <a:bodyPr/>
          <a:lstStyle/>
          <a:p>
            <a:fld id="{00FFB4FD-816A-9D4F-8EC9-A232068B4FA5}" type="slidenum">
              <a:rPr kumimoji="1" lang="zh-TW" altLang="en-US" smtClean="0"/>
              <a:pPr/>
              <a:t>49</a:t>
            </a:fld>
            <a:endParaRPr kumimoji="1" lang="zh-TW" altLang="en-US" dirty="0"/>
          </a:p>
        </p:txBody>
      </p:sp>
      <p:grpSp>
        <p:nvGrpSpPr>
          <p:cNvPr id="7" name="群組 6">
            <a:extLst>
              <a:ext uri="{FF2B5EF4-FFF2-40B4-BE49-F238E27FC236}">
                <a16:creationId xmlns:a16="http://schemas.microsoft.com/office/drawing/2014/main" xmlns="" id="{3DEAF066-753A-2144-8DED-FFEF7F16D116}"/>
              </a:ext>
            </a:extLst>
          </p:cNvPr>
          <p:cNvGrpSpPr/>
          <p:nvPr/>
        </p:nvGrpSpPr>
        <p:grpSpPr>
          <a:xfrm>
            <a:off x="4168588" y="30957"/>
            <a:ext cx="6938683" cy="1794668"/>
            <a:chOff x="4222376" y="107576"/>
            <a:chExt cx="6938683" cy="1794668"/>
          </a:xfrm>
        </p:grpSpPr>
        <p:sp>
          <p:nvSpPr>
            <p:cNvPr id="5" name="矩形 4">
              <a:extLst>
                <a:ext uri="{FF2B5EF4-FFF2-40B4-BE49-F238E27FC236}">
                  <a16:creationId xmlns:a16="http://schemas.microsoft.com/office/drawing/2014/main" xmlns="" id="{B4581F9D-CC4D-FD46-B940-DFBDA87D2969}"/>
                </a:ext>
              </a:extLst>
            </p:cNvPr>
            <p:cNvSpPr/>
            <p:nvPr/>
          </p:nvSpPr>
          <p:spPr>
            <a:xfrm>
              <a:off x="4222376" y="107576"/>
              <a:ext cx="6938683" cy="1718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文字方塊 5">
              <a:extLst>
                <a:ext uri="{FF2B5EF4-FFF2-40B4-BE49-F238E27FC236}">
                  <a16:creationId xmlns:a16="http://schemas.microsoft.com/office/drawing/2014/main" xmlns="" id="{A29F9085-6D79-674F-99AD-3F0BC6654B61}"/>
                </a:ext>
              </a:extLst>
            </p:cNvPr>
            <p:cNvSpPr txBox="1"/>
            <p:nvPr/>
          </p:nvSpPr>
          <p:spPr>
            <a:xfrm>
              <a:off x="4303059" y="147918"/>
              <a:ext cx="6750423" cy="1754326"/>
            </a:xfrm>
            <a:prstGeom prst="rect">
              <a:avLst/>
            </a:prstGeom>
            <a:noFill/>
          </p:spPr>
          <p:txBody>
            <a:bodyPr wrap="square" rtlCol="0">
              <a:spAutoFit/>
            </a:bodyPr>
            <a:lstStyle/>
            <a:p>
              <a:r>
                <a:rPr lang="zh-TW" altLang="en-US" dirty="0">
                  <a:solidFill>
                    <a:schemeClr val="bg1"/>
                  </a:solidFill>
                  <a:latin typeface="Kaiti SC" panose="02010600040101010101" pitchFamily="2" charset="-122"/>
                  <a:ea typeface="Kaiti SC" panose="02010600040101010101" pitchFamily="2" charset="-122"/>
                </a:rPr>
                <a:t>公務機關或非公務機關受理當事人依</a:t>
              </a:r>
              <a:r>
                <a:rPr lang="zh-TW" altLang="en-US" u="sng" dirty="0">
                  <a:solidFill>
                    <a:srgbClr val="FF0000"/>
                  </a:solidFill>
                  <a:latin typeface="Kaiti SC" panose="02010600040101010101" pitchFamily="2" charset="-122"/>
                  <a:ea typeface="Kaiti SC" panose="02010600040101010101" pitchFamily="2" charset="-122"/>
                </a:rPr>
                <a:t>第十條規定</a:t>
              </a:r>
              <a:r>
                <a:rPr lang="zh-TW" altLang="en-US" dirty="0">
                  <a:solidFill>
                    <a:schemeClr val="bg1"/>
                  </a:solidFill>
                  <a:latin typeface="Kaiti SC" panose="02010600040101010101" pitchFamily="2" charset="-122"/>
                  <a:ea typeface="Kaiti SC" panose="02010600040101010101" pitchFamily="2" charset="-122"/>
                </a:rPr>
                <a:t>之請求，應於十五日內， 為准駁之決定；必要時，得予延長，延長之期間不得逾十五日，並應將其 原因以書面通知請求人。</a:t>
              </a:r>
              <a:endParaRPr lang="en-US" altLang="zh-TW" dirty="0">
                <a:solidFill>
                  <a:schemeClr val="bg1"/>
                </a:solidFill>
                <a:latin typeface="Kaiti SC" panose="02010600040101010101" pitchFamily="2" charset="-122"/>
                <a:ea typeface="Kaiti SC" panose="02010600040101010101" pitchFamily="2" charset="-122"/>
              </a:endParaRPr>
            </a:p>
            <a:p>
              <a:r>
                <a:rPr lang="zh-TW" altLang="en-US" dirty="0">
                  <a:solidFill>
                    <a:schemeClr val="bg1"/>
                  </a:solidFill>
                  <a:latin typeface="Kaiti SC" panose="02010600040101010101" pitchFamily="2" charset="-122"/>
                  <a:ea typeface="Kaiti SC" panose="02010600040101010101" pitchFamily="2" charset="-122"/>
                </a:rPr>
                <a:t>公務機關或非公務機關受理當事人依</a:t>
              </a:r>
              <a:r>
                <a:rPr lang="zh-TW" altLang="en-US" b="1" u="sng" dirty="0">
                  <a:solidFill>
                    <a:srgbClr val="FF0000"/>
                  </a:solidFill>
                  <a:latin typeface="Kaiti SC" panose="02010600040101010101" pitchFamily="2" charset="-122"/>
                  <a:ea typeface="Kaiti SC" panose="02010600040101010101" pitchFamily="2" charset="-122"/>
                </a:rPr>
                <a:t>第十一條規定</a:t>
              </a:r>
              <a:r>
                <a:rPr lang="zh-TW" altLang="en-US" dirty="0">
                  <a:solidFill>
                    <a:schemeClr val="bg1"/>
                  </a:solidFill>
                  <a:latin typeface="Kaiti SC" panose="02010600040101010101" pitchFamily="2" charset="-122"/>
                  <a:ea typeface="Kaiti SC" panose="02010600040101010101" pitchFamily="2" charset="-122"/>
                </a:rPr>
                <a:t>之請求，應於三十日內 ，為准駁之決定；必要時，得予延長，延長之期間不得逾三十日，並應將 其原因以書面通知請求人。</a:t>
              </a:r>
              <a:endParaRPr kumimoji="1" lang="zh-TW" altLang="en-US" dirty="0">
                <a:solidFill>
                  <a:schemeClr val="bg1"/>
                </a:solidFill>
                <a:latin typeface="Kaiti SC" panose="02010600040101010101" pitchFamily="2" charset="-122"/>
                <a:ea typeface="Kaiti SC" panose="02010600040101010101" pitchFamily="2" charset="-122"/>
              </a:endParaRPr>
            </a:p>
          </p:txBody>
        </p:sp>
      </p:grpSp>
    </p:spTree>
    <p:extLst>
      <p:ext uri="{BB962C8B-B14F-4D97-AF65-F5344CB8AC3E}">
        <p14:creationId xmlns:p14="http://schemas.microsoft.com/office/powerpoint/2010/main" val="100946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EA16E3AE-C24E-0145-A359-A42AF6624953}"/>
              </a:ext>
            </a:extLst>
          </p:cNvPr>
          <p:cNvSpPr>
            <a:spLocks noGrp="1"/>
          </p:cNvSpPr>
          <p:nvPr>
            <p:ph type="sldNum" sz="quarter" idx="12"/>
          </p:nvPr>
        </p:nvSpPr>
        <p:spPr/>
        <p:txBody>
          <a:bodyPr/>
          <a:lstStyle/>
          <a:p>
            <a:fld id="{00FFB4FD-816A-9D4F-8EC9-A232068B4FA5}" type="slidenum">
              <a:rPr kumimoji="1" lang="zh-TW" altLang="en-US" smtClean="0"/>
              <a:pPr/>
              <a:t>5</a:t>
            </a:fld>
            <a:endParaRPr kumimoji="1" lang="zh-TW" altLang="en-US" dirty="0"/>
          </a:p>
        </p:txBody>
      </p:sp>
      <p:pic>
        <p:nvPicPr>
          <p:cNvPr id="5" name="圖片 4">
            <a:extLst>
              <a:ext uri="{FF2B5EF4-FFF2-40B4-BE49-F238E27FC236}">
                <a16:creationId xmlns:a16="http://schemas.microsoft.com/office/drawing/2014/main" xmlns="" id="{31198470-6653-CE45-A259-AC12F2DEDE6B}"/>
              </a:ext>
            </a:extLst>
          </p:cNvPr>
          <p:cNvPicPr>
            <a:picLocks noChangeAspect="1"/>
          </p:cNvPicPr>
          <p:nvPr/>
        </p:nvPicPr>
        <p:blipFill>
          <a:blip r:embed="rId2"/>
          <a:stretch>
            <a:fillRect/>
          </a:stretch>
        </p:blipFill>
        <p:spPr>
          <a:xfrm>
            <a:off x="388550" y="272715"/>
            <a:ext cx="5707450" cy="3212707"/>
          </a:xfrm>
          <a:prstGeom prst="rect">
            <a:avLst/>
          </a:prstGeom>
        </p:spPr>
      </p:pic>
      <p:pic>
        <p:nvPicPr>
          <p:cNvPr id="7" name="圖片 6">
            <a:extLst>
              <a:ext uri="{FF2B5EF4-FFF2-40B4-BE49-F238E27FC236}">
                <a16:creationId xmlns:a16="http://schemas.microsoft.com/office/drawing/2014/main" xmlns="" id="{4F99D06C-C185-BF45-A85F-23A0E61D5AB1}"/>
              </a:ext>
            </a:extLst>
          </p:cNvPr>
          <p:cNvPicPr>
            <a:picLocks noChangeAspect="1"/>
          </p:cNvPicPr>
          <p:nvPr/>
        </p:nvPicPr>
        <p:blipFill>
          <a:blip r:embed="rId3"/>
          <a:stretch>
            <a:fillRect/>
          </a:stretch>
        </p:blipFill>
        <p:spPr>
          <a:xfrm>
            <a:off x="4723551" y="3001544"/>
            <a:ext cx="6923018" cy="3041105"/>
          </a:xfrm>
          <a:prstGeom prst="rect">
            <a:avLst/>
          </a:prstGeom>
        </p:spPr>
      </p:pic>
    </p:spTree>
    <p:extLst>
      <p:ext uri="{BB962C8B-B14F-4D97-AF65-F5344CB8AC3E}">
        <p14:creationId xmlns:p14="http://schemas.microsoft.com/office/powerpoint/2010/main" val="803040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378BD11-CCCC-F04F-9CE6-13EBAB6DCDE2}"/>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608802D0-B36E-DC45-8CC4-F7B2BD03E26E}"/>
              </a:ext>
            </a:extLst>
          </p:cNvPr>
          <p:cNvSpPr>
            <a:spLocks noGrp="1"/>
          </p:cNvSpPr>
          <p:nvPr>
            <p:ph idx="1"/>
          </p:nvPr>
        </p:nvSpPr>
        <p:spPr/>
        <p:txBody>
          <a:bodyPr/>
          <a:lstStyle/>
          <a:p>
            <a:r>
              <a:rPr lang="zh-TW" altLang="en-US" dirty="0"/>
              <a:t>條款</a:t>
            </a:r>
            <a:r>
              <a:rPr lang="en-US" altLang="zh-TW" dirty="0"/>
              <a:t>8.2.12.2</a:t>
            </a:r>
            <a:r>
              <a:rPr lang="en" altLang="zh-TW" dirty="0"/>
              <a:t>Access</a:t>
            </a:r>
            <a:r>
              <a:rPr lang="zh-TW" altLang="en-US" dirty="0"/>
              <a:t> </a:t>
            </a:r>
            <a:r>
              <a:rPr lang="en" altLang="zh-TW" dirty="0"/>
              <a:t>to</a:t>
            </a:r>
            <a:r>
              <a:rPr lang="zh-TW" altLang="en-US" dirty="0"/>
              <a:t> </a:t>
            </a:r>
            <a:r>
              <a:rPr lang="en" altLang="zh-TW" dirty="0"/>
              <a:t>information </a:t>
            </a:r>
            <a:r>
              <a:rPr lang="zh-TW" altLang="en-US" dirty="0"/>
              <a:t>個人資料使用權 </a:t>
            </a:r>
          </a:p>
          <a:p>
            <a:pPr lvl="1"/>
            <a:r>
              <a:rPr lang="zh-TW" altLang="en-US" dirty="0"/>
              <a:t>資料主體對其使用權行使查詢 內容種類明文列出，包含</a:t>
            </a:r>
            <a:r>
              <a:rPr lang="en-US" altLang="zh-TW" dirty="0"/>
              <a:t>:</a:t>
            </a:r>
            <a:r>
              <a:rPr lang="zh-TW" altLang="en-US" dirty="0"/>
              <a:t>處理目的、類別、資訊揭露的接收 者，尤其接收者為第三國或國際組織</a:t>
            </a:r>
            <a:r>
              <a:rPr lang="en-US" altLang="zh-TW" dirty="0"/>
              <a:t>(</a:t>
            </a:r>
            <a:r>
              <a:rPr lang="zh-TW" altLang="en-US" dirty="0"/>
              <a:t>利用的對象</a:t>
            </a:r>
            <a:r>
              <a:rPr lang="en-US" altLang="zh-TW" dirty="0"/>
              <a:t>)</a:t>
            </a:r>
            <a:r>
              <a:rPr lang="zh-TW" altLang="en-US" dirty="0"/>
              <a:t>、個人資 料被儲存的期間或準則、有權要求更正或刪除個人資料，限制 處理關於該自然人的個人資料、存在向主管機關提出申訴的權 利、間接蒐集時個人資料的來源、在自動化決策含剖析，和涉 及邏輯上有意義的資訊，該處理對自然人的意義和後果，以及 將個人資料轉移到第三國或國際組織時的防護措施等資訊。 </a:t>
            </a:r>
          </a:p>
          <a:p>
            <a:pPr lvl="1"/>
            <a:endParaRPr kumimoji="1" lang="zh-TW" altLang="en-US" dirty="0"/>
          </a:p>
        </p:txBody>
      </p:sp>
      <p:sp>
        <p:nvSpPr>
          <p:cNvPr id="4" name="投影片編號版面配置區 3">
            <a:extLst>
              <a:ext uri="{FF2B5EF4-FFF2-40B4-BE49-F238E27FC236}">
                <a16:creationId xmlns:a16="http://schemas.microsoft.com/office/drawing/2014/main" xmlns="" id="{484F3615-28F3-E342-A394-564BF5C0533A}"/>
              </a:ext>
            </a:extLst>
          </p:cNvPr>
          <p:cNvSpPr>
            <a:spLocks noGrp="1"/>
          </p:cNvSpPr>
          <p:nvPr>
            <p:ph type="sldNum" sz="quarter" idx="12"/>
          </p:nvPr>
        </p:nvSpPr>
        <p:spPr/>
        <p:txBody>
          <a:bodyPr/>
          <a:lstStyle/>
          <a:p>
            <a:fld id="{00FFB4FD-816A-9D4F-8EC9-A232068B4FA5}" type="slidenum">
              <a:rPr kumimoji="1" lang="zh-TW" altLang="en-US" smtClean="0"/>
              <a:pPr/>
              <a:t>50</a:t>
            </a:fld>
            <a:endParaRPr kumimoji="1" lang="zh-TW" altLang="en-US" dirty="0"/>
          </a:p>
        </p:txBody>
      </p:sp>
    </p:spTree>
    <p:extLst>
      <p:ext uri="{BB962C8B-B14F-4D97-AF65-F5344CB8AC3E}">
        <p14:creationId xmlns:p14="http://schemas.microsoft.com/office/powerpoint/2010/main" val="474424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F5E2B0B-B063-794E-91EF-105482A1DF46}"/>
              </a:ext>
            </a:extLst>
          </p:cNvPr>
          <p:cNvSpPr>
            <a:spLocks noGrp="1"/>
          </p:cNvSpPr>
          <p:nvPr>
            <p:ph type="title"/>
          </p:nvPr>
        </p:nvSpPr>
        <p:spPr/>
        <p:txBody>
          <a:bodyPr/>
          <a:lstStyle/>
          <a:p>
            <a:r>
              <a:rPr kumimoji="1" lang="zh-TW" altLang="en-US" dirty="0"/>
              <a:t>條款八 運作 </a:t>
            </a:r>
          </a:p>
        </p:txBody>
      </p:sp>
      <p:sp>
        <p:nvSpPr>
          <p:cNvPr id="3" name="內容版面配置區 2">
            <a:extLst>
              <a:ext uri="{FF2B5EF4-FFF2-40B4-BE49-F238E27FC236}">
                <a16:creationId xmlns:a16="http://schemas.microsoft.com/office/drawing/2014/main" xmlns="" id="{6DD572ED-77F2-304F-9890-0897BA9D19F4}"/>
              </a:ext>
            </a:extLst>
          </p:cNvPr>
          <p:cNvSpPr>
            <a:spLocks noGrp="1"/>
          </p:cNvSpPr>
          <p:nvPr>
            <p:ph idx="1"/>
          </p:nvPr>
        </p:nvSpPr>
        <p:spPr/>
        <p:txBody>
          <a:bodyPr/>
          <a:lstStyle/>
          <a:p>
            <a:r>
              <a:rPr lang="zh-TW" altLang="en-US" dirty="0"/>
              <a:t>資料主體依據條款 </a:t>
            </a:r>
            <a:r>
              <a:rPr lang="en-US" altLang="zh-TW" dirty="0"/>
              <a:t>8.2.12.4 </a:t>
            </a:r>
            <a:r>
              <a:rPr lang="en" altLang="zh-TW" dirty="0"/>
              <a:t>Erasure </a:t>
            </a:r>
            <a:r>
              <a:rPr lang="zh-TW" altLang="en-US" dirty="0"/>
              <a:t>刪 除 權 、 </a:t>
            </a:r>
            <a:r>
              <a:rPr lang="en-US" altLang="zh-TW" dirty="0"/>
              <a:t>8.2.12.5 </a:t>
            </a:r>
            <a:r>
              <a:rPr lang="en" altLang="zh-TW" dirty="0"/>
              <a:t>Restriction of processing </a:t>
            </a:r>
            <a:r>
              <a:rPr lang="zh-TW" altLang="en-US" dirty="0"/>
              <a:t>限制處理權、</a:t>
            </a:r>
            <a:r>
              <a:rPr lang="en-US" altLang="zh-TW" dirty="0"/>
              <a:t>8.2.12.6 </a:t>
            </a:r>
            <a:r>
              <a:rPr lang="en" altLang="zh-TW" dirty="0"/>
              <a:t>Data portability </a:t>
            </a:r>
            <a:r>
              <a:rPr lang="zh-TW" altLang="en-US" dirty="0"/>
              <a:t>個人資料可攜權、</a:t>
            </a:r>
            <a:r>
              <a:rPr lang="en-US" altLang="zh-TW" dirty="0"/>
              <a:t>8.2.12.7 </a:t>
            </a:r>
            <a:r>
              <a:rPr lang="en" altLang="zh-TW" dirty="0"/>
              <a:t>Objection </a:t>
            </a:r>
            <a:r>
              <a:rPr lang="zh-TW" altLang="en-US" dirty="0"/>
              <a:t>反對權， 以及 </a:t>
            </a:r>
            <a:r>
              <a:rPr lang="en-US" altLang="zh-TW" dirty="0"/>
              <a:t>8.2.12.8 </a:t>
            </a:r>
            <a:r>
              <a:rPr lang="en" altLang="zh-TW" dirty="0"/>
              <a:t>Automated decision-making, including profiling </a:t>
            </a:r>
            <a:r>
              <a:rPr lang="zh-TW" altLang="en-US" dirty="0"/>
              <a:t>自動化決策，包括剖析等權利時，適用的前提與要 求，以符合 </a:t>
            </a:r>
            <a:r>
              <a:rPr lang="en" altLang="zh-TW" dirty="0"/>
              <a:t>GDPR </a:t>
            </a:r>
            <a:r>
              <a:rPr lang="zh-TW" altLang="en-US" dirty="0"/>
              <a:t>第 </a:t>
            </a:r>
            <a:r>
              <a:rPr lang="en-US" altLang="zh-TW" dirty="0"/>
              <a:t>17 </a:t>
            </a:r>
            <a:r>
              <a:rPr lang="zh-TW" altLang="en-US" dirty="0"/>
              <a:t>條、第 </a:t>
            </a:r>
            <a:r>
              <a:rPr lang="en-US" altLang="zh-TW" dirty="0"/>
              <a:t>18 </a:t>
            </a:r>
            <a:r>
              <a:rPr lang="zh-TW" altLang="en-US" dirty="0"/>
              <a:t>條、第 </a:t>
            </a:r>
            <a:r>
              <a:rPr lang="en-US" altLang="zh-TW" dirty="0"/>
              <a:t>20 </a:t>
            </a:r>
            <a:r>
              <a:rPr lang="zh-TW" altLang="en-US" dirty="0"/>
              <a:t>條至第 </a:t>
            </a:r>
            <a:r>
              <a:rPr lang="en-US" altLang="zh-TW" dirty="0"/>
              <a:t>22 </a:t>
            </a:r>
            <a:r>
              <a:rPr lang="zh-TW" altLang="en-US" dirty="0"/>
              <a:t>條要 求。 </a:t>
            </a:r>
            <a:endParaRPr lang="en" altLang="zh-TW" dirty="0"/>
          </a:p>
          <a:p>
            <a:endParaRPr kumimoji="1" lang="zh-TW" altLang="en-US" dirty="0"/>
          </a:p>
        </p:txBody>
      </p:sp>
      <p:sp>
        <p:nvSpPr>
          <p:cNvPr id="4" name="投影片編號版面配置區 3">
            <a:extLst>
              <a:ext uri="{FF2B5EF4-FFF2-40B4-BE49-F238E27FC236}">
                <a16:creationId xmlns:a16="http://schemas.microsoft.com/office/drawing/2014/main" xmlns="" id="{A43F90CC-7B96-9247-8B02-A3BC476BCC09}"/>
              </a:ext>
            </a:extLst>
          </p:cNvPr>
          <p:cNvSpPr>
            <a:spLocks noGrp="1"/>
          </p:cNvSpPr>
          <p:nvPr>
            <p:ph type="sldNum" sz="quarter" idx="12"/>
          </p:nvPr>
        </p:nvSpPr>
        <p:spPr/>
        <p:txBody>
          <a:bodyPr/>
          <a:lstStyle/>
          <a:p>
            <a:fld id="{00FFB4FD-816A-9D4F-8EC9-A232068B4FA5}" type="slidenum">
              <a:rPr kumimoji="1" lang="zh-TW" altLang="en-US" smtClean="0"/>
              <a:pPr/>
              <a:t>51</a:t>
            </a:fld>
            <a:endParaRPr kumimoji="1" lang="zh-TW" altLang="en-US" dirty="0"/>
          </a:p>
        </p:txBody>
      </p:sp>
    </p:spTree>
    <p:extLst>
      <p:ext uri="{BB962C8B-B14F-4D97-AF65-F5344CB8AC3E}">
        <p14:creationId xmlns:p14="http://schemas.microsoft.com/office/powerpoint/2010/main" val="1431269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3A581C25-46C4-C141-A1D7-0DB892C15750}"/>
              </a:ext>
            </a:extLst>
          </p:cNvPr>
          <p:cNvSpPr>
            <a:spLocks noGrp="1"/>
          </p:cNvSpPr>
          <p:nvPr>
            <p:ph type="sldNum" sz="quarter" idx="12"/>
          </p:nvPr>
        </p:nvSpPr>
        <p:spPr/>
        <p:txBody>
          <a:bodyPr/>
          <a:lstStyle/>
          <a:p>
            <a:fld id="{00FFB4FD-816A-9D4F-8EC9-A232068B4FA5}" type="slidenum">
              <a:rPr kumimoji="1" lang="zh-TW" altLang="en-US" smtClean="0"/>
              <a:pPr/>
              <a:t>52</a:t>
            </a:fld>
            <a:endParaRPr kumimoji="1" lang="zh-TW" altLang="en-US" dirty="0"/>
          </a:p>
        </p:txBody>
      </p:sp>
      <p:sp>
        <p:nvSpPr>
          <p:cNvPr id="3" name="文字方塊 2">
            <a:extLst>
              <a:ext uri="{FF2B5EF4-FFF2-40B4-BE49-F238E27FC236}">
                <a16:creationId xmlns:a16="http://schemas.microsoft.com/office/drawing/2014/main" xmlns="" id="{5A1C346B-3D1F-0148-AE9E-DA7E65E9E0A0}"/>
              </a:ext>
            </a:extLst>
          </p:cNvPr>
          <p:cNvSpPr txBox="1"/>
          <p:nvPr/>
        </p:nvSpPr>
        <p:spPr>
          <a:xfrm>
            <a:off x="3814762" y="2600325"/>
            <a:ext cx="4795837" cy="1200329"/>
          </a:xfrm>
          <a:prstGeom prst="rect">
            <a:avLst/>
          </a:prstGeom>
          <a:noFill/>
        </p:spPr>
        <p:txBody>
          <a:bodyPr wrap="square" rtlCol="0">
            <a:spAutoFit/>
          </a:bodyPr>
          <a:lstStyle/>
          <a:p>
            <a:r>
              <a:rPr kumimoji="1" lang="en-US" altLang="zh-TW" sz="7200" dirty="0">
                <a:ea typeface="Kaiti SC" panose="02010600040101010101" pitchFamily="2" charset="-122"/>
              </a:rPr>
              <a:t>Check</a:t>
            </a:r>
            <a:r>
              <a:rPr kumimoji="1" lang="zh-TW" altLang="en-US" sz="7200" dirty="0">
                <a:ea typeface="Kaiti SC" panose="02010600040101010101" pitchFamily="2" charset="-122"/>
              </a:rPr>
              <a:t> </a:t>
            </a:r>
            <a:r>
              <a:rPr kumimoji="1" lang="zh-CN" altLang="en-US" sz="7200" dirty="0">
                <a:ea typeface="Kaiti SC" panose="02010600040101010101" pitchFamily="2" charset="-122"/>
              </a:rPr>
              <a:t>檢查</a:t>
            </a:r>
            <a:endParaRPr kumimoji="1" lang="zh-TW" altLang="en-US" sz="7200" dirty="0">
              <a:ea typeface="Kaiti SC" panose="02010600040101010101" pitchFamily="2" charset="-122"/>
            </a:endParaRPr>
          </a:p>
        </p:txBody>
      </p:sp>
    </p:spTree>
    <p:extLst>
      <p:ext uri="{BB962C8B-B14F-4D97-AF65-F5344CB8AC3E}">
        <p14:creationId xmlns:p14="http://schemas.microsoft.com/office/powerpoint/2010/main" val="2153687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B974593-2410-5D47-B6CF-3D502E7237DB}"/>
              </a:ext>
            </a:extLst>
          </p:cNvPr>
          <p:cNvSpPr>
            <a:spLocks noGrp="1"/>
          </p:cNvSpPr>
          <p:nvPr>
            <p:ph type="title"/>
          </p:nvPr>
        </p:nvSpPr>
        <p:spPr/>
        <p:txBody>
          <a:bodyPr/>
          <a:lstStyle/>
          <a:p>
            <a:r>
              <a:rPr kumimoji="1" lang="zh-TW" altLang="en-US" dirty="0"/>
              <a:t>條款九成效評估</a:t>
            </a:r>
          </a:p>
        </p:txBody>
      </p:sp>
      <p:sp>
        <p:nvSpPr>
          <p:cNvPr id="3" name="內容版面配置區 2">
            <a:extLst>
              <a:ext uri="{FF2B5EF4-FFF2-40B4-BE49-F238E27FC236}">
                <a16:creationId xmlns:a16="http://schemas.microsoft.com/office/drawing/2014/main" xmlns="" id="{181D4092-2494-194E-A0AF-8542643B9834}"/>
              </a:ext>
            </a:extLst>
          </p:cNvPr>
          <p:cNvSpPr>
            <a:spLocks noGrp="1"/>
          </p:cNvSpPr>
          <p:nvPr>
            <p:ph idx="1"/>
          </p:nvPr>
        </p:nvSpPr>
        <p:spPr/>
        <p:txBody>
          <a:bodyPr/>
          <a:lstStyle/>
          <a:p>
            <a:r>
              <a:rPr lang="zh-TW" altLang="en-US" dirty="0"/>
              <a:t>條款 </a:t>
            </a:r>
            <a:r>
              <a:rPr lang="en-US" altLang="zh-TW" dirty="0"/>
              <a:t>9.1 </a:t>
            </a:r>
            <a:r>
              <a:rPr lang="en" altLang="zh-TW" dirty="0"/>
              <a:t>Monitoring, measurement, analysis and evaluation </a:t>
            </a:r>
            <a:r>
              <a:rPr lang="zh-TW" altLang="en-US" dirty="0"/>
              <a:t>監督、量測、分析及評估 </a:t>
            </a:r>
            <a:endParaRPr lang="en-US" altLang="zh-TW" dirty="0"/>
          </a:p>
          <a:p>
            <a:pPr lvl="1"/>
            <a:r>
              <a:rPr lang="zh-TW" altLang="en-US" dirty="0"/>
              <a:t>要求組織除應文件 化個人資訊管理系統績效量測紀錄外，並規劃量測的頻率、時間、 評估量測的方法、執行量測的人員，以及所需的資源等。 </a:t>
            </a:r>
          </a:p>
          <a:p>
            <a:r>
              <a:rPr lang="zh-TW" altLang="en-US" dirty="0"/>
              <a:t>條款 </a:t>
            </a:r>
            <a:r>
              <a:rPr lang="en-US" altLang="zh-TW" dirty="0"/>
              <a:t>9.3 </a:t>
            </a:r>
            <a:r>
              <a:rPr lang="en" altLang="zh-TW" dirty="0"/>
              <a:t>Management review </a:t>
            </a:r>
            <a:r>
              <a:rPr lang="zh-TW" altLang="en-US" dirty="0"/>
              <a:t>管理審查 </a:t>
            </a:r>
          </a:p>
          <a:p>
            <a:pPr lvl="1"/>
            <a:r>
              <a:rPr lang="zh-TW" altLang="en-US" dirty="0"/>
              <a:t>要求組織於管理 審查時需額外討論內部外部議題的變動，以及對個人資訊管理系統 績效之回饋與趨勢分析。 </a:t>
            </a:r>
          </a:p>
          <a:p>
            <a:endParaRPr kumimoji="1" lang="zh-TW" altLang="en-US" dirty="0"/>
          </a:p>
        </p:txBody>
      </p:sp>
      <p:sp>
        <p:nvSpPr>
          <p:cNvPr id="4" name="投影片編號版面配置區 3">
            <a:extLst>
              <a:ext uri="{FF2B5EF4-FFF2-40B4-BE49-F238E27FC236}">
                <a16:creationId xmlns:a16="http://schemas.microsoft.com/office/drawing/2014/main" xmlns="" id="{B6C68002-7E7C-8648-BC03-F1AEF6D04EC5}"/>
              </a:ext>
            </a:extLst>
          </p:cNvPr>
          <p:cNvSpPr>
            <a:spLocks noGrp="1"/>
          </p:cNvSpPr>
          <p:nvPr>
            <p:ph type="sldNum" sz="quarter" idx="12"/>
          </p:nvPr>
        </p:nvSpPr>
        <p:spPr/>
        <p:txBody>
          <a:bodyPr/>
          <a:lstStyle/>
          <a:p>
            <a:fld id="{00FFB4FD-816A-9D4F-8EC9-A232068B4FA5}" type="slidenum">
              <a:rPr kumimoji="1" lang="zh-TW" altLang="en-US" smtClean="0"/>
              <a:pPr/>
              <a:t>53</a:t>
            </a:fld>
            <a:endParaRPr kumimoji="1" lang="zh-TW" altLang="en-US" dirty="0"/>
          </a:p>
        </p:txBody>
      </p:sp>
    </p:spTree>
    <p:extLst>
      <p:ext uri="{BB962C8B-B14F-4D97-AF65-F5344CB8AC3E}">
        <p14:creationId xmlns:p14="http://schemas.microsoft.com/office/powerpoint/2010/main" val="530338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3A581C25-46C4-C141-A1D7-0DB892C15750}"/>
              </a:ext>
            </a:extLst>
          </p:cNvPr>
          <p:cNvSpPr>
            <a:spLocks noGrp="1"/>
          </p:cNvSpPr>
          <p:nvPr>
            <p:ph type="sldNum" sz="quarter" idx="12"/>
          </p:nvPr>
        </p:nvSpPr>
        <p:spPr/>
        <p:txBody>
          <a:bodyPr/>
          <a:lstStyle/>
          <a:p>
            <a:fld id="{00FFB4FD-816A-9D4F-8EC9-A232068B4FA5}" type="slidenum">
              <a:rPr kumimoji="1" lang="zh-TW" altLang="en-US" smtClean="0"/>
              <a:pPr/>
              <a:t>54</a:t>
            </a:fld>
            <a:endParaRPr kumimoji="1" lang="zh-TW" altLang="en-US" dirty="0"/>
          </a:p>
        </p:txBody>
      </p:sp>
      <p:sp>
        <p:nvSpPr>
          <p:cNvPr id="3" name="文字方塊 2">
            <a:extLst>
              <a:ext uri="{FF2B5EF4-FFF2-40B4-BE49-F238E27FC236}">
                <a16:creationId xmlns:a16="http://schemas.microsoft.com/office/drawing/2014/main" xmlns="" id="{5A1C346B-3D1F-0148-AE9E-DA7E65E9E0A0}"/>
              </a:ext>
            </a:extLst>
          </p:cNvPr>
          <p:cNvSpPr txBox="1"/>
          <p:nvPr/>
        </p:nvSpPr>
        <p:spPr>
          <a:xfrm>
            <a:off x="3814762" y="2600325"/>
            <a:ext cx="4795837" cy="1200329"/>
          </a:xfrm>
          <a:prstGeom prst="rect">
            <a:avLst/>
          </a:prstGeom>
          <a:noFill/>
        </p:spPr>
        <p:txBody>
          <a:bodyPr wrap="square" rtlCol="0">
            <a:spAutoFit/>
          </a:bodyPr>
          <a:lstStyle/>
          <a:p>
            <a:r>
              <a:rPr kumimoji="1" lang="en-US" altLang="zh-TW" sz="7200" dirty="0">
                <a:ea typeface="Kaiti SC" panose="02010600040101010101" pitchFamily="2" charset="-122"/>
              </a:rPr>
              <a:t>Act</a:t>
            </a:r>
            <a:r>
              <a:rPr kumimoji="1" lang="zh-TW" altLang="en-US" sz="7200" dirty="0">
                <a:ea typeface="Kaiti SC" panose="02010600040101010101" pitchFamily="2" charset="-122"/>
              </a:rPr>
              <a:t> </a:t>
            </a:r>
            <a:r>
              <a:rPr kumimoji="1" lang="zh-CN" altLang="en-US" sz="7200" dirty="0">
                <a:ea typeface="Kaiti SC" panose="02010600040101010101" pitchFamily="2" charset="-122"/>
              </a:rPr>
              <a:t>行動</a:t>
            </a:r>
            <a:endParaRPr kumimoji="1" lang="zh-TW" altLang="en-US" sz="7200" dirty="0">
              <a:ea typeface="Kaiti SC" panose="02010600040101010101" pitchFamily="2" charset="-122"/>
            </a:endParaRPr>
          </a:p>
        </p:txBody>
      </p:sp>
    </p:spTree>
    <p:extLst>
      <p:ext uri="{BB962C8B-B14F-4D97-AF65-F5344CB8AC3E}">
        <p14:creationId xmlns:p14="http://schemas.microsoft.com/office/powerpoint/2010/main" val="129462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9ED2A28-E4D2-E84A-96DB-C30776D4DDFD}"/>
              </a:ext>
            </a:extLst>
          </p:cNvPr>
          <p:cNvSpPr>
            <a:spLocks noGrp="1"/>
          </p:cNvSpPr>
          <p:nvPr>
            <p:ph type="title"/>
          </p:nvPr>
        </p:nvSpPr>
        <p:spPr/>
        <p:txBody>
          <a:bodyPr/>
          <a:lstStyle/>
          <a:p>
            <a:r>
              <a:rPr kumimoji="1" lang="zh-TW" altLang="en-US" dirty="0"/>
              <a:t>條款</a:t>
            </a:r>
            <a:r>
              <a:rPr kumimoji="1" lang="zh-CN" altLang="en-US" dirty="0"/>
              <a:t>十持續改善</a:t>
            </a:r>
            <a:endParaRPr kumimoji="1" lang="zh-TW" altLang="en-US" dirty="0"/>
          </a:p>
        </p:txBody>
      </p:sp>
      <p:sp>
        <p:nvSpPr>
          <p:cNvPr id="3" name="內容版面配置區 2">
            <a:extLst>
              <a:ext uri="{FF2B5EF4-FFF2-40B4-BE49-F238E27FC236}">
                <a16:creationId xmlns:a16="http://schemas.microsoft.com/office/drawing/2014/main" xmlns="" id="{189ACA87-85D5-A14C-B2E7-EAB342779232}"/>
              </a:ext>
            </a:extLst>
          </p:cNvPr>
          <p:cNvSpPr>
            <a:spLocks noGrp="1"/>
          </p:cNvSpPr>
          <p:nvPr>
            <p:ph idx="1"/>
          </p:nvPr>
        </p:nvSpPr>
        <p:spPr/>
        <p:txBody>
          <a:bodyPr/>
          <a:lstStyle/>
          <a:p>
            <a:r>
              <a:rPr lang="zh-TW" altLang="en-US" dirty="0"/>
              <a:t>仍保留 </a:t>
            </a:r>
            <a:r>
              <a:rPr lang="en-US" altLang="zh-TW" dirty="0"/>
              <a:t>10.2 </a:t>
            </a:r>
            <a:r>
              <a:rPr lang="en" altLang="zh-TW" dirty="0"/>
              <a:t>Preventive actions </a:t>
            </a:r>
            <a:r>
              <a:rPr lang="zh-TW" altLang="en-US" dirty="0"/>
              <a:t>預防措施，作為處理潛在不 符合事項的因應措施。 </a:t>
            </a:r>
          </a:p>
        </p:txBody>
      </p:sp>
      <p:sp>
        <p:nvSpPr>
          <p:cNvPr id="4" name="投影片編號版面配置區 3">
            <a:extLst>
              <a:ext uri="{FF2B5EF4-FFF2-40B4-BE49-F238E27FC236}">
                <a16:creationId xmlns:a16="http://schemas.microsoft.com/office/drawing/2014/main" xmlns="" id="{4D19EF8D-258A-F04D-B984-9DD0FD8B157B}"/>
              </a:ext>
            </a:extLst>
          </p:cNvPr>
          <p:cNvSpPr>
            <a:spLocks noGrp="1"/>
          </p:cNvSpPr>
          <p:nvPr>
            <p:ph type="sldNum" sz="quarter" idx="12"/>
          </p:nvPr>
        </p:nvSpPr>
        <p:spPr/>
        <p:txBody>
          <a:bodyPr/>
          <a:lstStyle/>
          <a:p>
            <a:fld id="{00FFB4FD-816A-9D4F-8EC9-A232068B4FA5}" type="slidenum">
              <a:rPr kumimoji="1" lang="zh-TW" altLang="en-US" smtClean="0"/>
              <a:pPr/>
              <a:t>55</a:t>
            </a:fld>
            <a:endParaRPr kumimoji="1" lang="zh-TW" altLang="en-US" dirty="0"/>
          </a:p>
        </p:txBody>
      </p:sp>
    </p:spTree>
    <p:extLst>
      <p:ext uri="{BB962C8B-B14F-4D97-AF65-F5344CB8AC3E}">
        <p14:creationId xmlns:p14="http://schemas.microsoft.com/office/powerpoint/2010/main" val="1063080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FD73553-50E1-3940-9A04-80A51F56FFB7}"/>
              </a:ext>
            </a:extLst>
          </p:cNvPr>
          <p:cNvSpPr>
            <a:spLocks noGrp="1"/>
          </p:cNvSpPr>
          <p:nvPr>
            <p:ph type="title"/>
          </p:nvPr>
        </p:nvSpPr>
        <p:spPr/>
        <p:txBody>
          <a:bodyPr/>
          <a:lstStyle/>
          <a:p>
            <a:r>
              <a:rPr kumimoji="1" lang="zh-TW" altLang="en-US" dirty="0"/>
              <a:t>關注方的想法及回饋</a:t>
            </a:r>
          </a:p>
        </p:txBody>
      </p:sp>
      <p:sp>
        <p:nvSpPr>
          <p:cNvPr id="3" name="文字版面配置區 2">
            <a:extLst>
              <a:ext uri="{FF2B5EF4-FFF2-40B4-BE49-F238E27FC236}">
                <a16:creationId xmlns:a16="http://schemas.microsoft.com/office/drawing/2014/main" xmlns="" id="{C13F0A9F-689C-2E40-8643-C20CDC3060CF}"/>
              </a:ext>
            </a:extLst>
          </p:cNvPr>
          <p:cNvSpPr>
            <a:spLocks noGrp="1"/>
          </p:cNvSpPr>
          <p:nvPr>
            <p:ph type="body"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B080DAA2-88D4-DD4A-BC69-0CDB2A9B3136}"/>
              </a:ext>
            </a:extLst>
          </p:cNvPr>
          <p:cNvSpPr>
            <a:spLocks noGrp="1"/>
          </p:cNvSpPr>
          <p:nvPr>
            <p:ph type="sldNum" sz="quarter" idx="12"/>
          </p:nvPr>
        </p:nvSpPr>
        <p:spPr/>
        <p:txBody>
          <a:bodyPr/>
          <a:lstStyle/>
          <a:p>
            <a:fld id="{00FFB4FD-816A-9D4F-8EC9-A232068B4FA5}" type="slidenum">
              <a:rPr kumimoji="1" lang="zh-TW" altLang="en-US" smtClean="0"/>
              <a:pPr/>
              <a:t>56</a:t>
            </a:fld>
            <a:endParaRPr kumimoji="1" lang="zh-TW" altLang="en-US" dirty="0"/>
          </a:p>
        </p:txBody>
      </p:sp>
    </p:spTree>
    <p:extLst>
      <p:ext uri="{BB962C8B-B14F-4D97-AF65-F5344CB8AC3E}">
        <p14:creationId xmlns:p14="http://schemas.microsoft.com/office/powerpoint/2010/main" val="3854620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5A92045-C3CF-9D4B-A025-CD53D646E551}"/>
              </a:ext>
            </a:extLst>
          </p:cNvPr>
          <p:cNvSpPr>
            <a:spLocks noGrp="1"/>
          </p:cNvSpPr>
          <p:nvPr>
            <p:ph type="title"/>
          </p:nvPr>
        </p:nvSpPr>
        <p:spPr/>
        <p:txBody>
          <a:bodyPr/>
          <a:lstStyle/>
          <a:p>
            <a:r>
              <a:rPr kumimoji="1" lang="zh-TW" altLang="en-US" dirty="0"/>
              <a:t>個人資料管理系統範圍</a:t>
            </a:r>
          </a:p>
        </p:txBody>
      </p:sp>
      <p:sp>
        <p:nvSpPr>
          <p:cNvPr id="3" name="內容版面配置區 2">
            <a:extLst>
              <a:ext uri="{FF2B5EF4-FFF2-40B4-BE49-F238E27FC236}">
                <a16:creationId xmlns:a16="http://schemas.microsoft.com/office/drawing/2014/main" xmlns="" id="{43E48655-E915-154B-9DC4-8BC82A0D3981}"/>
              </a:ext>
            </a:extLst>
          </p:cNvPr>
          <p:cNvSpPr>
            <a:spLocks noGrp="1"/>
          </p:cNvSpPr>
          <p:nvPr>
            <p:ph idx="1"/>
          </p:nvPr>
        </p:nvSpPr>
        <p:spPr/>
        <p:txBody>
          <a:bodyPr/>
          <a:lstStyle/>
          <a:p>
            <a:r>
              <a:rPr lang="zh-TW" altLang="zh-TW" dirty="0"/>
              <a:t>國立高雄師範大學學籍資訊服務相關個資蒐集</a:t>
            </a:r>
            <a:r>
              <a:rPr lang="zh-TW" altLang="en-US" dirty="0"/>
              <a:t>、</a:t>
            </a:r>
            <a:r>
              <a:rPr lang="zh-TW" altLang="zh-TW" dirty="0"/>
              <a:t>處理及利用之業務流程 </a:t>
            </a:r>
            <a:endParaRPr kumimoji="1" lang="zh-TW" altLang="en-US" dirty="0"/>
          </a:p>
        </p:txBody>
      </p:sp>
      <p:sp>
        <p:nvSpPr>
          <p:cNvPr id="4" name="投影片編號版面配置區 3">
            <a:extLst>
              <a:ext uri="{FF2B5EF4-FFF2-40B4-BE49-F238E27FC236}">
                <a16:creationId xmlns:a16="http://schemas.microsoft.com/office/drawing/2014/main" xmlns="" id="{4EA84D9B-1B40-EC44-8059-B7A7CFF00163}"/>
              </a:ext>
            </a:extLst>
          </p:cNvPr>
          <p:cNvSpPr>
            <a:spLocks noGrp="1"/>
          </p:cNvSpPr>
          <p:nvPr>
            <p:ph type="sldNum" sz="quarter" idx="12"/>
          </p:nvPr>
        </p:nvSpPr>
        <p:spPr/>
        <p:txBody>
          <a:bodyPr/>
          <a:lstStyle/>
          <a:p>
            <a:fld id="{00FFB4FD-816A-9D4F-8EC9-A232068B4FA5}" type="slidenum">
              <a:rPr kumimoji="1" lang="zh-TW" altLang="en-US" smtClean="0"/>
              <a:pPr/>
              <a:t>57</a:t>
            </a:fld>
            <a:endParaRPr kumimoji="1" lang="zh-TW" altLang="en-US" dirty="0"/>
          </a:p>
        </p:txBody>
      </p:sp>
    </p:spTree>
    <p:extLst>
      <p:ext uri="{BB962C8B-B14F-4D97-AF65-F5344CB8AC3E}">
        <p14:creationId xmlns:p14="http://schemas.microsoft.com/office/powerpoint/2010/main" val="609942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A8B5A77-B40A-4D4C-B183-29F3095D8061}"/>
              </a:ext>
            </a:extLst>
          </p:cNvPr>
          <p:cNvSpPr>
            <a:spLocks noGrp="1"/>
          </p:cNvSpPr>
          <p:nvPr>
            <p:ph type="title"/>
          </p:nvPr>
        </p:nvSpPr>
        <p:spPr/>
        <p:txBody>
          <a:bodyPr/>
          <a:lstStyle/>
          <a:p>
            <a:r>
              <a:rPr kumimoji="1" lang="en-US" altLang="zh-TW"/>
              <a:t>Q/A</a:t>
            </a:r>
            <a:endParaRPr kumimoji="1" lang="zh-TW" altLang="en-US"/>
          </a:p>
        </p:txBody>
      </p:sp>
      <p:sp>
        <p:nvSpPr>
          <p:cNvPr id="3" name="文字版面配置區 2">
            <a:extLst>
              <a:ext uri="{FF2B5EF4-FFF2-40B4-BE49-F238E27FC236}">
                <a16:creationId xmlns:a16="http://schemas.microsoft.com/office/drawing/2014/main" xmlns="" id="{389465CC-220E-704A-ACEA-D431C79B68E9}"/>
              </a:ext>
            </a:extLst>
          </p:cNvPr>
          <p:cNvSpPr>
            <a:spLocks noGrp="1"/>
          </p:cNvSpPr>
          <p:nvPr>
            <p:ph type="body" idx="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xmlns="" id="{EF581F6C-A85A-1549-BEEE-E9B55E287BB6}"/>
              </a:ext>
            </a:extLst>
          </p:cNvPr>
          <p:cNvSpPr>
            <a:spLocks noGrp="1"/>
          </p:cNvSpPr>
          <p:nvPr>
            <p:ph type="sldNum" sz="quarter" idx="12"/>
          </p:nvPr>
        </p:nvSpPr>
        <p:spPr/>
        <p:txBody>
          <a:bodyPr/>
          <a:lstStyle/>
          <a:p>
            <a:fld id="{00FFB4FD-816A-9D4F-8EC9-A232068B4FA5}" type="slidenum">
              <a:rPr kumimoji="1" lang="zh-TW" altLang="en-US" smtClean="0"/>
              <a:pPr/>
              <a:t>58</a:t>
            </a:fld>
            <a:endParaRPr kumimoji="1" lang="zh-TW" altLang="en-US" dirty="0"/>
          </a:p>
        </p:txBody>
      </p:sp>
    </p:spTree>
    <p:extLst>
      <p:ext uri="{BB962C8B-B14F-4D97-AF65-F5344CB8AC3E}">
        <p14:creationId xmlns:p14="http://schemas.microsoft.com/office/powerpoint/2010/main" val="277021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D464F161-2C38-7E43-B135-2624F2107178}"/>
              </a:ext>
            </a:extLst>
          </p:cNvPr>
          <p:cNvSpPr>
            <a:spLocks noGrp="1"/>
          </p:cNvSpPr>
          <p:nvPr>
            <p:ph type="sldNum" sz="quarter" idx="12"/>
          </p:nvPr>
        </p:nvSpPr>
        <p:spPr/>
        <p:txBody>
          <a:bodyPr/>
          <a:lstStyle/>
          <a:p>
            <a:fld id="{00FFB4FD-816A-9D4F-8EC9-A232068B4FA5}" type="slidenum">
              <a:rPr kumimoji="1" lang="zh-TW" altLang="en-US" smtClean="0"/>
              <a:pPr/>
              <a:t>6</a:t>
            </a:fld>
            <a:endParaRPr kumimoji="1" lang="zh-TW" altLang="en-US" dirty="0"/>
          </a:p>
        </p:txBody>
      </p:sp>
      <p:pic>
        <p:nvPicPr>
          <p:cNvPr id="4" name="圖片 3">
            <a:extLst>
              <a:ext uri="{FF2B5EF4-FFF2-40B4-BE49-F238E27FC236}">
                <a16:creationId xmlns:a16="http://schemas.microsoft.com/office/drawing/2014/main" xmlns="" id="{CA1C236D-8844-F241-9D03-8171A6C2EB8C}"/>
              </a:ext>
            </a:extLst>
          </p:cNvPr>
          <p:cNvPicPr>
            <a:picLocks noChangeAspect="1"/>
          </p:cNvPicPr>
          <p:nvPr/>
        </p:nvPicPr>
        <p:blipFill>
          <a:blip r:embed="rId2"/>
          <a:stretch>
            <a:fillRect/>
          </a:stretch>
        </p:blipFill>
        <p:spPr>
          <a:xfrm>
            <a:off x="428793" y="76033"/>
            <a:ext cx="6068260" cy="4064667"/>
          </a:xfrm>
          <a:prstGeom prst="rect">
            <a:avLst/>
          </a:prstGeom>
        </p:spPr>
      </p:pic>
      <p:pic>
        <p:nvPicPr>
          <p:cNvPr id="8" name="圖片 7">
            <a:extLst>
              <a:ext uri="{FF2B5EF4-FFF2-40B4-BE49-F238E27FC236}">
                <a16:creationId xmlns:a16="http://schemas.microsoft.com/office/drawing/2014/main" xmlns="" id="{3C77E1DA-5D56-AC4A-8F52-8E440FE3B07D}"/>
              </a:ext>
            </a:extLst>
          </p:cNvPr>
          <p:cNvPicPr>
            <a:picLocks noChangeAspect="1"/>
          </p:cNvPicPr>
          <p:nvPr/>
        </p:nvPicPr>
        <p:blipFill>
          <a:blip r:embed="rId3"/>
          <a:stretch>
            <a:fillRect/>
          </a:stretch>
        </p:blipFill>
        <p:spPr>
          <a:xfrm>
            <a:off x="6625390" y="1727333"/>
            <a:ext cx="5394364" cy="4348279"/>
          </a:xfrm>
          <a:prstGeom prst="rect">
            <a:avLst/>
          </a:prstGeom>
        </p:spPr>
      </p:pic>
    </p:spTree>
    <p:extLst>
      <p:ext uri="{BB962C8B-B14F-4D97-AF65-F5344CB8AC3E}">
        <p14:creationId xmlns:p14="http://schemas.microsoft.com/office/powerpoint/2010/main" val="107739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AFA44D2-B36E-ED40-BB2D-2E9A3144C97C}"/>
              </a:ext>
            </a:extLst>
          </p:cNvPr>
          <p:cNvSpPr>
            <a:spLocks noGrp="1"/>
          </p:cNvSpPr>
          <p:nvPr>
            <p:ph type="title"/>
          </p:nvPr>
        </p:nvSpPr>
        <p:spPr>
          <a:xfrm>
            <a:off x="717176" y="77835"/>
            <a:ext cx="10515600" cy="1325563"/>
          </a:xfrm>
        </p:spPr>
        <p:txBody>
          <a:bodyPr/>
          <a:lstStyle/>
          <a:p>
            <a:r>
              <a:rPr kumimoji="1" lang="zh-TW" altLang="en-US" dirty="0"/>
              <a:t>如何竊取個資</a:t>
            </a:r>
          </a:p>
        </p:txBody>
      </p:sp>
      <p:sp>
        <p:nvSpPr>
          <p:cNvPr id="4" name="投影片編號版面配置區 3">
            <a:extLst>
              <a:ext uri="{FF2B5EF4-FFF2-40B4-BE49-F238E27FC236}">
                <a16:creationId xmlns:a16="http://schemas.microsoft.com/office/drawing/2014/main" xmlns="" id="{679D6018-A3A2-1241-BA4D-71DE39EF0EA0}"/>
              </a:ext>
            </a:extLst>
          </p:cNvPr>
          <p:cNvSpPr>
            <a:spLocks noGrp="1"/>
          </p:cNvSpPr>
          <p:nvPr>
            <p:ph type="sldNum" sz="quarter" idx="12"/>
          </p:nvPr>
        </p:nvSpPr>
        <p:spPr/>
        <p:txBody>
          <a:bodyPr/>
          <a:lstStyle/>
          <a:p>
            <a:fld id="{00FFB4FD-816A-9D4F-8EC9-A232068B4FA5}" type="slidenum">
              <a:rPr kumimoji="1" lang="zh-TW" altLang="en-US" smtClean="0"/>
              <a:pPr/>
              <a:t>7</a:t>
            </a:fld>
            <a:endParaRPr kumimoji="1" lang="zh-TW" altLang="en-US" dirty="0"/>
          </a:p>
        </p:txBody>
      </p:sp>
      <p:pic>
        <p:nvPicPr>
          <p:cNvPr id="6" name="圖片 5">
            <a:extLst>
              <a:ext uri="{FF2B5EF4-FFF2-40B4-BE49-F238E27FC236}">
                <a16:creationId xmlns:a16="http://schemas.microsoft.com/office/drawing/2014/main" xmlns="" id="{B68D47D4-82C6-5B42-9250-89F0AEC9194F}"/>
              </a:ext>
            </a:extLst>
          </p:cNvPr>
          <p:cNvPicPr>
            <a:picLocks noChangeAspect="1"/>
          </p:cNvPicPr>
          <p:nvPr/>
        </p:nvPicPr>
        <p:blipFill>
          <a:blip r:embed="rId2"/>
          <a:stretch>
            <a:fillRect/>
          </a:stretch>
        </p:blipFill>
        <p:spPr>
          <a:xfrm>
            <a:off x="2131748" y="1152806"/>
            <a:ext cx="8988596" cy="5078412"/>
          </a:xfrm>
          <a:prstGeom prst="rect">
            <a:avLst/>
          </a:prstGeom>
        </p:spPr>
      </p:pic>
    </p:spTree>
    <p:extLst>
      <p:ext uri="{BB962C8B-B14F-4D97-AF65-F5344CB8AC3E}">
        <p14:creationId xmlns:p14="http://schemas.microsoft.com/office/powerpoint/2010/main" val="3413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EB5BED02-2880-FB42-8484-6947B30E31AF}"/>
              </a:ext>
            </a:extLst>
          </p:cNvPr>
          <p:cNvSpPr>
            <a:spLocks noGrp="1"/>
          </p:cNvSpPr>
          <p:nvPr>
            <p:ph type="sldNum" sz="quarter" idx="12"/>
          </p:nvPr>
        </p:nvSpPr>
        <p:spPr/>
        <p:txBody>
          <a:bodyPr/>
          <a:lstStyle/>
          <a:p>
            <a:fld id="{00FFB4FD-816A-9D4F-8EC9-A232068B4FA5}" type="slidenum">
              <a:rPr kumimoji="1" lang="zh-TW" altLang="en-US" smtClean="0"/>
              <a:pPr/>
              <a:t>8</a:t>
            </a:fld>
            <a:endParaRPr kumimoji="1" lang="zh-TW" altLang="en-US" dirty="0"/>
          </a:p>
        </p:txBody>
      </p:sp>
      <p:pic>
        <p:nvPicPr>
          <p:cNvPr id="3" name="Picture 4">
            <a:extLst>
              <a:ext uri="{FF2B5EF4-FFF2-40B4-BE49-F238E27FC236}">
                <a16:creationId xmlns:a16="http://schemas.microsoft.com/office/drawing/2014/main" xmlns="" id="{23263842-0965-AD48-99AE-1AFFAAAE402E}"/>
              </a:ext>
            </a:extLst>
          </p:cNvPr>
          <p:cNvPicPr>
            <a:picLocks noChangeAspect="1" noChangeArrowheads="1"/>
          </p:cNvPicPr>
          <p:nvPr/>
        </p:nvPicPr>
        <p:blipFill>
          <a:blip r:embed="rId2" cstate="print"/>
          <a:srcRect/>
          <a:stretch>
            <a:fillRect/>
          </a:stretch>
        </p:blipFill>
        <p:spPr bwMode="auto">
          <a:xfrm>
            <a:off x="2017058" y="188913"/>
            <a:ext cx="7091363" cy="4432300"/>
          </a:xfrm>
          <a:prstGeom prst="rect">
            <a:avLst/>
          </a:prstGeom>
          <a:noFill/>
          <a:ln w="9525">
            <a:noFill/>
            <a:miter lim="800000"/>
            <a:headEnd/>
            <a:tailEnd/>
          </a:ln>
        </p:spPr>
      </p:pic>
      <p:pic>
        <p:nvPicPr>
          <p:cNvPr id="4" name="Picture 5">
            <a:extLst>
              <a:ext uri="{FF2B5EF4-FFF2-40B4-BE49-F238E27FC236}">
                <a16:creationId xmlns:a16="http://schemas.microsoft.com/office/drawing/2014/main" xmlns="" id="{472ADAE5-0C4F-0641-B8CA-1D55875F7291}"/>
              </a:ext>
            </a:extLst>
          </p:cNvPr>
          <p:cNvPicPr>
            <a:picLocks noChangeAspect="1" noChangeArrowheads="1"/>
          </p:cNvPicPr>
          <p:nvPr/>
        </p:nvPicPr>
        <p:blipFill>
          <a:blip r:embed="rId3" cstate="print"/>
          <a:srcRect/>
          <a:stretch>
            <a:fillRect/>
          </a:stretch>
        </p:blipFill>
        <p:spPr bwMode="auto">
          <a:xfrm>
            <a:off x="4896783" y="2205038"/>
            <a:ext cx="6264275" cy="3914775"/>
          </a:xfrm>
          <a:prstGeom prst="rect">
            <a:avLst/>
          </a:prstGeom>
          <a:noFill/>
          <a:ln w="9525">
            <a:noFill/>
            <a:miter lim="800000"/>
            <a:headEnd/>
            <a:tailEnd/>
          </a:ln>
        </p:spPr>
      </p:pic>
      <p:sp>
        <p:nvSpPr>
          <p:cNvPr id="5" name="橢圓 4">
            <a:extLst>
              <a:ext uri="{FF2B5EF4-FFF2-40B4-BE49-F238E27FC236}">
                <a16:creationId xmlns:a16="http://schemas.microsoft.com/office/drawing/2014/main" xmlns="" id="{4D713000-0A0B-D64E-BB41-8A3539993DD7}"/>
              </a:ext>
            </a:extLst>
          </p:cNvPr>
          <p:cNvSpPr/>
          <p:nvPr/>
        </p:nvSpPr>
        <p:spPr>
          <a:xfrm>
            <a:off x="3780771" y="1628775"/>
            <a:ext cx="1728787"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橢圓 5">
            <a:extLst>
              <a:ext uri="{FF2B5EF4-FFF2-40B4-BE49-F238E27FC236}">
                <a16:creationId xmlns:a16="http://schemas.microsoft.com/office/drawing/2014/main" xmlns="" id="{51D59F81-EA91-3F4B-A9A6-17189F4A165E}"/>
              </a:ext>
            </a:extLst>
          </p:cNvPr>
          <p:cNvSpPr/>
          <p:nvPr/>
        </p:nvSpPr>
        <p:spPr>
          <a:xfrm>
            <a:off x="2017058" y="0"/>
            <a:ext cx="1728788"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a:extLst>
              <a:ext uri="{FF2B5EF4-FFF2-40B4-BE49-F238E27FC236}">
                <a16:creationId xmlns:a16="http://schemas.microsoft.com/office/drawing/2014/main" xmlns="" id="{7A105325-C41F-4F4B-BBA1-2E1B6CB6F297}"/>
              </a:ext>
            </a:extLst>
          </p:cNvPr>
          <p:cNvSpPr/>
          <p:nvPr/>
        </p:nvSpPr>
        <p:spPr>
          <a:xfrm>
            <a:off x="4933296" y="2133600"/>
            <a:ext cx="17272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a:extLst>
              <a:ext uri="{FF2B5EF4-FFF2-40B4-BE49-F238E27FC236}">
                <a16:creationId xmlns:a16="http://schemas.microsoft.com/office/drawing/2014/main" xmlns="" id="{F87A5C4C-4BE6-EE4E-96F9-306A7756A81F}"/>
              </a:ext>
            </a:extLst>
          </p:cNvPr>
          <p:cNvSpPr/>
          <p:nvPr/>
        </p:nvSpPr>
        <p:spPr>
          <a:xfrm>
            <a:off x="6157258" y="3500438"/>
            <a:ext cx="1727200" cy="649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文字方塊 8">
            <a:extLst>
              <a:ext uri="{FF2B5EF4-FFF2-40B4-BE49-F238E27FC236}">
                <a16:creationId xmlns:a16="http://schemas.microsoft.com/office/drawing/2014/main" xmlns="" id="{17A691DB-841B-614B-9E4F-ABB8AB2F1DC0}"/>
              </a:ext>
            </a:extLst>
          </p:cNvPr>
          <p:cNvSpPr txBox="1"/>
          <p:nvPr/>
        </p:nvSpPr>
        <p:spPr>
          <a:xfrm>
            <a:off x="8749646" y="1196975"/>
            <a:ext cx="2160587" cy="584200"/>
          </a:xfrm>
          <a:prstGeom prst="rect">
            <a:avLst/>
          </a:prstGeom>
          <a:noFill/>
        </p:spPr>
        <p:txBody>
          <a:bodyPr>
            <a:spAutoFit/>
          </a:bodyPr>
          <a:lstStyle/>
          <a:p>
            <a:pPr>
              <a:defRPr/>
            </a:pPr>
            <a:r>
              <a:rPr lang="zh-TW" altLang="en-US" sz="1600" dirty="0">
                <a:latin typeface="+mj-ea"/>
                <a:ea typeface="+mj-ea"/>
              </a:rPr>
              <a:t>將</a:t>
            </a:r>
            <a:r>
              <a:rPr lang="en-US" altLang="zh-TW" sz="1600" dirty="0">
                <a:latin typeface="+mj-ea"/>
                <a:ea typeface="+mj-ea"/>
              </a:rPr>
              <a:t>Yahoo</a:t>
            </a:r>
            <a:r>
              <a:rPr lang="zh-TW" altLang="en-US" sz="1600" dirty="0">
                <a:latin typeface="+mj-ea"/>
                <a:ea typeface="+mj-ea"/>
              </a:rPr>
              <a:t>網址導到</a:t>
            </a:r>
            <a:r>
              <a:rPr lang="en-US" altLang="zh-TW" sz="1600" dirty="0">
                <a:solidFill>
                  <a:srgbClr val="FF0000"/>
                </a:solidFill>
                <a:latin typeface="+mj-ea"/>
                <a:ea typeface="+mj-ea"/>
              </a:rPr>
              <a:t>http://tw.yah00.com</a:t>
            </a:r>
            <a:endParaRPr lang="zh-TW" altLang="en-US" sz="1600" dirty="0">
              <a:solidFill>
                <a:srgbClr val="FF0000"/>
              </a:solidFill>
              <a:latin typeface="+mj-ea"/>
              <a:ea typeface="+mj-ea"/>
            </a:endParaRPr>
          </a:p>
        </p:txBody>
      </p:sp>
      <p:cxnSp>
        <p:nvCxnSpPr>
          <p:cNvPr id="10" name="直線單箭頭接點 14">
            <a:extLst>
              <a:ext uri="{FF2B5EF4-FFF2-40B4-BE49-F238E27FC236}">
                <a16:creationId xmlns:a16="http://schemas.microsoft.com/office/drawing/2014/main" xmlns="" id="{607447CD-E3E9-0F44-83EF-B3D8EFDF3141}"/>
              </a:ext>
            </a:extLst>
          </p:cNvPr>
          <p:cNvCxnSpPr>
            <a:stCxn id="7" idx="6"/>
            <a:endCxn id="9" idx="1"/>
          </p:cNvCxnSpPr>
          <p:nvPr/>
        </p:nvCxnSpPr>
        <p:spPr>
          <a:xfrm flipV="1">
            <a:off x="6660496" y="1489075"/>
            <a:ext cx="2089150" cy="96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062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429C702E-C74E-314F-A817-5013EFD59459}"/>
              </a:ext>
            </a:extLst>
          </p:cNvPr>
          <p:cNvSpPr>
            <a:spLocks noGrp="1"/>
          </p:cNvSpPr>
          <p:nvPr>
            <p:ph type="sldNum" sz="quarter" idx="12"/>
          </p:nvPr>
        </p:nvSpPr>
        <p:spPr/>
        <p:txBody>
          <a:bodyPr/>
          <a:lstStyle/>
          <a:p>
            <a:fld id="{00FFB4FD-816A-9D4F-8EC9-A232068B4FA5}" type="slidenum">
              <a:rPr kumimoji="1" lang="zh-TW" altLang="en-US" smtClean="0"/>
              <a:pPr/>
              <a:t>9</a:t>
            </a:fld>
            <a:endParaRPr kumimoji="1" lang="zh-TW" altLang="en-US" dirty="0"/>
          </a:p>
        </p:txBody>
      </p:sp>
      <p:grpSp>
        <p:nvGrpSpPr>
          <p:cNvPr id="3" name="群組 2">
            <a:extLst>
              <a:ext uri="{FF2B5EF4-FFF2-40B4-BE49-F238E27FC236}">
                <a16:creationId xmlns:a16="http://schemas.microsoft.com/office/drawing/2014/main" xmlns="" id="{13EBD767-EA06-C643-97EA-5025E400C786}"/>
              </a:ext>
            </a:extLst>
          </p:cNvPr>
          <p:cNvGrpSpPr/>
          <p:nvPr/>
        </p:nvGrpSpPr>
        <p:grpSpPr>
          <a:xfrm>
            <a:off x="2209800" y="0"/>
            <a:ext cx="9144000" cy="6269038"/>
            <a:chOff x="0" y="0"/>
            <a:chExt cx="9144000" cy="6269038"/>
          </a:xfrm>
        </p:grpSpPr>
        <p:pic>
          <p:nvPicPr>
            <p:cNvPr id="4" name="Picture 4">
              <a:extLst>
                <a:ext uri="{FF2B5EF4-FFF2-40B4-BE49-F238E27FC236}">
                  <a16:creationId xmlns:a16="http://schemas.microsoft.com/office/drawing/2014/main" xmlns="" id="{2A9A96D0-7646-2648-ACF1-F5EDCADE85B2}"/>
                </a:ext>
              </a:extLst>
            </p:cNvPr>
            <p:cNvPicPr>
              <a:picLocks noChangeAspect="1" noChangeArrowheads="1"/>
            </p:cNvPicPr>
            <p:nvPr/>
          </p:nvPicPr>
          <p:blipFill>
            <a:blip r:embed="rId2" cstate="print"/>
            <a:srcRect/>
            <a:stretch>
              <a:fillRect/>
            </a:stretch>
          </p:blipFill>
          <p:spPr bwMode="auto">
            <a:xfrm>
              <a:off x="2757488" y="2276475"/>
              <a:ext cx="6386512" cy="3992563"/>
            </a:xfrm>
            <a:prstGeom prst="rect">
              <a:avLst/>
            </a:prstGeom>
            <a:noFill/>
            <a:ln w="9525">
              <a:noFill/>
              <a:miter lim="800000"/>
              <a:headEnd/>
              <a:tailEnd/>
            </a:ln>
          </p:spPr>
        </p:pic>
        <p:pic>
          <p:nvPicPr>
            <p:cNvPr id="5" name="Picture 3">
              <a:extLst>
                <a:ext uri="{FF2B5EF4-FFF2-40B4-BE49-F238E27FC236}">
                  <a16:creationId xmlns:a16="http://schemas.microsoft.com/office/drawing/2014/main" xmlns="" id="{14198B60-62C8-1F4E-82E9-DE5913C0B057}"/>
                </a:ext>
              </a:extLst>
            </p:cNvPr>
            <p:cNvPicPr>
              <a:picLocks noChangeAspect="1" noChangeArrowheads="1"/>
            </p:cNvPicPr>
            <p:nvPr/>
          </p:nvPicPr>
          <p:blipFill>
            <a:blip r:embed="rId3" cstate="print"/>
            <a:srcRect/>
            <a:stretch>
              <a:fillRect/>
            </a:stretch>
          </p:blipFill>
          <p:spPr bwMode="auto">
            <a:xfrm>
              <a:off x="0" y="0"/>
              <a:ext cx="5765800" cy="3603625"/>
            </a:xfrm>
            <a:prstGeom prst="rect">
              <a:avLst/>
            </a:prstGeom>
            <a:noFill/>
            <a:ln w="9525">
              <a:noFill/>
              <a:miter lim="800000"/>
              <a:headEnd/>
              <a:tailEnd/>
            </a:ln>
          </p:spPr>
        </p:pic>
        <p:sp>
          <p:nvSpPr>
            <p:cNvPr id="6" name="橢圓 5">
              <a:extLst>
                <a:ext uri="{FF2B5EF4-FFF2-40B4-BE49-F238E27FC236}">
                  <a16:creationId xmlns:a16="http://schemas.microsoft.com/office/drawing/2014/main" xmlns="" id="{F0D8B4F7-1D42-4D4B-AD1E-5378D4F8F215}"/>
                </a:ext>
              </a:extLst>
            </p:cNvPr>
            <p:cNvSpPr/>
            <p:nvPr/>
          </p:nvSpPr>
          <p:spPr>
            <a:xfrm>
              <a:off x="179388" y="0"/>
              <a:ext cx="1152525" cy="404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FF0000"/>
                </a:solidFill>
              </a:endParaRPr>
            </a:p>
          </p:txBody>
        </p:sp>
        <p:sp>
          <p:nvSpPr>
            <p:cNvPr id="7" name="橢圓 6">
              <a:extLst>
                <a:ext uri="{FF2B5EF4-FFF2-40B4-BE49-F238E27FC236}">
                  <a16:creationId xmlns:a16="http://schemas.microsoft.com/office/drawing/2014/main" xmlns="" id="{7366BF4E-E1CF-9542-A060-A0C4095EA79D}"/>
                </a:ext>
              </a:extLst>
            </p:cNvPr>
            <p:cNvSpPr/>
            <p:nvPr/>
          </p:nvSpPr>
          <p:spPr>
            <a:xfrm>
              <a:off x="3995738" y="2924175"/>
              <a:ext cx="4318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a:extLst>
                <a:ext uri="{FF2B5EF4-FFF2-40B4-BE49-F238E27FC236}">
                  <a16:creationId xmlns:a16="http://schemas.microsoft.com/office/drawing/2014/main" xmlns="" id="{B90B299C-752B-4240-A2BD-F51BD79EAC45}"/>
                </a:ext>
              </a:extLst>
            </p:cNvPr>
            <p:cNvSpPr/>
            <p:nvPr/>
          </p:nvSpPr>
          <p:spPr>
            <a:xfrm>
              <a:off x="3635375" y="3789363"/>
              <a:ext cx="1657350"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直線單箭頭接點 13">
              <a:extLst>
                <a:ext uri="{FF2B5EF4-FFF2-40B4-BE49-F238E27FC236}">
                  <a16:creationId xmlns:a16="http://schemas.microsoft.com/office/drawing/2014/main" xmlns="" id="{7A571AB8-C08A-2A4A-964B-A657063ED43F}"/>
                </a:ext>
              </a:extLst>
            </p:cNvPr>
            <p:cNvCxnSpPr/>
            <p:nvPr/>
          </p:nvCxnSpPr>
          <p:spPr>
            <a:xfrm flipV="1">
              <a:off x="2627313" y="3933825"/>
              <a:ext cx="1008062" cy="7191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文字方塊 9">
              <a:extLst>
                <a:ext uri="{FF2B5EF4-FFF2-40B4-BE49-F238E27FC236}">
                  <a16:creationId xmlns:a16="http://schemas.microsoft.com/office/drawing/2014/main" xmlns="" id="{608012CC-478C-2E40-A9CA-866AB0A57B13}"/>
                </a:ext>
              </a:extLst>
            </p:cNvPr>
            <p:cNvSpPr txBox="1"/>
            <p:nvPr/>
          </p:nvSpPr>
          <p:spPr>
            <a:xfrm>
              <a:off x="0" y="4292600"/>
              <a:ext cx="3024188" cy="615950"/>
            </a:xfrm>
            <a:prstGeom prst="rect">
              <a:avLst/>
            </a:prstGeom>
            <a:noFill/>
          </p:spPr>
          <p:txBody>
            <a:bodyPr>
              <a:spAutoFit/>
            </a:bodyPr>
            <a:lstStyle/>
            <a:p>
              <a:pPr>
                <a:defRPr/>
              </a:pPr>
              <a:r>
                <a:rPr lang="zh-TW" altLang="en-US" sz="2000" dirty="0">
                  <a:latin typeface="+mj-ea"/>
                  <a:ea typeface="+mj-ea"/>
                </a:rPr>
                <a:t>登入位址已更改成</a:t>
              </a:r>
              <a:r>
                <a:rPr lang="en-US" altLang="zh-TW" sz="1400" dirty="0">
                  <a:solidFill>
                    <a:srgbClr val="FF0000"/>
                  </a:solidFill>
                  <a:latin typeface="+mj-ea"/>
                  <a:ea typeface="+mj-ea"/>
                </a:rPr>
                <a:t>https://login.yah00.com/login?</a:t>
              </a:r>
              <a:endParaRPr lang="zh-TW" altLang="en-US" sz="1400" dirty="0">
                <a:solidFill>
                  <a:srgbClr val="FF0000"/>
                </a:solidFill>
                <a:latin typeface="+mj-ea"/>
                <a:ea typeface="+mj-ea"/>
              </a:endParaRPr>
            </a:p>
          </p:txBody>
        </p:sp>
      </p:grpSp>
    </p:spTree>
    <p:extLst>
      <p:ext uri="{BB962C8B-B14F-4D97-AF65-F5344CB8AC3E}">
        <p14:creationId xmlns:p14="http://schemas.microsoft.com/office/powerpoint/2010/main" val="3102255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3931</Words>
  <Application>Microsoft Office PowerPoint</Application>
  <PresentationFormat>自訂</PresentationFormat>
  <Paragraphs>450</Paragraphs>
  <Slides>58</Slides>
  <Notes>1</Notes>
  <HiddenSlides>0</HiddenSlides>
  <MMClips>0</MMClips>
  <ScaleCrop>false</ScaleCrop>
  <HeadingPairs>
    <vt:vector size="4" baseType="variant">
      <vt:variant>
        <vt:lpstr>佈景主題</vt:lpstr>
      </vt:variant>
      <vt:variant>
        <vt:i4>1</vt:i4>
      </vt:variant>
      <vt:variant>
        <vt:lpstr>投影片標題</vt:lpstr>
      </vt:variant>
      <vt:variant>
        <vt:i4>58</vt:i4>
      </vt:variant>
    </vt:vector>
  </HeadingPairs>
  <TitlesOfParts>
    <vt:vector size="59" baseType="lpstr">
      <vt:lpstr>Office 佈景主題</vt:lpstr>
      <vt:lpstr>個人資料管理教育訓練</vt:lpstr>
      <vt:lpstr>個人簡介</vt:lpstr>
      <vt:lpstr>大綱</vt:lpstr>
      <vt:lpstr>個資洩漏案例(網路新聞)</vt:lpstr>
      <vt:lpstr>PowerPoint 簡報</vt:lpstr>
      <vt:lpstr>PowerPoint 簡報</vt:lpstr>
      <vt:lpstr>如何竊取個資</vt:lpstr>
      <vt:lpstr>PowerPoint 簡報</vt:lpstr>
      <vt:lpstr>PowerPoint 簡報</vt:lpstr>
      <vt:lpstr>個資法簡介</vt:lpstr>
      <vt:lpstr>個人資料保護法及施行細則</vt:lpstr>
      <vt:lpstr>何謂個人資料</vt:lpstr>
      <vt:lpstr>個人資料檔案</vt:lpstr>
      <vt:lpstr>蒐集</vt:lpstr>
      <vt:lpstr>處理</vt:lpstr>
      <vt:lpstr>利用</vt:lpstr>
      <vt:lpstr>個資當事人的權利</vt:lpstr>
      <vt:lpstr>PowerPoint 簡報</vt:lpstr>
      <vt:lpstr>PowerPoint 簡報</vt:lpstr>
      <vt:lpstr>問答 1</vt:lpstr>
      <vt:lpstr>PowerPoint 簡報</vt:lpstr>
      <vt:lpstr>問答 2</vt:lpstr>
      <vt:lpstr>PowerPoint 簡報</vt:lpstr>
      <vt:lpstr>問答 3</vt:lpstr>
      <vt:lpstr>PowerPoint 簡報</vt:lpstr>
      <vt:lpstr>個資法16條</vt:lpstr>
      <vt:lpstr>個資法20條</vt:lpstr>
      <vt:lpstr>個人資料保護管理</vt:lpstr>
      <vt:lpstr>個資安全維護</vt:lpstr>
      <vt:lpstr>BS10012: 2017 個人資料管理系統</vt:lpstr>
      <vt:lpstr>BS10012: 2017 個人資料管理系統 PDCA</vt:lpstr>
      <vt:lpstr>Annex SL (架構改變）</vt:lpstr>
      <vt:lpstr>PowerPoint 簡報</vt:lpstr>
      <vt:lpstr>PowerPoint 簡報</vt:lpstr>
      <vt:lpstr>條款6 規劃</vt:lpstr>
      <vt:lpstr>條款6 規劃</vt:lpstr>
      <vt:lpstr>What is Privacy Impact Assessment (PIA)-1 何謂隱私衝擊評估-1</vt:lpstr>
      <vt:lpstr>What is Privacy Impact Assessment (PIA)-2 何謂隱私衝擊評估-2</vt:lpstr>
      <vt:lpstr>Preparation of the PIA</vt:lpstr>
      <vt:lpstr>PowerPoint 簡報</vt:lpstr>
      <vt:lpstr>Follow Up the PIA</vt:lpstr>
      <vt:lpstr>條款6 規劃</vt:lpstr>
      <vt:lpstr>條款七支援</vt:lpstr>
      <vt:lpstr>PowerPoint 簡報</vt:lpstr>
      <vt:lpstr>條款八 運作 </vt:lpstr>
      <vt:lpstr>條款八 運作 </vt:lpstr>
      <vt:lpstr>條款八 運作 </vt:lpstr>
      <vt:lpstr>條款八 運作 </vt:lpstr>
      <vt:lpstr>條款八 運作 </vt:lpstr>
      <vt:lpstr>條款八 運作 </vt:lpstr>
      <vt:lpstr>條款八 運作 </vt:lpstr>
      <vt:lpstr>PowerPoint 簡報</vt:lpstr>
      <vt:lpstr>條款九成效評估</vt:lpstr>
      <vt:lpstr>PowerPoint 簡報</vt:lpstr>
      <vt:lpstr>條款十持續改善</vt:lpstr>
      <vt:lpstr>關注方的想法及回饋</vt:lpstr>
      <vt:lpstr>個人資料管理系統範圍</vt:lpstr>
      <vt:lpstr>Q/A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user</cp:lastModifiedBy>
  <cp:revision>120</cp:revision>
  <dcterms:created xsi:type="dcterms:W3CDTF">2016-08-26T03:53:34Z</dcterms:created>
  <dcterms:modified xsi:type="dcterms:W3CDTF">2018-09-05T06:45:43Z</dcterms:modified>
</cp:coreProperties>
</file>