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4"/>
  </p:notesMasterIdLst>
  <p:sldIdLst>
    <p:sldId id="256" r:id="rId2"/>
    <p:sldId id="264" r:id="rId3"/>
    <p:sldId id="279" r:id="rId4"/>
    <p:sldId id="281" r:id="rId5"/>
    <p:sldId id="280" r:id="rId6"/>
    <p:sldId id="284" r:id="rId7"/>
    <p:sldId id="283" r:id="rId8"/>
    <p:sldId id="278" r:id="rId9"/>
    <p:sldId id="261" r:id="rId10"/>
    <p:sldId id="259" r:id="rId11"/>
    <p:sldId id="262" r:id="rId12"/>
    <p:sldId id="299" r:id="rId13"/>
    <p:sldId id="309" r:id="rId14"/>
    <p:sldId id="267" r:id="rId15"/>
    <p:sldId id="300" r:id="rId16"/>
    <p:sldId id="275" r:id="rId17"/>
    <p:sldId id="276" r:id="rId18"/>
    <p:sldId id="301" r:id="rId19"/>
    <p:sldId id="302" r:id="rId20"/>
    <p:sldId id="310" r:id="rId21"/>
    <p:sldId id="296" r:id="rId22"/>
    <p:sldId id="266" r:id="rId23"/>
    <p:sldId id="286" r:id="rId24"/>
    <p:sldId id="268" r:id="rId25"/>
    <p:sldId id="285" r:id="rId26"/>
    <p:sldId id="288" r:id="rId27"/>
    <p:sldId id="270" r:id="rId28"/>
    <p:sldId id="271" r:id="rId29"/>
    <p:sldId id="272" r:id="rId30"/>
    <p:sldId id="273" r:id="rId31"/>
    <p:sldId id="290" r:id="rId32"/>
    <p:sldId id="291" r:id="rId33"/>
    <p:sldId id="289" r:id="rId34"/>
    <p:sldId id="294" r:id="rId35"/>
    <p:sldId id="295" r:id="rId36"/>
    <p:sldId id="297" r:id="rId37"/>
    <p:sldId id="304" r:id="rId38"/>
    <p:sldId id="307" r:id="rId39"/>
    <p:sldId id="292" r:id="rId40"/>
    <p:sldId id="306" r:id="rId41"/>
    <p:sldId id="308" r:id="rId42"/>
    <p:sldId id="303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3" autoAdjust="0"/>
    <p:restoredTop sz="83211" autoAdjust="0"/>
  </p:normalViewPr>
  <p:slideViewPr>
    <p:cSldViewPr snapToGrid="0">
      <p:cViewPr varScale="1">
        <p:scale>
          <a:sx n="100" d="100"/>
          <a:sy n="100" d="100"/>
        </p:scale>
        <p:origin x="12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FE551-FDBE-4C0B-BB2C-130BC2BC254C}" type="datetimeFigureOut">
              <a:rPr lang="zh-TW" altLang="en-US" smtClean="0"/>
              <a:t>2017/10/17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7B209-6AA9-412B-A33A-1E6E525183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6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1.wp.com/www.inside.com.tw/wp-content/uploads/2014/10/scratch-workspace.png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/>
              <a:t>當你學會閱讀，你便能藉著閱讀學習更多知識，程式設計也是一樣的道理；如果你會撰寫程式，你能透過程式語言學習到的事物將更為多樣。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7B209-6AA9-412B-A33A-1E6E525183F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47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在使用者的眼前，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UX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在使用者的大腦裡。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UX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設計師不僅關注介面設計，更關心所有會影響使用體驗的一切，例如資訊架構、互動設計、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、使用者的認知、經驗、需求、價值觀。當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設計師設計完介面之後，對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UX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設計師來說工作還沒完成，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UX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設計師最終的工作是在使用者的大腦裡完成的，所以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UX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設計師永遠看不到自己的工作成果，只能透過使用者訪談或定性定量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UX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研究方法，去檢視使用者腦袋裡的體驗是否正確。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7B209-6AA9-412B-A33A-1E6E525183F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55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大女兒吃冰淇淋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7B209-6AA9-412B-A33A-1E6E525183F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87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哪有這麼多如果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7B209-6AA9-412B-A33A-1E6E525183F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0474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Scratch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了一個即時預覽的畫面，在中間的程式區拖移一塊塊的拼圖到右邊的空欄，運用適當的邏輯思考，去拼湊出適合的拼圖組合，就可以讓畫面中的角色做出如你所願的動作，一切就是這麼簡單直覺！你可以藉由這樣的方式來創造互動式故事、動畫、遊戲等等。常見的一些作品如走迷宮、打地鼠、對打遊戲、或音樂動畫。</a:t>
            </a:r>
          </a:p>
          <a:p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/>
            </a:r>
            <a:b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7B209-6AA9-412B-A33A-1E6E525183F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313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https://www.youtube.com/watch?v=U6KZY-0T950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7B209-6AA9-412B-A33A-1E6E525183F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06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L4gEk7cOf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6KZY-0T950" TargetMode="Externa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/>
              <a:t>程式設計 </a:t>
            </a:r>
            <a:r>
              <a:rPr lang="en-US" altLang="zh-TW" sz="4400" dirty="0" smtClean="0"/>
              <a:t>(</a:t>
            </a:r>
            <a:r>
              <a:rPr lang="zh-TW" altLang="en-US" sz="4400" dirty="0" smtClean="0"/>
              <a:t>一</a:t>
            </a:r>
            <a:r>
              <a:rPr lang="en-US" altLang="zh-TW" sz="4400" dirty="0" smtClean="0"/>
              <a:t>)</a:t>
            </a:r>
            <a:r>
              <a:rPr lang="zh-TW" altLang="en-US" sz="4400" dirty="0"/>
              <a:t> </a:t>
            </a:r>
            <a:r>
              <a:rPr lang="zh-TW" altLang="en-US" sz="4400" dirty="0" smtClean="0"/>
              <a:t>觀念篇</a:t>
            </a:r>
            <a:endParaRPr lang="zh-TW" altLang="en-US" sz="4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b="1" dirty="0" smtClean="0"/>
              <a:t>圖資處系統</a:t>
            </a:r>
            <a:r>
              <a:rPr lang="zh-TW" altLang="en-US" b="1" dirty="0" smtClean="0"/>
              <a:t>組</a:t>
            </a:r>
            <a:endParaRPr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val="317372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為什麼要學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程式設計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220809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為什麼要學作文？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並非</a:t>
            </a:r>
            <a:r>
              <a:rPr lang="zh-TW" altLang="en-US" sz="3200" dirty="0"/>
              <a:t>為了成為「</a:t>
            </a:r>
            <a:r>
              <a:rPr lang="zh-TW" altLang="en-US" sz="3200" dirty="0">
                <a:solidFill>
                  <a:srgbClr val="0000FF"/>
                </a:solidFill>
              </a:rPr>
              <a:t>程式設計師</a:t>
            </a:r>
            <a:r>
              <a:rPr lang="zh-TW" altLang="en-US" sz="3200" dirty="0" smtClean="0"/>
              <a:t>」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學習解決問題</a:t>
            </a:r>
            <a:r>
              <a:rPr lang="zh-TW" altLang="en-US" sz="3200" dirty="0"/>
              <a:t>的</a:t>
            </a:r>
            <a:r>
              <a:rPr lang="zh-TW" altLang="en-US" sz="3200" dirty="0" smtClean="0"/>
              <a:t>能力／培養</a:t>
            </a:r>
            <a:r>
              <a:rPr lang="zh-TW" altLang="en-US" sz="3200" dirty="0"/>
              <a:t>邏輯、勇於嘗試、實現創意的過程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268826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程式設計包含甚麼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220809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腳本架構設計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UI/UX)</a:t>
            </a:r>
          </a:p>
          <a:p>
            <a:endParaRPr lang="en-US" altLang="zh-TW" sz="3200" dirty="0"/>
          </a:p>
          <a:p>
            <a:r>
              <a:rPr lang="zh-TW" altLang="en-US" sz="3200" dirty="0" smtClean="0"/>
              <a:t>邏輯建構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程式語言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7554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腳本架構設計 </a:t>
            </a:r>
            <a:r>
              <a:rPr lang="en-US" altLang="zh-TW" dirty="0"/>
              <a:t>(</a:t>
            </a:r>
            <a:r>
              <a:rPr lang="zh-TW" altLang="en-US" dirty="0"/>
              <a:t> </a:t>
            </a:r>
            <a:r>
              <a:rPr lang="en-US" altLang="zh-TW" dirty="0"/>
              <a:t>UI/UX)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56447" y="491128"/>
            <a:ext cx="7315200" cy="964693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好的設計考慮使用者的體驗</a:t>
            </a:r>
            <a:endParaRPr lang="en-US" altLang="zh-TW" sz="3200" dirty="0" smtClean="0"/>
          </a:p>
        </p:txBody>
      </p:sp>
      <p:pic>
        <p:nvPicPr>
          <p:cNvPr id="9220" name="Picture 4" descr="UI&amp;UX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86" y="1301691"/>
            <a:ext cx="4745314" cy="263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ketch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22" y="3633476"/>
            <a:ext cx="5541657" cy="311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42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</a:t>
            </a:r>
            <a:r>
              <a:rPr lang="en-US" altLang="zh-TW" sz="6600" dirty="0" smtClean="0"/>
              <a:t>UX</a:t>
            </a:r>
            <a:r>
              <a:rPr lang="en-US" altLang="zh-TW" sz="4400" dirty="0" smtClean="0"/>
              <a:t>?</a:t>
            </a:r>
            <a:r>
              <a:rPr lang="en-US" altLang="zh-TW" sz="6600" dirty="0" smtClean="0"/>
              <a:t> </a:t>
            </a:r>
            <a:endParaRPr lang="zh-TW" altLang="en-US" sz="6600" dirty="0"/>
          </a:p>
        </p:txBody>
      </p:sp>
      <p:pic>
        <p:nvPicPr>
          <p:cNvPr id="4" name="-L4gEk7cOf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98862" y="1552575"/>
            <a:ext cx="8034868" cy="4519613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3556447" y="491128"/>
            <a:ext cx="7315200" cy="964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463726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邏輯建構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4680908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描述字</a:t>
            </a:r>
            <a:endParaRPr lang="en-US" altLang="zh-TW" sz="4800" dirty="0" smtClean="0"/>
          </a:p>
          <a:p>
            <a:endParaRPr lang="en-US" altLang="zh-TW" sz="3600" dirty="0" smtClean="0"/>
          </a:p>
          <a:p>
            <a:pPr lvl="1"/>
            <a:r>
              <a:rPr lang="zh-TW" altLang="en-US" sz="3200" dirty="0" smtClean="0"/>
              <a:t>條件結構：</a:t>
            </a:r>
            <a:r>
              <a:rPr lang="en-US" altLang="zh-TW" sz="3200" dirty="0" smtClean="0"/>
              <a:t>IF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- ELSE  </a:t>
            </a:r>
            <a:r>
              <a:rPr lang="zh-TW" altLang="en-US" sz="3200" dirty="0" smtClean="0"/>
              <a:t>如果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否</a:t>
            </a:r>
            <a:r>
              <a:rPr lang="zh-TW" altLang="en-US" sz="3200" dirty="0"/>
              <a:t>則</a:t>
            </a:r>
            <a:r>
              <a:rPr lang="en-US" altLang="zh-TW" sz="3200" dirty="0" smtClean="0"/>
              <a:t>	</a:t>
            </a:r>
          </a:p>
          <a:p>
            <a:pPr lvl="1"/>
            <a:r>
              <a:rPr lang="zh-TW" altLang="en-US" sz="3200" dirty="0"/>
              <a:t>邏輯</a:t>
            </a:r>
            <a:r>
              <a:rPr lang="zh-TW" altLang="en-US" sz="3200" dirty="0" smtClean="0"/>
              <a:t>運算子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AND</a:t>
            </a:r>
            <a:r>
              <a:rPr lang="zh-TW" altLang="en-US" sz="3200" dirty="0" smtClean="0"/>
              <a:t> 和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且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     </a:t>
            </a:r>
            <a:r>
              <a:rPr lang="en-US" altLang="zh-TW" sz="3200" dirty="0" smtClean="0"/>
              <a:t>OR </a:t>
            </a:r>
            <a:r>
              <a:rPr lang="zh-TW" altLang="en-US" sz="3200" dirty="0" smtClean="0"/>
              <a:t>或</a:t>
            </a:r>
            <a:endParaRPr lang="en-US" altLang="zh-TW" sz="3200" dirty="0" smtClean="0"/>
          </a:p>
          <a:p>
            <a:pPr lvl="1"/>
            <a:r>
              <a:rPr lang="zh-TW" altLang="en-US" sz="3200" dirty="0" smtClean="0"/>
              <a:t>重複結構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迴圈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：</a:t>
            </a:r>
            <a:r>
              <a:rPr lang="en-US" altLang="zh-TW" sz="3200" dirty="0" smtClean="0"/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1001219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條件結構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IF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ELSE</a:t>
            </a:r>
            <a:br>
              <a:rPr lang="en-US" altLang="zh-TW" dirty="0" smtClean="0"/>
            </a:br>
            <a:r>
              <a:rPr lang="zh-TW" altLang="en-US" dirty="0" smtClean="0"/>
              <a:t>如果－否則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708393"/>
            <a:ext cx="7885410" cy="1322502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當條件式為 </a:t>
            </a:r>
            <a:r>
              <a:rPr lang="en-US" altLang="zh-TW" sz="2800" dirty="0"/>
              <a:t>true(</a:t>
            </a:r>
            <a:r>
              <a:rPr lang="zh-TW" altLang="en-US" sz="2800" dirty="0"/>
              <a:t>真</a:t>
            </a:r>
            <a:r>
              <a:rPr lang="en-US" altLang="zh-TW" sz="2800" dirty="0"/>
              <a:t>)</a:t>
            </a:r>
            <a:r>
              <a:rPr lang="zh-TW" altLang="en-US" sz="2800" dirty="0"/>
              <a:t>時，就執行成立敘述區塊，當條件式為 </a:t>
            </a:r>
            <a:r>
              <a:rPr lang="en-US" altLang="zh-TW" sz="2800" dirty="0"/>
              <a:t>false(</a:t>
            </a:r>
            <a:r>
              <a:rPr lang="zh-TW" altLang="en-US" sz="2800" dirty="0"/>
              <a:t>假</a:t>
            </a:r>
            <a:r>
              <a:rPr lang="en-US" altLang="zh-TW" sz="2800" dirty="0"/>
              <a:t>)</a:t>
            </a:r>
            <a:r>
              <a:rPr lang="zh-TW" altLang="en-US" sz="2800" dirty="0"/>
              <a:t>時，則執行不成立敘述區塊</a:t>
            </a:r>
            <a:endParaRPr lang="en-US" altLang="zh-TW" sz="2800" dirty="0" smtClean="0"/>
          </a:p>
        </p:txBody>
      </p:sp>
      <p:pic>
        <p:nvPicPr>
          <p:cNvPr id="10242" name="Picture 2" descr="https://799501d0-a-62cb3a1a-s-sites.googlegroups.com/site/jingprogram/c/if/if-else.png?attachauth=ANoY7cp1rEqMxTQT8EH_iGF1DvAlcso_1twefE49h9E6LOAoq0drGjMEi7V_fsf1oJbxqBOT3VFB-zAqv0UnVvF_hVBOj6jWbaO1QBd7Btdj_o72hP_osy7DdIFEcfeN_oRyc3WNUu2pJfNi34CDEHZWHTTnvrf5OupU-i3Idn9HZ6L3isOC9wuimZeE0r6RpVlGrDg9cZZlBrjAqwor0YFjaO4f7rYrGw%3D%3D&amp;attredirects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497" y="2402036"/>
            <a:ext cx="6271730" cy="313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836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條件結構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IF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ELSE</a:t>
            </a:r>
            <a:br>
              <a:rPr lang="en-US" altLang="zh-TW" dirty="0" smtClean="0"/>
            </a:br>
            <a:r>
              <a:rPr lang="zh-TW" altLang="en-US" dirty="0" smtClean="0"/>
              <a:t>如果－否則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708393"/>
            <a:ext cx="7885410" cy="1322502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多向</a:t>
            </a:r>
            <a:r>
              <a:rPr lang="zh-TW" altLang="en-US" sz="2800" dirty="0" smtClean="0"/>
              <a:t>選擇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　如果</a:t>
            </a:r>
            <a:r>
              <a:rPr lang="en-US" altLang="zh-TW" sz="2800" dirty="0" smtClean="0"/>
              <a:t>..</a:t>
            </a:r>
            <a:r>
              <a:rPr lang="zh-TW" altLang="en-US" sz="2800" dirty="0" smtClean="0"/>
              <a:t>如果</a:t>
            </a:r>
            <a:r>
              <a:rPr lang="en-US" altLang="zh-TW" sz="2800" dirty="0" smtClean="0"/>
              <a:t>..</a:t>
            </a:r>
            <a:r>
              <a:rPr lang="zh-TW" altLang="en-US" sz="2800" dirty="0" smtClean="0"/>
              <a:t>如果</a:t>
            </a:r>
            <a:r>
              <a:rPr lang="en-US" altLang="zh-TW" sz="2800" dirty="0"/>
              <a:t>..</a:t>
            </a:r>
            <a:r>
              <a:rPr lang="zh-TW" altLang="en-US" sz="2800" dirty="0"/>
              <a:t>如果</a:t>
            </a:r>
            <a:r>
              <a:rPr lang="en-US" altLang="zh-TW" sz="2800" dirty="0" smtClean="0"/>
              <a:t>..</a:t>
            </a:r>
            <a:r>
              <a:rPr lang="zh-TW" altLang="en-US" sz="2800" dirty="0"/>
              <a:t>如果</a:t>
            </a:r>
            <a:r>
              <a:rPr lang="en-US" altLang="zh-TW" sz="2800" dirty="0" smtClean="0"/>
              <a:t>..</a:t>
            </a:r>
            <a:r>
              <a:rPr lang="zh-TW" altLang="en-US" sz="2800" dirty="0"/>
              <a:t>如果</a:t>
            </a:r>
            <a:r>
              <a:rPr lang="en-US" altLang="zh-TW" sz="2800" dirty="0" smtClean="0"/>
              <a:t>..</a:t>
            </a:r>
            <a:r>
              <a:rPr lang="zh-TW" altLang="en-US" sz="3600" dirty="0" smtClean="0"/>
              <a:t>否則</a:t>
            </a:r>
            <a:endParaRPr lang="en-US" altLang="zh-TW" sz="3600" dirty="0" smtClean="0"/>
          </a:p>
        </p:txBody>
      </p:sp>
      <p:pic>
        <p:nvPicPr>
          <p:cNvPr id="10244" name="Picture 4" descr="https://sites.google.com/site/jingprogram/_/rsrc/1475014511256/if-elseif-el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28" y="2153479"/>
            <a:ext cx="5026024" cy="45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26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邏輯</a:t>
            </a:r>
            <a:r>
              <a:rPr lang="zh-TW" altLang="en-US" dirty="0" smtClean="0"/>
              <a:t>運算子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AND</a:t>
            </a:r>
            <a:r>
              <a:rPr lang="zh-TW" altLang="en-US" dirty="0"/>
              <a:t> 和</a:t>
            </a:r>
            <a:r>
              <a:rPr lang="en-US" altLang="zh-TW" dirty="0"/>
              <a:t>(</a:t>
            </a:r>
            <a:r>
              <a:rPr lang="zh-TW" altLang="en-US" dirty="0"/>
              <a:t>且</a:t>
            </a:r>
            <a:r>
              <a:rPr lang="en-US" altLang="zh-TW" dirty="0"/>
              <a:t>)</a:t>
            </a:r>
            <a:r>
              <a:rPr lang="zh-TW" altLang="en-US" dirty="0"/>
              <a:t>     </a:t>
            </a:r>
            <a:r>
              <a:rPr lang="en-US" altLang="zh-TW" dirty="0"/>
              <a:t>OR </a:t>
            </a:r>
            <a:r>
              <a:rPr lang="zh-TW" altLang="en-US" dirty="0" smtClean="0"/>
              <a:t>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2276657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我 </a:t>
            </a:r>
            <a:r>
              <a:rPr lang="en-US" altLang="zh-TW" sz="4000" dirty="0" smtClean="0"/>
              <a:t>AND (</a:t>
            </a:r>
            <a:r>
              <a:rPr lang="zh-TW" altLang="en-US" sz="4000" dirty="0" smtClean="0"/>
              <a:t>和</a:t>
            </a:r>
            <a:r>
              <a:rPr lang="en-US" altLang="zh-TW" sz="4000" dirty="0" smtClean="0"/>
              <a:t>)</a:t>
            </a:r>
            <a:r>
              <a:rPr lang="zh-TW" altLang="en-US" sz="4000" dirty="0" smtClean="0"/>
              <a:t> 你</a:t>
            </a:r>
            <a:endParaRPr lang="en-US" altLang="zh-TW" sz="4000" dirty="0" smtClean="0"/>
          </a:p>
          <a:p>
            <a:endParaRPr lang="en-US" altLang="zh-TW" sz="4000" dirty="0"/>
          </a:p>
          <a:p>
            <a:r>
              <a:rPr lang="zh-TW" altLang="en-US" sz="4000" dirty="0" smtClean="0"/>
              <a:t>我 </a:t>
            </a:r>
            <a:r>
              <a:rPr lang="en-US" altLang="zh-TW" sz="4000" dirty="0" smtClean="0"/>
              <a:t>OR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或</a:t>
            </a:r>
            <a:r>
              <a:rPr lang="en-US" altLang="zh-TW" sz="4000" dirty="0" smtClean="0"/>
              <a:t>)</a:t>
            </a:r>
            <a:r>
              <a:rPr lang="zh-TW" altLang="en-US" sz="4000" dirty="0" smtClean="0"/>
              <a:t> 你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989660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重複</a:t>
            </a:r>
            <a:r>
              <a:rPr lang="zh-TW" altLang="en-US" dirty="0" smtClean="0"/>
              <a:t>結構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/>
              <a:t>迴圈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For</a:t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en-US" altLang="zh-TW" dirty="0" err="1"/>
              <a:t>F</a:t>
            </a:r>
            <a:r>
              <a:rPr lang="en-US" altLang="zh-TW" dirty="0" err="1" smtClean="0"/>
              <a:t>orEach</a:t>
            </a:r>
            <a:r>
              <a:rPr lang="en-US" altLang="zh-TW" dirty="0" smtClean="0"/>
              <a:t> )</a:t>
            </a:r>
            <a:br>
              <a:rPr lang="en-US" altLang="zh-TW" dirty="0" smtClean="0"/>
            </a:br>
            <a:r>
              <a:rPr lang="zh-TW" altLang="en-US" dirty="0" smtClean="0"/>
              <a:t>為</a:t>
            </a:r>
            <a:r>
              <a:rPr lang="zh-TW" altLang="en-US" dirty="0"/>
              <a:t>每一個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3085041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1.</a:t>
            </a:r>
            <a:r>
              <a:rPr lang="zh-TW" altLang="en-US" sz="4000" dirty="0" smtClean="0"/>
              <a:t>計數初</a:t>
            </a:r>
            <a:r>
              <a:rPr lang="zh-TW" altLang="en-US" sz="4000" dirty="0"/>
              <a:t>始</a:t>
            </a:r>
            <a:r>
              <a:rPr lang="zh-TW" altLang="en-US" sz="4000" dirty="0" smtClean="0"/>
              <a:t>值</a:t>
            </a:r>
            <a:endParaRPr lang="en-US" altLang="zh-TW" sz="4000" dirty="0" smtClean="0"/>
          </a:p>
          <a:p>
            <a:r>
              <a:rPr lang="en-US" altLang="zh-TW" sz="4000" dirty="0" smtClean="0"/>
              <a:t>2.</a:t>
            </a:r>
            <a:r>
              <a:rPr lang="zh-TW" altLang="en-US" sz="4000" dirty="0" smtClean="0"/>
              <a:t>符合條件</a:t>
            </a:r>
            <a:r>
              <a:rPr lang="en-US" altLang="zh-TW" sz="4000" dirty="0" smtClean="0"/>
              <a:t>,</a:t>
            </a:r>
            <a:r>
              <a:rPr lang="zh-TW" altLang="en-US" sz="4000" dirty="0" smtClean="0"/>
              <a:t>執行敘述</a:t>
            </a:r>
            <a:endParaRPr lang="en-US" altLang="zh-TW" sz="4000" dirty="0" smtClean="0"/>
          </a:p>
          <a:p>
            <a:r>
              <a:rPr lang="en-US" altLang="zh-TW" sz="4000" dirty="0" smtClean="0"/>
              <a:t>3.</a:t>
            </a:r>
            <a:r>
              <a:rPr lang="zh-TW" altLang="en-US" sz="4000" dirty="0" smtClean="0"/>
              <a:t>計數改變</a:t>
            </a:r>
            <a:r>
              <a:rPr lang="en-US" altLang="zh-TW" sz="4000" dirty="0" smtClean="0"/>
              <a:t>, </a:t>
            </a:r>
            <a:r>
              <a:rPr lang="zh-TW" altLang="en-US" sz="4000" dirty="0" smtClean="0"/>
              <a:t>執行</a:t>
            </a:r>
            <a:r>
              <a:rPr lang="en-US" altLang="zh-TW" sz="4000" dirty="0" smtClean="0"/>
              <a:t>(2.)</a:t>
            </a:r>
          </a:p>
          <a:p>
            <a:r>
              <a:rPr lang="en-US" altLang="zh-TW" sz="4000" dirty="0" smtClean="0"/>
              <a:t>4.</a:t>
            </a:r>
            <a:r>
              <a:rPr lang="zh-TW" altLang="en-US" sz="4000" dirty="0" smtClean="0"/>
              <a:t>結束</a:t>
            </a:r>
            <a:endParaRPr lang="en-US" altLang="zh-TW" sz="4000" dirty="0" smtClean="0"/>
          </a:p>
        </p:txBody>
      </p:sp>
      <p:pic>
        <p:nvPicPr>
          <p:cNvPr id="13314" name="Picture 2" descr="https://sites.google.com/site/jingprogram/_/rsrc/1475014516619/c/loop/f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660" y="4518647"/>
            <a:ext cx="8288990" cy="15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有趣的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學習</a:t>
            </a:r>
            <a:r>
              <a:rPr lang="zh-TW" altLang="en-US" sz="4400" dirty="0" smtClean="0"/>
              <a:t>程式</a:t>
            </a:r>
            <a:endParaRPr lang="zh-TW" altLang="en-US" sz="4400" dirty="0"/>
          </a:p>
        </p:txBody>
      </p:sp>
      <p:pic>
        <p:nvPicPr>
          <p:cNvPr id="14338" name="Picture 2" descr="scratch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87" y="497700"/>
            <a:ext cx="2925279" cy="95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cratch-workspac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9" b="17543"/>
          <a:stretch/>
        </p:blipFill>
        <p:spPr bwMode="auto">
          <a:xfrm>
            <a:off x="3576114" y="1736035"/>
            <a:ext cx="8324339" cy="4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9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甚麼是程式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55707" y="2313543"/>
            <a:ext cx="6001845" cy="1749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/>
              <a:t>聽到「</a:t>
            </a:r>
            <a:r>
              <a:rPr lang="zh-TW" altLang="en-US" sz="5400" dirty="0" smtClean="0"/>
              <a:t>程式</a:t>
            </a:r>
            <a:r>
              <a:rPr lang="zh-TW" altLang="en-US" sz="3600" dirty="0" smtClean="0"/>
              <a:t>」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/>
              <a:t>	</a:t>
            </a:r>
            <a:r>
              <a:rPr lang="zh-TW" altLang="en-US" sz="3600" dirty="0" smtClean="0"/>
              <a:t>    你會想到甚麼呢？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2645878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</a:t>
            </a:r>
            <a:r>
              <a:rPr lang="en-US" altLang="zh-TW" sz="6000" dirty="0"/>
              <a:t>Scratch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U6KZY-0T95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97287" y="1533525"/>
            <a:ext cx="7976480" cy="44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33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739661" y="2542345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休息時間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759814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/>
              <a:t>程式設計</a:t>
            </a:r>
            <a:r>
              <a:rPr lang="en-US" altLang="zh-TW" sz="4400" dirty="0" smtClean="0"/>
              <a:t>(</a:t>
            </a:r>
            <a:r>
              <a:rPr lang="zh-TW" altLang="en-US" sz="4400" dirty="0" smtClean="0"/>
              <a:t>二</a:t>
            </a:r>
            <a:r>
              <a:rPr lang="en-US" altLang="zh-TW" sz="4400" dirty="0" smtClean="0"/>
              <a:t>)</a:t>
            </a:r>
            <a:r>
              <a:rPr lang="zh-TW" altLang="en-US" sz="4400" dirty="0" smtClean="0"/>
              <a:t> 實作篇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dirty="0" smtClean="0"/>
              <a:t>圖資處系統組</a:t>
            </a:r>
            <a:endParaRPr lang="en-US" altLang="zh-TW" dirty="0" smtClean="0"/>
          </a:p>
          <a:p>
            <a:pPr algn="r"/>
            <a:r>
              <a:rPr lang="zh-TW" altLang="en-US" dirty="0" smtClean="0"/>
              <a:t>技術專員　陳廷修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4827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11355" y="1024084"/>
            <a:ext cx="2947482" cy="4601183"/>
          </a:xfrm>
        </p:spPr>
        <p:txBody>
          <a:bodyPr/>
          <a:lstStyle/>
          <a:p>
            <a:r>
              <a:rPr lang="en-US" altLang="zh-TW" dirty="0"/>
              <a:t>What is this?</a:t>
            </a: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242996"/>
              </p:ext>
            </p:extLst>
          </p:nvPr>
        </p:nvGraphicFramePr>
        <p:xfrm>
          <a:off x="4097698" y="1654236"/>
          <a:ext cx="5480055" cy="4394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95">
                  <a:extLst>
                    <a:ext uri="{9D8B030D-6E8A-4147-A177-3AD203B41FA5}">
                      <a16:colId xmlns:a16="http://schemas.microsoft.com/office/drawing/2014/main" val="512639807"/>
                    </a:ext>
                  </a:extLst>
                </a:gridCol>
                <a:gridCol w="608895">
                  <a:extLst>
                    <a:ext uri="{9D8B030D-6E8A-4147-A177-3AD203B41FA5}">
                      <a16:colId xmlns:a16="http://schemas.microsoft.com/office/drawing/2014/main" val="441471639"/>
                    </a:ext>
                  </a:extLst>
                </a:gridCol>
                <a:gridCol w="608895">
                  <a:extLst>
                    <a:ext uri="{9D8B030D-6E8A-4147-A177-3AD203B41FA5}">
                      <a16:colId xmlns:a16="http://schemas.microsoft.com/office/drawing/2014/main" val="3663555762"/>
                    </a:ext>
                  </a:extLst>
                </a:gridCol>
                <a:gridCol w="608895">
                  <a:extLst>
                    <a:ext uri="{9D8B030D-6E8A-4147-A177-3AD203B41FA5}">
                      <a16:colId xmlns:a16="http://schemas.microsoft.com/office/drawing/2014/main" val="764742604"/>
                    </a:ext>
                  </a:extLst>
                </a:gridCol>
                <a:gridCol w="608895">
                  <a:extLst>
                    <a:ext uri="{9D8B030D-6E8A-4147-A177-3AD203B41FA5}">
                      <a16:colId xmlns:a16="http://schemas.microsoft.com/office/drawing/2014/main" val="3470472048"/>
                    </a:ext>
                  </a:extLst>
                </a:gridCol>
                <a:gridCol w="608895">
                  <a:extLst>
                    <a:ext uri="{9D8B030D-6E8A-4147-A177-3AD203B41FA5}">
                      <a16:colId xmlns:a16="http://schemas.microsoft.com/office/drawing/2014/main" val="2748862217"/>
                    </a:ext>
                  </a:extLst>
                </a:gridCol>
                <a:gridCol w="608895">
                  <a:extLst>
                    <a:ext uri="{9D8B030D-6E8A-4147-A177-3AD203B41FA5}">
                      <a16:colId xmlns:a16="http://schemas.microsoft.com/office/drawing/2014/main" val="2549472936"/>
                    </a:ext>
                  </a:extLst>
                </a:gridCol>
                <a:gridCol w="608895">
                  <a:extLst>
                    <a:ext uri="{9D8B030D-6E8A-4147-A177-3AD203B41FA5}">
                      <a16:colId xmlns:a16="http://schemas.microsoft.com/office/drawing/2014/main" val="880318904"/>
                    </a:ext>
                  </a:extLst>
                </a:gridCol>
                <a:gridCol w="608895">
                  <a:extLst>
                    <a:ext uri="{9D8B030D-6E8A-4147-A177-3AD203B41FA5}">
                      <a16:colId xmlns:a16="http://schemas.microsoft.com/office/drawing/2014/main" val="3448224607"/>
                    </a:ext>
                  </a:extLst>
                </a:gridCol>
              </a:tblGrid>
              <a:tr h="48831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8250619"/>
                  </a:ext>
                </a:extLst>
              </a:tr>
              <a:tr h="48831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3312019"/>
                  </a:ext>
                </a:extLst>
              </a:tr>
              <a:tr h="48831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6019360"/>
                  </a:ext>
                </a:extLst>
              </a:tr>
              <a:tr h="48831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3567463"/>
                  </a:ext>
                </a:extLst>
              </a:tr>
              <a:tr h="48831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0495182"/>
                  </a:ext>
                </a:extLst>
              </a:tr>
              <a:tr h="48831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9160651"/>
                  </a:ext>
                </a:extLst>
              </a:tr>
              <a:tr h="48831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6626545"/>
                  </a:ext>
                </a:extLst>
              </a:tr>
              <a:tr h="48831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3075855"/>
                  </a:ext>
                </a:extLst>
              </a:tr>
              <a:tr h="48831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619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327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355" y="1024084"/>
            <a:ext cx="2947482" cy="4601183"/>
          </a:xfrm>
        </p:spPr>
        <p:txBody>
          <a:bodyPr/>
          <a:lstStyle/>
          <a:p>
            <a:r>
              <a:rPr lang="zh-TW" altLang="en-US" dirty="0" smtClean="0"/>
              <a:t>從</a:t>
            </a:r>
            <a:r>
              <a:rPr lang="zh-TW" altLang="en-US" sz="4400" dirty="0" smtClean="0"/>
              <a:t>邏輯建構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來學習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程式設計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3931" r="3754" b="35044"/>
          <a:stretch/>
        </p:blipFill>
        <p:spPr>
          <a:xfrm>
            <a:off x="3950676" y="550984"/>
            <a:ext cx="6611816" cy="614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24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355" y="1024084"/>
            <a:ext cx="2947482" cy="4601183"/>
          </a:xfrm>
        </p:spPr>
        <p:txBody>
          <a:bodyPr/>
          <a:lstStyle/>
          <a:p>
            <a:r>
              <a:rPr lang="zh-TW" altLang="en-US" dirty="0" smtClean="0"/>
              <a:t>接著我們來動一點手腳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3931" r="3754" b="35044"/>
          <a:stretch/>
        </p:blipFill>
        <p:spPr>
          <a:xfrm>
            <a:off x="3950676" y="550984"/>
            <a:ext cx="6611816" cy="61469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49108" y="1654968"/>
            <a:ext cx="480646" cy="19694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321593" y="1654968"/>
            <a:ext cx="480646" cy="19694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628186" y="1654968"/>
            <a:ext cx="480646" cy="19694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934779" y="1654968"/>
            <a:ext cx="480646" cy="19694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677508" y="4728430"/>
            <a:ext cx="480646" cy="19694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996885" y="4728429"/>
            <a:ext cx="480646" cy="19694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316262" y="4728429"/>
            <a:ext cx="480646" cy="19694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635639" y="4732458"/>
            <a:ext cx="480646" cy="19694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9939037" y="4728429"/>
            <a:ext cx="480646" cy="19694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426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11355" y="1024084"/>
            <a:ext cx="2947482" cy="4601183"/>
          </a:xfrm>
        </p:spPr>
        <p:txBody>
          <a:bodyPr/>
          <a:lstStyle/>
          <a:p>
            <a:r>
              <a:rPr lang="zh-TW" altLang="en-US" dirty="0"/>
              <a:t>做一點轉換</a:t>
            </a:r>
            <a:r>
              <a:rPr lang="en-US" altLang="zh-TW" dirty="0"/>
              <a:t>…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790125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二維陣列的呈現</a:t>
            </a:r>
            <a:endParaRPr lang="zh-TW" altLang="en-US" sz="28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226238"/>
              </p:ext>
            </p:extLst>
          </p:nvPr>
        </p:nvGraphicFramePr>
        <p:xfrm>
          <a:off x="4097703" y="1654233"/>
          <a:ext cx="5831739" cy="4324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837">
                  <a:extLst>
                    <a:ext uri="{9D8B030D-6E8A-4147-A177-3AD203B41FA5}">
                      <a16:colId xmlns:a16="http://schemas.microsoft.com/office/drawing/2014/main" val="1521165436"/>
                    </a:ext>
                  </a:extLst>
                </a:gridCol>
                <a:gridCol w="591878">
                  <a:extLst>
                    <a:ext uri="{9D8B030D-6E8A-4147-A177-3AD203B41FA5}">
                      <a16:colId xmlns:a16="http://schemas.microsoft.com/office/drawing/2014/main" val="512639807"/>
                    </a:ext>
                  </a:extLst>
                </a:gridCol>
                <a:gridCol w="591878">
                  <a:extLst>
                    <a:ext uri="{9D8B030D-6E8A-4147-A177-3AD203B41FA5}">
                      <a16:colId xmlns:a16="http://schemas.microsoft.com/office/drawing/2014/main" val="441471639"/>
                    </a:ext>
                  </a:extLst>
                </a:gridCol>
                <a:gridCol w="591878">
                  <a:extLst>
                    <a:ext uri="{9D8B030D-6E8A-4147-A177-3AD203B41FA5}">
                      <a16:colId xmlns:a16="http://schemas.microsoft.com/office/drawing/2014/main" val="3663555762"/>
                    </a:ext>
                  </a:extLst>
                </a:gridCol>
                <a:gridCol w="591878">
                  <a:extLst>
                    <a:ext uri="{9D8B030D-6E8A-4147-A177-3AD203B41FA5}">
                      <a16:colId xmlns:a16="http://schemas.microsoft.com/office/drawing/2014/main" val="764742604"/>
                    </a:ext>
                  </a:extLst>
                </a:gridCol>
                <a:gridCol w="591878">
                  <a:extLst>
                    <a:ext uri="{9D8B030D-6E8A-4147-A177-3AD203B41FA5}">
                      <a16:colId xmlns:a16="http://schemas.microsoft.com/office/drawing/2014/main" val="3470472048"/>
                    </a:ext>
                  </a:extLst>
                </a:gridCol>
                <a:gridCol w="591878">
                  <a:extLst>
                    <a:ext uri="{9D8B030D-6E8A-4147-A177-3AD203B41FA5}">
                      <a16:colId xmlns:a16="http://schemas.microsoft.com/office/drawing/2014/main" val="2748862217"/>
                    </a:ext>
                  </a:extLst>
                </a:gridCol>
                <a:gridCol w="591878">
                  <a:extLst>
                    <a:ext uri="{9D8B030D-6E8A-4147-A177-3AD203B41FA5}">
                      <a16:colId xmlns:a16="http://schemas.microsoft.com/office/drawing/2014/main" val="2549472936"/>
                    </a:ext>
                  </a:extLst>
                </a:gridCol>
                <a:gridCol w="591878">
                  <a:extLst>
                    <a:ext uri="{9D8B030D-6E8A-4147-A177-3AD203B41FA5}">
                      <a16:colId xmlns:a16="http://schemas.microsoft.com/office/drawing/2014/main" val="880318904"/>
                    </a:ext>
                  </a:extLst>
                </a:gridCol>
                <a:gridCol w="591878">
                  <a:extLst>
                    <a:ext uri="{9D8B030D-6E8A-4147-A177-3AD203B41FA5}">
                      <a16:colId xmlns:a16="http://schemas.microsoft.com/office/drawing/2014/main" val="3448224607"/>
                    </a:ext>
                  </a:extLst>
                </a:gridCol>
              </a:tblGrid>
              <a:tr h="432454">
                <a:tc>
                  <a:txBody>
                    <a:bodyPr/>
                    <a:lstStyle/>
                    <a:p>
                      <a:pPr algn="l" fontAlgn="ctr"/>
                      <a:endParaRPr lang="zh-TW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2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2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2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2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altLang="zh-TW" sz="2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altLang="zh-TW" sz="2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altLang="zh-TW" sz="2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24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altLang="zh-TW" sz="24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1593695"/>
                  </a:ext>
                </a:extLst>
              </a:tr>
              <a:tr h="43245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8250619"/>
                  </a:ext>
                </a:extLst>
              </a:tr>
              <a:tr h="43245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3312019"/>
                  </a:ext>
                </a:extLst>
              </a:tr>
              <a:tr h="43245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6019360"/>
                  </a:ext>
                </a:extLst>
              </a:tr>
              <a:tr h="43245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3567463"/>
                  </a:ext>
                </a:extLst>
              </a:tr>
              <a:tr h="43245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0495182"/>
                  </a:ext>
                </a:extLst>
              </a:tr>
              <a:tr h="43245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altLang="zh-TW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9160651"/>
                  </a:ext>
                </a:extLst>
              </a:tr>
              <a:tr h="43245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6626545"/>
                  </a:ext>
                </a:extLst>
              </a:tr>
              <a:tr h="43245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3075855"/>
                  </a:ext>
                </a:extLst>
              </a:tr>
              <a:tr h="43245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619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887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「99乘法表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24" y="1255819"/>
            <a:ext cx="3491344" cy="349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11355" y="1024084"/>
            <a:ext cx="2947482" cy="4601183"/>
          </a:xfrm>
        </p:spPr>
        <p:txBody>
          <a:bodyPr/>
          <a:lstStyle/>
          <a:p>
            <a:r>
              <a:rPr lang="zh-TW" altLang="en-US" dirty="0" smtClean="0"/>
              <a:t>從</a:t>
            </a:r>
            <a:r>
              <a:rPr lang="zh-TW" altLang="en-US" sz="4400" dirty="0" smtClean="0"/>
              <a:t>邏輯建構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來學習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程式設計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734338" y="4835142"/>
            <a:ext cx="7315200" cy="1929073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zh-TW" altLang="en-US" sz="2800" dirty="0" smtClean="0"/>
              <a:t>乘法表</a:t>
            </a:r>
            <a:endParaRPr lang="en-US" altLang="zh-TW" sz="2800" dirty="0" smtClean="0"/>
          </a:p>
          <a:p>
            <a:pPr lvl="1"/>
            <a:r>
              <a:rPr lang="en-US" altLang="zh-TW" sz="2600" dirty="0" smtClean="0"/>
              <a:t>A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x  B =  </a:t>
            </a:r>
            <a:r>
              <a:rPr lang="zh-TW" altLang="en-US" sz="2600" dirty="0" smtClean="0"/>
              <a:t>答案</a:t>
            </a:r>
            <a:endParaRPr lang="en-US" altLang="zh-TW" sz="2600" dirty="0" smtClean="0"/>
          </a:p>
          <a:p>
            <a:pPr lvl="1"/>
            <a:r>
              <a:rPr lang="en-US" altLang="zh-TW" sz="2600" dirty="0" smtClean="0"/>
              <a:t>A, B</a:t>
            </a:r>
            <a:r>
              <a:rPr lang="zh-TW" altLang="en-US" sz="2600" dirty="0" smtClean="0"/>
              <a:t>的範圍</a:t>
            </a:r>
            <a:r>
              <a:rPr lang="en-US" altLang="zh-TW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(1~9)</a:t>
            </a:r>
            <a:endParaRPr lang="zh-TW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左大括弧 2"/>
          <p:cNvSpPr/>
          <p:nvPr/>
        </p:nvSpPr>
        <p:spPr>
          <a:xfrm>
            <a:off x="4910774" y="1664677"/>
            <a:ext cx="459250" cy="3084737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左大括弧 6"/>
          <p:cNvSpPr/>
          <p:nvPr/>
        </p:nvSpPr>
        <p:spPr>
          <a:xfrm rot="5400000">
            <a:off x="7004384" y="-508363"/>
            <a:ext cx="525300" cy="299856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347558" y="2697483"/>
            <a:ext cx="33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087948" y="264351"/>
            <a:ext cx="33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B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2146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「99乘法表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24" y="1255819"/>
            <a:ext cx="3491344" cy="349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11355" y="1024084"/>
            <a:ext cx="2947482" cy="4601183"/>
          </a:xfrm>
        </p:spPr>
        <p:txBody>
          <a:bodyPr/>
          <a:lstStyle/>
          <a:p>
            <a:r>
              <a:rPr lang="zh-TW" altLang="en-US" dirty="0" smtClean="0"/>
              <a:t>從</a:t>
            </a:r>
            <a:r>
              <a:rPr lang="zh-TW" altLang="en-US" sz="4400" dirty="0" smtClean="0"/>
              <a:t>邏輯建構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來學習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程式設計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734338" y="4835142"/>
            <a:ext cx="7315200" cy="139940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A = </a:t>
            </a:r>
            <a:r>
              <a:rPr lang="en-US" altLang="zh-TW" sz="2800" dirty="0" smtClean="0">
                <a:latin typeface="+mj-ea"/>
                <a:ea typeface="+mj-ea"/>
              </a:rPr>
              <a:t>1</a:t>
            </a:r>
            <a:r>
              <a:rPr lang="en-US" altLang="zh-TW" sz="2800" dirty="0" smtClean="0"/>
              <a:t>  ,   B</a:t>
            </a:r>
            <a:r>
              <a:rPr lang="zh-TW" altLang="en-US" sz="2800" dirty="0" smtClean="0"/>
              <a:t>從</a:t>
            </a:r>
            <a:r>
              <a:rPr lang="en-US" altLang="zh-TW" sz="2800" dirty="0" smtClean="0">
                <a:latin typeface="+mj-ea"/>
                <a:ea typeface="+mj-ea"/>
              </a:rPr>
              <a:t>1~9</a:t>
            </a:r>
            <a:endParaRPr lang="zh-TW" altLang="en-US" sz="28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左大括弧 2"/>
          <p:cNvSpPr/>
          <p:nvPr/>
        </p:nvSpPr>
        <p:spPr>
          <a:xfrm>
            <a:off x="4751033" y="1346664"/>
            <a:ext cx="459250" cy="3180533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左大括弧 6"/>
          <p:cNvSpPr/>
          <p:nvPr/>
        </p:nvSpPr>
        <p:spPr>
          <a:xfrm rot="5400000">
            <a:off x="6891934" y="-704434"/>
            <a:ext cx="441679" cy="3307083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347558" y="2697483"/>
            <a:ext cx="33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947271" y="286368"/>
            <a:ext cx="33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B</a:t>
            </a:r>
            <a:endParaRPr lang="zh-TW" altLang="en-US" sz="2400" dirty="0"/>
          </a:p>
        </p:txBody>
      </p:sp>
      <p:sp>
        <p:nvSpPr>
          <p:cNvPr id="2" name="圓角矩形 1"/>
          <p:cNvSpPr/>
          <p:nvPr/>
        </p:nvSpPr>
        <p:spPr>
          <a:xfrm>
            <a:off x="5282754" y="1629295"/>
            <a:ext cx="3786431" cy="374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4885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「99乘法表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24" y="1255819"/>
            <a:ext cx="3491344" cy="349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11355" y="1024084"/>
            <a:ext cx="2947482" cy="4601183"/>
          </a:xfrm>
        </p:spPr>
        <p:txBody>
          <a:bodyPr/>
          <a:lstStyle/>
          <a:p>
            <a:r>
              <a:rPr lang="zh-TW" altLang="en-US" dirty="0" smtClean="0"/>
              <a:t>從</a:t>
            </a:r>
            <a:r>
              <a:rPr lang="zh-TW" altLang="en-US" sz="4400" dirty="0" smtClean="0"/>
              <a:t>邏輯建構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來學習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程式設計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734338" y="4835142"/>
            <a:ext cx="7315200" cy="139940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A = </a:t>
            </a:r>
            <a:r>
              <a:rPr lang="en-US" altLang="zh-TW" sz="2800" dirty="0" smtClean="0">
                <a:latin typeface="+mj-ea"/>
                <a:ea typeface="+mj-ea"/>
              </a:rPr>
              <a:t>2</a:t>
            </a:r>
            <a:r>
              <a:rPr lang="en-US" altLang="zh-TW" sz="2800" dirty="0" smtClean="0"/>
              <a:t>  ,   B</a:t>
            </a:r>
            <a:r>
              <a:rPr lang="zh-TW" altLang="en-US" sz="2800" dirty="0" smtClean="0"/>
              <a:t>從</a:t>
            </a:r>
            <a:r>
              <a:rPr lang="en-US" altLang="zh-TW" sz="2800" dirty="0" smtClean="0">
                <a:latin typeface="+mj-ea"/>
                <a:ea typeface="+mj-ea"/>
              </a:rPr>
              <a:t>1~9</a:t>
            </a:r>
            <a:endParaRPr lang="zh-TW" altLang="en-US" sz="28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左大括弧 2"/>
          <p:cNvSpPr/>
          <p:nvPr/>
        </p:nvSpPr>
        <p:spPr>
          <a:xfrm>
            <a:off x="4751033" y="1346664"/>
            <a:ext cx="459250" cy="3180533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左大括弧 6"/>
          <p:cNvSpPr/>
          <p:nvPr/>
        </p:nvSpPr>
        <p:spPr>
          <a:xfrm rot="5400000">
            <a:off x="6891934" y="-704434"/>
            <a:ext cx="441679" cy="3307083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347558" y="2697483"/>
            <a:ext cx="33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947271" y="286368"/>
            <a:ext cx="331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B</a:t>
            </a:r>
            <a:endParaRPr lang="zh-TW" altLang="en-US" sz="2400" dirty="0"/>
          </a:p>
        </p:txBody>
      </p:sp>
      <p:sp>
        <p:nvSpPr>
          <p:cNvPr id="2" name="圓角矩形 1"/>
          <p:cNvSpPr/>
          <p:nvPr/>
        </p:nvSpPr>
        <p:spPr>
          <a:xfrm>
            <a:off x="5282754" y="1955298"/>
            <a:ext cx="3786431" cy="374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51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想到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4400" dirty="0" smtClean="0"/>
              <a:t>常用</a:t>
            </a:r>
            <a:r>
              <a:rPr lang="en-US" altLang="zh-TW" sz="5400" dirty="0" smtClean="0"/>
              <a:t>APP</a:t>
            </a:r>
            <a:r>
              <a:rPr lang="en-US" altLang="zh-TW" dirty="0" smtClean="0"/>
              <a:t>?</a:t>
            </a:r>
            <a:endParaRPr lang="en-US" altLang="zh-TW" dirty="0"/>
          </a:p>
        </p:txBody>
      </p:sp>
      <p:pic>
        <p:nvPicPr>
          <p:cNvPr id="4" name="Picture 2" descr="「應用程式 word chrome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3" t="11376" r="1973" b="30883"/>
          <a:stretch/>
        </p:blipFill>
        <p:spPr bwMode="auto">
          <a:xfrm>
            <a:off x="4089606" y="1123837"/>
            <a:ext cx="6786390" cy="351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「比特幣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2784">
            <a:off x="9566672" y="4757534"/>
            <a:ext cx="1634495" cy="17174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57200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以此類推</a:t>
            </a:r>
            <a:r>
              <a:rPr lang="en-US" altLang="zh-TW" dirty="0" smtClean="0"/>
              <a:t>..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08892"/>
            <a:ext cx="7315200" cy="5392616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A </a:t>
            </a:r>
            <a:r>
              <a:rPr lang="en-US" altLang="zh-TW" sz="2800" dirty="0"/>
              <a:t>= </a:t>
            </a:r>
            <a:r>
              <a:rPr lang="en-US" altLang="zh-TW" sz="2800" dirty="0">
                <a:latin typeface="+mj-ea"/>
              </a:rPr>
              <a:t>1</a:t>
            </a:r>
            <a:r>
              <a:rPr lang="en-US" altLang="zh-TW" sz="2800" dirty="0"/>
              <a:t>  ,   B</a:t>
            </a:r>
            <a:r>
              <a:rPr lang="zh-TW" altLang="en-US" sz="2800" dirty="0"/>
              <a:t>從</a:t>
            </a:r>
            <a:r>
              <a:rPr lang="en-US" altLang="zh-TW" sz="2800" dirty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/>
              <a:t>A = </a:t>
            </a:r>
            <a:r>
              <a:rPr lang="en-US" altLang="zh-TW" sz="2800" dirty="0" smtClean="0">
                <a:latin typeface="+mj-ea"/>
              </a:rPr>
              <a:t>2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,   </a:t>
            </a:r>
            <a:r>
              <a:rPr lang="en-US" altLang="zh-TW" sz="2800" dirty="0"/>
              <a:t>B</a:t>
            </a:r>
            <a:r>
              <a:rPr lang="zh-TW" altLang="en-US" sz="2800" dirty="0"/>
              <a:t>從</a:t>
            </a:r>
            <a:r>
              <a:rPr lang="en-US" altLang="zh-TW" sz="2800" dirty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/>
              <a:t>A = </a:t>
            </a:r>
            <a:r>
              <a:rPr lang="en-US" altLang="zh-TW" sz="2800" dirty="0" smtClean="0">
                <a:latin typeface="+mj-ea"/>
              </a:rPr>
              <a:t>3</a:t>
            </a:r>
            <a:r>
              <a:rPr lang="en-US" altLang="zh-TW" sz="2800" dirty="0" smtClean="0"/>
              <a:t>  </a:t>
            </a:r>
            <a:r>
              <a:rPr lang="en-US" altLang="zh-TW" sz="2800" dirty="0"/>
              <a:t>,   B</a:t>
            </a:r>
            <a:r>
              <a:rPr lang="zh-TW" altLang="en-US" sz="2800" dirty="0"/>
              <a:t>從</a:t>
            </a:r>
            <a:r>
              <a:rPr lang="en-US" altLang="zh-TW" sz="2800" dirty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/>
              <a:t>A = </a:t>
            </a:r>
            <a:r>
              <a:rPr lang="en-US" altLang="zh-TW" sz="2800" dirty="0" smtClean="0">
                <a:latin typeface="+mj-ea"/>
              </a:rPr>
              <a:t>4</a:t>
            </a:r>
            <a:r>
              <a:rPr lang="en-US" altLang="zh-TW" sz="2800" dirty="0" smtClean="0"/>
              <a:t>  </a:t>
            </a:r>
            <a:r>
              <a:rPr lang="en-US" altLang="zh-TW" sz="2800" dirty="0"/>
              <a:t>,   B</a:t>
            </a:r>
            <a:r>
              <a:rPr lang="zh-TW" altLang="en-US" sz="2800" dirty="0"/>
              <a:t>從</a:t>
            </a:r>
            <a:r>
              <a:rPr lang="en-US" altLang="zh-TW" sz="2800" dirty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/>
              <a:t>A = </a:t>
            </a:r>
            <a:r>
              <a:rPr lang="en-US" altLang="zh-TW" sz="2800" dirty="0" smtClean="0">
                <a:latin typeface="+mj-ea"/>
              </a:rPr>
              <a:t>5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,   </a:t>
            </a:r>
            <a:r>
              <a:rPr lang="en-US" altLang="zh-TW" sz="2800" dirty="0"/>
              <a:t>B</a:t>
            </a:r>
            <a:r>
              <a:rPr lang="zh-TW" altLang="en-US" sz="2800" dirty="0"/>
              <a:t>從</a:t>
            </a:r>
            <a:r>
              <a:rPr lang="en-US" altLang="zh-TW" sz="2800" dirty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/>
              <a:t>A = </a:t>
            </a:r>
            <a:r>
              <a:rPr lang="en-US" altLang="zh-TW" sz="2800" dirty="0" smtClean="0">
                <a:latin typeface="+mj-ea"/>
              </a:rPr>
              <a:t>6</a:t>
            </a:r>
            <a:r>
              <a:rPr lang="en-US" altLang="zh-TW" sz="2800" dirty="0" smtClean="0"/>
              <a:t>  </a:t>
            </a:r>
            <a:r>
              <a:rPr lang="en-US" altLang="zh-TW" sz="2800" dirty="0"/>
              <a:t>,   B</a:t>
            </a:r>
            <a:r>
              <a:rPr lang="zh-TW" altLang="en-US" sz="2800" dirty="0"/>
              <a:t>從</a:t>
            </a:r>
            <a:r>
              <a:rPr lang="en-US" altLang="zh-TW" sz="2800" dirty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/>
              <a:t>A = </a:t>
            </a:r>
            <a:r>
              <a:rPr lang="en-US" altLang="zh-TW" sz="2800" dirty="0" smtClean="0">
                <a:latin typeface="+mj-ea"/>
              </a:rPr>
              <a:t>7</a:t>
            </a:r>
            <a:r>
              <a:rPr lang="en-US" altLang="zh-TW" sz="2800" dirty="0" smtClean="0"/>
              <a:t>  </a:t>
            </a:r>
            <a:r>
              <a:rPr lang="en-US" altLang="zh-TW" sz="2800" dirty="0"/>
              <a:t>,   B</a:t>
            </a:r>
            <a:r>
              <a:rPr lang="zh-TW" altLang="en-US" sz="2800" dirty="0"/>
              <a:t>從</a:t>
            </a:r>
            <a:r>
              <a:rPr lang="en-US" altLang="zh-TW" sz="2800" dirty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/>
              <a:t>A = </a:t>
            </a:r>
            <a:r>
              <a:rPr lang="en-US" altLang="zh-TW" sz="2800" dirty="0" smtClean="0">
                <a:latin typeface="+mj-ea"/>
              </a:rPr>
              <a:t>8</a:t>
            </a:r>
            <a:r>
              <a:rPr lang="en-US" altLang="zh-TW" sz="2800" dirty="0" smtClean="0"/>
              <a:t>  </a:t>
            </a:r>
            <a:r>
              <a:rPr lang="en-US" altLang="zh-TW" sz="2800" dirty="0"/>
              <a:t>,   B</a:t>
            </a:r>
            <a:r>
              <a:rPr lang="zh-TW" altLang="en-US" sz="2800" dirty="0"/>
              <a:t>從</a:t>
            </a:r>
            <a:r>
              <a:rPr lang="en-US" altLang="zh-TW" sz="2800" dirty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/>
              <a:t>A = </a:t>
            </a:r>
            <a:r>
              <a:rPr lang="en-US" altLang="zh-TW" sz="2800" dirty="0" smtClean="0">
                <a:latin typeface="+mj-ea"/>
              </a:rPr>
              <a:t>9</a:t>
            </a:r>
            <a:r>
              <a:rPr lang="zh-TW" altLang="en-US" sz="2800" dirty="0" smtClean="0">
                <a:latin typeface="+mj-ea"/>
              </a:rPr>
              <a:t> 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,   B</a:t>
            </a:r>
            <a:r>
              <a:rPr lang="zh-TW" altLang="en-US" sz="2800" dirty="0"/>
              <a:t>從</a:t>
            </a:r>
            <a:r>
              <a:rPr lang="en-US" altLang="zh-TW" sz="2800" dirty="0" smtClean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08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觀察一下</a:t>
            </a:r>
            <a:r>
              <a:rPr lang="en-US" altLang="zh-TW" dirty="0" smtClean="0"/>
              <a:t>..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08892"/>
            <a:ext cx="7315200" cy="5392616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A </a:t>
            </a:r>
            <a:r>
              <a:rPr lang="en-US" altLang="zh-TW" sz="2800" dirty="0"/>
              <a:t>= </a:t>
            </a:r>
            <a:r>
              <a:rPr lang="en-US" altLang="zh-TW" sz="2800" dirty="0">
                <a:latin typeface="+mj-ea"/>
              </a:rPr>
              <a:t>1</a:t>
            </a:r>
            <a:r>
              <a:rPr lang="en-US" altLang="zh-TW" sz="2800" dirty="0"/>
              <a:t>  ,   B</a:t>
            </a:r>
            <a:r>
              <a:rPr lang="zh-TW" altLang="en-US" sz="2800" dirty="0"/>
              <a:t>從</a:t>
            </a:r>
            <a:r>
              <a:rPr lang="en-US" altLang="zh-TW" sz="2800" dirty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/>
              <a:t>A = </a:t>
            </a:r>
            <a:r>
              <a:rPr lang="en-US" altLang="zh-TW" sz="2800" dirty="0" smtClean="0">
                <a:latin typeface="+mj-ea"/>
              </a:rPr>
              <a:t>2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,   </a:t>
            </a:r>
            <a:r>
              <a:rPr lang="en-US" altLang="zh-TW" sz="2800" dirty="0"/>
              <a:t>B</a:t>
            </a:r>
            <a:r>
              <a:rPr lang="zh-TW" altLang="en-US" sz="2800" dirty="0"/>
              <a:t>從</a:t>
            </a:r>
            <a:r>
              <a:rPr lang="en-US" altLang="zh-TW" sz="2800" dirty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/>
              <a:t>A = </a:t>
            </a:r>
            <a:r>
              <a:rPr lang="en-US" altLang="zh-TW" sz="2800" dirty="0" smtClean="0">
                <a:latin typeface="+mj-ea"/>
              </a:rPr>
              <a:t>3</a:t>
            </a:r>
            <a:r>
              <a:rPr lang="en-US" altLang="zh-TW" sz="2800" dirty="0" smtClean="0"/>
              <a:t>  </a:t>
            </a:r>
            <a:r>
              <a:rPr lang="en-US" altLang="zh-TW" sz="2800" dirty="0"/>
              <a:t>,   B</a:t>
            </a:r>
            <a:r>
              <a:rPr lang="zh-TW" altLang="en-US" sz="2800" dirty="0"/>
              <a:t>從</a:t>
            </a:r>
            <a:r>
              <a:rPr lang="en-US" altLang="zh-TW" sz="2800" dirty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/>
              <a:t>A = </a:t>
            </a:r>
            <a:r>
              <a:rPr lang="en-US" altLang="zh-TW" sz="2800" dirty="0" smtClean="0">
                <a:latin typeface="+mj-ea"/>
              </a:rPr>
              <a:t>4</a:t>
            </a:r>
            <a:r>
              <a:rPr lang="en-US" altLang="zh-TW" sz="2800" dirty="0" smtClean="0"/>
              <a:t>  </a:t>
            </a:r>
            <a:r>
              <a:rPr lang="en-US" altLang="zh-TW" sz="2800" dirty="0"/>
              <a:t>,   B</a:t>
            </a:r>
            <a:r>
              <a:rPr lang="zh-TW" altLang="en-US" sz="2800" dirty="0"/>
              <a:t>從</a:t>
            </a:r>
            <a:r>
              <a:rPr lang="en-US" altLang="zh-TW" sz="2800" dirty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/>
              <a:t>A = </a:t>
            </a:r>
            <a:r>
              <a:rPr lang="en-US" altLang="zh-TW" sz="2800" dirty="0" smtClean="0">
                <a:latin typeface="+mj-ea"/>
              </a:rPr>
              <a:t>5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,   </a:t>
            </a:r>
            <a:r>
              <a:rPr lang="en-US" altLang="zh-TW" sz="2800" dirty="0"/>
              <a:t>B</a:t>
            </a:r>
            <a:r>
              <a:rPr lang="zh-TW" altLang="en-US" sz="2800" dirty="0"/>
              <a:t>從</a:t>
            </a:r>
            <a:r>
              <a:rPr lang="en-US" altLang="zh-TW" sz="2800" dirty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/>
              <a:t>A = </a:t>
            </a:r>
            <a:r>
              <a:rPr lang="en-US" altLang="zh-TW" sz="2800" dirty="0" smtClean="0">
                <a:latin typeface="+mj-ea"/>
              </a:rPr>
              <a:t>6</a:t>
            </a:r>
            <a:r>
              <a:rPr lang="en-US" altLang="zh-TW" sz="2800" dirty="0" smtClean="0"/>
              <a:t>  </a:t>
            </a:r>
            <a:r>
              <a:rPr lang="en-US" altLang="zh-TW" sz="2800" dirty="0"/>
              <a:t>,   B</a:t>
            </a:r>
            <a:r>
              <a:rPr lang="zh-TW" altLang="en-US" sz="2800" dirty="0"/>
              <a:t>從</a:t>
            </a:r>
            <a:r>
              <a:rPr lang="en-US" altLang="zh-TW" sz="2800" dirty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/>
              <a:t>A = </a:t>
            </a:r>
            <a:r>
              <a:rPr lang="en-US" altLang="zh-TW" sz="2800" dirty="0" smtClean="0">
                <a:latin typeface="+mj-ea"/>
              </a:rPr>
              <a:t>7</a:t>
            </a:r>
            <a:r>
              <a:rPr lang="en-US" altLang="zh-TW" sz="2800" dirty="0" smtClean="0"/>
              <a:t>  </a:t>
            </a:r>
            <a:r>
              <a:rPr lang="en-US" altLang="zh-TW" sz="2800" dirty="0"/>
              <a:t>,   B</a:t>
            </a:r>
            <a:r>
              <a:rPr lang="zh-TW" altLang="en-US" sz="2800" dirty="0"/>
              <a:t>從</a:t>
            </a:r>
            <a:r>
              <a:rPr lang="en-US" altLang="zh-TW" sz="2800" dirty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/>
              <a:t>A = </a:t>
            </a:r>
            <a:r>
              <a:rPr lang="en-US" altLang="zh-TW" sz="2800" dirty="0" smtClean="0">
                <a:latin typeface="+mj-ea"/>
              </a:rPr>
              <a:t>8</a:t>
            </a:r>
            <a:r>
              <a:rPr lang="en-US" altLang="zh-TW" sz="2800" dirty="0" smtClean="0"/>
              <a:t>  </a:t>
            </a:r>
            <a:r>
              <a:rPr lang="en-US" altLang="zh-TW" sz="2800" dirty="0"/>
              <a:t>,   B</a:t>
            </a:r>
            <a:r>
              <a:rPr lang="zh-TW" altLang="en-US" sz="2800" dirty="0"/>
              <a:t>從</a:t>
            </a:r>
            <a:r>
              <a:rPr lang="en-US" altLang="zh-TW" sz="2800" dirty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/>
              <a:t>A = </a:t>
            </a:r>
            <a:r>
              <a:rPr lang="en-US" altLang="zh-TW" sz="2800" dirty="0" smtClean="0">
                <a:latin typeface="+mj-ea"/>
              </a:rPr>
              <a:t>9</a:t>
            </a:r>
            <a:r>
              <a:rPr lang="zh-TW" altLang="en-US" sz="2800" dirty="0" smtClean="0">
                <a:latin typeface="+mj-ea"/>
              </a:rPr>
              <a:t> 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,   B</a:t>
            </a:r>
            <a:r>
              <a:rPr lang="zh-TW" altLang="en-US" sz="2800" dirty="0"/>
              <a:t>從</a:t>
            </a:r>
            <a:r>
              <a:rPr lang="en-US" altLang="zh-TW" sz="2800" dirty="0" smtClean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39662" y="880520"/>
            <a:ext cx="1230923" cy="5087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298831" y="877652"/>
            <a:ext cx="1488831" cy="508781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294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稍微做整理</a:t>
            </a:r>
            <a:r>
              <a:rPr lang="en-US" altLang="zh-TW" dirty="0" smtClean="0"/>
              <a:t>..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90592" y="728120"/>
            <a:ext cx="2660486" cy="5392616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A </a:t>
            </a:r>
            <a:r>
              <a:rPr lang="en-US" altLang="zh-TW" sz="2800" dirty="0"/>
              <a:t>= </a:t>
            </a:r>
            <a:r>
              <a:rPr lang="en-US" altLang="zh-TW" sz="2800" dirty="0">
                <a:latin typeface="+mj-ea"/>
              </a:rPr>
              <a:t>1</a:t>
            </a:r>
            <a:r>
              <a:rPr lang="en-US" altLang="zh-TW" sz="2800" dirty="0"/>
              <a:t>  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/>
              <a:t>	</a:t>
            </a:r>
            <a:r>
              <a:rPr lang="en-US" altLang="zh-TW" sz="2600" dirty="0" smtClean="0"/>
              <a:t>B</a:t>
            </a:r>
            <a:r>
              <a:rPr lang="zh-TW" altLang="en-US" sz="2600" dirty="0"/>
              <a:t>從</a:t>
            </a:r>
            <a:r>
              <a:rPr lang="en-US" altLang="zh-TW" sz="2600" dirty="0">
                <a:latin typeface="+mj-ea"/>
              </a:rPr>
              <a:t>1~9</a:t>
            </a:r>
            <a:endParaRPr lang="zh-TW" altLang="en-US" sz="2600" dirty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/>
              <a:t>A = </a:t>
            </a:r>
            <a:r>
              <a:rPr lang="en-US" altLang="zh-TW" sz="2800" dirty="0" smtClean="0">
                <a:latin typeface="+mj-ea"/>
              </a:rPr>
              <a:t>2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 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/>
              <a:t>	B</a:t>
            </a:r>
            <a:r>
              <a:rPr lang="zh-TW" altLang="en-US" sz="2800" dirty="0"/>
              <a:t>從</a:t>
            </a:r>
            <a:r>
              <a:rPr lang="en-US" altLang="zh-TW" sz="2800" dirty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/>
              <a:t>A = </a:t>
            </a:r>
            <a:r>
              <a:rPr lang="en-US" altLang="zh-TW" sz="2800" dirty="0" smtClean="0">
                <a:latin typeface="+mj-ea"/>
              </a:rPr>
              <a:t>3</a:t>
            </a:r>
            <a:r>
              <a:rPr lang="en-US" altLang="zh-TW" sz="2800" dirty="0" smtClean="0"/>
              <a:t>  </a:t>
            </a:r>
          </a:p>
          <a:p>
            <a:pPr marL="0" indent="0">
              <a:buNone/>
            </a:pPr>
            <a:r>
              <a:rPr lang="en-US" altLang="zh-TW" sz="2800" dirty="0"/>
              <a:t>	</a:t>
            </a:r>
            <a:r>
              <a:rPr lang="en-US" altLang="zh-TW" sz="2800" dirty="0" smtClean="0"/>
              <a:t>B</a:t>
            </a:r>
            <a:r>
              <a:rPr lang="zh-TW" altLang="en-US" sz="2800" dirty="0"/>
              <a:t>從</a:t>
            </a:r>
            <a:r>
              <a:rPr lang="en-US" altLang="zh-TW" sz="2800" dirty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/>
              <a:t>A = </a:t>
            </a:r>
            <a:r>
              <a:rPr lang="en-US" altLang="zh-TW" sz="2800" dirty="0" smtClean="0">
                <a:latin typeface="+mj-ea"/>
              </a:rPr>
              <a:t>4</a:t>
            </a:r>
            <a:r>
              <a:rPr lang="en-US" altLang="zh-TW" sz="2800" dirty="0" smtClean="0"/>
              <a:t>  </a:t>
            </a:r>
          </a:p>
          <a:p>
            <a:pPr marL="0" indent="0">
              <a:buNone/>
            </a:pPr>
            <a:r>
              <a:rPr lang="en-US" altLang="zh-TW" sz="2800" dirty="0"/>
              <a:t>	</a:t>
            </a:r>
            <a:r>
              <a:rPr lang="en-US" altLang="zh-TW" sz="2800" dirty="0" smtClean="0"/>
              <a:t>B</a:t>
            </a:r>
            <a:r>
              <a:rPr lang="zh-TW" altLang="en-US" sz="2800" dirty="0"/>
              <a:t>從</a:t>
            </a:r>
            <a:r>
              <a:rPr lang="en-US" altLang="zh-TW" sz="2800" dirty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/>
              <a:t>A = </a:t>
            </a:r>
            <a:r>
              <a:rPr lang="en-US" altLang="zh-TW" sz="2800" dirty="0" smtClean="0">
                <a:latin typeface="+mj-ea"/>
              </a:rPr>
              <a:t>5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 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/>
              <a:t>	B</a:t>
            </a:r>
            <a:r>
              <a:rPr lang="zh-TW" altLang="en-US" sz="2800" dirty="0"/>
              <a:t>從</a:t>
            </a:r>
            <a:r>
              <a:rPr lang="en-US" altLang="zh-TW" sz="2800" dirty="0" smtClean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7890283" y="728120"/>
            <a:ext cx="2660486" cy="5392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smtClean="0"/>
              <a:t>A = </a:t>
            </a:r>
            <a:r>
              <a:rPr lang="en-US" altLang="zh-TW" sz="2800" dirty="0" smtClean="0">
                <a:latin typeface="+mj-ea"/>
              </a:rPr>
              <a:t>6</a:t>
            </a:r>
            <a:r>
              <a:rPr lang="en-US" altLang="zh-TW" sz="2800" dirty="0" smtClean="0"/>
              <a:t>  </a:t>
            </a:r>
          </a:p>
          <a:p>
            <a:pPr marL="0" indent="0">
              <a:buFont typeface="Wingdings 2" pitchFamily="18" charset="2"/>
              <a:buNone/>
            </a:pPr>
            <a:r>
              <a:rPr lang="en-US" altLang="zh-TW" sz="2800" dirty="0" smtClean="0"/>
              <a:t>	B</a:t>
            </a:r>
            <a:r>
              <a:rPr lang="zh-TW" altLang="en-US" sz="2800" dirty="0" smtClean="0"/>
              <a:t>從</a:t>
            </a:r>
            <a:r>
              <a:rPr lang="en-US" altLang="zh-TW" sz="2800" dirty="0" smtClean="0">
                <a:latin typeface="+mj-ea"/>
              </a:rPr>
              <a:t>1~9</a:t>
            </a:r>
            <a:endParaRPr lang="zh-TW" altLang="en-US" sz="2800" dirty="0" smtClean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 smtClean="0"/>
              <a:t>A = </a:t>
            </a:r>
            <a:r>
              <a:rPr lang="en-US" altLang="zh-TW" sz="2800" dirty="0" smtClean="0">
                <a:latin typeface="+mj-ea"/>
              </a:rPr>
              <a:t>7</a:t>
            </a:r>
            <a:r>
              <a:rPr lang="en-US" altLang="zh-TW" sz="2800" dirty="0" smtClean="0"/>
              <a:t>  </a:t>
            </a:r>
          </a:p>
          <a:p>
            <a:pPr marL="0" indent="0">
              <a:buFont typeface="Wingdings 2" pitchFamily="18" charset="2"/>
              <a:buNone/>
            </a:pPr>
            <a:r>
              <a:rPr lang="en-US" altLang="zh-TW" sz="2800" dirty="0" smtClean="0"/>
              <a:t>	B</a:t>
            </a:r>
            <a:r>
              <a:rPr lang="zh-TW" altLang="en-US" sz="2800" dirty="0" smtClean="0"/>
              <a:t>從</a:t>
            </a:r>
            <a:r>
              <a:rPr lang="en-US" altLang="zh-TW" sz="2800" dirty="0" smtClean="0">
                <a:latin typeface="+mj-ea"/>
              </a:rPr>
              <a:t>1~9</a:t>
            </a:r>
            <a:endParaRPr lang="zh-TW" altLang="en-US" sz="2800" dirty="0" smtClean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 smtClean="0"/>
              <a:t>A = </a:t>
            </a:r>
            <a:r>
              <a:rPr lang="en-US" altLang="zh-TW" sz="2800" dirty="0" smtClean="0">
                <a:latin typeface="+mj-ea"/>
              </a:rPr>
              <a:t>8</a:t>
            </a:r>
            <a:r>
              <a:rPr lang="en-US" altLang="zh-TW" sz="2800" dirty="0" smtClean="0"/>
              <a:t>  </a:t>
            </a:r>
          </a:p>
          <a:p>
            <a:pPr marL="0" indent="0">
              <a:buFont typeface="Wingdings 2" pitchFamily="18" charset="2"/>
              <a:buNone/>
            </a:pPr>
            <a:r>
              <a:rPr lang="en-US" altLang="zh-TW" sz="2800" dirty="0" smtClean="0"/>
              <a:t>	B</a:t>
            </a:r>
            <a:r>
              <a:rPr lang="zh-TW" altLang="en-US" sz="2800" dirty="0" smtClean="0"/>
              <a:t>從</a:t>
            </a:r>
            <a:r>
              <a:rPr lang="en-US" altLang="zh-TW" sz="2800" dirty="0" smtClean="0">
                <a:latin typeface="+mj-ea"/>
              </a:rPr>
              <a:t>1~9</a:t>
            </a:r>
            <a:endParaRPr lang="zh-TW" altLang="en-US" sz="2800" dirty="0" smtClean="0">
              <a:latin typeface="+mj-ea"/>
              <a:cs typeface="Arial" panose="020B0604020202020204" pitchFamily="34" charset="0"/>
            </a:endParaRPr>
          </a:p>
          <a:p>
            <a:r>
              <a:rPr lang="en-US" altLang="zh-TW" sz="2800" dirty="0" smtClean="0"/>
              <a:t>A = </a:t>
            </a:r>
            <a:r>
              <a:rPr lang="en-US" altLang="zh-TW" sz="2800" dirty="0" smtClean="0">
                <a:latin typeface="+mj-ea"/>
              </a:rPr>
              <a:t>9</a:t>
            </a:r>
            <a:r>
              <a:rPr lang="zh-TW" altLang="en-US" sz="2800" dirty="0" smtClean="0">
                <a:latin typeface="+mj-ea"/>
              </a:rPr>
              <a:t> </a:t>
            </a:r>
            <a:r>
              <a:rPr lang="en-US" altLang="zh-TW" sz="2800" dirty="0" smtClean="0"/>
              <a:t> </a:t>
            </a:r>
          </a:p>
          <a:p>
            <a:pPr marL="0" indent="0">
              <a:buFont typeface="Wingdings 2" pitchFamily="18" charset="2"/>
              <a:buNone/>
            </a:pPr>
            <a:r>
              <a:rPr lang="en-US" altLang="zh-TW" sz="2800" dirty="0" smtClean="0"/>
              <a:t>	B</a:t>
            </a:r>
            <a:r>
              <a:rPr lang="zh-TW" altLang="en-US" sz="2800" dirty="0" smtClean="0"/>
              <a:t>從</a:t>
            </a:r>
            <a:r>
              <a:rPr lang="en-US" altLang="zh-TW" sz="2800" dirty="0" smtClean="0">
                <a:latin typeface="+mj-ea"/>
              </a:rPr>
              <a:t>1~9</a:t>
            </a:r>
            <a:endParaRPr lang="zh-TW" altLang="en-US" sz="2800" dirty="0">
              <a:latin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83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zh-TW" altLang="en-US" dirty="0" smtClean="0"/>
              <a:t>歸納一下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888525" y="246185"/>
            <a:ext cx="2016369" cy="7385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</a:t>
            </a:r>
            <a:r>
              <a:rPr lang="zh-TW" altLang="en-US" dirty="0" smtClean="0"/>
              <a:t>從</a:t>
            </a:r>
            <a:r>
              <a:rPr lang="en-US" altLang="zh-TW" dirty="0" smtClean="0"/>
              <a:t>1</a:t>
            </a:r>
            <a:r>
              <a:rPr lang="zh-TW" altLang="en-US" dirty="0" smtClean="0"/>
              <a:t>開始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888525" y="1488832"/>
            <a:ext cx="2016369" cy="7385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Ｂ從</a:t>
            </a:r>
            <a:r>
              <a:rPr lang="en-US" altLang="zh-TW" dirty="0" smtClean="0"/>
              <a:t>1</a:t>
            </a:r>
            <a:r>
              <a:rPr lang="zh-TW" altLang="en-US" dirty="0" smtClean="0"/>
              <a:t>開始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4888525" y="2790092"/>
            <a:ext cx="2016369" cy="7737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 x B = </a:t>
            </a:r>
            <a:r>
              <a:rPr lang="zh-TW" altLang="en-US" dirty="0" smtClean="0"/>
              <a:t>答案</a:t>
            </a:r>
            <a:endParaRPr lang="zh-TW" altLang="en-US" dirty="0"/>
          </a:p>
        </p:txBody>
      </p:sp>
      <p:sp>
        <p:nvSpPr>
          <p:cNvPr id="8" name="菱形 7"/>
          <p:cNvSpPr/>
          <p:nvPr/>
        </p:nvSpPr>
        <p:spPr>
          <a:xfrm>
            <a:off x="1524005" y="3975206"/>
            <a:ext cx="2180493" cy="1078523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Ｂ超過９了沒？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4888525" y="5767752"/>
            <a:ext cx="2016369" cy="7737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</a:t>
            </a:r>
            <a:r>
              <a:rPr lang="zh-TW" altLang="en-US" dirty="0" smtClean="0"/>
              <a:t>加上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0" name="菱形 9"/>
          <p:cNvSpPr/>
          <p:nvPr/>
        </p:nvSpPr>
        <p:spPr>
          <a:xfrm>
            <a:off x="8077197" y="4126521"/>
            <a:ext cx="2180493" cy="1078523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</a:t>
            </a:r>
            <a:r>
              <a:rPr lang="zh-TW" altLang="en-US" dirty="0" smtClean="0"/>
              <a:t>超過９了沒？</a:t>
            </a:r>
            <a:endParaRPr lang="zh-TW" altLang="en-US" dirty="0"/>
          </a:p>
        </p:txBody>
      </p:sp>
      <p:cxnSp>
        <p:nvCxnSpPr>
          <p:cNvPr id="12" name="直線單箭頭接點 11"/>
          <p:cNvCxnSpPr>
            <a:stCxn id="4" idx="2"/>
            <a:endCxn id="6" idx="0"/>
          </p:cNvCxnSpPr>
          <p:nvPr/>
        </p:nvCxnSpPr>
        <p:spPr>
          <a:xfrm>
            <a:off x="5896710" y="984738"/>
            <a:ext cx="0" cy="5040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endCxn id="7" idx="0"/>
          </p:cNvCxnSpPr>
          <p:nvPr/>
        </p:nvCxnSpPr>
        <p:spPr>
          <a:xfrm>
            <a:off x="5896708" y="2227385"/>
            <a:ext cx="2" cy="5627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5896706" y="3563815"/>
            <a:ext cx="2" cy="5627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接點 17"/>
          <p:cNvCxnSpPr>
            <a:stCxn id="9" idx="3"/>
            <a:endCxn id="10" idx="2"/>
          </p:cNvCxnSpPr>
          <p:nvPr/>
        </p:nvCxnSpPr>
        <p:spPr>
          <a:xfrm flipV="1">
            <a:off x="6904894" y="5205044"/>
            <a:ext cx="2262550" cy="949570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3015775" y="5739118"/>
            <a:ext cx="88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超過</a:t>
            </a:r>
            <a:r>
              <a:rPr lang="zh-TW" altLang="en-US" dirty="0"/>
              <a:t>了</a:t>
            </a:r>
          </a:p>
        </p:txBody>
      </p:sp>
      <p:cxnSp>
        <p:nvCxnSpPr>
          <p:cNvPr id="21" name="肘形接點 20"/>
          <p:cNvCxnSpPr>
            <a:stCxn id="10" idx="0"/>
            <a:endCxn id="6" idx="3"/>
          </p:cNvCxnSpPr>
          <p:nvPr/>
        </p:nvCxnSpPr>
        <p:spPr>
          <a:xfrm rot="16200000" flipV="1">
            <a:off x="6901963" y="1861040"/>
            <a:ext cx="2268412" cy="2262550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10544908" y="4268595"/>
            <a:ext cx="88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超過</a:t>
            </a:r>
            <a:r>
              <a:rPr lang="zh-TW" altLang="en-US" dirty="0"/>
              <a:t>了</a:t>
            </a:r>
          </a:p>
        </p:txBody>
      </p:sp>
      <p:sp>
        <p:nvSpPr>
          <p:cNvPr id="23" name="圓角矩形 22"/>
          <p:cNvSpPr/>
          <p:nvPr/>
        </p:nvSpPr>
        <p:spPr>
          <a:xfrm>
            <a:off x="4882663" y="4126522"/>
            <a:ext cx="2016369" cy="7758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</a:t>
            </a:r>
            <a:r>
              <a:rPr lang="zh-TW" altLang="en-US" dirty="0" smtClean="0"/>
              <a:t>加上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cxnSp>
        <p:nvCxnSpPr>
          <p:cNvPr id="27" name="肘形接點 26"/>
          <p:cNvCxnSpPr>
            <a:stCxn id="8" idx="0"/>
            <a:endCxn id="7" idx="1"/>
          </p:cNvCxnSpPr>
          <p:nvPr/>
        </p:nvCxnSpPr>
        <p:spPr>
          <a:xfrm rot="5400000" flipH="1" flipV="1">
            <a:off x="3352262" y="2438944"/>
            <a:ext cx="798252" cy="2274273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3094718" y="2824533"/>
            <a:ext cx="88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還沒</a:t>
            </a:r>
            <a:endParaRPr lang="zh-TW" altLang="en-US" dirty="0"/>
          </a:p>
        </p:txBody>
      </p:sp>
      <p:sp>
        <p:nvSpPr>
          <p:cNvPr id="32" name="圓角矩形 31"/>
          <p:cNvSpPr/>
          <p:nvPr/>
        </p:nvSpPr>
        <p:spPr>
          <a:xfrm>
            <a:off x="10014254" y="5260756"/>
            <a:ext cx="2016369" cy="7737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結束啦！</a:t>
            </a:r>
            <a:endParaRPr lang="zh-TW" altLang="en-US" dirty="0"/>
          </a:p>
        </p:txBody>
      </p:sp>
      <p:cxnSp>
        <p:nvCxnSpPr>
          <p:cNvPr id="34" name="肘形接點 33"/>
          <p:cNvCxnSpPr>
            <a:stCxn id="10" idx="3"/>
            <a:endCxn id="32" idx="0"/>
          </p:cNvCxnSpPr>
          <p:nvPr/>
        </p:nvCxnSpPr>
        <p:spPr>
          <a:xfrm>
            <a:off x="10257690" y="4665783"/>
            <a:ext cx="764749" cy="594973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8478720" y="3065120"/>
            <a:ext cx="88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還沒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316523" y="527538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zh-TW" altLang="en-US" sz="3600" dirty="0" smtClean="0"/>
              <a:t>乘法表流程</a:t>
            </a:r>
            <a:endParaRPr lang="zh-TW" altLang="en-US" sz="3600" dirty="0"/>
          </a:p>
        </p:txBody>
      </p:sp>
      <p:cxnSp>
        <p:nvCxnSpPr>
          <p:cNvPr id="20" name="肘形接點 19"/>
          <p:cNvCxnSpPr>
            <a:stCxn id="8" idx="2"/>
            <a:endCxn id="9" idx="1"/>
          </p:cNvCxnSpPr>
          <p:nvPr/>
        </p:nvCxnSpPr>
        <p:spPr>
          <a:xfrm rot="16200000" flipH="1">
            <a:off x="3200946" y="4467034"/>
            <a:ext cx="1100885" cy="2274273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23" idx="1"/>
            <a:endCxn id="8" idx="3"/>
          </p:cNvCxnSpPr>
          <p:nvPr/>
        </p:nvCxnSpPr>
        <p:spPr>
          <a:xfrm flipH="1">
            <a:off x="3704498" y="4514468"/>
            <a:ext cx="117816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59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流程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實</a:t>
            </a:r>
            <a:r>
              <a:rPr lang="zh-TW" altLang="en-US" dirty="0"/>
              <a:t>做</a:t>
            </a:r>
            <a:r>
              <a:rPr lang="zh-TW" altLang="en-US" dirty="0" smtClean="0"/>
              <a:t>練習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10~20min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3938953" y="702716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實做判斷爸媽出生年是否為</a:t>
            </a:r>
            <a:endParaRPr lang="en-US" altLang="zh-TW" sz="3600" dirty="0" smtClean="0"/>
          </a:p>
          <a:p>
            <a:r>
              <a:rPr lang="zh-TW" altLang="en-US" sz="5400" dirty="0" smtClean="0">
                <a:solidFill>
                  <a:srgbClr val="0000FF"/>
                </a:solidFill>
              </a:rPr>
              <a:t>　　　閏年</a:t>
            </a:r>
            <a:r>
              <a:rPr lang="zh-TW" altLang="en-US" sz="3600" dirty="0" smtClean="0"/>
              <a:t>的流程</a:t>
            </a:r>
            <a:endParaRPr lang="zh-TW" altLang="en-US" sz="3600" dirty="0"/>
          </a:p>
        </p:txBody>
      </p:sp>
      <p:sp>
        <p:nvSpPr>
          <p:cNvPr id="14" name="矩形 13"/>
          <p:cNvSpPr/>
          <p:nvPr/>
        </p:nvSpPr>
        <p:spPr>
          <a:xfrm>
            <a:off x="4232031" y="2678032"/>
            <a:ext cx="71745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滿足下面兩個條件即為</a:t>
            </a:r>
            <a:r>
              <a:rPr lang="zh-TW" altLang="en-US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潤年</a:t>
            </a:r>
            <a:r>
              <a:rPr lang="zh-TW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：</a:t>
            </a:r>
            <a:endParaRPr lang="en-US" altLang="zh-TW" sz="32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altLang="zh-TW" sz="32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altLang="zh-TW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A.</a:t>
            </a:r>
            <a:r>
              <a:rPr lang="zh-TW" altLang="en-US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西元</a:t>
            </a:r>
            <a:r>
              <a:rPr lang="zh-TW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年份除以</a:t>
            </a:r>
            <a:r>
              <a:rPr lang="en-US" altLang="zh-TW" sz="3200" dirty="0">
                <a:solidFill>
                  <a:srgbClr val="222222"/>
                </a:solidFill>
                <a:latin typeface="arial" panose="020B0604020202020204" pitchFamily="34" charset="0"/>
              </a:rPr>
              <a:t>4</a:t>
            </a:r>
            <a:r>
              <a:rPr lang="zh-TW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可整除</a:t>
            </a:r>
            <a:r>
              <a:rPr lang="zh-TW" altLang="en-US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，</a:t>
            </a:r>
            <a:endParaRPr lang="en-US" altLang="zh-TW" sz="32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   且</a:t>
            </a:r>
            <a:r>
              <a:rPr lang="zh-TW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除以</a:t>
            </a:r>
            <a:r>
              <a:rPr lang="en-US" altLang="zh-TW" sz="3200" dirty="0">
                <a:solidFill>
                  <a:srgbClr val="222222"/>
                </a:solidFill>
                <a:latin typeface="arial" panose="020B0604020202020204" pitchFamily="34" charset="0"/>
              </a:rPr>
              <a:t>100</a:t>
            </a:r>
            <a:r>
              <a:rPr lang="zh-TW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不可整除，為閏年</a:t>
            </a:r>
            <a:r>
              <a:rPr lang="zh-TW" altLang="en-US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。</a:t>
            </a:r>
            <a:endParaRPr lang="en-US" altLang="zh-TW" sz="32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zh-TW" altLang="en-US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altLang="zh-TW" sz="3200" dirty="0">
                <a:solidFill>
                  <a:srgbClr val="222222"/>
                </a:solidFill>
                <a:latin typeface="arial" panose="020B0604020202020204" pitchFamily="34" charset="0"/>
              </a:rPr>
              <a:t>B</a:t>
            </a:r>
            <a:r>
              <a:rPr lang="en-US" altLang="zh-TW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r>
              <a:rPr lang="zh-TW" altLang="en-US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西元</a:t>
            </a:r>
            <a:r>
              <a:rPr lang="zh-TW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年份除以</a:t>
            </a:r>
            <a:r>
              <a:rPr lang="en-US" altLang="zh-TW" sz="3200" dirty="0">
                <a:solidFill>
                  <a:srgbClr val="222222"/>
                </a:solidFill>
                <a:latin typeface="arial" panose="020B0604020202020204" pitchFamily="34" charset="0"/>
              </a:rPr>
              <a:t>400</a:t>
            </a:r>
            <a:r>
              <a:rPr lang="zh-TW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可整除，為閏年。</a:t>
            </a:r>
            <a:endParaRPr lang="zh-TW" altLang="en-US" sz="3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02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91201" y="222739"/>
            <a:ext cx="2016369" cy="7385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爸媽出生年</a:t>
            </a:r>
            <a:endParaRPr lang="zh-TW" altLang="en-US" dirty="0"/>
          </a:p>
        </p:txBody>
      </p:sp>
      <p:cxnSp>
        <p:nvCxnSpPr>
          <p:cNvPr id="12" name="直線單箭頭接點 11"/>
          <p:cNvCxnSpPr>
            <a:stCxn id="4" idx="2"/>
          </p:cNvCxnSpPr>
          <p:nvPr/>
        </p:nvCxnSpPr>
        <p:spPr>
          <a:xfrm>
            <a:off x="6799386" y="961292"/>
            <a:ext cx="0" cy="5040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圓角矩形 31"/>
          <p:cNvSpPr/>
          <p:nvPr/>
        </p:nvSpPr>
        <p:spPr>
          <a:xfrm>
            <a:off x="4068420" y="5589001"/>
            <a:ext cx="2016369" cy="7737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是</a:t>
            </a:r>
            <a:r>
              <a:rPr lang="zh-TW" altLang="en-US" sz="2400" dirty="0" smtClean="0"/>
              <a:t>閏年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dirty="0" smtClean="0"/>
              <a:t>Try </a:t>
            </a:r>
            <a:r>
              <a:rPr lang="en-US" altLang="zh-TW" sz="4000" dirty="0" err="1" smtClean="0"/>
              <a:t>Try</a:t>
            </a:r>
            <a:r>
              <a:rPr lang="en-US" altLang="zh-TW" sz="4000" dirty="0" smtClean="0"/>
              <a:t> See</a:t>
            </a:r>
            <a:endParaRPr lang="zh-TW" altLang="en-US" sz="4000" dirty="0"/>
          </a:p>
        </p:txBody>
      </p:sp>
      <p:cxnSp>
        <p:nvCxnSpPr>
          <p:cNvPr id="31" name="直線單箭頭接點 30"/>
          <p:cNvCxnSpPr/>
          <p:nvPr/>
        </p:nvCxnSpPr>
        <p:spPr>
          <a:xfrm>
            <a:off x="5076604" y="5084907"/>
            <a:ext cx="0" cy="5040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物件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596453"/>
              </p:ext>
            </p:extLst>
          </p:nvPr>
        </p:nvGraphicFramePr>
        <p:xfrm>
          <a:off x="4902606" y="1622927"/>
          <a:ext cx="3793558" cy="3209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PhotoImpact" r:id="rId3" imgW="6438600" imgH="5448240" progId="PI3.Image">
                  <p:embed/>
                </p:oleObj>
              </mc:Choice>
              <mc:Fallback>
                <p:oleObj name="PhotoImpact" r:id="rId3" imgW="6438600" imgH="544824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2606" y="1622927"/>
                        <a:ext cx="3793558" cy="3209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圓角矩形 7"/>
          <p:cNvSpPr/>
          <p:nvPr/>
        </p:nvSpPr>
        <p:spPr>
          <a:xfrm>
            <a:off x="7409684" y="5589001"/>
            <a:ext cx="2016369" cy="7737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不是</a:t>
            </a:r>
            <a:r>
              <a:rPr lang="zh-TW" altLang="en-US" sz="2400" dirty="0" smtClean="0"/>
              <a:t>閏年</a:t>
            </a:r>
            <a:r>
              <a:rPr lang="en-US" altLang="zh-TW" dirty="0"/>
              <a:t>?</a:t>
            </a:r>
            <a:endParaRPr lang="zh-TW" altLang="en-US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8303508" y="5074609"/>
            <a:ext cx="0" cy="5040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843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91201" y="222739"/>
            <a:ext cx="2016369" cy="7385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爸媽出生年</a:t>
            </a:r>
            <a:endParaRPr lang="zh-TW" altLang="en-US" dirty="0"/>
          </a:p>
        </p:txBody>
      </p:sp>
      <p:cxnSp>
        <p:nvCxnSpPr>
          <p:cNvPr id="12" name="直線單箭頭接點 11"/>
          <p:cNvCxnSpPr>
            <a:stCxn id="4" idx="2"/>
          </p:cNvCxnSpPr>
          <p:nvPr/>
        </p:nvCxnSpPr>
        <p:spPr>
          <a:xfrm>
            <a:off x="6799386" y="961292"/>
            <a:ext cx="0" cy="5040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圓角矩形 31"/>
          <p:cNvSpPr/>
          <p:nvPr/>
        </p:nvSpPr>
        <p:spPr>
          <a:xfrm>
            <a:off x="5873262" y="3819782"/>
            <a:ext cx="2016369" cy="7737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閏年</a:t>
            </a:r>
            <a:endParaRPr lang="zh-TW" altLang="en-US" dirty="0"/>
          </a:p>
        </p:txBody>
      </p:sp>
      <p:sp>
        <p:nvSpPr>
          <p:cNvPr id="7" name="菱形 6"/>
          <p:cNvSpPr/>
          <p:nvPr/>
        </p:nvSpPr>
        <p:spPr>
          <a:xfrm>
            <a:off x="5709138" y="1465386"/>
            <a:ext cx="2180493" cy="1078523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是不是整除</a:t>
            </a:r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8390345" y="2650514"/>
            <a:ext cx="2016369" cy="7737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不是閏年</a:t>
            </a:r>
          </a:p>
        </p:txBody>
      </p:sp>
      <p:sp>
        <p:nvSpPr>
          <p:cNvPr id="9" name="菱形 8"/>
          <p:cNvSpPr/>
          <p:nvPr/>
        </p:nvSpPr>
        <p:spPr>
          <a:xfrm>
            <a:off x="3777579" y="2498518"/>
            <a:ext cx="2180493" cy="1078523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有沒有整除</a:t>
            </a:r>
            <a:r>
              <a:rPr lang="en-US" altLang="zh-TW" dirty="0" smtClean="0"/>
              <a:t>100</a:t>
            </a:r>
            <a:endParaRPr lang="zh-TW" altLang="en-US" dirty="0"/>
          </a:p>
        </p:txBody>
      </p:sp>
      <p:sp>
        <p:nvSpPr>
          <p:cNvPr id="10" name="菱形 9"/>
          <p:cNvSpPr/>
          <p:nvPr/>
        </p:nvSpPr>
        <p:spPr>
          <a:xfrm>
            <a:off x="1723292" y="3658261"/>
            <a:ext cx="2180493" cy="1078523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有沒有整除</a:t>
            </a:r>
            <a:r>
              <a:rPr lang="en-US" altLang="zh-TW" dirty="0" smtClean="0"/>
              <a:t>400</a:t>
            </a:r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287471" y="5274940"/>
            <a:ext cx="2016369" cy="7737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閏年</a:t>
            </a:r>
            <a:endParaRPr lang="zh-TW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3175615" y="5274940"/>
            <a:ext cx="2016369" cy="7737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不是閏年</a:t>
            </a:r>
            <a:endParaRPr lang="zh-TW" altLang="en-US" dirty="0"/>
          </a:p>
        </p:txBody>
      </p:sp>
      <p:cxnSp>
        <p:nvCxnSpPr>
          <p:cNvPr id="3" name="肘形接點 2"/>
          <p:cNvCxnSpPr>
            <a:stCxn id="7" idx="3"/>
            <a:endCxn id="8" idx="0"/>
          </p:cNvCxnSpPr>
          <p:nvPr/>
        </p:nvCxnSpPr>
        <p:spPr>
          <a:xfrm>
            <a:off x="7889631" y="2004648"/>
            <a:ext cx="1508899" cy="645866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接點 15"/>
          <p:cNvCxnSpPr>
            <a:stCxn id="7" idx="1"/>
            <a:endCxn id="9" idx="0"/>
          </p:cNvCxnSpPr>
          <p:nvPr/>
        </p:nvCxnSpPr>
        <p:spPr>
          <a:xfrm rot="10800000" flipV="1">
            <a:off x="4867826" y="2004648"/>
            <a:ext cx="841312" cy="493870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接點 17"/>
          <p:cNvCxnSpPr>
            <a:stCxn id="9" idx="1"/>
            <a:endCxn id="10" idx="0"/>
          </p:cNvCxnSpPr>
          <p:nvPr/>
        </p:nvCxnSpPr>
        <p:spPr>
          <a:xfrm rot="10800000" flipV="1">
            <a:off x="2813539" y="3037779"/>
            <a:ext cx="964040" cy="620481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接點 19"/>
          <p:cNvCxnSpPr>
            <a:stCxn id="9" idx="3"/>
            <a:endCxn id="32" idx="0"/>
          </p:cNvCxnSpPr>
          <p:nvPr/>
        </p:nvCxnSpPr>
        <p:spPr>
          <a:xfrm>
            <a:off x="5958072" y="3037780"/>
            <a:ext cx="923375" cy="782002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接點 21"/>
          <p:cNvCxnSpPr>
            <a:stCxn id="10" idx="3"/>
            <a:endCxn id="13" idx="0"/>
          </p:cNvCxnSpPr>
          <p:nvPr/>
        </p:nvCxnSpPr>
        <p:spPr>
          <a:xfrm>
            <a:off x="3903785" y="4197523"/>
            <a:ext cx="280015" cy="1077417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接點 23"/>
          <p:cNvCxnSpPr>
            <a:stCxn id="10" idx="1"/>
            <a:endCxn id="11" idx="0"/>
          </p:cNvCxnSpPr>
          <p:nvPr/>
        </p:nvCxnSpPr>
        <p:spPr>
          <a:xfrm rot="10800000" flipV="1">
            <a:off x="1295656" y="4197522"/>
            <a:ext cx="427636" cy="1077417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4984235" y="15772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是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058437" y="26029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是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1235528" y="377585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是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8390345" y="15772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否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6196191" y="26029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否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836043" y="37570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0828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流程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6600" dirty="0" smtClean="0"/>
              <a:t>進階題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3938953" y="742472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實做判斷一個數字是否為</a:t>
            </a:r>
            <a:endParaRPr lang="en-US" altLang="zh-TW" sz="3600" dirty="0" smtClean="0"/>
          </a:p>
          <a:p>
            <a:r>
              <a:rPr lang="zh-TW" altLang="en-US" sz="5400" dirty="0" smtClean="0">
                <a:solidFill>
                  <a:srgbClr val="0000FF"/>
                </a:solidFill>
              </a:rPr>
              <a:t>　　　質數</a:t>
            </a:r>
            <a:r>
              <a:rPr lang="zh-TW" altLang="en-US" sz="3600" dirty="0" smtClean="0"/>
              <a:t>的流程</a:t>
            </a:r>
            <a:endParaRPr lang="zh-TW" altLang="en-US" sz="3600" dirty="0"/>
          </a:p>
        </p:txBody>
      </p:sp>
      <p:sp>
        <p:nvSpPr>
          <p:cNvPr id="14" name="矩形 13"/>
          <p:cNvSpPr/>
          <p:nvPr/>
        </p:nvSpPr>
        <p:spPr>
          <a:xfrm>
            <a:off x="4232031" y="2678032"/>
            <a:ext cx="717452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arial" panose="020B0604020202020204" pitchFamily="34" charset="0"/>
              </a:rPr>
              <a:t>質數</a:t>
            </a:r>
            <a:r>
              <a:rPr lang="zh-TW" altLang="en-US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定義：</a:t>
            </a:r>
            <a:endParaRPr lang="en-US" altLang="zh-TW" sz="32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altLang="zh-TW" sz="32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在</a:t>
            </a:r>
            <a:r>
              <a:rPr lang="zh-TW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大於</a:t>
            </a:r>
            <a:r>
              <a:rPr lang="en-US" altLang="zh-TW" sz="3200" dirty="0">
                <a:solidFill>
                  <a:srgbClr val="222222"/>
                </a:solidFill>
                <a:latin typeface="arial" panose="020B0604020202020204" pitchFamily="34" charset="0"/>
              </a:rPr>
              <a:t>1</a:t>
            </a:r>
            <a:r>
              <a:rPr lang="zh-TW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的自然數中，除了</a:t>
            </a:r>
            <a:r>
              <a:rPr lang="en-US" altLang="zh-TW" sz="3200" dirty="0">
                <a:solidFill>
                  <a:srgbClr val="222222"/>
                </a:solidFill>
                <a:latin typeface="arial" panose="020B0604020202020204" pitchFamily="34" charset="0"/>
              </a:rPr>
              <a:t>1</a:t>
            </a:r>
            <a:r>
              <a:rPr lang="zh-TW" altLang="en-US" sz="3200" dirty="0">
                <a:solidFill>
                  <a:srgbClr val="222222"/>
                </a:solidFill>
                <a:latin typeface="arial" panose="020B0604020202020204" pitchFamily="34" charset="0"/>
              </a:rPr>
              <a:t>和該數自身外，無法被其他自然數整除的數</a:t>
            </a:r>
            <a:endParaRPr lang="zh-TW" altLang="en-US" sz="3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14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單箭頭接點 11"/>
          <p:cNvCxnSpPr/>
          <p:nvPr/>
        </p:nvCxnSpPr>
        <p:spPr>
          <a:xfrm>
            <a:off x="8262422" y="961292"/>
            <a:ext cx="0" cy="5040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菱形 6"/>
          <p:cNvSpPr/>
          <p:nvPr/>
        </p:nvSpPr>
        <p:spPr>
          <a:xfrm>
            <a:off x="7172174" y="1465386"/>
            <a:ext cx="2180493" cy="1078523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A=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1?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流程圖: 結束點 7"/>
          <p:cNvSpPr/>
          <p:nvPr/>
        </p:nvSpPr>
        <p:spPr>
          <a:xfrm>
            <a:off x="7249389" y="4495817"/>
            <a:ext cx="2016369" cy="773723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非質</a:t>
            </a:r>
            <a:r>
              <a:rPr lang="zh-TW" altLang="en-US" sz="2400" dirty="0"/>
              <a:t>數</a:t>
            </a:r>
          </a:p>
        </p:txBody>
      </p:sp>
      <p:sp>
        <p:nvSpPr>
          <p:cNvPr id="10" name="菱形 9"/>
          <p:cNvSpPr/>
          <p:nvPr/>
        </p:nvSpPr>
        <p:spPr>
          <a:xfrm>
            <a:off x="1104013" y="4341956"/>
            <a:ext cx="2180493" cy="1078523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B≤√A 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流程圖: 結束點 10"/>
          <p:cNvSpPr/>
          <p:nvPr/>
        </p:nvSpPr>
        <p:spPr>
          <a:xfrm>
            <a:off x="7249390" y="5558757"/>
            <a:ext cx="2016369" cy="773723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質數</a:t>
            </a:r>
          </a:p>
        </p:txBody>
      </p:sp>
      <p:cxnSp>
        <p:nvCxnSpPr>
          <p:cNvPr id="3" name="肘形接點 2"/>
          <p:cNvCxnSpPr>
            <a:stCxn id="7" idx="2"/>
            <a:endCxn id="8" idx="0"/>
          </p:cNvCxnSpPr>
          <p:nvPr/>
        </p:nvCxnSpPr>
        <p:spPr>
          <a:xfrm rot="5400000">
            <a:off x="7284044" y="3517440"/>
            <a:ext cx="1951908" cy="4847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接點 15"/>
          <p:cNvCxnSpPr>
            <a:stCxn id="7" idx="1"/>
            <a:endCxn id="25" idx="3"/>
          </p:cNvCxnSpPr>
          <p:nvPr/>
        </p:nvCxnSpPr>
        <p:spPr>
          <a:xfrm rot="10800000">
            <a:off x="5956798" y="2000526"/>
            <a:ext cx="1215377" cy="412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接點 17"/>
          <p:cNvCxnSpPr>
            <a:stCxn id="25" idx="1"/>
            <a:endCxn id="10" idx="0"/>
          </p:cNvCxnSpPr>
          <p:nvPr/>
        </p:nvCxnSpPr>
        <p:spPr>
          <a:xfrm rot="10800000" flipV="1">
            <a:off x="2194260" y="2000526"/>
            <a:ext cx="1746168" cy="2341430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接點 23"/>
          <p:cNvCxnSpPr>
            <a:stCxn id="28" idx="3"/>
            <a:endCxn id="8" idx="1"/>
          </p:cNvCxnSpPr>
          <p:nvPr/>
        </p:nvCxnSpPr>
        <p:spPr>
          <a:xfrm flipV="1">
            <a:off x="6039814" y="4882679"/>
            <a:ext cx="1209575" cy="1198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6641062" y="147310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否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176411" y="4329880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是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8262415" y="27138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是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6266159" y="557628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否</a:t>
            </a:r>
            <a:endParaRPr lang="zh-TW" altLang="en-US" dirty="0"/>
          </a:p>
        </p:txBody>
      </p:sp>
      <p:sp>
        <p:nvSpPr>
          <p:cNvPr id="23" name="流程圖: 結束點 22"/>
          <p:cNvSpPr/>
          <p:nvPr/>
        </p:nvSpPr>
        <p:spPr>
          <a:xfrm>
            <a:off x="7212288" y="121496"/>
            <a:ext cx="2100263" cy="85001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自然數</a:t>
            </a:r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3940428" y="1631249"/>
            <a:ext cx="2016369" cy="7385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Ｂ從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TW" altLang="en-US" dirty="0" smtClean="0"/>
              <a:t>開始</a:t>
            </a:r>
            <a:endParaRPr lang="zh-TW" altLang="en-US" dirty="0"/>
          </a:p>
        </p:txBody>
      </p:sp>
      <p:sp>
        <p:nvSpPr>
          <p:cNvPr id="28" name="菱形 27"/>
          <p:cNvSpPr/>
          <p:nvPr/>
        </p:nvSpPr>
        <p:spPr>
          <a:xfrm>
            <a:off x="3859321" y="4344615"/>
            <a:ext cx="2180493" cy="1078523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</a:t>
            </a:r>
            <a:r>
              <a:rPr lang="zh-TW" altLang="en-US" dirty="0" smtClean="0"/>
              <a:t>是否被</a:t>
            </a:r>
            <a:r>
              <a:rPr lang="en-US" altLang="zh-TW" dirty="0" smtClean="0"/>
              <a:t>B</a:t>
            </a:r>
            <a:r>
              <a:rPr lang="zh-TW" altLang="en-US" dirty="0" smtClean="0"/>
              <a:t>整除</a:t>
            </a:r>
            <a:r>
              <a:rPr lang="en-US" altLang="zh-TW" dirty="0" smtClean="0"/>
              <a:t>?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肘形接點 35"/>
          <p:cNvCxnSpPr>
            <a:stCxn id="10" idx="2"/>
            <a:endCxn id="11" idx="1"/>
          </p:cNvCxnSpPr>
          <p:nvPr/>
        </p:nvCxnSpPr>
        <p:spPr>
          <a:xfrm rot="16200000" flipH="1">
            <a:off x="4459255" y="3155484"/>
            <a:ext cx="525140" cy="5055130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3940428" y="2913183"/>
            <a:ext cx="2016369" cy="7385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Ｂ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肘形接點 42"/>
          <p:cNvCxnSpPr>
            <a:stCxn id="38" idx="0"/>
          </p:cNvCxnSpPr>
          <p:nvPr/>
        </p:nvCxnSpPr>
        <p:spPr>
          <a:xfrm rot="16200000" flipV="1">
            <a:off x="3386799" y="1351369"/>
            <a:ext cx="369274" cy="2754354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肘形接點 48"/>
          <p:cNvCxnSpPr>
            <a:stCxn id="28" idx="0"/>
            <a:endCxn id="38" idx="2"/>
          </p:cNvCxnSpPr>
          <p:nvPr/>
        </p:nvCxnSpPr>
        <p:spPr>
          <a:xfrm rot="16200000" flipV="1">
            <a:off x="4602652" y="3997698"/>
            <a:ext cx="692879" cy="955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/>
          <p:cNvSpPr txBox="1"/>
          <p:nvPr/>
        </p:nvSpPr>
        <p:spPr>
          <a:xfrm>
            <a:off x="6514022" y="420821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是</a:t>
            </a:r>
            <a:endParaRPr lang="zh-TW" altLang="en-US" dirty="0"/>
          </a:p>
        </p:txBody>
      </p:sp>
      <p:cxnSp>
        <p:nvCxnSpPr>
          <p:cNvPr id="71" name="肘形接點 70"/>
          <p:cNvCxnSpPr>
            <a:stCxn id="10" idx="3"/>
            <a:endCxn id="28" idx="1"/>
          </p:cNvCxnSpPr>
          <p:nvPr/>
        </p:nvCxnSpPr>
        <p:spPr>
          <a:xfrm>
            <a:off x="3284506" y="4881218"/>
            <a:ext cx="574815" cy="2659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字方塊 78"/>
          <p:cNvSpPr txBox="1"/>
          <p:nvPr/>
        </p:nvSpPr>
        <p:spPr>
          <a:xfrm>
            <a:off x="4948613" y="39528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7610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83847" y="1068837"/>
            <a:ext cx="80420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&lt;!DOCTYPE html&gt;  </a:t>
            </a:r>
          </a:p>
          <a:p>
            <a:r>
              <a:rPr lang="zh-TW" altLang="en-US" dirty="0"/>
              <a:t>&lt;head&gt;  </a:t>
            </a:r>
          </a:p>
          <a:p>
            <a:r>
              <a:rPr lang="zh-TW" altLang="en-US" dirty="0"/>
              <a:t>  &lt;meta http-equiv="Content-Type" content="text/html; charset=gb2312" /&gt;  </a:t>
            </a:r>
          </a:p>
          <a:p>
            <a:r>
              <a:rPr lang="zh-TW" altLang="en-US" dirty="0"/>
              <a:t>&lt;title&gt;JavaScript九九乘法表&lt;/title&gt;  </a:t>
            </a:r>
          </a:p>
          <a:p>
            <a:r>
              <a:rPr lang="zh-TW" altLang="en-US" dirty="0"/>
              <a:t>  </a:t>
            </a:r>
          </a:p>
          <a:p>
            <a:r>
              <a:rPr lang="zh-TW" altLang="en-US" dirty="0"/>
              <a:t>&lt;/head&gt;  </a:t>
            </a:r>
          </a:p>
          <a:p>
            <a:r>
              <a:rPr lang="zh-TW" altLang="en-US" dirty="0"/>
              <a:t>&lt;body&gt;  </a:t>
            </a:r>
          </a:p>
          <a:p>
            <a:r>
              <a:rPr lang="zh-TW" altLang="en-US" dirty="0">
                <a:solidFill>
                  <a:srgbClr val="0000FF"/>
                </a:solidFill>
              </a:rPr>
              <a:t> 	&lt;script type="text/javascript"&gt;  </a:t>
            </a:r>
          </a:p>
          <a:p>
            <a:pPr lvl="1"/>
            <a:r>
              <a:rPr lang="zh-TW" altLang="en-US" dirty="0">
                <a:solidFill>
                  <a:srgbClr val="0000FF"/>
                </a:solidFill>
              </a:rPr>
              <a:t> 	document.write("&lt;table&gt;");      </a:t>
            </a:r>
          </a:p>
          <a:p>
            <a:pPr lvl="1"/>
            <a:r>
              <a:rPr lang="zh-TW" altLang="en-US" dirty="0">
                <a:solidFill>
                  <a:srgbClr val="0000FF"/>
                </a:solidFill>
              </a:rPr>
              <a:t> 	for (var x = 1; x &lt;= 9; x++) </a:t>
            </a:r>
            <a:r>
              <a:rPr lang="zh-TW" altLang="en-US" dirty="0" smtClean="0">
                <a:solidFill>
                  <a:srgbClr val="0000FF"/>
                </a:solidFill>
              </a:rPr>
              <a:t>{  </a:t>
            </a:r>
            <a:endParaRPr lang="zh-TW" altLang="en-US" dirty="0">
              <a:solidFill>
                <a:srgbClr val="0000FF"/>
              </a:solidFill>
            </a:endParaRPr>
          </a:p>
          <a:p>
            <a:pPr lvl="1"/>
            <a:r>
              <a:rPr lang="zh-TW" altLang="en-US" dirty="0">
                <a:solidFill>
                  <a:srgbClr val="0000FF"/>
                </a:solidFill>
              </a:rPr>
              <a:t>    	</a:t>
            </a:r>
            <a:r>
              <a:rPr lang="zh-TW" altLang="en-US" dirty="0" smtClean="0">
                <a:solidFill>
                  <a:srgbClr val="0000FF"/>
                </a:solidFill>
              </a:rPr>
              <a:t>           document</a:t>
            </a:r>
            <a:r>
              <a:rPr lang="zh-TW" altLang="en-US" dirty="0">
                <a:solidFill>
                  <a:srgbClr val="0000FF"/>
                </a:solidFill>
              </a:rPr>
              <a:t>.write("&lt;tr&gt;");     </a:t>
            </a:r>
          </a:p>
          <a:p>
            <a:pPr lvl="2"/>
            <a:r>
              <a:rPr lang="zh-TW" altLang="en-US" dirty="0">
                <a:solidFill>
                  <a:srgbClr val="0000FF"/>
                </a:solidFill>
              </a:rPr>
              <a:t>     	for (var y = 1; y &lt;= 9; y++</a:t>
            </a:r>
            <a:r>
              <a:rPr lang="zh-TW" altLang="en-US" dirty="0" smtClean="0">
                <a:solidFill>
                  <a:srgbClr val="0000FF"/>
                </a:solidFill>
              </a:rPr>
              <a:t>){  </a:t>
            </a:r>
            <a:endParaRPr lang="zh-TW" altLang="en-US" dirty="0">
              <a:solidFill>
                <a:srgbClr val="0000FF"/>
              </a:solidFill>
            </a:endParaRPr>
          </a:p>
          <a:p>
            <a:pPr lvl="2"/>
            <a:r>
              <a:rPr lang="zh-TW" altLang="en-US" dirty="0">
                <a:solidFill>
                  <a:srgbClr val="0000FF"/>
                </a:solidFill>
              </a:rPr>
              <a:t>         	</a:t>
            </a:r>
            <a:r>
              <a:rPr lang="en-US" altLang="zh-TW" dirty="0" smtClean="0">
                <a:solidFill>
                  <a:srgbClr val="0000FF"/>
                </a:solidFill>
              </a:rPr>
              <a:t>	</a:t>
            </a:r>
            <a:r>
              <a:rPr lang="zh-TW" altLang="en-US" dirty="0" smtClean="0">
                <a:solidFill>
                  <a:srgbClr val="0000FF"/>
                </a:solidFill>
              </a:rPr>
              <a:t>document</a:t>
            </a:r>
            <a:r>
              <a:rPr lang="zh-TW" altLang="en-US" dirty="0">
                <a:solidFill>
                  <a:srgbClr val="0000FF"/>
                </a:solidFill>
              </a:rPr>
              <a:t>.write("&lt;td&gt;"+y+"x"+x+"="+y*x+"&lt;/td&gt;");</a:t>
            </a:r>
          </a:p>
          <a:p>
            <a:pPr lvl="2"/>
            <a:r>
              <a:rPr lang="zh-TW" altLang="en-US" dirty="0">
                <a:solidFill>
                  <a:srgbClr val="0000FF"/>
                </a:solidFill>
              </a:rPr>
              <a:t>     	}                                                    </a:t>
            </a:r>
          </a:p>
          <a:p>
            <a:pPr lvl="1"/>
            <a:r>
              <a:rPr lang="zh-TW" altLang="en-US" dirty="0">
                <a:solidFill>
                  <a:srgbClr val="0000FF"/>
                </a:solidFill>
              </a:rPr>
              <a:t>     	</a:t>
            </a:r>
            <a:r>
              <a:rPr lang="en-US" altLang="zh-TW" dirty="0" smtClean="0">
                <a:solidFill>
                  <a:srgbClr val="0000FF"/>
                </a:solidFill>
              </a:rPr>
              <a:t>	</a:t>
            </a:r>
            <a:r>
              <a:rPr lang="zh-TW" altLang="en-US" dirty="0" smtClean="0">
                <a:solidFill>
                  <a:srgbClr val="0000FF"/>
                </a:solidFill>
              </a:rPr>
              <a:t>document</a:t>
            </a:r>
            <a:r>
              <a:rPr lang="zh-TW" altLang="en-US" dirty="0">
                <a:solidFill>
                  <a:srgbClr val="0000FF"/>
                </a:solidFill>
              </a:rPr>
              <a:t>.write("&lt;/tr&gt;");  </a:t>
            </a:r>
          </a:p>
          <a:p>
            <a:pPr lvl="1"/>
            <a:r>
              <a:rPr lang="zh-TW" altLang="en-US" dirty="0">
                <a:solidFill>
                  <a:srgbClr val="0000FF"/>
                </a:solidFill>
              </a:rPr>
              <a:t> 	}  </a:t>
            </a:r>
          </a:p>
          <a:p>
            <a:pPr lvl="1"/>
            <a:r>
              <a:rPr lang="zh-TW" altLang="en-US" dirty="0">
                <a:solidFill>
                  <a:srgbClr val="0000FF"/>
                </a:solidFill>
              </a:rPr>
              <a:t> 	document.write("&lt;/table&gt;");    </a:t>
            </a:r>
          </a:p>
          <a:p>
            <a:r>
              <a:rPr lang="zh-TW" altLang="en-US" dirty="0">
                <a:solidFill>
                  <a:srgbClr val="0000FF"/>
                </a:solidFill>
              </a:rPr>
              <a:t>	&lt;/script&gt; </a:t>
            </a:r>
          </a:p>
          <a:p>
            <a:r>
              <a:rPr lang="zh-TW" altLang="en-US" dirty="0"/>
              <a:t>&lt;/body&gt;  </a:t>
            </a:r>
          </a:p>
          <a:p>
            <a:r>
              <a:rPr lang="zh-TW" altLang="en-US" dirty="0"/>
              <a:t>&lt;/html&gt;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14895" y="241682"/>
            <a:ext cx="7452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這就是程式碼           </a:t>
            </a:r>
            <a:r>
              <a:rPr lang="en-US" altLang="zh-TW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zh-TW" altLang="en-US" sz="3600" dirty="0" smtClean="0"/>
              <a:t>乘法</a:t>
            </a:r>
            <a:r>
              <a:rPr lang="en-US" altLang="zh-TW" sz="3600" dirty="0" smtClean="0"/>
              <a:t>HTML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2697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想到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4800" dirty="0" smtClean="0"/>
              <a:t>外掛程式</a:t>
            </a:r>
            <a:r>
              <a:rPr lang="en-US" altLang="zh-TW" dirty="0" smtClean="0"/>
              <a:t>?</a:t>
            </a:r>
            <a:endParaRPr lang="en-US" altLang="zh-TW" dirty="0"/>
          </a:p>
        </p:txBody>
      </p:sp>
      <p:pic>
        <p:nvPicPr>
          <p:cNvPr id="2050" name="Picture 2" descr="https://i3.read01.com/uploads/0E51ikN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56" y="263619"/>
            <a:ext cx="5244028" cy="347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2.kknews.cc/large/1199000674f8e41271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170" y="2913457"/>
            <a:ext cx="4790349" cy="355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6679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34191" y="0"/>
            <a:ext cx="56557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&lt;html&gt;</a:t>
            </a:r>
            <a:b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&lt;head&gt;</a:t>
            </a:r>
            <a:b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&lt;script type="text/</a:t>
            </a:r>
            <a:r>
              <a:rPr lang="en-US" altLang="zh-TW" sz="1600" dirty="0" err="1">
                <a:latin typeface="Arial" panose="020B0604020202020204" pitchFamily="34" charset="0"/>
                <a:cs typeface="Arial" panose="020B0604020202020204" pitchFamily="34" charset="0"/>
              </a:rPr>
              <a:t>javascript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"&gt;</a:t>
            </a:r>
            <a:b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</a:t>
            </a:r>
            <a:r>
              <a:rPr lang="en-US" altLang="zh-TW" sz="1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checkPrime</a:t>
            </a:r>
            <a: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(A){</a:t>
            </a:r>
          </a:p>
          <a:p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if ( A==1) return false;</a:t>
            </a:r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zh-TW" sz="1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isPrim</a:t>
            </a:r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true;</a:t>
            </a:r>
            <a:b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for(</a:t>
            </a:r>
            <a:r>
              <a:rPr lang="en-US" altLang="zh-TW" sz="1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B=2 ; B*B&lt;=A ; B++){</a:t>
            </a:r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if(A </a:t>
            </a:r>
            <a:r>
              <a:rPr lang="en-US" altLang="zh-TW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B== 0){</a:t>
            </a:r>
            <a:b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altLang="zh-TW" sz="1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isPrim</a:t>
            </a:r>
            <a: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false;</a:t>
            </a:r>
            <a:b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break;</a:t>
            </a:r>
            <a:b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}</a:t>
            </a:r>
            <a:b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}</a:t>
            </a:r>
            <a:b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return </a:t>
            </a:r>
            <a:r>
              <a:rPr lang="en-US" altLang="zh-TW" sz="1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isPrim</a:t>
            </a:r>
            <a: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}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TW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 = Number(prompt("</a:t>
            </a:r>
            <a:r>
              <a:rPr lang="zh-TW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請輸入數字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"));</a:t>
            </a:r>
            <a:r>
              <a:rPr lang="zh-TW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zh-TW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TW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isPrim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zh-TW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checkPrime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(n);</a:t>
            </a:r>
            <a:b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if( </a:t>
            </a:r>
            <a:r>
              <a:rPr lang="en-US" altLang="zh-TW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isPrim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){</a:t>
            </a:r>
            <a:b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alert(n+"</a:t>
            </a:r>
            <a:r>
              <a:rPr lang="zh-TW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是質數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");</a:t>
            </a:r>
            <a:r>
              <a:rPr lang="zh-TW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zh-TW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}</a:t>
            </a:r>
            <a:r>
              <a:rPr lang="zh-TW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zh-TW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else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b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alert(n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+"</a:t>
            </a:r>
            <a:r>
              <a:rPr lang="zh-TW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不是質數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");</a:t>
            </a:r>
            <a:r>
              <a:rPr lang="zh-TW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zh-TW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}</a:t>
            </a:r>
            <a:r>
              <a:rPr lang="zh-TW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zh-TW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&lt;/script&gt;</a:t>
            </a:r>
            <a:b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&lt;/head&gt;</a:t>
            </a:r>
            <a:b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&lt;body&gt;</a:t>
            </a:r>
            <a:b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&lt;/body&gt;</a:t>
            </a:r>
            <a:b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&lt;/html&gt;</a:t>
            </a:r>
            <a:endParaRPr lang="zh-TW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0516" y="368787"/>
            <a:ext cx="3454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判斷</a:t>
            </a:r>
            <a:r>
              <a:rPr lang="zh-TW" altLang="en-US" sz="3200" dirty="0"/>
              <a:t>質數</a:t>
            </a:r>
            <a:r>
              <a:rPr lang="en-US" altLang="zh-TW" sz="3200" dirty="0" err="1"/>
              <a:t>javascript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70196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622628" cy="4601183"/>
          </a:xfrm>
        </p:spPr>
        <p:txBody>
          <a:bodyPr/>
          <a:lstStyle/>
          <a:p>
            <a:pPr algn="r"/>
            <a:r>
              <a:rPr lang="zh-TW" altLang="en-US" sz="4400" dirty="0"/>
              <a:t>線上</a:t>
            </a:r>
            <a:r>
              <a:rPr lang="zh-TW" altLang="en-US" sz="4400" dirty="0" smtClean="0"/>
              <a:t>練習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6600" dirty="0" smtClean="0"/>
              <a:t>資源</a:t>
            </a:r>
            <a:endParaRPr lang="zh-TW" altLang="en-US" sz="4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3938953" y="742472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err="1" smtClean="0"/>
              <a:t>Javascript</a:t>
            </a:r>
            <a:r>
              <a:rPr lang="zh-TW" altLang="en-US" sz="3600" dirty="0" smtClean="0"/>
              <a:t> 線上練習</a:t>
            </a:r>
            <a:endParaRPr lang="zh-TW" altLang="en-US" sz="3600" dirty="0"/>
          </a:p>
        </p:txBody>
      </p:sp>
      <p:sp>
        <p:nvSpPr>
          <p:cNvPr id="14" name="矩形 13"/>
          <p:cNvSpPr/>
          <p:nvPr/>
        </p:nvSpPr>
        <p:spPr>
          <a:xfrm>
            <a:off x="4232031" y="2527407"/>
            <a:ext cx="7174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arial" panose="020B0604020202020204" pitchFamily="34" charset="0"/>
              </a:rPr>
              <a:t>http://www.webtoolkitonline.com/javascript-tester.html</a:t>
            </a:r>
            <a:endParaRPr lang="zh-TW" altLang="en-US" sz="20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32031" y="4178332"/>
            <a:ext cx="3496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http://www.codecademy.com/</a:t>
            </a:r>
          </a:p>
        </p:txBody>
      </p:sp>
      <p:sp>
        <p:nvSpPr>
          <p:cNvPr id="4" name="矩形 3"/>
          <p:cNvSpPr/>
          <p:nvPr/>
        </p:nvSpPr>
        <p:spPr>
          <a:xfrm>
            <a:off x="3938953" y="3655112"/>
            <a:ext cx="2034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err="1">
                <a:solidFill>
                  <a:srgbClr val="111111"/>
                </a:solidFill>
                <a:latin typeface="Lucida Grande"/>
              </a:rPr>
              <a:t>Codecademy</a:t>
            </a:r>
            <a:r>
              <a:rPr lang="en-US" altLang="zh-TW" sz="2800" b="1" dirty="0">
                <a:solidFill>
                  <a:srgbClr val="111111"/>
                </a:solidFill>
                <a:latin typeface="Lucida Grande"/>
              </a:rPr>
              <a:t> </a:t>
            </a:r>
            <a:endParaRPr lang="zh-TW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3938953" y="1993288"/>
            <a:ext cx="2723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err="1">
                <a:latin typeface="arial" panose="020B0604020202020204" pitchFamily="34" charset="0"/>
              </a:rPr>
              <a:t>javascript</a:t>
            </a:r>
            <a:r>
              <a:rPr lang="en-US" altLang="zh-TW" sz="2800" dirty="0">
                <a:latin typeface="arial" panose="020B0604020202020204" pitchFamily="34" charset="0"/>
              </a:rPr>
              <a:t>-tester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9004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739661" y="2542345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謝謝大家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88411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甚麼是設計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55707" y="2313543"/>
            <a:ext cx="6001845" cy="1749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/>
              <a:t>聽到「</a:t>
            </a:r>
            <a:r>
              <a:rPr lang="zh-TW" altLang="en-US" sz="5400" dirty="0" smtClean="0"/>
              <a:t>設計</a:t>
            </a:r>
            <a:r>
              <a:rPr lang="zh-TW" altLang="en-US" sz="3600" dirty="0" smtClean="0"/>
              <a:t>」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/>
              <a:t>	</a:t>
            </a:r>
            <a:r>
              <a:rPr lang="zh-TW" altLang="en-US" sz="3600" dirty="0" smtClean="0"/>
              <a:t>    你會想到甚麼呢？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252072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想到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4800" dirty="0" smtClean="0"/>
              <a:t>DM</a:t>
            </a:r>
            <a:r>
              <a:rPr lang="zh-TW" altLang="en-US" sz="4800" dirty="0" smtClean="0"/>
              <a:t>文稿</a:t>
            </a:r>
            <a:r>
              <a:rPr lang="en-US" altLang="zh-TW" dirty="0" smtClean="0"/>
              <a:t>?</a:t>
            </a:r>
            <a:endParaRPr lang="en-US" altLang="zh-TW" dirty="0"/>
          </a:p>
        </p:txBody>
      </p:sp>
      <p:pic>
        <p:nvPicPr>
          <p:cNvPr id="5124" name="Picture 4" descr="沒有自動替代文字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461" y="3062688"/>
            <a:ext cx="4930842" cy="350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沒有自動替代文字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16" y="297455"/>
            <a:ext cx="3183643" cy="450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7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 </a:t>
            </a:r>
            <a:r>
              <a:rPr lang="zh-TW" altLang="en-US" sz="4000" dirty="0" smtClean="0"/>
              <a:t>程式設計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55707" y="2313543"/>
            <a:ext cx="6001845" cy="1749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/>
              <a:t>聽到「</a:t>
            </a:r>
            <a:r>
              <a:rPr lang="zh-TW" altLang="en-US" sz="5400" dirty="0" smtClean="0"/>
              <a:t>程式設計</a:t>
            </a:r>
            <a:r>
              <a:rPr lang="zh-TW" altLang="en-US" sz="3600" dirty="0" smtClean="0"/>
              <a:t>」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/>
              <a:t>	</a:t>
            </a:r>
            <a:r>
              <a:rPr lang="zh-TW" altLang="en-US" sz="3600" dirty="0" smtClean="0"/>
              <a:t>    你會想到甚麼呢？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407373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神秘的人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盯著電腦寫著一些你看不懂的</a:t>
            </a:r>
            <a:r>
              <a:rPr lang="zh-TW" altLang="en-US" sz="4400" dirty="0" smtClean="0"/>
              <a:t>英文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1026" name="Picture 2" descr="「c hello world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11264" r="6395" b="34710"/>
          <a:stretch/>
        </p:blipFill>
        <p:spPr bwMode="auto">
          <a:xfrm>
            <a:off x="3560738" y="4074123"/>
            <a:ext cx="4842461" cy="19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「程式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25" y="397983"/>
            <a:ext cx="5737954" cy="32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09008"/>
              </p:ext>
            </p:extLst>
          </p:nvPr>
        </p:nvGraphicFramePr>
        <p:xfrm>
          <a:off x="8857561" y="3745735"/>
          <a:ext cx="2907052" cy="2959830"/>
        </p:xfrm>
        <a:graphic>
          <a:graphicData uri="http://schemas.openxmlformats.org/drawingml/2006/table">
            <a:tbl>
              <a:tblPr/>
              <a:tblGrid>
                <a:gridCol w="386400">
                  <a:extLst>
                    <a:ext uri="{9D8B030D-6E8A-4147-A177-3AD203B41FA5}">
                      <a16:colId xmlns:a16="http://schemas.microsoft.com/office/drawing/2014/main" val="1370323399"/>
                    </a:ext>
                  </a:extLst>
                </a:gridCol>
                <a:gridCol w="2520652">
                  <a:extLst>
                    <a:ext uri="{9D8B030D-6E8A-4147-A177-3AD203B41FA5}">
                      <a16:colId xmlns:a16="http://schemas.microsoft.com/office/drawing/2014/main" val="4184354249"/>
                    </a:ext>
                  </a:extLst>
                </a:gridCol>
              </a:tblGrid>
              <a:tr h="295983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b="0" dirty="0">
                          <a:effectLst/>
                        </a:rPr>
                        <a:t>1</a:t>
                      </a:r>
                    </a:p>
                    <a:p>
                      <a:pPr algn="l" fontAlgn="ctr"/>
                      <a:r>
                        <a:rPr lang="en-US" altLang="zh-TW" b="0" dirty="0">
                          <a:effectLst/>
                        </a:rPr>
                        <a:t>2</a:t>
                      </a:r>
                    </a:p>
                    <a:p>
                      <a:pPr algn="l" fontAlgn="ctr"/>
                      <a:r>
                        <a:rPr lang="en-US" altLang="zh-TW" b="0" dirty="0">
                          <a:effectLst/>
                        </a:rPr>
                        <a:t>3</a:t>
                      </a:r>
                    </a:p>
                    <a:p>
                      <a:pPr algn="l" fontAlgn="ctr"/>
                      <a:r>
                        <a:rPr lang="en-US" altLang="zh-TW" b="0" dirty="0">
                          <a:effectLst/>
                        </a:rPr>
                        <a:t>4</a:t>
                      </a:r>
                    </a:p>
                    <a:p>
                      <a:pPr algn="l" fontAlgn="ctr"/>
                      <a:r>
                        <a:rPr lang="en-US" altLang="zh-TW" b="0" dirty="0">
                          <a:effectLst/>
                        </a:rPr>
                        <a:t>5</a:t>
                      </a:r>
                    </a:p>
                    <a:p>
                      <a:pPr algn="l" fontAlgn="ctr"/>
                      <a:r>
                        <a:rPr lang="en-US" altLang="zh-TW" b="0" dirty="0">
                          <a:effectLst/>
                        </a:rPr>
                        <a:t>6</a:t>
                      </a:r>
                    </a:p>
                    <a:p>
                      <a:pPr algn="l" fontAlgn="ctr"/>
                      <a:r>
                        <a:rPr lang="en-US" altLang="zh-TW" b="0" dirty="0">
                          <a:effectLst/>
                        </a:rPr>
                        <a:t>7</a:t>
                      </a:r>
                    </a:p>
                    <a:p>
                      <a:pPr algn="l" fontAlgn="ctr"/>
                      <a:r>
                        <a:rPr lang="en-US" altLang="zh-TW" b="0" dirty="0">
                          <a:effectLst/>
                        </a:rPr>
                        <a:t>8</a:t>
                      </a:r>
                    </a:p>
                    <a:p>
                      <a:pPr algn="l" fontAlgn="ctr"/>
                      <a:r>
                        <a:rPr lang="en-US" altLang="zh-TW" b="0" dirty="0">
                          <a:effectLst/>
                        </a:rPr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</a:rPr>
                        <a:t>&lt;!DOCTYPE html&gt;</a:t>
                      </a:r>
                    </a:p>
                    <a:p>
                      <a:pPr algn="l" fontAlgn="ctr"/>
                      <a:r>
                        <a:rPr lang="en-US" b="0" dirty="0">
                          <a:solidFill>
                            <a:srgbClr val="C82829"/>
                          </a:solidFill>
                          <a:effectLst/>
                        </a:rPr>
                        <a:t>&lt;html&gt;</a:t>
                      </a:r>
                      <a:endParaRPr lang="en-US" b="0" dirty="0">
                        <a:effectLst/>
                      </a:endParaRPr>
                    </a:p>
                    <a:p>
                      <a:pPr algn="l" fontAlgn="ctr"/>
                      <a:r>
                        <a:rPr lang="zh-TW" altLang="en-US" b="0" dirty="0" smtClean="0">
                          <a:solidFill>
                            <a:srgbClr val="C82829"/>
                          </a:solidFill>
                          <a:effectLst/>
                        </a:rPr>
                        <a:t>    </a:t>
                      </a:r>
                      <a:r>
                        <a:rPr lang="en-US" b="0" dirty="0" smtClean="0">
                          <a:solidFill>
                            <a:srgbClr val="C82829"/>
                          </a:solidFill>
                          <a:effectLst/>
                        </a:rPr>
                        <a:t>&lt;</a:t>
                      </a:r>
                      <a:r>
                        <a:rPr lang="en-US" b="0" dirty="0">
                          <a:solidFill>
                            <a:srgbClr val="C82829"/>
                          </a:solidFill>
                          <a:effectLst/>
                        </a:rPr>
                        <a:t>head&gt;</a:t>
                      </a:r>
                      <a:endParaRPr lang="en-US" b="0" dirty="0">
                        <a:effectLst/>
                      </a:endParaRPr>
                    </a:p>
                    <a:p>
                      <a:pPr algn="l" fontAlgn="ctr"/>
                      <a:r>
                        <a:rPr lang="zh-TW" altLang="en-US" b="0" dirty="0" smtClean="0">
                          <a:solidFill>
                            <a:srgbClr val="C82829"/>
                          </a:solidFill>
                          <a:effectLst/>
                        </a:rPr>
                        <a:t>        </a:t>
                      </a:r>
                      <a:r>
                        <a:rPr lang="en-US" b="0" dirty="0" smtClean="0">
                          <a:solidFill>
                            <a:srgbClr val="C82829"/>
                          </a:solidFill>
                          <a:effectLst/>
                        </a:rPr>
                        <a:t>&lt;</a:t>
                      </a:r>
                      <a:r>
                        <a:rPr lang="en-US" b="0" dirty="0">
                          <a:solidFill>
                            <a:srgbClr val="C82829"/>
                          </a:solidFill>
                          <a:effectLst/>
                        </a:rPr>
                        <a:t>title&gt;</a:t>
                      </a:r>
                      <a:r>
                        <a:rPr lang="en-US" b="0" dirty="0">
                          <a:effectLst/>
                        </a:rPr>
                        <a:t>Hello</a:t>
                      </a:r>
                      <a:r>
                        <a:rPr lang="en-US" b="0" dirty="0">
                          <a:solidFill>
                            <a:srgbClr val="C82829"/>
                          </a:solidFill>
                          <a:effectLst/>
                        </a:rPr>
                        <a:t>&lt;/title&gt;</a:t>
                      </a:r>
                      <a:endParaRPr lang="en-US" b="0" dirty="0">
                        <a:effectLst/>
                      </a:endParaRPr>
                    </a:p>
                    <a:p>
                      <a:pPr algn="l" fontAlgn="ctr"/>
                      <a:r>
                        <a:rPr lang="zh-TW" altLang="en-US" b="0" dirty="0" smtClean="0">
                          <a:solidFill>
                            <a:srgbClr val="C82829"/>
                          </a:solidFill>
                          <a:effectLst/>
                        </a:rPr>
                        <a:t>    </a:t>
                      </a:r>
                      <a:r>
                        <a:rPr lang="en-US" b="0" dirty="0" smtClean="0">
                          <a:solidFill>
                            <a:srgbClr val="C82829"/>
                          </a:solidFill>
                          <a:effectLst/>
                        </a:rPr>
                        <a:t>&lt;/</a:t>
                      </a:r>
                      <a:r>
                        <a:rPr lang="en-US" b="0" dirty="0">
                          <a:solidFill>
                            <a:srgbClr val="C82829"/>
                          </a:solidFill>
                          <a:effectLst/>
                        </a:rPr>
                        <a:t>head&gt;</a:t>
                      </a:r>
                      <a:endParaRPr lang="en-US" b="0" dirty="0">
                        <a:effectLst/>
                      </a:endParaRPr>
                    </a:p>
                    <a:p>
                      <a:pPr algn="l" fontAlgn="ctr"/>
                      <a:r>
                        <a:rPr lang="zh-TW" altLang="en-US" b="0" dirty="0" smtClean="0">
                          <a:solidFill>
                            <a:srgbClr val="C82829"/>
                          </a:solidFill>
                          <a:effectLst/>
                        </a:rPr>
                        <a:t>    </a:t>
                      </a:r>
                      <a:r>
                        <a:rPr lang="en-US" b="0" dirty="0" smtClean="0">
                          <a:solidFill>
                            <a:srgbClr val="C82829"/>
                          </a:solidFill>
                          <a:effectLst/>
                        </a:rPr>
                        <a:t>&lt;</a:t>
                      </a:r>
                      <a:r>
                        <a:rPr lang="en-US" b="0" dirty="0">
                          <a:solidFill>
                            <a:srgbClr val="C82829"/>
                          </a:solidFill>
                          <a:effectLst/>
                        </a:rPr>
                        <a:t>body&gt;</a:t>
                      </a:r>
                      <a:endParaRPr lang="en-US" b="0" dirty="0">
                        <a:effectLst/>
                      </a:endParaRPr>
                    </a:p>
                    <a:p>
                      <a:pPr algn="l" fontAlgn="ctr"/>
                      <a:r>
                        <a:rPr lang="zh-TW" altLang="en-US" b="0" dirty="0" smtClean="0">
                          <a:effectLst/>
                        </a:rPr>
                        <a:t>        </a:t>
                      </a:r>
                      <a:r>
                        <a:rPr lang="en-US" b="0" dirty="0" smtClean="0">
                          <a:effectLst/>
                        </a:rPr>
                        <a:t>Hello </a:t>
                      </a:r>
                      <a:r>
                        <a:rPr lang="en-US" b="0" dirty="0">
                          <a:effectLst/>
                        </a:rPr>
                        <a:t>World.</a:t>
                      </a:r>
                    </a:p>
                    <a:p>
                      <a:pPr algn="l" fontAlgn="ctr"/>
                      <a:r>
                        <a:rPr lang="zh-TW" altLang="en-US" b="0" dirty="0" smtClean="0">
                          <a:solidFill>
                            <a:srgbClr val="C82829"/>
                          </a:solidFill>
                          <a:effectLst/>
                        </a:rPr>
                        <a:t>    </a:t>
                      </a:r>
                      <a:r>
                        <a:rPr lang="en-US" b="0" dirty="0" smtClean="0">
                          <a:solidFill>
                            <a:srgbClr val="C82829"/>
                          </a:solidFill>
                          <a:effectLst/>
                        </a:rPr>
                        <a:t>&lt;/</a:t>
                      </a:r>
                      <a:r>
                        <a:rPr lang="en-US" b="0" dirty="0">
                          <a:solidFill>
                            <a:srgbClr val="C82829"/>
                          </a:solidFill>
                          <a:effectLst/>
                        </a:rPr>
                        <a:t>body&gt;</a:t>
                      </a:r>
                      <a:endParaRPr lang="en-US" b="0" dirty="0">
                        <a:effectLst/>
                      </a:endParaRPr>
                    </a:p>
                    <a:p>
                      <a:pPr algn="l" fontAlgn="ctr"/>
                      <a:r>
                        <a:rPr lang="en-US" b="0" dirty="0">
                          <a:solidFill>
                            <a:srgbClr val="C82829"/>
                          </a:solidFill>
                          <a:effectLst/>
                        </a:rPr>
                        <a:t>&lt;/html&gt;</a:t>
                      </a:r>
                      <a:endParaRPr lang="en-US" b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606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202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</a:t>
            </a:r>
            <a:r>
              <a:rPr lang="zh-TW" altLang="en-US" sz="4400" dirty="0" smtClean="0"/>
              <a:t>程式</a:t>
            </a:r>
            <a:r>
              <a:rPr lang="en-US" altLang="zh-TW" sz="4400" dirty="0" smtClean="0"/>
              <a:t>?</a:t>
            </a:r>
            <a:br>
              <a:rPr lang="en-US" altLang="zh-TW" sz="4400" dirty="0" smtClean="0"/>
            </a:br>
            <a:r>
              <a:rPr lang="en-US" altLang="zh-TW" sz="4400" dirty="0" smtClean="0"/>
              <a:t>	</a:t>
            </a:r>
            <a:r>
              <a:rPr lang="zh-TW" altLang="en-US" sz="4400" dirty="0" smtClean="0"/>
              <a:t>設計</a:t>
            </a:r>
            <a:r>
              <a:rPr lang="en-US" altLang="zh-TW" sz="4400" dirty="0"/>
              <a:t>?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2106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 smtClean="0"/>
              <a:t>程式：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2800" dirty="0" smtClean="0"/>
              <a:t>	</a:t>
            </a:r>
            <a:r>
              <a:rPr lang="zh-TW" altLang="en-US" sz="2800" dirty="0" smtClean="0"/>
              <a:t>指特定的一系列動作、行動或操作，而</a:t>
            </a:r>
            <a:r>
              <a:rPr lang="en-US" altLang="zh-TW" sz="2800" dirty="0" smtClean="0"/>
              <a:t>	</a:t>
            </a:r>
            <a:r>
              <a:rPr lang="zh-TW" altLang="en-US" sz="2800" dirty="0" smtClean="0"/>
              <a:t>這些活動、動作或操作必須以相同方式</a:t>
            </a:r>
            <a:r>
              <a:rPr lang="en-US" altLang="zh-TW" sz="2800" dirty="0" smtClean="0"/>
              <a:t>	</a:t>
            </a:r>
            <a:r>
              <a:rPr lang="zh-TW" altLang="en-US" sz="2800" dirty="0" smtClean="0"/>
              <a:t>執行，藉此</a:t>
            </a:r>
            <a:r>
              <a:rPr lang="zh-TW" altLang="en-US" sz="2800" dirty="0" smtClean="0">
                <a:solidFill>
                  <a:srgbClr val="FF0000"/>
                </a:solidFill>
              </a:rPr>
              <a:t>在相同環境下恆常得出相同</a:t>
            </a:r>
            <a:r>
              <a:rPr lang="en-US" altLang="zh-TW" sz="2800" dirty="0" smtClean="0">
                <a:solidFill>
                  <a:srgbClr val="FF0000"/>
                </a:solidFill>
              </a:rPr>
              <a:t>	</a:t>
            </a:r>
            <a:r>
              <a:rPr lang="zh-TW" altLang="en-US" sz="2800" dirty="0" smtClean="0">
                <a:solidFill>
                  <a:srgbClr val="FF0000"/>
                </a:solidFill>
              </a:rPr>
              <a:t>的結果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TW" altLang="en-US" sz="3600" dirty="0" smtClean="0"/>
              <a:t>設計：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/>
              <a:t>	</a:t>
            </a:r>
            <a:r>
              <a:rPr lang="zh-TW" altLang="en-US" sz="2800" dirty="0" smtClean="0"/>
              <a:t>即</a:t>
            </a:r>
            <a:r>
              <a:rPr lang="zh-TW" altLang="en-US" sz="2800" dirty="0"/>
              <a:t>「設想和計劃，設想是目的，計劃</a:t>
            </a:r>
            <a:r>
              <a:rPr lang="zh-TW" altLang="en-US" sz="2800" dirty="0" smtClean="0"/>
              <a:t>是</a:t>
            </a:r>
            <a:r>
              <a:rPr lang="en-US" altLang="zh-TW" sz="2800" dirty="0" smtClean="0"/>
              <a:t>	</a:t>
            </a:r>
            <a:r>
              <a:rPr lang="zh-TW" altLang="en-US" sz="2800" dirty="0" smtClean="0"/>
              <a:t>過程</a:t>
            </a:r>
            <a:r>
              <a:rPr lang="zh-TW" altLang="en-US" sz="2800" dirty="0"/>
              <a:t>安排」</a:t>
            </a:r>
          </a:p>
        </p:txBody>
      </p:sp>
    </p:spTree>
    <p:extLst>
      <p:ext uri="{BB962C8B-B14F-4D97-AF65-F5344CB8AC3E}">
        <p14:creationId xmlns:p14="http://schemas.microsoft.com/office/powerpoint/2010/main" val="948422185"/>
      </p:ext>
    </p:extLst>
  </p:cSld>
  <p:clrMapOvr>
    <a:masterClrMapping/>
  </p:clrMapOvr>
</p:sld>
</file>

<file path=ppt/theme/theme1.xml><?xml version="1.0" encoding="utf-8"?>
<a:theme xmlns:a="http://schemas.openxmlformats.org/drawingml/2006/main" name="框架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378</TotalTime>
  <Words>1244</Words>
  <Application>Microsoft Office PowerPoint</Application>
  <PresentationFormat>寬螢幕</PresentationFormat>
  <Paragraphs>423</Paragraphs>
  <Slides>42</Slides>
  <Notes>6</Notes>
  <HiddenSlides>0</HiddenSlides>
  <MMClips>2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2" baseType="lpstr">
      <vt:lpstr>Lucida Grande</vt:lpstr>
      <vt:lpstr>微軟正黑體</vt:lpstr>
      <vt:lpstr>新細明體</vt:lpstr>
      <vt:lpstr>Arial</vt:lpstr>
      <vt:lpstr>Arial</vt:lpstr>
      <vt:lpstr>Calibri</vt:lpstr>
      <vt:lpstr>Corbel</vt:lpstr>
      <vt:lpstr>Wingdings 2</vt:lpstr>
      <vt:lpstr>框架</vt:lpstr>
      <vt:lpstr>PhotoImpact</vt:lpstr>
      <vt:lpstr>程式設計 (一) 觀念篇</vt:lpstr>
      <vt:lpstr>甚麼是程式?</vt:lpstr>
      <vt:lpstr>想到 常用APP?</vt:lpstr>
      <vt:lpstr>想到 外掛程式?</vt:lpstr>
      <vt:lpstr>甚麼是設計?</vt:lpstr>
      <vt:lpstr>想到 DM文稿?</vt:lpstr>
      <vt:lpstr>甚麼是  程式設計?</vt:lpstr>
      <vt:lpstr>神秘的人 盯著電腦寫著一些你看不懂的英文?</vt:lpstr>
      <vt:lpstr>甚麼是 　程式?  設計?</vt:lpstr>
      <vt:lpstr>為什麼要學 程式設計?</vt:lpstr>
      <vt:lpstr>程式設計包含甚麼?</vt:lpstr>
      <vt:lpstr>腳本架構設計 ( UI/UX)</vt:lpstr>
      <vt:lpstr>What is UX? </vt:lpstr>
      <vt:lpstr>邏輯建構</vt:lpstr>
      <vt:lpstr>條件結構  IF – ELSE 如果－否則</vt:lpstr>
      <vt:lpstr>條件結構  IF – ELSE 如果－否則</vt:lpstr>
      <vt:lpstr>邏輯運算子  AND 和(且)     OR 或</vt:lpstr>
      <vt:lpstr>重複結構 (迴圈)  For (ForEach ) 為每一個</vt:lpstr>
      <vt:lpstr>有趣的 學習程式</vt:lpstr>
      <vt:lpstr>What is Scratch?</vt:lpstr>
      <vt:lpstr>PowerPoint 簡報</vt:lpstr>
      <vt:lpstr>程式設計(二) 實作篇</vt:lpstr>
      <vt:lpstr>What is this?</vt:lpstr>
      <vt:lpstr>從邏輯建構 來學習 程式設計</vt:lpstr>
      <vt:lpstr>接著我們來動一點手腳</vt:lpstr>
      <vt:lpstr>做一點轉換…</vt:lpstr>
      <vt:lpstr>從邏輯建構 來學習 程式設計</vt:lpstr>
      <vt:lpstr>從邏輯建構 來學習 程式設計</vt:lpstr>
      <vt:lpstr>從邏輯建構 來學習 程式設計</vt:lpstr>
      <vt:lpstr>以此類推..</vt:lpstr>
      <vt:lpstr>觀察一下..</vt:lpstr>
      <vt:lpstr>稍微做整理..</vt:lpstr>
      <vt:lpstr>歸納一下</vt:lpstr>
      <vt:lpstr>流程 實做練習 10~20min</vt:lpstr>
      <vt:lpstr>Try Try See</vt:lpstr>
      <vt:lpstr>PowerPoint 簡報</vt:lpstr>
      <vt:lpstr>流程 進階題 </vt:lpstr>
      <vt:lpstr>PowerPoint 簡報</vt:lpstr>
      <vt:lpstr>PowerPoint 簡報</vt:lpstr>
      <vt:lpstr>PowerPoint 簡報</vt:lpstr>
      <vt:lpstr>線上練習 資源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程式設計</dc:title>
  <dc:creator>cursor</dc:creator>
  <cp:lastModifiedBy>cursor</cp:lastModifiedBy>
  <cp:revision>71</cp:revision>
  <dcterms:created xsi:type="dcterms:W3CDTF">2017-09-18T08:12:31Z</dcterms:created>
  <dcterms:modified xsi:type="dcterms:W3CDTF">2017-10-17T00:46:30Z</dcterms:modified>
</cp:coreProperties>
</file>