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diagrams/layout1.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theme/themeOverride2.xml" ContentType="application/vnd.openxmlformats-officedocument.themeOverr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theme/themeOverride3.xml" ContentType="application/vnd.openxmlformats-officedocument.themeOverr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drawings/drawing1.xml" ContentType="application/vnd.openxmlformats-officedocument.drawingml.chartshapes+xml"/>
  <Override PartName="/ppt/notesSlides/notesSlide19.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5"/>
  </p:notesMasterIdLst>
  <p:handoutMasterIdLst>
    <p:handoutMasterId r:id="rId96"/>
  </p:handoutMasterIdLst>
  <p:sldIdLst>
    <p:sldId id="586" r:id="rId2"/>
    <p:sldId id="587" r:id="rId3"/>
    <p:sldId id="588" r:id="rId4"/>
    <p:sldId id="561" r:id="rId5"/>
    <p:sldId id="562" r:id="rId6"/>
    <p:sldId id="591" r:id="rId7"/>
    <p:sldId id="589" r:id="rId8"/>
    <p:sldId id="567" r:id="rId9"/>
    <p:sldId id="569" r:id="rId10"/>
    <p:sldId id="568" r:id="rId11"/>
    <p:sldId id="590" r:id="rId12"/>
    <p:sldId id="566" r:id="rId13"/>
    <p:sldId id="599" r:id="rId14"/>
    <p:sldId id="592" r:id="rId15"/>
    <p:sldId id="570" r:id="rId16"/>
    <p:sldId id="571" r:id="rId17"/>
    <p:sldId id="572" r:id="rId18"/>
    <p:sldId id="573" r:id="rId19"/>
    <p:sldId id="600" r:id="rId20"/>
    <p:sldId id="601" r:id="rId21"/>
    <p:sldId id="602" r:id="rId22"/>
    <p:sldId id="603" r:id="rId23"/>
    <p:sldId id="593" r:id="rId24"/>
    <p:sldId id="575" r:id="rId25"/>
    <p:sldId id="576" r:id="rId26"/>
    <p:sldId id="577" r:id="rId27"/>
    <p:sldId id="578" r:id="rId28"/>
    <p:sldId id="579" r:id="rId29"/>
    <p:sldId id="580" r:id="rId30"/>
    <p:sldId id="560" r:id="rId31"/>
    <p:sldId id="536" r:id="rId32"/>
    <p:sldId id="529" r:id="rId33"/>
    <p:sldId id="491" r:id="rId34"/>
    <p:sldId id="534" r:id="rId35"/>
    <p:sldId id="515" r:id="rId36"/>
    <p:sldId id="516" r:id="rId37"/>
    <p:sldId id="517" r:id="rId38"/>
    <p:sldId id="518" r:id="rId39"/>
    <p:sldId id="519" r:id="rId40"/>
    <p:sldId id="490" r:id="rId41"/>
    <p:sldId id="442" r:id="rId42"/>
    <p:sldId id="497" r:id="rId43"/>
    <p:sldId id="494" r:id="rId44"/>
    <p:sldId id="495" r:id="rId45"/>
    <p:sldId id="508" r:id="rId46"/>
    <p:sldId id="499" r:id="rId47"/>
    <p:sldId id="509" r:id="rId48"/>
    <p:sldId id="513" r:id="rId49"/>
    <p:sldId id="500" r:id="rId50"/>
    <p:sldId id="525" r:id="rId51"/>
    <p:sldId id="522" r:id="rId52"/>
    <p:sldId id="523" r:id="rId53"/>
    <p:sldId id="531" r:id="rId54"/>
    <p:sldId id="521" r:id="rId55"/>
    <p:sldId id="514" r:id="rId56"/>
    <p:sldId id="502" r:id="rId57"/>
    <p:sldId id="512" r:id="rId58"/>
    <p:sldId id="510" r:id="rId59"/>
    <p:sldId id="520" r:id="rId60"/>
    <p:sldId id="604" r:id="rId61"/>
    <p:sldId id="605" r:id="rId62"/>
    <p:sldId id="608" r:id="rId63"/>
    <p:sldId id="606" r:id="rId64"/>
    <p:sldId id="609" r:id="rId65"/>
    <p:sldId id="607" r:id="rId66"/>
    <p:sldId id="594" r:id="rId67"/>
    <p:sldId id="537" r:id="rId68"/>
    <p:sldId id="539" r:id="rId69"/>
    <p:sldId id="538" r:id="rId70"/>
    <p:sldId id="541" r:id="rId71"/>
    <p:sldId id="540" r:id="rId72"/>
    <p:sldId id="542" r:id="rId73"/>
    <p:sldId id="598" r:id="rId74"/>
    <p:sldId id="543" r:id="rId75"/>
    <p:sldId id="544" r:id="rId76"/>
    <p:sldId id="545" r:id="rId77"/>
    <p:sldId id="546" r:id="rId78"/>
    <p:sldId id="547" r:id="rId79"/>
    <p:sldId id="548" r:id="rId80"/>
    <p:sldId id="549" r:id="rId81"/>
    <p:sldId id="550" r:id="rId82"/>
    <p:sldId id="551" r:id="rId83"/>
    <p:sldId id="552" r:id="rId84"/>
    <p:sldId id="553" r:id="rId85"/>
    <p:sldId id="554" r:id="rId86"/>
    <p:sldId id="559" r:id="rId87"/>
    <p:sldId id="556" r:id="rId88"/>
    <p:sldId id="557" r:id="rId89"/>
    <p:sldId id="610" r:id="rId90"/>
    <p:sldId id="611" r:id="rId91"/>
    <p:sldId id="612" r:id="rId92"/>
    <p:sldId id="613" r:id="rId93"/>
    <p:sldId id="585" r:id="rId94"/>
  </p:sldIdLst>
  <p:sldSz cx="9144000" cy="6858000" type="screen4x3"/>
  <p:notesSz cx="6807200" cy="9939338"/>
  <p:defaultTextStyle>
    <a:defPPr>
      <a:defRPr lang="en-US"/>
    </a:defPPr>
    <a:lvl1pPr algn="l" rtl="0" fontAlgn="base">
      <a:spcBef>
        <a:spcPct val="0"/>
      </a:spcBef>
      <a:spcAft>
        <a:spcPct val="0"/>
      </a:spcAft>
      <a:defRPr kumimoji="1" sz="2400"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sz="2400"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sz="2400"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sz="2400"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sz="2400" kern="1200">
        <a:solidFill>
          <a:schemeClr val="tx1"/>
        </a:solidFill>
        <a:latin typeface="Arial" pitchFamily="34" charset="0"/>
        <a:ea typeface="新細明體" pitchFamily="18" charset="-120"/>
        <a:cs typeface="+mn-cs"/>
      </a:defRPr>
    </a:lvl5pPr>
    <a:lvl6pPr marL="2286000" algn="l" defTabSz="914400" rtl="0" eaLnBrk="1" latinLnBrk="0" hangingPunct="1">
      <a:defRPr kumimoji="1" sz="2400" kern="1200">
        <a:solidFill>
          <a:schemeClr val="tx1"/>
        </a:solidFill>
        <a:latin typeface="Arial" pitchFamily="34" charset="0"/>
        <a:ea typeface="新細明體" pitchFamily="18" charset="-120"/>
        <a:cs typeface="+mn-cs"/>
      </a:defRPr>
    </a:lvl6pPr>
    <a:lvl7pPr marL="2743200" algn="l" defTabSz="914400" rtl="0" eaLnBrk="1" latinLnBrk="0" hangingPunct="1">
      <a:defRPr kumimoji="1" sz="2400" kern="1200">
        <a:solidFill>
          <a:schemeClr val="tx1"/>
        </a:solidFill>
        <a:latin typeface="Arial" pitchFamily="34" charset="0"/>
        <a:ea typeface="新細明體" pitchFamily="18" charset="-120"/>
        <a:cs typeface="+mn-cs"/>
      </a:defRPr>
    </a:lvl7pPr>
    <a:lvl8pPr marL="3200400" algn="l" defTabSz="914400" rtl="0" eaLnBrk="1" latinLnBrk="0" hangingPunct="1">
      <a:defRPr kumimoji="1" sz="2400" kern="1200">
        <a:solidFill>
          <a:schemeClr val="tx1"/>
        </a:solidFill>
        <a:latin typeface="Arial" pitchFamily="34" charset="0"/>
        <a:ea typeface="新細明體" pitchFamily="18" charset="-120"/>
        <a:cs typeface="+mn-cs"/>
      </a:defRPr>
    </a:lvl8pPr>
    <a:lvl9pPr marL="3657600" algn="l" defTabSz="914400" rtl="0" eaLnBrk="1" latinLnBrk="0" hangingPunct="1">
      <a:defRPr kumimoji="1" sz="2400" kern="1200">
        <a:solidFill>
          <a:schemeClr val="tx1"/>
        </a:solidFill>
        <a:latin typeface="Arial" pitchFamily="34"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881212"/>
    <a:srgbClr val="006C00"/>
    <a:srgbClr val="008000"/>
    <a:srgbClr val="7F9FB3"/>
    <a:srgbClr val="8693AC"/>
    <a:srgbClr val="899AC1"/>
    <a:srgbClr val="E6ECE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inimized">
    <p:restoredLeft sz="19270" autoAdjust="0"/>
    <p:restoredTop sz="98537" autoAdjust="0"/>
  </p:normalViewPr>
  <p:slideViewPr>
    <p:cSldViewPr>
      <p:cViewPr>
        <p:scale>
          <a:sx n="57" d="100"/>
          <a:sy n="57" d="100"/>
        </p:scale>
        <p:origin x="-1512" y="6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Documents%20and%20Settings\sglasser\Desktop\desktop\MIT\California_Chicago_by%20region_cleaned.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Documents%20and%20Settings\sglasser\Local%20Settings\Temporary%20Internet%20Files\Content.Outlook\AYAQN5JU\Discipline%20Usage.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Documents%20and%20Settings\sglasser\Local%20Settings\Temporary%20Internet%20Files\Content.Outlook\AYAQN5JU\Discipline%20Usage.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TW"/>
  <c:clrMapOvr bg1="lt1" tx1="dk1" bg2="lt2" tx2="dk2" accent1="accent1" accent2="accent2" accent3="accent3" accent4="accent4" accent5="accent5" accent6="accent6" hlink="hlink" folHlink="folHlink"/>
  <c:chart>
    <c:plotArea>
      <c:layout/>
      <c:barChart>
        <c:barDir val="col"/>
        <c:grouping val="clustered"/>
        <c:ser>
          <c:idx val="0"/>
          <c:order val="0"/>
          <c:tx>
            <c:strRef>
              <c:f>'By Institution'!$D$1</c:f>
              <c:strCache>
                <c:ptCount val="1"/>
                <c:pt idx="0">
                  <c:v>Chicago</c:v>
                </c:pt>
              </c:strCache>
            </c:strRef>
          </c:tx>
          <c:spPr>
            <a:solidFill>
              <a:srgbClr val="92D050"/>
            </a:solidFill>
          </c:spPr>
          <c:cat>
            <c:strRef>
              <c:f>('By Institution'!$C$2,'By Institution'!$C$4,'By Institution'!$C$6:$C$11)</c:f>
              <c:strCache>
                <c:ptCount val="8"/>
                <c:pt idx="0">
                  <c:v>Chinese University of Hong Kong</c:v>
                </c:pt>
                <c:pt idx="1">
                  <c:v>Hong Kong Baptist University</c:v>
                </c:pt>
                <c:pt idx="2">
                  <c:v>National Sun Yat-Sen University</c:v>
                </c:pt>
                <c:pt idx="3">
                  <c:v>National University of Singapore</c:v>
                </c:pt>
                <c:pt idx="4">
                  <c:v>Osaka University </c:v>
                </c:pt>
                <c:pt idx="5">
                  <c:v>Seoul National University</c:v>
                </c:pt>
                <c:pt idx="6">
                  <c:v>University of Tokyo</c:v>
                </c:pt>
                <c:pt idx="7">
                  <c:v>Yonsei University </c:v>
                </c:pt>
              </c:strCache>
            </c:strRef>
          </c:cat>
          <c:val>
            <c:numRef>
              <c:f>('By Institution'!$D$2,'By Institution'!$D$4,'By Institution'!$D$6:$D$11)</c:f>
              <c:numCache>
                <c:formatCode>0%</c:formatCode>
                <c:ptCount val="8"/>
                <c:pt idx="0">
                  <c:v>1.34</c:v>
                </c:pt>
                <c:pt idx="1">
                  <c:v>0.89000000000000068</c:v>
                </c:pt>
                <c:pt idx="2">
                  <c:v>6.9300000000000024</c:v>
                </c:pt>
                <c:pt idx="3">
                  <c:v>1.42</c:v>
                </c:pt>
                <c:pt idx="4">
                  <c:v>0.1</c:v>
                </c:pt>
                <c:pt idx="5">
                  <c:v>1.57</c:v>
                </c:pt>
                <c:pt idx="6">
                  <c:v>0.92</c:v>
                </c:pt>
                <c:pt idx="7">
                  <c:v>1.4</c:v>
                </c:pt>
              </c:numCache>
            </c:numRef>
          </c:val>
        </c:ser>
        <c:ser>
          <c:idx val="1"/>
          <c:order val="1"/>
          <c:tx>
            <c:strRef>
              <c:f>'By Institution'!$E$1</c:f>
              <c:strCache>
                <c:ptCount val="1"/>
                <c:pt idx="0">
                  <c:v>California</c:v>
                </c:pt>
              </c:strCache>
            </c:strRef>
          </c:tx>
          <c:cat>
            <c:strRef>
              <c:f>('By Institution'!$C$2,'By Institution'!$C$4,'By Institution'!$C$6:$C$11)</c:f>
              <c:strCache>
                <c:ptCount val="8"/>
                <c:pt idx="0">
                  <c:v>Chinese University of Hong Kong</c:v>
                </c:pt>
                <c:pt idx="1">
                  <c:v>Hong Kong Baptist University</c:v>
                </c:pt>
                <c:pt idx="2">
                  <c:v>National Sun Yat-Sen University</c:v>
                </c:pt>
                <c:pt idx="3">
                  <c:v>National University of Singapore</c:v>
                </c:pt>
                <c:pt idx="4">
                  <c:v>Osaka University </c:v>
                </c:pt>
                <c:pt idx="5">
                  <c:v>Seoul National University</c:v>
                </c:pt>
                <c:pt idx="6">
                  <c:v>University of Tokyo</c:v>
                </c:pt>
                <c:pt idx="7">
                  <c:v>Yonsei University </c:v>
                </c:pt>
              </c:strCache>
            </c:strRef>
          </c:cat>
          <c:val>
            <c:numRef>
              <c:f>('By Institution'!$E$2,'By Institution'!$E$4,'By Institution'!$E$6:$E$11)</c:f>
              <c:numCache>
                <c:formatCode>0%</c:formatCode>
                <c:ptCount val="8"/>
                <c:pt idx="0">
                  <c:v>2.7800000000000002</c:v>
                </c:pt>
                <c:pt idx="1">
                  <c:v>0.56999999999999995</c:v>
                </c:pt>
                <c:pt idx="2">
                  <c:v>6.44</c:v>
                </c:pt>
                <c:pt idx="3">
                  <c:v>4.4800000000000004</c:v>
                </c:pt>
                <c:pt idx="4">
                  <c:v>2.17</c:v>
                </c:pt>
                <c:pt idx="5">
                  <c:v>0.76000000000000323</c:v>
                </c:pt>
                <c:pt idx="6">
                  <c:v>0.2</c:v>
                </c:pt>
                <c:pt idx="7">
                  <c:v>2.3499999999999988</c:v>
                </c:pt>
              </c:numCache>
            </c:numRef>
          </c:val>
        </c:ser>
        <c:axId val="77477760"/>
        <c:axId val="77479296"/>
      </c:barChart>
      <c:catAx>
        <c:axId val="77477760"/>
        <c:scaling>
          <c:orientation val="minMax"/>
        </c:scaling>
        <c:axPos val="b"/>
        <c:tickLblPos val="nextTo"/>
        <c:crossAx val="77479296"/>
        <c:crosses val="autoZero"/>
        <c:auto val="1"/>
        <c:lblAlgn val="ctr"/>
        <c:lblOffset val="100"/>
      </c:catAx>
      <c:valAx>
        <c:axId val="77479296"/>
        <c:scaling>
          <c:orientation val="minMax"/>
        </c:scaling>
        <c:axPos val="l"/>
        <c:majorGridlines/>
        <c:numFmt formatCode="0%" sourceLinked="1"/>
        <c:tickLblPos val="nextTo"/>
        <c:crossAx val="77477760"/>
        <c:crosses val="autoZero"/>
        <c:crossBetween val="between"/>
      </c:valAx>
    </c:plotArea>
    <c:legend>
      <c:legendPos val="r"/>
      <c:layout/>
    </c:legend>
    <c:plotVisOnly val="1"/>
    <c:dispBlanksAs val="gap"/>
  </c:chart>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1"/>
  <c:lang val="zh-TW"/>
  <c:clrMapOvr bg1="lt1" tx1="dk1" bg2="lt2" tx2="dk2" accent1="accent1" accent2="accent2" accent3="accent3" accent4="accent4" accent5="accent5" accent6="accent6" hlink="hlink" folHlink="folHlink"/>
  <c:chart>
    <c:title>
      <c:tx>
        <c:rich>
          <a:bodyPr/>
          <a:lstStyle/>
          <a:p>
            <a:pPr>
              <a:defRPr/>
            </a:pPr>
            <a:r>
              <a:rPr lang="zh-TW" altLang="zh-CN" sz="1800" b="1" i="0" u="none" strike="noStrike" baseline="0" dirty="0" smtClean="0"/>
              <a:t>前十名學科的 </a:t>
            </a:r>
            <a:r>
              <a:rPr lang="en-US" altLang="zh-CN" sz="1800" b="1" i="0" u="none" strike="noStrike" baseline="0" dirty="0" smtClean="0"/>
              <a:t>CSP </a:t>
            </a:r>
            <a:r>
              <a:rPr lang="zh-TW" altLang="zh-CN" sz="1800" b="1" i="0" u="none" strike="noStrike" baseline="0" dirty="0" smtClean="0"/>
              <a:t>使用量</a:t>
            </a:r>
            <a:endParaRPr lang="en-US" altLang="zh-TW" sz="1800" b="1" i="0" u="none" strike="noStrike" baseline="0" dirty="0" smtClean="0"/>
          </a:p>
          <a:p>
            <a:pPr>
              <a:defRPr/>
            </a:pPr>
            <a:r>
              <a:rPr lang="zh-TW" altLang="en-US" sz="1200" dirty="0" smtClean="0"/>
              <a:t>台灣</a:t>
            </a:r>
            <a:endParaRPr lang="en-US" sz="1200" dirty="0"/>
          </a:p>
        </c:rich>
      </c:tx>
      <c:layout/>
    </c:title>
    <c:plotArea>
      <c:layout/>
      <c:barChart>
        <c:barDir val="col"/>
        <c:grouping val="clustered"/>
        <c:ser>
          <c:idx val="0"/>
          <c:order val="0"/>
          <c:tx>
            <c:strRef>
              <c:f>Charts!$H$3</c:f>
              <c:strCache>
                <c:ptCount val="1"/>
                <c:pt idx="0">
                  <c:v>CSP</c:v>
                </c:pt>
              </c:strCache>
            </c:strRef>
          </c:tx>
          <c:spPr>
            <a:solidFill>
              <a:srgbClr val="0070C0"/>
            </a:solidFill>
          </c:spPr>
          <c:cat>
            <c:strRef>
              <c:f>Charts!$G$5:$G$14</c:f>
              <c:strCache>
                <c:ptCount val="10"/>
                <c:pt idx="0">
                  <c:v>Marketing &amp; Advertising</c:v>
                </c:pt>
                <c:pt idx="1">
                  <c:v>Political Science</c:v>
                </c:pt>
                <c:pt idx="2">
                  <c:v>Health Sciences</c:v>
                </c:pt>
                <c:pt idx="3">
                  <c:v>Sociology</c:v>
                </c:pt>
                <c:pt idx="4">
                  <c:v>Language &amp; Literature</c:v>
                </c:pt>
                <c:pt idx="5">
                  <c:v>Business</c:v>
                </c:pt>
                <c:pt idx="6">
                  <c:v>Biological Sciences</c:v>
                </c:pt>
                <c:pt idx="7">
                  <c:v>History</c:v>
                </c:pt>
                <c:pt idx="8">
                  <c:v>Music</c:v>
                </c:pt>
                <c:pt idx="9">
                  <c:v>Mathematics</c:v>
                </c:pt>
              </c:strCache>
            </c:strRef>
          </c:cat>
          <c:val>
            <c:numRef>
              <c:f>Charts!$H$5:$H$14</c:f>
              <c:numCache>
                <c:formatCode>#,##0</c:formatCode>
                <c:ptCount val="10"/>
                <c:pt idx="0">
                  <c:v>9207</c:v>
                </c:pt>
                <c:pt idx="1">
                  <c:v>4574</c:v>
                </c:pt>
                <c:pt idx="2">
                  <c:v>4384</c:v>
                </c:pt>
                <c:pt idx="3">
                  <c:v>3802</c:v>
                </c:pt>
                <c:pt idx="4">
                  <c:v>2589</c:v>
                </c:pt>
                <c:pt idx="5">
                  <c:v>1986</c:v>
                </c:pt>
                <c:pt idx="6">
                  <c:v>1744</c:v>
                </c:pt>
                <c:pt idx="7">
                  <c:v>1456</c:v>
                </c:pt>
                <c:pt idx="8">
                  <c:v>1369</c:v>
                </c:pt>
                <c:pt idx="9">
                  <c:v>1290</c:v>
                </c:pt>
              </c:numCache>
            </c:numRef>
          </c:val>
        </c:ser>
        <c:axId val="77974144"/>
        <c:axId val="78619008"/>
      </c:barChart>
      <c:catAx>
        <c:axId val="77974144"/>
        <c:scaling>
          <c:orientation val="minMax"/>
        </c:scaling>
        <c:axPos val="b"/>
        <c:tickLblPos val="nextTo"/>
        <c:crossAx val="78619008"/>
        <c:crosses val="autoZero"/>
        <c:auto val="1"/>
        <c:lblAlgn val="ctr"/>
        <c:lblOffset val="100"/>
      </c:catAx>
      <c:valAx>
        <c:axId val="78619008"/>
        <c:scaling>
          <c:orientation val="minMax"/>
        </c:scaling>
        <c:axPos val="l"/>
        <c:majorGridlines/>
        <c:numFmt formatCode="#,##0" sourceLinked="1"/>
        <c:tickLblPos val="nextTo"/>
        <c:crossAx val="77974144"/>
        <c:crosses val="autoZero"/>
        <c:crossBetween val="between"/>
      </c:valAx>
    </c:plotArea>
    <c:plotVisOnly val="1"/>
    <c:dispBlanksAs val="gap"/>
  </c:chart>
  <c:spPr>
    <a:ln>
      <a:noFill/>
    </a:ln>
  </c:sp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zh-TW"/>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rgbClr val="000000"/>
                </a:solidFill>
                <a:latin typeface="+mn-lt"/>
                <a:ea typeface="+mn-ea"/>
                <a:cs typeface="+mn-cs"/>
              </a:defRPr>
            </a:pPr>
            <a:r>
              <a:rPr lang="zh-TW" altLang="zh-TW" sz="1800" b="1" i="0" baseline="0" dirty="0" smtClean="0"/>
              <a:t>前十名學科的 </a:t>
            </a:r>
            <a:r>
              <a:rPr lang="en-US" altLang="zh-TW" sz="1800" b="1" i="0" baseline="0" dirty="0" err="1" smtClean="0"/>
              <a:t>Backfile</a:t>
            </a:r>
            <a:r>
              <a:rPr lang="en-US" altLang="zh-TW" sz="1800" b="1" i="0" baseline="0" dirty="0" smtClean="0"/>
              <a:t> </a:t>
            </a:r>
            <a:r>
              <a:rPr lang="zh-TW" altLang="zh-TW" sz="1800" b="1" i="0" baseline="0" dirty="0" smtClean="0"/>
              <a:t>使用量</a:t>
            </a:r>
            <a:endParaRPr lang="en-US" altLang="zh-TW" sz="1800" b="1" i="0" baseline="0" dirty="0" smtClean="0"/>
          </a:p>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rgbClr val="000000"/>
                </a:solidFill>
                <a:latin typeface="+mn-lt"/>
                <a:ea typeface="+mn-ea"/>
                <a:cs typeface="+mn-cs"/>
              </a:defRPr>
            </a:pPr>
            <a:r>
              <a:rPr lang="zh-TW" altLang="en-US" sz="1200" dirty="0" smtClean="0"/>
              <a:t>台灣</a:t>
            </a:r>
            <a:endParaRPr lang="en-US" sz="1200" dirty="0"/>
          </a:p>
        </c:rich>
      </c:tx>
      <c:layout/>
    </c:title>
    <c:plotArea>
      <c:layout>
        <c:manualLayout>
          <c:layoutTarget val="inner"/>
          <c:xMode val="edge"/>
          <c:yMode val="edge"/>
          <c:x val="9.7512467191601046E-2"/>
          <c:y val="0.13164251207729474"/>
          <c:w val="0.902487532808399"/>
          <c:h val="0.53927479173798643"/>
        </c:manualLayout>
      </c:layout>
      <c:barChart>
        <c:barDir val="col"/>
        <c:grouping val="clustered"/>
        <c:ser>
          <c:idx val="0"/>
          <c:order val="0"/>
          <c:tx>
            <c:strRef>
              <c:f>Charts!$K$3</c:f>
              <c:strCache>
                <c:ptCount val="1"/>
                <c:pt idx="0">
                  <c:v>Backfile</c:v>
                </c:pt>
              </c:strCache>
            </c:strRef>
          </c:tx>
          <c:spPr>
            <a:solidFill>
              <a:srgbClr val="0070C0"/>
            </a:solidFill>
          </c:spPr>
          <c:cat>
            <c:strRef>
              <c:f>Charts!$J$5:$J$14</c:f>
              <c:strCache>
                <c:ptCount val="10"/>
                <c:pt idx="0">
                  <c:v>Business</c:v>
                </c:pt>
                <c:pt idx="1">
                  <c:v>Sociology</c:v>
                </c:pt>
                <c:pt idx="2">
                  <c:v>Language &amp; Literature</c:v>
                </c:pt>
                <c:pt idx="3">
                  <c:v>Political Science</c:v>
                </c:pt>
                <c:pt idx="4">
                  <c:v>Statistics</c:v>
                </c:pt>
                <c:pt idx="5">
                  <c:v>Economics</c:v>
                </c:pt>
                <c:pt idx="6">
                  <c:v>Education</c:v>
                </c:pt>
                <c:pt idx="7">
                  <c:v>History</c:v>
                </c:pt>
                <c:pt idx="8">
                  <c:v>Management &amp; Organizational Behavior</c:v>
                </c:pt>
                <c:pt idx="9">
                  <c:v>Marketing &amp; Advertising</c:v>
                </c:pt>
              </c:strCache>
            </c:strRef>
          </c:cat>
          <c:val>
            <c:numRef>
              <c:f>Charts!$K$5:$K$14</c:f>
              <c:numCache>
                <c:formatCode>#,##0</c:formatCode>
                <c:ptCount val="10"/>
                <c:pt idx="0">
                  <c:v>154228</c:v>
                </c:pt>
                <c:pt idx="1">
                  <c:v>58900</c:v>
                </c:pt>
                <c:pt idx="2">
                  <c:v>52030</c:v>
                </c:pt>
                <c:pt idx="3">
                  <c:v>44321</c:v>
                </c:pt>
                <c:pt idx="4">
                  <c:v>41328</c:v>
                </c:pt>
                <c:pt idx="5">
                  <c:v>41282</c:v>
                </c:pt>
                <c:pt idx="6">
                  <c:v>34400</c:v>
                </c:pt>
                <c:pt idx="7">
                  <c:v>27717</c:v>
                </c:pt>
                <c:pt idx="8">
                  <c:v>26484</c:v>
                </c:pt>
                <c:pt idx="9">
                  <c:v>23058</c:v>
                </c:pt>
              </c:numCache>
            </c:numRef>
          </c:val>
        </c:ser>
        <c:axId val="78625792"/>
        <c:axId val="78406400"/>
      </c:barChart>
      <c:catAx>
        <c:axId val="78625792"/>
        <c:scaling>
          <c:orientation val="minMax"/>
        </c:scaling>
        <c:axPos val="b"/>
        <c:tickLblPos val="nextTo"/>
        <c:crossAx val="78406400"/>
        <c:crosses val="autoZero"/>
        <c:auto val="1"/>
        <c:lblAlgn val="ctr"/>
        <c:lblOffset val="100"/>
      </c:catAx>
      <c:valAx>
        <c:axId val="78406400"/>
        <c:scaling>
          <c:orientation val="minMax"/>
        </c:scaling>
        <c:axPos val="l"/>
        <c:majorGridlines/>
        <c:numFmt formatCode="#,##0" sourceLinked="1"/>
        <c:tickLblPos val="nextTo"/>
        <c:crossAx val="78625792"/>
        <c:crosses val="autoZero"/>
        <c:crossBetween val="between"/>
      </c:valAx>
    </c:plotArea>
    <c:plotVisOnly val="1"/>
    <c:dispBlanksAs val="gap"/>
  </c:chart>
  <c:spPr>
    <a:ln>
      <a:noFill/>
    </a:ln>
  </c:spPr>
  <c:externalData r:id="rId2"/>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E1E510-EC84-474E-93BF-74F92D521B99}" type="doc">
      <dgm:prSet loTypeId="urn:microsoft.com/office/officeart/2005/8/layout/list1" loCatId="list" qsTypeId="urn:microsoft.com/office/officeart/2005/8/quickstyle/simple1#1" qsCatId="simple" csTypeId="urn:microsoft.com/office/officeart/2005/8/colors/colorful2" csCatId="colorful" phldr="1"/>
      <dgm:spPr/>
      <dgm:t>
        <a:bodyPr/>
        <a:lstStyle/>
        <a:p>
          <a:endParaRPr lang="en-US"/>
        </a:p>
      </dgm:t>
    </dgm:pt>
    <dgm:pt modelId="{D5F38009-9BB5-49AE-8C87-5A73046B4542}">
      <dgm:prSet phldrT="[Text]"/>
      <dgm:spPr/>
      <dgm:t>
        <a:bodyPr/>
        <a:lstStyle/>
        <a:p>
          <a:r>
            <a:rPr lang="en-US" dirty="0" smtClean="0">
              <a:latin typeface="Calibri" pitchFamily="34" charset="0"/>
              <a:cs typeface="Calibri" pitchFamily="34" charset="0"/>
            </a:rPr>
            <a:t>Cost Per Content Access: $1.56</a:t>
          </a:r>
        </a:p>
      </dgm:t>
    </dgm:pt>
    <dgm:pt modelId="{042BF754-E422-4035-8E3D-573F558AE05A}" type="parTrans" cxnId="{D085CF53-811D-4958-9CD8-EF3ADBC5B738}">
      <dgm:prSet/>
      <dgm:spPr/>
      <dgm:t>
        <a:bodyPr/>
        <a:lstStyle/>
        <a:p>
          <a:endParaRPr lang="en-US">
            <a:latin typeface="Calibri" pitchFamily="34" charset="0"/>
            <a:cs typeface="Calibri" pitchFamily="34" charset="0"/>
          </a:endParaRPr>
        </a:p>
      </dgm:t>
    </dgm:pt>
    <dgm:pt modelId="{CE94DA5B-DA8B-46DA-8A33-A3C87D4C5271}" type="sibTrans" cxnId="{D085CF53-811D-4958-9CD8-EF3ADBC5B738}">
      <dgm:prSet/>
      <dgm:spPr/>
      <dgm:t>
        <a:bodyPr/>
        <a:lstStyle/>
        <a:p>
          <a:endParaRPr lang="en-US">
            <a:latin typeface="Calibri" pitchFamily="34" charset="0"/>
            <a:cs typeface="Calibri" pitchFamily="34" charset="0"/>
          </a:endParaRPr>
        </a:p>
      </dgm:t>
    </dgm:pt>
    <dgm:pt modelId="{E08B9987-801A-4A88-A2B7-CADF93ED32D3}">
      <dgm:prSet phldrT="[Text]"/>
      <dgm:spPr>
        <a:solidFill>
          <a:srgbClr val="8693AC"/>
        </a:solidFill>
      </dgm:spPr>
      <dgm:t>
        <a:bodyPr/>
        <a:lstStyle/>
        <a:p>
          <a:r>
            <a:rPr lang="en-US" dirty="0" smtClean="0">
              <a:latin typeface="Calibri" pitchFamily="34" charset="0"/>
              <a:cs typeface="Calibri" pitchFamily="34" charset="0"/>
            </a:rPr>
            <a:t>Cost Per Significant Access: $0.34</a:t>
          </a:r>
        </a:p>
      </dgm:t>
    </dgm:pt>
    <dgm:pt modelId="{C9632D15-731C-4696-B9E2-0C555E90FBF7}" type="parTrans" cxnId="{68C26957-543F-4048-8BE7-3AF3A51797A5}">
      <dgm:prSet/>
      <dgm:spPr/>
      <dgm:t>
        <a:bodyPr/>
        <a:lstStyle/>
        <a:p>
          <a:endParaRPr lang="en-US">
            <a:latin typeface="Calibri" pitchFamily="34" charset="0"/>
            <a:cs typeface="Calibri" pitchFamily="34" charset="0"/>
          </a:endParaRPr>
        </a:p>
      </dgm:t>
    </dgm:pt>
    <dgm:pt modelId="{42BDC338-8501-4B05-A618-F3FC3AE3036D}" type="sibTrans" cxnId="{68C26957-543F-4048-8BE7-3AF3A51797A5}">
      <dgm:prSet/>
      <dgm:spPr/>
      <dgm:t>
        <a:bodyPr/>
        <a:lstStyle/>
        <a:p>
          <a:endParaRPr lang="en-US">
            <a:latin typeface="Calibri" pitchFamily="34" charset="0"/>
            <a:cs typeface="Calibri" pitchFamily="34" charset="0"/>
          </a:endParaRPr>
        </a:p>
      </dgm:t>
    </dgm:pt>
    <dgm:pt modelId="{99097392-1D3C-40C7-9513-F855E9ADA87E}">
      <dgm:prSet phldrT="[Text]"/>
      <dgm:spPr>
        <a:solidFill>
          <a:srgbClr val="899AC1"/>
        </a:solidFill>
        <a:ln>
          <a:solidFill>
            <a:schemeClr val="bg1"/>
          </a:solidFill>
        </a:ln>
      </dgm:spPr>
      <dgm:t>
        <a:bodyPr/>
        <a:lstStyle/>
        <a:p>
          <a:r>
            <a:rPr lang="en-US" dirty="0" smtClean="0">
              <a:latin typeface="Calibri" pitchFamily="34" charset="0"/>
              <a:cs typeface="Calibri" pitchFamily="34" charset="0"/>
            </a:rPr>
            <a:t>Cost Per PDF Download: $2.66</a:t>
          </a:r>
          <a:endParaRPr lang="en-US" dirty="0">
            <a:latin typeface="Calibri" pitchFamily="34" charset="0"/>
            <a:cs typeface="Calibri" pitchFamily="34" charset="0"/>
          </a:endParaRPr>
        </a:p>
      </dgm:t>
    </dgm:pt>
    <dgm:pt modelId="{4438D9DB-7A15-47B2-80D0-78FDC83D7283}" type="parTrans" cxnId="{E0E1AE6B-89B8-4E5F-8BF0-348B3C890D78}">
      <dgm:prSet/>
      <dgm:spPr/>
      <dgm:t>
        <a:bodyPr/>
        <a:lstStyle/>
        <a:p>
          <a:endParaRPr lang="en-US">
            <a:latin typeface="Calibri" pitchFamily="34" charset="0"/>
            <a:cs typeface="Calibri" pitchFamily="34" charset="0"/>
          </a:endParaRPr>
        </a:p>
      </dgm:t>
    </dgm:pt>
    <dgm:pt modelId="{88AC5116-2B94-43A7-9FFB-ABF25054B379}" type="sibTrans" cxnId="{E0E1AE6B-89B8-4E5F-8BF0-348B3C890D78}">
      <dgm:prSet/>
      <dgm:spPr/>
      <dgm:t>
        <a:bodyPr/>
        <a:lstStyle/>
        <a:p>
          <a:endParaRPr lang="en-US">
            <a:latin typeface="Calibri" pitchFamily="34" charset="0"/>
            <a:cs typeface="Calibri" pitchFamily="34" charset="0"/>
          </a:endParaRPr>
        </a:p>
      </dgm:t>
    </dgm:pt>
    <dgm:pt modelId="{C70AA027-D579-41A2-A328-49120388D2CF}">
      <dgm:prSet phldrT="[Text]"/>
      <dgm:spPr>
        <a:solidFill>
          <a:srgbClr val="7F9FB3"/>
        </a:solidFill>
        <a:ln>
          <a:solidFill>
            <a:schemeClr val="bg1"/>
          </a:solidFill>
        </a:ln>
      </dgm:spPr>
      <dgm:t>
        <a:bodyPr/>
        <a:lstStyle/>
        <a:p>
          <a:r>
            <a:rPr lang="en-US" dirty="0" smtClean="0">
              <a:latin typeface="Calibri" pitchFamily="34" charset="0"/>
              <a:cs typeface="Calibri" pitchFamily="34" charset="0"/>
            </a:rPr>
            <a:t>Cost Per COUNTER Use: $1.14</a:t>
          </a:r>
          <a:endParaRPr lang="en-US" dirty="0">
            <a:latin typeface="Calibri" pitchFamily="34" charset="0"/>
            <a:cs typeface="Calibri" pitchFamily="34" charset="0"/>
          </a:endParaRPr>
        </a:p>
      </dgm:t>
    </dgm:pt>
    <dgm:pt modelId="{189DC2B1-6362-4C13-993D-F313D0C9CC6D}" type="parTrans" cxnId="{1EE4009B-50FD-4F1B-88CC-7731C05F06DA}">
      <dgm:prSet/>
      <dgm:spPr/>
      <dgm:t>
        <a:bodyPr/>
        <a:lstStyle/>
        <a:p>
          <a:endParaRPr lang="en-US"/>
        </a:p>
      </dgm:t>
    </dgm:pt>
    <dgm:pt modelId="{7A85BDB7-105A-4C37-8C1F-7F5C0565085F}" type="sibTrans" cxnId="{1EE4009B-50FD-4F1B-88CC-7731C05F06DA}">
      <dgm:prSet/>
      <dgm:spPr/>
      <dgm:t>
        <a:bodyPr/>
        <a:lstStyle/>
        <a:p>
          <a:endParaRPr lang="en-US"/>
        </a:p>
      </dgm:t>
    </dgm:pt>
    <dgm:pt modelId="{009B5D67-CFC0-44FE-B85A-9517C4572104}" type="pres">
      <dgm:prSet presAssocID="{5AE1E510-EC84-474E-93BF-74F92D521B99}" presName="linear" presStyleCnt="0">
        <dgm:presLayoutVars>
          <dgm:dir/>
          <dgm:animLvl val="lvl"/>
          <dgm:resizeHandles val="exact"/>
        </dgm:presLayoutVars>
      </dgm:prSet>
      <dgm:spPr/>
      <dgm:t>
        <a:bodyPr/>
        <a:lstStyle/>
        <a:p>
          <a:endParaRPr lang="en-US"/>
        </a:p>
      </dgm:t>
    </dgm:pt>
    <dgm:pt modelId="{DD8AECFC-1791-468E-9071-917BEE679CA1}" type="pres">
      <dgm:prSet presAssocID="{D5F38009-9BB5-49AE-8C87-5A73046B4542}" presName="parentLin" presStyleCnt="0"/>
      <dgm:spPr/>
    </dgm:pt>
    <dgm:pt modelId="{C7CC28A5-0D48-4A48-AE84-D111B70E2FEC}" type="pres">
      <dgm:prSet presAssocID="{D5F38009-9BB5-49AE-8C87-5A73046B4542}" presName="parentLeftMargin" presStyleLbl="node1" presStyleIdx="0" presStyleCnt="4"/>
      <dgm:spPr/>
      <dgm:t>
        <a:bodyPr/>
        <a:lstStyle/>
        <a:p>
          <a:endParaRPr lang="en-US"/>
        </a:p>
      </dgm:t>
    </dgm:pt>
    <dgm:pt modelId="{D40FABCF-9432-4C9F-8DBE-C3F86DAC613E}" type="pres">
      <dgm:prSet presAssocID="{D5F38009-9BB5-49AE-8C87-5A73046B4542}" presName="parentText" presStyleLbl="node1" presStyleIdx="0" presStyleCnt="4">
        <dgm:presLayoutVars>
          <dgm:chMax val="0"/>
          <dgm:bulletEnabled val="1"/>
        </dgm:presLayoutVars>
      </dgm:prSet>
      <dgm:spPr/>
      <dgm:t>
        <a:bodyPr/>
        <a:lstStyle/>
        <a:p>
          <a:endParaRPr lang="en-US"/>
        </a:p>
      </dgm:t>
    </dgm:pt>
    <dgm:pt modelId="{2835BCF4-E523-4AE3-890B-9B06F757C4B0}" type="pres">
      <dgm:prSet presAssocID="{D5F38009-9BB5-49AE-8C87-5A73046B4542}" presName="negativeSpace" presStyleCnt="0"/>
      <dgm:spPr/>
    </dgm:pt>
    <dgm:pt modelId="{DDE569FD-68EF-4E5A-BA4F-0279417F6520}" type="pres">
      <dgm:prSet presAssocID="{D5F38009-9BB5-49AE-8C87-5A73046B4542}" presName="childText" presStyleLbl="conFgAcc1" presStyleIdx="0" presStyleCnt="4">
        <dgm:presLayoutVars>
          <dgm:bulletEnabled val="1"/>
        </dgm:presLayoutVars>
      </dgm:prSet>
      <dgm:spPr/>
    </dgm:pt>
    <dgm:pt modelId="{54D82386-0AE4-4552-9784-D48F5236E323}" type="pres">
      <dgm:prSet presAssocID="{CE94DA5B-DA8B-46DA-8A33-A3C87D4C5271}" presName="spaceBetweenRectangles" presStyleCnt="0"/>
      <dgm:spPr/>
    </dgm:pt>
    <dgm:pt modelId="{B9188C5D-FD68-4F5C-84EA-2288D3C86DED}" type="pres">
      <dgm:prSet presAssocID="{E08B9987-801A-4A88-A2B7-CADF93ED32D3}" presName="parentLin" presStyleCnt="0"/>
      <dgm:spPr/>
    </dgm:pt>
    <dgm:pt modelId="{1784B5C7-B415-4F4B-9606-979B2E0595C5}" type="pres">
      <dgm:prSet presAssocID="{E08B9987-801A-4A88-A2B7-CADF93ED32D3}" presName="parentLeftMargin" presStyleLbl="node1" presStyleIdx="0" presStyleCnt="4"/>
      <dgm:spPr/>
      <dgm:t>
        <a:bodyPr/>
        <a:lstStyle/>
        <a:p>
          <a:endParaRPr lang="en-US"/>
        </a:p>
      </dgm:t>
    </dgm:pt>
    <dgm:pt modelId="{5CDEEE49-0232-47B4-BF70-169711D9278F}" type="pres">
      <dgm:prSet presAssocID="{E08B9987-801A-4A88-A2B7-CADF93ED32D3}" presName="parentText" presStyleLbl="node1" presStyleIdx="1" presStyleCnt="4">
        <dgm:presLayoutVars>
          <dgm:chMax val="0"/>
          <dgm:bulletEnabled val="1"/>
        </dgm:presLayoutVars>
      </dgm:prSet>
      <dgm:spPr/>
      <dgm:t>
        <a:bodyPr/>
        <a:lstStyle/>
        <a:p>
          <a:endParaRPr lang="en-US"/>
        </a:p>
      </dgm:t>
    </dgm:pt>
    <dgm:pt modelId="{32FC0BCF-EA20-4A45-8BAE-ED35073664DD}" type="pres">
      <dgm:prSet presAssocID="{E08B9987-801A-4A88-A2B7-CADF93ED32D3}" presName="negativeSpace" presStyleCnt="0"/>
      <dgm:spPr/>
    </dgm:pt>
    <dgm:pt modelId="{EABCE070-705A-40D2-A555-4A4F480C3B41}" type="pres">
      <dgm:prSet presAssocID="{E08B9987-801A-4A88-A2B7-CADF93ED32D3}" presName="childText" presStyleLbl="conFgAcc1" presStyleIdx="1" presStyleCnt="4">
        <dgm:presLayoutVars>
          <dgm:bulletEnabled val="1"/>
        </dgm:presLayoutVars>
      </dgm:prSet>
      <dgm:spPr>
        <a:ln>
          <a:solidFill>
            <a:srgbClr val="8693AC"/>
          </a:solidFill>
        </a:ln>
      </dgm:spPr>
      <dgm:t>
        <a:bodyPr/>
        <a:lstStyle/>
        <a:p>
          <a:endParaRPr lang="en-US"/>
        </a:p>
      </dgm:t>
    </dgm:pt>
    <dgm:pt modelId="{2C90A100-6A17-43EF-87DC-C23A6AD387CA}" type="pres">
      <dgm:prSet presAssocID="{42BDC338-8501-4B05-A618-F3FC3AE3036D}" presName="spaceBetweenRectangles" presStyleCnt="0"/>
      <dgm:spPr/>
    </dgm:pt>
    <dgm:pt modelId="{AC700566-2BD1-4257-804D-CC91782C5371}" type="pres">
      <dgm:prSet presAssocID="{99097392-1D3C-40C7-9513-F855E9ADA87E}" presName="parentLin" presStyleCnt="0"/>
      <dgm:spPr/>
    </dgm:pt>
    <dgm:pt modelId="{2C115A64-A3A6-4E58-A2DD-10D455FAFD1A}" type="pres">
      <dgm:prSet presAssocID="{99097392-1D3C-40C7-9513-F855E9ADA87E}" presName="parentLeftMargin" presStyleLbl="node1" presStyleIdx="1" presStyleCnt="4"/>
      <dgm:spPr/>
      <dgm:t>
        <a:bodyPr/>
        <a:lstStyle/>
        <a:p>
          <a:endParaRPr lang="en-US"/>
        </a:p>
      </dgm:t>
    </dgm:pt>
    <dgm:pt modelId="{040948C8-A081-421F-8249-4F24E124FD90}" type="pres">
      <dgm:prSet presAssocID="{99097392-1D3C-40C7-9513-F855E9ADA87E}" presName="parentText" presStyleLbl="node1" presStyleIdx="2" presStyleCnt="4">
        <dgm:presLayoutVars>
          <dgm:chMax val="0"/>
          <dgm:bulletEnabled val="1"/>
        </dgm:presLayoutVars>
      </dgm:prSet>
      <dgm:spPr/>
      <dgm:t>
        <a:bodyPr/>
        <a:lstStyle/>
        <a:p>
          <a:endParaRPr lang="en-US"/>
        </a:p>
      </dgm:t>
    </dgm:pt>
    <dgm:pt modelId="{F73FE98B-7D3A-48F3-9518-136A37CC7044}" type="pres">
      <dgm:prSet presAssocID="{99097392-1D3C-40C7-9513-F855E9ADA87E}" presName="negativeSpace" presStyleCnt="0"/>
      <dgm:spPr/>
    </dgm:pt>
    <dgm:pt modelId="{545643FF-36F7-4037-AEEA-3F7EF5A6DF32}" type="pres">
      <dgm:prSet presAssocID="{99097392-1D3C-40C7-9513-F855E9ADA87E}" presName="childText" presStyleLbl="conFgAcc1" presStyleIdx="2" presStyleCnt="4">
        <dgm:presLayoutVars>
          <dgm:bulletEnabled val="1"/>
        </dgm:presLayoutVars>
      </dgm:prSet>
      <dgm:spPr>
        <a:ln>
          <a:solidFill>
            <a:srgbClr val="899AC1"/>
          </a:solidFill>
        </a:ln>
      </dgm:spPr>
      <dgm:t>
        <a:bodyPr/>
        <a:lstStyle/>
        <a:p>
          <a:endParaRPr lang="en-US"/>
        </a:p>
      </dgm:t>
    </dgm:pt>
    <dgm:pt modelId="{F19FCDEA-934A-4BE0-B8E4-8EFD71F5EF32}" type="pres">
      <dgm:prSet presAssocID="{88AC5116-2B94-43A7-9FFB-ABF25054B379}" presName="spaceBetweenRectangles" presStyleCnt="0"/>
      <dgm:spPr/>
    </dgm:pt>
    <dgm:pt modelId="{D1BC0C84-196F-4AC1-8FFE-B09F6C47046C}" type="pres">
      <dgm:prSet presAssocID="{C70AA027-D579-41A2-A328-49120388D2CF}" presName="parentLin" presStyleCnt="0"/>
      <dgm:spPr/>
    </dgm:pt>
    <dgm:pt modelId="{AC23F7AE-8333-4555-98A4-37EBD983191A}" type="pres">
      <dgm:prSet presAssocID="{C70AA027-D579-41A2-A328-49120388D2CF}" presName="parentLeftMargin" presStyleLbl="node1" presStyleIdx="2" presStyleCnt="4"/>
      <dgm:spPr/>
      <dgm:t>
        <a:bodyPr/>
        <a:lstStyle/>
        <a:p>
          <a:endParaRPr lang="en-US"/>
        </a:p>
      </dgm:t>
    </dgm:pt>
    <dgm:pt modelId="{0F8E4257-E3F1-4D91-BB2F-FDE659CBF3D9}" type="pres">
      <dgm:prSet presAssocID="{C70AA027-D579-41A2-A328-49120388D2CF}" presName="parentText" presStyleLbl="node1" presStyleIdx="3" presStyleCnt="4">
        <dgm:presLayoutVars>
          <dgm:chMax val="0"/>
          <dgm:bulletEnabled val="1"/>
        </dgm:presLayoutVars>
      </dgm:prSet>
      <dgm:spPr/>
      <dgm:t>
        <a:bodyPr/>
        <a:lstStyle/>
        <a:p>
          <a:endParaRPr lang="en-US"/>
        </a:p>
      </dgm:t>
    </dgm:pt>
    <dgm:pt modelId="{6A6CD489-A2E6-443D-BEAF-A22D9740CB7C}" type="pres">
      <dgm:prSet presAssocID="{C70AA027-D579-41A2-A328-49120388D2CF}" presName="negativeSpace" presStyleCnt="0"/>
      <dgm:spPr/>
    </dgm:pt>
    <dgm:pt modelId="{B29FDA74-2904-4B2E-B69A-C3B691C0C6D4}" type="pres">
      <dgm:prSet presAssocID="{C70AA027-D579-41A2-A328-49120388D2CF}" presName="childText" presStyleLbl="conFgAcc1" presStyleIdx="3" presStyleCnt="4">
        <dgm:presLayoutVars>
          <dgm:bulletEnabled val="1"/>
        </dgm:presLayoutVars>
      </dgm:prSet>
      <dgm:spPr>
        <a:ln>
          <a:solidFill>
            <a:srgbClr val="7F9FB3"/>
          </a:solidFill>
        </a:ln>
      </dgm:spPr>
      <dgm:t>
        <a:bodyPr/>
        <a:lstStyle/>
        <a:p>
          <a:endParaRPr lang="en-US"/>
        </a:p>
      </dgm:t>
    </dgm:pt>
  </dgm:ptLst>
  <dgm:cxnLst>
    <dgm:cxn modelId="{3D552310-61E8-449E-AEF0-B543DB59F219}" type="presOf" srcId="{D5F38009-9BB5-49AE-8C87-5A73046B4542}" destId="{D40FABCF-9432-4C9F-8DBE-C3F86DAC613E}" srcOrd="1" destOrd="0" presId="urn:microsoft.com/office/officeart/2005/8/layout/list1"/>
    <dgm:cxn modelId="{F886B39C-4787-4F9B-A63D-227595552E15}" type="presOf" srcId="{99097392-1D3C-40C7-9513-F855E9ADA87E}" destId="{2C115A64-A3A6-4E58-A2DD-10D455FAFD1A}" srcOrd="0" destOrd="0" presId="urn:microsoft.com/office/officeart/2005/8/layout/list1"/>
    <dgm:cxn modelId="{D085CF53-811D-4958-9CD8-EF3ADBC5B738}" srcId="{5AE1E510-EC84-474E-93BF-74F92D521B99}" destId="{D5F38009-9BB5-49AE-8C87-5A73046B4542}" srcOrd="0" destOrd="0" parTransId="{042BF754-E422-4035-8E3D-573F558AE05A}" sibTransId="{CE94DA5B-DA8B-46DA-8A33-A3C87D4C5271}"/>
    <dgm:cxn modelId="{C20DB873-72A3-45CD-B8EB-5851EB9ED5E7}" type="presOf" srcId="{E08B9987-801A-4A88-A2B7-CADF93ED32D3}" destId="{1784B5C7-B415-4F4B-9606-979B2E0595C5}" srcOrd="0" destOrd="0" presId="urn:microsoft.com/office/officeart/2005/8/layout/list1"/>
    <dgm:cxn modelId="{4B21D4BF-809A-4AF5-9C29-ED458E6ABC62}" type="presOf" srcId="{5AE1E510-EC84-474E-93BF-74F92D521B99}" destId="{009B5D67-CFC0-44FE-B85A-9517C4572104}" srcOrd="0" destOrd="0" presId="urn:microsoft.com/office/officeart/2005/8/layout/list1"/>
    <dgm:cxn modelId="{E0E1AE6B-89B8-4E5F-8BF0-348B3C890D78}" srcId="{5AE1E510-EC84-474E-93BF-74F92D521B99}" destId="{99097392-1D3C-40C7-9513-F855E9ADA87E}" srcOrd="2" destOrd="0" parTransId="{4438D9DB-7A15-47B2-80D0-78FDC83D7283}" sibTransId="{88AC5116-2B94-43A7-9FFB-ABF25054B379}"/>
    <dgm:cxn modelId="{DA428EC0-F505-442C-90D5-38D53DE6CE4F}" type="presOf" srcId="{99097392-1D3C-40C7-9513-F855E9ADA87E}" destId="{040948C8-A081-421F-8249-4F24E124FD90}" srcOrd="1" destOrd="0" presId="urn:microsoft.com/office/officeart/2005/8/layout/list1"/>
    <dgm:cxn modelId="{68C26957-543F-4048-8BE7-3AF3A51797A5}" srcId="{5AE1E510-EC84-474E-93BF-74F92D521B99}" destId="{E08B9987-801A-4A88-A2B7-CADF93ED32D3}" srcOrd="1" destOrd="0" parTransId="{C9632D15-731C-4696-B9E2-0C555E90FBF7}" sibTransId="{42BDC338-8501-4B05-A618-F3FC3AE3036D}"/>
    <dgm:cxn modelId="{6FA8CB50-2FEE-419B-A5EB-089280A6F948}" type="presOf" srcId="{E08B9987-801A-4A88-A2B7-CADF93ED32D3}" destId="{5CDEEE49-0232-47B4-BF70-169711D9278F}" srcOrd="1" destOrd="0" presId="urn:microsoft.com/office/officeart/2005/8/layout/list1"/>
    <dgm:cxn modelId="{B59A6A66-3CE5-4D48-984F-938D30CCEE23}" type="presOf" srcId="{C70AA027-D579-41A2-A328-49120388D2CF}" destId="{AC23F7AE-8333-4555-98A4-37EBD983191A}" srcOrd="0" destOrd="0" presId="urn:microsoft.com/office/officeart/2005/8/layout/list1"/>
    <dgm:cxn modelId="{27525944-5B9C-46CF-B67A-2B0AEE4BA264}" type="presOf" srcId="{D5F38009-9BB5-49AE-8C87-5A73046B4542}" destId="{C7CC28A5-0D48-4A48-AE84-D111B70E2FEC}" srcOrd="0" destOrd="0" presId="urn:microsoft.com/office/officeart/2005/8/layout/list1"/>
    <dgm:cxn modelId="{1EE4009B-50FD-4F1B-88CC-7731C05F06DA}" srcId="{5AE1E510-EC84-474E-93BF-74F92D521B99}" destId="{C70AA027-D579-41A2-A328-49120388D2CF}" srcOrd="3" destOrd="0" parTransId="{189DC2B1-6362-4C13-993D-F313D0C9CC6D}" sibTransId="{7A85BDB7-105A-4C37-8C1F-7F5C0565085F}"/>
    <dgm:cxn modelId="{7E1626EC-5ABD-429C-99CA-A71AEE357AE2}" type="presOf" srcId="{C70AA027-D579-41A2-A328-49120388D2CF}" destId="{0F8E4257-E3F1-4D91-BB2F-FDE659CBF3D9}" srcOrd="1" destOrd="0" presId="urn:microsoft.com/office/officeart/2005/8/layout/list1"/>
    <dgm:cxn modelId="{2AA54703-8559-43E2-8561-B591413980E3}" type="presParOf" srcId="{009B5D67-CFC0-44FE-B85A-9517C4572104}" destId="{DD8AECFC-1791-468E-9071-917BEE679CA1}" srcOrd="0" destOrd="0" presId="urn:microsoft.com/office/officeart/2005/8/layout/list1"/>
    <dgm:cxn modelId="{9BD5DAD8-B93B-48E3-8EFC-24F4CDFAFB70}" type="presParOf" srcId="{DD8AECFC-1791-468E-9071-917BEE679CA1}" destId="{C7CC28A5-0D48-4A48-AE84-D111B70E2FEC}" srcOrd="0" destOrd="0" presId="urn:microsoft.com/office/officeart/2005/8/layout/list1"/>
    <dgm:cxn modelId="{D0D76311-6952-427C-AA73-D285863D50AB}" type="presParOf" srcId="{DD8AECFC-1791-468E-9071-917BEE679CA1}" destId="{D40FABCF-9432-4C9F-8DBE-C3F86DAC613E}" srcOrd="1" destOrd="0" presId="urn:microsoft.com/office/officeart/2005/8/layout/list1"/>
    <dgm:cxn modelId="{23A7289D-8299-4284-805C-704901E7B889}" type="presParOf" srcId="{009B5D67-CFC0-44FE-B85A-9517C4572104}" destId="{2835BCF4-E523-4AE3-890B-9B06F757C4B0}" srcOrd="1" destOrd="0" presId="urn:microsoft.com/office/officeart/2005/8/layout/list1"/>
    <dgm:cxn modelId="{3106C1D2-0132-4DDE-8C10-B327A978C27B}" type="presParOf" srcId="{009B5D67-CFC0-44FE-B85A-9517C4572104}" destId="{DDE569FD-68EF-4E5A-BA4F-0279417F6520}" srcOrd="2" destOrd="0" presId="urn:microsoft.com/office/officeart/2005/8/layout/list1"/>
    <dgm:cxn modelId="{80D302C9-84B0-4F65-A9B7-E5F04FBE1BCD}" type="presParOf" srcId="{009B5D67-CFC0-44FE-B85A-9517C4572104}" destId="{54D82386-0AE4-4552-9784-D48F5236E323}" srcOrd="3" destOrd="0" presId="urn:microsoft.com/office/officeart/2005/8/layout/list1"/>
    <dgm:cxn modelId="{D6810BFA-1F21-4EB6-90AE-3AACDEAC3B66}" type="presParOf" srcId="{009B5D67-CFC0-44FE-B85A-9517C4572104}" destId="{B9188C5D-FD68-4F5C-84EA-2288D3C86DED}" srcOrd="4" destOrd="0" presId="urn:microsoft.com/office/officeart/2005/8/layout/list1"/>
    <dgm:cxn modelId="{4B8D202A-9DFF-4DCE-AAFC-73493B815560}" type="presParOf" srcId="{B9188C5D-FD68-4F5C-84EA-2288D3C86DED}" destId="{1784B5C7-B415-4F4B-9606-979B2E0595C5}" srcOrd="0" destOrd="0" presId="urn:microsoft.com/office/officeart/2005/8/layout/list1"/>
    <dgm:cxn modelId="{97D59844-1B43-477A-8E25-F21C2B21FC7F}" type="presParOf" srcId="{B9188C5D-FD68-4F5C-84EA-2288D3C86DED}" destId="{5CDEEE49-0232-47B4-BF70-169711D9278F}" srcOrd="1" destOrd="0" presId="urn:microsoft.com/office/officeart/2005/8/layout/list1"/>
    <dgm:cxn modelId="{4B006289-6B6B-4A03-8220-8EA4DC277240}" type="presParOf" srcId="{009B5D67-CFC0-44FE-B85A-9517C4572104}" destId="{32FC0BCF-EA20-4A45-8BAE-ED35073664DD}" srcOrd="5" destOrd="0" presId="urn:microsoft.com/office/officeart/2005/8/layout/list1"/>
    <dgm:cxn modelId="{88B31759-80A8-479D-9FD5-B382F42D3543}" type="presParOf" srcId="{009B5D67-CFC0-44FE-B85A-9517C4572104}" destId="{EABCE070-705A-40D2-A555-4A4F480C3B41}" srcOrd="6" destOrd="0" presId="urn:microsoft.com/office/officeart/2005/8/layout/list1"/>
    <dgm:cxn modelId="{17142613-47CF-4507-A192-47EA243F68A5}" type="presParOf" srcId="{009B5D67-CFC0-44FE-B85A-9517C4572104}" destId="{2C90A100-6A17-43EF-87DC-C23A6AD387CA}" srcOrd="7" destOrd="0" presId="urn:microsoft.com/office/officeart/2005/8/layout/list1"/>
    <dgm:cxn modelId="{AE405B6F-9F7B-4C06-99D3-3B8145175377}" type="presParOf" srcId="{009B5D67-CFC0-44FE-B85A-9517C4572104}" destId="{AC700566-2BD1-4257-804D-CC91782C5371}" srcOrd="8" destOrd="0" presId="urn:microsoft.com/office/officeart/2005/8/layout/list1"/>
    <dgm:cxn modelId="{C3F640E5-E0B4-4615-A0D1-83DBC9819C44}" type="presParOf" srcId="{AC700566-2BD1-4257-804D-CC91782C5371}" destId="{2C115A64-A3A6-4E58-A2DD-10D455FAFD1A}" srcOrd="0" destOrd="0" presId="urn:microsoft.com/office/officeart/2005/8/layout/list1"/>
    <dgm:cxn modelId="{999724D5-8A85-49F6-A5A1-039990D49BB4}" type="presParOf" srcId="{AC700566-2BD1-4257-804D-CC91782C5371}" destId="{040948C8-A081-421F-8249-4F24E124FD90}" srcOrd="1" destOrd="0" presId="urn:microsoft.com/office/officeart/2005/8/layout/list1"/>
    <dgm:cxn modelId="{A8E6A025-44F3-4123-94FE-4CD73677D648}" type="presParOf" srcId="{009B5D67-CFC0-44FE-B85A-9517C4572104}" destId="{F73FE98B-7D3A-48F3-9518-136A37CC7044}" srcOrd="9" destOrd="0" presId="urn:microsoft.com/office/officeart/2005/8/layout/list1"/>
    <dgm:cxn modelId="{B57E4EC7-6789-4092-BEB6-4C07427C6F9F}" type="presParOf" srcId="{009B5D67-CFC0-44FE-B85A-9517C4572104}" destId="{545643FF-36F7-4037-AEEA-3F7EF5A6DF32}" srcOrd="10" destOrd="0" presId="urn:microsoft.com/office/officeart/2005/8/layout/list1"/>
    <dgm:cxn modelId="{638DA49A-970D-44F8-951A-AC7A46A5FF8B}" type="presParOf" srcId="{009B5D67-CFC0-44FE-B85A-9517C4572104}" destId="{F19FCDEA-934A-4BE0-B8E4-8EFD71F5EF32}" srcOrd="11" destOrd="0" presId="urn:microsoft.com/office/officeart/2005/8/layout/list1"/>
    <dgm:cxn modelId="{6ABDA566-B629-4F75-ADCB-BC65D7C23FF0}" type="presParOf" srcId="{009B5D67-CFC0-44FE-B85A-9517C4572104}" destId="{D1BC0C84-196F-4AC1-8FFE-B09F6C47046C}" srcOrd="12" destOrd="0" presId="urn:microsoft.com/office/officeart/2005/8/layout/list1"/>
    <dgm:cxn modelId="{028780F9-ACE4-4128-B411-30A101A6CEB0}" type="presParOf" srcId="{D1BC0C84-196F-4AC1-8FFE-B09F6C47046C}" destId="{AC23F7AE-8333-4555-98A4-37EBD983191A}" srcOrd="0" destOrd="0" presId="urn:microsoft.com/office/officeart/2005/8/layout/list1"/>
    <dgm:cxn modelId="{78EFC80F-732A-4519-9207-79AA654A2C47}" type="presParOf" srcId="{D1BC0C84-196F-4AC1-8FFE-B09F6C47046C}" destId="{0F8E4257-E3F1-4D91-BB2F-FDE659CBF3D9}" srcOrd="1" destOrd="0" presId="urn:microsoft.com/office/officeart/2005/8/layout/list1"/>
    <dgm:cxn modelId="{7FEA8650-6E89-4751-9BBF-DDB48137AB4C}" type="presParOf" srcId="{009B5D67-CFC0-44FE-B85A-9517C4572104}" destId="{6A6CD489-A2E6-443D-BEAF-A22D9740CB7C}" srcOrd="13" destOrd="0" presId="urn:microsoft.com/office/officeart/2005/8/layout/list1"/>
    <dgm:cxn modelId="{EA1A6732-DF83-4E6A-ABC0-90CBAA707FD5}" type="presParOf" srcId="{009B5D67-CFC0-44FE-B85A-9517C4572104}" destId="{B29FDA74-2904-4B2E-B69A-C3B691C0C6D4}" srcOrd="14"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DE569FD-68EF-4E5A-BA4F-0279417F6520}">
      <dsp:nvSpPr>
        <dsp:cNvPr id="0" name=""/>
        <dsp:cNvSpPr/>
      </dsp:nvSpPr>
      <dsp:spPr>
        <a:xfrm>
          <a:off x="0" y="633239"/>
          <a:ext cx="5715000" cy="529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0FABCF-9432-4C9F-8DBE-C3F86DAC613E}">
      <dsp:nvSpPr>
        <dsp:cNvPr id="0" name=""/>
        <dsp:cNvSpPr/>
      </dsp:nvSpPr>
      <dsp:spPr>
        <a:xfrm>
          <a:off x="285750" y="323279"/>
          <a:ext cx="4000500" cy="6199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1209" tIns="0" rIns="151209" bIns="0" numCol="1" spcCol="1270" anchor="ctr" anchorCtr="0">
          <a:noAutofit/>
        </a:bodyPr>
        <a:lstStyle/>
        <a:p>
          <a:pPr lvl="0" algn="l" defTabSz="933450">
            <a:lnSpc>
              <a:spcPct val="90000"/>
            </a:lnSpc>
            <a:spcBef>
              <a:spcPct val="0"/>
            </a:spcBef>
            <a:spcAft>
              <a:spcPct val="35000"/>
            </a:spcAft>
          </a:pPr>
          <a:r>
            <a:rPr lang="en-US" sz="2100" kern="1200" dirty="0" smtClean="0">
              <a:latin typeface="Calibri" pitchFamily="34" charset="0"/>
              <a:cs typeface="Calibri" pitchFamily="34" charset="0"/>
            </a:rPr>
            <a:t>Cost Per Content Access: $1.56</a:t>
          </a:r>
        </a:p>
      </dsp:txBody>
      <dsp:txXfrm>
        <a:off x="285750" y="323279"/>
        <a:ext cx="4000500" cy="619920"/>
      </dsp:txXfrm>
    </dsp:sp>
    <dsp:sp modelId="{EABCE070-705A-40D2-A555-4A4F480C3B41}">
      <dsp:nvSpPr>
        <dsp:cNvPr id="0" name=""/>
        <dsp:cNvSpPr/>
      </dsp:nvSpPr>
      <dsp:spPr>
        <a:xfrm>
          <a:off x="0" y="1585799"/>
          <a:ext cx="5715000" cy="529200"/>
        </a:xfrm>
        <a:prstGeom prst="rect">
          <a:avLst/>
        </a:prstGeom>
        <a:solidFill>
          <a:schemeClr val="lt1">
            <a:alpha val="90000"/>
            <a:hueOff val="0"/>
            <a:satOff val="0"/>
            <a:lumOff val="0"/>
            <a:alphaOff val="0"/>
          </a:schemeClr>
        </a:solidFill>
        <a:ln w="25400" cap="flat" cmpd="sng" algn="ctr">
          <a:solidFill>
            <a:srgbClr val="8693AC"/>
          </a:solidFill>
          <a:prstDash val="solid"/>
        </a:ln>
        <a:effectLst/>
      </dsp:spPr>
      <dsp:style>
        <a:lnRef idx="2">
          <a:scrgbClr r="0" g="0" b="0"/>
        </a:lnRef>
        <a:fillRef idx="1">
          <a:scrgbClr r="0" g="0" b="0"/>
        </a:fillRef>
        <a:effectRef idx="0">
          <a:scrgbClr r="0" g="0" b="0"/>
        </a:effectRef>
        <a:fontRef idx="minor"/>
      </dsp:style>
    </dsp:sp>
    <dsp:sp modelId="{5CDEEE49-0232-47B4-BF70-169711D9278F}">
      <dsp:nvSpPr>
        <dsp:cNvPr id="0" name=""/>
        <dsp:cNvSpPr/>
      </dsp:nvSpPr>
      <dsp:spPr>
        <a:xfrm>
          <a:off x="285750" y="1275839"/>
          <a:ext cx="4000500" cy="619920"/>
        </a:xfrm>
        <a:prstGeom prst="roundRect">
          <a:avLst/>
        </a:prstGeom>
        <a:solidFill>
          <a:srgbClr val="8693A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1209" tIns="0" rIns="151209" bIns="0" numCol="1" spcCol="1270" anchor="ctr" anchorCtr="0">
          <a:noAutofit/>
        </a:bodyPr>
        <a:lstStyle/>
        <a:p>
          <a:pPr lvl="0" algn="l" defTabSz="933450">
            <a:lnSpc>
              <a:spcPct val="90000"/>
            </a:lnSpc>
            <a:spcBef>
              <a:spcPct val="0"/>
            </a:spcBef>
            <a:spcAft>
              <a:spcPct val="35000"/>
            </a:spcAft>
          </a:pPr>
          <a:r>
            <a:rPr lang="en-US" sz="2100" kern="1200" dirty="0" smtClean="0">
              <a:latin typeface="Calibri" pitchFamily="34" charset="0"/>
              <a:cs typeface="Calibri" pitchFamily="34" charset="0"/>
            </a:rPr>
            <a:t>Cost Per Significant Access: $0.34</a:t>
          </a:r>
        </a:p>
      </dsp:txBody>
      <dsp:txXfrm>
        <a:off x="285750" y="1275839"/>
        <a:ext cx="4000500" cy="619920"/>
      </dsp:txXfrm>
    </dsp:sp>
    <dsp:sp modelId="{545643FF-36F7-4037-AEEA-3F7EF5A6DF32}">
      <dsp:nvSpPr>
        <dsp:cNvPr id="0" name=""/>
        <dsp:cNvSpPr/>
      </dsp:nvSpPr>
      <dsp:spPr>
        <a:xfrm>
          <a:off x="0" y="2538360"/>
          <a:ext cx="5715000" cy="529200"/>
        </a:xfrm>
        <a:prstGeom prst="rect">
          <a:avLst/>
        </a:prstGeom>
        <a:solidFill>
          <a:schemeClr val="lt1">
            <a:alpha val="90000"/>
            <a:hueOff val="0"/>
            <a:satOff val="0"/>
            <a:lumOff val="0"/>
            <a:alphaOff val="0"/>
          </a:schemeClr>
        </a:solidFill>
        <a:ln w="25400" cap="flat" cmpd="sng" algn="ctr">
          <a:solidFill>
            <a:srgbClr val="899AC1"/>
          </a:solidFill>
          <a:prstDash val="solid"/>
        </a:ln>
        <a:effectLst/>
      </dsp:spPr>
      <dsp:style>
        <a:lnRef idx="2">
          <a:scrgbClr r="0" g="0" b="0"/>
        </a:lnRef>
        <a:fillRef idx="1">
          <a:scrgbClr r="0" g="0" b="0"/>
        </a:fillRef>
        <a:effectRef idx="0">
          <a:scrgbClr r="0" g="0" b="0"/>
        </a:effectRef>
        <a:fontRef idx="minor"/>
      </dsp:style>
    </dsp:sp>
    <dsp:sp modelId="{040948C8-A081-421F-8249-4F24E124FD90}">
      <dsp:nvSpPr>
        <dsp:cNvPr id="0" name=""/>
        <dsp:cNvSpPr/>
      </dsp:nvSpPr>
      <dsp:spPr>
        <a:xfrm>
          <a:off x="285750" y="2228399"/>
          <a:ext cx="4000500" cy="619920"/>
        </a:xfrm>
        <a:prstGeom prst="roundRect">
          <a:avLst/>
        </a:prstGeom>
        <a:solidFill>
          <a:srgbClr val="899AC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1209" tIns="0" rIns="151209" bIns="0" numCol="1" spcCol="1270" anchor="ctr" anchorCtr="0">
          <a:noAutofit/>
        </a:bodyPr>
        <a:lstStyle/>
        <a:p>
          <a:pPr lvl="0" algn="l" defTabSz="933450">
            <a:lnSpc>
              <a:spcPct val="90000"/>
            </a:lnSpc>
            <a:spcBef>
              <a:spcPct val="0"/>
            </a:spcBef>
            <a:spcAft>
              <a:spcPct val="35000"/>
            </a:spcAft>
          </a:pPr>
          <a:r>
            <a:rPr lang="en-US" sz="2100" kern="1200" dirty="0" smtClean="0">
              <a:latin typeface="Calibri" pitchFamily="34" charset="0"/>
              <a:cs typeface="Calibri" pitchFamily="34" charset="0"/>
            </a:rPr>
            <a:t>Cost Per PDF Download: $2.66</a:t>
          </a:r>
          <a:endParaRPr lang="en-US" sz="2100" kern="1200" dirty="0">
            <a:latin typeface="Calibri" pitchFamily="34" charset="0"/>
            <a:cs typeface="Calibri" pitchFamily="34" charset="0"/>
          </a:endParaRPr>
        </a:p>
      </dsp:txBody>
      <dsp:txXfrm>
        <a:off x="285750" y="2228399"/>
        <a:ext cx="4000500" cy="619920"/>
      </dsp:txXfrm>
    </dsp:sp>
    <dsp:sp modelId="{B29FDA74-2904-4B2E-B69A-C3B691C0C6D4}">
      <dsp:nvSpPr>
        <dsp:cNvPr id="0" name=""/>
        <dsp:cNvSpPr/>
      </dsp:nvSpPr>
      <dsp:spPr>
        <a:xfrm>
          <a:off x="0" y="3490920"/>
          <a:ext cx="5715000" cy="529200"/>
        </a:xfrm>
        <a:prstGeom prst="rect">
          <a:avLst/>
        </a:prstGeom>
        <a:solidFill>
          <a:schemeClr val="lt1">
            <a:alpha val="90000"/>
            <a:hueOff val="0"/>
            <a:satOff val="0"/>
            <a:lumOff val="0"/>
            <a:alphaOff val="0"/>
          </a:schemeClr>
        </a:solidFill>
        <a:ln w="25400" cap="flat" cmpd="sng" algn="ctr">
          <a:solidFill>
            <a:srgbClr val="7F9FB3"/>
          </a:solidFill>
          <a:prstDash val="solid"/>
        </a:ln>
        <a:effectLst/>
      </dsp:spPr>
      <dsp:style>
        <a:lnRef idx="2">
          <a:scrgbClr r="0" g="0" b="0"/>
        </a:lnRef>
        <a:fillRef idx="1">
          <a:scrgbClr r="0" g="0" b="0"/>
        </a:fillRef>
        <a:effectRef idx="0">
          <a:scrgbClr r="0" g="0" b="0"/>
        </a:effectRef>
        <a:fontRef idx="minor"/>
      </dsp:style>
    </dsp:sp>
    <dsp:sp modelId="{0F8E4257-E3F1-4D91-BB2F-FDE659CBF3D9}">
      <dsp:nvSpPr>
        <dsp:cNvPr id="0" name=""/>
        <dsp:cNvSpPr/>
      </dsp:nvSpPr>
      <dsp:spPr>
        <a:xfrm>
          <a:off x="285750" y="3180960"/>
          <a:ext cx="4000500" cy="619920"/>
        </a:xfrm>
        <a:prstGeom prst="roundRect">
          <a:avLst/>
        </a:prstGeom>
        <a:solidFill>
          <a:srgbClr val="7F9FB3"/>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1209" tIns="0" rIns="151209" bIns="0" numCol="1" spcCol="1270" anchor="ctr" anchorCtr="0">
          <a:noAutofit/>
        </a:bodyPr>
        <a:lstStyle/>
        <a:p>
          <a:pPr lvl="0" algn="l" defTabSz="933450">
            <a:lnSpc>
              <a:spcPct val="90000"/>
            </a:lnSpc>
            <a:spcBef>
              <a:spcPct val="0"/>
            </a:spcBef>
            <a:spcAft>
              <a:spcPct val="35000"/>
            </a:spcAft>
          </a:pPr>
          <a:r>
            <a:rPr lang="en-US" sz="2100" kern="1200" dirty="0" smtClean="0">
              <a:latin typeface="Calibri" pitchFamily="34" charset="0"/>
              <a:cs typeface="Calibri" pitchFamily="34" charset="0"/>
            </a:rPr>
            <a:t>Cost Per COUNTER Use: $1.14</a:t>
          </a:r>
          <a:endParaRPr lang="en-US" sz="2100" kern="1200" dirty="0">
            <a:latin typeface="Calibri" pitchFamily="34" charset="0"/>
            <a:cs typeface="Calibri" pitchFamily="34" charset="0"/>
          </a:endParaRPr>
        </a:p>
      </dsp:txBody>
      <dsp:txXfrm>
        <a:off x="285750" y="3180960"/>
        <a:ext cx="4000500" cy="61992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0.92308</cdr:x>
      <cdr:y>0.46032</cdr:y>
    </cdr:from>
    <cdr:to>
      <cdr:x>0.99145</cdr:x>
      <cdr:y>0.55556</cdr:y>
    </cdr:to>
    <cdr:sp macro="" textlink="">
      <cdr:nvSpPr>
        <cdr:cNvPr id="3" name="Rectangle 2"/>
        <cdr:cNvSpPr/>
      </cdr:nvSpPr>
      <cdr:spPr bwMode="auto">
        <a:xfrm xmlns:a="http://schemas.openxmlformats.org/drawingml/2006/main">
          <a:off x="8229600" y="2209800"/>
          <a:ext cx="609600" cy="457200"/>
        </a:xfrm>
        <a:prstGeom xmlns:a="http://schemas.openxmlformats.org/drawingml/2006/main" prst="rect">
          <a:avLst/>
        </a:prstGeom>
        <a:solidFill xmlns:a="http://schemas.openxmlformats.org/drawingml/2006/main">
          <a:schemeClr val="bg1"/>
        </a:solidFill>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a:p>
      </cdr:txBody>
    </cdr:sp>
  </cdr:relSizeAnchor>
  <cdr:relSizeAnchor xmlns:cdr="http://schemas.openxmlformats.org/drawingml/2006/chartDrawing">
    <cdr:from>
      <cdr:x>0.06838</cdr:x>
      <cdr:y>0.88889</cdr:y>
    </cdr:from>
    <cdr:to>
      <cdr:x>0.89744</cdr:x>
      <cdr:y>0.98413</cdr:y>
    </cdr:to>
    <cdr:sp macro="" textlink="">
      <cdr:nvSpPr>
        <cdr:cNvPr id="4" name="Rectangle 3"/>
        <cdr:cNvSpPr/>
      </cdr:nvSpPr>
      <cdr:spPr bwMode="auto">
        <a:xfrm xmlns:a="http://schemas.openxmlformats.org/drawingml/2006/main">
          <a:off x="609600" y="4267200"/>
          <a:ext cx="7391400" cy="457200"/>
        </a:xfrm>
        <a:prstGeom xmlns:a="http://schemas.openxmlformats.org/drawingml/2006/main" prst="rect">
          <a:avLst/>
        </a:prstGeom>
        <a:solidFill xmlns:a="http://schemas.openxmlformats.org/drawingml/2006/main">
          <a:schemeClr val="bg1"/>
        </a:solidFill>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0.92308</cdr:x>
      <cdr:y>0.44444</cdr:y>
    </cdr:from>
    <cdr:to>
      <cdr:x>0.98291</cdr:x>
      <cdr:y>0.53968</cdr:y>
    </cdr:to>
    <cdr:sp macro="" textlink="">
      <cdr:nvSpPr>
        <cdr:cNvPr id="5" name="TextBox 4"/>
        <cdr:cNvSpPr txBox="1"/>
      </cdr:nvSpPr>
      <cdr:spPr>
        <a:xfrm xmlns:a="http://schemas.openxmlformats.org/drawingml/2006/main">
          <a:off x="8229600" y="2133600"/>
          <a:ext cx="533400" cy="4572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nSpc>
              <a:spcPts val="1500"/>
            </a:lnSpc>
          </a:pPr>
          <a:r>
            <a:rPr lang="ja-JP" sz="900" dirty="0">
              <a:latin typeface="PMingLiU" pitchFamily="18" charset="-120"/>
              <a:ea typeface="PMingLiU" pitchFamily="18" charset="-120"/>
            </a:rPr>
            <a:t>芝加</a:t>
          </a:r>
          <a:r>
            <a:rPr lang="ja-JP" sz="900" dirty="0" smtClean="0">
              <a:latin typeface="PMingLiU" pitchFamily="18" charset="-120"/>
              <a:ea typeface="PMingLiU" pitchFamily="18" charset="-120"/>
            </a:rPr>
            <a:t>哥</a:t>
          </a:r>
          <a:endParaRPr lang="en-US" altLang="ja-JP" sz="900" dirty="0" smtClean="0">
            <a:latin typeface="PMingLiU" pitchFamily="18" charset="-120"/>
            <a:ea typeface="PMingLiU" pitchFamily="18" charset="-120"/>
          </a:endParaRPr>
        </a:p>
        <a:p xmlns:a="http://schemas.openxmlformats.org/drawingml/2006/main">
          <a:pPr>
            <a:lnSpc>
              <a:spcPts val="1500"/>
            </a:lnSpc>
          </a:pPr>
          <a:r>
            <a:rPr lang="ja-JP" sz="900" dirty="0">
              <a:latin typeface="PMingLiU" pitchFamily="18" charset="-120"/>
              <a:ea typeface="PMingLiU" pitchFamily="18" charset="-120"/>
            </a:rPr>
            <a:t>加州</a:t>
          </a:r>
          <a:endParaRPr lang="en-US" sz="900" dirty="0">
            <a:latin typeface="PMingLiU" pitchFamily="18" charset="-120"/>
            <a:ea typeface="PMingLiU" pitchFamily="18" charset="-120"/>
          </a:endParaRPr>
        </a:p>
      </cdr:txBody>
    </cdr:sp>
  </cdr:relSizeAnchor>
  <cdr:relSizeAnchor xmlns:cdr="http://schemas.openxmlformats.org/drawingml/2006/chartDrawing">
    <cdr:from>
      <cdr:x>0.05983</cdr:x>
      <cdr:y>0.90476</cdr:y>
    </cdr:from>
    <cdr:to>
      <cdr:x>0.16239</cdr:x>
      <cdr:y>1</cdr:y>
    </cdr:to>
    <cdr:sp macro="" textlink="">
      <cdr:nvSpPr>
        <cdr:cNvPr id="6" name="TextBox 5"/>
        <cdr:cNvSpPr txBox="1"/>
      </cdr:nvSpPr>
      <cdr:spPr>
        <a:xfrm xmlns:a="http://schemas.openxmlformats.org/drawingml/2006/main">
          <a:off x="533400" y="4343400"/>
          <a:ext cx="9144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900" dirty="0" smtClean="0">
              <a:latin typeface="PMingLiU" pitchFamily="18" charset="-120"/>
              <a:ea typeface="PMingLiU" pitchFamily="18" charset="-120"/>
            </a:rPr>
            <a:t>A</a:t>
          </a:r>
          <a:r>
            <a:rPr lang="ja-JP" sz="900" dirty="0" smtClean="0">
              <a:latin typeface="PMingLiU" pitchFamily="18" charset="-120"/>
              <a:ea typeface="PMingLiU" pitchFamily="18" charset="-120"/>
            </a:rPr>
            <a:t>大學</a:t>
          </a:r>
          <a:endParaRPr lang="en-US" sz="900" dirty="0" smtClean="0">
            <a:latin typeface="PMingLiU" pitchFamily="18" charset="-120"/>
            <a:ea typeface="PMingLiU" pitchFamily="18" charset="-120"/>
          </a:endParaRPr>
        </a:p>
      </cdr:txBody>
    </cdr:sp>
  </cdr:relSizeAnchor>
  <cdr:relSizeAnchor xmlns:cdr="http://schemas.openxmlformats.org/drawingml/2006/chartDrawing">
    <cdr:from>
      <cdr:x>0.16239</cdr:x>
      <cdr:y>0.90476</cdr:y>
    </cdr:from>
    <cdr:to>
      <cdr:x>0.26496</cdr:x>
      <cdr:y>0.96825</cdr:y>
    </cdr:to>
    <cdr:sp macro="" textlink="">
      <cdr:nvSpPr>
        <cdr:cNvPr id="7" name="TextBox 6"/>
        <cdr:cNvSpPr txBox="1"/>
      </cdr:nvSpPr>
      <cdr:spPr>
        <a:xfrm xmlns:a="http://schemas.openxmlformats.org/drawingml/2006/main">
          <a:off x="1447800" y="4343400"/>
          <a:ext cx="9144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900" dirty="0" smtClean="0">
              <a:latin typeface="PMingLiU" pitchFamily="18" charset="-120"/>
              <a:ea typeface="PMingLiU" pitchFamily="18" charset="-120"/>
            </a:rPr>
            <a:t>B</a:t>
          </a:r>
          <a:r>
            <a:rPr lang="ja-JP" sz="900" dirty="0" smtClean="0">
              <a:latin typeface="PMingLiU" pitchFamily="18" charset="-120"/>
              <a:ea typeface="PMingLiU" pitchFamily="18" charset="-120"/>
            </a:rPr>
            <a:t>大學</a:t>
          </a:r>
          <a:endParaRPr lang="en-US" sz="900" dirty="0" smtClean="0">
            <a:latin typeface="PMingLiU" pitchFamily="18" charset="-120"/>
            <a:ea typeface="PMingLiU" pitchFamily="18" charset="-120"/>
          </a:endParaRPr>
        </a:p>
      </cdr:txBody>
    </cdr:sp>
  </cdr:relSizeAnchor>
  <cdr:relSizeAnchor xmlns:cdr="http://schemas.openxmlformats.org/drawingml/2006/chartDrawing">
    <cdr:from>
      <cdr:x>0.81197</cdr:x>
      <cdr:y>0.90476</cdr:y>
    </cdr:from>
    <cdr:to>
      <cdr:x>0.88889</cdr:x>
      <cdr:y>0.95578</cdr:y>
    </cdr:to>
    <cdr:sp macro="" textlink="">
      <cdr:nvSpPr>
        <cdr:cNvPr id="8" name="TextBox 7"/>
        <cdr:cNvSpPr txBox="1"/>
      </cdr:nvSpPr>
      <cdr:spPr>
        <a:xfrm xmlns:a="http://schemas.openxmlformats.org/drawingml/2006/main">
          <a:off x="7239000" y="4343400"/>
          <a:ext cx="685800" cy="24492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900" dirty="0">
              <a:latin typeface="PMingLiU" pitchFamily="18" charset="-120"/>
              <a:ea typeface="PMingLiU" pitchFamily="18" charset="-120"/>
            </a:rPr>
            <a:t>H</a:t>
          </a:r>
          <a:r>
            <a:rPr lang="ja-JP" sz="900" dirty="0" smtClean="0">
              <a:latin typeface="PMingLiU" pitchFamily="18" charset="-120"/>
              <a:ea typeface="PMingLiU" pitchFamily="18" charset="-120"/>
            </a:rPr>
            <a:t>大學</a:t>
          </a:r>
          <a:endParaRPr lang="en-US" sz="900" dirty="0" smtClean="0">
            <a:latin typeface="PMingLiU" pitchFamily="18" charset="-120"/>
            <a:ea typeface="PMingLiU" pitchFamily="18" charset="-120"/>
          </a:endParaRPr>
        </a:p>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eaLnBrk="0" hangingPunct="0">
              <a:defRPr kumimoji="0" sz="1200">
                <a:latin typeface="Arial" charset="0"/>
                <a:ea typeface="ＭＳ Ｐゴシック" pitchFamily="28" charset="-128"/>
              </a:defRPr>
            </a:lvl1pPr>
          </a:lstStyle>
          <a:p>
            <a:pPr>
              <a:defRPr/>
            </a:pPr>
            <a:endParaRPr lang="en-US"/>
          </a:p>
        </p:txBody>
      </p:sp>
      <p:sp>
        <p:nvSpPr>
          <p:cNvPr id="3" name="Date Placeholder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eaLnBrk="0" hangingPunct="0">
              <a:defRPr kumimoji="0" sz="1200">
                <a:latin typeface="Arial" charset="0"/>
                <a:ea typeface="ＭＳ Ｐゴシック" pitchFamily="28" charset="-128"/>
              </a:defRPr>
            </a:lvl1pPr>
          </a:lstStyle>
          <a:p>
            <a:pPr>
              <a:defRPr/>
            </a:pPr>
            <a:fld id="{940AB49B-8094-4E7B-9162-4B92AA4BD98E}" type="datetimeFigureOut">
              <a:rPr lang="en-US"/>
              <a:pPr>
                <a:defRPr/>
              </a:pPr>
              <a:t>4/24/2013</a:t>
            </a:fld>
            <a:endParaRPr lang="en-US" dirty="0"/>
          </a:p>
        </p:txBody>
      </p:sp>
      <p:sp>
        <p:nvSpPr>
          <p:cNvPr id="4" name="Footer Placeholder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eaLnBrk="0" hangingPunct="0">
              <a:defRPr kumimoji="0" sz="1200">
                <a:latin typeface="Arial" charset="0"/>
                <a:ea typeface="ＭＳ Ｐゴシック" pitchFamily="28" charset="-128"/>
              </a:defRPr>
            </a:lvl1pPr>
          </a:lstStyle>
          <a:p>
            <a:pPr>
              <a:defRPr/>
            </a:pPr>
            <a:endParaRPr lang="en-US"/>
          </a:p>
        </p:txBody>
      </p:sp>
      <p:sp>
        <p:nvSpPr>
          <p:cNvPr id="5" name="Slide Number Placeholder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eaLnBrk="0" hangingPunct="0">
              <a:defRPr kumimoji="0" sz="1200">
                <a:latin typeface="Arial" charset="0"/>
                <a:ea typeface="ＭＳ Ｐゴシック" pitchFamily="28" charset="-128"/>
              </a:defRPr>
            </a:lvl1pPr>
          </a:lstStyle>
          <a:p>
            <a:pPr>
              <a:defRPr/>
            </a:pPr>
            <a:fld id="{9CF29342-9BF2-4D2A-BC2D-B4F6F9FB873F}"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eaLnBrk="0" hangingPunct="0">
              <a:defRPr kumimoji="0" sz="1200">
                <a:latin typeface="Arial" charset="0"/>
                <a:ea typeface="ＭＳ Ｐゴシック" pitchFamily="28" charset="-128"/>
              </a:defRPr>
            </a:lvl1pPr>
          </a:lstStyle>
          <a:p>
            <a:pPr>
              <a:defRPr/>
            </a:pPr>
            <a:endParaRPr lang="en-US"/>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eaLnBrk="0" hangingPunct="0">
              <a:defRPr kumimoji="0" sz="1200">
                <a:latin typeface="Arial" charset="0"/>
                <a:ea typeface="ＭＳ Ｐゴシック" pitchFamily="28" charset="-128"/>
              </a:defRPr>
            </a:lvl1pPr>
          </a:lstStyle>
          <a:p>
            <a:pPr>
              <a:defRPr/>
            </a:pPr>
            <a:fld id="{7AE59C72-A604-4704-9AAE-C2A123F6BEEA}" type="datetimeFigureOut">
              <a:rPr lang="en-US"/>
              <a:pPr>
                <a:defRPr/>
              </a:pPr>
              <a:t>4/24/2013</a:t>
            </a:fld>
            <a:endParaRPr lang="en-US" dirty="0"/>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eaLnBrk="0" hangingPunct="0">
              <a:defRPr kumimoji="0" sz="1200">
                <a:latin typeface="Arial" charset="0"/>
                <a:ea typeface="ＭＳ Ｐゴシック" pitchFamily="28" charset="-128"/>
              </a:defRPr>
            </a:lvl1pPr>
          </a:lstStyle>
          <a:p>
            <a:pPr>
              <a:defRPr/>
            </a:pPr>
            <a:endParaRPr lang="en-US"/>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eaLnBrk="0" hangingPunct="0">
              <a:defRPr kumimoji="0" sz="1200">
                <a:latin typeface="Arial" charset="0"/>
                <a:ea typeface="ＭＳ Ｐゴシック" pitchFamily="28" charset="-128"/>
              </a:defRPr>
            </a:lvl1pPr>
          </a:lstStyle>
          <a:p>
            <a:pPr>
              <a:defRPr/>
            </a:pPr>
            <a:fld id="{167F79EC-89F2-4BE5-81F5-56F6354E0C9F}"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0652A1B-286A-4914-8F0E-49C958280CE9}" type="slidenum">
              <a:rPr lang="zh-TW" altLang="en-US" smtClean="0">
                <a:latin typeface="Arial" pitchFamily="34" charset="0"/>
                <a:ea typeface="ＭＳ Ｐゴシック" pitchFamily="34" charset="-128"/>
              </a:rPr>
              <a:pPr/>
              <a:t>1</a:t>
            </a:fld>
            <a:endParaRPr lang="en-US" altLang="zh-TW" smtClean="0">
              <a:latin typeface="Arial" pitchFamily="34" charset="0"/>
              <a:ea typeface="ＭＳ Ｐゴシック" pitchFamily="34" charset="-128"/>
            </a:endParaRPr>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72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AC3775B-9301-495A-935E-76804552E0B9}" type="slidenum">
              <a:rPr lang="en-US" altLang="zh-TW" smtClean="0">
                <a:latin typeface="Arial" pitchFamily="34" charset="0"/>
                <a:ea typeface="ＭＳ Ｐゴシック" pitchFamily="34" charset="-128"/>
              </a:rPr>
              <a:pPr/>
              <a:t>22</a:t>
            </a:fld>
            <a:endParaRPr lang="en-US" altLang="zh-TW" smtClean="0">
              <a:latin typeface="Arial" pitchFamily="34" charset="0"/>
              <a:ea typeface="ＭＳ Ｐゴシック" pitchFamily="34" charset="-128"/>
            </a:endParaRPr>
          </a:p>
        </p:txBody>
      </p:sp>
      <p:sp>
        <p:nvSpPr>
          <p:cNvPr id="1126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26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TW"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B1BA5AE-46C8-4DBD-8B47-7E2DF6A31B89}" type="slidenum">
              <a:rPr lang="en-US" altLang="zh-TW" smtClean="0">
                <a:latin typeface="Arial" pitchFamily="34" charset="0"/>
                <a:ea typeface="ＭＳ Ｐゴシック" pitchFamily="34" charset="-128"/>
              </a:rPr>
              <a:pPr/>
              <a:t>24</a:t>
            </a:fld>
            <a:endParaRPr lang="en-US" altLang="zh-TW" smtClean="0">
              <a:latin typeface="Arial" pitchFamily="34" charset="0"/>
              <a:ea typeface="ＭＳ Ｐゴシック" pitchFamily="34" charset="-128"/>
            </a:endParaRPr>
          </a:p>
        </p:txBody>
      </p:sp>
      <p:sp>
        <p:nvSpPr>
          <p:cNvPr id="1044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44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TW"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dirty="0" smtClean="0"/>
          </a:p>
          <a:p>
            <a:pPr eaLnBrk="1" hangingPunct="1">
              <a:spcBef>
                <a:spcPct val="0"/>
              </a:spcBef>
            </a:pPr>
            <a:endParaRPr lang="zh-TW" altLang="en-US" dirty="0" smtClean="0"/>
          </a:p>
        </p:txBody>
      </p:sp>
      <p:sp>
        <p:nvSpPr>
          <p:cNvPr id="1054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A8A0DE5-C9C1-4D3B-9D76-7D556C5AF790}" type="slidenum">
              <a:rPr lang="en-US" altLang="zh-TW" smtClean="0">
                <a:latin typeface="Arial" pitchFamily="34" charset="0"/>
                <a:ea typeface="ＭＳ Ｐゴシック" pitchFamily="34" charset="-128"/>
              </a:rPr>
              <a:pPr/>
              <a:t>25</a:t>
            </a:fld>
            <a:endParaRPr lang="en-US" altLang="zh-TW" smtClean="0">
              <a:latin typeface="Arial" pitchFamily="34"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TW" smtClean="0"/>
          </a:p>
        </p:txBody>
      </p:sp>
      <p:sp>
        <p:nvSpPr>
          <p:cNvPr id="1065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8C8BC97-F1D9-4252-A309-AF37E0852D36}" type="slidenum">
              <a:rPr lang="en-US" altLang="zh-TW" smtClean="0">
                <a:latin typeface="Arial" pitchFamily="34" charset="0"/>
                <a:ea typeface="ＭＳ Ｐゴシック" pitchFamily="34" charset="-128"/>
              </a:rPr>
              <a:pPr/>
              <a:t>26</a:t>
            </a:fld>
            <a:endParaRPr lang="en-US" altLang="zh-TW" smtClean="0">
              <a:latin typeface="Arial" pitchFamily="34"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1075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TW" dirty="0" smtClean="0"/>
          </a:p>
        </p:txBody>
      </p:sp>
      <p:sp>
        <p:nvSpPr>
          <p:cNvPr id="1075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74B1A93-CFDB-43EC-82CA-04FCD209673C}" type="slidenum">
              <a:rPr lang="en-US" altLang="zh-TW" smtClean="0">
                <a:latin typeface="Arial" pitchFamily="34" charset="0"/>
                <a:ea typeface="ＭＳ Ｐゴシック" pitchFamily="34" charset="-128"/>
              </a:rPr>
              <a:pPr/>
              <a:t>27</a:t>
            </a:fld>
            <a:endParaRPr lang="en-US" altLang="zh-TW" smtClean="0">
              <a:latin typeface="Arial" pitchFamily="34"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TW" smtClean="0"/>
          </a:p>
        </p:txBody>
      </p:sp>
      <p:sp>
        <p:nvSpPr>
          <p:cNvPr id="1085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23B22A-F55E-47BE-A189-AD71B9E13AEE}" type="slidenum">
              <a:rPr lang="en-US" altLang="zh-TW" smtClean="0">
                <a:latin typeface="Arial" pitchFamily="34" charset="0"/>
                <a:ea typeface="ＭＳ Ｐゴシック" pitchFamily="34" charset="-128"/>
              </a:rPr>
              <a:pPr/>
              <a:t>28</a:t>
            </a:fld>
            <a:endParaRPr lang="en-US" altLang="zh-TW" smtClean="0">
              <a:latin typeface="Arial" pitchFamily="34"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TW" smtClean="0"/>
          </a:p>
        </p:txBody>
      </p:sp>
      <p:sp>
        <p:nvSpPr>
          <p:cNvPr id="1095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543582A-E3F5-4EF6-A48E-9889963BB3AC}" type="slidenum">
              <a:rPr lang="en-US" altLang="zh-TW" smtClean="0">
                <a:latin typeface="Arial" pitchFamily="34" charset="0"/>
                <a:ea typeface="ＭＳ Ｐゴシック" pitchFamily="34" charset="-128"/>
              </a:rPr>
              <a:pPr/>
              <a:t>29</a:t>
            </a:fld>
            <a:endParaRPr lang="en-US" altLang="zh-TW" smtClean="0">
              <a:latin typeface="Arial" pitchFamily="34" charset="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TW" smtClean="0"/>
          </a:p>
        </p:txBody>
      </p:sp>
      <p:sp>
        <p:nvSpPr>
          <p:cNvPr id="1136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6764586-C857-4A23-8209-BF26FC33E4D3}" type="slidenum">
              <a:rPr lang="en-US" altLang="zh-TW" smtClean="0">
                <a:latin typeface="Arial" pitchFamily="34" charset="0"/>
                <a:ea typeface="ＭＳ Ｐゴシック" pitchFamily="34" charset="-128"/>
              </a:rPr>
              <a:pPr/>
              <a:t>30</a:t>
            </a:fld>
            <a:endParaRPr lang="en-US" altLang="zh-TW" smtClean="0">
              <a:latin typeface="Arial" pitchFamily="34" charset="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noFill/>
        </p:spPr>
        <p:txBody>
          <a:bodyPr wrap="square" lIns="91431" tIns="45716" rIns="91431" bIns="45716" numCol="1" anchor="t" anchorCtr="0" compatLnSpc="1">
            <a:prstTxWarp prst="textNoShape">
              <a:avLst/>
            </a:prstTxWarp>
          </a:bodyPr>
          <a:lstStyle/>
          <a:p>
            <a:pPr eaLnBrk="1" hangingPunct="1">
              <a:spcBef>
                <a:spcPct val="0"/>
              </a:spcBef>
            </a:pPr>
            <a:endParaRPr lang="en-US" altLang="zh-TW" smtClean="0"/>
          </a:p>
        </p:txBody>
      </p:sp>
      <p:sp>
        <p:nvSpPr>
          <p:cNvPr id="1146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15C38FD-677C-447D-9E7B-A15F007F8E77}" type="slidenum">
              <a:rPr lang="en-US" altLang="zh-TW" smtClean="0">
                <a:latin typeface="Arial" pitchFamily="34" charset="0"/>
                <a:ea typeface="ＭＳ Ｐゴシック" pitchFamily="34" charset="-128"/>
              </a:rPr>
              <a:pPr/>
              <a:t>31</a:t>
            </a:fld>
            <a:endParaRPr lang="en-US" altLang="zh-TW" smtClean="0">
              <a:latin typeface="Arial" pitchFamily="34" charset="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TW" smtClean="0"/>
          </a:p>
        </p:txBody>
      </p:sp>
      <p:sp>
        <p:nvSpPr>
          <p:cNvPr id="1157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866EF83-7FCD-4032-8015-304DC0F3DE9B}" type="slidenum">
              <a:rPr lang="en-US" altLang="zh-TW" smtClean="0">
                <a:latin typeface="Arial" pitchFamily="34" charset="0"/>
                <a:ea typeface="ＭＳ Ｐゴシック" pitchFamily="34" charset="-128"/>
              </a:rPr>
              <a:pPr/>
              <a:t>32</a:t>
            </a:fld>
            <a:endParaRPr lang="en-US" altLang="zh-TW" smtClean="0">
              <a:latin typeface="Arial"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8307"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zh-TW" sz="1400" dirty="0" smtClean="0"/>
          </a:p>
        </p:txBody>
      </p:sp>
      <p:sp>
        <p:nvSpPr>
          <p:cNvPr id="98308"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D6A925A-6F0B-4F20-89D2-952DBFFEE0C8}" type="slidenum">
              <a:rPr lang="en-US" altLang="zh-TW" smtClean="0">
                <a:latin typeface="Arial" pitchFamily="34" charset="0"/>
                <a:ea typeface="ＭＳ Ｐゴシック" pitchFamily="34" charset="-128"/>
              </a:rPr>
              <a:pPr/>
              <a:t>5</a:t>
            </a:fld>
            <a:endParaRPr lang="en-US" altLang="zh-TW" smtClean="0">
              <a:latin typeface="Arial" pitchFamily="34" charset="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zh-TW" smtClean="0"/>
              <a:t>Presenter will update “Until X Date” to indicate the agreement end date. If they are under the new agreement which includes E-Books, this will be completed with the new agreement date.</a:t>
            </a:r>
          </a:p>
        </p:txBody>
      </p:sp>
      <p:sp>
        <p:nvSpPr>
          <p:cNvPr id="1167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E278CA3-BE25-4456-BC34-265ABBD9B4A5}" type="slidenum">
              <a:rPr lang="en-US" altLang="zh-TW" smtClean="0">
                <a:latin typeface="Arial" pitchFamily="34" charset="0"/>
                <a:ea typeface="ＭＳ Ｐゴシック" pitchFamily="34" charset="-128"/>
              </a:rPr>
              <a:pPr/>
              <a:t>40</a:t>
            </a:fld>
            <a:endParaRPr lang="en-US" altLang="zh-TW" smtClean="0">
              <a:latin typeface="Arial" pitchFamily="34" charset="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TW" smtClean="0"/>
          </a:p>
        </p:txBody>
      </p:sp>
      <p:sp>
        <p:nvSpPr>
          <p:cNvPr id="1177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89F6D1F-EB03-4B1E-A04D-7539F55AE2FE}" type="slidenum">
              <a:rPr lang="en-US" altLang="zh-TW" smtClean="0">
                <a:latin typeface="Arial" pitchFamily="34" charset="0"/>
                <a:ea typeface="ＭＳ Ｐゴシック" pitchFamily="34" charset="-128"/>
              </a:rPr>
              <a:pPr/>
              <a:t>41</a:t>
            </a:fld>
            <a:endParaRPr lang="en-US" altLang="zh-TW" smtClean="0">
              <a:latin typeface="Arial" pitchFamily="34" charset="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TW" smtClean="0"/>
          </a:p>
        </p:txBody>
      </p:sp>
      <p:sp>
        <p:nvSpPr>
          <p:cNvPr id="1187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0B3685B-95BA-4771-B326-3B932C9345D1}" type="slidenum">
              <a:rPr lang="en-US" altLang="zh-TW" smtClean="0">
                <a:latin typeface="Arial" pitchFamily="34" charset="0"/>
                <a:ea typeface="ＭＳ Ｐゴシック" pitchFamily="34" charset="-128"/>
              </a:rPr>
              <a:pPr/>
              <a:t>57</a:t>
            </a:fld>
            <a:endParaRPr lang="en-US" altLang="zh-TW" smtClean="0">
              <a:latin typeface="Arial" pitchFamily="34" charset="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TW" smtClean="0"/>
          </a:p>
        </p:txBody>
      </p:sp>
      <p:sp>
        <p:nvSpPr>
          <p:cNvPr id="1198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4CE9A0F-A78A-4359-A545-AB0534298503}" type="slidenum">
              <a:rPr lang="en-US" altLang="zh-TW" smtClean="0">
                <a:latin typeface="Arial" pitchFamily="34" charset="0"/>
                <a:ea typeface="ＭＳ Ｐゴシック" pitchFamily="34" charset="-128"/>
              </a:rPr>
              <a:pPr/>
              <a:t>67</a:t>
            </a:fld>
            <a:endParaRPr lang="en-US" altLang="zh-TW" smtClean="0">
              <a:latin typeface="Arial" pitchFamily="34" charset="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TW" smtClean="0"/>
          </a:p>
        </p:txBody>
      </p:sp>
      <p:sp>
        <p:nvSpPr>
          <p:cNvPr id="1208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69E8B39-B2D7-4011-844C-068B83553A31}" type="slidenum">
              <a:rPr lang="en-US" altLang="zh-TW" smtClean="0">
                <a:latin typeface="Arial" pitchFamily="34" charset="0"/>
                <a:ea typeface="ＭＳ Ｐゴシック" pitchFamily="34" charset="-128"/>
              </a:rPr>
              <a:pPr/>
              <a:t>86</a:t>
            </a:fld>
            <a:endParaRPr lang="en-US" altLang="zh-TW" smtClean="0">
              <a:latin typeface="Arial" pitchFamily="34" charset="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9B7FC05-D12D-49DE-AB9D-7078ED5637C5}" type="slidenum">
              <a:rPr lang="zh-TW" altLang="en-US" smtClean="0">
                <a:latin typeface="Arial" pitchFamily="34" charset="0"/>
                <a:ea typeface="ＭＳ Ｐゴシック" pitchFamily="34" charset="-128"/>
              </a:rPr>
              <a:pPr/>
              <a:t>93</a:t>
            </a:fld>
            <a:endParaRPr lang="en-US" altLang="zh-TW" smtClean="0">
              <a:latin typeface="Arial" pitchFamily="34" charset="0"/>
              <a:ea typeface="ＭＳ Ｐゴシック" pitchFamily="34" charset="-128"/>
            </a:endParaRPr>
          </a:p>
        </p:txBody>
      </p:sp>
      <p:sp>
        <p:nvSpPr>
          <p:cNvPr id="122883" name="Rectangle 2"/>
          <p:cNvSpPr>
            <a:spLocks noGrp="1" noRot="1" noChangeAspect="1" noChangeArrowheads="1" noTextEdit="1"/>
          </p:cNvSpPr>
          <p:nvPr>
            <p:ph type="sldImg"/>
          </p:nvPr>
        </p:nvSpPr>
        <p:spPr bwMode="auto">
          <a:xfrm>
            <a:off x="919163" y="746125"/>
            <a:ext cx="4970462" cy="3729038"/>
          </a:xfrm>
          <a:noFill/>
          <a:ln>
            <a:solidFill>
              <a:srgbClr val="000000"/>
            </a:solidFill>
            <a:miter lim="800000"/>
            <a:headEnd/>
            <a:tailEnd/>
          </a:ln>
        </p:spPr>
      </p:sp>
      <p:sp>
        <p:nvSpPr>
          <p:cNvPr id="122884" name="Rectangle 3"/>
          <p:cNvSpPr>
            <a:spLocks noGrp="1" noChangeArrowheads="1"/>
          </p:cNvSpPr>
          <p:nvPr>
            <p:ph type="body" idx="1"/>
          </p:nvPr>
        </p:nvSpPr>
        <p:spPr bwMode="auto">
          <a:xfrm>
            <a:off x="680720" y="4722912"/>
            <a:ext cx="5445760" cy="4470976"/>
          </a:xfrm>
          <a:noFill/>
        </p:spPr>
        <p:txBody>
          <a:bodyPr wrap="square" numCol="1" anchor="t" anchorCtr="0" compatLnSpc="1">
            <a:prstTxWarp prst="textNoShape">
              <a:avLst/>
            </a:prstTxWarp>
          </a:bodyPr>
          <a:lstStyle/>
          <a:p>
            <a:pPr eaLnBrk="1" hangingPunct="1"/>
            <a:endParaRPr lang="zh-TW" alt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9331"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
        <p:nvSpPr>
          <p:cNvPr id="99332"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955E550-109B-45CD-B1A3-9259A0CCB9F1}" type="slidenum">
              <a:rPr lang="en-US" altLang="zh-TW" smtClean="0">
                <a:latin typeface="Arial" pitchFamily="34" charset="0"/>
                <a:ea typeface="ＭＳ Ｐゴシック" pitchFamily="34" charset="-128"/>
              </a:rPr>
              <a:pPr/>
              <a:t>8</a:t>
            </a:fld>
            <a:endParaRPr lang="en-US" altLang="zh-TW" smtClean="0">
              <a:latin typeface="Arial"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00355"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dirty="0" smtClean="0"/>
          </a:p>
        </p:txBody>
      </p:sp>
      <p:sp>
        <p:nvSpPr>
          <p:cNvPr id="100356"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F05C850-E123-466B-A834-A967A69E7E7F}" type="slidenum">
              <a:rPr lang="en-US" altLang="zh-TW" smtClean="0">
                <a:latin typeface="Arial" pitchFamily="34" charset="0"/>
                <a:ea typeface="ＭＳ Ｐゴシック" pitchFamily="34" charset="-128"/>
              </a:rPr>
              <a:pPr/>
              <a:t>10</a:t>
            </a:fld>
            <a:endParaRPr lang="en-US" altLang="zh-TW" smtClean="0">
              <a:latin typeface="Arial"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marL="452438" indent="-452438" eaLnBrk="1" hangingPunct="1">
              <a:lnSpc>
                <a:spcPct val="80000"/>
              </a:lnSpc>
              <a:spcBef>
                <a:spcPct val="0"/>
              </a:spcBef>
            </a:pPr>
            <a:endParaRPr lang="zh-TW" altLang="en-US" dirty="0" smtClean="0"/>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64E7432-FF26-48AA-A768-2A00569433AC}" type="slidenum">
              <a:rPr lang="en-US" altLang="zh-TW" smtClean="0">
                <a:latin typeface="Arial" pitchFamily="34" charset="0"/>
                <a:ea typeface="ＭＳ Ｐゴシック" pitchFamily="34" charset="-128"/>
              </a:rPr>
              <a:pPr/>
              <a:t>15</a:t>
            </a:fld>
            <a:endParaRPr lang="en-US" altLang="zh-TW" smtClean="0">
              <a:latin typeface="Arial"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E5ECBDB-9739-47F1-AE90-A6BDF8FC1A44}" type="slidenum">
              <a:rPr lang="en-US" altLang="zh-TW" smtClean="0">
                <a:latin typeface="Arial" pitchFamily="34" charset="0"/>
                <a:ea typeface="ＭＳ Ｐゴシック" pitchFamily="34" charset="-128"/>
              </a:rPr>
              <a:pPr/>
              <a:t>18</a:t>
            </a:fld>
            <a:endParaRPr lang="en-US" altLang="zh-TW" smtClean="0">
              <a:latin typeface="Arial" pitchFamily="34" charset="0"/>
              <a:ea typeface="ＭＳ Ｐゴシック" pitchFamily="34" charset="-128"/>
            </a:endParaRPr>
          </a:p>
        </p:txBody>
      </p:sp>
      <p:sp>
        <p:nvSpPr>
          <p:cNvPr id="1034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34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1E5ECBDB-9739-47F1-AE90-A6BDF8FC1A44}" type="slidenum">
              <a:rPr lang="en-US" altLang="zh-TW" smtClean="0">
                <a:latin typeface="Arial" pitchFamily="34" charset="0"/>
                <a:ea typeface="ＭＳ Ｐゴシック" pitchFamily="34" charset="-128"/>
              </a:rPr>
              <a:pPr/>
              <a:t>19</a:t>
            </a:fld>
            <a:endParaRPr lang="en-US" altLang="zh-TW" smtClean="0">
              <a:latin typeface="Arial" pitchFamily="34" charset="0"/>
              <a:ea typeface="ＭＳ Ｐゴシック" pitchFamily="34" charset="-128"/>
            </a:endParaRPr>
          </a:p>
        </p:txBody>
      </p:sp>
      <p:sp>
        <p:nvSpPr>
          <p:cNvPr id="1034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34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2346B0B-BA60-481C-9BDE-9CEBDBD1E532}" type="slidenum">
              <a:rPr lang="en-US" altLang="zh-TW" smtClean="0">
                <a:latin typeface="Arial" pitchFamily="34" charset="0"/>
                <a:ea typeface="ＭＳ Ｐゴシック" pitchFamily="34" charset="-128"/>
              </a:rPr>
              <a:pPr/>
              <a:t>20</a:t>
            </a:fld>
            <a:endParaRPr lang="en-US" altLang="zh-TW" smtClean="0">
              <a:latin typeface="Arial" pitchFamily="34" charset="0"/>
              <a:ea typeface="ＭＳ Ｐゴシック" pitchFamily="34" charset="-128"/>
            </a:endParaRPr>
          </a:p>
        </p:txBody>
      </p:sp>
      <p:sp>
        <p:nvSpPr>
          <p:cNvPr id="1105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05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0B3DF5D-324E-4B9A-9778-67435C8C5205}" type="slidenum">
              <a:rPr lang="en-US" altLang="zh-TW" smtClean="0">
                <a:latin typeface="Arial" pitchFamily="34" charset="0"/>
                <a:ea typeface="ＭＳ Ｐゴシック" pitchFamily="34" charset="-128"/>
              </a:rPr>
              <a:pPr/>
              <a:t>21</a:t>
            </a:fld>
            <a:endParaRPr lang="en-US" altLang="zh-TW" smtClean="0">
              <a:latin typeface="Arial" pitchFamily="34" charset="0"/>
              <a:ea typeface="ＭＳ Ｐゴシック" pitchFamily="34" charset="-128"/>
            </a:endParaRPr>
          </a:p>
        </p:txBody>
      </p:sp>
      <p:sp>
        <p:nvSpPr>
          <p:cNvPr id="1116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16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chemeClr val="accent4">
                    <a:lumMod val="65000"/>
                    <a:lumOff val="3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a:t>Page #</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8382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905000"/>
            <a:ext cx="7772400" cy="3962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Page #</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914400"/>
            <a:ext cx="1943100" cy="50292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914400"/>
            <a:ext cx="56769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Page #</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FA544BB4-2095-4283-AF75-45A8FC88C51F}" type="datetimeFigureOut">
              <a:rPr lang="zh-TW" altLang="en-US"/>
              <a:pPr>
                <a:defRPr/>
              </a:pPr>
              <a:t>2013/4/24</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a:xfrm>
            <a:off x="6553200" y="6356350"/>
            <a:ext cx="2133600" cy="365125"/>
          </a:xfrm>
          <a:prstGeom prst="rect">
            <a:avLst/>
          </a:prstGeom>
        </p:spPr>
        <p:txBody>
          <a:bodyPr/>
          <a:lstStyle>
            <a:lvl1pPr>
              <a:defRPr>
                <a:latin typeface="Arial" pitchFamily="34" charset="0"/>
                <a:ea typeface="ＭＳ Ｐゴシック" pitchFamily="34" charset="-128"/>
              </a:defRPr>
            </a:lvl1pPr>
          </a:lstStyle>
          <a:p>
            <a:pPr>
              <a:defRPr/>
            </a:pPr>
            <a:fld id="{83028A95-906B-48E1-82F4-DEB9AB68D167}" type="slidenum">
              <a:rPr lang="zh-TW" altLang="en-US"/>
              <a:pPr>
                <a:defRPr/>
              </a:pPr>
              <a:t>‹#›</a:t>
            </a:fld>
            <a:endParaRPr lang="zh-TW"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228600" y="228600"/>
            <a:ext cx="7162800" cy="685800"/>
          </a:xfr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85800" y="19050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905000"/>
            <a:ext cx="38100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cSld name="空白">
    <p:spTree>
      <p:nvGrpSpPr>
        <p:cNvPr id="1" name=""/>
        <p:cNvGrpSpPr/>
        <p:nvPr/>
      </p:nvGrpSpPr>
      <p:grpSpPr>
        <a:xfrm>
          <a:off x="0" y="0"/>
          <a:ext cx="0" cy="0"/>
          <a:chOff x="0" y="0"/>
          <a:chExt cx="0" cy="0"/>
        </a:xfrm>
      </p:grpSpPr>
      <p:pic>
        <p:nvPicPr>
          <p:cNvPr id="2" name="Picture 13" descr="page_background"/>
          <p:cNvPicPr>
            <a:picLocks noChangeAspect="1" noChangeArrowheads="1"/>
          </p:cNvPicPr>
          <p:nvPr/>
        </p:nvPicPr>
        <p:blipFill>
          <a:blip r:embed="rId2" cstate="print"/>
          <a:srcRect/>
          <a:stretch>
            <a:fillRect/>
          </a:stretch>
        </p:blipFill>
        <p:spPr bwMode="auto">
          <a:xfrm>
            <a:off x="-25400" y="0"/>
            <a:ext cx="9167813" cy="6877050"/>
          </a:xfrm>
          <a:prstGeom prst="rect">
            <a:avLst/>
          </a:prstGeom>
          <a:noFill/>
          <a:ln w="9525">
            <a:noFill/>
            <a:miter lim="800000"/>
            <a:headEnd/>
            <a:tailEnd/>
          </a:ln>
        </p:spPr>
      </p:pic>
      <p:sp>
        <p:nvSpPr>
          <p:cNvPr id="3" name="Text Box 11"/>
          <p:cNvSpPr txBox="1">
            <a:spLocks noChangeArrowheads="1"/>
          </p:cNvSpPr>
          <p:nvPr/>
        </p:nvSpPr>
        <p:spPr bwMode="auto">
          <a:xfrm>
            <a:off x="231775" y="6553200"/>
            <a:ext cx="2057400" cy="244475"/>
          </a:xfrm>
          <a:prstGeom prst="rect">
            <a:avLst/>
          </a:prstGeom>
          <a:noFill/>
          <a:ln w="9525">
            <a:noFill/>
            <a:miter lim="800000"/>
            <a:headEnd/>
            <a:tailEnd/>
          </a:ln>
          <a:effectLst/>
        </p:spPr>
        <p:txBody>
          <a:bodyPr wrap="none" anchor="ctr">
            <a:spAutoFit/>
          </a:bodyPr>
          <a:lstStyle/>
          <a:p>
            <a:pPr>
              <a:spcBef>
                <a:spcPct val="50000"/>
              </a:spcBef>
              <a:defRPr/>
            </a:pPr>
            <a:r>
              <a:rPr lang="en-US" altLang="zh-TW" sz="1000">
                <a:solidFill>
                  <a:srgbClr val="B5B178"/>
                </a:solidFill>
              </a:rPr>
              <a:t>JSTOR  Rep. / FlySheet </a:t>
            </a:r>
            <a:r>
              <a:rPr lang="en-US" altLang="zh-TW" sz="1000">
                <a:solidFill>
                  <a:srgbClr val="5A595F"/>
                </a:solidFill>
              </a:rPr>
              <a:t>  </a:t>
            </a:r>
            <a:r>
              <a:rPr lang="en-US" altLang="zh-TW" sz="1000">
                <a:solidFill>
                  <a:srgbClr val="B5B178"/>
                </a:solidFill>
              </a:rPr>
              <a:t>l </a:t>
            </a:r>
            <a:r>
              <a:rPr lang="en-US" altLang="zh-TW" sz="1000">
                <a:solidFill>
                  <a:srgbClr val="5A595F"/>
                </a:solidFill>
              </a:rPr>
              <a:t>  2011</a:t>
            </a:r>
          </a:p>
        </p:txBody>
      </p:sp>
      <p:pic>
        <p:nvPicPr>
          <p:cNvPr id="4" name="Picture 10" descr="知識服務_橫"/>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a:off x="6115050" y="6434138"/>
            <a:ext cx="2413000" cy="463550"/>
          </a:xfrm>
          <a:prstGeom prst="rect">
            <a:avLst/>
          </a:prstGeom>
          <a:noFill/>
          <a:ln w="9525">
            <a:noFill/>
            <a:miter lim="800000"/>
            <a:headEnd/>
            <a:tailEnd/>
          </a:ln>
        </p:spPr>
      </p:pic>
      <p:sp>
        <p:nvSpPr>
          <p:cNvPr id="5" name="投影片編號版面配置區 1"/>
          <p:cNvSpPr>
            <a:spLocks noGrp="1"/>
          </p:cNvSpPr>
          <p:nvPr>
            <p:ph type="sldNum" sz="quarter" idx="10"/>
          </p:nvPr>
        </p:nvSpPr>
        <p:spPr>
          <a:xfrm>
            <a:off x="-61913" y="6559550"/>
            <a:ext cx="482601" cy="342900"/>
          </a:xfrm>
          <a:prstGeom prst="rect">
            <a:avLst/>
          </a:prstGeom>
        </p:spPr>
        <p:txBody>
          <a:bodyPr vert="horz" wrap="square" lIns="91440" tIns="45720" rIns="91440" bIns="45720" numCol="1" anchor="t" anchorCtr="0" compatLnSpc="1">
            <a:prstTxWarp prst="textNoShape">
              <a:avLst/>
            </a:prstTxWarp>
          </a:bodyPr>
          <a:lstStyle>
            <a:lvl1pPr>
              <a:defRPr>
                <a:latin typeface="Arial" pitchFamily="34" charset="0"/>
                <a:ea typeface="新細明體" pitchFamily="18" charset="-120"/>
              </a:defRPr>
            </a:lvl1pPr>
          </a:lstStyle>
          <a:p>
            <a:pPr>
              <a:defRPr/>
            </a:pPr>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4pPr>
              <a:defRPr>
                <a:solidFill>
                  <a:schemeClr val="accent4">
                    <a:lumMod val="65000"/>
                    <a:lumOff val="35000"/>
                  </a:schemeClr>
                </a:solidFill>
              </a:defRPr>
            </a:lvl4pPr>
            <a:lvl5pPr>
              <a:defRPr>
                <a:solidFill>
                  <a:schemeClr val="accent4">
                    <a:lumMod val="65000"/>
                    <a:lumOff val="3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7"/>
          <p:cNvSpPr>
            <a:spLocks noGrp="1"/>
          </p:cNvSpPr>
          <p:nvPr>
            <p:ph type="title"/>
          </p:nvPr>
        </p:nvSpPr>
        <p:spPr>
          <a:xfrm>
            <a:off x="228600" y="228600"/>
            <a:ext cx="7162800" cy="685800"/>
          </a:xfrm>
          <a:prstGeom prst="rect">
            <a:avLst/>
          </a:prstGeom>
        </p:spPr>
        <p:txBody>
          <a:bodyPr rtlCol="0">
            <a:normAutofit/>
          </a:bodyPr>
          <a:lstStyle/>
          <a:p>
            <a:r>
              <a:rPr lang="en-US" dirty="0" smtClean="0"/>
              <a:t>Click to edit Master 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a:t>Page #</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chemeClr val="accent4">
                    <a:lumMod val="65000"/>
                    <a:lumOff val="3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Page #</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371600"/>
            <a:ext cx="3810000" cy="4724400"/>
          </a:xfrm>
        </p:spPr>
        <p:txBody>
          <a:bodyPr/>
          <a:lstStyle>
            <a:lvl1pPr>
              <a:defRPr sz="2400"/>
            </a:lvl1pPr>
            <a:lvl2pPr>
              <a:defRPr sz="2400"/>
            </a:lvl2pPr>
            <a:lvl3pPr>
              <a:defRPr sz="2000"/>
            </a:lvl3pPr>
            <a:lvl4pPr>
              <a:defRPr sz="1800">
                <a:solidFill>
                  <a:schemeClr val="accent4">
                    <a:lumMod val="65000"/>
                    <a:lumOff val="35000"/>
                  </a:schemeClr>
                </a:solidFill>
              </a:defRPr>
            </a:lvl4pPr>
            <a:lvl5pPr>
              <a:defRPr sz="1800">
                <a:solidFill>
                  <a:schemeClr val="accent4">
                    <a:lumMod val="65000"/>
                    <a:lumOff val="3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371600"/>
            <a:ext cx="3810000" cy="4724400"/>
          </a:xfrm>
        </p:spPr>
        <p:txBody>
          <a:bodyPr/>
          <a:lstStyle>
            <a:lvl1pPr>
              <a:defRPr sz="2400"/>
            </a:lvl1pPr>
            <a:lvl2pPr>
              <a:defRPr sz="2400"/>
            </a:lvl2pPr>
            <a:lvl3pPr>
              <a:defRPr sz="2000"/>
            </a:lvl3pPr>
            <a:lvl4pPr>
              <a:defRPr sz="1800">
                <a:solidFill>
                  <a:schemeClr val="accent4">
                    <a:lumMod val="65000"/>
                    <a:lumOff val="35000"/>
                  </a:schemeClr>
                </a:solidFill>
              </a:defRPr>
            </a:lvl4pPr>
            <a:lvl5pPr>
              <a:defRPr sz="1800">
                <a:solidFill>
                  <a:schemeClr val="accent4">
                    <a:lumMod val="65000"/>
                    <a:lumOff val="3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Placeholder 7"/>
          <p:cNvSpPr>
            <a:spLocks noGrp="1"/>
          </p:cNvSpPr>
          <p:nvPr>
            <p:ph type="title"/>
          </p:nvPr>
        </p:nvSpPr>
        <p:spPr>
          <a:xfrm>
            <a:off x="228600" y="228600"/>
            <a:ext cx="7162800" cy="685800"/>
          </a:xfrm>
          <a:prstGeom prst="rect">
            <a:avLst/>
          </a:prstGeom>
        </p:spPr>
        <p:txBody>
          <a:bodyPr rtlCol="0">
            <a:normAutofit/>
          </a:bodyPr>
          <a:lstStyle/>
          <a:p>
            <a:r>
              <a:rPr lang="en-US" dirty="0" smtClean="0"/>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r>
              <a:rPr lang="en-US"/>
              <a:t>Page #</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400"/>
            </a:lvl2pPr>
            <a:lvl3pPr>
              <a:defRPr sz="2000"/>
            </a:lvl3pPr>
            <a:lvl4pPr>
              <a:defRPr sz="1800">
                <a:solidFill>
                  <a:schemeClr val="accent4">
                    <a:lumMod val="65000"/>
                    <a:lumOff val="35000"/>
                  </a:schemeClr>
                </a:solidFill>
              </a:defRPr>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400"/>
            </a:lvl2pPr>
            <a:lvl3pPr>
              <a:defRPr sz="2000"/>
            </a:lvl3pPr>
            <a:lvl4pPr>
              <a:defRPr sz="1800">
                <a:solidFill>
                  <a:schemeClr val="accent4">
                    <a:lumMod val="65000"/>
                    <a:lumOff val="35000"/>
                  </a:schemeClr>
                </a:solidFill>
              </a:defRPr>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itle Placeholder 7"/>
          <p:cNvSpPr>
            <a:spLocks noGrp="1"/>
          </p:cNvSpPr>
          <p:nvPr>
            <p:ph type="title"/>
          </p:nvPr>
        </p:nvSpPr>
        <p:spPr>
          <a:xfrm>
            <a:off x="228600" y="228600"/>
            <a:ext cx="7162800" cy="685800"/>
          </a:xfrm>
          <a:prstGeom prst="rect">
            <a:avLst/>
          </a:prstGeom>
        </p:spPr>
        <p:txBody>
          <a:bodyPr rtlCol="0">
            <a:normAutofit/>
          </a:bodyPr>
          <a:lstStyle/>
          <a:p>
            <a:r>
              <a:rPr lang="en-US" dirty="0" smtClean="0"/>
              <a:t>Click to edit Master title style</a:t>
            </a:r>
            <a:endParaRPr lang="en-US" dirty="0"/>
          </a:p>
        </p:txBody>
      </p:sp>
      <p:sp>
        <p:nvSpPr>
          <p:cNvPr id="7" name="Rectangle 4"/>
          <p:cNvSpPr>
            <a:spLocks noGrp="1" noChangeArrowheads="1"/>
          </p:cNvSpPr>
          <p:nvPr>
            <p:ph type="dt" sz="half" idx="10"/>
          </p:nvPr>
        </p:nvSpPr>
        <p:spPr>
          <a:ln/>
        </p:spPr>
        <p:txBody>
          <a:bodyPr/>
          <a:lstStyle>
            <a:lvl1pPr>
              <a:defRPr/>
            </a:lvl1pPr>
          </a:lstStyle>
          <a:p>
            <a:pPr>
              <a:defRPr/>
            </a:pPr>
            <a:r>
              <a:rPr lang="en-US"/>
              <a:t>Page #</a:t>
            </a: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Placeholder 7"/>
          <p:cNvSpPr>
            <a:spLocks noGrp="1"/>
          </p:cNvSpPr>
          <p:nvPr>
            <p:ph type="title"/>
          </p:nvPr>
        </p:nvSpPr>
        <p:spPr>
          <a:xfrm>
            <a:off x="228600" y="228600"/>
            <a:ext cx="7162800" cy="685800"/>
          </a:xfrm>
          <a:prstGeom prst="rect">
            <a:avLst/>
          </a:prstGeom>
        </p:spPr>
        <p:txBody>
          <a:bodyPr rtlCol="0">
            <a:normAutofit/>
          </a:body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r>
              <a:rPr lang="en-US"/>
              <a:t>Page #</a:t>
            </a: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Placeholder 7"/>
          <p:cNvSpPr>
            <a:spLocks noGrp="1"/>
          </p:cNvSpPr>
          <p:nvPr>
            <p:ph type="title"/>
          </p:nvPr>
        </p:nvSpPr>
        <p:spPr>
          <a:xfrm>
            <a:off x="228600" y="228600"/>
            <a:ext cx="7162800" cy="685800"/>
          </a:xfrm>
          <a:prstGeom prst="rect">
            <a:avLst/>
          </a:prstGeom>
        </p:spPr>
        <p:txBody>
          <a:bodyPr rtlCol="0">
            <a:normAutofit/>
          </a:body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r>
              <a:rPr lang="en-US"/>
              <a:t>Page #</a:t>
            </a: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1162050"/>
          </a:xfrm>
          <a:prstGeom prst="rect">
            <a:avLst/>
          </a:prstGeo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914400"/>
            <a:ext cx="5111750" cy="5211763"/>
          </a:xfrm>
        </p:spPr>
        <p:txBody>
          <a:bodyPr/>
          <a:lstStyle>
            <a:lvl1pPr>
              <a:defRPr sz="3200"/>
            </a:lvl1pPr>
            <a:lvl2pPr>
              <a:defRPr sz="2800"/>
            </a:lvl2pPr>
            <a:lvl3pPr>
              <a:defRPr sz="2400"/>
            </a:lvl3pPr>
            <a:lvl4pPr>
              <a:defRPr sz="2000">
                <a:solidFill>
                  <a:schemeClr val="accent4">
                    <a:lumMod val="65000"/>
                    <a:lumOff val="35000"/>
                  </a:schemeClr>
                </a:solidFill>
              </a:defRPr>
            </a:lvl4pPr>
            <a:lvl5pPr>
              <a:defRPr sz="2000">
                <a:solidFill>
                  <a:schemeClr val="accent4">
                    <a:lumMod val="65000"/>
                    <a:lumOff val="35000"/>
                  </a:schemeClr>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133600"/>
            <a:ext cx="3008313" cy="3992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Page #</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914399"/>
            <a:ext cx="5486400" cy="3813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Page #</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 descr="Temp"/>
          <p:cNvPicPr>
            <a:picLocks noChangeAspect="1" noChangeArrowheads="1"/>
          </p:cNvPicPr>
          <p:nvPr userDrawn="1"/>
        </p:nvPicPr>
        <p:blipFill>
          <a:blip r:embed="rId16" cstate="print"/>
          <a:srcRect/>
          <a:stretch>
            <a:fillRect/>
          </a:stretch>
        </p:blipFill>
        <p:spPr bwMode="auto">
          <a:xfrm>
            <a:off x="0" y="0"/>
            <a:ext cx="9145588" cy="6859588"/>
          </a:xfrm>
          <a:prstGeom prst="rect">
            <a:avLst/>
          </a:prstGeom>
          <a:noFill/>
          <a:ln w="9525">
            <a:noFill/>
            <a:miter lim="800000"/>
            <a:headEnd/>
            <a:tailEnd/>
          </a:ln>
        </p:spPr>
      </p:pic>
      <p:sp>
        <p:nvSpPr>
          <p:cNvPr id="1027" name="Rectangle 3"/>
          <p:cNvSpPr>
            <a:spLocks noGrp="1" noChangeArrowheads="1"/>
          </p:cNvSpPr>
          <p:nvPr>
            <p:ph type="body" idx="1"/>
          </p:nvPr>
        </p:nvSpPr>
        <p:spPr bwMode="auto">
          <a:xfrm>
            <a:off x="685800" y="1905000"/>
            <a:ext cx="77724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TW" smtClean="0"/>
              <a:t>First level</a:t>
            </a:r>
          </a:p>
          <a:p>
            <a:pPr lvl="1"/>
            <a:r>
              <a:rPr lang="en-US" altLang="zh-TW" smtClean="0"/>
              <a:t>Second level</a:t>
            </a:r>
          </a:p>
          <a:p>
            <a:pPr lvl="2"/>
            <a:r>
              <a:rPr lang="en-US" altLang="zh-TW" smtClean="0"/>
              <a:t>Third level</a:t>
            </a:r>
          </a:p>
          <a:p>
            <a:pPr lvl="0"/>
            <a:r>
              <a:rPr lang="en-US" altLang="zh-TW" smtClean="0"/>
              <a:t>First level</a:t>
            </a:r>
          </a:p>
          <a:p>
            <a:pPr lvl="1"/>
            <a:r>
              <a:rPr lang="en-US" altLang="zh-TW" smtClean="0"/>
              <a:t>Second level</a:t>
            </a:r>
          </a:p>
          <a:p>
            <a:pPr lvl="2"/>
            <a:r>
              <a:rPr lang="en-US" altLang="zh-TW" smtClean="0"/>
              <a:t>Third level</a:t>
            </a:r>
          </a:p>
          <a:p>
            <a:pPr lvl="0"/>
            <a:r>
              <a:rPr lang="en-US" altLang="zh-TW" smtClean="0"/>
              <a:t>First level</a:t>
            </a:r>
          </a:p>
          <a:p>
            <a:pPr lvl="1"/>
            <a:r>
              <a:rPr lang="en-US" altLang="zh-TW" smtClean="0"/>
              <a:t>Second level</a:t>
            </a:r>
          </a:p>
          <a:p>
            <a:pPr lvl="2"/>
            <a:r>
              <a:rPr lang="en-US" altLang="zh-TW" smtClean="0"/>
              <a:t>Third level</a:t>
            </a:r>
          </a:p>
          <a:p>
            <a:pPr lvl="2"/>
            <a:endParaRPr lang="en-US" altLang="zh-TW" smtClean="0"/>
          </a:p>
          <a:p>
            <a:pPr lvl="2"/>
            <a:endParaRPr lang="en-US" altLang="zh-TW" smtClean="0"/>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kumimoji="0" sz="1400">
                <a:latin typeface="Arial" charset="0"/>
                <a:ea typeface="ＭＳ Ｐゴシック" pitchFamily="28" charset="-128"/>
              </a:defRPr>
            </a:lvl1pPr>
          </a:lstStyle>
          <a:p>
            <a:pPr>
              <a:defRPr/>
            </a:pPr>
            <a:r>
              <a:rPr lang="en-US"/>
              <a:t>Page #</a:t>
            </a: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kumimoji="0" sz="1400">
                <a:latin typeface="Arial" charset="0"/>
                <a:ea typeface="ＭＳ Ｐゴシック" pitchFamily="28" charset="-128"/>
              </a:defRPr>
            </a:lvl1pPr>
          </a:lstStyle>
          <a:p>
            <a:pPr>
              <a:defRPr/>
            </a:pPr>
            <a:endParaRPr lang="en-US"/>
          </a:p>
        </p:txBody>
      </p:sp>
      <p:sp>
        <p:nvSpPr>
          <p:cNvPr id="1030" name="Title Placeholder 7"/>
          <p:cNvSpPr>
            <a:spLocks noGrp="1"/>
          </p:cNvSpPr>
          <p:nvPr>
            <p:ph type="title"/>
          </p:nvPr>
        </p:nvSpPr>
        <p:spPr bwMode="auto">
          <a:xfrm>
            <a:off x="228600" y="228600"/>
            <a:ext cx="71628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63" r:id="rId12"/>
    <p:sldLayoutId id="2147483764" r:id="rId13"/>
    <p:sldLayoutId id="2147483765" r:id="rId14"/>
  </p:sldLayoutIdLst>
  <p:hf hdr="0" ftr="0" dt="0"/>
  <p:txStyles>
    <p:titleStyle>
      <a:lvl1pPr algn="l" rtl="0" eaLnBrk="0" fontAlgn="base" hangingPunct="0">
        <a:spcBef>
          <a:spcPct val="0"/>
        </a:spcBef>
        <a:spcAft>
          <a:spcPct val="0"/>
        </a:spcAft>
        <a:defRPr sz="2400" b="1">
          <a:solidFill>
            <a:srgbClr val="595959"/>
          </a:solidFill>
          <a:latin typeface="+mj-lt"/>
          <a:ea typeface="+mj-ea"/>
          <a:cs typeface="+mj-cs"/>
        </a:defRPr>
      </a:lvl1pPr>
      <a:lvl2pPr algn="l" rtl="0" eaLnBrk="0" fontAlgn="base" hangingPunct="0">
        <a:spcBef>
          <a:spcPct val="0"/>
        </a:spcBef>
        <a:spcAft>
          <a:spcPct val="0"/>
        </a:spcAft>
        <a:defRPr sz="2400" b="1">
          <a:solidFill>
            <a:srgbClr val="595959"/>
          </a:solidFill>
          <a:latin typeface="Arial" charset="0"/>
          <a:ea typeface="ＭＳ Ｐゴシック" pitchFamily="28" charset="-128"/>
        </a:defRPr>
      </a:lvl2pPr>
      <a:lvl3pPr algn="l" rtl="0" eaLnBrk="0" fontAlgn="base" hangingPunct="0">
        <a:spcBef>
          <a:spcPct val="0"/>
        </a:spcBef>
        <a:spcAft>
          <a:spcPct val="0"/>
        </a:spcAft>
        <a:defRPr sz="2400" b="1">
          <a:solidFill>
            <a:srgbClr val="595959"/>
          </a:solidFill>
          <a:latin typeface="Arial" charset="0"/>
          <a:ea typeface="ＭＳ Ｐゴシック" pitchFamily="28" charset="-128"/>
        </a:defRPr>
      </a:lvl3pPr>
      <a:lvl4pPr algn="l" rtl="0" eaLnBrk="0" fontAlgn="base" hangingPunct="0">
        <a:spcBef>
          <a:spcPct val="0"/>
        </a:spcBef>
        <a:spcAft>
          <a:spcPct val="0"/>
        </a:spcAft>
        <a:defRPr sz="2400" b="1">
          <a:solidFill>
            <a:srgbClr val="595959"/>
          </a:solidFill>
          <a:latin typeface="Arial" charset="0"/>
          <a:ea typeface="ＭＳ Ｐゴシック" pitchFamily="28" charset="-128"/>
        </a:defRPr>
      </a:lvl4pPr>
      <a:lvl5pPr algn="l" rtl="0" eaLnBrk="0" fontAlgn="base" hangingPunct="0">
        <a:spcBef>
          <a:spcPct val="0"/>
        </a:spcBef>
        <a:spcAft>
          <a:spcPct val="0"/>
        </a:spcAft>
        <a:defRPr sz="2400" b="1">
          <a:solidFill>
            <a:srgbClr val="595959"/>
          </a:solidFill>
          <a:latin typeface="Arial" charset="0"/>
          <a:ea typeface="ＭＳ Ｐゴシック" pitchFamily="28" charset="-128"/>
        </a:defRPr>
      </a:lvl5pPr>
      <a:lvl6pPr marL="457200" algn="ctr" rtl="0" fontAlgn="base">
        <a:spcBef>
          <a:spcPct val="0"/>
        </a:spcBef>
        <a:spcAft>
          <a:spcPct val="0"/>
        </a:spcAft>
        <a:defRPr sz="4400">
          <a:solidFill>
            <a:schemeClr val="tx2"/>
          </a:solidFill>
          <a:latin typeface="Arial" charset="0"/>
          <a:ea typeface="ＭＳ Ｐゴシック" pitchFamily="28" charset="-128"/>
        </a:defRPr>
      </a:lvl6pPr>
      <a:lvl7pPr marL="914400" algn="ctr" rtl="0" fontAlgn="base">
        <a:spcBef>
          <a:spcPct val="0"/>
        </a:spcBef>
        <a:spcAft>
          <a:spcPct val="0"/>
        </a:spcAft>
        <a:defRPr sz="4400">
          <a:solidFill>
            <a:schemeClr val="tx2"/>
          </a:solidFill>
          <a:latin typeface="Arial" charset="0"/>
          <a:ea typeface="ＭＳ Ｐゴシック" pitchFamily="28" charset="-128"/>
        </a:defRPr>
      </a:lvl7pPr>
      <a:lvl8pPr marL="1371600" algn="ctr" rtl="0" fontAlgn="base">
        <a:spcBef>
          <a:spcPct val="0"/>
        </a:spcBef>
        <a:spcAft>
          <a:spcPct val="0"/>
        </a:spcAft>
        <a:defRPr sz="4400">
          <a:solidFill>
            <a:schemeClr val="tx2"/>
          </a:solidFill>
          <a:latin typeface="Arial" charset="0"/>
          <a:ea typeface="ＭＳ Ｐゴシック" pitchFamily="28" charset="-128"/>
        </a:defRPr>
      </a:lvl8pPr>
      <a:lvl9pPr marL="1828800" algn="ctr" rtl="0" fontAlgn="base">
        <a:spcBef>
          <a:spcPct val="0"/>
        </a:spcBef>
        <a:spcAft>
          <a:spcPct val="0"/>
        </a:spcAft>
        <a:defRPr sz="4400">
          <a:solidFill>
            <a:schemeClr val="tx2"/>
          </a:solidFill>
          <a:latin typeface="Arial" charset="0"/>
          <a:ea typeface="ＭＳ Ｐゴシック" pitchFamily="28" charset="-128"/>
        </a:defRPr>
      </a:lvl9pPr>
    </p:titleStyle>
    <p:bodyStyle>
      <a:lvl1pPr marL="342900" indent="-342900" algn="l" rtl="0" eaLnBrk="0" fontAlgn="base" hangingPunct="0">
        <a:spcBef>
          <a:spcPct val="20000"/>
        </a:spcBef>
        <a:spcAft>
          <a:spcPct val="0"/>
        </a:spcAft>
        <a:buClr>
          <a:srgbClr val="0070C0"/>
        </a:buClr>
        <a:buFont typeface="Arial" pitchFamily="34" charset="0"/>
        <a:defRPr sz="2000" b="1">
          <a:solidFill>
            <a:srgbClr val="595959"/>
          </a:solidFill>
          <a:latin typeface="+mj-lt"/>
          <a:ea typeface="+mn-ea"/>
          <a:cs typeface="+mn-cs"/>
        </a:defRPr>
      </a:lvl1pPr>
      <a:lvl2pPr marL="742950" indent="-285750" algn="l" rtl="0" eaLnBrk="0" fontAlgn="base" hangingPunct="0">
        <a:spcBef>
          <a:spcPct val="20000"/>
        </a:spcBef>
        <a:spcAft>
          <a:spcPct val="0"/>
        </a:spcAft>
        <a:buClr>
          <a:srgbClr val="C00000"/>
        </a:buClr>
        <a:buFont typeface="Arial" pitchFamily="34" charset="0"/>
        <a:buChar char="»"/>
        <a:defRPr>
          <a:solidFill>
            <a:srgbClr val="595959"/>
          </a:solidFill>
          <a:latin typeface="+mj-lt"/>
          <a:ea typeface="+mn-ea"/>
        </a:defRPr>
      </a:lvl2pPr>
      <a:lvl3pPr marL="1143000" indent="-228600" algn="l" rtl="0" eaLnBrk="0" fontAlgn="base" hangingPunct="0">
        <a:spcBef>
          <a:spcPct val="20000"/>
        </a:spcBef>
        <a:spcAft>
          <a:spcPct val="0"/>
        </a:spcAft>
        <a:buFont typeface="Wingdings" pitchFamily="2" charset="2"/>
        <a:buChar char="§"/>
        <a:defRPr sz="1600">
          <a:solidFill>
            <a:srgbClr val="595959"/>
          </a:solidFill>
          <a:latin typeface="+mj-lt"/>
          <a:ea typeface="+mn-ea"/>
        </a:defRPr>
      </a:lvl3pPr>
      <a:lvl4pPr marL="1600200" indent="-228600" algn="l" rtl="0" eaLnBrk="0" fontAlgn="base" hangingPunct="0">
        <a:spcBef>
          <a:spcPct val="20000"/>
        </a:spcBef>
        <a:spcAft>
          <a:spcPct val="0"/>
        </a:spcAft>
        <a:buFont typeface="Wingdings" pitchFamily="2" charset="2"/>
        <a:buChar char="§"/>
        <a:defRPr sz="2000">
          <a:solidFill>
            <a:schemeClr val="tx1"/>
          </a:solidFill>
          <a:latin typeface="+mj-lt"/>
          <a:ea typeface="+mn-ea"/>
        </a:defRPr>
      </a:lvl4pPr>
      <a:lvl5pPr marL="2057400" indent="-228600" algn="l" rtl="0" eaLnBrk="0" fontAlgn="base" hangingPunct="0">
        <a:spcBef>
          <a:spcPct val="20000"/>
        </a:spcBef>
        <a:spcAft>
          <a:spcPct val="0"/>
        </a:spcAft>
        <a:buFont typeface="Wingdings" pitchFamily="2" charset="2"/>
        <a:buChar char="§"/>
        <a:defRPr sz="2000">
          <a:solidFill>
            <a:schemeClr val="tx1"/>
          </a:solidFill>
          <a:latin typeface="+mj-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3.jpe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jpe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png"/><Relationship Id="rId4" Type="http://schemas.openxmlformats.org/officeDocument/2006/relationships/image" Target="../media/image13.jpeg"/><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portico.or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about.jstor.org/hebrew-journals-pilot-project"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8" Type="http://schemas.openxmlformats.org/officeDocument/2006/relationships/hyperlink" Target="http://www.jstor.org/action/showJournals?browseType=collectionInfoPage&amp;selectCollection=asvii" TargetMode="External"/><Relationship Id="rId3" Type="http://schemas.openxmlformats.org/officeDocument/2006/relationships/hyperlink" Target="http://www.jstor.org/action/showJournals?browseType=collectionInfoPage&amp;selectCollection=asii" TargetMode="External"/><Relationship Id="rId7" Type="http://schemas.openxmlformats.org/officeDocument/2006/relationships/hyperlink" Target="http://www.jstor.org/action/showJournals?browseType=collectionInfoPage&amp;selectCollection=asvi" TargetMode="External"/><Relationship Id="rId2" Type="http://schemas.openxmlformats.org/officeDocument/2006/relationships/hyperlink" Target="http://www.jstor.org/action/showJournals?browseType=collectionInfoPage&amp;selectCollection=as" TargetMode="External"/><Relationship Id="rId1" Type="http://schemas.openxmlformats.org/officeDocument/2006/relationships/slideLayout" Target="../slideLayouts/slideLayout2.xml"/><Relationship Id="rId6" Type="http://schemas.openxmlformats.org/officeDocument/2006/relationships/hyperlink" Target="http://www.jstor.org/action/showJournals?browseType=collectionInfoPage&amp;selectCollection=asv" TargetMode="External"/><Relationship Id="rId11" Type="http://schemas.openxmlformats.org/officeDocument/2006/relationships/hyperlink" Target="http://www.jstor.org/action/showJournals?browseType=collectionInfoPage&amp;selectCollection=asxi" TargetMode="External"/><Relationship Id="rId5" Type="http://schemas.openxmlformats.org/officeDocument/2006/relationships/hyperlink" Target="http://www.jstor.org/action/showJournals?browseType=collectionInfoPage&amp;selectCollection=asiv" TargetMode="External"/><Relationship Id="rId10" Type="http://schemas.openxmlformats.org/officeDocument/2006/relationships/hyperlink" Target="http://www.jstor.org/action/showJournals?browseType=collectionInfoPage&amp;selectCollection=asx" TargetMode="External"/><Relationship Id="rId4" Type="http://schemas.openxmlformats.org/officeDocument/2006/relationships/hyperlink" Target="http://www.jstor.org/action/showJournals?browseType=collectionInfoPage&amp;selectCollection=asiii" TargetMode="External"/><Relationship Id="rId9" Type="http://schemas.openxmlformats.org/officeDocument/2006/relationships/hyperlink" Target="http://www.jstor.org/action/showJournals?browseType=collectionInfoPage&amp;selectCollection=lifesci"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www.jstor.org/action/showJournals?browseType=collectionInfoPage&amp;selectCollection=britpam" TargetMode="External"/><Relationship Id="rId2" Type="http://schemas.openxmlformats.org/officeDocument/2006/relationships/hyperlink" Target="http://www.jstor.org/action/showJournals?browseType=collectionInfoPage&amp;selectCollection=lifesci"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www.jstor.org/action/showLogin" TargetMode="External"/><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www.jstor.org/action/showLogin" TargetMode="Externa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hyperlink" Target="http://server.university.edu/login?url" TargetMode="Externa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68.xml.rels><?xml version="1.0" encoding="UTF-8" standalone="yes"?>
<Relationships xmlns="http://schemas.openxmlformats.org/package/2006/relationships"><Relationship Id="rId2" Type="http://schemas.openxmlformats.org/officeDocument/2006/relationships/hyperlink" Target="http://www.jstor.org/" TargetMode="Externa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3" Type="http://schemas.openxmlformats.org/officeDocument/2006/relationships/hyperlink" Target="http://about.jstor.org/support-training/admin-info/usage-statistics-libraries" TargetMode="External"/><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8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about.jstor.org/content-collections/moving-wall"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hyperlink" Target="http://www.flysheet.com.tw/" TargetMode="External"/><Relationship Id="rId4" Type="http://schemas.openxmlformats.org/officeDocument/2006/relationships/hyperlink" Target="mailto:jstor@flysheet.com.t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3" descr="blue_background"/>
          <p:cNvPicPr>
            <a:picLocks noChangeAspect="1" noChangeArrowheads="1"/>
          </p:cNvPicPr>
          <p:nvPr/>
        </p:nvPicPr>
        <p:blipFill>
          <a:blip r:embed="rId3" cstate="print"/>
          <a:srcRect/>
          <a:stretch>
            <a:fillRect/>
          </a:stretch>
        </p:blipFill>
        <p:spPr bwMode="auto">
          <a:xfrm>
            <a:off x="-23813" y="25400"/>
            <a:ext cx="9167813" cy="6877050"/>
          </a:xfrm>
          <a:prstGeom prst="rect">
            <a:avLst/>
          </a:prstGeom>
          <a:noFill/>
          <a:ln w="9525">
            <a:noFill/>
            <a:miter lim="800000"/>
            <a:headEnd/>
            <a:tailEnd/>
          </a:ln>
        </p:spPr>
      </p:pic>
      <p:sp>
        <p:nvSpPr>
          <p:cNvPr id="3077" name="Text Box 5"/>
          <p:cNvSpPr txBox="1">
            <a:spLocks noChangeArrowheads="1"/>
          </p:cNvSpPr>
          <p:nvPr/>
        </p:nvSpPr>
        <p:spPr bwMode="auto">
          <a:xfrm>
            <a:off x="685800" y="584502"/>
            <a:ext cx="7850187" cy="3225498"/>
          </a:xfrm>
          <a:prstGeom prst="rect">
            <a:avLst/>
          </a:prstGeom>
          <a:noFill/>
          <a:ln w="9525">
            <a:noFill/>
            <a:miter lim="800000"/>
            <a:headEnd/>
            <a:tailEnd/>
          </a:ln>
          <a:effectLst/>
        </p:spPr>
        <p:txBody>
          <a:bodyPr anchor="b">
            <a:spAutoFit/>
          </a:bodyPr>
          <a:lstStyle/>
          <a:p>
            <a:pPr>
              <a:lnSpc>
                <a:spcPct val="130000"/>
              </a:lnSpc>
              <a:defRPr/>
            </a:pPr>
            <a:r>
              <a:rPr lang="en-US" altLang="zh-TW" sz="3200" dirty="0">
                <a:solidFill>
                  <a:srgbClr val="CBD7DE"/>
                </a:solidFill>
                <a:effectLst>
                  <a:outerShdw blurRad="38100" dist="38100" dir="2700000" algn="tl">
                    <a:srgbClr val="C0C0C0"/>
                  </a:outerShdw>
                </a:effectLst>
                <a:latin typeface="+mj-ea"/>
                <a:ea typeface="+mj-ea"/>
              </a:rPr>
              <a:t> CONCERT </a:t>
            </a:r>
            <a:r>
              <a:rPr lang="en-US" altLang="zh-TW" sz="3200" dirty="0" smtClean="0">
                <a:solidFill>
                  <a:srgbClr val="CBD7DE"/>
                </a:solidFill>
                <a:effectLst>
                  <a:outerShdw blurRad="38100" dist="38100" dir="2700000" algn="tl">
                    <a:srgbClr val="C0C0C0"/>
                  </a:outerShdw>
                </a:effectLst>
                <a:latin typeface="+mj-ea"/>
                <a:ea typeface="+mj-ea"/>
              </a:rPr>
              <a:t>2013</a:t>
            </a:r>
            <a:r>
              <a:rPr lang="zh-TW" altLang="en-US" sz="3200" dirty="0" smtClean="0">
                <a:solidFill>
                  <a:srgbClr val="CBD7DE"/>
                </a:solidFill>
                <a:effectLst>
                  <a:outerShdw blurRad="38100" dist="38100" dir="2700000" algn="tl">
                    <a:srgbClr val="C0C0C0"/>
                  </a:outerShdw>
                </a:effectLst>
                <a:latin typeface="+mj-ea"/>
                <a:ea typeface="ＭＳ Ｐゴシック" pitchFamily="34" charset="-128"/>
              </a:rPr>
              <a:t>資料庫</a:t>
            </a:r>
            <a:r>
              <a:rPr lang="zh-TW" altLang="en-US" sz="3200" dirty="0">
                <a:solidFill>
                  <a:srgbClr val="CBD7DE"/>
                </a:solidFill>
                <a:effectLst>
                  <a:outerShdw blurRad="38100" dist="38100" dir="2700000" algn="tl">
                    <a:srgbClr val="C0C0C0"/>
                  </a:outerShdw>
                </a:effectLst>
                <a:latin typeface="+mj-ea"/>
                <a:ea typeface="ＭＳ Ｐゴシック" pitchFamily="34" charset="-128"/>
              </a:rPr>
              <a:t>教育訓練</a:t>
            </a:r>
            <a:r>
              <a:rPr lang="en-US" altLang="zh-TW" sz="3200" dirty="0">
                <a:solidFill>
                  <a:srgbClr val="CBD7DE"/>
                </a:solidFill>
                <a:effectLst>
                  <a:outerShdw blurRad="38100" dist="38100" dir="2700000" algn="tl">
                    <a:srgbClr val="C0C0C0"/>
                  </a:outerShdw>
                </a:effectLst>
                <a:latin typeface="+mj-ea"/>
                <a:ea typeface="ＭＳ Ｐゴシック" pitchFamily="34" charset="-128"/>
              </a:rPr>
              <a:t>-    </a:t>
            </a:r>
            <a:r>
              <a:rPr lang="zh-TW" altLang="en-US" sz="3200" dirty="0">
                <a:solidFill>
                  <a:srgbClr val="CBD7DE"/>
                </a:solidFill>
                <a:effectLst>
                  <a:outerShdw blurRad="38100" dist="38100" dir="2700000" algn="tl">
                    <a:srgbClr val="C0C0C0"/>
                  </a:outerShdw>
                </a:effectLst>
                <a:latin typeface="+mj-ea"/>
                <a:ea typeface="ＭＳ Ｐゴシック" pitchFamily="34" charset="-128"/>
              </a:rPr>
              <a:t>　　　</a:t>
            </a:r>
            <a:r>
              <a:rPr lang="en-US" altLang="zh-TW" sz="6000" dirty="0">
                <a:solidFill>
                  <a:schemeClr val="bg1"/>
                </a:solidFill>
                <a:effectLst>
                  <a:outerShdw blurRad="38100" dist="38100" dir="2700000" algn="tl">
                    <a:srgbClr val="C0C0C0"/>
                  </a:outerShdw>
                </a:effectLst>
                <a:latin typeface="+mj-ea"/>
                <a:ea typeface="+mj-ea"/>
              </a:rPr>
              <a:t>JSTOR</a:t>
            </a:r>
            <a:r>
              <a:rPr lang="en-US" altLang="zh-TW" sz="3200" dirty="0">
                <a:solidFill>
                  <a:srgbClr val="CBD7DE"/>
                </a:solidFill>
                <a:effectLst>
                  <a:outerShdw blurRad="38100" dist="38100" dir="2700000" algn="tl">
                    <a:srgbClr val="C0C0C0"/>
                  </a:outerShdw>
                </a:effectLst>
                <a:latin typeface="+mj-ea"/>
                <a:ea typeface="+mj-ea"/>
              </a:rPr>
              <a:t> </a:t>
            </a:r>
          </a:p>
          <a:p>
            <a:pPr>
              <a:defRPr/>
            </a:pPr>
            <a:endParaRPr lang="en-US" altLang="zh-TW" dirty="0">
              <a:solidFill>
                <a:srgbClr val="CBD7DE"/>
              </a:solidFill>
              <a:effectLst>
                <a:outerShdw blurRad="38100" dist="38100" dir="2700000" algn="tl">
                  <a:srgbClr val="C0C0C0"/>
                </a:outerShdw>
              </a:effectLst>
              <a:latin typeface="+mj-ea"/>
              <a:ea typeface="+mj-ea"/>
            </a:endParaRPr>
          </a:p>
          <a:p>
            <a:pPr>
              <a:defRPr/>
            </a:pPr>
            <a:endParaRPr lang="en-US" altLang="zh-TW" dirty="0">
              <a:solidFill>
                <a:srgbClr val="CBD7DE"/>
              </a:solidFill>
              <a:effectLst>
                <a:outerShdw blurRad="38100" dist="38100" dir="2700000" algn="tl">
                  <a:srgbClr val="C0C0C0"/>
                </a:outerShdw>
              </a:effectLst>
              <a:latin typeface="+mj-ea"/>
              <a:ea typeface="+mj-ea"/>
            </a:endParaRPr>
          </a:p>
          <a:p>
            <a:pPr>
              <a:defRPr/>
            </a:pPr>
            <a:r>
              <a:rPr lang="en-US" altLang="zh-TW" sz="1800" dirty="0" err="1">
                <a:solidFill>
                  <a:srgbClr val="CBD7DE"/>
                </a:solidFill>
                <a:latin typeface="+mj-ea"/>
                <a:ea typeface="+mj-ea"/>
              </a:rPr>
              <a:t>FlySheet</a:t>
            </a:r>
            <a:r>
              <a:rPr lang="en-US" altLang="zh-TW" sz="1800" dirty="0">
                <a:solidFill>
                  <a:srgbClr val="CBD7DE"/>
                </a:solidFill>
                <a:latin typeface="+mj-ea"/>
                <a:ea typeface="+mj-ea"/>
              </a:rPr>
              <a:t> Info-Aggregate Services Co. Ltd</a:t>
            </a:r>
            <a:r>
              <a:rPr lang="en-US" altLang="zh-TW" sz="1800" dirty="0" smtClean="0">
                <a:solidFill>
                  <a:srgbClr val="CBD7DE"/>
                </a:solidFill>
                <a:latin typeface="+mj-ea"/>
                <a:ea typeface="+mj-ea"/>
              </a:rPr>
              <a:t>.</a:t>
            </a:r>
          </a:p>
          <a:p>
            <a:pPr>
              <a:defRPr/>
            </a:pPr>
            <a:r>
              <a:rPr lang="zh-TW" altLang="en-US" sz="1800" dirty="0" smtClean="0">
                <a:solidFill>
                  <a:srgbClr val="CBD7DE"/>
                </a:solidFill>
                <a:latin typeface="+mj-ea"/>
                <a:ea typeface="+mj-ea"/>
              </a:rPr>
              <a:t>陳家宜 </a:t>
            </a:r>
            <a:r>
              <a:rPr lang="en-US" altLang="zh-TW" sz="1800" dirty="0" smtClean="0">
                <a:solidFill>
                  <a:srgbClr val="CBD7DE"/>
                </a:solidFill>
                <a:latin typeface="+mj-ea"/>
                <a:ea typeface="+mj-ea"/>
              </a:rPr>
              <a:t>Joyce</a:t>
            </a:r>
            <a:endParaRPr lang="en-US" altLang="zh-TW" sz="1800" dirty="0">
              <a:latin typeface="+mj-ea"/>
              <a:ea typeface="+mj-ea"/>
            </a:endParaRPr>
          </a:p>
        </p:txBody>
      </p:sp>
      <p:pic>
        <p:nvPicPr>
          <p:cNvPr id="7172" name="Picture 16"/>
          <p:cNvPicPr>
            <a:picLocks noChangeAspect="1" noChangeArrowheads="1"/>
          </p:cNvPicPr>
          <p:nvPr/>
        </p:nvPicPr>
        <p:blipFill>
          <a:blip r:embed="rId4" cstate="print"/>
          <a:srcRect t="4762"/>
          <a:stretch>
            <a:fillRect/>
          </a:stretch>
        </p:blipFill>
        <p:spPr bwMode="auto">
          <a:xfrm>
            <a:off x="0" y="6350000"/>
            <a:ext cx="5667375" cy="508000"/>
          </a:xfrm>
          <a:prstGeom prst="rect">
            <a:avLst/>
          </a:prstGeom>
          <a:noFill/>
          <a:ln w="9525">
            <a:noFill/>
            <a:miter lim="800000"/>
            <a:headEnd/>
            <a:tailEnd/>
          </a:ln>
        </p:spPr>
      </p:pic>
      <p:pic>
        <p:nvPicPr>
          <p:cNvPr id="7173" name="Picture 17"/>
          <p:cNvPicPr>
            <a:picLocks noChangeAspect="1" noChangeArrowheads="1"/>
          </p:cNvPicPr>
          <p:nvPr/>
        </p:nvPicPr>
        <p:blipFill>
          <a:blip r:embed="rId5" cstate="print"/>
          <a:srcRect l="48180" t="2380" r="-14566"/>
          <a:stretch>
            <a:fillRect/>
          </a:stretch>
        </p:blipFill>
        <p:spPr bwMode="auto">
          <a:xfrm>
            <a:off x="4605338" y="6337300"/>
            <a:ext cx="3762375" cy="520700"/>
          </a:xfrm>
          <a:prstGeom prst="rect">
            <a:avLst/>
          </a:prstGeom>
          <a:noFill/>
          <a:ln w="9525">
            <a:noFill/>
            <a:miter lim="800000"/>
            <a:headEnd/>
            <a:tailEnd/>
          </a:ln>
        </p:spPr>
      </p:pic>
      <p:pic>
        <p:nvPicPr>
          <p:cNvPr id="7174" name="Picture 10" descr="知識服務_橫"/>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400800" y="6324600"/>
            <a:ext cx="2127250" cy="573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ontent Placeholder 1"/>
          <p:cNvSpPr>
            <a:spLocks noGrp="1"/>
          </p:cNvSpPr>
          <p:nvPr>
            <p:ph sz="half" idx="1"/>
          </p:nvPr>
        </p:nvSpPr>
        <p:spPr>
          <a:xfrm>
            <a:off x="-152400" y="1219200"/>
            <a:ext cx="8763000" cy="4495800"/>
          </a:xfrm>
        </p:spPr>
        <p:txBody>
          <a:bodyPr/>
          <a:lstStyle/>
          <a:p>
            <a:pPr marL="739775" lvl="1" indent="-282575" eaLnBrk="1" hangingPunct="1">
              <a:lnSpc>
                <a:spcPct val="200000"/>
              </a:lnSpc>
              <a:spcBef>
                <a:spcPts val="1200"/>
              </a:spcBef>
              <a:buFont typeface="Arial" charset="0"/>
              <a:buChar char="»"/>
              <a:defRPr/>
            </a:pPr>
            <a:r>
              <a:rPr lang="zh-TW" altLang="en-US" sz="2000" smtClean="0">
                <a:solidFill>
                  <a:srgbClr val="000000"/>
                </a:solidFill>
                <a:latin typeface="微軟正黑體" pitchFamily="34" charset="-120"/>
                <a:ea typeface="微軟正黑體" pitchFamily="34" charset="-120"/>
              </a:rPr>
              <a:t>就內容面來看，</a:t>
            </a:r>
            <a:r>
              <a:rPr lang="en-US" altLang="zh-CN" sz="2000" smtClean="0">
                <a:solidFill>
                  <a:srgbClr val="000000"/>
                </a:solidFill>
                <a:latin typeface="微軟正黑體" pitchFamily="34" charset="-120"/>
                <a:ea typeface="微軟正黑體" pitchFamily="34" charset="-120"/>
              </a:rPr>
              <a:t>JSTOR</a:t>
            </a:r>
            <a:r>
              <a:rPr lang="zh-TW" altLang="en-US" sz="2000" smtClean="0">
                <a:solidFill>
                  <a:srgbClr val="000000"/>
                </a:solidFill>
                <a:latin typeface="微軟正黑體" pitchFamily="34" charset="-120"/>
                <a:ea typeface="微軟正黑體" pitchFamily="34" charset="-120"/>
              </a:rPr>
              <a:t>不斷地增加其期刊內容的深度與廣度。至今，已有超過四千四百萬頁的內容提供並存取于讀者使用。再者，</a:t>
            </a:r>
            <a:r>
              <a:rPr lang="en-US" altLang="zh-CN" sz="2000" smtClean="0">
                <a:solidFill>
                  <a:srgbClr val="000000"/>
                </a:solidFill>
                <a:latin typeface="微軟正黑體" pitchFamily="34" charset="-120"/>
                <a:ea typeface="微軟正黑體" pitchFamily="34" charset="-120"/>
              </a:rPr>
              <a:t>JSTOR</a:t>
            </a:r>
            <a:r>
              <a:rPr lang="zh-TW" altLang="en-US" sz="2000" smtClean="0">
                <a:solidFill>
                  <a:srgbClr val="000000"/>
                </a:solidFill>
                <a:latin typeface="微軟正黑體" pitchFamily="34" charset="-120"/>
                <a:ea typeface="微軟正黑體" pitchFamily="34" charset="-120"/>
              </a:rPr>
              <a:t>每年與新加入及既有的合作出版商合作，拓展符合學術界期待的內容。以</a:t>
            </a:r>
            <a:r>
              <a:rPr lang="en-US" altLang="zh-CN" sz="2000" smtClean="0">
                <a:solidFill>
                  <a:srgbClr val="000000"/>
                </a:solidFill>
                <a:latin typeface="微軟正黑體" pitchFamily="34" charset="-120"/>
                <a:ea typeface="微軟正黑體" pitchFamily="34" charset="-120"/>
              </a:rPr>
              <a:t>2011</a:t>
            </a:r>
            <a:r>
              <a:rPr lang="zh-TW" altLang="en-US" sz="2000" smtClean="0">
                <a:solidFill>
                  <a:srgbClr val="000000"/>
                </a:solidFill>
                <a:latin typeface="微軟正黑體" pitchFamily="34" charset="-120"/>
                <a:ea typeface="微軟正黑體" pitchFamily="34" charset="-120"/>
              </a:rPr>
              <a:t>年推出的學術現刊計畫（</a:t>
            </a:r>
            <a:r>
              <a:rPr lang="en-US" altLang="zh-CN" sz="2000" smtClean="0">
                <a:solidFill>
                  <a:srgbClr val="000000"/>
                </a:solidFill>
                <a:latin typeface="微軟正黑體" pitchFamily="34" charset="-120"/>
                <a:ea typeface="微軟正黑體" pitchFamily="34" charset="-120"/>
              </a:rPr>
              <a:t>Current Scholarship Program</a:t>
            </a:r>
            <a:r>
              <a:rPr lang="zh-TW" altLang="en-US" sz="2000" smtClean="0">
                <a:solidFill>
                  <a:srgbClr val="000000"/>
                </a:solidFill>
                <a:latin typeface="微軟正黑體" pitchFamily="34" charset="-120"/>
                <a:ea typeface="微軟正黑體" pitchFamily="34" charset="-120"/>
              </a:rPr>
              <a:t>）為例，從一開始的</a:t>
            </a:r>
            <a:r>
              <a:rPr lang="en-US" altLang="zh-CN" sz="2000" smtClean="0">
                <a:solidFill>
                  <a:srgbClr val="000000"/>
                </a:solidFill>
                <a:latin typeface="微軟正黑體" pitchFamily="34" charset="-120"/>
                <a:ea typeface="微軟正黑體" pitchFamily="34" charset="-120"/>
              </a:rPr>
              <a:t>176</a:t>
            </a:r>
            <a:r>
              <a:rPr lang="zh-CN" altLang="en-US" sz="2000" smtClean="0">
                <a:solidFill>
                  <a:srgbClr val="000000"/>
                </a:solidFill>
                <a:latin typeface="微軟正黑體" pitchFamily="34" charset="-120"/>
                <a:ea typeface="微軟正黑體" pitchFamily="34" charset="-120"/>
              </a:rPr>
              <a:t>種期刊至</a:t>
            </a:r>
            <a:r>
              <a:rPr lang="en-US" altLang="zh-CN" sz="2000" smtClean="0">
                <a:solidFill>
                  <a:srgbClr val="000000"/>
                </a:solidFill>
                <a:latin typeface="微軟正黑體" pitchFamily="34" charset="-120"/>
                <a:ea typeface="微軟正黑體" pitchFamily="34" charset="-120"/>
              </a:rPr>
              <a:t>2013</a:t>
            </a:r>
            <a:r>
              <a:rPr lang="zh-CN" altLang="en-US" sz="2000" dirty="0" smtClean="0">
                <a:solidFill>
                  <a:srgbClr val="000000"/>
                </a:solidFill>
                <a:latin typeface="微軟正黑體" pitchFamily="34" charset="-120"/>
                <a:ea typeface="微軟正黑體" pitchFamily="34" charset="-120"/>
              </a:rPr>
              <a:t>年已增</a:t>
            </a:r>
            <a:r>
              <a:rPr lang="zh-CN" altLang="en-US" sz="2000" smtClean="0">
                <a:solidFill>
                  <a:srgbClr val="000000"/>
                </a:solidFill>
                <a:latin typeface="微軟正黑體" pitchFamily="34" charset="-120"/>
                <a:ea typeface="微軟正黑體" pitchFamily="34" charset="-120"/>
              </a:rPr>
              <a:t>至</a:t>
            </a:r>
            <a:r>
              <a:rPr lang="en-US" altLang="zh-CN" sz="2000" smtClean="0">
                <a:solidFill>
                  <a:srgbClr val="000000"/>
                </a:solidFill>
                <a:latin typeface="微軟正黑體" pitchFamily="34" charset="-120"/>
                <a:ea typeface="微軟正黑體" pitchFamily="34" charset="-120"/>
              </a:rPr>
              <a:t>238</a:t>
            </a:r>
            <a:r>
              <a:rPr lang="zh-TW" altLang="en-US" sz="2000" smtClean="0">
                <a:solidFill>
                  <a:srgbClr val="000000"/>
                </a:solidFill>
                <a:latin typeface="微軟正黑體" pitchFamily="34" charset="-120"/>
                <a:ea typeface="微軟正黑體" pitchFamily="34" charset="-120"/>
              </a:rPr>
              <a:t>種。每個回溯期刊專輯除了達成一開始應允的數量，有些專輯甚至超過原本計畫的期刊數量。</a:t>
            </a:r>
            <a:r>
              <a:rPr lang="en-US" altLang="zh-TW" sz="1600" dirty="0" smtClean="0">
                <a:solidFill>
                  <a:srgbClr val="000000"/>
                </a:solidFill>
                <a:latin typeface="+mj-ea"/>
                <a:ea typeface="+mj-ea"/>
              </a:rPr>
              <a:t/>
            </a:r>
            <a:br>
              <a:rPr lang="en-US" altLang="zh-TW" sz="1600" dirty="0" smtClean="0">
                <a:solidFill>
                  <a:srgbClr val="000000"/>
                </a:solidFill>
                <a:latin typeface="+mj-ea"/>
                <a:ea typeface="+mj-ea"/>
              </a:rPr>
            </a:br>
            <a:endParaRPr lang="zh-TW" altLang="en-US" sz="1600" dirty="0" smtClean="0">
              <a:solidFill>
                <a:srgbClr val="000000"/>
              </a:solidFill>
              <a:latin typeface="+mj-ea"/>
              <a:ea typeface="+mj-ea"/>
            </a:endParaRPr>
          </a:p>
        </p:txBody>
      </p:sp>
      <p:sp>
        <p:nvSpPr>
          <p:cNvPr id="5" name="Rectangle 8"/>
          <p:cNvSpPr>
            <a:spLocks noChangeArrowheads="1"/>
          </p:cNvSpPr>
          <p:nvPr/>
        </p:nvSpPr>
        <p:spPr bwMode="auto">
          <a:xfrm>
            <a:off x="342900" y="228600"/>
            <a:ext cx="4914900" cy="461963"/>
          </a:xfrm>
          <a:prstGeom prst="rect">
            <a:avLst/>
          </a:prstGeom>
          <a:noFill/>
          <a:ln w="9525">
            <a:noFill/>
            <a:miter lim="800000"/>
            <a:headEnd/>
            <a:tailEnd/>
          </a:ln>
        </p:spPr>
        <p:txBody>
          <a:bodyPr>
            <a:spAutoFit/>
          </a:bodyPr>
          <a:lstStyle/>
          <a:p>
            <a:pPr eaLnBrk="0" hangingPunct="0">
              <a:defRPr/>
            </a:pPr>
            <a:r>
              <a:rPr kumimoji="0" lang="en-US" altLang="zh-TW" dirty="0">
                <a:latin typeface="+mj-ea"/>
                <a:ea typeface="+mj-ea"/>
              </a:rPr>
              <a:t>JSTOR</a:t>
            </a:r>
            <a:r>
              <a:rPr kumimoji="0" lang="zh-TW" altLang="en-US" dirty="0">
                <a:latin typeface="+mj-ea"/>
                <a:ea typeface="+mj-ea"/>
              </a:rPr>
              <a:t>回溯期刊計畫現況</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zh-TW" altLang="en-US" sz="3200" smtClean="0">
                <a:latin typeface="Book Antiqua" pitchFamily="18" charset="0"/>
              </a:rPr>
              <a:t>今日教育訓練的內容包括～</a:t>
            </a:r>
            <a:endParaRPr lang="en-US" altLang="zh-TW" sz="3200" smtClean="0">
              <a:latin typeface="Book Antiqua" pitchFamily="18" charset="0"/>
            </a:endParaRPr>
          </a:p>
        </p:txBody>
      </p:sp>
      <p:sp>
        <p:nvSpPr>
          <p:cNvPr id="21507" name="Rectangle 3"/>
          <p:cNvSpPr>
            <a:spLocks noGrp="1" noChangeArrowheads="1"/>
          </p:cNvSpPr>
          <p:nvPr>
            <p:ph type="body" idx="1"/>
          </p:nvPr>
        </p:nvSpPr>
        <p:spPr>
          <a:xfrm>
            <a:off x="1062038" y="1241425"/>
            <a:ext cx="6951662" cy="4567238"/>
          </a:xfrm>
        </p:spPr>
        <p:txBody>
          <a:bodyPr/>
          <a:lstStyle/>
          <a:p>
            <a:pPr marL="381000" indent="-381000" eaLnBrk="1" hangingPunct="1">
              <a:lnSpc>
                <a:spcPct val="115000"/>
              </a:lnSpc>
              <a:buFontTx/>
              <a:buAutoNum type="arabicPeriod"/>
              <a:defRPr/>
            </a:pPr>
            <a:r>
              <a:rPr lang="en-US" altLang="zh-TW" sz="2800" dirty="0" smtClean="0">
                <a:latin typeface="+mj-ea"/>
                <a:ea typeface="+mj-ea"/>
              </a:rPr>
              <a:t>ITHAKA </a:t>
            </a:r>
            <a:r>
              <a:rPr lang="zh-TW" altLang="en-US" sz="2800" dirty="0" smtClean="0">
                <a:latin typeface="+mj-ea"/>
                <a:ea typeface="+mj-ea"/>
              </a:rPr>
              <a:t>、</a:t>
            </a:r>
            <a:r>
              <a:rPr lang="en-US" altLang="zh-TW" sz="2800" dirty="0" smtClean="0">
                <a:latin typeface="+mj-ea"/>
                <a:ea typeface="+mj-ea"/>
              </a:rPr>
              <a:t>JSTOR</a:t>
            </a:r>
            <a:r>
              <a:rPr lang="zh-TW" altLang="en-US" sz="2800" dirty="0" smtClean="0">
                <a:latin typeface="+mj-ea"/>
                <a:ea typeface="+mj-ea"/>
              </a:rPr>
              <a:t>、</a:t>
            </a:r>
            <a:r>
              <a:rPr lang="en-US" altLang="zh-TW" sz="2800" dirty="0" smtClean="0">
                <a:latin typeface="+mj-ea"/>
                <a:ea typeface="+mj-ea"/>
              </a:rPr>
              <a:t> Portico</a:t>
            </a:r>
          </a:p>
          <a:p>
            <a:pPr marL="381000" indent="-381000" eaLnBrk="1" hangingPunct="1">
              <a:lnSpc>
                <a:spcPct val="115000"/>
              </a:lnSpc>
              <a:buFontTx/>
              <a:buAutoNum type="arabicPeriod"/>
              <a:defRPr/>
            </a:pPr>
            <a:r>
              <a:rPr lang="en-US" altLang="zh-TW" sz="2800" dirty="0" smtClean="0">
                <a:latin typeface="+mj-ea"/>
                <a:ea typeface="+mj-ea"/>
              </a:rPr>
              <a:t>JSTOR</a:t>
            </a:r>
            <a:r>
              <a:rPr lang="zh-TW" altLang="en-US" sz="2800" dirty="0" smtClean="0">
                <a:latin typeface="+mj-ea"/>
                <a:ea typeface="+mj-ea"/>
              </a:rPr>
              <a:t>回溯期刊計畫現況</a:t>
            </a:r>
          </a:p>
          <a:p>
            <a:pPr marL="381000" indent="-381000" eaLnBrk="1" hangingPunct="1">
              <a:lnSpc>
                <a:spcPct val="115000"/>
              </a:lnSpc>
              <a:buFontTx/>
              <a:buAutoNum type="arabicPeriod"/>
              <a:defRPr/>
            </a:pPr>
            <a:r>
              <a:rPr lang="zh-TW" altLang="en-US" sz="2800" dirty="0" smtClean="0">
                <a:solidFill>
                  <a:srgbClr val="FF0000"/>
                </a:solidFill>
                <a:latin typeface="+mj-ea"/>
                <a:ea typeface="+mj-ea"/>
              </a:rPr>
              <a:t>新推出的</a:t>
            </a:r>
            <a:r>
              <a:rPr lang="en-US" altLang="zh-TW" sz="2800" dirty="0" smtClean="0">
                <a:solidFill>
                  <a:srgbClr val="FF0000"/>
                </a:solidFill>
                <a:latin typeface="+mj-ea"/>
                <a:ea typeface="+mj-ea"/>
              </a:rPr>
              <a:t>JSTOR</a:t>
            </a:r>
            <a:r>
              <a:rPr lang="zh-TW" altLang="en-US" sz="2800" dirty="0" smtClean="0">
                <a:solidFill>
                  <a:srgbClr val="FF0000"/>
                </a:solidFill>
                <a:latin typeface="+mj-ea"/>
                <a:ea typeface="+mj-ea"/>
              </a:rPr>
              <a:t>回溯期刊套裝介紹</a:t>
            </a:r>
            <a:endParaRPr lang="en-US" altLang="zh-TW" sz="2800" dirty="0" smtClean="0">
              <a:solidFill>
                <a:srgbClr val="FF0000"/>
              </a:solidFill>
              <a:latin typeface="+mj-ea"/>
              <a:ea typeface="+mj-ea"/>
            </a:endParaRPr>
          </a:p>
          <a:p>
            <a:pPr marL="381000" indent="-381000" eaLnBrk="1" hangingPunct="1">
              <a:lnSpc>
                <a:spcPct val="115000"/>
              </a:lnSpc>
              <a:buFontTx/>
              <a:buAutoNum type="arabicPeriod"/>
              <a:defRPr/>
            </a:pPr>
            <a:r>
              <a:rPr lang="zh-TW" altLang="en-US" sz="2800" dirty="0" smtClean="0">
                <a:latin typeface="+mj-ea"/>
                <a:ea typeface="+mj-ea"/>
              </a:rPr>
              <a:t>關於</a:t>
            </a:r>
            <a:r>
              <a:rPr lang="en-US" altLang="zh-TW" sz="2800" dirty="0" smtClean="0">
                <a:latin typeface="+mj-ea"/>
                <a:ea typeface="+mj-ea"/>
              </a:rPr>
              <a:t>JSTOR</a:t>
            </a:r>
            <a:r>
              <a:rPr lang="zh-TW" altLang="en-US" sz="2800" dirty="0" smtClean="0">
                <a:latin typeface="+mj-ea"/>
                <a:ea typeface="+mj-ea"/>
              </a:rPr>
              <a:t>學術現刊</a:t>
            </a:r>
            <a:endParaRPr lang="en-US" altLang="zh-TW" sz="2800" dirty="0" smtClean="0">
              <a:latin typeface="+mj-ea"/>
              <a:ea typeface="+mj-ea"/>
            </a:endParaRPr>
          </a:p>
          <a:p>
            <a:pPr marL="381000" indent="-381000" eaLnBrk="1" hangingPunct="1">
              <a:lnSpc>
                <a:spcPct val="115000"/>
              </a:lnSpc>
              <a:buFontTx/>
              <a:buAutoNum type="arabicPeriod"/>
              <a:defRPr/>
            </a:pPr>
            <a:r>
              <a:rPr lang="zh-TW" altLang="en-US" sz="2800" dirty="0" smtClean="0">
                <a:latin typeface="+mj-ea"/>
                <a:ea typeface="+mj-ea"/>
              </a:rPr>
              <a:t>館藏管理的實証依據</a:t>
            </a:r>
            <a:endParaRPr lang="en-US" altLang="zh-TW" sz="2800" dirty="0" smtClean="0">
              <a:latin typeface="+mj-ea"/>
              <a:ea typeface="+mj-ea"/>
            </a:endParaRPr>
          </a:p>
          <a:p>
            <a:pPr marL="381000" indent="-381000" eaLnBrk="1" hangingPunct="1">
              <a:lnSpc>
                <a:spcPct val="115000"/>
              </a:lnSpc>
              <a:buFontTx/>
              <a:buAutoNum type="arabicPeriod"/>
              <a:defRPr/>
            </a:pPr>
            <a:r>
              <a:rPr lang="en-US" altLang="zh-TW" sz="2800" dirty="0" smtClean="0">
                <a:latin typeface="+mj-ea"/>
                <a:ea typeface="+mj-ea"/>
              </a:rPr>
              <a:t>Institution Finder</a:t>
            </a:r>
            <a:endParaRPr lang="zh-TW" altLang="en-US" sz="2800" dirty="0" smtClean="0">
              <a:latin typeface="+mj-ea"/>
              <a:ea typeface="+mj-ea"/>
            </a:endParaRPr>
          </a:p>
          <a:p>
            <a:pPr marL="381000" indent="-381000" eaLnBrk="1" hangingPunct="1">
              <a:lnSpc>
                <a:spcPct val="115000"/>
              </a:lnSpc>
              <a:buFontTx/>
              <a:buAutoNum type="arabicPeriod"/>
              <a:defRPr/>
            </a:pPr>
            <a:r>
              <a:rPr lang="zh-TW" altLang="en-US" sz="2800" dirty="0" smtClean="0">
                <a:latin typeface="+mj-ea"/>
                <a:ea typeface="+mj-ea"/>
              </a:rPr>
              <a:t>圖書館管理端最常遇到的問題：</a:t>
            </a:r>
            <a:r>
              <a:rPr lang="en-US" altLang="zh-TW" sz="2800" dirty="0" smtClean="0">
                <a:latin typeface="+mj-ea"/>
                <a:ea typeface="+mj-ea"/>
              </a:rPr>
              <a:t/>
            </a:r>
            <a:br>
              <a:rPr lang="en-US" altLang="zh-TW" sz="2800" dirty="0" smtClean="0">
                <a:latin typeface="+mj-ea"/>
                <a:ea typeface="+mj-ea"/>
              </a:rPr>
            </a:br>
            <a:r>
              <a:rPr lang="zh-TW" altLang="en-US" sz="2800" dirty="0" smtClean="0">
                <a:latin typeface="+mj-ea"/>
                <a:ea typeface="+mj-ea"/>
              </a:rPr>
              <a:t>如何下載使用統計</a:t>
            </a:r>
            <a:r>
              <a:rPr lang="en-US" altLang="zh-TW" sz="2800" dirty="0" smtClean="0">
                <a:latin typeface="+mj-ea"/>
                <a:ea typeface="+mj-ea"/>
              </a:rPr>
              <a:t/>
            </a:r>
            <a:br>
              <a:rPr lang="en-US" altLang="zh-TW" sz="2800" dirty="0" smtClean="0">
                <a:latin typeface="+mj-ea"/>
                <a:ea typeface="+mj-ea"/>
              </a:rPr>
            </a:br>
            <a:r>
              <a:rPr lang="zh-TW" altLang="en-US" sz="2800" dirty="0" smtClean="0">
                <a:latin typeface="+mj-ea"/>
                <a:ea typeface="+mj-ea"/>
              </a:rPr>
              <a:t>如何下載訂購的期刊清單</a:t>
            </a:r>
            <a:endParaRPr lang="en-US" altLang="zh-TW" sz="2800" dirty="0" smtClean="0">
              <a:latin typeface="+mj-ea"/>
              <a:ea typeface="+mj-ea"/>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jstynes\Desktop\COUPERIN\AS9-1.jpg"/>
          <p:cNvPicPr>
            <a:picLocks noChangeAspect="1" noChangeArrowheads="1"/>
          </p:cNvPicPr>
          <p:nvPr/>
        </p:nvPicPr>
        <p:blipFill>
          <a:blip r:embed="rId2" cstate="print"/>
          <a:srcRect b="42308"/>
          <a:stretch>
            <a:fillRect/>
          </a:stretch>
        </p:blipFill>
        <p:spPr bwMode="auto">
          <a:xfrm>
            <a:off x="1066800" y="1371600"/>
            <a:ext cx="1581150" cy="1143000"/>
          </a:xfrm>
          <a:prstGeom prst="rect">
            <a:avLst/>
          </a:prstGeom>
          <a:noFill/>
          <a:ln w="9525">
            <a:solidFill>
              <a:srgbClr val="BEBAA2"/>
            </a:solidFill>
            <a:miter lim="800000"/>
            <a:headEnd/>
            <a:tailEnd/>
          </a:ln>
        </p:spPr>
      </p:pic>
      <p:pic>
        <p:nvPicPr>
          <p:cNvPr id="20483" name="Picture 3" descr="C:\Users\jstynes\Desktop\COUPERIN\AS9-2.jpg"/>
          <p:cNvPicPr>
            <a:picLocks noChangeAspect="1" noChangeArrowheads="1"/>
          </p:cNvPicPr>
          <p:nvPr/>
        </p:nvPicPr>
        <p:blipFill>
          <a:blip r:embed="rId3" cstate="print"/>
          <a:srcRect b="42308"/>
          <a:stretch>
            <a:fillRect/>
          </a:stretch>
        </p:blipFill>
        <p:spPr bwMode="auto">
          <a:xfrm>
            <a:off x="2857500" y="1371600"/>
            <a:ext cx="1582738" cy="1143000"/>
          </a:xfrm>
          <a:prstGeom prst="rect">
            <a:avLst/>
          </a:prstGeom>
          <a:noFill/>
          <a:ln w="9525">
            <a:solidFill>
              <a:srgbClr val="BEBAA2"/>
            </a:solidFill>
            <a:miter lim="800000"/>
            <a:headEnd/>
            <a:tailEnd/>
          </a:ln>
        </p:spPr>
      </p:pic>
      <p:pic>
        <p:nvPicPr>
          <p:cNvPr id="20484" name="Picture 4" descr="C:\Users\jstynes\Desktop\COUPERIN\AS9-3.jpg"/>
          <p:cNvPicPr>
            <a:picLocks noChangeAspect="1" noChangeArrowheads="1"/>
          </p:cNvPicPr>
          <p:nvPr/>
        </p:nvPicPr>
        <p:blipFill>
          <a:blip r:embed="rId4" cstate="print"/>
          <a:srcRect b="42308"/>
          <a:stretch>
            <a:fillRect/>
          </a:stretch>
        </p:blipFill>
        <p:spPr bwMode="auto">
          <a:xfrm>
            <a:off x="4648200" y="1371600"/>
            <a:ext cx="1587500" cy="1143000"/>
          </a:xfrm>
          <a:prstGeom prst="rect">
            <a:avLst/>
          </a:prstGeom>
          <a:noFill/>
          <a:ln w="9525">
            <a:solidFill>
              <a:srgbClr val="BEBAA2"/>
            </a:solidFill>
            <a:miter lim="800000"/>
            <a:headEnd/>
            <a:tailEnd/>
          </a:ln>
        </p:spPr>
      </p:pic>
      <p:pic>
        <p:nvPicPr>
          <p:cNvPr id="20485" name="Picture 5" descr="C:\Users\jstynes\Desktop\COUPERIN\AS9-4.jpg"/>
          <p:cNvPicPr>
            <a:picLocks noChangeAspect="1" noChangeArrowheads="1"/>
          </p:cNvPicPr>
          <p:nvPr/>
        </p:nvPicPr>
        <p:blipFill>
          <a:blip r:embed="rId5" cstate="print"/>
          <a:srcRect b="43314"/>
          <a:stretch>
            <a:fillRect/>
          </a:stretch>
        </p:blipFill>
        <p:spPr bwMode="auto">
          <a:xfrm>
            <a:off x="6477000" y="1371600"/>
            <a:ext cx="1609725" cy="1143000"/>
          </a:xfrm>
          <a:prstGeom prst="rect">
            <a:avLst/>
          </a:prstGeom>
          <a:noFill/>
          <a:ln w="9525">
            <a:solidFill>
              <a:srgbClr val="BEBAA2"/>
            </a:solidFill>
            <a:miter lim="800000"/>
            <a:headEnd/>
            <a:tailEnd/>
          </a:ln>
        </p:spPr>
      </p:pic>
      <p:sp>
        <p:nvSpPr>
          <p:cNvPr id="21510" name="Content Placeholder 1"/>
          <p:cNvSpPr>
            <a:spLocks noGrp="1"/>
          </p:cNvSpPr>
          <p:nvPr>
            <p:ph sz="half" idx="1"/>
          </p:nvPr>
        </p:nvSpPr>
        <p:spPr>
          <a:xfrm>
            <a:off x="1143000" y="2743200"/>
            <a:ext cx="6858000" cy="3657600"/>
          </a:xfrm>
        </p:spPr>
        <p:txBody>
          <a:bodyPr/>
          <a:lstStyle/>
          <a:p>
            <a:pPr marL="0" indent="0" eaLnBrk="1" hangingPunct="1">
              <a:spcBef>
                <a:spcPts val="863"/>
              </a:spcBef>
              <a:defRPr/>
            </a:pPr>
            <a:r>
              <a:rPr lang="en-US" altLang="zh-TW" sz="3600" b="0" dirty="0" smtClean="0">
                <a:solidFill>
                  <a:srgbClr val="000000"/>
                </a:solidFill>
                <a:latin typeface="+mj-ea"/>
              </a:rPr>
              <a:t>150</a:t>
            </a:r>
            <a:r>
              <a:rPr lang="zh-TW" altLang="en-US" sz="3600" b="0" dirty="0" smtClean="0">
                <a:solidFill>
                  <a:srgbClr val="000000"/>
                </a:solidFill>
                <a:latin typeface="+mj-ea"/>
              </a:rPr>
              <a:t>種期刊*</a:t>
            </a:r>
          </a:p>
          <a:p>
            <a:pPr marL="0" indent="0" eaLnBrk="1" hangingPunct="1">
              <a:spcBef>
                <a:spcPts val="863"/>
              </a:spcBef>
              <a:buFont typeface="Arial" charset="0"/>
              <a:buNone/>
              <a:defRPr/>
            </a:pPr>
            <a:r>
              <a:rPr lang="zh-TW" altLang="en-US" sz="3600" b="0" dirty="0" smtClean="0">
                <a:solidFill>
                  <a:srgbClr val="000000"/>
                </a:solidFill>
                <a:latin typeface="微軟正黑體" pitchFamily="34" charset="-120"/>
                <a:ea typeface="微軟正黑體" pitchFamily="34" charset="-120"/>
              </a:rPr>
              <a:t>於 </a:t>
            </a:r>
            <a:r>
              <a:rPr lang="en-US" altLang="zh-TW" sz="3600" b="0" dirty="0" smtClean="0">
                <a:solidFill>
                  <a:srgbClr val="000000"/>
                </a:solidFill>
                <a:latin typeface="微軟正黑體" pitchFamily="34" charset="-120"/>
                <a:ea typeface="微軟正黑體" pitchFamily="34" charset="-120"/>
              </a:rPr>
              <a:t>2012 </a:t>
            </a:r>
            <a:r>
              <a:rPr lang="zh-TW" altLang="en-US" sz="3600" b="0" dirty="0" smtClean="0">
                <a:solidFill>
                  <a:srgbClr val="000000"/>
                </a:solidFill>
                <a:latin typeface="微軟正黑體" pitchFamily="34" charset="-120"/>
                <a:ea typeface="微軟正黑體" pitchFamily="34" charset="-120"/>
              </a:rPr>
              <a:t>年 </a:t>
            </a:r>
            <a:r>
              <a:rPr lang="en-US" altLang="zh-TW" sz="3600" b="0" dirty="0" smtClean="0">
                <a:solidFill>
                  <a:srgbClr val="000000"/>
                </a:solidFill>
                <a:latin typeface="微軟正黑體" pitchFamily="34" charset="-120"/>
                <a:ea typeface="微軟正黑體" pitchFamily="34" charset="-120"/>
              </a:rPr>
              <a:t>6 </a:t>
            </a:r>
            <a:r>
              <a:rPr lang="zh-TW" altLang="en-US" sz="3600" b="0" dirty="0" smtClean="0">
                <a:solidFill>
                  <a:srgbClr val="000000"/>
                </a:solidFill>
                <a:latin typeface="微軟正黑體" pitchFamily="34" charset="-120"/>
                <a:ea typeface="微軟正黑體" pitchFamily="34" charset="-120"/>
              </a:rPr>
              <a:t>月推出</a:t>
            </a:r>
          </a:p>
          <a:p>
            <a:pPr marL="0" indent="0" eaLnBrk="1" hangingPunct="1">
              <a:spcBef>
                <a:spcPts val="438"/>
              </a:spcBef>
              <a:buFont typeface="Arial" charset="0"/>
              <a:buNone/>
              <a:defRPr/>
            </a:pPr>
            <a:r>
              <a:rPr lang="zh-TW" altLang="en-US" sz="1800" dirty="0" smtClean="0">
                <a:solidFill>
                  <a:srgbClr val="000000"/>
                </a:solidFill>
                <a:latin typeface="微軟正黑體" pitchFamily="34" charset="-120"/>
                <a:ea typeface="微軟正黑體" pitchFamily="34" charset="-120"/>
              </a:rPr>
              <a:t>涵蓋包括歷史學、文學和美術等廣泛的人文領域</a:t>
            </a:r>
          </a:p>
          <a:p>
            <a:pPr marL="0" indent="0" eaLnBrk="1" hangingPunct="1">
              <a:buFont typeface="Arial" charset="0"/>
              <a:buNone/>
              <a:defRPr/>
            </a:pPr>
            <a:endParaRPr lang="zh-TW" altLang="en-US" sz="1800" dirty="0" smtClean="0">
              <a:solidFill>
                <a:srgbClr val="000000"/>
              </a:solidFill>
              <a:latin typeface="微軟正黑體" pitchFamily="34" charset="-120"/>
              <a:ea typeface="微軟正黑體" pitchFamily="34" charset="-120"/>
            </a:endParaRPr>
          </a:p>
          <a:p>
            <a:pPr marL="739775" lvl="1" indent="-282575" eaLnBrk="1" hangingPunct="1">
              <a:spcBef>
                <a:spcPts val="1200"/>
              </a:spcBef>
              <a:buFont typeface="Arial" charset="0"/>
              <a:buChar char="»"/>
              <a:defRPr/>
            </a:pPr>
            <a:r>
              <a:rPr lang="zh-TW" altLang="en-US" dirty="0" smtClean="0">
                <a:solidFill>
                  <a:srgbClr val="000000"/>
                </a:solidFill>
                <a:latin typeface="微軟正黑體" pitchFamily="34" charset="-120"/>
                <a:ea typeface="微軟正黑體" pitchFamily="34" charset="-120"/>
              </a:rPr>
              <a:t>收錄來自 </a:t>
            </a:r>
            <a:r>
              <a:rPr lang="en-US" altLang="zh-TW" dirty="0" smtClean="0">
                <a:solidFill>
                  <a:srgbClr val="000000"/>
                </a:solidFill>
                <a:latin typeface="微軟正黑體" pitchFamily="34" charset="-120"/>
                <a:ea typeface="微軟正黑體" pitchFamily="34" charset="-120"/>
              </a:rPr>
              <a:t>15 </a:t>
            </a:r>
            <a:r>
              <a:rPr lang="zh-TW" altLang="en-US" dirty="0" smtClean="0">
                <a:solidFill>
                  <a:srgbClr val="000000"/>
                </a:solidFill>
                <a:latin typeface="微軟正黑體" pitchFamily="34" charset="-120"/>
                <a:ea typeface="微軟正黑體" pitchFamily="34" charset="-120"/>
              </a:rPr>
              <a:t>個國家的出版品 </a:t>
            </a:r>
          </a:p>
          <a:p>
            <a:pPr marL="739775" lvl="1" indent="-282575" eaLnBrk="1" hangingPunct="1">
              <a:spcBef>
                <a:spcPts val="1200"/>
              </a:spcBef>
              <a:buFont typeface="Arial" charset="0"/>
              <a:buChar char="»"/>
              <a:defRPr/>
            </a:pPr>
            <a:r>
              <a:rPr lang="zh-CN" altLang="en-US" dirty="0" smtClean="0">
                <a:solidFill>
                  <a:srgbClr val="000000"/>
                </a:solidFill>
                <a:latin typeface="微軟正黑體" pitchFamily="34" charset="-120"/>
                <a:ea typeface="微軟正黑體" pitchFamily="34" charset="-120"/>
              </a:rPr>
              <a:t>预计于</a:t>
            </a:r>
            <a:r>
              <a:rPr lang="en-US" altLang="zh-CN" dirty="0" smtClean="0">
                <a:solidFill>
                  <a:srgbClr val="000000"/>
                </a:solidFill>
                <a:latin typeface="微軟正黑體" pitchFamily="34" charset="-120"/>
                <a:ea typeface="微軟正黑體" pitchFamily="34" charset="-120"/>
              </a:rPr>
              <a:t>2015</a:t>
            </a:r>
            <a:r>
              <a:rPr lang="zh-CN" altLang="en-US" dirty="0" smtClean="0">
                <a:solidFill>
                  <a:srgbClr val="000000"/>
                </a:solidFill>
                <a:latin typeface="微軟正黑體" pitchFamily="34" charset="-120"/>
                <a:ea typeface="微軟正黑體" pitchFamily="34" charset="-120"/>
              </a:rPr>
              <a:t>年底至少有</a:t>
            </a:r>
            <a:r>
              <a:rPr lang="en-US" altLang="zh-CN" dirty="0" smtClean="0">
                <a:solidFill>
                  <a:srgbClr val="000000"/>
                </a:solidFill>
                <a:latin typeface="微軟正黑體" pitchFamily="34" charset="-120"/>
                <a:ea typeface="微軟正黑體" pitchFamily="34" charset="-120"/>
              </a:rPr>
              <a:t>150</a:t>
            </a:r>
            <a:r>
              <a:rPr lang="zh-CN" altLang="en-US" dirty="0" smtClean="0">
                <a:solidFill>
                  <a:srgbClr val="000000"/>
                </a:solidFill>
                <a:latin typeface="微軟正黑體" pitchFamily="34" charset="-120"/>
                <a:ea typeface="微軟正黑體" pitchFamily="34" charset="-120"/>
              </a:rPr>
              <a:t>本期刊。</a:t>
            </a:r>
            <a:endParaRPr lang="zh-TW" altLang="en-US" dirty="0" smtClean="0">
              <a:solidFill>
                <a:srgbClr val="000000"/>
              </a:solidFill>
              <a:latin typeface="微軟正黑體" pitchFamily="34" charset="-120"/>
              <a:ea typeface="微軟正黑體" pitchFamily="34" charset="-120"/>
            </a:endParaRPr>
          </a:p>
        </p:txBody>
      </p:sp>
      <p:cxnSp>
        <p:nvCxnSpPr>
          <p:cNvPr id="20487" name="Straight Connector 6"/>
          <p:cNvCxnSpPr>
            <a:cxnSpLocks noChangeShapeType="1"/>
          </p:cNvCxnSpPr>
          <p:nvPr/>
        </p:nvCxnSpPr>
        <p:spPr bwMode="auto">
          <a:xfrm>
            <a:off x="1066800" y="2514600"/>
            <a:ext cx="7010400" cy="0"/>
          </a:xfrm>
          <a:prstGeom prst="line">
            <a:avLst/>
          </a:prstGeom>
          <a:noFill/>
          <a:ln w="19050" algn="ctr">
            <a:solidFill>
              <a:srgbClr val="BEBAA2"/>
            </a:solidFill>
            <a:round/>
            <a:headEnd/>
            <a:tailEnd/>
          </a:ln>
        </p:spPr>
      </p:cxnSp>
      <p:pic>
        <p:nvPicPr>
          <p:cNvPr id="20488" name="Picture 2" descr="期刊封面"/>
          <p:cNvPicPr>
            <a:picLocks noChangeAspect="1" noChangeArrowheads="1"/>
          </p:cNvPicPr>
          <p:nvPr/>
        </p:nvPicPr>
        <p:blipFill>
          <a:blip r:embed="rId6" cstate="print"/>
          <a:srcRect b="49048"/>
          <a:stretch>
            <a:fillRect/>
          </a:stretch>
        </p:blipFill>
        <p:spPr bwMode="auto">
          <a:xfrm>
            <a:off x="1066800" y="1371600"/>
            <a:ext cx="1600200" cy="1143000"/>
          </a:xfrm>
          <a:prstGeom prst="rect">
            <a:avLst/>
          </a:prstGeom>
          <a:noFill/>
          <a:ln w="9525">
            <a:solidFill>
              <a:srgbClr val="BEBAA2"/>
            </a:solidFill>
            <a:miter lim="800000"/>
            <a:headEnd/>
            <a:tailEnd/>
          </a:ln>
        </p:spPr>
      </p:pic>
      <p:pic>
        <p:nvPicPr>
          <p:cNvPr id="20489" name="Picture 4" descr="期刊封面"/>
          <p:cNvPicPr>
            <a:picLocks noChangeAspect="1" noChangeArrowheads="1"/>
          </p:cNvPicPr>
          <p:nvPr/>
        </p:nvPicPr>
        <p:blipFill>
          <a:blip r:embed="rId7" cstate="print"/>
          <a:srcRect b="52856"/>
          <a:stretch>
            <a:fillRect/>
          </a:stretch>
        </p:blipFill>
        <p:spPr bwMode="auto">
          <a:xfrm>
            <a:off x="2819400" y="1371600"/>
            <a:ext cx="1676400" cy="1143000"/>
          </a:xfrm>
          <a:prstGeom prst="rect">
            <a:avLst/>
          </a:prstGeom>
          <a:noFill/>
          <a:ln w="9525">
            <a:solidFill>
              <a:srgbClr val="BEBAA2"/>
            </a:solidFill>
            <a:miter lim="800000"/>
            <a:headEnd/>
            <a:tailEnd/>
          </a:ln>
        </p:spPr>
      </p:pic>
      <p:pic>
        <p:nvPicPr>
          <p:cNvPr id="20490" name="Picture 6" descr="期刊封面"/>
          <p:cNvPicPr>
            <a:picLocks noChangeAspect="1" noChangeArrowheads="1"/>
          </p:cNvPicPr>
          <p:nvPr/>
        </p:nvPicPr>
        <p:blipFill>
          <a:blip r:embed="rId8" cstate="print"/>
          <a:srcRect b="45714"/>
          <a:stretch>
            <a:fillRect/>
          </a:stretch>
        </p:blipFill>
        <p:spPr bwMode="auto">
          <a:xfrm>
            <a:off x="4648200" y="1371600"/>
            <a:ext cx="1600200" cy="1143000"/>
          </a:xfrm>
          <a:prstGeom prst="rect">
            <a:avLst/>
          </a:prstGeom>
          <a:noFill/>
          <a:ln w="9525">
            <a:solidFill>
              <a:srgbClr val="BEBAA2"/>
            </a:solidFill>
            <a:miter lim="800000"/>
            <a:headEnd/>
            <a:tailEnd/>
          </a:ln>
        </p:spPr>
      </p:pic>
      <p:pic>
        <p:nvPicPr>
          <p:cNvPr id="20491" name="Picture 8" descr="期刊封面"/>
          <p:cNvPicPr>
            <a:picLocks noChangeAspect="1" noChangeArrowheads="1"/>
          </p:cNvPicPr>
          <p:nvPr/>
        </p:nvPicPr>
        <p:blipFill>
          <a:blip r:embed="rId9" cstate="print"/>
          <a:srcRect b="48276"/>
          <a:stretch>
            <a:fillRect/>
          </a:stretch>
        </p:blipFill>
        <p:spPr bwMode="auto">
          <a:xfrm>
            <a:off x="6477000" y="1371600"/>
            <a:ext cx="1600200" cy="1160463"/>
          </a:xfrm>
          <a:prstGeom prst="rect">
            <a:avLst/>
          </a:prstGeom>
          <a:noFill/>
          <a:ln w="9525">
            <a:solidFill>
              <a:srgbClr val="BEBAA2"/>
            </a:solidFill>
            <a:miter lim="800000"/>
            <a:headEnd/>
            <a:tailEnd/>
          </a:ln>
        </p:spPr>
      </p:pic>
      <p:pic>
        <p:nvPicPr>
          <p:cNvPr id="20492" name="Picture 2" descr="期刊封面"/>
          <p:cNvPicPr>
            <a:picLocks noChangeAspect="1" noChangeArrowheads="1"/>
          </p:cNvPicPr>
          <p:nvPr/>
        </p:nvPicPr>
        <p:blipFill>
          <a:blip r:embed="rId10" cstate="print"/>
          <a:srcRect b="54286"/>
          <a:stretch>
            <a:fillRect/>
          </a:stretch>
        </p:blipFill>
        <p:spPr bwMode="auto">
          <a:xfrm>
            <a:off x="1066800" y="1371600"/>
            <a:ext cx="1600200" cy="1143000"/>
          </a:xfrm>
          <a:prstGeom prst="rect">
            <a:avLst/>
          </a:prstGeom>
          <a:noFill/>
          <a:ln w="9525">
            <a:solidFill>
              <a:srgbClr val="BEBAA2"/>
            </a:solidFill>
            <a:miter lim="800000"/>
            <a:headEnd/>
            <a:tailEnd/>
          </a:ln>
        </p:spPr>
      </p:pic>
      <p:pic>
        <p:nvPicPr>
          <p:cNvPr id="20493" name="Picture 4" descr="期刊封面"/>
          <p:cNvPicPr>
            <a:picLocks noChangeAspect="1" noChangeArrowheads="1"/>
          </p:cNvPicPr>
          <p:nvPr/>
        </p:nvPicPr>
        <p:blipFill>
          <a:blip r:embed="rId11" cstate="print"/>
          <a:srcRect b="54546"/>
          <a:stretch>
            <a:fillRect/>
          </a:stretch>
        </p:blipFill>
        <p:spPr bwMode="auto">
          <a:xfrm>
            <a:off x="2819400" y="1371600"/>
            <a:ext cx="1676400" cy="1143000"/>
          </a:xfrm>
          <a:prstGeom prst="rect">
            <a:avLst/>
          </a:prstGeom>
          <a:noFill/>
          <a:ln w="9525">
            <a:solidFill>
              <a:srgbClr val="BEBAA2"/>
            </a:solidFill>
            <a:miter lim="800000"/>
            <a:headEnd/>
            <a:tailEnd/>
          </a:ln>
        </p:spPr>
      </p:pic>
      <p:pic>
        <p:nvPicPr>
          <p:cNvPr id="20494" name="Picture 6" descr="期刊封面"/>
          <p:cNvPicPr>
            <a:picLocks noChangeAspect="1" noChangeArrowheads="1"/>
          </p:cNvPicPr>
          <p:nvPr/>
        </p:nvPicPr>
        <p:blipFill>
          <a:blip r:embed="rId12" cstate="print"/>
          <a:srcRect b="50000"/>
          <a:stretch>
            <a:fillRect/>
          </a:stretch>
        </p:blipFill>
        <p:spPr bwMode="auto">
          <a:xfrm>
            <a:off x="4648200" y="1371600"/>
            <a:ext cx="1600200" cy="1143000"/>
          </a:xfrm>
          <a:prstGeom prst="rect">
            <a:avLst/>
          </a:prstGeom>
          <a:noFill/>
          <a:ln w="9525">
            <a:solidFill>
              <a:srgbClr val="BEBAA2"/>
            </a:solidFill>
            <a:miter lim="800000"/>
            <a:headEnd/>
            <a:tailEnd/>
          </a:ln>
        </p:spPr>
      </p:pic>
      <p:pic>
        <p:nvPicPr>
          <p:cNvPr id="20495" name="Picture 8" descr="期刊封面"/>
          <p:cNvPicPr>
            <a:picLocks noChangeAspect="1" noChangeArrowheads="1"/>
          </p:cNvPicPr>
          <p:nvPr/>
        </p:nvPicPr>
        <p:blipFill>
          <a:blip r:embed="rId13" cstate="print"/>
          <a:srcRect b="53125"/>
          <a:stretch>
            <a:fillRect/>
          </a:stretch>
        </p:blipFill>
        <p:spPr bwMode="auto">
          <a:xfrm>
            <a:off x="6467475" y="1371600"/>
            <a:ext cx="1609725" cy="1143000"/>
          </a:xfrm>
          <a:prstGeom prst="rect">
            <a:avLst/>
          </a:prstGeom>
          <a:noFill/>
          <a:ln w="9525">
            <a:solidFill>
              <a:srgbClr val="BEBAA2"/>
            </a:solidFill>
            <a:miter lim="800000"/>
            <a:headEnd/>
            <a:tailEnd/>
          </a:ln>
        </p:spPr>
      </p:pic>
      <p:sp>
        <p:nvSpPr>
          <p:cNvPr id="17" name="Rectangle 8"/>
          <p:cNvSpPr>
            <a:spLocks noChangeArrowheads="1"/>
          </p:cNvSpPr>
          <p:nvPr/>
        </p:nvSpPr>
        <p:spPr bwMode="auto">
          <a:xfrm>
            <a:off x="342900" y="228600"/>
            <a:ext cx="7048500" cy="461665"/>
          </a:xfrm>
          <a:prstGeom prst="rect">
            <a:avLst/>
          </a:prstGeom>
          <a:noFill/>
          <a:ln w="9525">
            <a:noFill/>
            <a:miter lim="800000"/>
            <a:headEnd/>
            <a:tailEnd/>
          </a:ln>
        </p:spPr>
        <p:txBody>
          <a:bodyPr wrap="square">
            <a:spAutoFit/>
          </a:bodyPr>
          <a:lstStyle/>
          <a:p>
            <a:pPr eaLnBrk="0" hangingPunct="0">
              <a:defRPr/>
            </a:pPr>
            <a:r>
              <a:rPr kumimoji="0" lang="en-US" altLang="zh-TW" dirty="0">
                <a:latin typeface="+mj-ea"/>
                <a:ea typeface="+mj-ea"/>
              </a:rPr>
              <a:t>Arts &amp; Sciences</a:t>
            </a:r>
            <a:r>
              <a:rPr kumimoji="0" lang="zh-TW" altLang="en-US" dirty="0">
                <a:latin typeface="+mj-ea"/>
                <a:ea typeface="+mj-ea"/>
              </a:rPr>
              <a:t> </a:t>
            </a:r>
            <a:r>
              <a:rPr kumimoji="0" lang="en-US" altLang="zh-TW" dirty="0" smtClean="0">
                <a:latin typeface="+mj-ea"/>
                <a:ea typeface="+mj-ea"/>
              </a:rPr>
              <a:t>XI (CONCERT 2014</a:t>
            </a:r>
            <a:r>
              <a:rPr kumimoji="0" lang="zh-TW" altLang="en-US" dirty="0" smtClean="0">
                <a:latin typeface="+mj-ea"/>
                <a:ea typeface="+mj-ea"/>
              </a:rPr>
              <a:t>年將引進）</a:t>
            </a:r>
            <a:endParaRPr kumimoji="0" lang="en-US" altLang="zh-TW" dirty="0">
              <a:latin typeface="+mj-ea"/>
              <a:ea typeface="+mj-ea"/>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Content Placeholder 1"/>
          <p:cNvSpPr>
            <a:spLocks noGrp="1"/>
          </p:cNvSpPr>
          <p:nvPr>
            <p:ph sz="half" idx="1"/>
          </p:nvPr>
        </p:nvSpPr>
        <p:spPr>
          <a:xfrm>
            <a:off x="1143000" y="1676400"/>
            <a:ext cx="6858000" cy="3657600"/>
          </a:xfrm>
        </p:spPr>
        <p:txBody>
          <a:bodyPr/>
          <a:lstStyle/>
          <a:p>
            <a:pPr marL="0" indent="0" eaLnBrk="1" hangingPunct="1">
              <a:spcBef>
                <a:spcPts val="863"/>
              </a:spcBef>
              <a:defRPr/>
            </a:pPr>
            <a:r>
              <a:rPr lang="en-US" altLang="zh-TW" sz="3600" b="0" dirty="0" smtClean="0">
                <a:solidFill>
                  <a:srgbClr val="000000"/>
                </a:solidFill>
                <a:latin typeface="+mj-ea"/>
              </a:rPr>
              <a:t>125</a:t>
            </a:r>
            <a:r>
              <a:rPr lang="zh-TW" altLang="en-US" sz="3600" b="0" dirty="0" smtClean="0">
                <a:solidFill>
                  <a:srgbClr val="000000"/>
                </a:solidFill>
                <a:latin typeface="+mj-ea"/>
              </a:rPr>
              <a:t>種期刊*</a:t>
            </a:r>
          </a:p>
          <a:p>
            <a:pPr marL="0" indent="0" eaLnBrk="1" hangingPunct="1">
              <a:spcBef>
                <a:spcPts val="863"/>
              </a:spcBef>
              <a:buFont typeface="Arial" charset="0"/>
              <a:buNone/>
              <a:defRPr/>
            </a:pPr>
            <a:r>
              <a:rPr lang="en-US" altLang="zh-TW" sz="3600" b="0" dirty="0" smtClean="0">
                <a:solidFill>
                  <a:srgbClr val="000000"/>
                </a:solidFill>
                <a:latin typeface="微軟正黑體" pitchFamily="34" charset="-120"/>
                <a:ea typeface="微軟正黑體" pitchFamily="34" charset="-120"/>
              </a:rPr>
              <a:t>2013</a:t>
            </a:r>
            <a:r>
              <a:rPr lang="zh-TW" altLang="en-US" sz="3600" b="0" dirty="0" smtClean="0">
                <a:solidFill>
                  <a:srgbClr val="000000"/>
                </a:solidFill>
                <a:latin typeface="微軟正黑體" pitchFamily="34" charset="-120"/>
                <a:ea typeface="微軟正黑體" pitchFamily="34" charset="-120"/>
              </a:rPr>
              <a:t>年</a:t>
            </a:r>
            <a:r>
              <a:rPr lang="en-US" altLang="zh-TW" sz="3600" b="0" dirty="0" smtClean="0">
                <a:solidFill>
                  <a:srgbClr val="000000"/>
                </a:solidFill>
                <a:latin typeface="微軟正黑體" pitchFamily="34" charset="-120"/>
                <a:ea typeface="微軟正黑體" pitchFamily="34" charset="-120"/>
              </a:rPr>
              <a:t>4</a:t>
            </a:r>
            <a:r>
              <a:rPr lang="zh-TW" altLang="en-US" sz="3600" b="0" dirty="0" smtClean="0">
                <a:solidFill>
                  <a:srgbClr val="000000"/>
                </a:solidFill>
                <a:latin typeface="微軟正黑體" pitchFamily="34" charset="-120"/>
                <a:ea typeface="微軟正黑體" pitchFamily="34" charset="-120"/>
              </a:rPr>
              <a:t>月推出最新專輯</a:t>
            </a:r>
          </a:p>
          <a:p>
            <a:pPr marL="0" indent="0" eaLnBrk="1" hangingPunct="1">
              <a:spcBef>
                <a:spcPts val="438"/>
              </a:spcBef>
              <a:defRPr/>
            </a:pPr>
            <a:r>
              <a:rPr lang="zh-TW" altLang="en-US" sz="1800" dirty="0" smtClean="0">
                <a:solidFill>
                  <a:srgbClr val="000000"/>
                </a:solidFill>
                <a:latin typeface="微軟正黑體" pitchFamily="34" charset="-120"/>
                <a:ea typeface="微軟正黑體" pitchFamily="34" charset="-120"/>
              </a:rPr>
              <a:t>涵蓋教育、法律、政治科學、社會學、犯罪學、社會工作、心理學和亞洲研究領域</a:t>
            </a:r>
          </a:p>
          <a:p>
            <a:pPr marL="739775" lvl="1" indent="-282575" eaLnBrk="1" hangingPunct="1">
              <a:spcBef>
                <a:spcPts val="1200"/>
              </a:spcBef>
              <a:buFont typeface="Arial" charset="0"/>
              <a:buChar char="»"/>
              <a:defRPr/>
            </a:pPr>
            <a:r>
              <a:rPr lang="zh-TW" altLang="en-US" dirty="0" smtClean="0">
                <a:solidFill>
                  <a:srgbClr val="000000"/>
                </a:solidFill>
                <a:latin typeface="微軟正黑體" pitchFamily="34" charset="-120"/>
                <a:ea typeface="微軟正黑體" pitchFamily="34" charset="-120"/>
              </a:rPr>
              <a:t>延伸</a:t>
            </a:r>
            <a:r>
              <a:rPr lang="en-US" altLang="zh-TW" dirty="0" smtClean="0">
                <a:solidFill>
                  <a:srgbClr val="000000"/>
                </a:solidFill>
                <a:latin typeface="微軟正黑體" pitchFamily="34" charset="-120"/>
                <a:ea typeface="微軟正黑體" pitchFamily="34" charset="-120"/>
              </a:rPr>
              <a:t>JSTOR</a:t>
            </a:r>
            <a:r>
              <a:rPr lang="zh-TW" altLang="en-US" dirty="0" smtClean="0">
                <a:solidFill>
                  <a:srgbClr val="000000"/>
                </a:solidFill>
                <a:latin typeface="微軟正黑體" pitchFamily="34" charset="-120"/>
                <a:ea typeface="微軟正黑體" pitchFamily="34" charset="-120"/>
              </a:rPr>
              <a:t>在社會科學領域的收錄，針對高使用率且對各層級高等教育單位有廣大吸引力的主題</a:t>
            </a:r>
            <a:r>
              <a:rPr lang="en-US" altLang="zh-TW" dirty="0" smtClean="0">
                <a:solidFill>
                  <a:srgbClr val="000000"/>
                </a:solidFill>
                <a:latin typeface="微軟正黑體" pitchFamily="34" charset="-120"/>
                <a:ea typeface="微軟正黑體" pitchFamily="34" charset="-120"/>
              </a:rPr>
              <a:t>-</a:t>
            </a:r>
            <a:r>
              <a:rPr lang="zh-TW" altLang="en-US" dirty="0" smtClean="0">
                <a:solidFill>
                  <a:srgbClr val="000000"/>
                </a:solidFill>
                <a:latin typeface="微軟正黑體" pitchFamily="34" charset="-120"/>
                <a:ea typeface="微軟正黑體" pitchFamily="34" charset="-120"/>
              </a:rPr>
              <a:t>教育、法律和政治科學</a:t>
            </a:r>
          </a:p>
          <a:p>
            <a:pPr marL="739775" lvl="1" indent="-282575" eaLnBrk="1" hangingPunct="1">
              <a:spcBef>
                <a:spcPts val="1200"/>
              </a:spcBef>
              <a:buFont typeface="Arial" charset="0"/>
              <a:buChar char="»"/>
              <a:defRPr/>
            </a:pPr>
            <a:r>
              <a:rPr lang="zh-TW" altLang="en-US" dirty="0" smtClean="0">
                <a:solidFill>
                  <a:srgbClr val="000000"/>
                </a:solidFill>
                <a:latin typeface="微軟正黑體" pitchFamily="34" charset="-120"/>
                <a:ea typeface="微軟正黑體" pitchFamily="34" charset="-120"/>
              </a:rPr>
              <a:t>收錄來自於美國律師協會、</a:t>
            </a:r>
            <a:r>
              <a:rPr lang="en-US" altLang="zh-TW" dirty="0" smtClean="0">
                <a:solidFill>
                  <a:srgbClr val="000000"/>
                </a:solidFill>
                <a:latin typeface="微軟正黑體" pitchFamily="34" charset="-120"/>
                <a:ea typeface="微軟正黑體" pitchFamily="34" charset="-120"/>
              </a:rPr>
              <a:t>Brill</a:t>
            </a:r>
            <a:r>
              <a:rPr lang="zh-TW" altLang="en-US" dirty="0" smtClean="0">
                <a:solidFill>
                  <a:srgbClr val="000000"/>
                </a:solidFill>
                <a:latin typeface="微軟正黑體" pitchFamily="34" charset="-120"/>
                <a:ea typeface="微軟正黑體" pitchFamily="34" charset="-120"/>
              </a:rPr>
              <a:t>、</a:t>
            </a:r>
            <a:r>
              <a:rPr lang="en-US" altLang="zh-TW" dirty="0" smtClean="0">
                <a:solidFill>
                  <a:srgbClr val="000000"/>
                </a:solidFill>
                <a:latin typeface="微軟正黑體" pitchFamily="34" charset="-120"/>
                <a:ea typeface="微軟正黑體" pitchFamily="34" charset="-120"/>
              </a:rPr>
              <a:t>Lynn Reiner</a:t>
            </a:r>
            <a:r>
              <a:rPr lang="zh-TW" altLang="en-US" dirty="0" smtClean="0">
                <a:solidFill>
                  <a:srgbClr val="000000"/>
                </a:solidFill>
                <a:latin typeface="微軟正黑體" pitchFamily="34" charset="-120"/>
                <a:ea typeface="微軟正黑體" pitchFamily="34" charset="-120"/>
              </a:rPr>
              <a:t>和</a:t>
            </a:r>
            <a:r>
              <a:rPr lang="en-US" altLang="zh-TW" dirty="0" smtClean="0">
                <a:solidFill>
                  <a:srgbClr val="000000"/>
                </a:solidFill>
                <a:latin typeface="微軟正黑體" pitchFamily="34" charset="-120"/>
                <a:ea typeface="微軟正黑體" pitchFamily="34" charset="-120"/>
              </a:rPr>
              <a:t>Springer</a:t>
            </a:r>
            <a:r>
              <a:rPr lang="zh-TW" altLang="en-US" dirty="0" smtClean="0">
                <a:solidFill>
                  <a:srgbClr val="000000"/>
                </a:solidFill>
                <a:latin typeface="微軟正黑體" pitchFamily="34" charset="-120"/>
                <a:ea typeface="微軟正黑體" pitchFamily="34" charset="-120"/>
              </a:rPr>
              <a:t>的期刊</a:t>
            </a:r>
          </a:p>
        </p:txBody>
      </p:sp>
      <p:sp>
        <p:nvSpPr>
          <p:cNvPr id="17" name="Rectangle 8"/>
          <p:cNvSpPr>
            <a:spLocks noChangeArrowheads="1"/>
          </p:cNvSpPr>
          <p:nvPr/>
        </p:nvSpPr>
        <p:spPr bwMode="auto">
          <a:xfrm>
            <a:off x="342900" y="228600"/>
            <a:ext cx="6591300" cy="461665"/>
          </a:xfrm>
          <a:prstGeom prst="rect">
            <a:avLst/>
          </a:prstGeom>
          <a:noFill/>
          <a:ln w="9525">
            <a:noFill/>
            <a:miter lim="800000"/>
            <a:headEnd/>
            <a:tailEnd/>
          </a:ln>
        </p:spPr>
        <p:txBody>
          <a:bodyPr wrap="square">
            <a:spAutoFit/>
          </a:bodyPr>
          <a:lstStyle/>
          <a:p>
            <a:pPr eaLnBrk="0" hangingPunct="0">
              <a:defRPr/>
            </a:pPr>
            <a:r>
              <a:rPr kumimoji="0" lang="en-US" altLang="zh-TW" dirty="0">
                <a:latin typeface="+mj-ea"/>
                <a:ea typeface="+mj-ea"/>
              </a:rPr>
              <a:t>Arts &amp; Sciences</a:t>
            </a:r>
            <a:r>
              <a:rPr kumimoji="0" lang="zh-TW" altLang="en-US" dirty="0">
                <a:latin typeface="+mj-ea"/>
                <a:ea typeface="+mj-ea"/>
              </a:rPr>
              <a:t> </a:t>
            </a:r>
            <a:r>
              <a:rPr kumimoji="0" lang="en-US" altLang="zh-TW" dirty="0" smtClean="0">
                <a:latin typeface="+mj-ea"/>
                <a:ea typeface="+mj-ea"/>
              </a:rPr>
              <a:t>XII </a:t>
            </a:r>
            <a:r>
              <a:rPr kumimoji="0" lang="zh-TW" altLang="en-US" dirty="0" smtClean="0">
                <a:latin typeface="+mj-ea"/>
                <a:ea typeface="+mj-ea"/>
              </a:rPr>
              <a:t> </a:t>
            </a:r>
            <a:r>
              <a:rPr kumimoji="0" lang="en-US" altLang="zh-TW" dirty="0" smtClean="0">
                <a:latin typeface="+mj-ea"/>
                <a:ea typeface="+mj-ea"/>
              </a:rPr>
              <a:t>(JSTOR 2013</a:t>
            </a:r>
            <a:r>
              <a:rPr kumimoji="0" lang="zh-TW" altLang="en-US" dirty="0" smtClean="0">
                <a:latin typeface="+mj-ea"/>
                <a:ea typeface="+mj-ea"/>
              </a:rPr>
              <a:t>年新增專輯</a:t>
            </a:r>
            <a:r>
              <a:rPr kumimoji="0" lang="en-US" altLang="zh-TW" dirty="0" smtClean="0">
                <a:latin typeface="+mj-ea"/>
                <a:ea typeface="+mj-ea"/>
              </a:rPr>
              <a:t>)</a:t>
            </a:r>
            <a:endParaRPr kumimoji="0" lang="en-US" altLang="zh-TW" dirty="0">
              <a:latin typeface="+mj-ea"/>
              <a:ea typeface="+mj-ea"/>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zh-TW" altLang="en-US" sz="3200" smtClean="0">
                <a:latin typeface="Book Antiqua" pitchFamily="18" charset="0"/>
              </a:rPr>
              <a:t>今日教育訓練的內容包括～</a:t>
            </a:r>
            <a:endParaRPr lang="en-US" altLang="zh-TW" sz="3200" smtClean="0">
              <a:latin typeface="Book Antiqua" pitchFamily="18" charset="0"/>
            </a:endParaRPr>
          </a:p>
        </p:txBody>
      </p:sp>
      <p:sp>
        <p:nvSpPr>
          <p:cNvPr id="21507" name="Rectangle 3"/>
          <p:cNvSpPr>
            <a:spLocks noGrp="1" noChangeArrowheads="1"/>
          </p:cNvSpPr>
          <p:nvPr>
            <p:ph type="body" idx="1"/>
          </p:nvPr>
        </p:nvSpPr>
        <p:spPr>
          <a:xfrm>
            <a:off x="1062038" y="1241425"/>
            <a:ext cx="6951662" cy="4567238"/>
          </a:xfrm>
        </p:spPr>
        <p:txBody>
          <a:bodyPr/>
          <a:lstStyle/>
          <a:p>
            <a:pPr marL="381000" indent="-381000" eaLnBrk="1" hangingPunct="1">
              <a:lnSpc>
                <a:spcPct val="115000"/>
              </a:lnSpc>
              <a:buFontTx/>
              <a:buAutoNum type="arabicPeriod"/>
              <a:defRPr/>
            </a:pPr>
            <a:r>
              <a:rPr lang="en-US" altLang="zh-TW" sz="2800" dirty="0" smtClean="0">
                <a:latin typeface="+mj-ea"/>
                <a:ea typeface="+mj-ea"/>
              </a:rPr>
              <a:t>ITHAKA </a:t>
            </a:r>
            <a:r>
              <a:rPr lang="zh-TW" altLang="en-US" sz="2800" dirty="0" smtClean="0">
                <a:latin typeface="+mj-ea"/>
                <a:ea typeface="+mj-ea"/>
              </a:rPr>
              <a:t>、</a:t>
            </a:r>
            <a:r>
              <a:rPr lang="en-US" altLang="zh-TW" sz="2800" dirty="0" smtClean="0">
                <a:latin typeface="+mj-ea"/>
                <a:ea typeface="+mj-ea"/>
              </a:rPr>
              <a:t>JSTOR</a:t>
            </a:r>
            <a:r>
              <a:rPr lang="zh-TW" altLang="en-US" sz="2800" dirty="0" smtClean="0">
                <a:latin typeface="+mj-ea"/>
                <a:ea typeface="+mj-ea"/>
              </a:rPr>
              <a:t>、</a:t>
            </a:r>
            <a:r>
              <a:rPr lang="en-US" altLang="zh-TW" sz="2800" dirty="0" smtClean="0">
                <a:latin typeface="+mj-ea"/>
                <a:ea typeface="+mj-ea"/>
              </a:rPr>
              <a:t> Portico</a:t>
            </a:r>
          </a:p>
          <a:p>
            <a:pPr marL="381000" indent="-381000" eaLnBrk="1" hangingPunct="1">
              <a:lnSpc>
                <a:spcPct val="115000"/>
              </a:lnSpc>
              <a:buFontTx/>
              <a:buAutoNum type="arabicPeriod"/>
              <a:defRPr/>
            </a:pPr>
            <a:r>
              <a:rPr lang="en-US" altLang="zh-TW" sz="2800" dirty="0" smtClean="0">
                <a:latin typeface="+mj-ea"/>
                <a:ea typeface="+mj-ea"/>
              </a:rPr>
              <a:t>JSTOR</a:t>
            </a:r>
            <a:r>
              <a:rPr lang="zh-TW" altLang="en-US" sz="2800" dirty="0" smtClean="0">
                <a:latin typeface="+mj-ea"/>
                <a:ea typeface="+mj-ea"/>
              </a:rPr>
              <a:t>回溯期刊計畫現況</a:t>
            </a:r>
          </a:p>
          <a:p>
            <a:pPr marL="381000" indent="-381000" eaLnBrk="1" hangingPunct="1">
              <a:lnSpc>
                <a:spcPct val="115000"/>
              </a:lnSpc>
              <a:buFontTx/>
              <a:buAutoNum type="arabicPeriod"/>
              <a:defRPr/>
            </a:pPr>
            <a:r>
              <a:rPr lang="zh-TW" altLang="en-US" sz="2800" dirty="0" smtClean="0">
                <a:latin typeface="+mj-ea"/>
                <a:ea typeface="+mj-ea"/>
              </a:rPr>
              <a:t>新推出的</a:t>
            </a:r>
            <a:r>
              <a:rPr lang="en-US" altLang="zh-TW" sz="2800" dirty="0" smtClean="0">
                <a:latin typeface="+mj-ea"/>
                <a:ea typeface="+mj-ea"/>
              </a:rPr>
              <a:t>JSTOR</a:t>
            </a:r>
            <a:r>
              <a:rPr lang="zh-TW" altLang="en-US" sz="2800" dirty="0" smtClean="0">
                <a:latin typeface="+mj-ea"/>
                <a:ea typeface="+mj-ea"/>
              </a:rPr>
              <a:t>回溯期刊套裝介紹</a:t>
            </a:r>
            <a:endParaRPr lang="en-US" altLang="zh-TW" sz="2800" dirty="0" smtClean="0">
              <a:latin typeface="+mj-ea"/>
              <a:ea typeface="+mj-ea"/>
            </a:endParaRPr>
          </a:p>
          <a:p>
            <a:pPr marL="381000" indent="-381000" eaLnBrk="1" hangingPunct="1">
              <a:lnSpc>
                <a:spcPct val="115000"/>
              </a:lnSpc>
              <a:buFontTx/>
              <a:buAutoNum type="arabicPeriod"/>
              <a:defRPr/>
            </a:pPr>
            <a:r>
              <a:rPr lang="zh-TW" altLang="en-US" sz="2800" dirty="0" smtClean="0">
                <a:solidFill>
                  <a:srgbClr val="FF0000"/>
                </a:solidFill>
                <a:latin typeface="+mj-ea"/>
                <a:ea typeface="+mj-ea"/>
              </a:rPr>
              <a:t>關於</a:t>
            </a:r>
            <a:r>
              <a:rPr lang="en-US" altLang="zh-TW" sz="2800" dirty="0" smtClean="0">
                <a:solidFill>
                  <a:srgbClr val="FF0000"/>
                </a:solidFill>
                <a:latin typeface="+mj-ea"/>
                <a:ea typeface="+mj-ea"/>
              </a:rPr>
              <a:t>JSTOR</a:t>
            </a:r>
            <a:r>
              <a:rPr lang="zh-TW" altLang="en-US" sz="2800" dirty="0" smtClean="0">
                <a:solidFill>
                  <a:srgbClr val="FF0000"/>
                </a:solidFill>
                <a:latin typeface="+mj-ea"/>
                <a:ea typeface="+mj-ea"/>
              </a:rPr>
              <a:t>學術現刊</a:t>
            </a:r>
            <a:endParaRPr lang="en-US" altLang="zh-TW" sz="2800" dirty="0" smtClean="0">
              <a:solidFill>
                <a:srgbClr val="FF0000"/>
              </a:solidFill>
              <a:latin typeface="+mj-ea"/>
              <a:ea typeface="+mj-ea"/>
            </a:endParaRPr>
          </a:p>
          <a:p>
            <a:pPr marL="381000" indent="-381000" eaLnBrk="1" hangingPunct="1">
              <a:lnSpc>
                <a:spcPct val="115000"/>
              </a:lnSpc>
              <a:buFontTx/>
              <a:buAutoNum type="arabicPeriod"/>
              <a:defRPr/>
            </a:pPr>
            <a:r>
              <a:rPr lang="zh-TW" altLang="en-US" sz="2800" dirty="0" smtClean="0">
                <a:latin typeface="+mj-ea"/>
                <a:ea typeface="+mj-ea"/>
              </a:rPr>
              <a:t>館藏管理的實証依據</a:t>
            </a:r>
            <a:endParaRPr lang="en-US" altLang="zh-TW" sz="2800" dirty="0" smtClean="0">
              <a:latin typeface="+mj-ea"/>
              <a:ea typeface="+mj-ea"/>
            </a:endParaRPr>
          </a:p>
          <a:p>
            <a:pPr marL="381000" indent="-381000" eaLnBrk="1" hangingPunct="1">
              <a:lnSpc>
                <a:spcPct val="115000"/>
              </a:lnSpc>
              <a:buFontTx/>
              <a:buAutoNum type="arabicPeriod"/>
              <a:defRPr/>
            </a:pPr>
            <a:r>
              <a:rPr lang="en-US" altLang="zh-TW" sz="2800" dirty="0" smtClean="0">
                <a:latin typeface="+mj-ea"/>
                <a:ea typeface="+mj-ea"/>
              </a:rPr>
              <a:t>Institution Finder</a:t>
            </a:r>
            <a:endParaRPr lang="zh-TW" altLang="en-US" sz="2800" dirty="0" smtClean="0">
              <a:latin typeface="+mj-ea"/>
              <a:ea typeface="+mj-ea"/>
            </a:endParaRPr>
          </a:p>
          <a:p>
            <a:pPr marL="381000" indent="-381000" eaLnBrk="1" hangingPunct="1">
              <a:lnSpc>
                <a:spcPct val="115000"/>
              </a:lnSpc>
              <a:buFontTx/>
              <a:buAutoNum type="arabicPeriod"/>
              <a:defRPr/>
            </a:pPr>
            <a:r>
              <a:rPr lang="zh-TW" altLang="en-US" sz="2800" dirty="0" smtClean="0">
                <a:latin typeface="+mj-ea"/>
                <a:ea typeface="+mj-ea"/>
              </a:rPr>
              <a:t>圖書館管理端最常遇到的問題：</a:t>
            </a:r>
            <a:r>
              <a:rPr lang="en-US" altLang="zh-TW" sz="2800" dirty="0" smtClean="0">
                <a:latin typeface="+mj-ea"/>
                <a:ea typeface="+mj-ea"/>
              </a:rPr>
              <a:t/>
            </a:r>
            <a:br>
              <a:rPr lang="en-US" altLang="zh-TW" sz="2800" dirty="0" smtClean="0">
                <a:latin typeface="+mj-ea"/>
                <a:ea typeface="+mj-ea"/>
              </a:rPr>
            </a:br>
            <a:r>
              <a:rPr lang="zh-TW" altLang="en-US" sz="2800" dirty="0" smtClean="0">
                <a:latin typeface="+mj-ea"/>
                <a:ea typeface="+mj-ea"/>
              </a:rPr>
              <a:t>如何下載使用統計</a:t>
            </a:r>
            <a:r>
              <a:rPr lang="en-US" altLang="zh-TW" sz="2800" dirty="0" smtClean="0">
                <a:latin typeface="+mj-ea"/>
                <a:ea typeface="+mj-ea"/>
              </a:rPr>
              <a:t/>
            </a:r>
            <a:br>
              <a:rPr lang="en-US" altLang="zh-TW" sz="2800" dirty="0" smtClean="0">
                <a:latin typeface="+mj-ea"/>
                <a:ea typeface="+mj-ea"/>
              </a:rPr>
            </a:br>
            <a:r>
              <a:rPr lang="zh-TW" altLang="en-US" sz="2800" dirty="0" smtClean="0">
                <a:latin typeface="+mj-ea"/>
                <a:ea typeface="+mj-ea"/>
              </a:rPr>
              <a:t>如何下載訂購的期刊清單</a:t>
            </a:r>
            <a:endParaRPr lang="en-US" altLang="zh-TW" sz="2800" dirty="0" smtClean="0">
              <a:latin typeface="+mj-ea"/>
              <a:ea typeface="+mj-ea"/>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Temp"/>
          <p:cNvPicPr>
            <a:picLocks noChangeAspect="1" noChangeArrowheads="1"/>
          </p:cNvPicPr>
          <p:nvPr/>
        </p:nvPicPr>
        <p:blipFill>
          <a:blip r:embed="rId3" cstate="print"/>
          <a:srcRect/>
          <a:stretch>
            <a:fillRect/>
          </a:stretch>
        </p:blipFill>
        <p:spPr bwMode="auto">
          <a:xfrm>
            <a:off x="0" y="-1588"/>
            <a:ext cx="9145588" cy="6859588"/>
          </a:xfrm>
          <a:prstGeom prst="rect">
            <a:avLst/>
          </a:prstGeom>
          <a:noFill/>
          <a:ln w="9525">
            <a:noFill/>
            <a:miter lim="800000"/>
            <a:headEnd/>
            <a:tailEnd/>
          </a:ln>
        </p:spPr>
      </p:pic>
      <p:sp>
        <p:nvSpPr>
          <p:cNvPr id="28674" name="Rectangle 3"/>
          <p:cNvSpPr>
            <a:spLocks noChangeArrowheads="1"/>
          </p:cNvSpPr>
          <p:nvPr/>
        </p:nvSpPr>
        <p:spPr bwMode="auto">
          <a:xfrm>
            <a:off x="295275" y="349250"/>
            <a:ext cx="7324725" cy="336550"/>
          </a:xfrm>
          <a:prstGeom prst="rect">
            <a:avLst/>
          </a:prstGeom>
          <a:noFill/>
          <a:ln w="9525" algn="ctr">
            <a:noFill/>
            <a:miter lim="800000"/>
            <a:headEnd/>
            <a:tailEnd/>
          </a:ln>
          <a:effectLst/>
        </p:spPr>
        <p:txBody>
          <a:bodyPr anchor="ctr"/>
          <a:lstStyle/>
          <a:p>
            <a:pPr>
              <a:defRPr/>
            </a:pPr>
            <a:r>
              <a:rPr kumimoji="0" lang="en-US" altLang="zh-TW" sz="2500" dirty="0">
                <a:latin typeface="+mj-ea"/>
                <a:ea typeface="+mj-ea"/>
              </a:rPr>
              <a:t>JSTOR</a:t>
            </a:r>
            <a:r>
              <a:rPr kumimoji="0" lang="zh-TW" altLang="en-US" sz="2500" dirty="0">
                <a:latin typeface="+mj-ea"/>
                <a:ea typeface="+mj-ea"/>
              </a:rPr>
              <a:t>學術現刊</a:t>
            </a:r>
            <a:r>
              <a:rPr kumimoji="0" lang="en-US" altLang="zh-TW" sz="2500" dirty="0">
                <a:latin typeface="+mj-ea"/>
                <a:ea typeface="+mj-ea"/>
              </a:rPr>
              <a:t>(CSP)</a:t>
            </a:r>
            <a:r>
              <a:rPr kumimoji="0" lang="zh-TW" altLang="en-US" sz="2500" dirty="0">
                <a:latin typeface="+mj-ea"/>
                <a:ea typeface="+mj-ea"/>
              </a:rPr>
              <a:t>概覽</a:t>
            </a:r>
          </a:p>
        </p:txBody>
      </p:sp>
      <p:sp>
        <p:nvSpPr>
          <p:cNvPr id="4100" name="Rectangle 4"/>
          <p:cNvSpPr>
            <a:spLocks noChangeArrowheads="1"/>
          </p:cNvSpPr>
          <p:nvPr/>
        </p:nvSpPr>
        <p:spPr bwMode="auto">
          <a:xfrm>
            <a:off x="123825" y="995363"/>
            <a:ext cx="5816600" cy="4708525"/>
          </a:xfrm>
          <a:prstGeom prst="rect">
            <a:avLst/>
          </a:prstGeom>
          <a:noFill/>
          <a:ln w="9525">
            <a:noFill/>
            <a:miter lim="800000"/>
            <a:headEnd/>
            <a:tailEnd/>
          </a:ln>
        </p:spPr>
        <p:txBody>
          <a:bodyPr>
            <a:spAutoFit/>
          </a:bodyPr>
          <a:lstStyle/>
          <a:p>
            <a:pPr marL="457200" indent="-457200" eaLnBrk="0" hangingPunct="0">
              <a:defRPr/>
            </a:pPr>
            <a:endParaRPr kumimoji="0" lang="en-US" altLang="zh-TW" sz="1600" dirty="0">
              <a:solidFill>
                <a:srgbClr val="000000"/>
              </a:solidFill>
              <a:latin typeface="+mj-ea"/>
              <a:ea typeface="+mj-ea"/>
            </a:endParaRPr>
          </a:p>
          <a:p>
            <a:pPr marL="457200" indent="-457200" eaLnBrk="0" hangingPunct="0">
              <a:buClr>
                <a:srgbClr val="808080"/>
              </a:buClr>
              <a:buFont typeface="Wingdings" pitchFamily="2" charset="2"/>
              <a:buChar char="§"/>
              <a:defRPr/>
            </a:pPr>
            <a:r>
              <a:rPr kumimoji="0" lang="en-US" altLang="zh-TW" sz="2000" dirty="0">
                <a:solidFill>
                  <a:srgbClr val="595959"/>
                </a:solidFill>
                <a:latin typeface="+mj-ea"/>
                <a:ea typeface="+mj-ea"/>
              </a:rPr>
              <a:t>JSTOR </a:t>
            </a:r>
            <a:r>
              <a:rPr kumimoji="0" lang="zh-TW" altLang="en-US" sz="2000" dirty="0">
                <a:solidFill>
                  <a:srgbClr val="595959"/>
                </a:solidFill>
                <a:latin typeface="+mj-ea"/>
                <a:ea typeface="+mj-ea"/>
              </a:rPr>
              <a:t>平台上將同時收錄現刊及回溯期刊內容</a:t>
            </a:r>
          </a:p>
          <a:p>
            <a:pPr marL="457200" indent="-457200" eaLnBrk="0" hangingPunct="0">
              <a:buClr>
                <a:srgbClr val="808080"/>
              </a:buClr>
              <a:buFont typeface="Wingdings" pitchFamily="2" charset="2"/>
              <a:buNone/>
              <a:defRPr/>
            </a:pPr>
            <a:r>
              <a:rPr kumimoji="0" lang="en-US" altLang="zh-TW" sz="1600" dirty="0">
                <a:solidFill>
                  <a:srgbClr val="595959"/>
                </a:solidFill>
                <a:latin typeface="+mj-ea"/>
                <a:ea typeface="+mj-ea"/>
              </a:rPr>
              <a:t>	</a:t>
            </a:r>
            <a:endParaRPr kumimoji="0" lang="en-US" altLang="zh-TW" sz="1400" dirty="0">
              <a:solidFill>
                <a:srgbClr val="595959"/>
              </a:solidFill>
              <a:latin typeface="+mj-ea"/>
              <a:ea typeface="+mj-ea"/>
            </a:endParaRPr>
          </a:p>
          <a:p>
            <a:pPr marL="457200" indent="-457200" eaLnBrk="0" hangingPunct="0">
              <a:buClr>
                <a:srgbClr val="808080"/>
              </a:buClr>
              <a:buFont typeface="Wingdings" pitchFamily="2" charset="2"/>
              <a:buNone/>
              <a:defRPr/>
            </a:pPr>
            <a:endParaRPr kumimoji="0" lang="zh-TW" altLang="en-US" sz="1600" dirty="0">
              <a:solidFill>
                <a:srgbClr val="000000"/>
              </a:solidFill>
              <a:latin typeface="+mj-ea"/>
              <a:ea typeface="+mj-ea"/>
            </a:endParaRPr>
          </a:p>
          <a:p>
            <a:pPr marL="457200" indent="-457200" eaLnBrk="0" hangingPunct="0">
              <a:buClr>
                <a:srgbClr val="808080"/>
              </a:buClr>
              <a:buFont typeface="Wingdings" pitchFamily="2" charset="2"/>
              <a:buChar char="§"/>
              <a:defRPr/>
            </a:pPr>
            <a:r>
              <a:rPr kumimoji="0" lang="zh-TW" altLang="en-US" sz="2000" dirty="0">
                <a:solidFill>
                  <a:srgbClr val="595959"/>
                </a:solidFill>
                <a:latin typeface="+mj-ea"/>
                <a:ea typeface="+mj-ea"/>
              </a:rPr>
              <a:t>收錄來自享有盛譽的大學出版社、學術團體和獨立出版商提供超過 </a:t>
            </a:r>
            <a:r>
              <a:rPr kumimoji="0" lang="en-US" altLang="zh-TW" sz="2000" dirty="0" smtClean="0">
                <a:solidFill>
                  <a:srgbClr val="595959"/>
                </a:solidFill>
                <a:latin typeface="+mj-ea"/>
                <a:ea typeface="+mj-ea"/>
              </a:rPr>
              <a:t>300 </a:t>
            </a:r>
            <a:r>
              <a:rPr kumimoji="0" lang="zh-TW" altLang="en-US" sz="2000" dirty="0">
                <a:solidFill>
                  <a:srgbClr val="595959"/>
                </a:solidFill>
                <a:latin typeface="+mj-ea"/>
                <a:ea typeface="+mj-ea"/>
              </a:rPr>
              <a:t>種的期刊</a:t>
            </a:r>
          </a:p>
          <a:p>
            <a:pPr marL="457200" indent="-457200" eaLnBrk="0" hangingPunct="0">
              <a:buClr>
                <a:srgbClr val="808080"/>
              </a:buClr>
              <a:buFont typeface="Wingdings" pitchFamily="2" charset="2"/>
              <a:buNone/>
              <a:defRPr/>
            </a:pPr>
            <a:r>
              <a:rPr kumimoji="0" lang="en-US" altLang="zh-TW" sz="1600" dirty="0">
                <a:solidFill>
                  <a:srgbClr val="595959"/>
                </a:solidFill>
                <a:latin typeface="+mj-ea"/>
                <a:ea typeface="+mj-ea"/>
              </a:rPr>
              <a:t>	</a:t>
            </a:r>
            <a:endParaRPr kumimoji="0" lang="en-US" altLang="zh-TW" sz="1400" dirty="0">
              <a:solidFill>
                <a:srgbClr val="595959"/>
              </a:solidFill>
              <a:latin typeface="+mj-ea"/>
              <a:ea typeface="+mj-ea"/>
            </a:endParaRPr>
          </a:p>
          <a:p>
            <a:pPr marL="457200" indent="-457200" eaLnBrk="0" hangingPunct="0">
              <a:buClr>
                <a:srgbClr val="808080"/>
              </a:buClr>
              <a:buFont typeface="Wingdings" pitchFamily="2" charset="2"/>
              <a:buNone/>
              <a:defRPr/>
            </a:pPr>
            <a:endParaRPr kumimoji="0" lang="zh-TW" altLang="en-US" sz="1600" dirty="0">
              <a:solidFill>
                <a:srgbClr val="000000"/>
              </a:solidFill>
              <a:latin typeface="+mj-ea"/>
              <a:ea typeface="+mj-ea"/>
            </a:endParaRPr>
          </a:p>
          <a:p>
            <a:pPr marL="457200" indent="-457200" eaLnBrk="0" hangingPunct="0">
              <a:buClr>
                <a:srgbClr val="808080"/>
              </a:buClr>
              <a:buFont typeface="Wingdings" pitchFamily="2" charset="2"/>
              <a:buChar char="§"/>
              <a:defRPr/>
            </a:pPr>
            <a:r>
              <a:rPr kumimoji="0" lang="zh-TW" altLang="en-US" sz="2000" dirty="0">
                <a:solidFill>
                  <a:srgbClr val="595959"/>
                </a:solidFill>
                <a:latin typeface="+mj-ea"/>
                <a:ea typeface="+mj-ea"/>
              </a:rPr>
              <a:t>於 </a:t>
            </a:r>
            <a:r>
              <a:rPr kumimoji="0" lang="en-US" altLang="zh-TW" sz="2000" dirty="0">
                <a:solidFill>
                  <a:srgbClr val="595959"/>
                </a:solidFill>
                <a:latin typeface="+mj-ea"/>
                <a:ea typeface="+mj-ea"/>
              </a:rPr>
              <a:t>2011 </a:t>
            </a:r>
            <a:r>
              <a:rPr kumimoji="0" lang="zh-TW" altLang="en-US" sz="2000" dirty="0">
                <a:solidFill>
                  <a:srgbClr val="595959"/>
                </a:solidFill>
                <a:latin typeface="+mj-ea"/>
                <a:ea typeface="+mj-ea"/>
              </a:rPr>
              <a:t>年 </a:t>
            </a:r>
            <a:r>
              <a:rPr kumimoji="0" lang="en-US" altLang="zh-TW" sz="2000" dirty="0">
                <a:solidFill>
                  <a:srgbClr val="595959"/>
                </a:solidFill>
                <a:latin typeface="+mj-ea"/>
                <a:ea typeface="+mj-ea"/>
              </a:rPr>
              <a:t>1 </a:t>
            </a:r>
            <a:r>
              <a:rPr kumimoji="0" lang="zh-TW" altLang="en-US" sz="2000" dirty="0">
                <a:solidFill>
                  <a:srgbClr val="595959"/>
                </a:solidFill>
                <a:latin typeface="+mj-ea"/>
                <a:ea typeface="+mj-ea"/>
              </a:rPr>
              <a:t>月推出</a:t>
            </a:r>
          </a:p>
          <a:p>
            <a:pPr marL="457200" indent="-457200" eaLnBrk="0" hangingPunct="0">
              <a:buClr>
                <a:srgbClr val="808080"/>
              </a:buClr>
              <a:buFont typeface="Wingdings" pitchFamily="2" charset="2"/>
              <a:buChar char="§"/>
              <a:defRPr/>
            </a:pPr>
            <a:endParaRPr kumimoji="0" lang="zh-TW" altLang="en-US" sz="1600" dirty="0">
              <a:solidFill>
                <a:srgbClr val="595959"/>
              </a:solidFill>
              <a:latin typeface="+mj-ea"/>
              <a:ea typeface="+mj-ea"/>
            </a:endParaRPr>
          </a:p>
          <a:p>
            <a:pPr marL="457200" indent="-457200" eaLnBrk="0" hangingPunct="0">
              <a:buClr>
                <a:srgbClr val="808080"/>
              </a:buClr>
              <a:buFont typeface="Wingdings" pitchFamily="2" charset="2"/>
              <a:buChar char="§"/>
              <a:defRPr/>
            </a:pPr>
            <a:r>
              <a:rPr kumimoji="0" lang="zh-TW" altLang="en-US" sz="2000" dirty="0">
                <a:solidFill>
                  <a:srgbClr val="595959"/>
                </a:solidFill>
                <a:latin typeface="+mj-ea"/>
                <a:ea typeface="+mj-ea"/>
              </a:rPr>
              <a:t>所有 </a:t>
            </a:r>
            <a:r>
              <a:rPr kumimoji="0" lang="en-US" altLang="zh-TW" sz="2000" dirty="0">
                <a:solidFill>
                  <a:srgbClr val="595959"/>
                </a:solidFill>
                <a:latin typeface="+mj-ea"/>
                <a:ea typeface="+mj-ea"/>
              </a:rPr>
              <a:t>CSP </a:t>
            </a:r>
            <a:r>
              <a:rPr kumimoji="0" lang="zh-TW" altLang="en-US" sz="2000" dirty="0">
                <a:solidFill>
                  <a:srgbClr val="595959"/>
                </a:solidFill>
                <a:latin typeface="+mj-ea"/>
                <a:ea typeface="+mj-ea"/>
              </a:rPr>
              <a:t>期刊都包括在 </a:t>
            </a:r>
            <a:r>
              <a:rPr kumimoji="0" lang="en-US" altLang="zh-TW" sz="2000" dirty="0">
                <a:solidFill>
                  <a:srgbClr val="595959"/>
                </a:solidFill>
                <a:latin typeface="+mj-ea"/>
                <a:ea typeface="+mj-ea"/>
              </a:rPr>
              <a:t>JSTOR </a:t>
            </a:r>
            <a:r>
              <a:rPr kumimoji="0" lang="zh-TW" altLang="en-US" sz="2000" dirty="0">
                <a:solidFill>
                  <a:srgbClr val="595959"/>
                </a:solidFill>
                <a:latin typeface="+mj-ea"/>
                <a:ea typeface="+mj-ea"/>
              </a:rPr>
              <a:t>回溯期刊套裝中</a:t>
            </a:r>
          </a:p>
          <a:p>
            <a:pPr marL="457200" indent="-457200" eaLnBrk="0" hangingPunct="0">
              <a:buClr>
                <a:schemeClr val="bg2"/>
              </a:buClr>
              <a:buFont typeface="Wingdings" pitchFamily="2" charset="2"/>
              <a:buNone/>
              <a:defRPr/>
            </a:pPr>
            <a:r>
              <a:rPr kumimoji="0" lang="en-US" altLang="zh-TW" sz="1600" dirty="0">
                <a:solidFill>
                  <a:srgbClr val="595959"/>
                </a:solidFill>
                <a:latin typeface="+mj-ea"/>
                <a:ea typeface="+mj-ea"/>
              </a:rPr>
              <a:t>	</a:t>
            </a:r>
            <a:endParaRPr kumimoji="0" lang="en-US" altLang="zh-TW" sz="1400" dirty="0">
              <a:solidFill>
                <a:srgbClr val="595959"/>
              </a:solidFill>
              <a:latin typeface="+mj-ea"/>
              <a:ea typeface="+mj-ea"/>
            </a:endParaRPr>
          </a:p>
          <a:p>
            <a:pPr marL="457200" indent="-457200" eaLnBrk="0" hangingPunct="0">
              <a:buClr>
                <a:srgbClr val="808080"/>
              </a:buClr>
              <a:buFont typeface="Wingdings" pitchFamily="2" charset="2"/>
              <a:buChar char="§"/>
              <a:defRPr/>
            </a:pPr>
            <a:endParaRPr kumimoji="0" lang="zh-TW" altLang="en-US" sz="1600" dirty="0">
              <a:solidFill>
                <a:srgbClr val="000000"/>
              </a:solidFill>
              <a:latin typeface="+mj-ea"/>
              <a:ea typeface="+mj-ea"/>
            </a:endParaRPr>
          </a:p>
          <a:p>
            <a:pPr marL="457200" indent="-457200" eaLnBrk="0" hangingPunct="0">
              <a:buClr>
                <a:srgbClr val="808080"/>
              </a:buClr>
              <a:buFont typeface="Wingdings" pitchFamily="2" charset="2"/>
              <a:buChar char="§"/>
              <a:defRPr/>
            </a:pPr>
            <a:r>
              <a:rPr kumimoji="0" lang="zh-TW" altLang="en-US" sz="2000" dirty="0">
                <a:solidFill>
                  <a:srgbClr val="595959"/>
                </a:solidFill>
                <a:latin typeface="+mj-ea"/>
                <a:ea typeface="+mj-ea"/>
              </a:rPr>
              <a:t>均透過</a:t>
            </a:r>
            <a:r>
              <a:rPr kumimoji="0" lang="en-US" altLang="zh-TW" sz="2000" dirty="0">
                <a:solidFill>
                  <a:srgbClr val="595959"/>
                </a:solidFill>
                <a:latin typeface="+mj-ea"/>
                <a:ea typeface="+mj-ea"/>
              </a:rPr>
              <a:t>Portico</a:t>
            </a:r>
            <a:r>
              <a:rPr kumimoji="0" lang="zh-TW" altLang="en-US" sz="2000" dirty="0">
                <a:solidFill>
                  <a:srgbClr val="595959"/>
                </a:solidFill>
                <a:latin typeface="+mj-ea"/>
                <a:ea typeface="+mj-ea"/>
              </a:rPr>
              <a:t>永續保存和</a:t>
            </a:r>
            <a:r>
              <a:rPr kumimoji="0" lang="en-US" altLang="zh-TW" sz="2000" dirty="0">
                <a:solidFill>
                  <a:srgbClr val="595959"/>
                </a:solidFill>
                <a:latin typeface="+mj-ea"/>
                <a:ea typeface="+mj-ea"/>
              </a:rPr>
              <a:t>PCA</a:t>
            </a:r>
            <a:endParaRPr kumimoji="0" lang="en-US" altLang="zh-TW" sz="2000" dirty="0">
              <a:solidFill>
                <a:srgbClr val="595959"/>
              </a:solidFill>
              <a:latin typeface="+mj-ea"/>
              <a:ea typeface="+mj-ea"/>
              <a:hlinkClick r:id="rId4"/>
            </a:endParaRPr>
          </a:p>
          <a:p>
            <a:pPr marL="457200" indent="-457200" eaLnBrk="0" hangingPunct="0">
              <a:buClr>
                <a:srgbClr val="808080"/>
              </a:buClr>
              <a:buFont typeface="Wingdings" pitchFamily="2" charset="2"/>
              <a:buNone/>
              <a:defRPr/>
            </a:pPr>
            <a:r>
              <a:rPr kumimoji="0" lang="en-US" altLang="zh-TW" sz="1600" dirty="0">
                <a:solidFill>
                  <a:srgbClr val="595959"/>
                </a:solidFill>
                <a:latin typeface="+mj-ea"/>
                <a:ea typeface="+mj-ea"/>
              </a:rPr>
              <a:t>	</a:t>
            </a:r>
            <a:r>
              <a:rPr kumimoji="0" lang="en-US" altLang="zh-TW" sz="1400" dirty="0">
                <a:solidFill>
                  <a:srgbClr val="595959"/>
                </a:solidFill>
                <a:latin typeface="+mj-ea"/>
                <a:ea typeface="+mj-ea"/>
              </a:rPr>
              <a:t>Preservation and PCA through </a:t>
            </a:r>
            <a:r>
              <a:rPr kumimoji="0" lang="en-US" altLang="zh-TW" sz="1400" dirty="0">
                <a:solidFill>
                  <a:srgbClr val="595959"/>
                </a:solidFill>
                <a:latin typeface="+mj-ea"/>
                <a:ea typeface="+mj-ea"/>
                <a:hlinkClick r:id="rId4"/>
              </a:rPr>
              <a:t>Portico</a:t>
            </a:r>
            <a:endParaRPr kumimoji="0" lang="en-US" altLang="zh-TW" sz="1400" dirty="0">
              <a:solidFill>
                <a:srgbClr val="000000"/>
              </a:solidFill>
              <a:latin typeface="+mj-ea"/>
              <a:ea typeface="+mj-ea"/>
            </a:endParaRPr>
          </a:p>
          <a:p>
            <a:pPr marL="457200" indent="-457200" eaLnBrk="0" hangingPunct="0">
              <a:buClr>
                <a:srgbClr val="808080"/>
              </a:buClr>
              <a:buFont typeface="Wingdings" pitchFamily="2" charset="2"/>
              <a:buChar char="§"/>
              <a:defRPr/>
            </a:pPr>
            <a:endParaRPr kumimoji="0" lang="zh-TW" altLang="en-US" sz="1600" dirty="0">
              <a:solidFill>
                <a:srgbClr val="000000"/>
              </a:solidFill>
              <a:latin typeface="Times New Roman" pitchFamily="18" charset="0"/>
            </a:endParaRPr>
          </a:p>
        </p:txBody>
      </p:sp>
      <p:sp>
        <p:nvSpPr>
          <p:cNvPr id="5" name="TextBox 4"/>
          <p:cNvSpPr txBox="1"/>
          <p:nvPr/>
        </p:nvSpPr>
        <p:spPr>
          <a:xfrm>
            <a:off x="6156325" y="1565275"/>
            <a:ext cx="2592388" cy="1570038"/>
          </a:xfrm>
          <a:prstGeom prst="rect">
            <a:avLst/>
          </a:prstGeom>
          <a:solidFill>
            <a:schemeClr val="accent3">
              <a:lumMod val="85000"/>
            </a:schemeClr>
          </a:solidFill>
        </p:spPr>
        <p:txBody>
          <a:bodyPr>
            <a:spAutoFit/>
          </a:bodyPr>
          <a:lstStyle/>
          <a:p>
            <a:pPr lvl="1" indent="-182563" eaLnBrk="0" hangingPunct="0">
              <a:defRPr/>
            </a:pPr>
            <a:r>
              <a:rPr kumimoji="0" lang="en-US" altLang="zh-TW" dirty="0">
                <a:solidFill>
                  <a:srgbClr val="0070C0"/>
                </a:solidFill>
                <a:latin typeface="+mj-ea"/>
                <a:ea typeface="+mj-ea"/>
              </a:rPr>
              <a:t>	</a:t>
            </a:r>
            <a:r>
              <a:rPr kumimoji="0" lang="en-US" altLang="zh-TW" b="1" dirty="0">
                <a:solidFill>
                  <a:srgbClr val="0070C0"/>
                </a:solidFill>
                <a:latin typeface="+mj-ea"/>
                <a:ea typeface="+mj-ea"/>
              </a:rPr>
              <a:t>2013 </a:t>
            </a:r>
            <a:r>
              <a:rPr kumimoji="0" lang="zh-TW" altLang="en-US" b="1" dirty="0">
                <a:solidFill>
                  <a:srgbClr val="0070C0"/>
                </a:solidFill>
                <a:latin typeface="+mj-ea"/>
                <a:ea typeface="+mj-ea"/>
              </a:rPr>
              <a:t>年將收錄</a:t>
            </a:r>
            <a:r>
              <a:rPr kumimoji="0" lang="en-US" altLang="zh-TW" b="1" dirty="0">
                <a:solidFill>
                  <a:srgbClr val="0070C0"/>
                </a:solidFill>
                <a:latin typeface="+mj-ea"/>
                <a:ea typeface="+mj-ea"/>
              </a:rPr>
              <a:t>38 </a:t>
            </a:r>
            <a:r>
              <a:rPr kumimoji="0" lang="zh-TW" altLang="en-US" b="1" dirty="0">
                <a:solidFill>
                  <a:srgbClr val="0070C0"/>
                </a:solidFill>
                <a:latin typeface="+mj-ea"/>
                <a:ea typeface="+mj-ea"/>
              </a:rPr>
              <a:t>家出版商所提供的 </a:t>
            </a:r>
            <a:r>
              <a:rPr kumimoji="0" lang="en-US" altLang="zh-TW" b="1" dirty="0" smtClean="0">
                <a:solidFill>
                  <a:srgbClr val="0070C0"/>
                </a:solidFill>
                <a:latin typeface="+mj-ea"/>
                <a:ea typeface="+mj-ea"/>
              </a:rPr>
              <a:t>239 </a:t>
            </a:r>
            <a:r>
              <a:rPr kumimoji="0" lang="zh-TW" altLang="en-US" b="1" dirty="0">
                <a:solidFill>
                  <a:srgbClr val="0070C0"/>
                </a:solidFill>
                <a:latin typeface="+mj-ea"/>
                <a:ea typeface="+mj-ea"/>
              </a:rPr>
              <a:t>種刊物</a:t>
            </a:r>
            <a:endParaRPr kumimoji="0" lang="zh-TW" altLang="en-US" dirty="0">
              <a:latin typeface="+mj-ea"/>
              <a:ea typeface="+mj-ea"/>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2"/>
          <p:cNvSpPr>
            <a:spLocks noGrp="1"/>
          </p:cNvSpPr>
          <p:nvPr>
            <p:ph type="title"/>
          </p:nvPr>
        </p:nvSpPr>
        <p:spPr>
          <a:xfrm>
            <a:off x="228600" y="230188"/>
            <a:ext cx="7162800" cy="534987"/>
          </a:xfrm>
        </p:spPr>
        <p:txBody>
          <a:bodyPr/>
          <a:lstStyle/>
          <a:p>
            <a:pPr eaLnBrk="1" hangingPunct="1">
              <a:defRPr/>
            </a:pPr>
            <a:r>
              <a:rPr lang="zh-TW" altLang="en-US" sz="2800" dirty="0" smtClean="0">
                <a:solidFill>
                  <a:schemeClr val="bg2"/>
                </a:solidFill>
                <a:latin typeface="+mj-ea"/>
              </a:rPr>
              <a:t>參與</a:t>
            </a:r>
            <a:r>
              <a:rPr lang="en-US" altLang="zh-TW" sz="2800" dirty="0" smtClean="0">
                <a:solidFill>
                  <a:schemeClr val="bg2"/>
                </a:solidFill>
                <a:latin typeface="+mj-ea"/>
              </a:rPr>
              <a:t>CSP</a:t>
            </a:r>
            <a:r>
              <a:rPr lang="zh-TW" altLang="en-US" sz="2800" dirty="0" smtClean="0">
                <a:solidFill>
                  <a:schemeClr val="bg2"/>
                </a:solidFill>
                <a:latin typeface="+mj-ea"/>
              </a:rPr>
              <a:t>計畫的出版社</a:t>
            </a:r>
            <a:endParaRPr lang="zh-TW" altLang="en-US" sz="1600" dirty="0" smtClean="0">
              <a:solidFill>
                <a:schemeClr val="bg2"/>
              </a:solidFill>
              <a:latin typeface="+mj-ea"/>
            </a:endParaRPr>
          </a:p>
        </p:txBody>
      </p:sp>
      <p:graphicFrame>
        <p:nvGraphicFramePr>
          <p:cNvPr id="30792" name="Group 72"/>
          <p:cNvGraphicFramePr>
            <a:graphicFrameLocks noGrp="1"/>
          </p:cNvGraphicFramePr>
          <p:nvPr/>
        </p:nvGraphicFramePr>
        <p:xfrm>
          <a:off x="533400" y="1295400"/>
          <a:ext cx="5029200" cy="4922520"/>
        </p:xfrm>
        <a:graphic>
          <a:graphicData uri="http://schemas.openxmlformats.org/drawingml/2006/table">
            <a:tbl>
              <a:tblPr/>
              <a:tblGrid>
                <a:gridCol w="5029200"/>
              </a:tblGrid>
              <a:tr h="114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300" b="0" i="0" u="none" strike="noStrike" cap="none" normalizeH="0" baseline="0" dirty="0" smtClean="0">
                          <a:ln>
                            <a:noFill/>
                          </a:ln>
                          <a:solidFill>
                            <a:srgbClr val="000000"/>
                          </a:solidFill>
                          <a:effectLst/>
                          <a:latin typeface="+mj-ea"/>
                          <a:ea typeface="+mj-ea"/>
                        </a:rPr>
                        <a:t>美國東方學會</a:t>
                      </a:r>
                    </a:p>
                  </a:txBody>
                  <a:tcPr marL="0" marR="0" marT="0" marB="0" anchor="b" horzOverflow="overflow">
                    <a:lnL>
                      <a:noFill/>
                    </a:lnL>
                    <a:lnR>
                      <a:noFill/>
                    </a:lnR>
                    <a:lnT>
                      <a:noFill/>
                    </a:lnT>
                    <a:lnB>
                      <a:noFill/>
                    </a:lnB>
                    <a:lnTlToBr>
                      <a:noFill/>
                    </a:lnTlToBr>
                    <a:lnBlToTr>
                      <a:noFill/>
                    </a:lnBlToTr>
                    <a:noFill/>
                  </a:tcPr>
                </a:tc>
              </a:tr>
              <a:tr h="219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300" b="0" i="0" u="none" strike="noStrike" cap="none" normalizeH="0" baseline="0" smtClean="0">
                          <a:ln>
                            <a:noFill/>
                          </a:ln>
                          <a:solidFill>
                            <a:srgbClr val="000000"/>
                          </a:solidFill>
                          <a:effectLst/>
                          <a:latin typeface="+mj-ea"/>
                          <a:ea typeface="+mj-ea"/>
                        </a:rPr>
                        <a:t>美國雅典古典研究院</a:t>
                      </a:r>
                    </a:p>
                  </a:txBody>
                  <a:tcPr marL="0" marR="0" marT="0" marB="0" anchor="b" horzOverflow="overflow">
                    <a:lnL>
                      <a:noFill/>
                    </a:lnL>
                    <a:lnR>
                      <a:noFill/>
                    </a:lnR>
                    <a:lnT>
                      <a:noFill/>
                    </a:lnT>
                    <a:lnB>
                      <a:noFill/>
                    </a:lnB>
                    <a:lnTlToBr>
                      <a:noFill/>
                    </a:lnTlToBr>
                    <a:lnBlToTr>
                      <a:noFill/>
                    </a:lnBlToTr>
                    <a:noFill/>
                  </a:tcPr>
                </a:tc>
              </a:tr>
              <a:tr h="114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300" b="0" i="0" u="none" strike="noStrike" cap="none" normalizeH="0" baseline="0" smtClean="0">
                          <a:ln>
                            <a:noFill/>
                          </a:ln>
                          <a:solidFill>
                            <a:srgbClr val="000000"/>
                          </a:solidFill>
                          <a:effectLst/>
                          <a:latin typeface="+mj-ea"/>
                          <a:ea typeface="+mj-ea"/>
                        </a:rPr>
                        <a:t>美國東方研究院</a:t>
                      </a:r>
                    </a:p>
                  </a:txBody>
                  <a:tcPr marL="0" marR="0" marT="0" marB="0" anchor="b" horzOverflow="overflow">
                    <a:lnL>
                      <a:noFill/>
                    </a:lnL>
                    <a:lnR>
                      <a:noFill/>
                    </a:lnR>
                    <a:lnT>
                      <a:noFill/>
                    </a:lnT>
                    <a:lnB>
                      <a:noFill/>
                    </a:lnB>
                    <a:lnTlToBr>
                      <a:noFill/>
                    </a:lnTlToBr>
                    <a:lnBlToTr>
                      <a:noFill/>
                    </a:lnBlToTr>
                    <a:noFill/>
                  </a:tcPr>
                </a:tc>
              </a:tr>
              <a:tr h="114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300" b="0" i="0" u="none" strike="noStrike" cap="none" normalizeH="0" baseline="0" smtClean="0">
                          <a:ln>
                            <a:noFill/>
                          </a:ln>
                          <a:solidFill>
                            <a:srgbClr val="000000"/>
                          </a:solidFill>
                          <a:effectLst/>
                          <a:latin typeface="+mj-ea"/>
                          <a:ea typeface="+mj-ea"/>
                        </a:rPr>
                        <a:t>美國國際法協會</a:t>
                      </a:r>
                    </a:p>
                  </a:txBody>
                  <a:tcPr marL="0" marR="0" marT="0" marB="0" anchor="b" horzOverflow="overflow">
                    <a:lnL>
                      <a:noFill/>
                    </a:lnL>
                    <a:lnR>
                      <a:noFill/>
                    </a:lnR>
                    <a:lnT>
                      <a:noFill/>
                    </a:lnT>
                    <a:lnB>
                      <a:noFill/>
                    </a:lnB>
                    <a:lnTlToBr>
                      <a:noFill/>
                    </a:lnTlToBr>
                    <a:lnBlToTr>
                      <a:noFill/>
                    </a:lnBlToTr>
                    <a:noFill/>
                  </a:tcPr>
                </a:tc>
              </a:tr>
              <a:tr h="114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300" b="0" i="0" u="none" strike="noStrike" cap="none" normalizeH="0" baseline="0" smtClean="0">
                          <a:ln>
                            <a:noFill/>
                          </a:ln>
                          <a:solidFill>
                            <a:srgbClr val="000000"/>
                          </a:solidFill>
                          <a:effectLst/>
                          <a:latin typeface="+mj-ea"/>
                          <a:ea typeface="+mj-ea"/>
                        </a:rPr>
                        <a:t>Antioch Review </a:t>
                      </a:r>
                      <a:r>
                        <a:rPr kumimoji="0" lang="zh-TW" altLang="en-US" sz="1300" b="0" i="0" u="none" strike="noStrike" cap="none" normalizeH="0" baseline="0" smtClean="0">
                          <a:ln>
                            <a:noFill/>
                          </a:ln>
                          <a:solidFill>
                            <a:srgbClr val="000000"/>
                          </a:solidFill>
                          <a:effectLst/>
                          <a:latin typeface="+mj-ea"/>
                          <a:ea typeface="+mj-ea"/>
                        </a:rPr>
                        <a:t>雜誌社</a:t>
                      </a:r>
                    </a:p>
                  </a:txBody>
                  <a:tcPr marL="0" marR="0" marT="0" marB="0" anchor="b" horzOverflow="overflow">
                    <a:lnL>
                      <a:noFill/>
                    </a:lnL>
                    <a:lnR>
                      <a:noFill/>
                    </a:lnR>
                    <a:lnT>
                      <a:noFill/>
                    </a:lnT>
                    <a:lnB>
                      <a:noFill/>
                    </a:lnB>
                    <a:lnTlToBr>
                      <a:noFill/>
                    </a:lnTlToBr>
                    <a:lnBlToTr>
                      <a:noFill/>
                    </a:lnBlToTr>
                    <a:noFill/>
                  </a:tcPr>
                </a:tc>
              </a:tr>
              <a:tr h="114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300" b="0" i="0" u="none" strike="noStrike" cap="none" normalizeH="0" baseline="0" smtClean="0">
                          <a:ln>
                            <a:noFill/>
                          </a:ln>
                          <a:solidFill>
                            <a:srgbClr val="000000"/>
                          </a:solidFill>
                          <a:effectLst/>
                          <a:latin typeface="+mj-ea"/>
                          <a:ea typeface="+mj-ea"/>
                        </a:rPr>
                        <a:t>美國考古研究會</a:t>
                      </a:r>
                    </a:p>
                  </a:txBody>
                  <a:tcPr marL="0" marR="0" marT="0" marB="0" anchor="b" horzOverflow="overflow">
                    <a:lnL>
                      <a:noFill/>
                    </a:lnL>
                    <a:lnR>
                      <a:noFill/>
                    </a:lnR>
                    <a:lnT>
                      <a:noFill/>
                    </a:lnT>
                    <a:lnB>
                      <a:noFill/>
                    </a:lnB>
                    <a:lnTlToBr>
                      <a:noFill/>
                    </a:lnTlToBr>
                    <a:lnBlToTr>
                      <a:noFill/>
                    </a:lnBlToTr>
                    <a:noFill/>
                  </a:tcPr>
                </a:tc>
              </a:tr>
              <a:tr h="219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300" b="0" i="0" u="none" strike="noStrike" cap="none" normalizeH="0" baseline="0" smtClean="0">
                          <a:ln>
                            <a:noFill/>
                          </a:ln>
                          <a:solidFill>
                            <a:srgbClr val="000000"/>
                          </a:solidFill>
                          <a:effectLst/>
                          <a:latin typeface="+mj-ea"/>
                          <a:ea typeface="+mj-ea"/>
                        </a:rPr>
                        <a:t>斯拉夫人、東歐人和歐亞混血人種協會</a:t>
                      </a:r>
                    </a:p>
                  </a:txBody>
                  <a:tcPr marL="0" marR="0" marT="0" marB="0" anchor="b" horzOverflow="overflow">
                    <a:lnL>
                      <a:noFill/>
                    </a:lnL>
                    <a:lnR>
                      <a:noFill/>
                    </a:lnR>
                    <a:lnT>
                      <a:noFill/>
                    </a:lnT>
                    <a:lnB>
                      <a:noFill/>
                    </a:lnB>
                    <a:lnTlToBr>
                      <a:noFill/>
                    </a:lnTlToBr>
                    <a:lnBlToTr>
                      <a:noFill/>
                    </a:lnBlToTr>
                    <a:noFill/>
                  </a:tcPr>
                </a:tc>
              </a:tr>
              <a:tr h="219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300" b="0" i="0" u="none" strike="noStrike" cap="none" normalizeH="0" baseline="0" smtClean="0">
                          <a:ln>
                            <a:noFill/>
                          </a:ln>
                          <a:solidFill>
                            <a:srgbClr val="000000"/>
                          </a:solidFill>
                          <a:effectLst/>
                          <a:latin typeface="+mj-ea"/>
                          <a:ea typeface="+mj-ea"/>
                        </a:rPr>
                        <a:t>非裔美國人生活和歷史研究會</a:t>
                      </a:r>
                    </a:p>
                  </a:txBody>
                  <a:tcPr marL="0" marR="0" marT="0" marB="0" anchor="b" horzOverflow="overflow">
                    <a:lnL>
                      <a:noFill/>
                    </a:lnL>
                    <a:lnR>
                      <a:noFill/>
                    </a:lnR>
                    <a:lnT>
                      <a:noFill/>
                    </a:lnT>
                    <a:lnB>
                      <a:noFill/>
                    </a:lnB>
                    <a:lnTlToBr>
                      <a:noFill/>
                    </a:lnTlToBr>
                    <a:lnBlToTr>
                      <a:noFill/>
                    </a:lnBlToTr>
                    <a:noFill/>
                  </a:tcPr>
                </a:tc>
              </a:tr>
              <a:tr h="219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300" b="0" i="0" u="none" strike="noStrike" cap="none" normalizeH="0" baseline="0" smtClean="0">
                          <a:ln>
                            <a:noFill/>
                          </a:ln>
                          <a:solidFill>
                            <a:srgbClr val="000000"/>
                          </a:solidFill>
                          <a:effectLst/>
                          <a:latin typeface="+mj-ea"/>
                          <a:ea typeface="+mj-ea"/>
                        </a:rPr>
                        <a:t>澳洲和紐西蘭醫學史協會</a:t>
                      </a:r>
                    </a:p>
                  </a:txBody>
                  <a:tcPr marL="0" marR="0" marT="0" marB="0" anchor="b" horzOverflow="overflow">
                    <a:lnL>
                      <a:noFill/>
                    </a:lnL>
                    <a:lnR>
                      <a:noFill/>
                    </a:lnR>
                    <a:lnT>
                      <a:noFill/>
                    </a:lnT>
                    <a:lnB>
                      <a:noFill/>
                    </a:lnB>
                    <a:lnTlToBr>
                      <a:noFill/>
                    </a:lnTlToBr>
                    <a:lnBlToTr>
                      <a:noFill/>
                    </a:lnBlToTr>
                    <a:noFill/>
                  </a:tcPr>
                </a:tc>
              </a:tr>
              <a:tr h="219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300" b="0" i="0" u="none" strike="noStrike" cap="none" normalizeH="0" baseline="0" smtClean="0">
                          <a:ln>
                            <a:noFill/>
                          </a:ln>
                          <a:solidFill>
                            <a:srgbClr val="000000"/>
                          </a:solidFill>
                          <a:effectLst/>
                          <a:latin typeface="+mj-ea"/>
                          <a:ea typeface="+mj-ea"/>
                        </a:rPr>
                        <a:t>澳洲勞工史研究會</a:t>
                      </a:r>
                    </a:p>
                  </a:txBody>
                  <a:tcPr marL="0" marR="0" marT="0" marB="0" anchor="b" horzOverflow="overflow">
                    <a:lnL>
                      <a:noFill/>
                    </a:lnL>
                    <a:lnR>
                      <a:noFill/>
                    </a:lnR>
                    <a:lnT>
                      <a:noFill/>
                    </a:lnT>
                    <a:lnB>
                      <a:noFill/>
                    </a:lnB>
                    <a:lnTlToBr>
                      <a:noFill/>
                    </a:lnTlToBr>
                    <a:lnBlToTr>
                      <a:noFill/>
                    </a:lnBlToTr>
                    <a:noFill/>
                  </a:tcPr>
                </a:tc>
              </a:tr>
              <a:tr h="114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300" b="0" i="0" u="none" strike="noStrike" cap="none" normalizeH="0" baseline="0" smtClean="0">
                          <a:ln>
                            <a:noFill/>
                          </a:ln>
                          <a:solidFill>
                            <a:srgbClr val="000000"/>
                          </a:solidFill>
                          <a:effectLst/>
                          <a:latin typeface="+mj-ea"/>
                          <a:ea typeface="+mj-ea"/>
                        </a:rPr>
                        <a:t>中密西根大學</a:t>
                      </a:r>
                    </a:p>
                  </a:txBody>
                  <a:tcPr marL="0" marR="0" marT="0" marB="0" anchor="b" horzOverflow="overflow">
                    <a:lnL>
                      <a:noFill/>
                    </a:lnL>
                    <a:lnR>
                      <a:noFill/>
                    </a:lnR>
                    <a:lnT>
                      <a:noFill/>
                    </a:lnT>
                    <a:lnB>
                      <a:noFill/>
                    </a:lnB>
                    <a:lnTlToBr>
                      <a:noFill/>
                    </a:lnTlToBr>
                    <a:lnBlToTr>
                      <a:noFill/>
                    </a:lnBlToTr>
                    <a:noFill/>
                  </a:tcPr>
                </a:tc>
              </a:tr>
              <a:tr h="219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300" b="0" i="0" u="none" strike="noStrike" cap="none" normalizeH="0" baseline="0" smtClean="0">
                          <a:ln>
                            <a:noFill/>
                          </a:ln>
                          <a:solidFill>
                            <a:srgbClr val="000000"/>
                          </a:solidFill>
                          <a:effectLst/>
                          <a:latin typeface="+mj-ea"/>
                          <a:ea typeface="+mj-ea"/>
                        </a:rPr>
                        <a:t>美國中西部和中南部古典協會</a:t>
                      </a:r>
                    </a:p>
                  </a:txBody>
                  <a:tcPr marL="0" marR="0" marT="0" marB="0" anchor="b" horzOverflow="overflow">
                    <a:lnL>
                      <a:noFill/>
                    </a:lnL>
                    <a:lnR>
                      <a:noFill/>
                    </a:lnR>
                    <a:lnT>
                      <a:noFill/>
                    </a:lnT>
                    <a:lnB>
                      <a:noFill/>
                    </a:lnB>
                    <a:lnTlToBr>
                      <a:noFill/>
                    </a:lnTlToBr>
                    <a:lnBlToTr>
                      <a:noFill/>
                    </a:lnBlToTr>
                    <a:noFill/>
                  </a:tcPr>
                </a:tc>
              </a:tr>
              <a:tr h="114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300" b="0" i="0" u="none" strike="noStrike" cap="none" normalizeH="0" baseline="0" smtClean="0">
                          <a:ln>
                            <a:noFill/>
                          </a:ln>
                          <a:solidFill>
                            <a:srgbClr val="000000"/>
                          </a:solidFill>
                          <a:effectLst/>
                          <a:latin typeface="+mj-ea"/>
                          <a:ea typeface="+mj-ea"/>
                        </a:rPr>
                        <a:t>賓州歷史協會</a:t>
                      </a:r>
                    </a:p>
                  </a:txBody>
                  <a:tcPr marL="0" marR="0" marT="0" marB="0" anchor="b" horzOverflow="overflow">
                    <a:lnL>
                      <a:noFill/>
                    </a:lnL>
                    <a:lnR>
                      <a:noFill/>
                    </a:lnR>
                    <a:lnT>
                      <a:noFill/>
                    </a:lnT>
                    <a:lnB>
                      <a:noFill/>
                    </a:lnB>
                    <a:lnTlToBr>
                      <a:noFill/>
                    </a:lnTlToBr>
                    <a:lnBlToTr>
                      <a:noFill/>
                    </a:lnBlToTr>
                    <a:noFill/>
                  </a:tcPr>
                </a:tc>
              </a:tr>
              <a:tr h="114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300" b="0" i="0" u="none" strike="noStrike" cap="none" normalizeH="0" baseline="0" smtClean="0">
                          <a:ln>
                            <a:noFill/>
                          </a:ln>
                          <a:solidFill>
                            <a:srgbClr val="000000"/>
                          </a:solidFill>
                          <a:effectLst/>
                          <a:latin typeface="+mj-ea"/>
                          <a:ea typeface="+mj-ea"/>
                        </a:rPr>
                        <a:t>印第安那大學歷史系</a:t>
                      </a:r>
                    </a:p>
                  </a:txBody>
                  <a:tcPr marL="0" marR="0" marT="0" marB="0" anchor="b" horzOverflow="overflow">
                    <a:lnL>
                      <a:noFill/>
                    </a:lnL>
                    <a:lnR>
                      <a:noFill/>
                    </a:lnR>
                    <a:lnT>
                      <a:noFill/>
                    </a:lnT>
                    <a:lnB>
                      <a:noFill/>
                    </a:lnB>
                    <a:lnTlToBr>
                      <a:noFill/>
                    </a:lnTlToBr>
                    <a:lnBlToTr>
                      <a:noFill/>
                    </a:lnBlToTr>
                    <a:noFill/>
                  </a:tcPr>
                </a:tc>
              </a:tr>
              <a:tr h="114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300" b="0" i="0" u="none" strike="noStrike" cap="none" normalizeH="0" baseline="0" smtClean="0">
                          <a:ln>
                            <a:noFill/>
                          </a:ln>
                          <a:solidFill>
                            <a:srgbClr val="000000"/>
                          </a:solidFill>
                          <a:effectLst/>
                          <a:latin typeface="+mj-ea"/>
                          <a:ea typeface="+mj-ea"/>
                        </a:rPr>
                        <a:t>印第安那大學出版社</a:t>
                      </a:r>
                    </a:p>
                  </a:txBody>
                  <a:tcPr marL="0" marR="0" marT="0" marB="0" anchor="b" horzOverflow="overflow">
                    <a:lnL>
                      <a:noFill/>
                    </a:lnL>
                    <a:lnR>
                      <a:noFill/>
                    </a:lnR>
                    <a:lnT>
                      <a:noFill/>
                    </a:lnT>
                    <a:lnB>
                      <a:noFill/>
                    </a:lnB>
                    <a:lnTlToBr>
                      <a:noFill/>
                    </a:lnTlToBr>
                    <a:lnBlToTr>
                      <a:noFill/>
                    </a:lnBlToTr>
                    <a:noFill/>
                  </a:tcPr>
                </a:tc>
              </a:tr>
              <a:tr h="114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300" b="0" i="0" u="none" strike="noStrike" cap="none" normalizeH="0" baseline="0" smtClean="0">
                          <a:ln>
                            <a:noFill/>
                          </a:ln>
                          <a:solidFill>
                            <a:srgbClr val="000000"/>
                          </a:solidFill>
                          <a:effectLst/>
                          <a:latin typeface="+mj-ea"/>
                          <a:ea typeface="+mj-ea"/>
                        </a:rPr>
                        <a:t>傳統音樂國際理事會</a:t>
                      </a:r>
                    </a:p>
                  </a:txBody>
                  <a:tcPr marL="0" marR="0" marT="0" marB="0" anchor="b" horzOverflow="overflow">
                    <a:lnL>
                      <a:noFill/>
                    </a:lnL>
                    <a:lnR>
                      <a:noFill/>
                    </a:lnR>
                    <a:lnT>
                      <a:noFill/>
                    </a:lnT>
                    <a:lnB>
                      <a:noFill/>
                    </a:lnB>
                    <a:lnTlToBr>
                      <a:noFill/>
                    </a:lnTlToBr>
                    <a:lnBlToTr>
                      <a:noFill/>
                    </a:lnBlToTr>
                    <a:noFill/>
                  </a:tcPr>
                </a:tc>
              </a:tr>
              <a:tr h="114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300" b="0" i="0" u="none" strike="noStrike" cap="none" normalizeH="0" baseline="0" smtClean="0">
                          <a:ln>
                            <a:noFill/>
                          </a:ln>
                          <a:solidFill>
                            <a:srgbClr val="000000"/>
                          </a:solidFill>
                          <a:effectLst/>
                          <a:latin typeface="+mj-ea"/>
                          <a:ea typeface="+mj-ea"/>
                        </a:rPr>
                        <a:t>黑人教育期刊</a:t>
                      </a:r>
                    </a:p>
                  </a:txBody>
                  <a:tcPr marL="0" marR="0" marT="0" marB="0" anchor="b" horzOverflow="overflow">
                    <a:lnL>
                      <a:noFill/>
                    </a:lnL>
                    <a:lnR>
                      <a:noFill/>
                    </a:lnR>
                    <a:lnT>
                      <a:noFill/>
                    </a:lnT>
                    <a:lnB>
                      <a:noFill/>
                    </a:lnB>
                    <a:lnTlToBr>
                      <a:noFill/>
                    </a:lnTlToBr>
                    <a:lnBlToTr>
                      <a:noFill/>
                    </a:lnBlToTr>
                    <a:noFill/>
                  </a:tcPr>
                </a:tc>
              </a:tr>
              <a:tr h="114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300" b="0" i="0" u="none" strike="noStrike" cap="none" normalizeH="0" baseline="0" dirty="0" smtClean="0">
                          <a:ln>
                            <a:noFill/>
                          </a:ln>
                          <a:solidFill>
                            <a:srgbClr val="000000"/>
                          </a:solidFill>
                          <a:effectLst/>
                          <a:latin typeface="+mj-ea"/>
                          <a:ea typeface="+mj-ea"/>
                        </a:rPr>
                        <a:t>麻省歷史協會</a:t>
                      </a:r>
                    </a:p>
                  </a:txBody>
                  <a:tcPr marL="0" marR="0" marT="0" marB="0" anchor="b" horzOverflow="overflow">
                    <a:lnL>
                      <a:noFill/>
                    </a:lnL>
                    <a:lnR>
                      <a:noFill/>
                    </a:lnR>
                    <a:lnT>
                      <a:noFill/>
                    </a:lnT>
                    <a:lnB>
                      <a:noFill/>
                    </a:lnB>
                    <a:lnTlToBr>
                      <a:noFill/>
                    </a:lnTlToBr>
                    <a:lnBlToTr>
                      <a:noFill/>
                    </a:lnBlToTr>
                    <a:noFill/>
                  </a:tcPr>
                </a:tc>
              </a:tr>
              <a:tr h="114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300" b="1" i="0" u="none" strike="noStrike" cap="none" normalizeH="0" baseline="0" smtClean="0">
                          <a:ln>
                            <a:noFill/>
                          </a:ln>
                          <a:solidFill>
                            <a:srgbClr val="0070C0"/>
                          </a:solidFill>
                          <a:effectLst/>
                          <a:latin typeface="+mj-ea"/>
                          <a:ea typeface="+mj-ea"/>
                        </a:rPr>
                        <a:t>美國數學協會</a:t>
                      </a:r>
                    </a:p>
                  </a:txBody>
                  <a:tcPr marL="0" marR="0" marT="0" marB="0" anchor="b" horzOverflow="overflow">
                    <a:lnL>
                      <a:noFill/>
                    </a:lnL>
                    <a:lnR>
                      <a:noFill/>
                    </a:lnR>
                    <a:lnT>
                      <a:noFill/>
                    </a:lnT>
                    <a:lnB>
                      <a:noFill/>
                    </a:lnB>
                    <a:lnTlToBr>
                      <a:noFill/>
                    </a:lnTlToBr>
                    <a:lnBlToTr>
                      <a:noFill/>
                    </a:lnBlToTr>
                    <a:noFill/>
                  </a:tcPr>
                </a:tc>
              </a:tr>
              <a:tr h="114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300" b="0" i="0" u="none" strike="noStrike" cap="none" normalizeH="0" baseline="0" smtClean="0">
                          <a:ln>
                            <a:noFill/>
                          </a:ln>
                          <a:solidFill>
                            <a:srgbClr val="000000"/>
                          </a:solidFill>
                          <a:effectLst/>
                          <a:latin typeface="+mj-ea"/>
                          <a:ea typeface="+mj-ea"/>
                        </a:rPr>
                        <a:t>現代人文研究協會</a:t>
                      </a:r>
                    </a:p>
                  </a:txBody>
                  <a:tcPr marL="0" marR="0" marT="0" marB="0" anchor="b" horzOverflow="overflow">
                    <a:lnL>
                      <a:noFill/>
                    </a:lnL>
                    <a:lnR>
                      <a:noFill/>
                    </a:lnR>
                    <a:lnT>
                      <a:noFill/>
                    </a:lnT>
                    <a:lnB>
                      <a:noFill/>
                    </a:lnB>
                    <a:lnTlToBr>
                      <a:noFill/>
                    </a:lnTlToBr>
                    <a:lnBlToTr>
                      <a:noFill/>
                    </a:lnBlToTr>
                    <a:noFill/>
                  </a:tcPr>
                </a:tc>
              </a:tr>
              <a:tr h="219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300" b="0" i="0" u="none" strike="noStrike" cap="none" normalizeH="0" baseline="0" smtClean="0">
                          <a:ln>
                            <a:noFill/>
                          </a:ln>
                          <a:solidFill>
                            <a:srgbClr val="000000"/>
                          </a:solidFill>
                          <a:effectLst/>
                          <a:latin typeface="+mj-ea"/>
                          <a:ea typeface="+mj-ea"/>
                        </a:rPr>
                        <a:t>美國數學教師理事會</a:t>
                      </a:r>
                    </a:p>
                  </a:txBody>
                  <a:tcPr marL="0" marR="0" marT="0" marB="0" anchor="b" horzOverflow="overflow">
                    <a:lnL>
                      <a:noFill/>
                    </a:lnL>
                    <a:lnR>
                      <a:noFill/>
                    </a:lnR>
                    <a:lnT>
                      <a:noFill/>
                    </a:lnT>
                    <a:lnB>
                      <a:noFill/>
                    </a:lnB>
                    <a:lnTlToBr>
                      <a:noFill/>
                    </a:lnTlToBr>
                    <a:lnBlToTr>
                      <a:noFill/>
                    </a:lnBlToTr>
                    <a:noFill/>
                  </a:tcPr>
                </a:tc>
              </a:tr>
              <a:tr h="219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300" b="0" i="0" u="none" strike="noStrike" cap="none" normalizeH="0" baseline="0" smtClean="0">
                          <a:ln>
                            <a:noFill/>
                          </a:ln>
                          <a:solidFill>
                            <a:srgbClr val="000000"/>
                          </a:solidFill>
                          <a:effectLst/>
                          <a:latin typeface="+mj-ea"/>
                          <a:ea typeface="+mj-ea"/>
                        </a:rPr>
                        <a:t>Omohundro </a:t>
                      </a:r>
                      <a:r>
                        <a:rPr kumimoji="0" lang="zh-TW" altLang="en-US" sz="1300" b="0" i="0" u="none" strike="noStrike" cap="none" normalizeH="0" baseline="0" smtClean="0">
                          <a:ln>
                            <a:noFill/>
                          </a:ln>
                          <a:solidFill>
                            <a:srgbClr val="000000"/>
                          </a:solidFill>
                          <a:effectLst/>
                          <a:latin typeface="+mj-ea"/>
                          <a:ea typeface="+mj-ea"/>
                        </a:rPr>
                        <a:t>早期美國歷史和文化研究會</a:t>
                      </a:r>
                    </a:p>
                  </a:txBody>
                  <a:tcPr marL="0" marR="0" marT="0" marB="0" anchor="b" horzOverflow="overflow">
                    <a:lnL>
                      <a:noFill/>
                    </a:lnL>
                    <a:lnR>
                      <a:noFill/>
                    </a:lnR>
                    <a:lnT>
                      <a:noFill/>
                    </a:lnT>
                    <a:lnB>
                      <a:noFill/>
                    </a:lnB>
                    <a:lnTlToBr>
                      <a:noFill/>
                    </a:lnTlToBr>
                    <a:lnBlToTr>
                      <a:noFill/>
                    </a:lnBlToTr>
                    <a:noFill/>
                  </a:tcPr>
                </a:tc>
              </a:tr>
              <a:tr h="114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300" b="0" i="0" u="none" strike="noStrike" cap="none" normalizeH="0" baseline="0" smtClean="0">
                          <a:ln>
                            <a:noFill/>
                          </a:ln>
                          <a:solidFill>
                            <a:srgbClr val="000000"/>
                          </a:solidFill>
                          <a:effectLst/>
                          <a:latin typeface="+mj-ea"/>
                          <a:ea typeface="+mj-ea"/>
                        </a:rPr>
                        <a:t>奧勒崗歷史協會</a:t>
                      </a:r>
                    </a:p>
                  </a:txBody>
                  <a:tcPr marL="0" marR="0" marT="0" marB="0" anchor="b" horzOverflow="overflow">
                    <a:lnL>
                      <a:noFill/>
                    </a:lnL>
                    <a:lnR>
                      <a:noFill/>
                    </a:lnR>
                    <a:lnT>
                      <a:noFill/>
                    </a:lnT>
                    <a:lnB>
                      <a:noFill/>
                    </a:lnB>
                    <a:lnTlToBr>
                      <a:noFill/>
                    </a:lnTlToBr>
                    <a:lnBlToTr>
                      <a:noFill/>
                    </a:lnBlToTr>
                    <a:noFill/>
                  </a:tcPr>
                </a:tc>
              </a:tr>
              <a:tr h="1143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300" b="0" i="0" u="none" strike="noStrike" cap="none" normalizeH="0" baseline="0" dirty="0" smtClean="0">
                          <a:ln>
                            <a:noFill/>
                          </a:ln>
                          <a:solidFill>
                            <a:srgbClr val="000000"/>
                          </a:solidFill>
                          <a:effectLst/>
                          <a:latin typeface="+mj-ea"/>
                          <a:ea typeface="+mj-ea"/>
                        </a:rPr>
                        <a:t>Paradigm Publishers</a:t>
                      </a:r>
                    </a:p>
                  </a:txBody>
                  <a:tcPr marL="0" marR="0" marT="0" marB="0" anchor="b" horzOverflow="overflow">
                    <a:lnL>
                      <a:noFill/>
                    </a:lnL>
                    <a:lnR>
                      <a:noFill/>
                    </a:lnR>
                    <a:lnT>
                      <a:noFill/>
                    </a:lnT>
                    <a:lnB>
                      <a:noFill/>
                    </a:lnB>
                    <a:lnTlToBr>
                      <a:noFill/>
                    </a:lnTlToBr>
                    <a:lnBlToTr>
                      <a:noFill/>
                    </a:lnBlToTr>
                    <a:noFill/>
                  </a:tcPr>
                </a:tc>
              </a:tr>
            </a:tbl>
          </a:graphicData>
        </a:graphic>
      </p:graphicFrame>
      <p:graphicFrame>
        <p:nvGraphicFramePr>
          <p:cNvPr id="30787" name="Group 67"/>
          <p:cNvGraphicFramePr>
            <a:graphicFrameLocks noGrp="1"/>
          </p:cNvGraphicFramePr>
          <p:nvPr/>
        </p:nvGraphicFramePr>
        <p:xfrm>
          <a:off x="3575050" y="1268413"/>
          <a:ext cx="5029200" cy="4922520"/>
        </p:xfrm>
        <a:graphic>
          <a:graphicData uri="http://schemas.openxmlformats.org/drawingml/2006/table">
            <a:tbl>
              <a:tblPr/>
              <a:tblGrid>
                <a:gridCol w="5029200"/>
              </a:tblGrid>
              <a:tr h="1555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zh-TW" sz="1300" b="0" i="0" u="none" strike="noStrike" cap="none" normalizeH="0" baseline="0" dirty="0" smtClean="0">
                          <a:ln>
                            <a:noFill/>
                          </a:ln>
                          <a:solidFill>
                            <a:schemeClr val="tx1"/>
                          </a:solidFill>
                          <a:effectLst/>
                          <a:latin typeface="+mj-ea"/>
                          <a:ea typeface="+mj-ea"/>
                        </a:rPr>
                        <a:t>American Oriental Society</a:t>
                      </a:r>
                      <a:endParaRPr kumimoji="0" lang="en-US" altLang="zh-TW" sz="1300" b="0" i="0" u="none" strike="noStrike" cap="none" normalizeH="0" baseline="0" dirty="0" smtClean="0">
                        <a:ln>
                          <a:noFill/>
                        </a:ln>
                        <a:solidFill>
                          <a:srgbClr val="000000"/>
                        </a:solidFill>
                        <a:effectLst/>
                        <a:latin typeface="+mj-ea"/>
                        <a:ea typeface="+mj-ea"/>
                      </a:endParaRPr>
                    </a:p>
                  </a:txBody>
                  <a:tcPr marL="0" marR="0" marT="0" marB="0" anchor="b" horzOverflow="overflow">
                    <a:lnL>
                      <a:noFill/>
                    </a:lnL>
                    <a:lnR>
                      <a:noFill/>
                    </a:lnR>
                    <a:lnT>
                      <a:noFill/>
                    </a:lnT>
                    <a:lnB>
                      <a:noFill/>
                    </a:lnB>
                    <a:lnTlToBr>
                      <a:noFill/>
                    </a:lnTlToBr>
                    <a:lnBlToTr>
                      <a:noFill/>
                    </a:lnBlToTr>
                    <a:noFill/>
                  </a:tcPr>
                </a:tc>
              </a:tr>
              <a:tr h="2190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zh-TW" sz="1300" b="0" i="0" u="none" strike="noStrike" cap="none" normalizeH="0" baseline="0" smtClean="0">
                          <a:ln>
                            <a:noFill/>
                          </a:ln>
                          <a:solidFill>
                            <a:schemeClr val="tx1"/>
                          </a:solidFill>
                          <a:effectLst/>
                          <a:latin typeface="+mj-ea"/>
                          <a:ea typeface="+mj-ea"/>
                        </a:rPr>
                        <a:t>American School of Classical Studies at Athens</a:t>
                      </a:r>
                      <a:endParaRPr kumimoji="0" lang="en-US" altLang="zh-TW" sz="1300" b="0" i="0" u="none" strike="noStrike" cap="none" normalizeH="0" baseline="0" smtClean="0">
                        <a:ln>
                          <a:noFill/>
                        </a:ln>
                        <a:solidFill>
                          <a:srgbClr val="000000"/>
                        </a:solidFill>
                        <a:effectLst/>
                        <a:latin typeface="+mj-ea"/>
                        <a:ea typeface="+mj-ea"/>
                      </a:endParaRPr>
                    </a:p>
                  </a:txBody>
                  <a:tcPr marL="0" marR="0" marT="0" marB="0" anchor="b" horzOverflow="overflow">
                    <a:lnL>
                      <a:noFill/>
                    </a:lnL>
                    <a:lnR>
                      <a:noFill/>
                    </a:lnR>
                    <a:lnT>
                      <a:noFill/>
                    </a:lnT>
                    <a:lnB>
                      <a:noFill/>
                    </a:lnB>
                    <a:lnTlToBr>
                      <a:noFill/>
                    </a:lnTlToBr>
                    <a:lnBlToTr>
                      <a:noFill/>
                    </a:lnBlToTr>
                    <a:noFill/>
                  </a:tcPr>
                </a:tc>
              </a:tr>
              <a:tr h="1143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zh-TW" sz="1300" b="0" i="0" u="none" strike="noStrike" cap="none" normalizeH="0" baseline="0" smtClean="0">
                          <a:ln>
                            <a:noFill/>
                          </a:ln>
                          <a:solidFill>
                            <a:schemeClr val="tx1"/>
                          </a:solidFill>
                          <a:effectLst/>
                          <a:latin typeface="+mj-ea"/>
                          <a:ea typeface="+mj-ea"/>
                        </a:rPr>
                        <a:t>American Schools of Oriental Research</a:t>
                      </a:r>
                      <a:endParaRPr kumimoji="0" lang="en-US" altLang="zh-TW" sz="1300" b="0" i="0" u="none" strike="noStrike" cap="none" normalizeH="0" baseline="0" smtClean="0">
                        <a:ln>
                          <a:noFill/>
                        </a:ln>
                        <a:solidFill>
                          <a:srgbClr val="000000"/>
                        </a:solidFill>
                        <a:effectLst/>
                        <a:latin typeface="+mj-ea"/>
                        <a:ea typeface="+mj-ea"/>
                      </a:endParaRPr>
                    </a:p>
                  </a:txBody>
                  <a:tcPr marL="0" marR="0" marT="0" marB="0" anchor="b" horzOverflow="overflow">
                    <a:lnL>
                      <a:noFill/>
                    </a:lnL>
                    <a:lnR>
                      <a:noFill/>
                    </a:lnR>
                    <a:lnT>
                      <a:noFill/>
                    </a:lnT>
                    <a:lnB>
                      <a:noFill/>
                    </a:lnB>
                    <a:lnTlToBr>
                      <a:noFill/>
                    </a:lnTlToBr>
                    <a:lnBlToTr>
                      <a:noFill/>
                    </a:lnBlToTr>
                    <a:noFill/>
                  </a:tcPr>
                </a:tc>
              </a:tr>
              <a:tr h="1143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zh-TW" sz="1300" b="0" i="0" u="none" strike="noStrike" cap="none" normalizeH="0" baseline="0" smtClean="0">
                          <a:ln>
                            <a:noFill/>
                          </a:ln>
                          <a:solidFill>
                            <a:schemeClr val="tx1"/>
                          </a:solidFill>
                          <a:effectLst/>
                          <a:latin typeface="+mj-ea"/>
                          <a:ea typeface="+mj-ea"/>
                        </a:rPr>
                        <a:t>American Society of International Law</a:t>
                      </a:r>
                      <a:endParaRPr kumimoji="0" lang="en-US" altLang="zh-TW" sz="1300" b="0" i="0" u="none" strike="noStrike" cap="none" normalizeH="0" baseline="0" smtClean="0">
                        <a:ln>
                          <a:noFill/>
                        </a:ln>
                        <a:solidFill>
                          <a:srgbClr val="000000"/>
                        </a:solidFill>
                        <a:effectLst/>
                        <a:latin typeface="+mj-ea"/>
                        <a:ea typeface="+mj-ea"/>
                      </a:endParaRPr>
                    </a:p>
                  </a:txBody>
                  <a:tcPr marL="0" marR="0" marT="0" marB="0" anchor="b" horzOverflow="overflow">
                    <a:lnL>
                      <a:noFill/>
                    </a:lnL>
                    <a:lnR>
                      <a:noFill/>
                    </a:lnR>
                    <a:lnT>
                      <a:noFill/>
                    </a:lnT>
                    <a:lnB>
                      <a:noFill/>
                    </a:lnB>
                    <a:lnTlToBr>
                      <a:noFill/>
                    </a:lnTlToBr>
                    <a:lnBlToTr>
                      <a:noFill/>
                    </a:lnBlToTr>
                    <a:noFill/>
                  </a:tcPr>
                </a:tc>
              </a:tr>
              <a:tr h="1143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zh-TW" sz="1300" b="0" i="0" u="none" strike="noStrike" cap="none" normalizeH="0" baseline="0" smtClean="0">
                          <a:ln>
                            <a:noFill/>
                          </a:ln>
                          <a:solidFill>
                            <a:schemeClr val="tx1"/>
                          </a:solidFill>
                          <a:effectLst/>
                          <a:latin typeface="+mj-ea"/>
                          <a:ea typeface="+mj-ea"/>
                        </a:rPr>
                        <a:t>Antioch Review</a:t>
                      </a:r>
                      <a:endParaRPr kumimoji="0" lang="en-US" altLang="zh-TW" sz="1300" b="0" i="0" u="none" strike="noStrike" cap="none" normalizeH="0" baseline="0" smtClean="0">
                        <a:ln>
                          <a:noFill/>
                        </a:ln>
                        <a:solidFill>
                          <a:srgbClr val="000000"/>
                        </a:solidFill>
                        <a:effectLst/>
                        <a:latin typeface="+mj-ea"/>
                        <a:ea typeface="+mj-ea"/>
                      </a:endParaRPr>
                    </a:p>
                  </a:txBody>
                  <a:tcPr marL="0" marR="0" marT="0" marB="0" anchor="b" horzOverflow="overflow">
                    <a:lnL>
                      <a:noFill/>
                    </a:lnL>
                    <a:lnR>
                      <a:noFill/>
                    </a:lnR>
                    <a:lnT>
                      <a:noFill/>
                    </a:lnT>
                    <a:lnB>
                      <a:noFill/>
                    </a:lnB>
                    <a:lnTlToBr>
                      <a:noFill/>
                    </a:lnTlToBr>
                    <a:lnBlToTr>
                      <a:noFill/>
                    </a:lnBlToTr>
                    <a:noFill/>
                  </a:tcPr>
                </a:tc>
              </a:tr>
              <a:tr h="1143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zh-TW" sz="1300" b="0" i="0" u="none" strike="noStrike" cap="none" normalizeH="0" baseline="0" smtClean="0">
                          <a:ln>
                            <a:noFill/>
                          </a:ln>
                          <a:solidFill>
                            <a:schemeClr val="tx1"/>
                          </a:solidFill>
                          <a:effectLst/>
                          <a:latin typeface="+mj-ea"/>
                          <a:ea typeface="+mj-ea"/>
                        </a:rPr>
                        <a:t>Archaeological Institute of America</a:t>
                      </a:r>
                      <a:endParaRPr kumimoji="0" lang="en-US" altLang="zh-TW" sz="1300" b="0" i="0" u="none" strike="noStrike" cap="none" normalizeH="0" baseline="0" smtClean="0">
                        <a:ln>
                          <a:noFill/>
                        </a:ln>
                        <a:solidFill>
                          <a:srgbClr val="000000"/>
                        </a:solidFill>
                        <a:effectLst/>
                        <a:latin typeface="+mj-ea"/>
                        <a:ea typeface="+mj-ea"/>
                      </a:endParaRPr>
                    </a:p>
                  </a:txBody>
                  <a:tcPr marL="0" marR="0" marT="0" marB="0" anchor="b" horzOverflow="overflow">
                    <a:lnL>
                      <a:noFill/>
                    </a:lnL>
                    <a:lnR>
                      <a:noFill/>
                    </a:lnR>
                    <a:lnT>
                      <a:noFill/>
                    </a:lnT>
                    <a:lnB>
                      <a:noFill/>
                    </a:lnB>
                    <a:lnTlToBr>
                      <a:noFill/>
                    </a:lnTlToBr>
                    <a:lnBlToTr>
                      <a:noFill/>
                    </a:lnBlToTr>
                    <a:noFill/>
                  </a:tcPr>
                </a:tc>
              </a:tr>
              <a:tr h="2190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zh-TW" sz="1300" b="0" i="0" u="none" strike="noStrike" cap="none" normalizeH="0" baseline="0" smtClean="0">
                          <a:ln>
                            <a:noFill/>
                          </a:ln>
                          <a:solidFill>
                            <a:schemeClr val="tx1"/>
                          </a:solidFill>
                          <a:effectLst/>
                          <a:latin typeface="+mj-ea"/>
                          <a:ea typeface="+mj-ea"/>
                        </a:rPr>
                        <a:t>Association for Slavic, East European, and Eurasian Studies</a:t>
                      </a:r>
                      <a:endParaRPr kumimoji="0" lang="en-US" altLang="zh-TW" sz="1300" b="0" i="0" u="none" strike="noStrike" cap="none" normalizeH="0" baseline="0" smtClean="0">
                        <a:ln>
                          <a:noFill/>
                        </a:ln>
                        <a:solidFill>
                          <a:srgbClr val="000000"/>
                        </a:solidFill>
                        <a:effectLst/>
                        <a:latin typeface="+mj-ea"/>
                        <a:ea typeface="+mj-ea"/>
                      </a:endParaRPr>
                    </a:p>
                  </a:txBody>
                  <a:tcPr marL="0" marR="0" marT="0" marB="0" anchor="b" horzOverflow="overflow">
                    <a:lnL>
                      <a:noFill/>
                    </a:lnL>
                    <a:lnR>
                      <a:noFill/>
                    </a:lnR>
                    <a:lnT>
                      <a:noFill/>
                    </a:lnT>
                    <a:lnB>
                      <a:noFill/>
                    </a:lnB>
                    <a:lnTlToBr>
                      <a:noFill/>
                    </a:lnTlToBr>
                    <a:lnBlToTr>
                      <a:noFill/>
                    </a:lnBlToTr>
                    <a:noFill/>
                  </a:tcPr>
                </a:tc>
              </a:tr>
              <a:tr h="2190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zh-TW" sz="1300" b="0" i="0" u="none" strike="noStrike" cap="none" normalizeH="0" baseline="0" smtClean="0">
                          <a:ln>
                            <a:noFill/>
                          </a:ln>
                          <a:solidFill>
                            <a:schemeClr val="tx1"/>
                          </a:solidFill>
                          <a:effectLst/>
                          <a:latin typeface="+mj-ea"/>
                          <a:ea typeface="+mj-ea"/>
                        </a:rPr>
                        <a:t>Association for the Study of African American Life and History</a:t>
                      </a:r>
                      <a:endParaRPr kumimoji="0" lang="en-US" altLang="zh-TW" sz="1300" b="0" i="0" u="none" strike="noStrike" cap="none" normalizeH="0" baseline="0" smtClean="0">
                        <a:ln>
                          <a:noFill/>
                        </a:ln>
                        <a:solidFill>
                          <a:srgbClr val="000000"/>
                        </a:solidFill>
                        <a:effectLst/>
                        <a:latin typeface="+mj-ea"/>
                        <a:ea typeface="+mj-ea"/>
                      </a:endParaRPr>
                    </a:p>
                  </a:txBody>
                  <a:tcPr marL="0" marR="0" marT="0" marB="0" anchor="b" horzOverflow="overflow">
                    <a:lnL>
                      <a:noFill/>
                    </a:lnL>
                    <a:lnR>
                      <a:noFill/>
                    </a:lnR>
                    <a:lnT>
                      <a:noFill/>
                    </a:lnT>
                    <a:lnB>
                      <a:noFill/>
                    </a:lnB>
                    <a:lnTlToBr>
                      <a:noFill/>
                    </a:lnTlToBr>
                    <a:lnBlToTr>
                      <a:noFill/>
                    </a:lnBlToTr>
                    <a:noFill/>
                  </a:tcPr>
                </a:tc>
              </a:tr>
              <a:tr h="2190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zh-TW" sz="1300" b="0" i="0" u="none" strike="noStrike" cap="none" normalizeH="0" baseline="0" smtClean="0">
                          <a:ln>
                            <a:noFill/>
                          </a:ln>
                          <a:solidFill>
                            <a:schemeClr val="tx1"/>
                          </a:solidFill>
                          <a:effectLst/>
                          <a:latin typeface="+mj-ea"/>
                          <a:ea typeface="+mj-ea"/>
                        </a:rPr>
                        <a:t>Australian and New Zealand Society of the History of Medicine</a:t>
                      </a:r>
                      <a:endParaRPr kumimoji="0" lang="en-US" altLang="zh-TW" sz="1300" b="0" i="0" u="none" strike="noStrike" cap="none" normalizeH="0" baseline="0" smtClean="0">
                        <a:ln>
                          <a:noFill/>
                        </a:ln>
                        <a:solidFill>
                          <a:srgbClr val="000000"/>
                        </a:solidFill>
                        <a:effectLst/>
                        <a:latin typeface="+mj-ea"/>
                        <a:ea typeface="+mj-ea"/>
                      </a:endParaRPr>
                    </a:p>
                  </a:txBody>
                  <a:tcPr marL="0" marR="0" marT="0" marB="0" anchor="b" horzOverflow="overflow">
                    <a:lnL>
                      <a:noFill/>
                    </a:lnL>
                    <a:lnR>
                      <a:noFill/>
                    </a:lnR>
                    <a:lnT>
                      <a:noFill/>
                    </a:lnT>
                    <a:lnB>
                      <a:noFill/>
                    </a:lnB>
                    <a:lnTlToBr>
                      <a:noFill/>
                    </a:lnTlToBr>
                    <a:lnBlToTr>
                      <a:noFill/>
                    </a:lnBlToTr>
                    <a:noFill/>
                  </a:tcPr>
                </a:tc>
              </a:tr>
              <a:tr h="2190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zh-TW" sz="1300" b="0" i="0" u="none" strike="noStrike" cap="none" normalizeH="0" baseline="0" smtClean="0">
                          <a:ln>
                            <a:noFill/>
                          </a:ln>
                          <a:solidFill>
                            <a:schemeClr val="tx1"/>
                          </a:solidFill>
                          <a:effectLst/>
                          <a:latin typeface="+mj-ea"/>
                          <a:ea typeface="+mj-ea"/>
                        </a:rPr>
                        <a:t>Australian Society for the Study of  Labour History, Inc.</a:t>
                      </a:r>
                      <a:endParaRPr kumimoji="0" lang="en-US" altLang="zh-TW" sz="1300" b="0" i="0" u="none" strike="noStrike" cap="none" normalizeH="0" baseline="0" smtClean="0">
                        <a:ln>
                          <a:noFill/>
                        </a:ln>
                        <a:solidFill>
                          <a:srgbClr val="000000"/>
                        </a:solidFill>
                        <a:effectLst/>
                        <a:latin typeface="+mj-ea"/>
                        <a:ea typeface="+mj-ea"/>
                      </a:endParaRPr>
                    </a:p>
                  </a:txBody>
                  <a:tcPr marL="0" marR="0" marT="0" marB="0" anchor="b" horzOverflow="overflow">
                    <a:lnL>
                      <a:noFill/>
                    </a:lnL>
                    <a:lnR>
                      <a:noFill/>
                    </a:lnR>
                    <a:lnT>
                      <a:noFill/>
                    </a:lnT>
                    <a:lnB>
                      <a:noFill/>
                    </a:lnB>
                    <a:lnTlToBr>
                      <a:noFill/>
                    </a:lnTlToBr>
                    <a:lnBlToTr>
                      <a:noFill/>
                    </a:lnBlToTr>
                    <a:noFill/>
                  </a:tcPr>
                </a:tc>
              </a:tr>
              <a:tr h="1143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zh-TW" sz="1300" b="0" i="0" u="none" strike="noStrike" cap="none" normalizeH="0" baseline="0" smtClean="0">
                          <a:ln>
                            <a:noFill/>
                          </a:ln>
                          <a:solidFill>
                            <a:schemeClr val="tx1"/>
                          </a:solidFill>
                          <a:effectLst/>
                          <a:latin typeface="+mj-ea"/>
                          <a:ea typeface="+mj-ea"/>
                        </a:rPr>
                        <a:t>Central Michigan University</a:t>
                      </a:r>
                      <a:endParaRPr kumimoji="0" lang="en-US" altLang="zh-TW" sz="1300" b="0" i="0" u="none" strike="noStrike" cap="none" normalizeH="0" baseline="0" smtClean="0">
                        <a:ln>
                          <a:noFill/>
                        </a:ln>
                        <a:solidFill>
                          <a:srgbClr val="000000"/>
                        </a:solidFill>
                        <a:effectLst/>
                        <a:latin typeface="+mj-ea"/>
                        <a:ea typeface="+mj-ea"/>
                      </a:endParaRPr>
                    </a:p>
                  </a:txBody>
                  <a:tcPr marL="0" marR="0" marT="0" marB="0" anchor="b" horzOverflow="overflow">
                    <a:lnL>
                      <a:noFill/>
                    </a:lnL>
                    <a:lnR>
                      <a:noFill/>
                    </a:lnR>
                    <a:lnT>
                      <a:noFill/>
                    </a:lnT>
                    <a:lnB>
                      <a:noFill/>
                    </a:lnB>
                    <a:lnTlToBr>
                      <a:noFill/>
                    </a:lnTlToBr>
                    <a:lnBlToTr>
                      <a:noFill/>
                    </a:lnBlToTr>
                    <a:noFill/>
                  </a:tcPr>
                </a:tc>
              </a:tr>
              <a:tr h="2190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zh-TW" sz="1300" b="0" i="0" u="none" strike="noStrike" cap="none" normalizeH="0" baseline="0" dirty="0" smtClean="0">
                          <a:ln>
                            <a:noFill/>
                          </a:ln>
                          <a:solidFill>
                            <a:schemeClr val="tx1"/>
                          </a:solidFill>
                          <a:effectLst/>
                          <a:latin typeface="+mj-ea"/>
                          <a:ea typeface="+mj-ea"/>
                        </a:rPr>
                        <a:t>Classical Association of the Middle West and South</a:t>
                      </a:r>
                      <a:endParaRPr kumimoji="0" lang="en-US" altLang="zh-TW" sz="1300" b="0" i="0" u="none" strike="noStrike" cap="none" normalizeH="0" baseline="0" dirty="0" smtClean="0">
                        <a:ln>
                          <a:noFill/>
                        </a:ln>
                        <a:solidFill>
                          <a:srgbClr val="000000"/>
                        </a:solidFill>
                        <a:effectLst/>
                        <a:latin typeface="+mj-ea"/>
                        <a:ea typeface="+mj-ea"/>
                      </a:endParaRPr>
                    </a:p>
                  </a:txBody>
                  <a:tcPr marL="0" marR="0" marT="0" marB="0" anchor="b" horzOverflow="overflow">
                    <a:lnL>
                      <a:noFill/>
                    </a:lnL>
                    <a:lnR>
                      <a:noFill/>
                    </a:lnR>
                    <a:lnT>
                      <a:noFill/>
                    </a:lnT>
                    <a:lnB>
                      <a:noFill/>
                    </a:lnB>
                    <a:lnTlToBr>
                      <a:noFill/>
                    </a:lnTlToBr>
                    <a:lnBlToTr>
                      <a:noFill/>
                    </a:lnBlToTr>
                    <a:noFill/>
                  </a:tcPr>
                </a:tc>
              </a:tr>
              <a:tr h="1143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zh-TW" sz="1300" b="0" i="0" u="none" strike="noStrike" cap="none" normalizeH="0" baseline="0" smtClean="0">
                          <a:ln>
                            <a:noFill/>
                          </a:ln>
                          <a:solidFill>
                            <a:schemeClr val="tx1"/>
                          </a:solidFill>
                          <a:effectLst/>
                          <a:latin typeface="+mj-ea"/>
                          <a:ea typeface="+mj-ea"/>
                        </a:rPr>
                        <a:t>Historical Society of Pennsylvania</a:t>
                      </a:r>
                      <a:endParaRPr kumimoji="0" lang="en-US" altLang="zh-TW" sz="1300" b="0" i="0" u="none" strike="noStrike" cap="none" normalizeH="0" baseline="0" smtClean="0">
                        <a:ln>
                          <a:noFill/>
                        </a:ln>
                        <a:solidFill>
                          <a:srgbClr val="000000"/>
                        </a:solidFill>
                        <a:effectLst/>
                        <a:latin typeface="+mj-ea"/>
                        <a:ea typeface="+mj-ea"/>
                      </a:endParaRPr>
                    </a:p>
                  </a:txBody>
                  <a:tcPr marL="0" marR="0" marT="0" marB="0" anchor="b" horzOverflow="overflow">
                    <a:lnL>
                      <a:noFill/>
                    </a:lnL>
                    <a:lnR>
                      <a:noFill/>
                    </a:lnR>
                    <a:lnT>
                      <a:noFill/>
                    </a:lnT>
                    <a:lnB>
                      <a:noFill/>
                    </a:lnB>
                    <a:lnTlToBr>
                      <a:noFill/>
                    </a:lnTlToBr>
                    <a:lnBlToTr>
                      <a:noFill/>
                    </a:lnBlToTr>
                    <a:noFill/>
                  </a:tcPr>
                </a:tc>
              </a:tr>
              <a:tr h="1143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zh-TW" sz="1300" b="0" i="0" u="none" strike="noStrike" cap="none" normalizeH="0" baseline="0" smtClean="0">
                          <a:ln>
                            <a:noFill/>
                          </a:ln>
                          <a:solidFill>
                            <a:schemeClr val="tx1"/>
                          </a:solidFill>
                          <a:effectLst/>
                          <a:latin typeface="+mj-ea"/>
                          <a:ea typeface="+mj-ea"/>
                        </a:rPr>
                        <a:t>Indiana University Department of History</a:t>
                      </a:r>
                      <a:endParaRPr kumimoji="0" lang="en-US" altLang="zh-TW" sz="1300" b="0" i="0" u="none" strike="noStrike" cap="none" normalizeH="0" baseline="0" smtClean="0">
                        <a:ln>
                          <a:noFill/>
                        </a:ln>
                        <a:solidFill>
                          <a:srgbClr val="000000"/>
                        </a:solidFill>
                        <a:effectLst/>
                        <a:latin typeface="+mj-ea"/>
                        <a:ea typeface="+mj-ea"/>
                      </a:endParaRPr>
                    </a:p>
                  </a:txBody>
                  <a:tcPr marL="0" marR="0" marT="0" marB="0" anchor="b" horzOverflow="overflow">
                    <a:lnL>
                      <a:noFill/>
                    </a:lnL>
                    <a:lnR>
                      <a:noFill/>
                    </a:lnR>
                    <a:lnT>
                      <a:noFill/>
                    </a:lnT>
                    <a:lnB>
                      <a:noFill/>
                    </a:lnB>
                    <a:lnTlToBr>
                      <a:noFill/>
                    </a:lnTlToBr>
                    <a:lnBlToTr>
                      <a:noFill/>
                    </a:lnBlToTr>
                    <a:noFill/>
                  </a:tcPr>
                </a:tc>
              </a:tr>
              <a:tr h="1143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zh-TW" sz="1300" b="0" i="0" u="none" strike="noStrike" cap="none" normalizeH="0" baseline="0" smtClean="0">
                          <a:ln>
                            <a:noFill/>
                          </a:ln>
                          <a:solidFill>
                            <a:schemeClr val="tx1"/>
                          </a:solidFill>
                          <a:effectLst/>
                          <a:latin typeface="+mj-ea"/>
                          <a:ea typeface="+mj-ea"/>
                        </a:rPr>
                        <a:t>Indiana University Press</a:t>
                      </a:r>
                      <a:endParaRPr kumimoji="0" lang="en-US" altLang="zh-TW" sz="1300" b="0" i="0" u="none" strike="noStrike" cap="none" normalizeH="0" baseline="0" smtClean="0">
                        <a:ln>
                          <a:noFill/>
                        </a:ln>
                        <a:solidFill>
                          <a:srgbClr val="000000"/>
                        </a:solidFill>
                        <a:effectLst/>
                        <a:latin typeface="+mj-ea"/>
                        <a:ea typeface="+mj-ea"/>
                      </a:endParaRPr>
                    </a:p>
                  </a:txBody>
                  <a:tcPr marL="0" marR="0" marT="0" marB="0" anchor="b" horzOverflow="overflow">
                    <a:lnL>
                      <a:noFill/>
                    </a:lnL>
                    <a:lnR>
                      <a:noFill/>
                    </a:lnR>
                    <a:lnT>
                      <a:noFill/>
                    </a:lnT>
                    <a:lnB>
                      <a:noFill/>
                    </a:lnB>
                    <a:lnTlToBr>
                      <a:noFill/>
                    </a:lnTlToBr>
                    <a:lnBlToTr>
                      <a:noFill/>
                    </a:lnBlToTr>
                    <a:noFill/>
                  </a:tcPr>
                </a:tc>
              </a:tr>
              <a:tr h="1143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zh-TW" sz="1300" b="0" i="0" u="none" strike="noStrike" cap="none" normalizeH="0" baseline="0" smtClean="0">
                          <a:ln>
                            <a:noFill/>
                          </a:ln>
                          <a:solidFill>
                            <a:schemeClr val="tx1"/>
                          </a:solidFill>
                          <a:effectLst/>
                          <a:latin typeface="+mj-ea"/>
                          <a:ea typeface="+mj-ea"/>
                        </a:rPr>
                        <a:t>International Council for Traditional Music</a:t>
                      </a:r>
                      <a:endParaRPr kumimoji="0" lang="en-US" altLang="zh-TW" sz="1300" b="0" i="0" u="none" strike="noStrike" cap="none" normalizeH="0" baseline="0" smtClean="0">
                        <a:ln>
                          <a:noFill/>
                        </a:ln>
                        <a:solidFill>
                          <a:srgbClr val="000000"/>
                        </a:solidFill>
                        <a:effectLst/>
                        <a:latin typeface="+mj-ea"/>
                        <a:ea typeface="+mj-ea"/>
                      </a:endParaRPr>
                    </a:p>
                  </a:txBody>
                  <a:tcPr marL="0" marR="0" marT="0" marB="0" anchor="b" horzOverflow="overflow">
                    <a:lnL>
                      <a:noFill/>
                    </a:lnL>
                    <a:lnR>
                      <a:noFill/>
                    </a:lnR>
                    <a:lnT>
                      <a:noFill/>
                    </a:lnT>
                    <a:lnB>
                      <a:noFill/>
                    </a:lnB>
                    <a:lnTlToBr>
                      <a:noFill/>
                    </a:lnTlToBr>
                    <a:lnBlToTr>
                      <a:noFill/>
                    </a:lnBlToTr>
                    <a:noFill/>
                  </a:tcPr>
                </a:tc>
              </a:tr>
              <a:tr h="1143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zh-TW" sz="1300" b="0" i="0" u="none" strike="noStrike" cap="none" normalizeH="0" baseline="0" smtClean="0">
                          <a:ln>
                            <a:noFill/>
                          </a:ln>
                          <a:solidFill>
                            <a:schemeClr val="tx1"/>
                          </a:solidFill>
                          <a:effectLst/>
                          <a:latin typeface="+mj-ea"/>
                          <a:ea typeface="+mj-ea"/>
                        </a:rPr>
                        <a:t>Journal of Negro Education</a:t>
                      </a:r>
                      <a:endParaRPr kumimoji="0" lang="en-US" altLang="zh-TW" sz="1300" b="0" i="0" u="none" strike="noStrike" cap="none" normalizeH="0" baseline="0" smtClean="0">
                        <a:ln>
                          <a:noFill/>
                        </a:ln>
                        <a:solidFill>
                          <a:srgbClr val="000000"/>
                        </a:solidFill>
                        <a:effectLst/>
                        <a:latin typeface="+mj-ea"/>
                        <a:ea typeface="+mj-ea"/>
                      </a:endParaRPr>
                    </a:p>
                  </a:txBody>
                  <a:tcPr marL="0" marR="0" marT="0" marB="0" anchor="b" horzOverflow="overflow">
                    <a:lnL>
                      <a:noFill/>
                    </a:lnL>
                    <a:lnR>
                      <a:noFill/>
                    </a:lnR>
                    <a:lnT>
                      <a:noFill/>
                    </a:lnT>
                    <a:lnB>
                      <a:noFill/>
                    </a:lnB>
                    <a:lnTlToBr>
                      <a:noFill/>
                    </a:lnTlToBr>
                    <a:lnBlToTr>
                      <a:noFill/>
                    </a:lnBlToTr>
                    <a:noFill/>
                  </a:tcPr>
                </a:tc>
              </a:tr>
              <a:tr h="1143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zh-TW" sz="1300" b="0" i="0" u="none" strike="noStrike" cap="none" normalizeH="0" baseline="0" smtClean="0">
                          <a:ln>
                            <a:noFill/>
                          </a:ln>
                          <a:solidFill>
                            <a:schemeClr val="tx1"/>
                          </a:solidFill>
                          <a:effectLst/>
                          <a:latin typeface="+mj-ea"/>
                          <a:ea typeface="+mj-ea"/>
                        </a:rPr>
                        <a:t>Massachusetts Historical Society</a:t>
                      </a:r>
                      <a:endParaRPr kumimoji="0" lang="en-US" altLang="zh-TW" sz="1300" b="0" i="0" u="none" strike="noStrike" cap="none" normalizeH="0" baseline="0" smtClean="0">
                        <a:ln>
                          <a:noFill/>
                        </a:ln>
                        <a:solidFill>
                          <a:srgbClr val="000000"/>
                        </a:solidFill>
                        <a:effectLst/>
                        <a:latin typeface="+mj-ea"/>
                        <a:ea typeface="+mj-ea"/>
                      </a:endParaRPr>
                    </a:p>
                  </a:txBody>
                  <a:tcPr marL="0" marR="0" marT="0" marB="0" anchor="b" horzOverflow="overflow">
                    <a:lnL>
                      <a:noFill/>
                    </a:lnL>
                    <a:lnR>
                      <a:noFill/>
                    </a:lnR>
                    <a:lnT>
                      <a:noFill/>
                    </a:lnT>
                    <a:lnB>
                      <a:noFill/>
                    </a:lnB>
                    <a:lnTlToBr>
                      <a:noFill/>
                    </a:lnTlToBr>
                    <a:lnBlToTr>
                      <a:noFill/>
                    </a:lnBlToTr>
                    <a:noFill/>
                  </a:tcPr>
                </a:tc>
              </a:tr>
              <a:tr h="1143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zh-TW" sz="1300" b="1" i="0" u="none" strike="noStrike" cap="none" normalizeH="0" baseline="0" smtClean="0">
                          <a:ln>
                            <a:noFill/>
                          </a:ln>
                          <a:solidFill>
                            <a:srgbClr val="0070C0"/>
                          </a:solidFill>
                          <a:effectLst/>
                          <a:latin typeface="+mj-ea"/>
                          <a:ea typeface="+mj-ea"/>
                        </a:rPr>
                        <a:t>Mathematical Association of America</a:t>
                      </a:r>
                    </a:p>
                  </a:txBody>
                  <a:tcPr marL="0" marR="0" marT="0" marB="0" anchor="b" horzOverflow="overflow">
                    <a:lnL>
                      <a:noFill/>
                    </a:lnL>
                    <a:lnR>
                      <a:noFill/>
                    </a:lnR>
                    <a:lnT>
                      <a:noFill/>
                    </a:lnT>
                    <a:lnB>
                      <a:noFill/>
                    </a:lnB>
                    <a:lnTlToBr>
                      <a:noFill/>
                    </a:lnTlToBr>
                    <a:lnBlToTr>
                      <a:noFill/>
                    </a:lnBlToTr>
                    <a:noFill/>
                  </a:tcPr>
                </a:tc>
              </a:tr>
              <a:tr h="1143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zh-TW" sz="1300" b="0" i="0" u="none" strike="noStrike" cap="none" normalizeH="0" baseline="0" smtClean="0">
                          <a:ln>
                            <a:noFill/>
                          </a:ln>
                          <a:solidFill>
                            <a:schemeClr val="tx1"/>
                          </a:solidFill>
                          <a:effectLst/>
                          <a:latin typeface="+mj-ea"/>
                          <a:ea typeface="+mj-ea"/>
                        </a:rPr>
                        <a:t>Modern Humanities Research Association</a:t>
                      </a:r>
                      <a:endParaRPr kumimoji="0" lang="en-US" altLang="zh-TW" sz="1300" b="0" i="0" u="none" strike="noStrike" cap="none" normalizeH="0" baseline="0" smtClean="0">
                        <a:ln>
                          <a:noFill/>
                        </a:ln>
                        <a:solidFill>
                          <a:srgbClr val="000000"/>
                        </a:solidFill>
                        <a:effectLst/>
                        <a:latin typeface="+mj-ea"/>
                        <a:ea typeface="+mj-ea"/>
                      </a:endParaRPr>
                    </a:p>
                  </a:txBody>
                  <a:tcPr marL="0" marR="0" marT="0" marB="0" anchor="b" horzOverflow="overflow">
                    <a:lnL>
                      <a:noFill/>
                    </a:lnL>
                    <a:lnR>
                      <a:noFill/>
                    </a:lnR>
                    <a:lnT>
                      <a:noFill/>
                    </a:lnT>
                    <a:lnB>
                      <a:noFill/>
                    </a:lnB>
                    <a:lnTlToBr>
                      <a:noFill/>
                    </a:lnTlToBr>
                    <a:lnBlToTr>
                      <a:noFill/>
                    </a:lnBlToTr>
                    <a:noFill/>
                  </a:tcPr>
                </a:tc>
              </a:tr>
              <a:tr h="2190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zh-TW" sz="1300" b="0" i="0" u="none" strike="noStrike" cap="none" normalizeH="0" baseline="0" smtClean="0">
                          <a:ln>
                            <a:noFill/>
                          </a:ln>
                          <a:solidFill>
                            <a:schemeClr val="tx1"/>
                          </a:solidFill>
                          <a:effectLst/>
                          <a:latin typeface="+mj-ea"/>
                          <a:ea typeface="+mj-ea"/>
                        </a:rPr>
                        <a:t>National Council of Teachers of Mathematics</a:t>
                      </a:r>
                      <a:endParaRPr kumimoji="0" lang="en-US" altLang="zh-TW" sz="1300" b="0" i="0" u="none" strike="noStrike" cap="none" normalizeH="0" baseline="0" smtClean="0">
                        <a:ln>
                          <a:noFill/>
                        </a:ln>
                        <a:solidFill>
                          <a:srgbClr val="000000"/>
                        </a:solidFill>
                        <a:effectLst/>
                        <a:latin typeface="+mj-ea"/>
                        <a:ea typeface="+mj-ea"/>
                      </a:endParaRPr>
                    </a:p>
                  </a:txBody>
                  <a:tcPr marL="0" marR="0" marT="0" marB="0" anchor="b" horzOverflow="overflow">
                    <a:lnL>
                      <a:noFill/>
                    </a:lnL>
                    <a:lnR>
                      <a:noFill/>
                    </a:lnR>
                    <a:lnT>
                      <a:noFill/>
                    </a:lnT>
                    <a:lnB>
                      <a:noFill/>
                    </a:lnB>
                    <a:lnTlToBr>
                      <a:noFill/>
                    </a:lnTlToBr>
                    <a:lnBlToTr>
                      <a:noFill/>
                    </a:lnBlToTr>
                    <a:noFill/>
                  </a:tcPr>
                </a:tc>
              </a:tr>
              <a:tr h="2190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zh-TW" sz="1300" b="0" i="0" u="none" strike="noStrike" cap="none" normalizeH="0" baseline="0" smtClean="0">
                          <a:ln>
                            <a:noFill/>
                          </a:ln>
                          <a:solidFill>
                            <a:schemeClr val="tx1"/>
                          </a:solidFill>
                          <a:effectLst/>
                          <a:latin typeface="+mj-ea"/>
                          <a:ea typeface="+mj-ea"/>
                        </a:rPr>
                        <a:t>Omohundro Institute of Early American History and Culture</a:t>
                      </a:r>
                      <a:endParaRPr kumimoji="0" lang="en-US" altLang="zh-TW" sz="1300" b="0" i="0" u="none" strike="noStrike" cap="none" normalizeH="0" baseline="0" smtClean="0">
                        <a:ln>
                          <a:noFill/>
                        </a:ln>
                        <a:solidFill>
                          <a:srgbClr val="000000"/>
                        </a:solidFill>
                        <a:effectLst/>
                        <a:latin typeface="+mj-ea"/>
                        <a:ea typeface="+mj-ea"/>
                      </a:endParaRPr>
                    </a:p>
                  </a:txBody>
                  <a:tcPr marL="0" marR="0" marT="0" marB="0" anchor="b" horzOverflow="overflow">
                    <a:lnL>
                      <a:noFill/>
                    </a:lnL>
                    <a:lnR>
                      <a:noFill/>
                    </a:lnR>
                    <a:lnT>
                      <a:noFill/>
                    </a:lnT>
                    <a:lnB>
                      <a:noFill/>
                    </a:lnB>
                    <a:lnTlToBr>
                      <a:noFill/>
                    </a:lnTlToBr>
                    <a:lnBlToTr>
                      <a:noFill/>
                    </a:lnBlToTr>
                    <a:noFill/>
                  </a:tcPr>
                </a:tc>
              </a:tr>
              <a:tr h="1143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zh-TW" sz="1300" b="0" i="0" u="none" strike="noStrike" cap="none" normalizeH="0" baseline="0" smtClean="0">
                          <a:ln>
                            <a:noFill/>
                          </a:ln>
                          <a:solidFill>
                            <a:schemeClr val="tx1"/>
                          </a:solidFill>
                          <a:effectLst/>
                          <a:latin typeface="+mj-ea"/>
                          <a:ea typeface="+mj-ea"/>
                        </a:rPr>
                        <a:t>Oregon Historical Society</a:t>
                      </a:r>
                      <a:endParaRPr kumimoji="0" lang="en-US" altLang="zh-TW" sz="1300" b="0" i="0" u="none" strike="noStrike" cap="none" normalizeH="0" baseline="0" smtClean="0">
                        <a:ln>
                          <a:noFill/>
                        </a:ln>
                        <a:solidFill>
                          <a:srgbClr val="000000"/>
                        </a:solidFill>
                        <a:effectLst/>
                        <a:latin typeface="+mj-ea"/>
                        <a:ea typeface="+mj-ea"/>
                      </a:endParaRPr>
                    </a:p>
                  </a:txBody>
                  <a:tcPr marL="0" marR="0" marT="0" marB="0" anchor="b" horzOverflow="overflow">
                    <a:lnL>
                      <a:noFill/>
                    </a:lnL>
                    <a:lnR>
                      <a:noFill/>
                    </a:lnR>
                    <a:lnT>
                      <a:noFill/>
                    </a:lnT>
                    <a:lnB>
                      <a:noFill/>
                    </a:lnB>
                    <a:lnTlToBr>
                      <a:noFill/>
                    </a:lnTlToBr>
                    <a:lnBlToTr>
                      <a:noFill/>
                    </a:lnBlToTr>
                    <a:noFill/>
                  </a:tcPr>
                </a:tc>
              </a:tr>
              <a:tr h="1555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zh-TW" sz="1300" b="0" i="0" u="none" strike="noStrike" cap="none" normalizeH="0" baseline="0" dirty="0" smtClean="0">
                          <a:ln>
                            <a:noFill/>
                          </a:ln>
                          <a:solidFill>
                            <a:schemeClr val="tx1"/>
                          </a:solidFill>
                          <a:effectLst/>
                          <a:latin typeface="+mj-ea"/>
                          <a:ea typeface="+mj-ea"/>
                        </a:rPr>
                        <a:t>Paradigm Publishers</a:t>
                      </a:r>
                      <a:endParaRPr kumimoji="0" lang="en-US" altLang="zh-TW" sz="1300" b="0" i="0" u="none" strike="noStrike" cap="none" normalizeH="0" baseline="0" dirty="0" smtClean="0">
                        <a:ln>
                          <a:noFill/>
                        </a:ln>
                        <a:solidFill>
                          <a:srgbClr val="000000"/>
                        </a:solidFill>
                        <a:effectLst/>
                        <a:latin typeface="+mj-ea"/>
                        <a:ea typeface="+mj-ea"/>
                      </a:endParaRPr>
                    </a:p>
                  </a:txBody>
                  <a:tcPr marL="0" marR="0" marT="0" marB="0" anchor="b" horzOverflow="overflow">
                    <a:lnL>
                      <a:noFill/>
                    </a:lnL>
                    <a:lnR>
                      <a:noFill/>
                    </a:lnR>
                    <a:lnT>
                      <a:noFill/>
                    </a:lnT>
                    <a:lnB>
                      <a:noFill/>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276" name="Group 4"/>
          <p:cNvGraphicFramePr>
            <a:graphicFrameLocks noGrp="1"/>
          </p:cNvGraphicFramePr>
          <p:nvPr>
            <p:ph sz="half" idx="1"/>
          </p:nvPr>
        </p:nvGraphicFramePr>
        <p:xfrm>
          <a:off x="685800" y="1751013"/>
          <a:ext cx="3810000" cy="3962403"/>
        </p:xfrm>
        <a:graphic>
          <a:graphicData uri="http://schemas.openxmlformats.org/drawingml/2006/table">
            <a:tbl>
              <a:tblPr/>
              <a:tblGrid>
                <a:gridCol w="3810000"/>
              </a:tblGrid>
              <a:tr h="301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rgbClr val="000000"/>
                          </a:solidFill>
                          <a:effectLst/>
                          <a:latin typeface="+mj-ea"/>
                          <a:ea typeface="+mj-ea"/>
                        </a:rPr>
                        <a:t>賓州大學出版社</a:t>
                      </a:r>
                    </a:p>
                  </a:txBody>
                  <a:tcPr marL="0" marR="0" marT="0" marB="0" anchor="b" horzOverflow="overflow">
                    <a:lnL>
                      <a:noFill/>
                    </a:lnL>
                    <a:lnR>
                      <a:noFill/>
                    </a:lnR>
                    <a:lnT>
                      <a:noFill/>
                    </a:lnT>
                    <a:lnB>
                      <a:noFill/>
                    </a:lnB>
                    <a:lnTlToBr>
                      <a:noFill/>
                    </a:lnTlToBr>
                    <a:lnBlToTr>
                      <a:noFill/>
                    </a:lnBlToTr>
                    <a:noFill/>
                  </a:tcPr>
                </a:tc>
              </a:tr>
              <a:tr h="303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mj-ea"/>
                          <a:ea typeface="+mj-ea"/>
                        </a:rPr>
                        <a:t>Perspectives of New Music </a:t>
                      </a:r>
                      <a:r>
                        <a:rPr kumimoji="0" lang="zh-TW" altLang="en-US" sz="1800" b="0" i="0" u="none" strike="noStrike" cap="none" normalizeH="0" baseline="0" smtClean="0">
                          <a:ln>
                            <a:noFill/>
                          </a:ln>
                          <a:solidFill>
                            <a:srgbClr val="000000"/>
                          </a:solidFill>
                          <a:effectLst/>
                          <a:latin typeface="+mj-ea"/>
                          <a:ea typeface="+mj-ea"/>
                        </a:rPr>
                        <a:t>雜誌社</a:t>
                      </a:r>
                    </a:p>
                  </a:txBody>
                  <a:tcPr marL="0" marR="0" marT="0" marB="0" anchor="b" horzOverflow="overflow">
                    <a:lnL>
                      <a:noFill/>
                    </a:lnL>
                    <a:lnR>
                      <a:noFill/>
                    </a:lnR>
                    <a:lnT>
                      <a:noFill/>
                    </a:lnT>
                    <a:lnB>
                      <a:noFill/>
                    </a:lnB>
                    <a:lnTlToBr>
                      <a:noFill/>
                    </a:lnTlToBr>
                    <a:lnBlToTr>
                      <a:noFill/>
                    </a:lnBlToTr>
                    <a:noFill/>
                  </a:tcPr>
                </a:tc>
              </a:tr>
              <a:tr h="301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smtClean="0">
                          <a:ln>
                            <a:noFill/>
                          </a:ln>
                          <a:solidFill>
                            <a:srgbClr val="000000"/>
                          </a:solidFill>
                          <a:effectLst/>
                          <a:latin typeface="+mj-ea"/>
                          <a:ea typeface="+mj-ea"/>
                        </a:rPr>
                        <a:t>SF-TH </a:t>
                      </a:r>
                      <a:r>
                        <a:rPr kumimoji="0" lang="zh-TW" altLang="en-US" sz="1800" b="0" i="0" u="none" strike="noStrike" cap="none" normalizeH="0" baseline="0" smtClean="0">
                          <a:ln>
                            <a:noFill/>
                          </a:ln>
                          <a:solidFill>
                            <a:srgbClr val="000000"/>
                          </a:solidFill>
                          <a:effectLst/>
                          <a:latin typeface="+mj-ea"/>
                          <a:ea typeface="+mj-ea"/>
                        </a:rPr>
                        <a:t>公司</a:t>
                      </a:r>
                    </a:p>
                  </a:txBody>
                  <a:tcPr marL="0" marR="0" marT="0" marB="0" anchor="b" horzOverflow="overflow">
                    <a:lnL>
                      <a:noFill/>
                    </a:lnL>
                    <a:lnR>
                      <a:noFill/>
                    </a:lnR>
                    <a:lnT>
                      <a:noFill/>
                    </a:lnT>
                    <a:lnB>
                      <a:noFill/>
                    </a:lnB>
                    <a:lnTlToBr>
                      <a:noFill/>
                    </a:lnTlToBr>
                    <a:lnBlToTr>
                      <a:noFill/>
                    </a:lnBlToTr>
                    <a:noFill/>
                  </a:tcPr>
                </a:tc>
              </a:tr>
              <a:tr h="334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rgbClr val="000000"/>
                          </a:solidFill>
                          <a:effectLst/>
                          <a:latin typeface="+mj-ea"/>
                          <a:ea typeface="+mj-ea"/>
                        </a:rPr>
                        <a:t>康乃爾大學東南亞計劃出版物</a:t>
                      </a:r>
                    </a:p>
                  </a:txBody>
                  <a:tcPr marL="0" marR="0" marT="0" marB="0" anchor="b" horzOverflow="overflow">
                    <a:lnL>
                      <a:noFill/>
                    </a:lnL>
                    <a:lnR>
                      <a:noFill/>
                    </a:lnR>
                    <a:lnT>
                      <a:noFill/>
                    </a:lnT>
                    <a:lnB>
                      <a:noFill/>
                    </a:lnB>
                    <a:lnTlToBr>
                      <a:noFill/>
                    </a:lnTlToBr>
                    <a:lnBlToTr>
                      <a:noFill/>
                    </a:lnBlToTr>
                    <a:noFill/>
                  </a:tcPr>
                </a:tc>
              </a:tr>
              <a:tr h="301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rgbClr val="000000"/>
                          </a:solidFill>
                          <a:effectLst/>
                          <a:latin typeface="+mj-ea"/>
                          <a:ea typeface="+mj-ea"/>
                        </a:rPr>
                        <a:t>波士頓大學校董會</a:t>
                      </a:r>
                    </a:p>
                  </a:txBody>
                  <a:tcPr marL="0" marR="0" marT="0" marB="0" anchor="b" horzOverflow="overflow">
                    <a:lnL>
                      <a:noFill/>
                    </a:lnL>
                    <a:lnR>
                      <a:noFill/>
                    </a:lnR>
                    <a:lnT>
                      <a:noFill/>
                    </a:lnT>
                    <a:lnB>
                      <a:noFill/>
                    </a:lnB>
                    <a:lnTlToBr>
                      <a:noFill/>
                    </a:lnTlToBr>
                    <a:lnBlToTr>
                      <a:noFill/>
                    </a:lnBlToTr>
                    <a:noFill/>
                  </a:tcPr>
                </a:tc>
              </a:tr>
              <a:tr h="303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smtClean="0">
                          <a:ln>
                            <a:noFill/>
                          </a:ln>
                          <a:solidFill>
                            <a:srgbClr val="0070C0"/>
                          </a:solidFill>
                          <a:effectLst/>
                          <a:latin typeface="+mj-ea"/>
                          <a:ea typeface="+mj-ea"/>
                        </a:rPr>
                        <a:t>加州大學出版社</a:t>
                      </a:r>
                    </a:p>
                  </a:txBody>
                  <a:tcPr marL="0" marR="0" marT="0" marB="0" anchor="b" horzOverflow="overflow">
                    <a:lnL>
                      <a:noFill/>
                    </a:lnL>
                    <a:lnR>
                      <a:noFill/>
                    </a:lnR>
                    <a:lnT>
                      <a:noFill/>
                    </a:lnT>
                    <a:lnB>
                      <a:noFill/>
                    </a:lnB>
                    <a:lnTlToBr>
                      <a:noFill/>
                    </a:lnTlToBr>
                    <a:lnBlToTr>
                      <a:noFill/>
                    </a:lnBlToTr>
                    <a:noFill/>
                  </a:tcPr>
                </a:tc>
              </a:tr>
              <a:tr h="301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smtClean="0">
                          <a:ln>
                            <a:noFill/>
                          </a:ln>
                          <a:solidFill>
                            <a:srgbClr val="0070C0"/>
                          </a:solidFill>
                          <a:effectLst/>
                          <a:latin typeface="+mj-ea"/>
                          <a:ea typeface="+mj-ea"/>
                        </a:rPr>
                        <a:t>芝加哥大學出版社</a:t>
                      </a:r>
                    </a:p>
                  </a:txBody>
                  <a:tcPr marL="0" marR="0" marT="0" marB="0" anchor="b" horzOverflow="overflow">
                    <a:lnL>
                      <a:noFill/>
                    </a:lnL>
                    <a:lnR>
                      <a:noFill/>
                    </a:lnR>
                    <a:lnT>
                      <a:noFill/>
                    </a:lnT>
                    <a:lnB>
                      <a:noFill/>
                    </a:lnB>
                    <a:lnTlToBr>
                      <a:noFill/>
                    </a:lnTlToBr>
                    <a:lnBlToTr>
                      <a:noFill/>
                    </a:lnBlToTr>
                    <a:noFill/>
                  </a:tcPr>
                </a:tc>
              </a:tr>
              <a:tr h="303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rgbClr val="000000"/>
                          </a:solidFill>
                          <a:effectLst/>
                          <a:latin typeface="+mj-ea"/>
                          <a:ea typeface="+mj-ea"/>
                        </a:rPr>
                        <a:t>科羅拉多大學 </a:t>
                      </a:r>
                    </a:p>
                  </a:txBody>
                  <a:tcPr marL="0" marR="0" marT="0" marB="0" anchor="b" horzOverflow="overflow">
                    <a:lnL>
                      <a:noFill/>
                    </a:lnL>
                    <a:lnR>
                      <a:noFill/>
                    </a:lnR>
                    <a:lnT>
                      <a:noFill/>
                    </a:lnT>
                    <a:lnB>
                      <a:noFill/>
                    </a:lnB>
                    <a:lnTlToBr>
                      <a:noFill/>
                    </a:lnTlToBr>
                    <a:lnBlToTr>
                      <a:noFill/>
                    </a:lnBlToTr>
                    <a:noFill/>
                  </a:tcPr>
                </a:tc>
              </a:tr>
              <a:tr h="301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dirty="0" smtClean="0">
                          <a:ln>
                            <a:noFill/>
                          </a:ln>
                          <a:solidFill>
                            <a:srgbClr val="000000"/>
                          </a:solidFill>
                          <a:effectLst/>
                          <a:latin typeface="+mj-ea"/>
                          <a:ea typeface="+mj-ea"/>
                        </a:rPr>
                        <a:t>伊利諾大學出版社</a:t>
                      </a:r>
                    </a:p>
                  </a:txBody>
                  <a:tcPr marL="0" marR="0" marT="0" marB="0" anchor="b" horzOverflow="overflow">
                    <a:lnL>
                      <a:noFill/>
                    </a:lnL>
                    <a:lnR>
                      <a:noFill/>
                    </a:lnR>
                    <a:lnT>
                      <a:noFill/>
                    </a:lnT>
                    <a:lnB>
                      <a:noFill/>
                    </a:lnB>
                    <a:lnTlToBr>
                      <a:noFill/>
                    </a:lnTlToBr>
                    <a:lnBlToTr>
                      <a:noFill/>
                    </a:lnBlToTr>
                    <a:noFill/>
                  </a:tcPr>
                </a:tc>
              </a:tr>
              <a:tr h="303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rgbClr val="000000"/>
                          </a:solidFill>
                          <a:effectLst/>
                          <a:latin typeface="+mj-ea"/>
                          <a:ea typeface="+mj-ea"/>
                        </a:rPr>
                        <a:t>明尼蘇達大學出版社</a:t>
                      </a:r>
                    </a:p>
                  </a:txBody>
                  <a:tcPr marL="0" marR="0" marT="0" marB="0" anchor="b" horzOverflow="overflow">
                    <a:lnL>
                      <a:noFill/>
                    </a:lnL>
                    <a:lnR>
                      <a:noFill/>
                    </a:lnR>
                    <a:lnT>
                      <a:noFill/>
                    </a:lnT>
                    <a:lnB>
                      <a:noFill/>
                    </a:lnB>
                    <a:lnTlToBr>
                      <a:noFill/>
                    </a:lnTlToBr>
                    <a:lnBlToTr>
                      <a:noFill/>
                    </a:lnBlToTr>
                    <a:noFill/>
                  </a:tcPr>
                </a:tc>
              </a:tr>
              <a:tr h="301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rgbClr val="000000"/>
                          </a:solidFill>
                          <a:effectLst/>
                          <a:latin typeface="+mj-ea"/>
                          <a:ea typeface="+mj-ea"/>
                        </a:rPr>
                        <a:t>內布拉斯加大學出版社</a:t>
                      </a:r>
                    </a:p>
                  </a:txBody>
                  <a:tcPr marL="0" marR="0" marT="0" marB="0" anchor="b" horzOverflow="overflow">
                    <a:lnL>
                      <a:noFill/>
                    </a:lnL>
                    <a:lnR>
                      <a:noFill/>
                    </a:lnR>
                    <a:lnT>
                      <a:noFill/>
                    </a:lnT>
                    <a:lnB>
                      <a:noFill/>
                    </a:lnB>
                    <a:lnTlToBr>
                      <a:noFill/>
                    </a:lnTlToBr>
                    <a:lnBlToTr>
                      <a:noFill/>
                    </a:lnBlToTr>
                    <a:noFill/>
                  </a:tcPr>
                </a:tc>
              </a:tr>
              <a:tr h="303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800" b="0" i="0" u="none" strike="noStrike" cap="none" normalizeH="0" baseline="0" smtClean="0">
                          <a:ln>
                            <a:noFill/>
                          </a:ln>
                          <a:solidFill>
                            <a:srgbClr val="000000"/>
                          </a:solidFill>
                          <a:effectLst/>
                          <a:latin typeface="+mj-ea"/>
                          <a:ea typeface="+mj-ea"/>
                        </a:rPr>
                        <a:t>西方歷史季刊</a:t>
                      </a:r>
                    </a:p>
                  </a:txBody>
                  <a:tcPr marL="0" marR="0" marT="0" marB="0" anchor="b" horzOverflow="overflow">
                    <a:lnL>
                      <a:noFill/>
                    </a:lnL>
                    <a:lnR>
                      <a:noFill/>
                    </a:lnR>
                    <a:lnT>
                      <a:noFill/>
                    </a:lnT>
                    <a:lnB>
                      <a:noFill/>
                    </a:lnB>
                    <a:lnTlToBr>
                      <a:noFill/>
                    </a:lnTlToBr>
                    <a:lnBlToTr>
                      <a:noFill/>
                    </a:lnBlToTr>
                    <a:noFill/>
                  </a:tcPr>
                </a:tc>
              </a:tr>
              <a:tr h="301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smtClean="0">
                          <a:ln>
                            <a:noFill/>
                          </a:ln>
                          <a:solidFill>
                            <a:srgbClr val="000000"/>
                          </a:solidFill>
                          <a:effectLst/>
                          <a:latin typeface="+mj-ea"/>
                          <a:ea typeface="+mj-ea"/>
                        </a:rPr>
                        <a:t>World Literature Today </a:t>
                      </a:r>
                      <a:r>
                        <a:rPr kumimoji="0" lang="zh-TW" altLang="en-US" sz="1800" b="0" i="0" u="none" strike="noStrike" cap="none" normalizeH="0" baseline="0" dirty="0" smtClean="0">
                          <a:ln>
                            <a:noFill/>
                          </a:ln>
                          <a:solidFill>
                            <a:srgbClr val="000000"/>
                          </a:solidFill>
                          <a:effectLst/>
                          <a:latin typeface="+mj-ea"/>
                          <a:ea typeface="+mj-ea"/>
                        </a:rPr>
                        <a:t>雜誌社</a:t>
                      </a:r>
                    </a:p>
                  </a:txBody>
                  <a:tcPr marL="0" marR="0" marT="0" marB="0" anchor="b" horzOverflow="overflow">
                    <a:lnL>
                      <a:noFill/>
                    </a:lnL>
                    <a:lnR>
                      <a:noFill/>
                    </a:lnR>
                    <a:lnT>
                      <a:noFill/>
                    </a:lnT>
                    <a:lnB>
                      <a:noFill/>
                    </a:lnB>
                    <a:lnTlToBr>
                      <a:noFill/>
                    </a:lnTlToBr>
                    <a:lnBlToTr>
                      <a:noFill/>
                    </a:lnBlToTr>
                    <a:noFill/>
                  </a:tcPr>
                </a:tc>
              </a:tr>
            </a:tbl>
          </a:graphicData>
        </a:graphic>
      </p:graphicFrame>
      <p:graphicFrame>
        <p:nvGraphicFramePr>
          <p:cNvPr id="5" name="Table 4"/>
          <p:cNvGraphicFramePr>
            <a:graphicFrameLocks noGrp="1"/>
          </p:cNvGraphicFramePr>
          <p:nvPr>
            <p:ph sz="half" idx="2"/>
          </p:nvPr>
        </p:nvGraphicFramePr>
        <p:xfrm>
          <a:off x="4648200" y="1751013"/>
          <a:ext cx="3810000" cy="4115123"/>
        </p:xfrm>
        <a:graphic>
          <a:graphicData uri="http://schemas.openxmlformats.org/drawingml/2006/table">
            <a:tbl>
              <a:tblPr/>
              <a:tblGrid>
                <a:gridCol w="3810000"/>
              </a:tblGrid>
              <a:tr h="3032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zh-TW" sz="1600" b="0" i="0" u="none" strike="noStrike" cap="none" normalizeH="0" baseline="0" dirty="0" smtClean="0">
                          <a:ln>
                            <a:noFill/>
                          </a:ln>
                          <a:solidFill>
                            <a:schemeClr val="tx1"/>
                          </a:solidFill>
                          <a:effectLst/>
                          <a:latin typeface="+mj-ea"/>
                          <a:ea typeface="+mj-ea"/>
                        </a:rPr>
                        <a:t>Penn State University Press</a:t>
                      </a:r>
                      <a:endParaRPr kumimoji="0" lang="en-US" altLang="zh-TW" sz="1600" b="0" i="0" u="none" strike="noStrike" cap="none" normalizeH="0" baseline="0" dirty="0" smtClean="0">
                        <a:ln>
                          <a:noFill/>
                        </a:ln>
                        <a:solidFill>
                          <a:srgbClr val="000000"/>
                        </a:solidFill>
                        <a:effectLst/>
                        <a:latin typeface="+mj-ea"/>
                        <a:ea typeface="+mj-ea"/>
                      </a:endParaRPr>
                    </a:p>
                  </a:txBody>
                  <a:tcPr marL="0" marR="0" marT="0" marB="0" anchor="b" horzOverflow="overflow">
                    <a:lnL>
                      <a:noFill/>
                    </a:lnL>
                    <a:lnR>
                      <a:noFill/>
                    </a:lnR>
                    <a:lnT>
                      <a:noFill/>
                    </a:lnT>
                    <a:lnB>
                      <a:noFill/>
                    </a:lnB>
                    <a:lnTlToBr>
                      <a:noFill/>
                    </a:lnTlToBr>
                    <a:lnBlToTr>
                      <a:noFill/>
                    </a:lnBlToTr>
                    <a:noFill/>
                  </a:tcPr>
                </a:tc>
              </a:tr>
              <a:tr h="3032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zh-TW" sz="1600" b="0" i="0" u="none" strike="noStrike" cap="none" normalizeH="0" baseline="0" dirty="0" smtClean="0">
                          <a:ln>
                            <a:noFill/>
                          </a:ln>
                          <a:solidFill>
                            <a:schemeClr val="tx1"/>
                          </a:solidFill>
                          <a:effectLst/>
                          <a:latin typeface="+mj-ea"/>
                          <a:ea typeface="+mj-ea"/>
                        </a:rPr>
                        <a:t>Perspectives of New Music</a:t>
                      </a:r>
                      <a:endParaRPr kumimoji="0" lang="en-US" altLang="zh-TW" sz="1600" b="0" i="0" u="none" strike="noStrike" cap="none" normalizeH="0" baseline="0" dirty="0" smtClean="0">
                        <a:ln>
                          <a:noFill/>
                        </a:ln>
                        <a:solidFill>
                          <a:srgbClr val="000000"/>
                        </a:solidFill>
                        <a:effectLst/>
                        <a:latin typeface="+mj-ea"/>
                        <a:ea typeface="+mj-ea"/>
                      </a:endParaRPr>
                    </a:p>
                  </a:txBody>
                  <a:tcPr marL="0" marR="0" marT="0" marB="0" anchor="b" horzOverflow="overflow">
                    <a:lnL>
                      <a:noFill/>
                    </a:lnL>
                    <a:lnR>
                      <a:noFill/>
                    </a:lnR>
                    <a:lnT>
                      <a:noFill/>
                    </a:lnT>
                    <a:lnB>
                      <a:noFill/>
                    </a:lnB>
                    <a:lnTlToBr>
                      <a:noFill/>
                    </a:lnTlToBr>
                    <a:lnBlToTr>
                      <a:noFill/>
                    </a:lnBlToTr>
                    <a:noFill/>
                  </a:tcPr>
                </a:tc>
              </a:tr>
              <a:tr h="3000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zh-TW" sz="1600" b="0" i="0" u="none" strike="noStrike" cap="none" normalizeH="0" baseline="0" dirty="0" smtClean="0">
                          <a:ln>
                            <a:noFill/>
                          </a:ln>
                          <a:solidFill>
                            <a:schemeClr val="tx1"/>
                          </a:solidFill>
                          <a:effectLst/>
                          <a:latin typeface="+mj-ea"/>
                          <a:ea typeface="+mj-ea"/>
                        </a:rPr>
                        <a:t>SF-TH Inc</a:t>
                      </a:r>
                      <a:endParaRPr kumimoji="0" lang="en-US" altLang="zh-TW" sz="1600" b="0" i="0" u="none" strike="noStrike" cap="none" normalizeH="0" baseline="0" dirty="0" smtClean="0">
                        <a:ln>
                          <a:noFill/>
                        </a:ln>
                        <a:solidFill>
                          <a:srgbClr val="000000"/>
                        </a:solidFill>
                        <a:effectLst/>
                        <a:latin typeface="+mj-ea"/>
                        <a:ea typeface="+mj-ea"/>
                      </a:endParaRPr>
                    </a:p>
                  </a:txBody>
                  <a:tcPr marL="0" marR="0" marT="0" marB="0" anchor="b" horzOverflow="overflow">
                    <a:lnL>
                      <a:noFill/>
                    </a:lnL>
                    <a:lnR>
                      <a:noFill/>
                    </a:lnR>
                    <a:lnT>
                      <a:noFill/>
                    </a:lnT>
                    <a:lnB>
                      <a:noFill/>
                    </a:lnB>
                    <a:lnTlToBr>
                      <a:noFill/>
                    </a:lnTlToBr>
                    <a:lnBlToTr>
                      <a:noFill/>
                    </a:lnBlToTr>
                    <a:noFill/>
                  </a:tcPr>
                </a:tc>
              </a:tr>
              <a:tr h="3349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mj-ea"/>
                          <a:ea typeface="+mj-ea"/>
                        </a:rPr>
                        <a:t>Southeast Asia Program Publications at Cornell</a:t>
                      </a:r>
                      <a:endParaRPr kumimoji="0" lang="en-US" altLang="zh-TW" sz="1600" b="0" i="0" u="none" strike="noStrike" cap="none" normalizeH="0" baseline="0" smtClean="0">
                        <a:ln>
                          <a:noFill/>
                        </a:ln>
                        <a:solidFill>
                          <a:srgbClr val="000000"/>
                        </a:solidFill>
                        <a:effectLst/>
                        <a:latin typeface="+mj-ea"/>
                        <a:ea typeface="+mj-ea"/>
                      </a:endParaRPr>
                    </a:p>
                  </a:txBody>
                  <a:tcPr marL="0" marR="0" marT="0" marB="0" anchor="b" horzOverflow="overflow">
                    <a:lnL>
                      <a:noFill/>
                    </a:lnL>
                    <a:lnR>
                      <a:noFill/>
                    </a:lnR>
                    <a:lnT>
                      <a:noFill/>
                    </a:lnT>
                    <a:lnB>
                      <a:noFill/>
                    </a:lnB>
                    <a:lnTlToBr>
                      <a:noFill/>
                    </a:lnTlToBr>
                    <a:lnBlToTr>
                      <a:noFill/>
                    </a:lnBlToTr>
                    <a:noFill/>
                  </a:tcPr>
                </a:tc>
              </a:tr>
              <a:tr h="3016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mj-ea"/>
                          <a:ea typeface="+mj-ea"/>
                        </a:rPr>
                        <a:t>Trustees of Boston University</a:t>
                      </a:r>
                      <a:endParaRPr kumimoji="0" lang="en-US" altLang="zh-TW" sz="1600" b="0" i="0" u="none" strike="noStrike" cap="none" normalizeH="0" baseline="0" smtClean="0">
                        <a:ln>
                          <a:noFill/>
                        </a:ln>
                        <a:solidFill>
                          <a:srgbClr val="000000"/>
                        </a:solidFill>
                        <a:effectLst/>
                        <a:latin typeface="+mj-ea"/>
                        <a:ea typeface="+mj-ea"/>
                      </a:endParaRPr>
                    </a:p>
                  </a:txBody>
                  <a:tcPr marL="0" marR="0" marT="0" marB="0" anchor="b" horzOverflow="overflow">
                    <a:lnL>
                      <a:noFill/>
                    </a:lnL>
                    <a:lnR>
                      <a:noFill/>
                    </a:lnR>
                    <a:lnT>
                      <a:noFill/>
                    </a:lnT>
                    <a:lnB>
                      <a:noFill/>
                    </a:lnB>
                    <a:lnTlToBr>
                      <a:noFill/>
                    </a:lnTlToBr>
                    <a:lnBlToTr>
                      <a:noFill/>
                    </a:lnBlToTr>
                    <a:noFill/>
                  </a:tcPr>
                </a:tc>
              </a:tr>
              <a:tr h="3032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70C0"/>
                          </a:solidFill>
                          <a:effectLst/>
                          <a:latin typeface="+mj-ea"/>
                          <a:ea typeface="+mj-ea"/>
                        </a:rPr>
                        <a:t>University of California Press</a:t>
                      </a:r>
                    </a:p>
                  </a:txBody>
                  <a:tcPr marL="0" marR="0" marT="0" marB="0" anchor="b" horzOverflow="overflow">
                    <a:lnL>
                      <a:noFill/>
                    </a:lnL>
                    <a:lnR>
                      <a:noFill/>
                    </a:lnR>
                    <a:lnT>
                      <a:noFill/>
                    </a:lnT>
                    <a:lnB>
                      <a:noFill/>
                    </a:lnB>
                    <a:lnTlToBr>
                      <a:noFill/>
                    </a:lnTlToBr>
                    <a:lnBlToTr>
                      <a:noFill/>
                    </a:lnBlToTr>
                    <a:noFill/>
                  </a:tcPr>
                </a:tc>
              </a:tr>
              <a:tr h="3032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rgbClr val="0070C0"/>
                          </a:solidFill>
                          <a:effectLst/>
                          <a:latin typeface="+mj-ea"/>
                          <a:ea typeface="+mj-ea"/>
                        </a:rPr>
                        <a:t>University of Chicago Press</a:t>
                      </a:r>
                    </a:p>
                  </a:txBody>
                  <a:tcPr marL="0" marR="0" marT="0" marB="0" anchor="b" horzOverflow="overflow">
                    <a:lnL>
                      <a:noFill/>
                    </a:lnL>
                    <a:lnR>
                      <a:noFill/>
                    </a:lnR>
                    <a:lnT>
                      <a:noFill/>
                    </a:lnT>
                    <a:lnB>
                      <a:noFill/>
                    </a:lnB>
                    <a:lnTlToBr>
                      <a:noFill/>
                    </a:lnTlToBr>
                    <a:lnBlToTr>
                      <a:noFill/>
                    </a:lnBlToTr>
                    <a:noFill/>
                  </a:tcPr>
                </a:tc>
              </a:tr>
              <a:tr h="3000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mj-ea"/>
                          <a:ea typeface="+mj-ea"/>
                        </a:rPr>
                        <a:t>University of Colorado </a:t>
                      </a:r>
                      <a:endParaRPr kumimoji="0" lang="en-US" altLang="zh-TW" sz="1600" b="0" i="0" u="none" strike="noStrike" cap="none" normalizeH="0" baseline="0" smtClean="0">
                        <a:ln>
                          <a:noFill/>
                        </a:ln>
                        <a:solidFill>
                          <a:srgbClr val="000000"/>
                        </a:solidFill>
                        <a:effectLst/>
                        <a:latin typeface="+mj-ea"/>
                        <a:ea typeface="+mj-ea"/>
                      </a:endParaRPr>
                    </a:p>
                  </a:txBody>
                  <a:tcPr marL="0" marR="0" marT="0" marB="0" anchor="b" horzOverflow="overflow">
                    <a:lnL>
                      <a:noFill/>
                    </a:lnL>
                    <a:lnR>
                      <a:noFill/>
                    </a:lnR>
                    <a:lnT>
                      <a:noFill/>
                    </a:lnT>
                    <a:lnB>
                      <a:noFill/>
                    </a:lnB>
                    <a:lnTlToBr>
                      <a:noFill/>
                    </a:lnTlToBr>
                    <a:lnBlToTr>
                      <a:noFill/>
                    </a:lnBlToTr>
                    <a:noFill/>
                  </a:tcPr>
                </a:tc>
              </a:tr>
              <a:tr h="3032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mj-ea"/>
                          <a:ea typeface="+mj-ea"/>
                        </a:rPr>
                        <a:t>University of Illinois Press</a:t>
                      </a:r>
                      <a:endParaRPr kumimoji="0" lang="en-US" altLang="zh-TW" sz="1600" b="0" i="0" u="none" strike="noStrike" cap="none" normalizeH="0" baseline="0" smtClean="0">
                        <a:ln>
                          <a:noFill/>
                        </a:ln>
                        <a:solidFill>
                          <a:srgbClr val="000000"/>
                        </a:solidFill>
                        <a:effectLst/>
                        <a:latin typeface="+mj-ea"/>
                        <a:ea typeface="+mj-ea"/>
                      </a:endParaRPr>
                    </a:p>
                  </a:txBody>
                  <a:tcPr marL="0" marR="0" marT="0" marB="0" anchor="b" horzOverflow="overflow">
                    <a:lnL>
                      <a:noFill/>
                    </a:lnL>
                    <a:lnR>
                      <a:noFill/>
                    </a:lnR>
                    <a:lnT>
                      <a:noFill/>
                    </a:lnT>
                    <a:lnB>
                      <a:noFill/>
                    </a:lnB>
                    <a:lnTlToBr>
                      <a:noFill/>
                    </a:lnTlToBr>
                    <a:lnBlToTr>
                      <a:noFill/>
                    </a:lnBlToTr>
                    <a:noFill/>
                  </a:tcPr>
                </a:tc>
              </a:tr>
              <a:tr h="3032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mj-ea"/>
                          <a:ea typeface="+mj-ea"/>
                        </a:rPr>
                        <a:t>University of Minnesota Press</a:t>
                      </a:r>
                      <a:endParaRPr kumimoji="0" lang="en-US" altLang="zh-TW" sz="1600" b="0" i="0" u="none" strike="noStrike" cap="none" normalizeH="0" baseline="0" smtClean="0">
                        <a:ln>
                          <a:noFill/>
                        </a:ln>
                        <a:solidFill>
                          <a:srgbClr val="000000"/>
                        </a:solidFill>
                        <a:effectLst/>
                        <a:latin typeface="+mj-ea"/>
                        <a:ea typeface="+mj-ea"/>
                      </a:endParaRPr>
                    </a:p>
                  </a:txBody>
                  <a:tcPr marL="0" marR="0" marT="0" marB="0" anchor="b" horzOverflow="overflow">
                    <a:lnL>
                      <a:noFill/>
                    </a:lnL>
                    <a:lnR>
                      <a:noFill/>
                    </a:lnR>
                    <a:lnT>
                      <a:noFill/>
                    </a:lnT>
                    <a:lnB>
                      <a:noFill/>
                    </a:lnB>
                    <a:lnTlToBr>
                      <a:noFill/>
                    </a:lnTlToBr>
                    <a:lnBlToTr>
                      <a:noFill/>
                    </a:lnBlToTr>
                    <a:noFill/>
                  </a:tcPr>
                </a:tc>
              </a:tr>
              <a:tr h="3032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mj-ea"/>
                          <a:ea typeface="+mj-ea"/>
                        </a:rPr>
                        <a:t>University of Nebraska Press</a:t>
                      </a:r>
                      <a:endParaRPr kumimoji="0" lang="en-US" altLang="zh-TW" sz="1600" b="0" i="0" u="none" strike="noStrike" cap="none" normalizeH="0" baseline="0" smtClean="0">
                        <a:ln>
                          <a:noFill/>
                        </a:ln>
                        <a:solidFill>
                          <a:srgbClr val="000000"/>
                        </a:solidFill>
                        <a:effectLst/>
                        <a:latin typeface="+mj-ea"/>
                        <a:ea typeface="+mj-ea"/>
                      </a:endParaRPr>
                    </a:p>
                  </a:txBody>
                  <a:tcPr marL="0" marR="0" marT="0" marB="0" anchor="b" horzOverflow="overflow">
                    <a:lnL>
                      <a:noFill/>
                    </a:lnL>
                    <a:lnR>
                      <a:noFill/>
                    </a:lnR>
                    <a:lnT>
                      <a:noFill/>
                    </a:lnT>
                    <a:lnB>
                      <a:noFill/>
                    </a:lnB>
                    <a:lnTlToBr>
                      <a:noFill/>
                    </a:lnTlToBr>
                    <a:lnBlToTr>
                      <a:noFill/>
                    </a:lnBlToTr>
                    <a:noFill/>
                  </a:tcPr>
                </a:tc>
              </a:tr>
              <a:tr h="3032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mj-ea"/>
                          <a:ea typeface="+mj-ea"/>
                        </a:rPr>
                        <a:t>Western Historical Quarterly</a:t>
                      </a:r>
                      <a:endParaRPr kumimoji="0" lang="en-US" altLang="zh-TW" sz="1600" b="0" i="0" u="none" strike="noStrike" cap="none" normalizeH="0" baseline="0" smtClean="0">
                        <a:ln>
                          <a:noFill/>
                        </a:ln>
                        <a:solidFill>
                          <a:srgbClr val="000000"/>
                        </a:solidFill>
                        <a:effectLst/>
                        <a:latin typeface="+mj-ea"/>
                        <a:ea typeface="+mj-ea"/>
                      </a:endParaRPr>
                    </a:p>
                  </a:txBody>
                  <a:tcPr marL="0" marR="0" marT="0" marB="0" anchor="b" horzOverflow="overflow">
                    <a:lnL>
                      <a:noFill/>
                    </a:lnL>
                    <a:lnR>
                      <a:noFill/>
                    </a:lnR>
                    <a:lnT>
                      <a:noFill/>
                    </a:lnT>
                    <a:lnB>
                      <a:noFill/>
                    </a:lnB>
                    <a:lnTlToBr>
                      <a:noFill/>
                    </a:lnTlToBr>
                    <a:lnBlToTr>
                      <a:noFill/>
                    </a:lnBlToTr>
                    <a:noFill/>
                  </a:tcPr>
                </a:tc>
              </a:tr>
              <a:tr h="3000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zh-TW" sz="1600" b="0" i="0" u="none" strike="noStrike" cap="none" normalizeH="0" baseline="0" dirty="0" smtClean="0">
                          <a:ln>
                            <a:noFill/>
                          </a:ln>
                          <a:solidFill>
                            <a:schemeClr val="tx1"/>
                          </a:solidFill>
                          <a:effectLst/>
                          <a:latin typeface="+mj-ea"/>
                          <a:ea typeface="+mj-ea"/>
                        </a:rPr>
                        <a:t>World Literature Today</a:t>
                      </a:r>
                      <a:endParaRPr kumimoji="0" lang="en-US" altLang="zh-TW" sz="1600" b="0" i="0" u="none" strike="noStrike" cap="none" normalizeH="0" baseline="0" dirty="0" smtClean="0">
                        <a:ln>
                          <a:noFill/>
                        </a:ln>
                        <a:solidFill>
                          <a:srgbClr val="000000"/>
                        </a:solidFill>
                        <a:effectLst/>
                        <a:latin typeface="+mj-ea"/>
                        <a:ea typeface="+mj-ea"/>
                      </a:endParaRPr>
                    </a:p>
                  </a:txBody>
                  <a:tcPr marL="0" marR="0" marT="0" marB="0" anchor="b" horzOverflow="overflow">
                    <a:lnL>
                      <a:noFill/>
                    </a:lnL>
                    <a:lnR>
                      <a:noFill/>
                    </a:lnR>
                    <a:lnT>
                      <a:noFill/>
                    </a:lnT>
                    <a:lnB>
                      <a:noFill/>
                    </a:lnB>
                    <a:lnTlToBr>
                      <a:noFill/>
                    </a:lnTlToBr>
                    <a:lnBlToTr>
                      <a:noFill/>
                    </a:lnBlToTr>
                    <a:noFill/>
                  </a:tcPr>
                </a:tc>
              </a:tr>
            </a:tbl>
          </a:graphicData>
        </a:graphic>
      </p:graphicFrame>
      <p:sp>
        <p:nvSpPr>
          <p:cNvPr id="8" name="Title 2"/>
          <p:cNvSpPr>
            <a:spLocks noGrp="1"/>
          </p:cNvSpPr>
          <p:nvPr>
            <p:ph type="title"/>
          </p:nvPr>
        </p:nvSpPr>
        <p:spPr>
          <a:xfrm>
            <a:off x="228600" y="230188"/>
            <a:ext cx="7162800" cy="534987"/>
          </a:xfrm>
        </p:spPr>
        <p:txBody>
          <a:bodyPr>
            <a:normAutofit/>
          </a:bodyPr>
          <a:lstStyle/>
          <a:p>
            <a:pPr eaLnBrk="1" hangingPunct="1">
              <a:defRPr/>
            </a:pPr>
            <a:r>
              <a:rPr lang="zh-TW" altLang="en-US" sz="2800" dirty="0" smtClean="0">
                <a:solidFill>
                  <a:schemeClr val="bg2"/>
                </a:solidFill>
                <a:latin typeface="+mj-ea"/>
              </a:rPr>
              <a:t>參與</a:t>
            </a:r>
            <a:r>
              <a:rPr lang="en-US" altLang="zh-TW" sz="2800" dirty="0" smtClean="0">
                <a:solidFill>
                  <a:schemeClr val="bg2"/>
                </a:solidFill>
                <a:latin typeface="+mj-ea"/>
              </a:rPr>
              <a:t>CSP</a:t>
            </a:r>
            <a:r>
              <a:rPr lang="zh-TW" altLang="en-US" sz="2800" dirty="0" smtClean="0">
                <a:solidFill>
                  <a:schemeClr val="bg2"/>
                </a:solidFill>
                <a:latin typeface="+mj-ea"/>
              </a:rPr>
              <a:t>計畫的出版社</a:t>
            </a:r>
            <a:endParaRPr lang="zh-TW" altLang="en-US" sz="1600" dirty="0" smtClean="0">
              <a:solidFill>
                <a:schemeClr val="bg2"/>
              </a:solidFill>
              <a:latin typeface="+mj-ea"/>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3"/>
          <p:cNvSpPr>
            <a:spLocks noGrp="1" noChangeArrowheads="1"/>
          </p:cNvSpPr>
          <p:nvPr>
            <p:ph idx="1"/>
          </p:nvPr>
        </p:nvSpPr>
        <p:spPr>
          <a:xfrm>
            <a:off x="228600" y="1371600"/>
            <a:ext cx="8367713" cy="4876800"/>
          </a:xfrm>
        </p:spPr>
        <p:txBody>
          <a:bodyPr/>
          <a:lstStyle/>
          <a:p>
            <a:pPr marL="739775" lvl="1" indent="-282575" eaLnBrk="1" hangingPunct="1">
              <a:spcBef>
                <a:spcPts val="475"/>
              </a:spcBef>
              <a:buClr>
                <a:srgbClr val="000000"/>
              </a:buClr>
              <a:defRPr/>
            </a:pPr>
            <a:r>
              <a:rPr lang="en-US" altLang="zh-TW" sz="2000" dirty="0" err="1" smtClean="0">
                <a:solidFill>
                  <a:schemeClr val="tx1"/>
                </a:solidFill>
                <a:latin typeface="+mj-ea"/>
                <a:ea typeface="+mj-ea"/>
              </a:rPr>
              <a:t>利用對</a:t>
            </a:r>
            <a:r>
              <a:rPr lang="en-US" altLang="zh-TW" sz="2000" dirty="0" smtClean="0">
                <a:solidFill>
                  <a:schemeClr val="tx1"/>
                </a:solidFill>
                <a:latin typeface="+mj-ea"/>
                <a:ea typeface="+mj-ea"/>
              </a:rPr>
              <a:t> JSTOR </a:t>
            </a:r>
            <a:r>
              <a:rPr lang="en-US" altLang="zh-TW" sz="2000" dirty="0" err="1" smtClean="0">
                <a:solidFill>
                  <a:schemeClr val="tx1"/>
                </a:solidFill>
                <a:latin typeface="+mj-ea"/>
                <a:ea typeface="+mj-ea"/>
              </a:rPr>
              <a:t>回溯檔案的投資</a:t>
            </a:r>
            <a:r>
              <a:rPr lang="en-US" altLang="zh-TW" sz="2000" dirty="0" smtClean="0">
                <a:solidFill>
                  <a:schemeClr val="tx1"/>
                </a:solidFill>
                <a:latin typeface="+mj-ea"/>
                <a:ea typeface="+mj-ea"/>
              </a:rPr>
              <a:t/>
            </a:r>
            <a:br>
              <a:rPr lang="en-US" altLang="zh-TW" sz="2000" dirty="0" smtClean="0">
                <a:solidFill>
                  <a:schemeClr val="tx1"/>
                </a:solidFill>
                <a:latin typeface="+mj-ea"/>
                <a:ea typeface="+mj-ea"/>
              </a:rPr>
            </a:br>
            <a:endParaRPr lang="en-US" altLang="zh-TW" sz="2000" dirty="0" smtClean="0">
              <a:solidFill>
                <a:schemeClr val="tx1"/>
              </a:solidFill>
              <a:latin typeface="+mj-ea"/>
              <a:ea typeface="+mj-ea"/>
            </a:endParaRPr>
          </a:p>
          <a:p>
            <a:pPr marL="739775" lvl="1" indent="-282575" eaLnBrk="1" hangingPunct="1">
              <a:spcBef>
                <a:spcPts val="475"/>
              </a:spcBef>
              <a:buClr>
                <a:srgbClr val="000000"/>
              </a:buClr>
              <a:defRPr/>
            </a:pPr>
            <a:r>
              <a:rPr lang="zh-TW" altLang="en-US" sz="2000" dirty="0" smtClean="0">
                <a:solidFill>
                  <a:schemeClr val="tx1"/>
                </a:solidFill>
                <a:latin typeface="+mj-ea"/>
                <a:ea typeface="+mj-ea"/>
              </a:rPr>
              <a:t>提升使用量</a:t>
            </a:r>
            <a:endParaRPr lang="zh-TW" altLang="en-US" sz="1400" dirty="0" smtClean="0">
              <a:solidFill>
                <a:schemeClr val="tx1"/>
              </a:solidFill>
              <a:latin typeface="+mj-ea"/>
              <a:ea typeface="+mj-ea"/>
            </a:endParaRPr>
          </a:p>
          <a:p>
            <a:pPr lvl="2" eaLnBrk="1" hangingPunct="1">
              <a:defRPr/>
            </a:pPr>
            <a:r>
              <a:rPr lang="zh-TW" altLang="en-US" sz="2000" dirty="0" smtClean="0">
                <a:solidFill>
                  <a:schemeClr val="tx1"/>
                </a:solidFill>
                <a:latin typeface="+mj-ea"/>
                <a:ea typeface="+mj-ea"/>
              </a:rPr>
              <a:t>參與</a:t>
            </a:r>
            <a:r>
              <a:rPr lang="en-US" altLang="zh-TW" sz="2000" dirty="0" smtClean="0">
                <a:solidFill>
                  <a:schemeClr val="tx1"/>
                </a:solidFill>
                <a:latin typeface="+mj-ea"/>
                <a:ea typeface="+mj-ea"/>
              </a:rPr>
              <a:t>JSTOR</a:t>
            </a:r>
            <a:r>
              <a:rPr lang="zh-TW" altLang="en-US" sz="2000" dirty="0" smtClean="0">
                <a:solidFill>
                  <a:schemeClr val="tx1"/>
                </a:solidFill>
                <a:latin typeface="+mj-ea"/>
                <a:ea typeface="+mj-ea"/>
              </a:rPr>
              <a:t> </a:t>
            </a:r>
            <a:r>
              <a:rPr lang="en-US" altLang="zh-TW" sz="2000" dirty="0" smtClean="0">
                <a:solidFill>
                  <a:schemeClr val="tx1"/>
                </a:solidFill>
                <a:latin typeface="+mj-ea"/>
                <a:ea typeface="+mj-ea"/>
              </a:rPr>
              <a:t>CSP</a:t>
            </a:r>
            <a:r>
              <a:rPr lang="zh-TW" altLang="en-US" sz="2000" dirty="0" smtClean="0">
                <a:solidFill>
                  <a:schemeClr val="tx1"/>
                </a:solidFill>
                <a:latin typeface="+mj-ea"/>
                <a:ea typeface="+mj-ea"/>
              </a:rPr>
              <a:t>計畫的期刊，使用量大幅提升</a:t>
            </a:r>
            <a:r>
              <a:rPr lang="en-US" altLang="zh-TW" sz="2000" dirty="0" smtClean="0">
                <a:solidFill>
                  <a:schemeClr val="tx1"/>
                </a:solidFill>
                <a:latin typeface="+mj-ea"/>
                <a:ea typeface="+mj-ea"/>
              </a:rPr>
              <a:t/>
            </a:r>
            <a:br>
              <a:rPr lang="en-US" altLang="zh-TW" sz="2000" dirty="0" smtClean="0">
                <a:solidFill>
                  <a:schemeClr val="tx1"/>
                </a:solidFill>
                <a:latin typeface="+mj-ea"/>
                <a:ea typeface="+mj-ea"/>
              </a:rPr>
            </a:br>
            <a:endParaRPr lang="en-US" altLang="zh-TW" sz="2000" dirty="0" smtClean="0">
              <a:solidFill>
                <a:schemeClr val="tx1"/>
              </a:solidFill>
              <a:latin typeface="+mj-ea"/>
              <a:ea typeface="+mj-ea"/>
            </a:endParaRPr>
          </a:p>
          <a:p>
            <a:pPr lvl="1" eaLnBrk="1" hangingPunct="1">
              <a:spcBef>
                <a:spcPts val="475"/>
              </a:spcBef>
              <a:buClr>
                <a:srgbClr val="000000"/>
              </a:buClr>
              <a:defRPr/>
            </a:pPr>
            <a:r>
              <a:rPr lang="zh-TW" altLang="en-US" sz="2000" dirty="0" smtClean="0">
                <a:solidFill>
                  <a:schemeClr val="tx1"/>
                </a:solidFill>
                <a:latin typeface="+mj-ea"/>
                <a:ea typeface="+mj-ea"/>
              </a:rPr>
              <a:t>數位保存與合約終止後使用權</a:t>
            </a:r>
            <a:r>
              <a:rPr lang="en-US" altLang="zh-TW" sz="2000" dirty="0" smtClean="0">
                <a:solidFill>
                  <a:schemeClr val="tx1"/>
                </a:solidFill>
                <a:latin typeface="+mj-ea"/>
                <a:ea typeface="+mj-ea"/>
              </a:rPr>
              <a:t/>
            </a:r>
            <a:br>
              <a:rPr lang="en-US" altLang="zh-TW" sz="2000" dirty="0" smtClean="0">
                <a:solidFill>
                  <a:schemeClr val="tx1"/>
                </a:solidFill>
                <a:latin typeface="+mj-ea"/>
                <a:ea typeface="+mj-ea"/>
              </a:rPr>
            </a:br>
            <a:r>
              <a:rPr lang="en-US" altLang="zh-TW" sz="1400" dirty="0" smtClean="0">
                <a:solidFill>
                  <a:schemeClr val="tx1"/>
                </a:solidFill>
                <a:latin typeface="+mj-ea"/>
                <a:ea typeface="+mj-ea"/>
              </a:rPr>
              <a:t>Digital preservation and post-cancellation access</a:t>
            </a:r>
            <a:br>
              <a:rPr lang="en-US" altLang="zh-TW" sz="1400" dirty="0" smtClean="0">
                <a:solidFill>
                  <a:schemeClr val="tx1"/>
                </a:solidFill>
                <a:latin typeface="+mj-ea"/>
                <a:ea typeface="+mj-ea"/>
              </a:rPr>
            </a:br>
            <a:endParaRPr lang="zh-TW" altLang="en-US" sz="1400" dirty="0" smtClean="0">
              <a:solidFill>
                <a:schemeClr val="tx1"/>
              </a:solidFill>
              <a:latin typeface="+mj-ea"/>
              <a:ea typeface="+mj-ea"/>
            </a:endParaRPr>
          </a:p>
          <a:p>
            <a:pPr lvl="1" eaLnBrk="1" hangingPunct="1">
              <a:spcBef>
                <a:spcPts val="475"/>
              </a:spcBef>
              <a:buClr>
                <a:srgbClr val="000000"/>
              </a:buClr>
              <a:defRPr/>
            </a:pPr>
            <a:r>
              <a:rPr lang="en-US" altLang="zh-TW" sz="2000" dirty="0" smtClean="0">
                <a:solidFill>
                  <a:schemeClr val="tx1"/>
                </a:solidFill>
                <a:latin typeface="+mj-ea"/>
                <a:ea typeface="+mj-ea"/>
              </a:rPr>
              <a:t>COUNTER </a:t>
            </a:r>
            <a:r>
              <a:rPr lang="zh-TW" altLang="en-US" sz="2000" dirty="0" smtClean="0">
                <a:solidFill>
                  <a:schemeClr val="tx1"/>
                </a:solidFill>
                <a:latin typeface="+mj-ea"/>
                <a:ea typeface="+mj-ea"/>
              </a:rPr>
              <a:t>格式使用統計報告</a:t>
            </a:r>
            <a:r>
              <a:rPr lang="en-US" altLang="zh-TW" sz="2000" dirty="0" smtClean="0">
                <a:solidFill>
                  <a:schemeClr val="tx1"/>
                </a:solidFill>
                <a:latin typeface="+mj-ea"/>
                <a:ea typeface="+mj-ea"/>
              </a:rPr>
              <a:t/>
            </a:r>
            <a:br>
              <a:rPr lang="en-US" altLang="zh-TW" sz="2000" dirty="0" smtClean="0">
                <a:solidFill>
                  <a:schemeClr val="tx1"/>
                </a:solidFill>
                <a:latin typeface="+mj-ea"/>
                <a:ea typeface="+mj-ea"/>
              </a:rPr>
            </a:br>
            <a:endParaRPr lang="zh-TW" altLang="en-US" sz="1400" dirty="0" smtClean="0">
              <a:solidFill>
                <a:schemeClr val="tx1"/>
              </a:solidFill>
              <a:latin typeface="+mj-ea"/>
              <a:ea typeface="+mj-ea"/>
            </a:endParaRPr>
          </a:p>
          <a:p>
            <a:pPr lvl="1" eaLnBrk="1" hangingPunct="1">
              <a:spcBef>
                <a:spcPts val="475"/>
              </a:spcBef>
              <a:buClr>
                <a:srgbClr val="000000"/>
              </a:buClr>
              <a:defRPr/>
            </a:pPr>
            <a:r>
              <a:rPr lang="zh-TW" altLang="en-US" sz="2000" dirty="0" smtClean="0">
                <a:solidFill>
                  <a:schemeClr val="tx1"/>
                </a:solidFill>
                <a:latin typeface="+mj-ea"/>
                <a:ea typeface="+mj-ea"/>
              </a:rPr>
              <a:t>只需要單一授權和購買點即可訂購來自不同出版商的不同期刊</a:t>
            </a:r>
            <a:r>
              <a:rPr lang="en-US" altLang="zh-TW" sz="2000" dirty="0" smtClean="0">
                <a:solidFill>
                  <a:schemeClr val="tx1"/>
                </a:solidFill>
                <a:latin typeface="+mj-ea"/>
                <a:ea typeface="+mj-ea"/>
              </a:rPr>
              <a:t/>
            </a:r>
            <a:br>
              <a:rPr lang="en-US" altLang="zh-TW" sz="2000" dirty="0" smtClean="0">
                <a:solidFill>
                  <a:schemeClr val="tx1"/>
                </a:solidFill>
                <a:latin typeface="+mj-ea"/>
                <a:ea typeface="+mj-ea"/>
              </a:rPr>
            </a:br>
            <a:endParaRPr lang="zh-TW" altLang="en-US" sz="2000" dirty="0" smtClean="0">
              <a:solidFill>
                <a:schemeClr val="tx1"/>
              </a:solidFill>
              <a:latin typeface="+mj-ea"/>
              <a:ea typeface="+mj-ea"/>
            </a:endParaRPr>
          </a:p>
          <a:p>
            <a:pPr lvl="2" eaLnBrk="1" hangingPunct="1">
              <a:lnSpc>
                <a:spcPct val="120000"/>
              </a:lnSpc>
              <a:buFont typeface="Wingdings" pitchFamily="2" charset="2"/>
              <a:buNone/>
              <a:defRPr/>
            </a:pPr>
            <a:endParaRPr lang="zh-TW" altLang="en-US" sz="2000" dirty="0" smtClean="0">
              <a:solidFill>
                <a:schemeClr val="tx1"/>
              </a:solidFill>
              <a:latin typeface="+mj-ea"/>
              <a:ea typeface="+mj-ea"/>
            </a:endParaRPr>
          </a:p>
          <a:p>
            <a:pPr marL="1082675" lvl="2" indent="-168275" eaLnBrk="1" hangingPunct="1">
              <a:lnSpc>
                <a:spcPct val="120000"/>
              </a:lnSpc>
              <a:buFont typeface="Wingdings" pitchFamily="2" charset="2"/>
              <a:buNone/>
              <a:defRPr/>
            </a:pPr>
            <a:r>
              <a:rPr lang="en-US" altLang="zh-TW" sz="1400" dirty="0" smtClean="0">
                <a:solidFill>
                  <a:schemeClr val="tx1"/>
                </a:solidFill>
                <a:latin typeface="+mj-ea"/>
                <a:ea typeface="+mj-ea"/>
              </a:rPr>
              <a:t>  </a:t>
            </a:r>
            <a:r>
              <a:rPr lang="zh-TW" altLang="en-US" sz="1400" dirty="0" smtClean="0">
                <a:solidFill>
                  <a:schemeClr val="tx1"/>
                </a:solidFill>
                <a:latin typeface="+mj-ea"/>
                <a:ea typeface="+mj-ea"/>
              </a:rPr>
              <a:t> </a:t>
            </a:r>
            <a:r>
              <a:rPr lang="en-US" altLang="zh-TW" sz="1400" dirty="0" smtClean="0">
                <a:solidFill>
                  <a:schemeClr val="tx1"/>
                </a:solidFill>
                <a:latin typeface="+mj-ea"/>
                <a:ea typeface="+mj-ea"/>
              </a:rPr>
              <a:t> </a:t>
            </a:r>
            <a:endParaRPr lang="zh-TW" altLang="en-US" sz="1400" dirty="0" smtClean="0">
              <a:solidFill>
                <a:schemeClr val="tx1"/>
              </a:solidFill>
              <a:latin typeface="+mj-ea"/>
              <a:ea typeface="+mj-ea"/>
            </a:endParaRPr>
          </a:p>
          <a:p>
            <a:pPr marL="739775" lvl="1" indent="-282575" eaLnBrk="1" hangingPunct="1">
              <a:lnSpc>
                <a:spcPct val="120000"/>
              </a:lnSpc>
              <a:spcBef>
                <a:spcPts val="475"/>
              </a:spcBef>
              <a:buFont typeface="Wingdings" pitchFamily="2" charset="2"/>
              <a:buNone/>
              <a:defRPr/>
            </a:pPr>
            <a:endParaRPr lang="zh-TW" altLang="en-US" dirty="0" smtClean="0">
              <a:solidFill>
                <a:schemeClr val="tx1"/>
              </a:solidFill>
              <a:latin typeface="Times New Roman" pitchFamily="18" charset="0"/>
            </a:endParaRPr>
          </a:p>
        </p:txBody>
      </p:sp>
      <p:sp>
        <p:nvSpPr>
          <p:cNvPr id="6" name="Rectangle 2"/>
          <p:cNvSpPr>
            <a:spLocks noChangeArrowheads="1"/>
          </p:cNvSpPr>
          <p:nvPr/>
        </p:nvSpPr>
        <p:spPr bwMode="auto">
          <a:xfrm>
            <a:off x="336550" y="115888"/>
            <a:ext cx="7907338" cy="669925"/>
          </a:xfrm>
          <a:prstGeom prst="rect">
            <a:avLst/>
          </a:prstGeom>
          <a:noFill/>
          <a:ln w="9525" algn="ctr">
            <a:noFill/>
            <a:miter lim="800000"/>
            <a:headEnd/>
            <a:tailEnd/>
          </a:ln>
          <a:effectLst/>
        </p:spPr>
        <p:txBody>
          <a:bodyPr anchor="ctr"/>
          <a:lstStyle/>
          <a:p>
            <a:pPr>
              <a:defRPr/>
            </a:pPr>
            <a:r>
              <a:rPr kumimoji="0" lang="zh-TW" altLang="en-US" sz="2500" b="1" dirty="0">
                <a:solidFill>
                  <a:schemeClr val="bg2"/>
                </a:solidFill>
                <a:latin typeface="+mj-ea"/>
                <a:ea typeface="+mj-ea"/>
              </a:rPr>
              <a:t>使用</a:t>
            </a:r>
            <a:r>
              <a:rPr kumimoji="0" lang="en-US" altLang="zh-TW" sz="2500" b="1" dirty="0">
                <a:solidFill>
                  <a:schemeClr val="bg2"/>
                </a:solidFill>
                <a:latin typeface="+mj-ea"/>
                <a:ea typeface="+mj-ea"/>
              </a:rPr>
              <a:t>JSTOR</a:t>
            </a:r>
            <a:r>
              <a:rPr kumimoji="0" lang="zh-TW" altLang="en-US" sz="2500" b="1" dirty="0">
                <a:solidFill>
                  <a:srgbClr val="FF0000"/>
                </a:solidFill>
                <a:latin typeface="+mj-ea"/>
                <a:ea typeface="+mj-ea"/>
              </a:rPr>
              <a:t>學術現刊</a:t>
            </a:r>
            <a:r>
              <a:rPr kumimoji="0" lang="zh-TW" altLang="en-US" sz="2500" b="1" dirty="0">
                <a:solidFill>
                  <a:schemeClr val="bg2"/>
                </a:solidFill>
                <a:latin typeface="+mj-ea"/>
                <a:ea typeface="+mj-ea"/>
              </a:rPr>
              <a:t>的好處</a:t>
            </a:r>
            <a:r>
              <a:rPr kumimoji="0" lang="en-US" altLang="zh-TW" sz="2500" b="1" dirty="0">
                <a:solidFill>
                  <a:schemeClr val="bg2"/>
                </a:solidFill>
                <a:latin typeface="+mj-ea"/>
                <a:ea typeface="+mj-ea"/>
              </a:rPr>
              <a:t/>
            </a:r>
            <a:br>
              <a:rPr kumimoji="0" lang="en-US" altLang="zh-TW" sz="2500" b="1" dirty="0">
                <a:solidFill>
                  <a:schemeClr val="bg2"/>
                </a:solidFill>
                <a:latin typeface="+mj-ea"/>
                <a:ea typeface="+mj-ea"/>
              </a:rPr>
            </a:br>
            <a:r>
              <a:rPr kumimoji="0" lang="en-US" altLang="zh-TW" sz="1400" b="1" dirty="0">
                <a:solidFill>
                  <a:schemeClr val="bg2"/>
                </a:solidFill>
                <a:latin typeface="+mj-ea"/>
                <a:ea typeface="+mj-ea"/>
              </a:rPr>
              <a:t>Benefits of the Current Scholarship Program</a:t>
            </a:r>
            <a:endParaRPr kumimoji="0" lang="zh-TW" altLang="en-US" sz="1400" b="1" dirty="0">
              <a:solidFill>
                <a:schemeClr val="bg2"/>
              </a:solidFill>
              <a:latin typeface="+mj-ea"/>
              <a:ea typeface="+mj-ea"/>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3"/>
          <p:cNvSpPr>
            <a:spLocks noGrp="1" noChangeArrowheads="1"/>
          </p:cNvSpPr>
          <p:nvPr>
            <p:ph idx="1"/>
          </p:nvPr>
        </p:nvSpPr>
        <p:spPr>
          <a:xfrm>
            <a:off x="228600" y="1066800"/>
            <a:ext cx="8367713" cy="1066800"/>
          </a:xfrm>
        </p:spPr>
        <p:txBody>
          <a:bodyPr/>
          <a:lstStyle/>
          <a:p>
            <a:pPr marL="739775" lvl="1" indent="-282575" eaLnBrk="1" hangingPunct="1">
              <a:spcBef>
                <a:spcPts val="475"/>
              </a:spcBef>
              <a:buClr>
                <a:srgbClr val="000000"/>
              </a:buClr>
              <a:defRPr/>
            </a:pPr>
            <a:r>
              <a:rPr lang="zh-TW" altLang="en-US" sz="2000" dirty="0" smtClean="0">
                <a:solidFill>
                  <a:schemeClr val="tx1"/>
                </a:solidFill>
                <a:latin typeface="+mj-ea"/>
                <a:ea typeface="+mj-ea"/>
              </a:rPr>
              <a:t>有彈性的訂購方式</a:t>
            </a:r>
            <a:endParaRPr lang="zh-TW" altLang="en-US" sz="1600" dirty="0" smtClean="0">
              <a:solidFill>
                <a:schemeClr val="tx1"/>
              </a:solidFill>
              <a:latin typeface="+mj-ea"/>
              <a:ea typeface="+mj-ea"/>
            </a:endParaRPr>
          </a:p>
          <a:p>
            <a:pPr lvl="2" eaLnBrk="1" hangingPunct="1">
              <a:defRPr/>
            </a:pPr>
            <a:r>
              <a:rPr lang="zh-TW" altLang="en-US" sz="2000" dirty="0" smtClean="0">
                <a:solidFill>
                  <a:schemeClr val="tx1"/>
                </a:solidFill>
                <a:latin typeface="+mj-ea"/>
                <a:ea typeface="+mj-ea"/>
              </a:rPr>
              <a:t>既可單本訂購，也可選擇出版商套裝的折扣訂購方案</a:t>
            </a:r>
            <a:endParaRPr lang="zh-TW" altLang="en-US" sz="1400" dirty="0" smtClean="0">
              <a:solidFill>
                <a:schemeClr val="tx1"/>
              </a:solidFill>
              <a:latin typeface="+mj-ea"/>
              <a:ea typeface="+mj-ea"/>
            </a:endParaRPr>
          </a:p>
          <a:p>
            <a:pPr lvl="2" eaLnBrk="1" hangingPunct="1">
              <a:defRPr/>
            </a:pPr>
            <a:r>
              <a:rPr lang="en-US" altLang="zh-TW" sz="2000" dirty="0" smtClean="0">
                <a:solidFill>
                  <a:srgbClr val="FF0000"/>
                </a:solidFill>
                <a:latin typeface="+mj-ea"/>
                <a:ea typeface="+mj-ea"/>
              </a:rPr>
              <a:t>2013</a:t>
            </a:r>
            <a:r>
              <a:rPr lang="zh-TW" altLang="en-US" sz="2000" dirty="0" smtClean="0">
                <a:solidFill>
                  <a:srgbClr val="FF0000"/>
                </a:solidFill>
                <a:latin typeface="+mj-ea"/>
                <a:ea typeface="+mj-ea"/>
              </a:rPr>
              <a:t>年將推出以主題為套裝的訂購方案</a:t>
            </a:r>
          </a:p>
          <a:p>
            <a:pPr marL="1082675" lvl="2" indent="-168275" eaLnBrk="1" hangingPunct="1">
              <a:lnSpc>
                <a:spcPct val="120000"/>
              </a:lnSpc>
              <a:buFont typeface="Wingdings" pitchFamily="2" charset="2"/>
              <a:buNone/>
              <a:defRPr/>
            </a:pPr>
            <a:r>
              <a:rPr lang="en-US" altLang="zh-TW" sz="1400" dirty="0" smtClean="0">
                <a:solidFill>
                  <a:schemeClr val="tx1"/>
                </a:solidFill>
                <a:latin typeface="+mj-ea"/>
                <a:ea typeface="+mj-ea"/>
              </a:rPr>
              <a:t>  </a:t>
            </a:r>
            <a:r>
              <a:rPr lang="zh-TW" altLang="en-US" sz="1400" dirty="0" smtClean="0">
                <a:solidFill>
                  <a:schemeClr val="tx1"/>
                </a:solidFill>
                <a:latin typeface="+mj-ea"/>
                <a:ea typeface="+mj-ea"/>
              </a:rPr>
              <a:t> </a:t>
            </a:r>
            <a:r>
              <a:rPr lang="en-US" altLang="zh-TW" sz="1400" dirty="0" smtClean="0">
                <a:solidFill>
                  <a:schemeClr val="tx1"/>
                </a:solidFill>
                <a:latin typeface="+mj-ea"/>
                <a:ea typeface="+mj-ea"/>
              </a:rPr>
              <a:t> </a:t>
            </a:r>
            <a:endParaRPr lang="zh-TW" altLang="en-US" sz="1400" dirty="0" smtClean="0">
              <a:solidFill>
                <a:schemeClr val="tx1"/>
              </a:solidFill>
              <a:latin typeface="+mj-ea"/>
              <a:ea typeface="+mj-ea"/>
            </a:endParaRPr>
          </a:p>
          <a:p>
            <a:pPr marL="739775" lvl="1" indent="-282575" eaLnBrk="1" hangingPunct="1">
              <a:lnSpc>
                <a:spcPct val="120000"/>
              </a:lnSpc>
              <a:spcBef>
                <a:spcPts val="475"/>
              </a:spcBef>
              <a:buFont typeface="Wingdings" pitchFamily="2" charset="2"/>
              <a:buNone/>
              <a:defRPr/>
            </a:pPr>
            <a:endParaRPr lang="zh-TW" altLang="en-US" dirty="0" smtClean="0">
              <a:solidFill>
                <a:schemeClr val="tx1"/>
              </a:solidFill>
              <a:latin typeface="Times New Roman" pitchFamily="18" charset="0"/>
            </a:endParaRPr>
          </a:p>
        </p:txBody>
      </p:sp>
      <p:sp>
        <p:nvSpPr>
          <p:cNvPr id="6" name="Rectangle 2"/>
          <p:cNvSpPr>
            <a:spLocks noChangeArrowheads="1"/>
          </p:cNvSpPr>
          <p:nvPr/>
        </p:nvSpPr>
        <p:spPr bwMode="auto">
          <a:xfrm>
            <a:off x="336550" y="115888"/>
            <a:ext cx="7907338" cy="669925"/>
          </a:xfrm>
          <a:prstGeom prst="rect">
            <a:avLst/>
          </a:prstGeom>
          <a:noFill/>
          <a:ln w="9525" algn="ctr">
            <a:noFill/>
            <a:miter lim="800000"/>
            <a:headEnd/>
            <a:tailEnd/>
          </a:ln>
          <a:effectLst/>
        </p:spPr>
        <p:txBody>
          <a:bodyPr anchor="ctr"/>
          <a:lstStyle/>
          <a:p>
            <a:pPr>
              <a:defRPr/>
            </a:pPr>
            <a:r>
              <a:rPr kumimoji="0" lang="zh-TW" altLang="en-US" sz="2500" b="1" dirty="0">
                <a:solidFill>
                  <a:schemeClr val="bg2"/>
                </a:solidFill>
                <a:latin typeface="+mj-ea"/>
                <a:ea typeface="+mj-ea"/>
              </a:rPr>
              <a:t>使用</a:t>
            </a:r>
            <a:r>
              <a:rPr kumimoji="0" lang="en-US" altLang="zh-TW" sz="2500" b="1" dirty="0">
                <a:solidFill>
                  <a:schemeClr val="bg2"/>
                </a:solidFill>
                <a:latin typeface="+mj-ea"/>
                <a:ea typeface="+mj-ea"/>
              </a:rPr>
              <a:t>JSTOR</a:t>
            </a:r>
            <a:r>
              <a:rPr kumimoji="0" lang="zh-TW" altLang="en-US" sz="2500" b="1" dirty="0">
                <a:solidFill>
                  <a:srgbClr val="FF0000"/>
                </a:solidFill>
                <a:latin typeface="+mj-ea"/>
                <a:ea typeface="+mj-ea"/>
              </a:rPr>
              <a:t>學術現刊</a:t>
            </a:r>
            <a:r>
              <a:rPr kumimoji="0" lang="zh-TW" altLang="en-US" sz="2500" b="1" dirty="0">
                <a:solidFill>
                  <a:schemeClr val="bg2"/>
                </a:solidFill>
                <a:latin typeface="+mj-ea"/>
                <a:ea typeface="+mj-ea"/>
              </a:rPr>
              <a:t>的好處</a:t>
            </a:r>
            <a:r>
              <a:rPr kumimoji="0" lang="en-US" altLang="zh-TW" sz="2500" b="1" dirty="0">
                <a:solidFill>
                  <a:schemeClr val="bg2"/>
                </a:solidFill>
                <a:latin typeface="+mj-ea"/>
                <a:ea typeface="+mj-ea"/>
              </a:rPr>
              <a:t/>
            </a:r>
            <a:br>
              <a:rPr kumimoji="0" lang="en-US" altLang="zh-TW" sz="2500" b="1" dirty="0">
                <a:solidFill>
                  <a:schemeClr val="bg2"/>
                </a:solidFill>
                <a:latin typeface="+mj-ea"/>
                <a:ea typeface="+mj-ea"/>
              </a:rPr>
            </a:br>
            <a:r>
              <a:rPr kumimoji="0" lang="en-US" altLang="zh-TW" sz="1400" b="1" dirty="0">
                <a:solidFill>
                  <a:schemeClr val="bg2"/>
                </a:solidFill>
                <a:latin typeface="+mj-ea"/>
                <a:ea typeface="+mj-ea"/>
              </a:rPr>
              <a:t>Benefits of the Current Scholarship Program</a:t>
            </a:r>
            <a:endParaRPr kumimoji="0" lang="zh-TW" altLang="en-US" sz="1400" b="1" dirty="0">
              <a:solidFill>
                <a:schemeClr val="bg2"/>
              </a:solidFill>
              <a:latin typeface="+mj-ea"/>
              <a:ea typeface="+mj-ea"/>
            </a:endParaRPr>
          </a:p>
        </p:txBody>
      </p:sp>
      <p:graphicFrame>
        <p:nvGraphicFramePr>
          <p:cNvPr id="7" name="表格 6"/>
          <p:cNvGraphicFramePr>
            <a:graphicFrameLocks noGrp="1"/>
          </p:cNvGraphicFramePr>
          <p:nvPr/>
        </p:nvGraphicFramePr>
        <p:xfrm>
          <a:off x="381000" y="2438400"/>
          <a:ext cx="8574360" cy="3868281"/>
        </p:xfrm>
        <a:graphic>
          <a:graphicData uri="http://schemas.openxmlformats.org/drawingml/2006/table">
            <a:tbl>
              <a:tblPr firstRow="1" bandRow="1"/>
              <a:tblGrid>
                <a:gridCol w="1238519"/>
                <a:gridCol w="3048661"/>
                <a:gridCol w="1504020"/>
                <a:gridCol w="1676400"/>
                <a:gridCol w="1106760"/>
              </a:tblGrid>
              <a:tr h="288032">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zh-TW" altLang="en-US" sz="1100" b="1" dirty="0" smtClean="0">
                          <a:latin typeface="+mj-ea"/>
                          <a:ea typeface="+mj-ea"/>
                        </a:rPr>
                        <a:t>單本挑選</a:t>
                      </a:r>
                      <a:endParaRPr lang="zh-TW" altLang="en-US" sz="1100" b="1" dirty="0">
                        <a:latin typeface="+mj-ea"/>
                        <a:ea typeface="+mj-ea"/>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zh-TW" altLang="en-US" sz="1100" b="1" dirty="0" smtClean="0">
                          <a:latin typeface="+mj-ea"/>
                          <a:ea typeface="+mj-ea"/>
                        </a:rPr>
                        <a:t>出版社套裝</a:t>
                      </a:r>
                      <a:endParaRPr lang="zh-TW" altLang="en-US" sz="1100" b="1" dirty="0">
                        <a:latin typeface="+mj-ea"/>
                        <a:ea typeface="+mj-ea"/>
                      </a:endParaRPr>
                    </a:p>
                  </a:txBody>
                  <a:tcPr>
                    <a:lnL w="12700" cmpd="sng">
                      <a:solidFill>
                        <a:sysClr val="window" lastClr="FFFFFF"/>
                      </a:solidFill>
                    </a:lnL>
                    <a:lnR w="28575"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gridSpan="2">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zh-TW" altLang="en-US" sz="1100" b="1" dirty="0" smtClean="0">
                          <a:latin typeface="+mj-ea"/>
                          <a:ea typeface="+mj-ea"/>
                        </a:rPr>
                        <a:t>主題套裝</a:t>
                      </a:r>
                      <a:endParaRPr lang="zh-TW" altLang="en-US" sz="1100" b="1" dirty="0">
                        <a:latin typeface="+mj-ea"/>
                        <a:ea typeface="+mj-ea"/>
                      </a:endParaRPr>
                    </a:p>
                  </a:txBody>
                  <a:tcPr>
                    <a:lnL w="28575"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lang="zh-TW" altLang="en-US"/>
                    </a:p>
                  </a:txBody>
                  <a:tcPr/>
                </a:tc>
                <a:tc>
                  <a:txBody>
                    <a:bodyPr/>
                    <a:lstStyle/>
                    <a:p>
                      <a:pPr algn="ctr"/>
                      <a:r>
                        <a:rPr lang="zh-TW" altLang="en-US" sz="1100" b="1" dirty="0" smtClean="0">
                          <a:solidFill>
                            <a:schemeClr val="bg1"/>
                          </a:solidFill>
                          <a:latin typeface="+mj-ea"/>
                          <a:ea typeface="+mj-ea"/>
                        </a:rPr>
                        <a:t>全套</a:t>
                      </a:r>
                      <a:endParaRPr lang="zh-TW" altLang="en-US" sz="1100" b="1" dirty="0">
                        <a:solidFill>
                          <a:schemeClr val="bg1"/>
                        </a:solidFill>
                        <a:latin typeface="+mj-ea"/>
                        <a:ea typeface="+mj-ea"/>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r>
              <a:tr h="216024">
                <a:tc gridSpan="2">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TW" sz="1100" b="1" dirty="0" smtClean="0">
                          <a:solidFill>
                            <a:schemeClr val="tx1">
                              <a:lumMod val="75000"/>
                              <a:lumOff val="25000"/>
                            </a:schemeClr>
                          </a:solidFill>
                          <a:latin typeface="+mj-ea"/>
                          <a:ea typeface="+mj-ea"/>
                        </a:rPr>
                        <a:t>E-only/P+E/Full Run/P+E</a:t>
                      </a:r>
                      <a:r>
                        <a:rPr lang="en-US" altLang="zh-TW" sz="1100" b="1" baseline="0" dirty="0" smtClean="0">
                          <a:solidFill>
                            <a:schemeClr val="tx1">
                              <a:lumMod val="75000"/>
                              <a:lumOff val="25000"/>
                            </a:schemeClr>
                          </a:solidFill>
                          <a:latin typeface="+mj-ea"/>
                          <a:ea typeface="+mj-ea"/>
                        </a:rPr>
                        <a:t> Full Run</a:t>
                      </a:r>
                      <a:endParaRPr lang="zh-TW" altLang="en-US" sz="1100" b="1" dirty="0">
                        <a:solidFill>
                          <a:schemeClr val="tx1">
                            <a:lumMod val="75000"/>
                            <a:lumOff val="25000"/>
                          </a:schemeClr>
                        </a:solidFill>
                        <a:latin typeface="+mj-ea"/>
                        <a:ea typeface="+mj-ea"/>
                      </a:endParaRPr>
                    </a:p>
                  </a:txBody>
                  <a:tcPr>
                    <a:lnL w="12700" cmpd="sng">
                      <a:solidFill>
                        <a:sysClr val="window" lastClr="FFFFFF"/>
                      </a:solidFill>
                    </a:lnL>
                    <a:lnR w="28575"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hMerge="1">
                  <a:txBody>
                    <a:bodyPr/>
                    <a:lstStyle/>
                    <a:p>
                      <a:endParaRPr lang="zh-TW" altLang="en-US"/>
                    </a:p>
                  </a:txBody>
                  <a:tcPr/>
                </a:tc>
                <a:tc gridSpan="3">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zh-TW" sz="1100" b="1" dirty="0" smtClean="0">
                          <a:solidFill>
                            <a:schemeClr val="tx1">
                              <a:lumMod val="75000"/>
                              <a:lumOff val="25000"/>
                            </a:schemeClr>
                          </a:solidFill>
                          <a:latin typeface="+mj-ea"/>
                          <a:ea typeface="+mj-ea"/>
                        </a:rPr>
                        <a:t>E-only/Full</a:t>
                      </a:r>
                      <a:r>
                        <a:rPr lang="en-US" altLang="zh-TW" sz="1100" b="1" baseline="0" dirty="0" smtClean="0">
                          <a:solidFill>
                            <a:schemeClr val="tx1">
                              <a:lumMod val="75000"/>
                              <a:lumOff val="25000"/>
                            </a:schemeClr>
                          </a:solidFill>
                          <a:latin typeface="+mj-ea"/>
                          <a:ea typeface="+mj-ea"/>
                        </a:rPr>
                        <a:t> Run</a:t>
                      </a:r>
                      <a:endParaRPr lang="zh-TW" altLang="en-US" sz="1100" b="1" dirty="0">
                        <a:solidFill>
                          <a:schemeClr val="tx1">
                            <a:lumMod val="75000"/>
                            <a:lumOff val="25000"/>
                          </a:schemeClr>
                        </a:solidFill>
                        <a:latin typeface="+mj-ea"/>
                        <a:ea typeface="+mj-ea"/>
                      </a:endParaRPr>
                    </a:p>
                  </a:txBody>
                  <a:tcPr>
                    <a:lnL w="28575"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hMerge="1">
                  <a:txBody>
                    <a:bodyPr/>
                    <a:lstStyle/>
                    <a:p>
                      <a:endParaRPr lang="zh-TW" altLang="en-US"/>
                    </a:p>
                  </a:txBody>
                  <a:tcPr/>
                </a:tc>
                <a:tc hMerge="1">
                  <a:txBody>
                    <a:bodyPr/>
                    <a:lstStyle/>
                    <a:p>
                      <a:endParaRPr lang="zh-TW" altLang="en-US"/>
                    </a:p>
                  </a:txBody>
                  <a:tcPr/>
                </a:tc>
              </a:tr>
              <a:tr h="395089">
                <a:tc rowSpan="12">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buFont typeface="Arial" pitchFamily="34" charset="0"/>
                        <a:buChar char="•"/>
                      </a:pPr>
                      <a:r>
                        <a:rPr lang="en-US" altLang="zh-TW" sz="1100" dirty="0" smtClean="0">
                          <a:solidFill>
                            <a:schemeClr val="tx1">
                              <a:lumMod val="75000"/>
                              <a:lumOff val="25000"/>
                            </a:schemeClr>
                          </a:solidFill>
                          <a:latin typeface="+mj-ea"/>
                          <a:ea typeface="+mj-ea"/>
                        </a:rPr>
                        <a:t> </a:t>
                      </a:r>
                      <a:r>
                        <a:rPr lang="zh-TW" altLang="en-US" sz="1100" dirty="0" smtClean="0">
                          <a:solidFill>
                            <a:schemeClr val="tx1">
                              <a:lumMod val="75000"/>
                              <a:lumOff val="25000"/>
                            </a:schemeClr>
                          </a:solidFill>
                          <a:latin typeface="+mj-ea"/>
                          <a:ea typeface="+mj-ea"/>
                        </a:rPr>
                        <a:t>可根據需求挑選購買任</a:t>
                      </a:r>
                      <a:r>
                        <a:rPr lang="en-US" altLang="zh-TW" sz="1100" dirty="0" smtClean="0">
                          <a:solidFill>
                            <a:schemeClr val="tx1">
                              <a:lumMod val="75000"/>
                              <a:lumOff val="25000"/>
                            </a:schemeClr>
                          </a:solidFill>
                          <a:latin typeface="+mj-ea"/>
                          <a:ea typeface="+mj-ea"/>
                        </a:rPr>
                        <a:t>1</a:t>
                      </a:r>
                      <a:r>
                        <a:rPr lang="zh-TW" altLang="en-US" sz="1100" dirty="0" smtClean="0">
                          <a:solidFill>
                            <a:schemeClr val="tx1">
                              <a:lumMod val="75000"/>
                              <a:lumOff val="25000"/>
                            </a:schemeClr>
                          </a:solidFill>
                          <a:latin typeface="+mj-ea"/>
                          <a:ea typeface="+mj-ea"/>
                        </a:rPr>
                        <a:t>本需要的期刊</a:t>
                      </a:r>
                      <a:endParaRPr lang="en-US" altLang="zh-TW" sz="1100" dirty="0" smtClean="0">
                        <a:solidFill>
                          <a:schemeClr val="tx1">
                            <a:lumMod val="75000"/>
                            <a:lumOff val="25000"/>
                          </a:schemeClr>
                        </a:solidFill>
                        <a:latin typeface="+mj-ea"/>
                        <a:ea typeface="+mj-ea"/>
                      </a:endParaRPr>
                    </a:p>
                    <a:p>
                      <a:pPr>
                        <a:buFont typeface="Arial" pitchFamily="34" charset="0"/>
                        <a:buChar char="•"/>
                      </a:pPr>
                      <a:r>
                        <a:rPr lang="en-US" altLang="zh-TW" sz="1100" dirty="0" smtClean="0">
                          <a:solidFill>
                            <a:schemeClr val="tx1">
                              <a:lumMod val="75000"/>
                              <a:lumOff val="25000"/>
                            </a:schemeClr>
                          </a:solidFill>
                          <a:latin typeface="+mj-ea"/>
                          <a:ea typeface="+mj-ea"/>
                        </a:rPr>
                        <a:t> </a:t>
                      </a:r>
                      <a:r>
                        <a:rPr lang="zh-TW" altLang="en-US" sz="1100" dirty="0" smtClean="0">
                          <a:solidFill>
                            <a:schemeClr val="tx1">
                              <a:lumMod val="75000"/>
                              <a:lumOff val="25000"/>
                            </a:schemeClr>
                          </a:solidFill>
                          <a:latin typeface="+mj-ea"/>
                          <a:ea typeface="+mj-ea"/>
                        </a:rPr>
                        <a:t>亦是館藏電子化的最佳選擇</a:t>
                      </a:r>
                      <a:r>
                        <a:rPr lang="en-US" altLang="zh-TW" sz="1100" dirty="0" smtClean="0">
                          <a:solidFill>
                            <a:schemeClr val="tx1">
                              <a:lumMod val="75000"/>
                              <a:lumOff val="25000"/>
                            </a:schemeClr>
                          </a:solidFill>
                          <a:latin typeface="+mj-ea"/>
                          <a:ea typeface="+mj-ea"/>
                        </a:rPr>
                        <a:t>!</a:t>
                      </a:r>
                      <a:r>
                        <a:rPr lang="zh-TW" altLang="en-US" sz="1100" dirty="0" smtClean="0">
                          <a:solidFill>
                            <a:schemeClr val="tx1">
                              <a:lumMod val="75000"/>
                              <a:lumOff val="25000"/>
                            </a:schemeClr>
                          </a:solidFill>
                          <a:latin typeface="+mj-ea"/>
                          <a:ea typeface="+mj-ea"/>
                        </a:rPr>
                        <a:t>原紙本館藏可轉換成卷期完整的電子版</a:t>
                      </a:r>
                      <a:r>
                        <a:rPr lang="en-US" altLang="zh-TW" sz="1100" dirty="0" smtClean="0">
                          <a:solidFill>
                            <a:schemeClr val="tx1">
                              <a:lumMod val="75000"/>
                              <a:lumOff val="25000"/>
                            </a:schemeClr>
                          </a:solidFill>
                          <a:latin typeface="+mj-ea"/>
                          <a:ea typeface="+mj-ea"/>
                        </a:rPr>
                        <a:t>!</a:t>
                      </a:r>
                      <a:endParaRPr lang="zh-TW" altLang="en-US" sz="1100" dirty="0">
                        <a:solidFill>
                          <a:schemeClr val="tx1">
                            <a:lumMod val="75000"/>
                            <a:lumOff val="25000"/>
                          </a:schemeClr>
                        </a:solidFill>
                        <a:latin typeface="+mj-ea"/>
                        <a:ea typeface="+mj-ea"/>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rowSpan="12">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buFont typeface="Arial" pitchFamily="34" charset="0"/>
                        <a:buChar char="•"/>
                      </a:pPr>
                      <a:r>
                        <a:rPr lang="zh-TW" altLang="en-US" sz="1100" dirty="0" smtClean="0">
                          <a:solidFill>
                            <a:schemeClr val="tx1">
                              <a:lumMod val="75000"/>
                              <a:lumOff val="25000"/>
                            </a:schemeClr>
                          </a:solidFill>
                          <a:latin typeface="+mj-ea"/>
                          <a:ea typeface="+mj-ea"/>
                        </a:rPr>
                        <a:t>可依出版社套裝選購，並享有優惠折扣</a:t>
                      </a:r>
                      <a:endParaRPr lang="en-US" altLang="zh-TW" sz="1100" dirty="0" smtClean="0">
                        <a:solidFill>
                          <a:schemeClr val="tx1">
                            <a:lumMod val="75000"/>
                            <a:lumOff val="25000"/>
                          </a:schemeClr>
                        </a:solidFill>
                        <a:latin typeface="+mj-ea"/>
                        <a:ea typeface="+mj-ea"/>
                      </a:endParaRPr>
                    </a:p>
                    <a:p>
                      <a:pPr>
                        <a:buFont typeface="Arial" pitchFamily="34" charset="0"/>
                        <a:buChar char="•"/>
                      </a:pPr>
                      <a:r>
                        <a:rPr lang="zh-TW" altLang="en-US" sz="1100" dirty="0" smtClean="0">
                          <a:solidFill>
                            <a:schemeClr val="tx1">
                              <a:lumMod val="75000"/>
                              <a:lumOff val="25000"/>
                            </a:schemeClr>
                          </a:solidFill>
                          <a:latin typeface="+mj-ea"/>
                          <a:ea typeface="+mj-ea"/>
                        </a:rPr>
                        <a:t>目前出版社有：</a:t>
                      </a:r>
                      <a:endParaRPr lang="en-US" altLang="zh-TW" sz="1100" dirty="0" smtClean="0">
                        <a:solidFill>
                          <a:schemeClr val="tx1">
                            <a:lumMod val="75000"/>
                            <a:lumOff val="25000"/>
                          </a:schemeClr>
                        </a:solidFill>
                        <a:latin typeface="+mj-ea"/>
                        <a:ea typeface="+mj-ea"/>
                      </a:endParaRPr>
                    </a:p>
                    <a:p>
                      <a:pPr rtl="0">
                        <a:buFont typeface="Wingdings" pitchFamily="2" charset="2"/>
                        <a:buChar char="ü"/>
                      </a:pPr>
                      <a:r>
                        <a:rPr lang="en-US" altLang="zh-TW" sz="1100" kern="1200" dirty="0" smtClean="0">
                          <a:solidFill>
                            <a:schemeClr val="tx1">
                              <a:lumMod val="75000"/>
                              <a:lumOff val="25000"/>
                            </a:schemeClr>
                          </a:solidFill>
                          <a:latin typeface="+mj-ea"/>
                          <a:ea typeface="+mj-ea"/>
                          <a:cs typeface="+mn-cs"/>
                        </a:rPr>
                        <a:t>The American Schools of Oriental Research</a:t>
                      </a:r>
                    </a:p>
                    <a:p>
                      <a:pPr rtl="0">
                        <a:buFont typeface="Wingdings" pitchFamily="2" charset="2"/>
                        <a:buChar char="ü"/>
                      </a:pPr>
                      <a:r>
                        <a:rPr lang="en-US" altLang="zh-TW" sz="1100" dirty="0" smtClean="0">
                          <a:solidFill>
                            <a:schemeClr val="tx1">
                              <a:lumMod val="75000"/>
                              <a:lumOff val="25000"/>
                            </a:schemeClr>
                          </a:solidFill>
                          <a:latin typeface="+mj-ea"/>
                          <a:ea typeface="+mj-ea"/>
                        </a:rPr>
                        <a:t>American Society of International Law</a:t>
                      </a:r>
                    </a:p>
                    <a:p>
                      <a:pPr rtl="0">
                        <a:buFont typeface="Wingdings" pitchFamily="2" charset="2"/>
                        <a:buChar char="ü"/>
                      </a:pPr>
                      <a:r>
                        <a:rPr lang="en-US" altLang="zh-TW" sz="1100" kern="1200" dirty="0" smtClean="0">
                          <a:solidFill>
                            <a:schemeClr val="tx1">
                              <a:lumMod val="75000"/>
                              <a:lumOff val="25000"/>
                            </a:schemeClr>
                          </a:solidFill>
                          <a:latin typeface="+mj-ea"/>
                          <a:ea typeface="+mj-ea"/>
                          <a:cs typeface="+mn-cs"/>
                        </a:rPr>
                        <a:t>Association for the Study of African American Life </a:t>
                      </a:r>
                    </a:p>
                    <a:p>
                      <a:pPr rtl="0"/>
                      <a:r>
                        <a:rPr lang="en-US" altLang="zh-TW" sz="1100" kern="1200" dirty="0" smtClean="0">
                          <a:solidFill>
                            <a:schemeClr val="tx1">
                              <a:lumMod val="75000"/>
                              <a:lumOff val="25000"/>
                            </a:schemeClr>
                          </a:solidFill>
                          <a:latin typeface="+mj-ea"/>
                          <a:ea typeface="+mj-ea"/>
                          <a:cs typeface="+mn-cs"/>
                        </a:rPr>
                        <a:t>and History</a:t>
                      </a:r>
                    </a:p>
                    <a:p>
                      <a:pPr rtl="0">
                        <a:buFont typeface="Wingdings" pitchFamily="2" charset="2"/>
                        <a:buChar char="ü"/>
                      </a:pPr>
                      <a:r>
                        <a:rPr lang="en-US" altLang="zh-TW" sz="1100" dirty="0" smtClean="0">
                          <a:solidFill>
                            <a:schemeClr val="tx1">
                              <a:lumMod val="75000"/>
                              <a:lumOff val="25000"/>
                            </a:schemeClr>
                          </a:solidFill>
                          <a:latin typeface="+mj-ea"/>
                          <a:ea typeface="+mj-ea"/>
                        </a:rPr>
                        <a:t>Complete Chicago Package</a:t>
                      </a:r>
                    </a:p>
                    <a:p>
                      <a:pPr rtl="0">
                        <a:buFont typeface="Wingdings" pitchFamily="2" charset="2"/>
                        <a:buChar char="ü"/>
                      </a:pPr>
                      <a:r>
                        <a:rPr lang="en-US" altLang="zh-TW" sz="1100" dirty="0" smtClean="0">
                          <a:solidFill>
                            <a:schemeClr val="tx1">
                              <a:lumMod val="75000"/>
                              <a:lumOff val="25000"/>
                            </a:schemeClr>
                          </a:solidFill>
                          <a:latin typeface="+mj-ea"/>
                          <a:ea typeface="+mj-ea"/>
                        </a:rPr>
                        <a:t>Indiana University Press</a:t>
                      </a:r>
                    </a:p>
                    <a:p>
                      <a:pPr rtl="0">
                        <a:buFont typeface="Wingdings" pitchFamily="2" charset="2"/>
                        <a:buChar char="ü"/>
                      </a:pPr>
                      <a:r>
                        <a:rPr lang="en-US" altLang="zh-TW" sz="1100" dirty="0" smtClean="0">
                          <a:solidFill>
                            <a:schemeClr val="tx1">
                              <a:lumMod val="75000"/>
                              <a:lumOff val="25000"/>
                            </a:schemeClr>
                          </a:solidFill>
                          <a:latin typeface="+mj-ea"/>
                          <a:ea typeface="+mj-ea"/>
                        </a:rPr>
                        <a:t>Mathematical Association of America</a:t>
                      </a:r>
                    </a:p>
                    <a:p>
                      <a:pPr rtl="0">
                        <a:buFont typeface="Wingdings" pitchFamily="2" charset="2"/>
                        <a:buChar char="ü"/>
                      </a:pPr>
                      <a:r>
                        <a:rPr lang="en-US" altLang="zh-TW" sz="1100" dirty="0" smtClean="0">
                          <a:solidFill>
                            <a:schemeClr val="tx1">
                              <a:lumMod val="75000"/>
                              <a:lumOff val="25000"/>
                            </a:schemeClr>
                          </a:solidFill>
                          <a:latin typeface="+mj-ea"/>
                          <a:ea typeface="+mj-ea"/>
                        </a:rPr>
                        <a:t>Modern Humanities Research Association</a:t>
                      </a:r>
                    </a:p>
                    <a:p>
                      <a:pPr rtl="0">
                        <a:buFont typeface="Wingdings" pitchFamily="2" charset="2"/>
                        <a:buChar char="ü"/>
                      </a:pPr>
                      <a:r>
                        <a:rPr lang="en-US" altLang="zh-TW" sz="1100" dirty="0" smtClean="0">
                          <a:solidFill>
                            <a:schemeClr val="tx1">
                              <a:lumMod val="75000"/>
                              <a:lumOff val="25000"/>
                            </a:schemeClr>
                          </a:solidFill>
                          <a:latin typeface="+mj-ea"/>
                          <a:ea typeface="+mj-ea"/>
                        </a:rPr>
                        <a:t>National Council of Teachers of Mathematics</a:t>
                      </a:r>
                    </a:p>
                    <a:p>
                      <a:pPr rtl="0">
                        <a:buFont typeface="Wingdings" pitchFamily="2" charset="2"/>
                        <a:buChar char="ü"/>
                      </a:pPr>
                      <a:r>
                        <a:rPr lang="en-US" altLang="zh-TW" sz="1100" dirty="0" smtClean="0">
                          <a:solidFill>
                            <a:schemeClr val="tx1">
                              <a:lumMod val="75000"/>
                              <a:lumOff val="25000"/>
                            </a:schemeClr>
                          </a:solidFill>
                          <a:latin typeface="+mj-ea"/>
                          <a:ea typeface="+mj-ea"/>
                        </a:rPr>
                        <a:t>Pennsylvania State University Press</a:t>
                      </a:r>
                    </a:p>
                    <a:p>
                      <a:pPr rtl="0">
                        <a:buFont typeface="Wingdings" pitchFamily="2" charset="2"/>
                        <a:buChar char="ü"/>
                      </a:pPr>
                      <a:r>
                        <a:rPr lang="en-US" altLang="zh-TW" sz="1100" dirty="0" smtClean="0">
                          <a:solidFill>
                            <a:schemeClr val="tx1">
                              <a:lumMod val="75000"/>
                              <a:lumOff val="25000"/>
                            </a:schemeClr>
                          </a:solidFill>
                          <a:latin typeface="+mj-ea"/>
                          <a:ea typeface="+mj-ea"/>
                        </a:rPr>
                        <a:t>University of California Press</a:t>
                      </a:r>
                    </a:p>
                    <a:p>
                      <a:pPr rtl="0">
                        <a:buFont typeface="Wingdings" pitchFamily="2" charset="2"/>
                        <a:buChar char="ü"/>
                      </a:pPr>
                      <a:r>
                        <a:rPr lang="en-US" altLang="zh-TW" sz="1100" dirty="0" smtClean="0">
                          <a:solidFill>
                            <a:schemeClr val="tx1">
                              <a:lumMod val="75000"/>
                              <a:lumOff val="25000"/>
                            </a:schemeClr>
                          </a:solidFill>
                          <a:latin typeface="+mj-ea"/>
                          <a:ea typeface="+mj-ea"/>
                        </a:rPr>
                        <a:t>University of Illinois Press</a:t>
                      </a:r>
                      <a:endParaRPr lang="en-US" altLang="zh-TW" sz="1100" kern="1200" dirty="0" smtClean="0">
                        <a:solidFill>
                          <a:schemeClr val="tx1">
                            <a:lumMod val="75000"/>
                            <a:lumOff val="25000"/>
                          </a:schemeClr>
                        </a:solidFill>
                        <a:latin typeface="+mj-ea"/>
                        <a:ea typeface="+mj-ea"/>
                        <a:cs typeface="+mn-cs"/>
                      </a:endParaRPr>
                    </a:p>
                  </a:txBody>
                  <a:tcPr>
                    <a:lnL w="12700" cmpd="sng">
                      <a:solidFill>
                        <a:sysClr val="window" lastClr="FFFFFF"/>
                      </a:solidFill>
                    </a:lnL>
                    <a:lnR w="28575"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gridSpan="2">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buFont typeface="Arial" pitchFamily="34" charset="0"/>
                        <a:buChar char="•"/>
                      </a:pPr>
                      <a:r>
                        <a:rPr lang="zh-TW" altLang="en-US" sz="1100" dirty="0" smtClean="0">
                          <a:solidFill>
                            <a:schemeClr val="tx1">
                              <a:lumMod val="75000"/>
                              <a:lumOff val="25000"/>
                            </a:schemeClr>
                          </a:solidFill>
                          <a:latin typeface="+mj-ea"/>
                          <a:ea typeface="+mj-ea"/>
                        </a:rPr>
                        <a:t> 可依主題套裝選購</a:t>
                      </a:r>
                      <a:endParaRPr lang="en-US" altLang="zh-TW" sz="1100" dirty="0" smtClean="0">
                        <a:solidFill>
                          <a:schemeClr val="tx1">
                            <a:lumMod val="75000"/>
                            <a:lumOff val="25000"/>
                          </a:schemeClr>
                        </a:solidFill>
                        <a:latin typeface="+mj-ea"/>
                        <a:ea typeface="+mj-ea"/>
                      </a:endParaRPr>
                    </a:p>
                    <a:p>
                      <a:pPr>
                        <a:buFont typeface="Arial" pitchFamily="34" charset="0"/>
                        <a:buChar char="•"/>
                      </a:pPr>
                      <a:r>
                        <a:rPr lang="zh-TW" altLang="en-US" sz="1100" dirty="0" smtClean="0">
                          <a:solidFill>
                            <a:schemeClr val="tx1">
                              <a:lumMod val="75000"/>
                              <a:lumOff val="25000"/>
                            </a:schemeClr>
                          </a:solidFill>
                          <a:latin typeface="+mj-ea"/>
                          <a:ea typeface="+mj-ea"/>
                        </a:rPr>
                        <a:t>分成</a:t>
                      </a:r>
                      <a:r>
                        <a:rPr lang="en-US" altLang="zh-TW" sz="1100" dirty="0" smtClean="0">
                          <a:solidFill>
                            <a:schemeClr val="tx1">
                              <a:lumMod val="75000"/>
                              <a:lumOff val="25000"/>
                            </a:schemeClr>
                          </a:solidFill>
                          <a:latin typeface="+mj-ea"/>
                          <a:ea typeface="+mj-ea"/>
                        </a:rPr>
                        <a:t>21</a:t>
                      </a:r>
                      <a:r>
                        <a:rPr lang="zh-TW" altLang="en-US" sz="1100" dirty="0" smtClean="0">
                          <a:solidFill>
                            <a:schemeClr val="tx1">
                              <a:lumMod val="75000"/>
                              <a:lumOff val="25000"/>
                            </a:schemeClr>
                          </a:solidFill>
                          <a:latin typeface="+mj-ea"/>
                          <a:ea typeface="+mj-ea"/>
                        </a:rPr>
                        <a:t>種主題如下：</a:t>
                      </a:r>
                      <a:endParaRPr lang="en-US" altLang="zh-TW" sz="1100" dirty="0" smtClean="0">
                        <a:solidFill>
                          <a:schemeClr val="tx1">
                            <a:lumMod val="75000"/>
                            <a:lumOff val="25000"/>
                          </a:schemeClr>
                        </a:solidFill>
                        <a:latin typeface="+mj-ea"/>
                        <a:ea typeface="+mj-ea"/>
                      </a:endParaRPr>
                    </a:p>
                  </a:txBody>
                  <a:tcPr>
                    <a:lnL w="28575"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1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hMerge="1">
                  <a:txBody>
                    <a:bodyPr/>
                    <a:lstStyle/>
                    <a:p>
                      <a:endParaRPr lang="zh-TW" altLang="en-US"/>
                    </a:p>
                  </a:txBody>
                  <a:tcPr/>
                </a:tc>
                <a:tc rowSpan="12">
                  <a:txBody>
                    <a:bodyPr/>
                    <a:lstStyle/>
                    <a:p>
                      <a:pPr>
                        <a:buFont typeface="Arial" pitchFamily="34" charset="0"/>
                        <a:buChar char="•"/>
                      </a:pPr>
                      <a:r>
                        <a:rPr lang="zh-TW" altLang="en-US" sz="1100" dirty="0" smtClean="0">
                          <a:latin typeface="+mj-ea"/>
                          <a:ea typeface="+mj-ea"/>
                        </a:rPr>
                        <a:t>購買全部</a:t>
                      </a:r>
                      <a:r>
                        <a:rPr lang="en-US" altLang="zh-TW" sz="1100" dirty="0" smtClean="0">
                          <a:latin typeface="+mj-ea"/>
                          <a:ea typeface="+mj-ea"/>
                        </a:rPr>
                        <a:t>239</a:t>
                      </a:r>
                      <a:r>
                        <a:rPr lang="zh-TW" altLang="en-US" sz="1100" dirty="0" smtClean="0">
                          <a:latin typeface="+mj-ea"/>
                          <a:ea typeface="+mj-ea"/>
                        </a:rPr>
                        <a:t>本學術期刊完整收錄</a:t>
                      </a:r>
                      <a:endParaRPr lang="zh-TW" altLang="en-US" sz="1100" dirty="0">
                        <a:latin typeface="+mj-ea"/>
                        <a:ea typeface="+mj-ea"/>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176411">
                <a:tc vMerge="1">
                  <a:txBody>
                    <a:bodyPr/>
                    <a:lstStyle/>
                    <a:p>
                      <a:endParaRPr lang="zh-TW" altLang="en-US"/>
                    </a:p>
                  </a:txBody>
                  <a:tcPr/>
                </a:tc>
                <a:tc vMerge="1">
                  <a:txBody>
                    <a:bodyPr/>
                    <a:lstStyle/>
                    <a:p>
                      <a:endParaRPr lang="zh-TW" altLang="en-US"/>
                    </a:p>
                  </a:txBody>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1100" dirty="0" smtClean="0">
                          <a:solidFill>
                            <a:schemeClr val="tx1">
                              <a:lumMod val="75000"/>
                              <a:lumOff val="25000"/>
                            </a:schemeClr>
                          </a:solidFill>
                          <a:latin typeface="+mj-ea"/>
                          <a:ea typeface="+mj-ea"/>
                        </a:rPr>
                        <a:t>非洲及非裔美國研究</a:t>
                      </a:r>
                      <a:endParaRPr lang="en-US" altLang="zh-TW" sz="1100" dirty="0" smtClean="0">
                        <a:solidFill>
                          <a:schemeClr val="tx1">
                            <a:lumMod val="75000"/>
                            <a:lumOff val="25000"/>
                          </a:schemeClr>
                        </a:solidFill>
                        <a:latin typeface="+mj-ea"/>
                        <a:ea typeface="+mj-ea"/>
                      </a:endParaRPr>
                    </a:p>
                  </a:txBody>
                  <a:tcPr>
                    <a:lnL w="28575" cap="flat" cmpd="sng" algn="ctr">
                      <a:solidFill>
                        <a:sysClr val="window" lastClr="FFFFFF"/>
                      </a:solidFill>
                      <a:prstDash val="solid"/>
                      <a:round/>
                      <a:headEnd type="none" w="med" len="med"/>
                      <a:tailEnd type="none" w="med" len="med"/>
                    </a:lnL>
                    <a:lnR w="3175" cap="flat" cmpd="sng" algn="ctr">
                      <a:solidFill>
                        <a:sysClr val="window" lastClr="FFFFFF"/>
                      </a:solidFill>
                      <a:prstDash val="solid"/>
                      <a:round/>
                      <a:headEnd type="none" w="med" len="med"/>
                      <a:tailEnd type="none" w="med" len="med"/>
                    </a:lnR>
                    <a:lnT w="3175" cap="flat" cmpd="sng" algn="ctr">
                      <a:solidFill>
                        <a:sysClr val="window" lastClr="FFFFFF"/>
                      </a:solidFill>
                      <a:prstDash val="solid"/>
                      <a:round/>
                      <a:headEnd type="none" w="med" len="med"/>
                      <a:tailEnd type="none" w="med" len="med"/>
                    </a:lnT>
                    <a:lnB w="31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1100" dirty="0" smtClean="0">
                          <a:solidFill>
                            <a:schemeClr val="tx1">
                              <a:lumMod val="75000"/>
                              <a:lumOff val="25000"/>
                            </a:schemeClr>
                          </a:solidFill>
                          <a:latin typeface="+mj-ea"/>
                          <a:ea typeface="+mj-ea"/>
                        </a:rPr>
                        <a:t>藝術、藝術史及建築</a:t>
                      </a:r>
                      <a:endParaRPr lang="en-US" altLang="zh-TW" sz="1100" dirty="0" smtClean="0">
                        <a:solidFill>
                          <a:schemeClr val="tx1">
                            <a:lumMod val="75000"/>
                            <a:lumOff val="25000"/>
                          </a:schemeClr>
                        </a:solidFill>
                        <a:latin typeface="+mj-ea"/>
                        <a:ea typeface="+mj-ea"/>
                      </a:endParaRPr>
                    </a:p>
                  </a:txBody>
                  <a:tcPr>
                    <a:lnL w="3175" cap="flat" cmpd="sng" algn="ctr">
                      <a:solidFill>
                        <a:sysClr val="window" lastClr="FFFFFF"/>
                      </a:solidFill>
                      <a:prstDash val="solid"/>
                      <a:round/>
                      <a:headEnd type="none" w="med" len="med"/>
                      <a:tailEnd type="none" w="med" len="med"/>
                    </a:lnL>
                    <a:lnR w="12700" cmpd="sng">
                      <a:solidFill>
                        <a:sysClr val="window" lastClr="FFFFFF"/>
                      </a:solidFill>
                    </a:lnR>
                    <a:lnT w="3175" cap="flat" cmpd="sng" algn="ctr">
                      <a:solidFill>
                        <a:sysClr val="window" lastClr="FFFFFF"/>
                      </a:solidFill>
                      <a:prstDash val="solid"/>
                      <a:round/>
                      <a:headEnd type="none" w="med" len="med"/>
                      <a:tailEnd type="none" w="med" len="med"/>
                    </a:lnT>
                    <a:lnB w="31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vMerge="1">
                  <a:txBody>
                    <a:bodyPr/>
                    <a:lstStyle/>
                    <a:p>
                      <a:endParaRPr lang="zh-TW" altLang="en-US"/>
                    </a:p>
                  </a:txBody>
                  <a:tcPr/>
                </a:tc>
              </a:tr>
              <a:tr h="271264">
                <a:tc vMerge="1">
                  <a:txBody>
                    <a:bodyPr/>
                    <a:lstStyle/>
                    <a:p>
                      <a:endParaRPr lang="zh-TW" altLang="en-US"/>
                    </a:p>
                  </a:txBody>
                  <a:tcPr/>
                </a:tc>
                <a:tc vMerge="1">
                  <a:txBody>
                    <a:bodyPr/>
                    <a:lstStyle/>
                    <a:p>
                      <a:endParaRPr lang="zh-TW" altLang="en-US"/>
                    </a:p>
                  </a:txBody>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1100" dirty="0" smtClean="0">
                          <a:solidFill>
                            <a:schemeClr val="tx1">
                              <a:lumMod val="75000"/>
                              <a:lumOff val="25000"/>
                            </a:schemeClr>
                          </a:solidFill>
                          <a:latin typeface="+mj-ea"/>
                          <a:ea typeface="+mj-ea"/>
                        </a:rPr>
                        <a:t>區域研究</a:t>
                      </a:r>
                      <a:endParaRPr lang="en-US" altLang="zh-TW" sz="1100" dirty="0" smtClean="0">
                        <a:solidFill>
                          <a:schemeClr val="tx1">
                            <a:lumMod val="75000"/>
                            <a:lumOff val="25000"/>
                          </a:schemeClr>
                        </a:solidFill>
                        <a:latin typeface="+mj-ea"/>
                        <a:ea typeface="+mj-ea"/>
                      </a:endParaRPr>
                    </a:p>
                  </a:txBody>
                  <a:tcPr>
                    <a:lnL w="28575" cap="flat" cmpd="sng" algn="ctr">
                      <a:solidFill>
                        <a:sysClr val="window" lastClr="FFFFFF"/>
                      </a:solidFill>
                      <a:prstDash val="solid"/>
                      <a:round/>
                      <a:headEnd type="none" w="med" len="med"/>
                      <a:tailEnd type="none" w="med" len="med"/>
                    </a:lnL>
                    <a:lnR w="3175" cap="flat" cmpd="sng" algn="ctr">
                      <a:solidFill>
                        <a:sysClr val="window" lastClr="FFFFFF"/>
                      </a:solidFill>
                      <a:prstDash val="solid"/>
                      <a:round/>
                      <a:headEnd type="none" w="med" len="med"/>
                      <a:tailEnd type="none" w="med" len="med"/>
                    </a:lnR>
                    <a:lnT w="3175" cap="flat" cmpd="sng" algn="ctr">
                      <a:solidFill>
                        <a:sysClr val="window" lastClr="FFFFFF"/>
                      </a:solidFill>
                      <a:prstDash val="solid"/>
                      <a:round/>
                      <a:headEnd type="none" w="med" len="med"/>
                      <a:tailEnd type="none" w="med" len="med"/>
                    </a:lnT>
                    <a:lnB w="31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1100" dirty="0" smtClean="0">
                          <a:solidFill>
                            <a:schemeClr val="tx1">
                              <a:lumMod val="75000"/>
                              <a:lumOff val="25000"/>
                            </a:schemeClr>
                          </a:solidFill>
                          <a:latin typeface="+mj-ea"/>
                          <a:ea typeface="+mj-ea"/>
                        </a:rPr>
                        <a:t>考古學</a:t>
                      </a:r>
                      <a:endParaRPr lang="en-US" altLang="zh-TW" sz="1100" dirty="0" smtClean="0">
                        <a:solidFill>
                          <a:schemeClr val="tx1">
                            <a:lumMod val="75000"/>
                            <a:lumOff val="25000"/>
                          </a:schemeClr>
                        </a:solidFill>
                        <a:latin typeface="+mj-ea"/>
                        <a:ea typeface="+mj-ea"/>
                      </a:endParaRPr>
                    </a:p>
                  </a:txBody>
                  <a:tcPr>
                    <a:lnL w="3175" cap="flat" cmpd="sng" algn="ctr">
                      <a:solidFill>
                        <a:sysClr val="window" lastClr="FFFFFF"/>
                      </a:solidFill>
                      <a:prstDash val="solid"/>
                      <a:round/>
                      <a:headEnd type="none" w="med" len="med"/>
                      <a:tailEnd type="none" w="med" len="med"/>
                    </a:lnL>
                    <a:lnR w="12700" cmpd="sng">
                      <a:solidFill>
                        <a:sysClr val="window" lastClr="FFFFFF"/>
                      </a:solidFill>
                    </a:lnR>
                    <a:lnT w="3175" cap="flat" cmpd="sng" algn="ctr">
                      <a:solidFill>
                        <a:sysClr val="window" lastClr="FFFFFF"/>
                      </a:solidFill>
                      <a:prstDash val="solid"/>
                      <a:round/>
                      <a:headEnd type="none" w="med" len="med"/>
                      <a:tailEnd type="none" w="med" len="med"/>
                    </a:lnT>
                    <a:lnB w="31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vMerge="1">
                  <a:txBody>
                    <a:bodyPr/>
                    <a:lstStyle/>
                    <a:p>
                      <a:endParaRPr lang="zh-TW" altLang="en-US"/>
                    </a:p>
                  </a:txBody>
                  <a:tcPr/>
                </a:tc>
              </a:tr>
              <a:tr h="157163">
                <a:tc vMerge="1">
                  <a:txBody>
                    <a:bodyPr/>
                    <a:lstStyle/>
                    <a:p>
                      <a:endParaRPr lang="zh-TW" altLang="en-US"/>
                    </a:p>
                  </a:txBody>
                  <a:tcPr/>
                </a:tc>
                <a:tc vMerge="1">
                  <a:txBody>
                    <a:bodyPr/>
                    <a:lstStyle/>
                    <a:p>
                      <a:endParaRPr lang="zh-TW" altLang="en-US"/>
                    </a:p>
                  </a:txBody>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1100" dirty="0" smtClean="0">
                          <a:solidFill>
                            <a:schemeClr val="tx1">
                              <a:lumMod val="75000"/>
                              <a:lumOff val="25000"/>
                            </a:schemeClr>
                          </a:solidFill>
                          <a:latin typeface="+mj-ea"/>
                          <a:ea typeface="+mj-ea"/>
                        </a:rPr>
                        <a:t>亞洲研究</a:t>
                      </a:r>
                      <a:endParaRPr lang="en-US" altLang="zh-TW" sz="1100" dirty="0" smtClean="0">
                        <a:solidFill>
                          <a:schemeClr val="tx1">
                            <a:lumMod val="75000"/>
                            <a:lumOff val="25000"/>
                          </a:schemeClr>
                        </a:solidFill>
                        <a:latin typeface="+mj-ea"/>
                        <a:ea typeface="+mj-ea"/>
                      </a:endParaRPr>
                    </a:p>
                  </a:txBody>
                  <a:tcPr>
                    <a:lnL w="28575" cap="flat" cmpd="sng" algn="ctr">
                      <a:solidFill>
                        <a:sysClr val="window" lastClr="FFFFFF"/>
                      </a:solidFill>
                      <a:prstDash val="solid"/>
                      <a:round/>
                      <a:headEnd type="none" w="med" len="med"/>
                      <a:tailEnd type="none" w="med" len="med"/>
                    </a:lnL>
                    <a:lnR w="3175" cap="flat" cmpd="sng" algn="ctr">
                      <a:solidFill>
                        <a:sysClr val="window" lastClr="FFFFFF"/>
                      </a:solidFill>
                      <a:prstDash val="solid"/>
                      <a:round/>
                      <a:headEnd type="none" w="med" len="med"/>
                      <a:tailEnd type="none" w="med" len="med"/>
                    </a:lnR>
                    <a:lnT w="3175" cap="flat" cmpd="sng" algn="ctr">
                      <a:solidFill>
                        <a:sysClr val="window" lastClr="FFFFFF"/>
                      </a:solidFill>
                      <a:prstDash val="solid"/>
                      <a:round/>
                      <a:headEnd type="none" w="med" len="med"/>
                      <a:tailEnd type="none" w="med" len="med"/>
                    </a:lnT>
                    <a:lnB w="31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1100" dirty="0" smtClean="0">
                          <a:solidFill>
                            <a:schemeClr val="tx1">
                              <a:lumMod val="75000"/>
                              <a:lumOff val="25000"/>
                            </a:schemeClr>
                          </a:solidFill>
                          <a:latin typeface="+mj-ea"/>
                          <a:ea typeface="+mj-ea"/>
                        </a:rPr>
                        <a:t>商學及經濟</a:t>
                      </a:r>
                      <a:endParaRPr lang="en-US" altLang="zh-TW" sz="1100" dirty="0" smtClean="0">
                        <a:solidFill>
                          <a:schemeClr val="tx1">
                            <a:lumMod val="75000"/>
                            <a:lumOff val="25000"/>
                          </a:schemeClr>
                        </a:solidFill>
                        <a:latin typeface="+mj-ea"/>
                        <a:ea typeface="+mj-ea"/>
                      </a:endParaRPr>
                    </a:p>
                  </a:txBody>
                  <a:tcPr>
                    <a:lnL w="3175" cap="flat" cmpd="sng" algn="ctr">
                      <a:solidFill>
                        <a:sysClr val="window" lastClr="FFFFFF"/>
                      </a:solidFill>
                      <a:prstDash val="solid"/>
                      <a:round/>
                      <a:headEnd type="none" w="med" len="med"/>
                      <a:tailEnd type="none" w="med" len="med"/>
                    </a:lnL>
                    <a:lnR w="12700" cmpd="sng">
                      <a:solidFill>
                        <a:sysClr val="window" lastClr="FFFFFF"/>
                      </a:solidFill>
                    </a:lnR>
                    <a:lnT w="3175" cap="flat" cmpd="sng" algn="ctr">
                      <a:solidFill>
                        <a:sysClr val="window" lastClr="FFFFFF"/>
                      </a:solidFill>
                      <a:prstDash val="solid"/>
                      <a:round/>
                      <a:headEnd type="none" w="med" len="med"/>
                      <a:tailEnd type="none" w="med" len="med"/>
                    </a:lnT>
                    <a:lnB w="31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vMerge="1">
                  <a:txBody>
                    <a:bodyPr/>
                    <a:lstStyle/>
                    <a:p>
                      <a:endParaRPr lang="zh-TW" altLang="en-US"/>
                    </a:p>
                  </a:txBody>
                  <a:tcPr/>
                </a:tc>
              </a:tr>
              <a:tr h="157163">
                <a:tc vMerge="1">
                  <a:txBody>
                    <a:bodyPr/>
                    <a:lstStyle/>
                    <a:p>
                      <a:endParaRPr lang="zh-TW" altLang="en-US"/>
                    </a:p>
                  </a:txBody>
                  <a:tcPr/>
                </a:tc>
                <a:tc vMerge="1">
                  <a:txBody>
                    <a:bodyPr/>
                    <a:lstStyle/>
                    <a:p>
                      <a:endParaRPr lang="zh-TW" altLang="en-US"/>
                    </a:p>
                  </a:txBody>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1100" dirty="0" smtClean="0">
                          <a:solidFill>
                            <a:schemeClr val="tx1">
                              <a:lumMod val="75000"/>
                              <a:lumOff val="25000"/>
                            </a:schemeClr>
                          </a:solidFill>
                          <a:latin typeface="+mj-ea"/>
                          <a:ea typeface="+mj-ea"/>
                        </a:rPr>
                        <a:t>古典研究</a:t>
                      </a:r>
                      <a:endParaRPr lang="en-US" altLang="zh-TW" sz="1100" dirty="0" smtClean="0">
                        <a:solidFill>
                          <a:schemeClr val="tx1">
                            <a:lumMod val="75000"/>
                            <a:lumOff val="25000"/>
                          </a:schemeClr>
                        </a:solidFill>
                        <a:latin typeface="+mj-ea"/>
                        <a:ea typeface="+mj-ea"/>
                      </a:endParaRPr>
                    </a:p>
                  </a:txBody>
                  <a:tcPr>
                    <a:lnL w="28575" cap="flat" cmpd="sng" algn="ctr">
                      <a:solidFill>
                        <a:sysClr val="window" lastClr="FFFFFF"/>
                      </a:solidFill>
                      <a:prstDash val="solid"/>
                      <a:round/>
                      <a:headEnd type="none" w="med" len="med"/>
                      <a:tailEnd type="none" w="med" len="med"/>
                    </a:lnL>
                    <a:lnR w="3175" cap="flat" cmpd="sng" algn="ctr">
                      <a:solidFill>
                        <a:sysClr val="window" lastClr="FFFFFF"/>
                      </a:solidFill>
                      <a:prstDash val="solid"/>
                      <a:round/>
                      <a:headEnd type="none" w="med" len="med"/>
                      <a:tailEnd type="none" w="med" len="med"/>
                    </a:lnR>
                    <a:lnT w="3175" cap="flat" cmpd="sng" algn="ctr">
                      <a:solidFill>
                        <a:sysClr val="window" lastClr="FFFFFF"/>
                      </a:solidFill>
                      <a:prstDash val="solid"/>
                      <a:round/>
                      <a:headEnd type="none" w="med" len="med"/>
                      <a:tailEnd type="none" w="med" len="med"/>
                    </a:lnT>
                    <a:lnB w="31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1100" dirty="0" smtClean="0">
                          <a:solidFill>
                            <a:schemeClr val="tx1">
                              <a:lumMod val="75000"/>
                              <a:lumOff val="25000"/>
                            </a:schemeClr>
                          </a:solidFill>
                          <a:latin typeface="+mj-ea"/>
                          <a:ea typeface="+mj-ea"/>
                        </a:rPr>
                        <a:t>教育</a:t>
                      </a:r>
                      <a:endParaRPr lang="en-US" altLang="zh-TW" sz="1100" dirty="0" smtClean="0">
                        <a:solidFill>
                          <a:schemeClr val="tx1">
                            <a:lumMod val="75000"/>
                            <a:lumOff val="25000"/>
                          </a:schemeClr>
                        </a:solidFill>
                        <a:latin typeface="+mj-ea"/>
                        <a:ea typeface="+mj-ea"/>
                      </a:endParaRPr>
                    </a:p>
                  </a:txBody>
                  <a:tcPr>
                    <a:lnL w="3175" cap="flat" cmpd="sng" algn="ctr">
                      <a:solidFill>
                        <a:sysClr val="window" lastClr="FFFFFF"/>
                      </a:solidFill>
                      <a:prstDash val="solid"/>
                      <a:round/>
                      <a:headEnd type="none" w="med" len="med"/>
                      <a:tailEnd type="none" w="med" len="med"/>
                    </a:lnL>
                    <a:lnR w="12700" cmpd="sng">
                      <a:solidFill>
                        <a:sysClr val="window" lastClr="FFFFFF"/>
                      </a:solidFill>
                    </a:lnR>
                    <a:lnT w="3175" cap="flat" cmpd="sng" algn="ctr">
                      <a:solidFill>
                        <a:sysClr val="window" lastClr="FFFFFF"/>
                      </a:solidFill>
                      <a:prstDash val="solid"/>
                      <a:round/>
                      <a:headEnd type="none" w="med" len="med"/>
                      <a:tailEnd type="none" w="med" len="med"/>
                    </a:lnT>
                    <a:lnB w="31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vMerge="1">
                  <a:txBody>
                    <a:bodyPr/>
                    <a:lstStyle/>
                    <a:p>
                      <a:endParaRPr lang="zh-TW" altLang="en-US"/>
                    </a:p>
                  </a:txBody>
                  <a:tcPr/>
                </a:tc>
              </a:tr>
              <a:tr h="228600">
                <a:tc vMerge="1">
                  <a:txBody>
                    <a:bodyPr/>
                    <a:lstStyle/>
                    <a:p>
                      <a:endParaRPr lang="zh-TW" altLang="en-US"/>
                    </a:p>
                  </a:txBody>
                  <a:tcPr/>
                </a:tc>
                <a:tc vMerge="1">
                  <a:txBody>
                    <a:bodyPr/>
                    <a:lstStyle/>
                    <a:p>
                      <a:endParaRPr lang="zh-TW" altLang="en-US"/>
                    </a:p>
                  </a:txBody>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1100" dirty="0" smtClean="0">
                          <a:solidFill>
                            <a:schemeClr val="tx1">
                              <a:lumMod val="75000"/>
                              <a:lumOff val="25000"/>
                            </a:schemeClr>
                          </a:solidFill>
                          <a:latin typeface="+mj-ea"/>
                          <a:ea typeface="+mj-ea"/>
                        </a:rPr>
                        <a:t>男女平等及婦女研究</a:t>
                      </a:r>
                      <a:endParaRPr lang="en-US" altLang="zh-TW" sz="1100" dirty="0" smtClean="0">
                        <a:solidFill>
                          <a:schemeClr val="tx1">
                            <a:lumMod val="75000"/>
                            <a:lumOff val="25000"/>
                          </a:schemeClr>
                        </a:solidFill>
                        <a:latin typeface="+mj-ea"/>
                        <a:ea typeface="+mj-ea"/>
                      </a:endParaRPr>
                    </a:p>
                  </a:txBody>
                  <a:tcPr>
                    <a:lnL w="28575" cap="flat" cmpd="sng" algn="ctr">
                      <a:solidFill>
                        <a:sysClr val="window" lastClr="FFFFFF"/>
                      </a:solidFill>
                      <a:prstDash val="solid"/>
                      <a:round/>
                      <a:headEnd type="none" w="med" len="med"/>
                      <a:tailEnd type="none" w="med" len="med"/>
                    </a:lnL>
                    <a:lnR w="3175" cap="flat" cmpd="sng" algn="ctr">
                      <a:solidFill>
                        <a:sysClr val="window" lastClr="FFFFFF"/>
                      </a:solidFill>
                      <a:prstDash val="solid"/>
                      <a:round/>
                      <a:headEnd type="none" w="med" len="med"/>
                      <a:tailEnd type="none" w="med" len="med"/>
                    </a:lnR>
                    <a:lnT w="3175" cap="flat" cmpd="sng" algn="ctr">
                      <a:solidFill>
                        <a:sysClr val="window" lastClr="FFFFFF"/>
                      </a:solidFill>
                      <a:prstDash val="solid"/>
                      <a:round/>
                      <a:headEnd type="none" w="med" len="med"/>
                      <a:tailEnd type="none" w="med" len="med"/>
                    </a:lnT>
                    <a:lnB w="31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buFont typeface="Wingdings" pitchFamily="2" charset="2"/>
                        <a:buNone/>
                      </a:pPr>
                      <a:r>
                        <a:rPr lang="zh-TW" altLang="en-US" sz="1100" dirty="0" smtClean="0">
                          <a:solidFill>
                            <a:schemeClr val="tx1">
                              <a:lumMod val="75000"/>
                              <a:lumOff val="25000"/>
                            </a:schemeClr>
                          </a:solidFill>
                          <a:latin typeface="+mj-ea"/>
                          <a:ea typeface="+mj-ea"/>
                        </a:rPr>
                        <a:t>電影及表演藝術</a:t>
                      </a:r>
                      <a:endParaRPr lang="zh-TW" altLang="en-US" sz="1100" dirty="0">
                        <a:solidFill>
                          <a:schemeClr val="tx1">
                            <a:lumMod val="75000"/>
                            <a:lumOff val="25000"/>
                          </a:schemeClr>
                        </a:solidFill>
                        <a:latin typeface="+mj-ea"/>
                        <a:ea typeface="+mj-ea"/>
                      </a:endParaRPr>
                    </a:p>
                  </a:txBody>
                  <a:tcPr>
                    <a:lnL w="3175" cap="flat" cmpd="sng" algn="ctr">
                      <a:solidFill>
                        <a:sysClr val="window" lastClr="FFFFFF"/>
                      </a:solidFill>
                      <a:prstDash val="solid"/>
                      <a:round/>
                      <a:headEnd type="none" w="med" len="med"/>
                      <a:tailEnd type="none" w="med" len="med"/>
                    </a:lnL>
                    <a:lnR w="12700" cmpd="sng">
                      <a:solidFill>
                        <a:sysClr val="window" lastClr="FFFFFF"/>
                      </a:solidFill>
                    </a:lnR>
                    <a:lnT w="3175" cap="flat" cmpd="sng" algn="ctr">
                      <a:solidFill>
                        <a:sysClr val="window" lastClr="FFFFFF"/>
                      </a:solidFill>
                      <a:prstDash val="solid"/>
                      <a:round/>
                      <a:headEnd type="none" w="med" len="med"/>
                      <a:tailEnd type="none" w="med" len="med"/>
                    </a:lnT>
                    <a:lnB w="31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vMerge="1">
                  <a:txBody>
                    <a:bodyPr/>
                    <a:lstStyle/>
                    <a:p>
                      <a:endParaRPr lang="zh-TW" altLang="en-US"/>
                    </a:p>
                  </a:txBody>
                  <a:tcPr/>
                </a:tc>
              </a:tr>
              <a:tr h="291465">
                <a:tc vMerge="1">
                  <a:txBody>
                    <a:bodyPr/>
                    <a:lstStyle/>
                    <a:p>
                      <a:endParaRPr lang="zh-TW" altLang="en-US"/>
                    </a:p>
                  </a:txBody>
                  <a:tcPr/>
                </a:tc>
                <a:tc vMerge="1">
                  <a:txBody>
                    <a:bodyPr/>
                    <a:lstStyle/>
                    <a:p>
                      <a:endParaRPr lang="zh-TW" altLang="en-US"/>
                    </a:p>
                  </a:txBody>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1100" dirty="0" smtClean="0">
                          <a:solidFill>
                            <a:schemeClr val="tx1">
                              <a:lumMod val="75000"/>
                              <a:lumOff val="25000"/>
                            </a:schemeClr>
                          </a:solidFill>
                          <a:latin typeface="+mj-ea"/>
                          <a:ea typeface="+mj-ea"/>
                        </a:rPr>
                        <a:t>歷史</a:t>
                      </a:r>
                      <a:endParaRPr lang="en-US" altLang="zh-TW" sz="1100" dirty="0" smtClean="0">
                        <a:solidFill>
                          <a:schemeClr val="tx1">
                            <a:lumMod val="75000"/>
                            <a:lumOff val="25000"/>
                          </a:schemeClr>
                        </a:solidFill>
                        <a:latin typeface="+mj-ea"/>
                        <a:ea typeface="+mj-ea"/>
                      </a:endParaRPr>
                    </a:p>
                  </a:txBody>
                  <a:tcPr>
                    <a:lnL w="28575" cap="flat" cmpd="sng" algn="ctr">
                      <a:solidFill>
                        <a:sysClr val="window" lastClr="FFFFFF"/>
                      </a:solidFill>
                      <a:prstDash val="solid"/>
                      <a:round/>
                      <a:headEnd type="none" w="med" len="med"/>
                      <a:tailEnd type="none" w="med" len="med"/>
                    </a:lnL>
                    <a:lnR w="3175" cap="flat" cmpd="sng" algn="ctr">
                      <a:solidFill>
                        <a:sysClr val="window" lastClr="FFFFFF"/>
                      </a:solidFill>
                      <a:prstDash val="solid"/>
                      <a:round/>
                      <a:headEnd type="none" w="med" len="med"/>
                      <a:tailEnd type="none" w="med" len="med"/>
                    </a:lnR>
                    <a:lnT w="3175" cap="flat" cmpd="sng" algn="ctr">
                      <a:solidFill>
                        <a:sysClr val="window" lastClr="FFFFFF"/>
                      </a:solidFill>
                      <a:prstDash val="solid"/>
                      <a:round/>
                      <a:headEnd type="none" w="med" len="med"/>
                      <a:tailEnd type="none" w="med" len="med"/>
                    </a:lnT>
                    <a:lnB w="31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buFont typeface="Wingdings" pitchFamily="2" charset="2"/>
                        <a:buNone/>
                      </a:pPr>
                      <a:r>
                        <a:rPr lang="zh-TW" altLang="en-US" sz="1100" dirty="0" smtClean="0">
                          <a:solidFill>
                            <a:schemeClr val="tx1">
                              <a:lumMod val="75000"/>
                              <a:lumOff val="25000"/>
                            </a:schemeClr>
                          </a:solidFill>
                          <a:latin typeface="+mj-ea"/>
                          <a:ea typeface="+mj-ea"/>
                        </a:rPr>
                        <a:t>科學史及科技</a:t>
                      </a:r>
                      <a:endParaRPr lang="zh-TW" altLang="en-US" sz="1100" dirty="0">
                        <a:solidFill>
                          <a:schemeClr val="tx1">
                            <a:lumMod val="75000"/>
                            <a:lumOff val="25000"/>
                          </a:schemeClr>
                        </a:solidFill>
                        <a:latin typeface="+mj-ea"/>
                        <a:ea typeface="+mj-ea"/>
                      </a:endParaRPr>
                    </a:p>
                  </a:txBody>
                  <a:tcPr>
                    <a:lnL w="3175" cap="flat" cmpd="sng" algn="ctr">
                      <a:solidFill>
                        <a:sysClr val="window" lastClr="FFFFFF"/>
                      </a:solidFill>
                      <a:prstDash val="solid"/>
                      <a:round/>
                      <a:headEnd type="none" w="med" len="med"/>
                      <a:tailEnd type="none" w="med" len="med"/>
                    </a:lnL>
                    <a:lnR w="12700" cmpd="sng">
                      <a:solidFill>
                        <a:sysClr val="window" lastClr="FFFFFF"/>
                      </a:solidFill>
                    </a:lnR>
                    <a:lnT w="3175" cap="flat" cmpd="sng" algn="ctr">
                      <a:solidFill>
                        <a:sysClr val="window" lastClr="FFFFFF"/>
                      </a:solidFill>
                      <a:prstDash val="solid"/>
                      <a:round/>
                      <a:headEnd type="none" w="med" len="med"/>
                      <a:tailEnd type="none" w="med" len="med"/>
                    </a:lnT>
                    <a:lnB w="31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vMerge="1">
                  <a:txBody>
                    <a:bodyPr/>
                    <a:lstStyle/>
                    <a:p>
                      <a:endParaRPr lang="zh-TW" altLang="en-US"/>
                    </a:p>
                  </a:txBody>
                  <a:tcPr/>
                </a:tc>
              </a:tr>
              <a:tr h="144780">
                <a:tc vMerge="1">
                  <a:txBody>
                    <a:bodyPr/>
                    <a:lstStyle/>
                    <a:p>
                      <a:endParaRPr lang="zh-TW" altLang="en-US"/>
                    </a:p>
                  </a:txBody>
                  <a:tcPr/>
                </a:tc>
                <a:tc vMerge="1">
                  <a:txBody>
                    <a:bodyPr/>
                    <a:lstStyle/>
                    <a:p>
                      <a:endParaRPr lang="zh-TW" altLang="en-US"/>
                    </a:p>
                  </a:txBody>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1100" dirty="0" smtClean="0">
                          <a:solidFill>
                            <a:schemeClr val="tx1">
                              <a:lumMod val="75000"/>
                              <a:lumOff val="25000"/>
                            </a:schemeClr>
                          </a:solidFill>
                          <a:latin typeface="+mj-ea"/>
                          <a:ea typeface="+mj-ea"/>
                        </a:rPr>
                        <a:t>語言及文學</a:t>
                      </a:r>
                      <a:endParaRPr lang="en-US" altLang="zh-TW" sz="1100" dirty="0" smtClean="0">
                        <a:solidFill>
                          <a:schemeClr val="tx1">
                            <a:lumMod val="75000"/>
                            <a:lumOff val="25000"/>
                          </a:schemeClr>
                        </a:solidFill>
                        <a:latin typeface="+mj-ea"/>
                        <a:ea typeface="+mj-ea"/>
                      </a:endParaRPr>
                    </a:p>
                  </a:txBody>
                  <a:tcPr>
                    <a:lnL w="28575" cap="flat" cmpd="sng" algn="ctr">
                      <a:solidFill>
                        <a:sysClr val="window" lastClr="FFFFFF"/>
                      </a:solidFill>
                      <a:prstDash val="solid"/>
                      <a:round/>
                      <a:headEnd type="none" w="med" len="med"/>
                      <a:tailEnd type="none" w="med" len="med"/>
                    </a:lnL>
                    <a:lnR w="3175" cap="flat" cmpd="sng" algn="ctr">
                      <a:solidFill>
                        <a:sysClr val="window" lastClr="FFFFFF"/>
                      </a:solidFill>
                      <a:prstDash val="solid"/>
                      <a:round/>
                      <a:headEnd type="none" w="med" len="med"/>
                      <a:tailEnd type="none" w="med" len="med"/>
                    </a:lnR>
                    <a:lnT w="3175" cap="flat" cmpd="sng" algn="ctr">
                      <a:solidFill>
                        <a:sysClr val="window" lastClr="FFFFFF"/>
                      </a:solidFill>
                      <a:prstDash val="solid"/>
                      <a:round/>
                      <a:headEnd type="none" w="med" len="med"/>
                      <a:tailEnd type="none" w="med" len="med"/>
                    </a:lnT>
                    <a:lnB w="31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buFont typeface="Wingdings" pitchFamily="2" charset="2"/>
                        <a:buNone/>
                      </a:pPr>
                      <a:r>
                        <a:rPr lang="zh-TW" altLang="en-US" sz="1100" dirty="0" smtClean="0">
                          <a:solidFill>
                            <a:schemeClr val="tx1">
                              <a:lumMod val="75000"/>
                              <a:lumOff val="25000"/>
                            </a:schemeClr>
                          </a:solidFill>
                          <a:latin typeface="+mj-ea"/>
                          <a:ea typeface="+mj-ea"/>
                        </a:rPr>
                        <a:t>法律</a:t>
                      </a:r>
                      <a:endParaRPr lang="zh-TW" altLang="en-US" sz="1100" dirty="0">
                        <a:solidFill>
                          <a:schemeClr val="tx1">
                            <a:lumMod val="75000"/>
                            <a:lumOff val="25000"/>
                          </a:schemeClr>
                        </a:solidFill>
                        <a:latin typeface="+mj-ea"/>
                        <a:ea typeface="+mj-ea"/>
                      </a:endParaRPr>
                    </a:p>
                  </a:txBody>
                  <a:tcPr>
                    <a:lnL w="3175" cap="flat" cmpd="sng" algn="ctr">
                      <a:solidFill>
                        <a:sysClr val="window" lastClr="FFFFFF"/>
                      </a:solidFill>
                      <a:prstDash val="solid"/>
                      <a:round/>
                      <a:headEnd type="none" w="med" len="med"/>
                      <a:tailEnd type="none" w="med" len="med"/>
                    </a:lnL>
                    <a:lnR w="12700" cmpd="sng">
                      <a:solidFill>
                        <a:sysClr val="window" lastClr="FFFFFF"/>
                      </a:solidFill>
                    </a:lnR>
                    <a:lnT w="3175" cap="flat" cmpd="sng" algn="ctr">
                      <a:solidFill>
                        <a:sysClr val="window" lastClr="FFFFFF"/>
                      </a:solidFill>
                      <a:prstDash val="solid"/>
                      <a:round/>
                      <a:headEnd type="none" w="med" len="med"/>
                      <a:tailEnd type="none" w="med" len="med"/>
                    </a:lnT>
                    <a:lnB w="31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vMerge="1">
                  <a:txBody>
                    <a:bodyPr/>
                    <a:lstStyle/>
                    <a:p>
                      <a:endParaRPr lang="zh-TW" altLang="en-US"/>
                    </a:p>
                  </a:txBody>
                  <a:tcPr/>
                </a:tc>
              </a:tr>
              <a:tr h="169545">
                <a:tc vMerge="1">
                  <a:txBody>
                    <a:bodyPr/>
                    <a:lstStyle/>
                    <a:p>
                      <a:endParaRPr lang="zh-TW" altLang="en-US"/>
                    </a:p>
                  </a:txBody>
                  <a:tcPr/>
                </a:tc>
                <a:tc vMerge="1">
                  <a:txBody>
                    <a:bodyPr/>
                    <a:lstStyle/>
                    <a:p>
                      <a:endParaRPr lang="zh-TW" altLang="en-US"/>
                    </a:p>
                  </a:txBody>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1100" dirty="0" smtClean="0">
                          <a:solidFill>
                            <a:schemeClr val="tx1">
                              <a:lumMod val="75000"/>
                              <a:lumOff val="25000"/>
                            </a:schemeClr>
                          </a:solidFill>
                          <a:latin typeface="+mj-ea"/>
                          <a:ea typeface="+mj-ea"/>
                        </a:rPr>
                        <a:t>醫學及保健</a:t>
                      </a:r>
                      <a:endParaRPr lang="en-US" altLang="zh-TW" sz="1100" dirty="0" smtClean="0">
                        <a:solidFill>
                          <a:schemeClr val="tx1">
                            <a:lumMod val="75000"/>
                            <a:lumOff val="25000"/>
                          </a:schemeClr>
                        </a:solidFill>
                        <a:latin typeface="+mj-ea"/>
                        <a:ea typeface="+mj-ea"/>
                      </a:endParaRPr>
                    </a:p>
                  </a:txBody>
                  <a:tcPr>
                    <a:lnL w="28575" cap="flat" cmpd="sng" algn="ctr">
                      <a:solidFill>
                        <a:sysClr val="window" lastClr="FFFFFF"/>
                      </a:solidFill>
                      <a:prstDash val="solid"/>
                      <a:round/>
                      <a:headEnd type="none" w="med" len="med"/>
                      <a:tailEnd type="none" w="med" len="med"/>
                    </a:lnL>
                    <a:lnR w="3175" cap="flat" cmpd="sng" algn="ctr">
                      <a:solidFill>
                        <a:sysClr val="window" lastClr="FFFFFF"/>
                      </a:solidFill>
                      <a:prstDash val="solid"/>
                      <a:round/>
                      <a:headEnd type="none" w="med" len="med"/>
                      <a:tailEnd type="none" w="med" len="med"/>
                    </a:lnR>
                    <a:lnT w="3175" cap="flat" cmpd="sng" algn="ctr">
                      <a:solidFill>
                        <a:sysClr val="window" lastClr="FFFFFF"/>
                      </a:solidFill>
                      <a:prstDash val="solid"/>
                      <a:round/>
                      <a:headEnd type="none" w="med" len="med"/>
                      <a:tailEnd type="none" w="med" len="med"/>
                    </a:lnT>
                    <a:lnB w="31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buFont typeface="Wingdings" pitchFamily="2" charset="2"/>
                        <a:buNone/>
                      </a:pPr>
                      <a:r>
                        <a:rPr lang="zh-TW" altLang="en-US" sz="1100" dirty="0" smtClean="0">
                          <a:solidFill>
                            <a:schemeClr val="tx1">
                              <a:lumMod val="75000"/>
                              <a:lumOff val="25000"/>
                            </a:schemeClr>
                          </a:solidFill>
                          <a:latin typeface="+mj-ea"/>
                          <a:ea typeface="+mj-ea"/>
                        </a:rPr>
                        <a:t>音樂</a:t>
                      </a:r>
                      <a:endParaRPr lang="zh-TW" altLang="en-US" sz="1100" dirty="0">
                        <a:solidFill>
                          <a:schemeClr val="tx1">
                            <a:lumMod val="75000"/>
                            <a:lumOff val="25000"/>
                          </a:schemeClr>
                        </a:solidFill>
                        <a:latin typeface="+mj-ea"/>
                        <a:ea typeface="+mj-ea"/>
                      </a:endParaRPr>
                    </a:p>
                  </a:txBody>
                  <a:tcPr>
                    <a:lnL w="3175" cap="flat" cmpd="sng" algn="ctr">
                      <a:solidFill>
                        <a:sysClr val="window" lastClr="FFFFFF"/>
                      </a:solidFill>
                      <a:prstDash val="solid"/>
                      <a:round/>
                      <a:headEnd type="none" w="med" len="med"/>
                      <a:tailEnd type="none" w="med" len="med"/>
                    </a:lnL>
                    <a:lnR w="12700" cmpd="sng">
                      <a:solidFill>
                        <a:sysClr val="window" lastClr="FFFFFF"/>
                      </a:solidFill>
                    </a:lnR>
                    <a:lnT w="3175" cap="flat" cmpd="sng" algn="ctr">
                      <a:solidFill>
                        <a:sysClr val="window" lastClr="FFFFFF"/>
                      </a:solidFill>
                      <a:prstDash val="solid"/>
                      <a:round/>
                      <a:headEnd type="none" w="med" len="med"/>
                      <a:tailEnd type="none" w="med" len="med"/>
                    </a:lnT>
                    <a:lnB w="31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vMerge="1">
                  <a:txBody>
                    <a:bodyPr/>
                    <a:lstStyle/>
                    <a:p>
                      <a:endParaRPr lang="zh-TW" altLang="en-US"/>
                    </a:p>
                  </a:txBody>
                  <a:tcPr/>
                </a:tc>
              </a:tr>
              <a:tr h="203835">
                <a:tc vMerge="1">
                  <a:txBody>
                    <a:bodyPr/>
                    <a:lstStyle/>
                    <a:p>
                      <a:endParaRPr lang="zh-TW" altLang="en-US"/>
                    </a:p>
                  </a:txBody>
                  <a:tcPr/>
                </a:tc>
                <a:tc vMerge="1">
                  <a:txBody>
                    <a:bodyPr/>
                    <a:lstStyle/>
                    <a:p>
                      <a:endParaRPr lang="zh-TW" altLang="en-US"/>
                    </a:p>
                  </a:txBody>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1100" dirty="0" smtClean="0">
                          <a:solidFill>
                            <a:schemeClr val="tx1">
                              <a:lumMod val="75000"/>
                              <a:lumOff val="25000"/>
                            </a:schemeClr>
                          </a:solidFill>
                          <a:latin typeface="+mj-ea"/>
                          <a:ea typeface="+mj-ea"/>
                        </a:rPr>
                        <a:t>哲學</a:t>
                      </a:r>
                      <a:endParaRPr lang="en-US" altLang="zh-TW" sz="1100" dirty="0" smtClean="0">
                        <a:solidFill>
                          <a:schemeClr val="tx1">
                            <a:lumMod val="75000"/>
                            <a:lumOff val="25000"/>
                          </a:schemeClr>
                        </a:solidFill>
                        <a:latin typeface="+mj-ea"/>
                        <a:ea typeface="+mj-ea"/>
                      </a:endParaRPr>
                    </a:p>
                  </a:txBody>
                  <a:tcPr>
                    <a:lnL w="28575" cap="flat" cmpd="sng" algn="ctr">
                      <a:solidFill>
                        <a:sysClr val="window" lastClr="FFFFFF"/>
                      </a:solidFill>
                      <a:prstDash val="solid"/>
                      <a:round/>
                      <a:headEnd type="none" w="med" len="med"/>
                      <a:tailEnd type="none" w="med" len="med"/>
                    </a:lnL>
                    <a:lnR w="3175" cap="flat" cmpd="sng" algn="ctr">
                      <a:solidFill>
                        <a:sysClr val="window" lastClr="FFFFFF"/>
                      </a:solidFill>
                      <a:prstDash val="solid"/>
                      <a:round/>
                      <a:headEnd type="none" w="med" len="med"/>
                      <a:tailEnd type="none" w="med" len="med"/>
                    </a:lnR>
                    <a:lnT w="3175" cap="flat" cmpd="sng" algn="ctr">
                      <a:solidFill>
                        <a:sysClr val="window" lastClr="FFFFFF"/>
                      </a:solidFill>
                      <a:prstDash val="solid"/>
                      <a:round/>
                      <a:headEnd type="none" w="med" len="med"/>
                      <a:tailEnd type="none" w="med" len="med"/>
                    </a:lnT>
                    <a:lnB w="31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buFont typeface="Wingdings" pitchFamily="2" charset="2"/>
                        <a:buNone/>
                      </a:pPr>
                      <a:r>
                        <a:rPr lang="zh-TW" altLang="en-US" sz="1100" dirty="0" smtClean="0">
                          <a:solidFill>
                            <a:schemeClr val="tx1">
                              <a:lumMod val="75000"/>
                              <a:lumOff val="25000"/>
                            </a:schemeClr>
                          </a:solidFill>
                          <a:latin typeface="+mj-ea"/>
                          <a:ea typeface="+mj-ea"/>
                        </a:rPr>
                        <a:t>政治科學及社會學</a:t>
                      </a:r>
                      <a:endParaRPr lang="zh-TW" altLang="en-US" sz="1100" dirty="0">
                        <a:solidFill>
                          <a:schemeClr val="tx1">
                            <a:lumMod val="75000"/>
                            <a:lumOff val="25000"/>
                          </a:schemeClr>
                        </a:solidFill>
                        <a:latin typeface="+mj-ea"/>
                        <a:ea typeface="+mj-ea"/>
                      </a:endParaRPr>
                    </a:p>
                  </a:txBody>
                  <a:tcPr>
                    <a:lnL w="3175" cap="flat" cmpd="sng" algn="ctr">
                      <a:solidFill>
                        <a:sysClr val="window" lastClr="FFFFFF"/>
                      </a:solidFill>
                      <a:prstDash val="solid"/>
                      <a:round/>
                      <a:headEnd type="none" w="med" len="med"/>
                      <a:tailEnd type="none" w="med" len="med"/>
                    </a:lnL>
                    <a:lnR w="12700" cmpd="sng">
                      <a:solidFill>
                        <a:sysClr val="window" lastClr="FFFFFF"/>
                      </a:solidFill>
                    </a:lnR>
                    <a:lnT w="3175" cap="flat" cmpd="sng" algn="ctr">
                      <a:solidFill>
                        <a:sysClr val="window" lastClr="FFFFFF"/>
                      </a:solidFill>
                      <a:prstDash val="solid"/>
                      <a:round/>
                      <a:headEnd type="none" w="med" len="med"/>
                      <a:tailEnd type="none" w="med" len="med"/>
                    </a:lnT>
                    <a:lnB w="31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vMerge="1">
                  <a:txBody>
                    <a:bodyPr/>
                    <a:lstStyle/>
                    <a:p>
                      <a:endParaRPr lang="zh-TW" altLang="en-US"/>
                    </a:p>
                  </a:txBody>
                  <a:tcPr/>
                </a:tc>
              </a:tr>
              <a:tr h="228600">
                <a:tc vMerge="1">
                  <a:txBody>
                    <a:bodyPr/>
                    <a:lstStyle/>
                    <a:p>
                      <a:endParaRPr lang="zh-TW" altLang="en-US"/>
                    </a:p>
                  </a:txBody>
                  <a:tcPr/>
                </a:tc>
                <a:tc vMerge="1">
                  <a:txBody>
                    <a:bodyPr/>
                    <a:lstStyle/>
                    <a:p>
                      <a:endParaRPr lang="zh-TW" altLang="en-US"/>
                    </a:p>
                  </a:txBody>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1100" dirty="0" smtClean="0">
                          <a:solidFill>
                            <a:schemeClr val="tx1">
                              <a:lumMod val="75000"/>
                              <a:lumOff val="25000"/>
                            </a:schemeClr>
                          </a:solidFill>
                          <a:latin typeface="+mj-ea"/>
                          <a:ea typeface="+mj-ea"/>
                        </a:rPr>
                        <a:t>宗教</a:t>
                      </a:r>
                      <a:endParaRPr lang="en-US" altLang="zh-TW" sz="1100" dirty="0" smtClean="0">
                        <a:solidFill>
                          <a:schemeClr val="tx1">
                            <a:lumMod val="75000"/>
                            <a:lumOff val="25000"/>
                          </a:schemeClr>
                        </a:solidFill>
                        <a:latin typeface="+mj-ea"/>
                        <a:ea typeface="+mj-ea"/>
                      </a:endParaRPr>
                    </a:p>
                  </a:txBody>
                  <a:tcPr>
                    <a:lnL w="28575" cap="flat" cmpd="sng" algn="ctr">
                      <a:solidFill>
                        <a:sysClr val="window" lastClr="FFFFFF"/>
                      </a:solidFill>
                      <a:prstDash val="solid"/>
                      <a:round/>
                      <a:headEnd type="none" w="med" len="med"/>
                      <a:tailEnd type="none" w="med" len="med"/>
                    </a:lnL>
                    <a:lnR w="3175" cap="flat" cmpd="sng" algn="ctr">
                      <a:solidFill>
                        <a:sysClr val="window" lastClr="FFFFFF"/>
                      </a:solidFill>
                      <a:prstDash val="solid"/>
                      <a:round/>
                      <a:headEnd type="none" w="med" len="med"/>
                      <a:tailEnd type="none" w="med" len="med"/>
                    </a:lnR>
                    <a:lnT w="3175" cap="flat" cmpd="sng" algn="ctr">
                      <a:solidFill>
                        <a:sysClr val="window" lastClr="FFFFFF"/>
                      </a:solidFill>
                      <a:prstDash val="solid"/>
                      <a:round/>
                      <a:headEnd type="none" w="med" len="med"/>
                      <a:tailEnd type="none" w="med" len="med"/>
                    </a:lnT>
                    <a:lnB w="31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buFont typeface="Wingdings" pitchFamily="2" charset="2"/>
                        <a:buNone/>
                      </a:pPr>
                      <a:r>
                        <a:rPr lang="zh-TW" altLang="en-US" sz="1100" dirty="0" smtClean="0">
                          <a:solidFill>
                            <a:schemeClr val="tx1">
                              <a:lumMod val="75000"/>
                              <a:lumOff val="25000"/>
                            </a:schemeClr>
                          </a:solidFill>
                          <a:latin typeface="+mj-ea"/>
                          <a:ea typeface="+mj-ea"/>
                        </a:rPr>
                        <a:t>科學、科技及數學</a:t>
                      </a:r>
                      <a:endParaRPr lang="zh-TW" altLang="en-US" sz="1100" dirty="0">
                        <a:solidFill>
                          <a:schemeClr val="tx1">
                            <a:lumMod val="75000"/>
                            <a:lumOff val="25000"/>
                          </a:schemeClr>
                        </a:solidFill>
                        <a:latin typeface="+mj-ea"/>
                        <a:ea typeface="+mj-ea"/>
                      </a:endParaRPr>
                    </a:p>
                  </a:txBody>
                  <a:tcPr>
                    <a:lnL w="3175" cap="flat" cmpd="sng" algn="ctr">
                      <a:solidFill>
                        <a:sysClr val="window" lastClr="FFFFFF"/>
                      </a:solidFill>
                      <a:prstDash val="solid"/>
                      <a:round/>
                      <a:headEnd type="none" w="med" len="med"/>
                      <a:tailEnd type="none" w="med" len="med"/>
                    </a:lnL>
                    <a:lnR w="12700" cmpd="sng">
                      <a:solidFill>
                        <a:sysClr val="window" lastClr="FFFFFF"/>
                      </a:solidFill>
                    </a:lnR>
                    <a:lnT w="3175" cap="flat" cmpd="sng" algn="ctr">
                      <a:solidFill>
                        <a:sysClr val="window" lastClr="FFFFFF"/>
                      </a:solidFill>
                      <a:prstDash val="solid"/>
                      <a:round/>
                      <a:headEnd type="none" w="med" len="med"/>
                      <a:tailEnd type="none" w="med" len="med"/>
                    </a:lnT>
                    <a:lnB w="31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vMerge="1">
                  <a:txBody>
                    <a:bodyPr/>
                    <a:lstStyle/>
                    <a:p>
                      <a:endParaRPr lang="zh-TW" altLang="en-US"/>
                    </a:p>
                  </a:txBody>
                  <a:tcPr/>
                </a:tc>
              </a:tr>
              <a:tr h="238467">
                <a:tc vMerge="1">
                  <a:txBody>
                    <a:bodyPr/>
                    <a:lstStyle/>
                    <a:p>
                      <a:endParaRPr lang="zh-TW" altLang="en-US"/>
                    </a:p>
                  </a:txBody>
                  <a:tcPr/>
                </a:tc>
                <a:tc vMerge="1">
                  <a:txBody>
                    <a:bodyPr/>
                    <a:lstStyle/>
                    <a:p>
                      <a:endParaRPr lang="zh-TW" altLang="en-US"/>
                    </a:p>
                  </a:txBody>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1100" dirty="0" smtClean="0">
                          <a:solidFill>
                            <a:schemeClr val="tx1">
                              <a:lumMod val="75000"/>
                              <a:lumOff val="25000"/>
                            </a:schemeClr>
                          </a:solidFill>
                          <a:latin typeface="+mj-ea"/>
                          <a:ea typeface="+mj-ea"/>
                        </a:rPr>
                        <a:t>人類學</a:t>
                      </a:r>
                      <a:endParaRPr lang="en-US" altLang="zh-TW" sz="1100" dirty="0" smtClean="0">
                        <a:solidFill>
                          <a:schemeClr val="tx1">
                            <a:lumMod val="75000"/>
                            <a:lumOff val="25000"/>
                          </a:schemeClr>
                        </a:solidFill>
                        <a:latin typeface="+mj-ea"/>
                        <a:ea typeface="+mj-ea"/>
                      </a:endParaRPr>
                    </a:p>
                  </a:txBody>
                  <a:tcPr>
                    <a:lnL w="28575" cap="flat" cmpd="sng" algn="ctr">
                      <a:solidFill>
                        <a:sysClr val="window" lastClr="FFFFFF"/>
                      </a:solidFill>
                      <a:prstDash val="solid"/>
                      <a:round/>
                      <a:headEnd type="none" w="med" len="med"/>
                      <a:tailEnd type="none" w="med" len="med"/>
                    </a:lnL>
                    <a:lnR w="3175" cap="flat" cmpd="sng" algn="ctr">
                      <a:solidFill>
                        <a:sysClr val="window" lastClr="FFFFFF"/>
                      </a:solidFill>
                      <a:prstDash val="solid"/>
                      <a:round/>
                      <a:headEnd type="none" w="med" len="med"/>
                      <a:tailEnd type="none" w="med" len="med"/>
                    </a:lnR>
                    <a:lnT w="3175"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defPPr>
                        <a:defRPr lang="en-US"/>
                      </a:defPPr>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buFont typeface="Wingdings" pitchFamily="2" charset="2"/>
                        <a:buNone/>
                      </a:pPr>
                      <a:endParaRPr lang="zh-TW" altLang="en-US" sz="1100" dirty="0">
                        <a:solidFill>
                          <a:schemeClr val="tx1">
                            <a:lumMod val="75000"/>
                            <a:lumOff val="25000"/>
                          </a:schemeClr>
                        </a:solidFill>
                        <a:latin typeface="+mj-ea"/>
                        <a:ea typeface="+mj-ea"/>
                      </a:endParaRPr>
                    </a:p>
                  </a:txBody>
                  <a:tcPr>
                    <a:lnL w="3175" cap="flat" cmpd="sng" algn="ctr">
                      <a:solidFill>
                        <a:sysClr val="window" lastClr="FFFFFF"/>
                      </a:solidFill>
                      <a:prstDash val="solid"/>
                      <a:round/>
                      <a:headEnd type="none" w="med" len="med"/>
                      <a:tailEnd type="none" w="med" len="med"/>
                    </a:lnL>
                    <a:lnR w="12700" cmpd="sng">
                      <a:solidFill>
                        <a:sysClr val="window" lastClr="FFFFFF"/>
                      </a:solidFill>
                    </a:lnR>
                    <a:lnT w="3175"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vMerge="1">
                  <a:txBody>
                    <a:bodyPr/>
                    <a:lstStyle/>
                    <a:p>
                      <a:endParaRPr lang="zh-TW" altLang="en-US"/>
                    </a:p>
                  </a:txBody>
                  <a:tcPr/>
                </a:tc>
              </a:tr>
            </a:tbl>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zh-TW" altLang="en-US" sz="3200" smtClean="0">
                <a:latin typeface="Book Antiqua" pitchFamily="18" charset="0"/>
              </a:rPr>
              <a:t>今日教育訓練的內容包括～</a:t>
            </a:r>
            <a:endParaRPr lang="en-US" altLang="zh-TW" sz="3200" smtClean="0">
              <a:latin typeface="Book Antiqua" pitchFamily="18" charset="0"/>
            </a:endParaRPr>
          </a:p>
        </p:txBody>
      </p:sp>
      <p:sp>
        <p:nvSpPr>
          <p:cNvPr id="21507" name="Rectangle 3"/>
          <p:cNvSpPr>
            <a:spLocks noGrp="1" noChangeArrowheads="1"/>
          </p:cNvSpPr>
          <p:nvPr>
            <p:ph type="body" idx="1"/>
          </p:nvPr>
        </p:nvSpPr>
        <p:spPr>
          <a:xfrm>
            <a:off x="1062038" y="1241425"/>
            <a:ext cx="6951662" cy="4567238"/>
          </a:xfrm>
        </p:spPr>
        <p:txBody>
          <a:bodyPr/>
          <a:lstStyle/>
          <a:p>
            <a:pPr marL="381000" indent="-381000" eaLnBrk="1" hangingPunct="1">
              <a:lnSpc>
                <a:spcPct val="115000"/>
              </a:lnSpc>
              <a:buFontTx/>
              <a:buAutoNum type="arabicPeriod"/>
              <a:defRPr/>
            </a:pPr>
            <a:r>
              <a:rPr lang="en-US" altLang="zh-TW" sz="2800" dirty="0" smtClean="0">
                <a:latin typeface="+mj-ea"/>
                <a:ea typeface="+mj-ea"/>
              </a:rPr>
              <a:t>ITHAKA </a:t>
            </a:r>
            <a:r>
              <a:rPr lang="zh-TW" altLang="en-US" sz="2800" dirty="0" smtClean="0">
                <a:latin typeface="+mj-ea"/>
                <a:ea typeface="+mj-ea"/>
              </a:rPr>
              <a:t>、</a:t>
            </a:r>
            <a:r>
              <a:rPr lang="en-US" altLang="zh-TW" sz="2800" dirty="0" smtClean="0">
                <a:latin typeface="+mj-ea"/>
                <a:ea typeface="+mj-ea"/>
              </a:rPr>
              <a:t>JSTOR</a:t>
            </a:r>
            <a:r>
              <a:rPr lang="zh-TW" altLang="en-US" sz="2800" dirty="0" smtClean="0">
                <a:latin typeface="+mj-ea"/>
                <a:ea typeface="+mj-ea"/>
              </a:rPr>
              <a:t>、</a:t>
            </a:r>
            <a:r>
              <a:rPr lang="en-US" altLang="zh-TW" sz="2800" dirty="0" smtClean="0">
                <a:latin typeface="+mj-ea"/>
                <a:ea typeface="+mj-ea"/>
              </a:rPr>
              <a:t> Portico</a:t>
            </a:r>
          </a:p>
          <a:p>
            <a:pPr marL="381000" indent="-381000" eaLnBrk="1" hangingPunct="1">
              <a:lnSpc>
                <a:spcPct val="115000"/>
              </a:lnSpc>
              <a:buFontTx/>
              <a:buAutoNum type="arabicPeriod"/>
              <a:defRPr/>
            </a:pPr>
            <a:r>
              <a:rPr lang="en-US" altLang="zh-TW" sz="2800" dirty="0" smtClean="0">
                <a:latin typeface="+mj-ea"/>
                <a:ea typeface="+mj-ea"/>
              </a:rPr>
              <a:t>JSTOR</a:t>
            </a:r>
            <a:r>
              <a:rPr lang="zh-TW" altLang="en-US" sz="2800" dirty="0" smtClean="0">
                <a:latin typeface="+mj-ea"/>
                <a:ea typeface="+mj-ea"/>
              </a:rPr>
              <a:t>回溯期刊計畫現況</a:t>
            </a:r>
          </a:p>
          <a:p>
            <a:pPr marL="381000" indent="-381000" eaLnBrk="1" hangingPunct="1">
              <a:lnSpc>
                <a:spcPct val="115000"/>
              </a:lnSpc>
              <a:buFontTx/>
              <a:buAutoNum type="arabicPeriod"/>
              <a:defRPr/>
            </a:pPr>
            <a:r>
              <a:rPr lang="zh-TW" altLang="en-US" sz="2800" dirty="0" smtClean="0">
                <a:latin typeface="+mj-ea"/>
                <a:ea typeface="+mj-ea"/>
              </a:rPr>
              <a:t>新推出的</a:t>
            </a:r>
            <a:r>
              <a:rPr lang="en-US" altLang="zh-TW" sz="2800" dirty="0" smtClean="0">
                <a:latin typeface="+mj-ea"/>
                <a:ea typeface="+mj-ea"/>
              </a:rPr>
              <a:t>JSTOR</a:t>
            </a:r>
            <a:r>
              <a:rPr lang="zh-TW" altLang="en-US" sz="2800" dirty="0" smtClean="0">
                <a:latin typeface="+mj-ea"/>
                <a:ea typeface="+mj-ea"/>
              </a:rPr>
              <a:t>回溯期刊套裝介紹</a:t>
            </a:r>
            <a:endParaRPr lang="en-US" altLang="zh-TW" sz="2800" dirty="0" smtClean="0">
              <a:latin typeface="+mj-ea"/>
              <a:ea typeface="+mj-ea"/>
            </a:endParaRPr>
          </a:p>
          <a:p>
            <a:pPr marL="381000" indent="-381000" eaLnBrk="1" hangingPunct="1">
              <a:lnSpc>
                <a:spcPct val="115000"/>
              </a:lnSpc>
              <a:buFontTx/>
              <a:buAutoNum type="arabicPeriod"/>
              <a:defRPr/>
            </a:pPr>
            <a:r>
              <a:rPr lang="zh-TW" altLang="en-US" sz="2800" dirty="0" smtClean="0">
                <a:latin typeface="+mj-ea"/>
                <a:ea typeface="+mj-ea"/>
              </a:rPr>
              <a:t>關於</a:t>
            </a:r>
            <a:r>
              <a:rPr lang="en-US" altLang="zh-TW" sz="2800" dirty="0" smtClean="0">
                <a:latin typeface="+mj-ea"/>
                <a:ea typeface="+mj-ea"/>
              </a:rPr>
              <a:t>JSTOR</a:t>
            </a:r>
            <a:r>
              <a:rPr lang="zh-TW" altLang="en-US" sz="2800" dirty="0" smtClean="0">
                <a:latin typeface="+mj-ea"/>
                <a:ea typeface="+mj-ea"/>
              </a:rPr>
              <a:t>學術現刊</a:t>
            </a:r>
            <a:endParaRPr lang="en-US" altLang="zh-TW" sz="2800" dirty="0" smtClean="0">
              <a:latin typeface="+mj-ea"/>
              <a:ea typeface="+mj-ea"/>
            </a:endParaRPr>
          </a:p>
          <a:p>
            <a:pPr marL="381000" indent="-381000" eaLnBrk="1" hangingPunct="1">
              <a:lnSpc>
                <a:spcPct val="115000"/>
              </a:lnSpc>
              <a:buFontTx/>
              <a:buAutoNum type="arabicPeriod"/>
              <a:defRPr/>
            </a:pPr>
            <a:r>
              <a:rPr lang="zh-TW" altLang="en-US" sz="2800" dirty="0" smtClean="0">
                <a:latin typeface="+mj-ea"/>
                <a:ea typeface="+mj-ea"/>
              </a:rPr>
              <a:t>館藏管理的實証依據</a:t>
            </a:r>
            <a:endParaRPr lang="en-US" altLang="zh-TW" sz="2800" dirty="0" smtClean="0">
              <a:latin typeface="+mj-ea"/>
              <a:ea typeface="+mj-ea"/>
            </a:endParaRPr>
          </a:p>
          <a:p>
            <a:pPr marL="381000" indent="-381000" eaLnBrk="1" hangingPunct="1">
              <a:lnSpc>
                <a:spcPct val="115000"/>
              </a:lnSpc>
              <a:buFontTx/>
              <a:buAutoNum type="arabicPeriod"/>
              <a:defRPr/>
            </a:pPr>
            <a:r>
              <a:rPr lang="en-US" altLang="zh-TW" sz="2800" dirty="0" smtClean="0">
                <a:latin typeface="+mj-ea"/>
                <a:ea typeface="+mj-ea"/>
              </a:rPr>
              <a:t>Institution Finder</a:t>
            </a:r>
            <a:endParaRPr lang="zh-TW" altLang="en-US" sz="2800" dirty="0" smtClean="0">
              <a:latin typeface="+mj-ea"/>
              <a:ea typeface="+mj-ea"/>
            </a:endParaRPr>
          </a:p>
          <a:p>
            <a:pPr marL="381000" indent="-381000" eaLnBrk="1" hangingPunct="1">
              <a:lnSpc>
                <a:spcPct val="115000"/>
              </a:lnSpc>
              <a:buFontTx/>
              <a:buAutoNum type="arabicPeriod"/>
              <a:defRPr/>
            </a:pPr>
            <a:r>
              <a:rPr lang="zh-TW" altLang="en-US" sz="2800" dirty="0" smtClean="0">
                <a:latin typeface="+mj-ea"/>
                <a:ea typeface="+mj-ea"/>
              </a:rPr>
              <a:t>圖書館管理端最常遇到的問題：</a:t>
            </a:r>
            <a:r>
              <a:rPr lang="en-US" altLang="zh-TW" sz="2800" dirty="0" smtClean="0">
                <a:latin typeface="+mj-ea"/>
                <a:ea typeface="+mj-ea"/>
              </a:rPr>
              <a:t/>
            </a:r>
            <a:br>
              <a:rPr lang="en-US" altLang="zh-TW" sz="2800" dirty="0" smtClean="0">
                <a:latin typeface="+mj-ea"/>
                <a:ea typeface="+mj-ea"/>
              </a:rPr>
            </a:br>
            <a:r>
              <a:rPr lang="zh-TW" altLang="en-US" sz="2800" dirty="0" smtClean="0">
                <a:latin typeface="+mj-ea"/>
                <a:ea typeface="+mj-ea"/>
              </a:rPr>
              <a:t>如何下載使用統計</a:t>
            </a:r>
            <a:r>
              <a:rPr lang="en-US" altLang="zh-TW" sz="2800" dirty="0" smtClean="0">
                <a:latin typeface="+mj-ea"/>
                <a:ea typeface="+mj-ea"/>
              </a:rPr>
              <a:t/>
            </a:r>
            <a:br>
              <a:rPr lang="en-US" altLang="zh-TW" sz="2800" dirty="0" smtClean="0">
                <a:latin typeface="+mj-ea"/>
                <a:ea typeface="+mj-ea"/>
              </a:rPr>
            </a:br>
            <a:r>
              <a:rPr lang="zh-TW" altLang="en-US" sz="2800" dirty="0" smtClean="0">
                <a:latin typeface="+mj-ea"/>
                <a:ea typeface="+mj-ea"/>
              </a:rPr>
              <a:t>如何下載訂購的期刊清單</a:t>
            </a:r>
            <a:endParaRPr lang="en-US" altLang="zh-TW" sz="2800" dirty="0" smtClean="0">
              <a:latin typeface="+mj-ea"/>
              <a:ea typeface="+mj-ea"/>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3"/>
          <p:cNvSpPr>
            <a:spLocks noGrp="1" noChangeArrowheads="1"/>
          </p:cNvSpPr>
          <p:nvPr>
            <p:ph idx="1"/>
          </p:nvPr>
        </p:nvSpPr>
        <p:spPr>
          <a:xfrm>
            <a:off x="179388" y="1295400"/>
            <a:ext cx="7791450" cy="5302250"/>
          </a:xfrm>
        </p:spPr>
        <p:txBody>
          <a:bodyPr/>
          <a:lstStyle/>
          <a:p>
            <a:pPr marL="739775" lvl="1" indent="-282575" eaLnBrk="1" hangingPunct="1">
              <a:spcBef>
                <a:spcPts val="475"/>
              </a:spcBef>
              <a:buClr>
                <a:srgbClr val="000000"/>
              </a:buClr>
              <a:defRPr/>
            </a:pPr>
            <a:r>
              <a:rPr lang="zh-TW" altLang="en-US" dirty="0" smtClean="0">
                <a:solidFill>
                  <a:srgbClr val="000000"/>
                </a:solidFill>
                <a:latin typeface="+mj-ea"/>
                <a:ea typeface="+mj-ea"/>
              </a:rPr>
              <a:t>現有 </a:t>
            </a:r>
            <a:r>
              <a:rPr lang="en-US" altLang="zh-TW" dirty="0" smtClean="0">
                <a:solidFill>
                  <a:srgbClr val="000000"/>
                </a:solidFill>
                <a:latin typeface="+mj-ea"/>
                <a:ea typeface="+mj-ea"/>
              </a:rPr>
              <a:t>21 </a:t>
            </a:r>
            <a:r>
              <a:rPr lang="zh-TW" altLang="en-US" dirty="0" smtClean="0">
                <a:solidFill>
                  <a:srgbClr val="000000"/>
                </a:solidFill>
                <a:latin typeface="+mj-ea"/>
                <a:ea typeface="+mj-ea"/>
              </a:rPr>
              <a:t>個主題套裝</a:t>
            </a:r>
          </a:p>
          <a:p>
            <a:pPr marL="739775" lvl="1" indent="-282575" eaLnBrk="1" hangingPunct="1">
              <a:spcBef>
                <a:spcPts val="475"/>
              </a:spcBef>
              <a:buClr>
                <a:srgbClr val="000000"/>
              </a:buClr>
              <a:buFont typeface="Wingdings" pitchFamily="2" charset="2"/>
              <a:buNone/>
              <a:defRPr/>
            </a:pPr>
            <a:r>
              <a:rPr lang="en-US" altLang="zh-TW" dirty="0" smtClean="0">
                <a:latin typeface="+mj-ea"/>
                <a:ea typeface="+mj-ea"/>
              </a:rPr>
              <a:t>	</a:t>
            </a:r>
            <a:r>
              <a:rPr lang="en-US" altLang="zh-TW" sz="1400" dirty="0" smtClean="0">
                <a:latin typeface="+mj-ea"/>
                <a:ea typeface="+mj-ea"/>
              </a:rPr>
              <a:t>21 Discipline packages available</a:t>
            </a:r>
            <a:br>
              <a:rPr lang="en-US" altLang="zh-TW" sz="1400" dirty="0" smtClean="0">
                <a:latin typeface="+mj-ea"/>
                <a:ea typeface="+mj-ea"/>
              </a:rPr>
            </a:br>
            <a:endParaRPr lang="zh-TW" altLang="en-US" sz="1400" dirty="0" smtClean="0">
              <a:solidFill>
                <a:srgbClr val="000000"/>
              </a:solidFill>
              <a:latin typeface="+mj-ea"/>
              <a:ea typeface="+mj-ea"/>
            </a:endParaRPr>
          </a:p>
          <a:p>
            <a:pPr marL="739775" lvl="1" indent="-282575" eaLnBrk="1" hangingPunct="1">
              <a:spcBef>
                <a:spcPts val="475"/>
              </a:spcBef>
              <a:buClr>
                <a:srgbClr val="000000"/>
              </a:buClr>
              <a:defRPr/>
            </a:pPr>
            <a:r>
              <a:rPr lang="zh-TW" altLang="en-US" dirty="0" smtClean="0">
                <a:solidFill>
                  <a:srgbClr val="000000"/>
                </a:solidFill>
                <a:latin typeface="+mj-ea"/>
                <a:ea typeface="+mj-ea"/>
              </a:rPr>
              <a:t>收錄</a:t>
            </a:r>
            <a:r>
              <a:rPr lang="en-US" altLang="zh-TW" dirty="0" smtClean="0">
                <a:solidFill>
                  <a:srgbClr val="000000"/>
                </a:solidFill>
                <a:latin typeface="+mj-ea"/>
                <a:ea typeface="+mj-ea"/>
              </a:rPr>
              <a:t>4-30</a:t>
            </a:r>
            <a:r>
              <a:rPr lang="zh-TW" altLang="en-US" dirty="0" smtClean="0">
                <a:solidFill>
                  <a:srgbClr val="000000"/>
                </a:solidFill>
                <a:latin typeface="+mj-ea"/>
                <a:ea typeface="+mj-ea"/>
              </a:rPr>
              <a:t>種期刊數量不同大小的出版商套裝</a:t>
            </a:r>
          </a:p>
          <a:p>
            <a:pPr marL="739775" lvl="1" indent="-282575" eaLnBrk="1" hangingPunct="1">
              <a:spcBef>
                <a:spcPts val="475"/>
              </a:spcBef>
              <a:buClr>
                <a:srgbClr val="000000"/>
              </a:buClr>
              <a:buFont typeface="Wingdings" pitchFamily="2" charset="2"/>
              <a:buNone/>
              <a:defRPr/>
            </a:pPr>
            <a:r>
              <a:rPr lang="en-US" altLang="zh-TW" dirty="0" smtClean="0">
                <a:latin typeface="+mj-ea"/>
                <a:ea typeface="+mj-ea"/>
              </a:rPr>
              <a:t>	</a:t>
            </a:r>
            <a:r>
              <a:rPr lang="en-US" altLang="zh-TW" sz="1400" dirty="0" smtClean="0">
                <a:latin typeface="+mj-ea"/>
                <a:ea typeface="+mj-ea"/>
              </a:rPr>
              <a:t>Multi-publisher packages ranging in size from 4 – 30 titles</a:t>
            </a:r>
            <a:br>
              <a:rPr lang="en-US" altLang="zh-TW" sz="1400" dirty="0" smtClean="0">
                <a:latin typeface="+mj-ea"/>
                <a:ea typeface="+mj-ea"/>
              </a:rPr>
            </a:br>
            <a:endParaRPr lang="zh-TW" altLang="en-US" sz="1400" dirty="0" smtClean="0">
              <a:solidFill>
                <a:srgbClr val="000000"/>
              </a:solidFill>
              <a:latin typeface="+mj-ea"/>
              <a:ea typeface="+mj-ea"/>
            </a:endParaRPr>
          </a:p>
          <a:p>
            <a:pPr marL="739775" lvl="1" indent="-282575" eaLnBrk="1" hangingPunct="1">
              <a:spcBef>
                <a:spcPts val="475"/>
              </a:spcBef>
              <a:buClr>
                <a:srgbClr val="000000"/>
              </a:buClr>
              <a:defRPr/>
            </a:pPr>
            <a:r>
              <a:rPr lang="zh-TW" altLang="en-US" dirty="0" smtClean="0">
                <a:solidFill>
                  <a:srgbClr val="000000"/>
                </a:solidFill>
                <a:latin typeface="+mj-ea"/>
                <a:ea typeface="+mj-ea"/>
              </a:rPr>
              <a:t>幫助圖書館根據單位的研究</a:t>
            </a:r>
            <a:r>
              <a:rPr lang="en-US" altLang="zh-TW" dirty="0" smtClean="0">
                <a:solidFill>
                  <a:srgbClr val="000000"/>
                </a:solidFill>
                <a:latin typeface="+mj-ea"/>
                <a:ea typeface="+mj-ea"/>
              </a:rPr>
              <a:t>/</a:t>
            </a:r>
            <a:r>
              <a:rPr lang="zh-TW" altLang="en-US" dirty="0" smtClean="0">
                <a:solidFill>
                  <a:srgbClr val="000000"/>
                </a:solidFill>
                <a:latin typeface="+mj-ea"/>
                <a:ea typeface="+mj-ea"/>
              </a:rPr>
              <a:t>教學需求及使用最多的領域和現有的訂購做適當的調整</a:t>
            </a:r>
          </a:p>
          <a:p>
            <a:pPr marL="739775" lvl="1" indent="-282575" eaLnBrk="1" hangingPunct="1">
              <a:spcBef>
                <a:spcPts val="475"/>
              </a:spcBef>
              <a:buClr>
                <a:srgbClr val="000000"/>
              </a:buClr>
              <a:buFont typeface="Wingdings" pitchFamily="2" charset="2"/>
              <a:buNone/>
              <a:defRPr/>
            </a:pPr>
            <a:r>
              <a:rPr lang="en-US" altLang="zh-TW" dirty="0" smtClean="0">
                <a:latin typeface="+mj-ea"/>
                <a:ea typeface="+mj-ea"/>
              </a:rPr>
              <a:t>	</a:t>
            </a:r>
            <a:r>
              <a:rPr lang="en-US" altLang="zh-TW" sz="1400" dirty="0" smtClean="0">
                <a:latin typeface="+mj-ea"/>
                <a:ea typeface="+mj-ea"/>
              </a:rPr>
              <a:t>Help libraries align current subscriptions with their research/curriculum needs, as well as the areas where they see the most usage</a:t>
            </a:r>
            <a:endParaRPr lang="zh-TW" altLang="en-US" sz="1400" dirty="0" smtClean="0">
              <a:solidFill>
                <a:srgbClr val="000000"/>
              </a:solidFill>
              <a:latin typeface="+mj-ea"/>
              <a:ea typeface="+mj-ea"/>
            </a:endParaRPr>
          </a:p>
        </p:txBody>
      </p:sp>
      <p:sp>
        <p:nvSpPr>
          <p:cNvPr id="46082" name="Rectangle 2"/>
          <p:cNvSpPr>
            <a:spLocks noGrp="1" noChangeArrowheads="1"/>
          </p:cNvSpPr>
          <p:nvPr>
            <p:ph type="title"/>
          </p:nvPr>
        </p:nvSpPr>
        <p:spPr>
          <a:xfrm>
            <a:off x="288925" y="150813"/>
            <a:ext cx="7162800" cy="685800"/>
          </a:xfrm>
        </p:spPr>
        <p:txBody>
          <a:bodyPr/>
          <a:lstStyle/>
          <a:p>
            <a:pPr eaLnBrk="1" hangingPunct="1">
              <a:defRPr/>
            </a:pPr>
            <a:r>
              <a:rPr lang="en-US" altLang="zh-TW" sz="2800" dirty="0" smtClean="0">
                <a:solidFill>
                  <a:schemeClr val="tx1"/>
                </a:solidFill>
                <a:latin typeface="+mj-ea"/>
              </a:rPr>
              <a:t>2013</a:t>
            </a:r>
            <a:r>
              <a:rPr lang="zh-TW" altLang="en-US" sz="2800" dirty="0" smtClean="0">
                <a:solidFill>
                  <a:schemeClr val="tx1"/>
                </a:solidFill>
                <a:latin typeface="+mj-ea"/>
              </a:rPr>
              <a:t>年全新推出</a:t>
            </a:r>
            <a:r>
              <a:rPr lang="en-US" altLang="zh-TW" sz="2800" dirty="0" smtClean="0">
                <a:solidFill>
                  <a:schemeClr val="tx1"/>
                </a:solidFill>
                <a:latin typeface="+mj-ea"/>
              </a:rPr>
              <a:t>:</a:t>
            </a:r>
            <a:r>
              <a:rPr lang="zh-TW" altLang="en-US" sz="2800" dirty="0" smtClean="0">
                <a:solidFill>
                  <a:schemeClr val="tx1"/>
                </a:solidFill>
                <a:latin typeface="+mj-ea"/>
              </a:rPr>
              <a:t> 主題套裝</a:t>
            </a:r>
            <a:endParaRPr lang="zh-TW" altLang="en-US" sz="1800" dirty="0" smtClean="0">
              <a:solidFill>
                <a:schemeClr val="tx1"/>
              </a:solidFill>
              <a:latin typeface="+mj-ea"/>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idx="1"/>
          </p:nvPr>
        </p:nvSpPr>
        <p:spPr>
          <a:xfrm>
            <a:off x="103188" y="1143000"/>
            <a:ext cx="4621212" cy="5302250"/>
          </a:xfrm>
        </p:spPr>
        <p:txBody>
          <a:bodyPr/>
          <a:lstStyle/>
          <a:p>
            <a:pPr marL="358775" lvl="1" indent="-282575" eaLnBrk="1" hangingPunct="1">
              <a:spcBef>
                <a:spcPts val="475"/>
              </a:spcBef>
              <a:buClr>
                <a:srgbClr val="000000"/>
              </a:buClr>
            </a:pPr>
            <a:r>
              <a:rPr lang="en-US" altLang="zh-TW" smtClean="0">
                <a:solidFill>
                  <a:srgbClr val="000000"/>
                </a:solidFill>
                <a:latin typeface="微軟正黑體" pitchFamily="34" charset="-120"/>
                <a:ea typeface="微軟正黑體" pitchFamily="34" charset="-120"/>
              </a:rPr>
              <a:t>21</a:t>
            </a:r>
            <a:r>
              <a:rPr lang="zh-TW" altLang="en-US" smtClean="0">
                <a:solidFill>
                  <a:srgbClr val="000000"/>
                </a:solidFill>
                <a:latin typeface="微軟正黑體" pitchFamily="34" charset="-120"/>
                <a:ea typeface="微軟正黑體" pitchFamily="34" charset="-120"/>
              </a:rPr>
              <a:t>主題套裝包括：</a:t>
            </a:r>
            <a:endParaRPr lang="en-US" altLang="zh-TW" smtClean="0">
              <a:solidFill>
                <a:srgbClr val="000000"/>
              </a:solidFill>
              <a:latin typeface="微軟正黑體" pitchFamily="34" charset="-120"/>
              <a:ea typeface="微軟正黑體" pitchFamily="34" charset="-120"/>
            </a:endParaRPr>
          </a:p>
          <a:p>
            <a:pPr marL="719138" lvl="2" indent="-282575" eaLnBrk="1" hangingPunct="1">
              <a:spcBef>
                <a:spcPts val="475"/>
              </a:spcBef>
              <a:buClr>
                <a:srgbClr val="000000"/>
              </a:buClr>
            </a:pPr>
            <a:r>
              <a:rPr lang="en-US" altLang="zh-TW" smtClean="0"/>
              <a:t>African &amp; African American Studies </a:t>
            </a:r>
            <a:r>
              <a:rPr lang="zh-CN" altLang="zh-TW" smtClean="0"/>
              <a:t>非洲及非洲裔美國人研究 </a:t>
            </a:r>
            <a:r>
              <a:rPr lang="en-US" altLang="zh-TW" smtClean="0"/>
              <a:t>(10 titles)</a:t>
            </a:r>
            <a:endParaRPr lang="zh-TW" altLang="zh-TW" smtClean="0"/>
          </a:p>
          <a:p>
            <a:pPr marL="719138" lvl="2" indent="-282575" eaLnBrk="1" hangingPunct="1">
              <a:spcBef>
                <a:spcPts val="475"/>
              </a:spcBef>
              <a:buClr>
                <a:srgbClr val="000000"/>
              </a:buClr>
            </a:pPr>
            <a:r>
              <a:rPr lang="en-US" altLang="zh-TW" smtClean="0"/>
              <a:t>Anthropology </a:t>
            </a:r>
            <a:r>
              <a:rPr lang="zh-TW" altLang="zh-TW" smtClean="0"/>
              <a:t>人類學 </a:t>
            </a:r>
            <a:r>
              <a:rPr lang="en-US" altLang="zh-TW" smtClean="0"/>
              <a:t>(5 titles)</a:t>
            </a:r>
            <a:endParaRPr lang="zh-TW" altLang="zh-TW" smtClean="0"/>
          </a:p>
          <a:p>
            <a:pPr marL="719138" lvl="2" indent="-282575" eaLnBrk="1" hangingPunct="1">
              <a:spcBef>
                <a:spcPts val="475"/>
              </a:spcBef>
              <a:buClr>
                <a:srgbClr val="000000"/>
              </a:buClr>
            </a:pPr>
            <a:r>
              <a:rPr lang="en-US" altLang="zh-TW" smtClean="0"/>
              <a:t>Archaeology </a:t>
            </a:r>
            <a:r>
              <a:rPr lang="zh-TW" altLang="zh-TW" smtClean="0"/>
              <a:t>考古學 </a:t>
            </a:r>
            <a:r>
              <a:rPr lang="en-US" altLang="zh-TW" smtClean="0"/>
              <a:t>(7 titles)</a:t>
            </a:r>
            <a:endParaRPr lang="zh-TW" altLang="zh-TW" smtClean="0"/>
          </a:p>
          <a:p>
            <a:pPr marL="719138" lvl="2" indent="-282575" eaLnBrk="1" hangingPunct="1">
              <a:spcBef>
                <a:spcPts val="475"/>
              </a:spcBef>
              <a:buClr>
                <a:srgbClr val="000000"/>
              </a:buClr>
            </a:pPr>
            <a:r>
              <a:rPr lang="en-US" altLang="zh-TW" smtClean="0"/>
              <a:t>Area Studies </a:t>
            </a:r>
            <a:r>
              <a:rPr lang="zh-TW" altLang="zh-TW" smtClean="0"/>
              <a:t>區域研究 </a:t>
            </a:r>
            <a:r>
              <a:rPr lang="en-US" altLang="zh-TW" smtClean="0"/>
              <a:t>(13 titles)</a:t>
            </a:r>
            <a:endParaRPr lang="zh-TW" altLang="zh-TW" smtClean="0"/>
          </a:p>
          <a:p>
            <a:pPr marL="719138" lvl="2" indent="-282575" eaLnBrk="1" hangingPunct="1">
              <a:spcBef>
                <a:spcPts val="475"/>
              </a:spcBef>
              <a:buClr>
                <a:srgbClr val="000000"/>
              </a:buClr>
            </a:pPr>
            <a:r>
              <a:rPr lang="en-US" altLang="zh-TW" smtClean="0"/>
              <a:t>Art, Art History &amp; Architecture </a:t>
            </a:r>
            <a:r>
              <a:rPr lang="zh-TW" altLang="zh-TW" smtClean="0"/>
              <a:t>藝術、藝術史、及建築 </a:t>
            </a:r>
            <a:r>
              <a:rPr lang="en-US" altLang="zh-TW" smtClean="0"/>
              <a:t>(11 titles)</a:t>
            </a:r>
            <a:endParaRPr lang="zh-TW" altLang="zh-TW" smtClean="0"/>
          </a:p>
          <a:p>
            <a:pPr marL="719138" lvl="2" indent="-282575" eaLnBrk="1" hangingPunct="1">
              <a:spcBef>
                <a:spcPts val="475"/>
              </a:spcBef>
              <a:buClr>
                <a:srgbClr val="000000"/>
              </a:buClr>
            </a:pPr>
            <a:r>
              <a:rPr lang="en-US" altLang="zh-TW" smtClean="0"/>
              <a:t>Asian Studies </a:t>
            </a:r>
            <a:r>
              <a:rPr lang="zh-TW" altLang="zh-TW" smtClean="0"/>
              <a:t>亞洲研究 </a:t>
            </a:r>
            <a:r>
              <a:rPr lang="en-US" altLang="zh-TW" smtClean="0"/>
              <a:t>(5 titles)</a:t>
            </a:r>
            <a:endParaRPr lang="zh-TW" altLang="zh-TW" smtClean="0"/>
          </a:p>
          <a:p>
            <a:pPr marL="719138" lvl="2" indent="-282575" eaLnBrk="1" hangingPunct="1">
              <a:spcBef>
                <a:spcPts val="475"/>
              </a:spcBef>
              <a:buClr>
                <a:srgbClr val="000000"/>
              </a:buClr>
            </a:pPr>
            <a:r>
              <a:rPr lang="en-US" altLang="zh-TW" smtClean="0"/>
              <a:t>Business &amp; Economics </a:t>
            </a:r>
            <a:r>
              <a:rPr lang="zh-TW" altLang="zh-TW" smtClean="0"/>
              <a:t>商業</a:t>
            </a:r>
            <a:r>
              <a:rPr lang="en-US" altLang="zh-TW" smtClean="0"/>
              <a:t>&amp;</a:t>
            </a:r>
            <a:r>
              <a:rPr lang="zh-TW" altLang="zh-TW" smtClean="0"/>
              <a:t>經濟 </a:t>
            </a:r>
            <a:r>
              <a:rPr lang="en-US" altLang="zh-TW" smtClean="0"/>
              <a:t>(15 titles)</a:t>
            </a:r>
            <a:endParaRPr lang="zh-TW" altLang="zh-TW" smtClean="0"/>
          </a:p>
          <a:p>
            <a:pPr marL="719138" lvl="2" indent="-282575" eaLnBrk="1" hangingPunct="1">
              <a:spcBef>
                <a:spcPts val="475"/>
              </a:spcBef>
              <a:buClr>
                <a:srgbClr val="000000"/>
              </a:buClr>
            </a:pPr>
            <a:r>
              <a:rPr lang="en-US" altLang="zh-TW" smtClean="0"/>
              <a:t>Classical Studies </a:t>
            </a:r>
            <a:r>
              <a:rPr lang="zh-TW" altLang="zh-TW" smtClean="0"/>
              <a:t>古典研究 </a:t>
            </a:r>
            <a:r>
              <a:rPr lang="en-US" altLang="zh-TW" smtClean="0"/>
              <a:t>(5 titles)</a:t>
            </a:r>
            <a:endParaRPr lang="zh-TW" altLang="zh-TW" smtClean="0"/>
          </a:p>
          <a:p>
            <a:pPr marL="719138" lvl="2" indent="-282575" eaLnBrk="1" hangingPunct="1">
              <a:spcBef>
                <a:spcPts val="475"/>
              </a:spcBef>
              <a:buClr>
                <a:srgbClr val="000000"/>
              </a:buClr>
            </a:pPr>
            <a:r>
              <a:rPr lang="en-US" altLang="zh-TW" smtClean="0"/>
              <a:t>Education </a:t>
            </a:r>
            <a:r>
              <a:rPr lang="zh-TW" altLang="zh-TW" smtClean="0"/>
              <a:t>教育 </a:t>
            </a:r>
            <a:r>
              <a:rPr lang="en-US" altLang="zh-TW" smtClean="0"/>
              <a:t>(17 titles)</a:t>
            </a:r>
            <a:endParaRPr lang="zh-TW" altLang="zh-TW" smtClean="0"/>
          </a:p>
          <a:p>
            <a:pPr marL="719138" lvl="2" indent="-282575" eaLnBrk="1" hangingPunct="1">
              <a:spcBef>
                <a:spcPts val="475"/>
              </a:spcBef>
              <a:buClr>
                <a:srgbClr val="000000"/>
              </a:buClr>
            </a:pPr>
            <a:r>
              <a:rPr lang="en-US" altLang="zh-TW" smtClean="0"/>
              <a:t>Feminist &amp; Women’s Studies </a:t>
            </a:r>
            <a:r>
              <a:rPr lang="zh-TW" altLang="zh-TW" smtClean="0"/>
              <a:t>女性研究 </a:t>
            </a:r>
            <a:r>
              <a:rPr lang="en-US" altLang="zh-TW" smtClean="0"/>
              <a:t>(8 titles)</a:t>
            </a:r>
            <a:endParaRPr lang="zh-TW" altLang="zh-TW" smtClean="0"/>
          </a:p>
          <a:p>
            <a:pPr marL="719138" lvl="2" indent="-282575" eaLnBrk="1" hangingPunct="1">
              <a:spcBef>
                <a:spcPts val="475"/>
              </a:spcBef>
              <a:buClr>
                <a:srgbClr val="000000"/>
              </a:buClr>
            </a:pPr>
            <a:r>
              <a:rPr lang="en-US" altLang="zh-TW" smtClean="0"/>
              <a:t>Film &amp; Performing Arts </a:t>
            </a:r>
            <a:r>
              <a:rPr lang="zh-TW" altLang="zh-TW" smtClean="0"/>
              <a:t>電影</a:t>
            </a:r>
            <a:r>
              <a:rPr lang="en-US" altLang="zh-TW" smtClean="0"/>
              <a:t>&amp;</a:t>
            </a:r>
            <a:r>
              <a:rPr lang="zh-TW" altLang="zh-TW" smtClean="0"/>
              <a:t>表演藝術 </a:t>
            </a:r>
            <a:r>
              <a:rPr lang="en-US" altLang="zh-TW" smtClean="0"/>
              <a:t>(6 titles)</a:t>
            </a:r>
            <a:endParaRPr lang="zh-TW" altLang="zh-TW" smtClean="0"/>
          </a:p>
          <a:p>
            <a:pPr marL="719138" lvl="2" indent="-282575" eaLnBrk="1" hangingPunct="1">
              <a:spcBef>
                <a:spcPts val="475"/>
              </a:spcBef>
              <a:buClr>
                <a:srgbClr val="000000"/>
              </a:buClr>
            </a:pPr>
            <a:r>
              <a:rPr lang="en-US" altLang="zh-TW" smtClean="0"/>
              <a:t>History </a:t>
            </a:r>
            <a:r>
              <a:rPr lang="zh-TW" altLang="zh-TW" smtClean="0"/>
              <a:t>歷史 </a:t>
            </a:r>
            <a:r>
              <a:rPr lang="en-US" altLang="zh-TW" smtClean="0"/>
              <a:t>(23 titles)</a:t>
            </a:r>
            <a:endParaRPr lang="zh-TW" altLang="zh-TW" smtClean="0"/>
          </a:p>
        </p:txBody>
      </p:sp>
      <p:sp>
        <p:nvSpPr>
          <p:cNvPr id="46082" name="Rectangle 2"/>
          <p:cNvSpPr>
            <a:spLocks noGrp="1" noChangeArrowheads="1"/>
          </p:cNvSpPr>
          <p:nvPr>
            <p:ph type="title"/>
          </p:nvPr>
        </p:nvSpPr>
        <p:spPr>
          <a:xfrm>
            <a:off x="288925" y="150813"/>
            <a:ext cx="7162800" cy="685800"/>
          </a:xfrm>
        </p:spPr>
        <p:txBody>
          <a:bodyPr/>
          <a:lstStyle/>
          <a:p>
            <a:pPr eaLnBrk="1" hangingPunct="1">
              <a:defRPr/>
            </a:pPr>
            <a:r>
              <a:rPr lang="en-US" altLang="zh-TW" sz="2800" dirty="0" smtClean="0">
                <a:solidFill>
                  <a:schemeClr val="tx1"/>
                </a:solidFill>
                <a:latin typeface="+mj-ea"/>
              </a:rPr>
              <a:t>2013</a:t>
            </a:r>
            <a:r>
              <a:rPr lang="zh-TW" altLang="en-US" sz="2800" dirty="0" smtClean="0">
                <a:solidFill>
                  <a:schemeClr val="tx1"/>
                </a:solidFill>
                <a:latin typeface="+mj-ea"/>
              </a:rPr>
              <a:t>年全新推出</a:t>
            </a:r>
            <a:r>
              <a:rPr lang="en-US" altLang="zh-TW" sz="2800" dirty="0" smtClean="0">
                <a:solidFill>
                  <a:schemeClr val="tx1"/>
                </a:solidFill>
                <a:latin typeface="+mj-ea"/>
              </a:rPr>
              <a:t>:</a:t>
            </a:r>
            <a:r>
              <a:rPr lang="zh-TW" altLang="en-US" sz="2800" dirty="0" smtClean="0">
                <a:solidFill>
                  <a:schemeClr val="tx1"/>
                </a:solidFill>
                <a:latin typeface="+mj-ea"/>
              </a:rPr>
              <a:t> 主題套裝</a:t>
            </a:r>
            <a:endParaRPr lang="zh-TW" altLang="en-US" sz="1800" dirty="0" smtClean="0">
              <a:solidFill>
                <a:schemeClr val="tx1"/>
              </a:solidFill>
              <a:latin typeface="+mj-ea"/>
            </a:endParaRPr>
          </a:p>
        </p:txBody>
      </p:sp>
      <p:sp>
        <p:nvSpPr>
          <p:cNvPr id="4" name="Rectangle 3"/>
          <p:cNvSpPr txBox="1">
            <a:spLocks noChangeArrowheads="1"/>
          </p:cNvSpPr>
          <p:nvPr/>
        </p:nvSpPr>
        <p:spPr bwMode="auto">
          <a:xfrm>
            <a:off x="4343400" y="1174750"/>
            <a:ext cx="4621213" cy="5302250"/>
          </a:xfrm>
          <a:prstGeom prst="rect">
            <a:avLst/>
          </a:prstGeom>
          <a:noFill/>
          <a:ln w="9525">
            <a:noFill/>
            <a:miter lim="800000"/>
            <a:headEnd/>
            <a:tailEnd/>
          </a:ln>
        </p:spPr>
        <p:txBody>
          <a:bodyPr/>
          <a:lstStyle/>
          <a:p>
            <a:pPr marL="360000" lvl="1" indent="-282575">
              <a:spcBef>
                <a:spcPts val="475"/>
              </a:spcBef>
              <a:buClr>
                <a:srgbClr val="000000"/>
              </a:buClr>
              <a:defRPr/>
            </a:pPr>
            <a:endParaRPr kumimoji="0" lang="en-US" altLang="zh-TW" sz="1800" kern="0" dirty="0">
              <a:solidFill>
                <a:srgbClr val="000000"/>
              </a:solidFill>
              <a:latin typeface="+mj-ea"/>
              <a:ea typeface="+mj-ea"/>
            </a:endParaRPr>
          </a:p>
          <a:p>
            <a:pPr marL="720000" lvl="2" indent="-282575">
              <a:spcBef>
                <a:spcPts val="475"/>
              </a:spcBef>
              <a:buClr>
                <a:srgbClr val="000000"/>
              </a:buClr>
              <a:buFont typeface="Wingdings" pitchFamily="2" charset="2"/>
              <a:buChar char="§"/>
              <a:defRPr/>
            </a:pPr>
            <a:r>
              <a:rPr kumimoji="0" lang="en-US" altLang="zh-TW" sz="1600" kern="0" dirty="0">
                <a:solidFill>
                  <a:srgbClr val="595959"/>
                </a:solidFill>
                <a:latin typeface="+mj-lt"/>
                <a:ea typeface="+mn-ea"/>
              </a:rPr>
              <a:t>History of Science &amp; Technology </a:t>
            </a:r>
            <a:r>
              <a:rPr kumimoji="0" lang="zh-TW" altLang="zh-TW" sz="1600" kern="0" dirty="0">
                <a:solidFill>
                  <a:srgbClr val="595959"/>
                </a:solidFill>
                <a:latin typeface="+mj-lt"/>
                <a:ea typeface="+mn-ea"/>
              </a:rPr>
              <a:t>科技歷史 </a:t>
            </a:r>
            <a:r>
              <a:rPr kumimoji="0" lang="en-US" altLang="zh-TW" sz="1600" kern="0" dirty="0">
                <a:solidFill>
                  <a:srgbClr val="595959"/>
                </a:solidFill>
                <a:latin typeface="+mj-lt"/>
                <a:ea typeface="+mn-ea"/>
              </a:rPr>
              <a:t>(5 titles)</a:t>
            </a:r>
            <a:endParaRPr kumimoji="0" lang="zh-TW" altLang="zh-TW" sz="1600" kern="0" dirty="0">
              <a:solidFill>
                <a:srgbClr val="595959"/>
              </a:solidFill>
              <a:latin typeface="+mj-lt"/>
              <a:ea typeface="+mn-ea"/>
            </a:endParaRPr>
          </a:p>
          <a:p>
            <a:pPr marL="720000" lvl="2" indent="-282575">
              <a:spcBef>
                <a:spcPts val="475"/>
              </a:spcBef>
              <a:buClr>
                <a:srgbClr val="000000"/>
              </a:buClr>
              <a:buFont typeface="Wingdings" pitchFamily="2" charset="2"/>
              <a:buChar char="§"/>
              <a:defRPr/>
            </a:pPr>
            <a:r>
              <a:rPr kumimoji="0" lang="en-US" altLang="zh-TW" sz="1600" kern="0" dirty="0">
                <a:solidFill>
                  <a:srgbClr val="595959"/>
                </a:solidFill>
                <a:latin typeface="+mj-lt"/>
                <a:ea typeface="+mn-ea"/>
              </a:rPr>
              <a:t>Language &amp; Literature </a:t>
            </a:r>
            <a:r>
              <a:rPr kumimoji="0" lang="zh-TW" altLang="zh-TW" sz="1600" kern="0" dirty="0">
                <a:solidFill>
                  <a:srgbClr val="595959"/>
                </a:solidFill>
                <a:latin typeface="+mj-lt"/>
                <a:ea typeface="+mn-ea"/>
              </a:rPr>
              <a:t>語言</a:t>
            </a:r>
            <a:r>
              <a:rPr kumimoji="0" lang="en-US" altLang="zh-TW" sz="1600" kern="0" dirty="0">
                <a:solidFill>
                  <a:srgbClr val="595959"/>
                </a:solidFill>
                <a:latin typeface="+mj-lt"/>
                <a:ea typeface="+mn-ea"/>
              </a:rPr>
              <a:t>&amp;</a:t>
            </a:r>
            <a:r>
              <a:rPr kumimoji="0" lang="zh-TW" altLang="zh-TW" sz="1600" kern="0" dirty="0">
                <a:solidFill>
                  <a:srgbClr val="595959"/>
                </a:solidFill>
                <a:latin typeface="+mj-lt"/>
                <a:ea typeface="+mn-ea"/>
              </a:rPr>
              <a:t>文學 </a:t>
            </a:r>
            <a:r>
              <a:rPr kumimoji="0" lang="en-US" altLang="zh-TW" sz="1600" kern="0" dirty="0">
                <a:solidFill>
                  <a:srgbClr val="595959"/>
                </a:solidFill>
                <a:latin typeface="+mj-lt"/>
                <a:ea typeface="+mn-ea"/>
              </a:rPr>
              <a:t>(30 titles)</a:t>
            </a:r>
            <a:endParaRPr kumimoji="0" lang="zh-TW" altLang="zh-TW" sz="1600" kern="0" dirty="0">
              <a:solidFill>
                <a:srgbClr val="595959"/>
              </a:solidFill>
              <a:latin typeface="+mj-lt"/>
              <a:ea typeface="+mn-ea"/>
            </a:endParaRPr>
          </a:p>
          <a:p>
            <a:pPr marL="720000" lvl="2" indent="-282575">
              <a:spcBef>
                <a:spcPts val="475"/>
              </a:spcBef>
              <a:buClr>
                <a:srgbClr val="000000"/>
              </a:buClr>
              <a:buFont typeface="Wingdings" pitchFamily="2" charset="2"/>
              <a:buChar char="§"/>
              <a:defRPr/>
            </a:pPr>
            <a:r>
              <a:rPr kumimoji="0" lang="en-US" altLang="zh-TW" sz="1600" kern="0" dirty="0">
                <a:solidFill>
                  <a:srgbClr val="595959"/>
                </a:solidFill>
                <a:latin typeface="+mj-lt"/>
                <a:ea typeface="+mn-ea"/>
              </a:rPr>
              <a:t>Law </a:t>
            </a:r>
            <a:r>
              <a:rPr kumimoji="0" lang="zh-TW" altLang="zh-TW" sz="1600" kern="0" dirty="0">
                <a:solidFill>
                  <a:srgbClr val="595959"/>
                </a:solidFill>
                <a:latin typeface="+mj-lt"/>
                <a:ea typeface="+mn-ea"/>
              </a:rPr>
              <a:t>法律 </a:t>
            </a:r>
            <a:r>
              <a:rPr kumimoji="0" lang="en-US" altLang="zh-TW" sz="1600" kern="0" dirty="0">
                <a:solidFill>
                  <a:srgbClr val="595959"/>
                </a:solidFill>
                <a:latin typeface="+mj-lt"/>
                <a:ea typeface="+mn-ea"/>
              </a:rPr>
              <a:t>(9 titles)</a:t>
            </a:r>
            <a:endParaRPr kumimoji="0" lang="zh-TW" altLang="zh-TW" sz="1600" kern="0" dirty="0">
              <a:solidFill>
                <a:srgbClr val="595959"/>
              </a:solidFill>
              <a:latin typeface="+mj-lt"/>
              <a:ea typeface="+mn-ea"/>
            </a:endParaRPr>
          </a:p>
          <a:p>
            <a:pPr marL="720000" lvl="2" indent="-282575">
              <a:spcBef>
                <a:spcPts val="475"/>
              </a:spcBef>
              <a:buClr>
                <a:srgbClr val="000000"/>
              </a:buClr>
              <a:buFont typeface="Wingdings" pitchFamily="2" charset="2"/>
              <a:buChar char="§"/>
              <a:defRPr/>
            </a:pPr>
            <a:r>
              <a:rPr kumimoji="0" lang="en-US" altLang="zh-TW" sz="1600" kern="0" dirty="0">
                <a:solidFill>
                  <a:srgbClr val="595959"/>
                </a:solidFill>
                <a:latin typeface="+mj-lt"/>
                <a:ea typeface="+mn-ea"/>
              </a:rPr>
              <a:t>Medicine &amp; Allied Health </a:t>
            </a:r>
            <a:r>
              <a:rPr kumimoji="0" lang="zh-TW" altLang="zh-TW" sz="1600" kern="0" dirty="0">
                <a:solidFill>
                  <a:srgbClr val="595959"/>
                </a:solidFill>
                <a:latin typeface="+mj-lt"/>
                <a:ea typeface="+mn-ea"/>
              </a:rPr>
              <a:t>醫療照護保健 </a:t>
            </a:r>
            <a:r>
              <a:rPr kumimoji="0" lang="en-US" altLang="zh-TW" sz="1600" kern="0" dirty="0">
                <a:solidFill>
                  <a:srgbClr val="595959"/>
                </a:solidFill>
                <a:latin typeface="+mj-lt"/>
                <a:ea typeface="+mn-ea"/>
              </a:rPr>
              <a:t>(4 titles)</a:t>
            </a:r>
            <a:endParaRPr kumimoji="0" lang="zh-TW" altLang="zh-TW" sz="1600" kern="0" dirty="0">
              <a:solidFill>
                <a:srgbClr val="595959"/>
              </a:solidFill>
              <a:latin typeface="+mj-lt"/>
              <a:ea typeface="+mn-ea"/>
            </a:endParaRPr>
          </a:p>
          <a:p>
            <a:pPr marL="720000" lvl="2" indent="-282575">
              <a:spcBef>
                <a:spcPts val="475"/>
              </a:spcBef>
              <a:buClr>
                <a:srgbClr val="000000"/>
              </a:buClr>
              <a:buFont typeface="Wingdings" pitchFamily="2" charset="2"/>
              <a:buChar char="§"/>
              <a:defRPr/>
            </a:pPr>
            <a:r>
              <a:rPr kumimoji="0" lang="en-US" altLang="zh-TW" sz="1600" kern="0" dirty="0">
                <a:solidFill>
                  <a:srgbClr val="595959"/>
                </a:solidFill>
                <a:latin typeface="+mj-lt"/>
                <a:ea typeface="+mn-ea"/>
              </a:rPr>
              <a:t>Music </a:t>
            </a:r>
            <a:r>
              <a:rPr kumimoji="0" lang="zh-TW" altLang="zh-TW" sz="1600" kern="0" dirty="0">
                <a:solidFill>
                  <a:srgbClr val="595959"/>
                </a:solidFill>
                <a:latin typeface="+mj-lt"/>
                <a:ea typeface="+mn-ea"/>
              </a:rPr>
              <a:t>音樂</a:t>
            </a:r>
            <a:r>
              <a:rPr kumimoji="0" lang="en-US" altLang="zh-TW" sz="1600" kern="0" dirty="0">
                <a:solidFill>
                  <a:srgbClr val="595959"/>
                </a:solidFill>
                <a:latin typeface="+mj-lt"/>
                <a:ea typeface="+mn-ea"/>
              </a:rPr>
              <a:t> (9 titles)</a:t>
            </a:r>
            <a:endParaRPr kumimoji="0" lang="zh-TW" altLang="zh-TW" sz="1600" kern="0" dirty="0">
              <a:solidFill>
                <a:srgbClr val="595959"/>
              </a:solidFill>
              <a:latin typeface="+mj-lt"/>
              <a:ea typeface="+mn-ea"/>
            </a:endParaRPr>
          </a:p>
          <a:p>
            <a:pPr marL="720000" lvl="2" indent="-282575">
              <a:spcBef>
                <a:spcPts val="475"/>
              </a:spcBef>
              <a:buClr>
                <a:srgbClr val="000000"/>
              </a:buClr>
              <a:buFont typeface="Wingdings" pitchFamily="2" charset="2"/>
              <a:buChar char="§"/>
              <a:defRPr/>
            </a:pPr>
            <a:r>
              <a:rPr kumimoji="0" lang="en-US" altLang="zh-TW" sz="1600" kern="0" dirty="0">
                <a:solidFill>
                  <a:srgbClr val="595959"/>
                </a:solidFill>
                <a:latin typeface="+mj-lt"/>
                <a:ea typeface="+mn-ea"/>
              </a:rPr>
              <a:t>Philosophy </a:t>
            </a:r>
            <a:r>
              <a:rPr kumimoji="0" lang="zh-TW" altLang="zh-TW" sz="1600" kern="0" dirty="0">
                <a:solidFill>
                  <a:srgbClr val="595959"/>
                </a:solidFill>
                <a:latin typeface="+mj-lt"/>
                <a:ea typeface="+mn-ea"/>
              </a:rPr>
              <a:t>哲學 </a:t>
            </a:r>
            <a:r>
              <a:rPr kumimoji="0" lang="en-US" altLang="zh-TW" sz="1600" kern="0" dirty="0">
                <a:solidFill>
                  <a:srgbClr val="595959"/>
                </a:solidFill>
                <a:latin typeface="+mj-lt"/>
                <a:ea typeface="+mn-ea"/>
              </a:rPr>
              <a:t>(11 titles)</a:t>
            </a:r>
            <a:endParaRPr kumimoji="0" lang="zh-TW" altLang="zh-TW" sz="1600" kern="0" dirty="0">
              <a:solidFill>
                <a:srgbClr val="595959"/>
              </a:solidFill>
              <a:latin typeface="+mj-lt"/>
              <a:ea typeface="+mn-ea"/>
            </a:endParaRPr>
          </a:p>
          <a:p>
            <a:pPr marL="720000" lvl="2" indent="-282575">
              <a:spcBef>
                <a:spcPts val="475"/>
              </a:spcBef>
              <a:buClr>
                <a:srgbClr val="000000"/>
              </a:buClr>
              <a:buFont typeface="Wingdings" pitchFamily="2" charset="2"/>
              <a:buChar char="§"/>
              <a:defRPr/>
            </a:pPr>
            <a:r>
              <a:rPr kumimoji="0" lang="en-US" altLang="zh-TW" sz="1600" kern="0" dirty="0">
                <a:solidFill>
                  <a:srgbClr val="595959"/>
                </a:solidFill>
                <a:latin typeface="+mj-lt"/>
                <a:ea typeface="+mn-ea"/>
              </a:rPr>
              <a:t>Political Science &amp; Sociology </a:t>
            </a:r>
            <a:r>
              <a:rPr kumimoji="0" lang="zh-TW" altLang="zh-TW" sz="1600" kern="0" dirty="0">
                <a:solidFill>
                  <a:srgbClr val="595959"/>
                </a:solidFill>
                <a:latin typeface="+mj-lt"/>
                <a:ea typeface="+mn-ea"/>
              </a:rPr>
              <a:t>政治學</a:t>
            </a:r>
            <a:r>
              <a:rPr kumimoji="0" lang="en-US" altLang="zh-TW" sz="1600" kern="0" dirty="0">
                <a:solidFill>
                  <a:srgbClr val="595959"/>
                </a:solidFill>
                <a:latin typeface="+mj-lt"/>
                <a:ea typeface="+mn-ea"/>
              </a:rPr>
              <a:t>&amp;</a:t>
            </a:r>
            <a:r>
              <a:rPr kumimoji="0" lang="zh-TW" altLang="zh-TW" sz="1600" kern="0" dirty="0">
                <a:solidFill>
                  <a:srgbClr val="595959"/>
                </a:solidFill>
                <a:latin typeface="+mj-lt"/>
                <a:ea typeface="+mn-ea"/>
              </a:rPr>
              <a:t>社會學</a:t>
            </a:r>
            <a:r>
              <a:rPr kumimoji="0" lang="en-US" altLang="zh-TW" sz="1600" kern="0" dirty="0">
                <a:solidFill>
                  <a:srgbClr val="595959"/>
                </a:solidFill>
                <a:latin typeface="+mj-lt"/>
                <a:ea typeface="+mn-ea"/>
              </a:rPr>
              <a:t>(7 titles)</a:t>
            </a:r>
            <a:endParaRPr kumimoji="0" lang="zh-TW" altLang="zh-TW" sz="1600" kern="0" dirty="0">
              <a:solidFill>
                <a:srgbClr val="595959"/>
              </a:solidFill>
              <a:latin typeface="+mj-lt"/>
              <a:ea typeface="+mn-ea"/>
            </a:endParaRPr>
          </a:p>
          <a:p>
            <a:pPr marL="720000" lvl="2" indent="-282575">
              <a:spcBef>
                <a:spcPts val="475"/>
              </a:spcBef>
              <a:buClr>
                <a:srgbClr val="000000"/>
              </a:buClr>
              <a:buFont typeface="Wingdings" pitchFamily="2" charset="2"/>
              <a:buChar char="§"/>
              <a:defRPr/>
            </a:pPr>
            <a:r>
              <a:rPr kumimoji="0" lang="en-US" altLang="zh-TW" sz="1600" kern="0" dirty="0">
                <a:solidFill>
                  <a:srgbClr val="595959"/>
                </a:solidFill>
                <a:latin typeface="+mj-lt"/>
                <a:ea typeface="+mn-ea"/>
              </a:rPr>
              <a:t>Religion </a:t>
            </a:r>
            <a:r>
              <a:rPr kumimoji="0" lang="zh-TW" altLang="zh-TW" sz="1600" kern="0" dirty="0">
                <a:solidFill>
                  <a:srgbClr val="595959"/>
                </a:solidFill>
                <a:latin typeface="+mj-lt"/>
                <a:ea typeface="+mn-ea"/>
              </a:rPr>
              <a:t>宗教 </a:t>
            </a:r>
            <a:r>
              <a:rPr kumimoji="0" lang="en-US" altLang="zh-TW" sz="1600" kern="0" dirty="0">
                <a:solidFill>
                  <a:srgbClr val="595959"/>
                </a:solidFill>
                <a:latin typeface="+mj-lt"/>
                <a:ea typeface="+mn-ea"/>
              </a:rPr>
              <a:t>(10 titles)</a:t>
            </a:r>
          </a:p>
          <a:p>
            <a:pPr marL="720000" lvl="2" indent="-282575">
              <a:spcBef>
                <a:spcPts val="475"/>
              </a:spcBef>
              <a:buClr>
                <a:srgbClr val="000000"/>
              </a:buClr>
              <a:buFont typeface="Wingdings" pitchFamily="2" charset="2"/>
              <a:buChar char="§"/>
              <a:defRPr/>
            </a:pPr>
            <a:r>
              <a:rPr kumimoji="0" lang="en-US" altLang="zh-TW" sz="1600" kern="0" dirty="0">
                <a:solidFill>
                  <a:srgbClr val="595959"/>
                </a:solidFill>
                <a:latin typeface="+mj-lt"/>
                <a:ea typeface="+mn-ea"/>
              </a:rPr>
              <a:t>Science, Technology &amp; Mathematics </a:t>
            </a:r>
            <a:r>
              <a:rPr kumimoji="0" lang="zh-TW" altLang="zh-TW" sz="1600" kern="0" dirty="0">
                <a:solidFill>
                  <a:srgbClr val="595959"/>
                </a:solidFill>
                <a:latin typeface="+mj-lt"/>
                <a:ea typeface="+mn-ea"/>
              </a:rPr>
              <a:t>科學、科技</a:t>
            </a:r>
            <a:r>
              <a:rPr kumimoji="0" lang="en-US" altLang="zh-TW" sz="1600" kern="0" dirty="0">
                <a:solidFill>
                  <a:srgbClr val="595959"/>
                </a:solidFill>
                <a:latin typeface="+mj-lt"/>
                <a:ea typeface="+mn-ea"/>
              </a:rPr>
              <a:t>&amp;</a:t>
            </a:r>
            <a:r>
              <a:rPr kumimoji="0" lang="zh-TW" altLang="zh-TW" sz="1600" kern="0" dirty="0">
                <a:solidFill>
                  <a:srgbClr val="595959"/>
                </a:solidFill>
                <a:latin typeface="+mj-lt"/>
                <a:ea typeface="+mn-ea"/>
              </a:rPr>
              <a:t>數學 </a:t>
            </a:r>
            <a:r>
              <a:rPr kumimoji="0" lang="en-US" altLang="zh-TW" sz="1600" kern="0" dirty="0">
                <a:solidFill>
                  <a:srgbClr val="595959"/>
                </a:solidFill>
                <a:latin typeface="+mj-lt"/>
                <a:ea typeface="+mn-ea"/>
              </a:rPr>
              <a:t>(15 titles)</a:t>
            </a:r>
            <a:endParaRPr kumimoji="0" lang="zh-TW" altLang="zh-TW" sz="1600" kern="0" dirty="0">
              <a:solidFill>
                <a:srgbClr val="595959"/>
              </a:solidFill>
              <a:latin typeface="+mj-lt"/>
              <a:ea typeface="+mn-ea"/>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3"/>
          <p:cNvSpPr>
            <a:spLocks noGrp="1" noChangeArrowheads="1"/>
          </p:cNvSpPr>
          <p:nvPr>
            <p:ph idx="1"/>
          </p:nvPr>
        </p:nvSpPr>
        <p:spPr>
          <a:xfrm>
            <a:off x="381000" y="1295400"/>
            <a:ext cx="7772400" cy="3962400"/>
          </a:xfrm>
        </p:spPr>
        <p:txBody>
          <a:bodyPr/>
          <a:lstStyle/>
          <a:p>
            <a:pPr marL="739775" lvl="1" indent="-282575" eaLnBrk="1" hangingPunct="1">
              <a:spcBef>
                <a:spcPts val="475"/>
              </a:spcBef>
              <a:buClr>
                <a:srgbClr val="000000"/>
              </a:buClr>
              <a:defRPr/>
            </a:pPr>
            <a:r>
              <a:rPr lang="en-US" altLang="zh-TW" dirty="0" smtClean="0">
                <a:solidFill>
                  <a:srgbClr val="000000"/>
                </a:solidFill>
                <a:latin typeface="+mj-ea"/>
                <a:ea typeface="+mj-ea"/>
              </a:rPr>
              <a:t>2013 </a:t>
            </a:r>
            <a:r>
              <a:rPr lang="zh-TW" altLang="en-US" dirty="0" smtClean="0">
                <a:solidFill>
                  <a:srgbClr val="000000"/>
                </a:solidFill>
                <a:latin typeface="+mj-ea"/>
                <a:ea typeface="+mj-ea"/>
              </a:rPr>
              <a:t>年將推出超過 </a:t>
            </a:r>
            <a:r>
              <a:rPr lang="en-US" altLang="zh-TW" dirty="0" smtClean="0">
                <a:solidFill>
                  <a:srgbClr val="000000"/>
                </a:solidFill>
                <a:latin typeface="+mj-ea"/>
                <a:ea typeface="+mj-ea"/>
              </a:rPr>
              <a:t>13</a:t>
            </a:r>
            <a:r>
              <a:rPr lang="zh-TW" altLang="en-US" dirty="0" smtClean="0">
                <a:solidFill>
                  <a:srgbClr val="000000"/>
                </a:solidFill>
                <a:latin typeface="+mj-ea"/>
                <a:ea typeface="+mj-ea"/>
              </a:rPr>
              <a:t>種套裝</a:t>
            </a:r>
          </a:p>
          <a:p>
            <a:pPr marL="739775" lvl="1" indent="-282575" eaLnBrk="1" hangingPunct="1">
              <a:spcBef>
                <a:spcPts val="475"/>
              </a:spcBef>
              <a:buClr>
                <a:srgbClr val="000000"/>
              </a:buClr>
              <a:buFont typeface="Wingdings" pitchFamily="2" charset="2"/>
              <a:buNone/>
              <a:defRPr/>
            </a:pPr>
            <a:r>
              <a:rPr lang="en-US" altLang="zh-TW" sz="1400" dirty="0" smtClean="0">
                <a:latin typeface="+mj-ea"/>
                <a:ea typeface="+mj-ea"/>
              </a:rPr>
              <a:t>	11+ packages available for 2013</a:t>
            </a:r>
            <a:br>
              <a:rPr lang="en-US" altLang="zh-TW" sz="1400" dirty="0" smtClean="0">
                <a:latin typeface="+mj-ea"/>
                <a:ea typeface="+mj-ea"/>
              </a:rPr>
            </a:br>
            <a:endParaRPr lang="zh-TW" altLang="en-US" sz="1400" dirty="0" smtClean="0">
              <a:solidFill>
                <a:srgbClr val="000000"/>
              </a:solidFill>
              <a:latin typeface="+mj-ea"/>
              <a:ea typeface="+mj-ea"/>
            </a:endParaRPr>
          </a:p>
          <a:p>
            <a:pPr marL="739775" lvl="1" indent="-282575" eaLnBrk="1" hangingPunct="1">
              <a:spcBef>
                <a:spcPts val="475"/>
              </a:spcBef>
              <a:buClr>
                <a:srgbClr val="000000"/>
              </a:buClr>
              <a:defRPr/>
            </a:pPr>
            <a:r>
              <a:rPr lang="zh-TW" altLang="en-US" dirty="0" smtClean="0">
                <a:solidFill>
                  <a:srgbClr val="000000"/>
                </a:solidFill>
                <a:latin typeface="+mj-ea"/>
                <a:ea typeface="+mj-ea"/>
              </a:rPr>
              <a:t>折扣介於 </a:t>
            </a:r>
            <a:r>
              <a:rPr lang="en-US" altLang="zh-TW" dirty="0" smtClean="0">
                <a:solidFill>
                  <a:srgbClr val="000000"/>
                </a:solidFill>
                <a:latin typeface="+mj-ea"/>
                <a:ea typeface="+mj-ea"/>
              </a:rPr>
              <a:t>5 – 35%</a:t>
            </a:r>
          </a:p>
          <a:p>
            <a:pPr marL="739775" lvl="1" indent="-282575" eaLnBrk="1" hangingPunct="1">
              <a:buClr>
                <a:srgbClr val="7F7F7F"/>
              </a:buClr>
              <a:buFont typeface="Wingdings" pitchFamily="2" charset="2"/>
              <a:buNone/>
              <a:defRPr/>
            </a:pPr>
            <a:r>
              <a:rPr lang="en-US" altLang="zh-TW" dirty="0" smtClean="0">
                <a:latin typeface="+mj-ea"/>
                <a:ea typeface="+mj-ea"/>
              </a:rPr>
              <a:t>	</a:t>
            </a:r>
            <a:r>
              <a:rPr lang="en-US" altLang="zh-TW" sz="1400" dirty="0" smtClean="0">
                <a:latin typeface="+mj-ea"/>
                <a:ea typeface="+mj-ea"/>
              </a:rPr>
              <a:t>Discounts range from 5 – 35%</a:t>
            </a:r>
            <a:br>
              <a:rPr lang="en-US" altLang="zh-TW" sz="1400" dirty="0" smtClean="0">
                <a:latin typeface="+mj-ea"/>
                <a:ea typeface="+mj-ea"/>
              </a:rPr>
            </a:br>
            <a:endParaRPr lang="en-US" altLang="zh-TW" sz="1400" dirty="0" smtClean="0">
              <a:solidFill>
                <a:srgbClr val="000000"/>
              </a:solidFill>
              <a:latin typeface="+mj-ea"/>
              <a:ea typeface="+mj-ea"/>
            </a:endParaRPr>
          </a:p>
          <a:p>
            <a:pPr marL="739775" lvl="1" indent="-282575" eaLnBrk="1" hangingPunct="1">
              <a:spcBef>
                <a:spcPts val="475"/>
              </a:spcBef>
              <a:buClr>
                <a:srgbClr val="000000"/>
              </a:buClr>
              <a:defRPr/>
            </a:pPr>
            <a:r>
              <a:rPr lang="zh-TW" altLang="en-US" dirty="0" smtClean="0">
                <a:solidFill>
                  <a:srgbClr val="000000"/>
                </a:solidFill>
                <a:latin typeface="+mj-ea"/>
                <a:ea typeface="+mj-ea"/>
              </a:rPr>
              <a:t>包括 ： </a:t>
            </a:r>
          </a:p>
          <a:p>
            <a:pPr lvl="2" eaLnBrk="1" hangingPunct="1">
              <a:defRPr/>
            </a:pPr>
            <a:r>
              <a:rPr lang="zh-TW" altLang="en-US" sz="1800" dirty="0" smtClean="0">
                <a:solidFill>
                  <a:schemeClr val="tx1"/>
                </a:solidFill>
                <a:latin typeface="+mj-ea"/>
                <a:ea typeface="+mj-ea"/>
              </a:rPr>
              <a:t>美國國際法學會套裝</a:t>
            </a:r>
            <a:r>
              <a:rPr lang="zh-TW" altLang="zh-TW" sz="1800" dirty="0" smtClean="0">
                <a:solidFill>
                  <a:schemeClr val="tx1"/>
                </a:solidFill>
                <a:latin typeface="+mj-ea"/>
              </a:rPr>
              <a:t>（</a:t>
            </a:r>
            <a:r>
              <a:rPr lang="en-US" altLang="zh-TW" sz="1800" dirty="0" smtClean="0">
                <a:solidFill>
                  <a:schemeClr val="tx1"/>
                </a:solidFill>
                <a:latin typeface="+mj-ea"/>
              </a:rPr>
              <a:t>3 titles</a:t>
            </a:r>
            <a:r>
              <a:rPr lang="zh-TW" altLang="zh-TW" sz="1800" dirty="0" smtClean="0">
                <a:solidFill>
                  <a:schemeClr val="tx1"/>
                </a:solidFill>
                <a:latin typeface="+mj-ea"/>
              </a:rPr>
              <a:t>）</a:t>
            </a:r>
            <a:endParaRPr lang="zh-TW" altLang="en-US" sz="1800" dirty="0" smtClean="0">
              <a:solidFill>
                <a:schemeClr val="tx1"/>
              </a:solidFill>
              <a:latin typeface="+mj-ea"/>
              <a:ea typeface="+mj-ea"/>
            </a:endParaRPr>
          </a:p>
          <a:p>
            <a:pPr lvl="2" eaLnBrk="1" hangingPunct="1">
              <a:buFont typeface="Wingdings" pitchFamily="2" charset="2"/>
              <a:buNone/>
              <a:defRPr/>
            </a:pPr>
            <a:r>
              <a:rPr lang="en-US" altLang="zh-TW" sz="1800" dirty="0" smtClean="0">
                <a:latin typeface="+mj-ea"/>
                <a:ea typeface="+mj-ea"/>
              </a:rPr>
              <a:t>	</a:t>
            </a:r>
            <a:r>
              <a:rPr lang="en-US" altLang="zh-TW" sz="1400" dirty="0" smtClean="0">
                <a:latin typeface="+mj-ea"/>
                <a:ea typeface="+mj-ea"/>
              </a:rPr>
              <a:t>American Society of International Law Package</a:t>
            </a:r>
            <a:endParaRPr lang="zh-TW" altLang="en-US" sz="1400" dirty="0" smtClean="0">
              <a:latin typeface="+mj-ea"/>
              <a:ea typeface="+mj-ea"/>
            </a:endParaRPr>
          </a:p>
          <a:p>
            <a:pPr lvl="2" eaLnBrk="1" hangingPunct="1">
              <a:defRPr/>
            </a:pPr>
            <a:r>
              <a:rPr lang="zh-TW" altLang="en-US" sz="1800" dirty="0" smtClean="0">
                <a:solidFill>
                  <a:schemeClr val="tx1"/>
                </a:solidFill>
                <a:latin typeface="+mj-ea"/>
                <a:ea typeface="+mj-ea"/>
              </a:rPr>
              <a:t>芝加哥大學出版社全套裝</a:t>
            </a:r>
            <a:r>
              <a:rPr lang="zh-TW" altLang="zh-TW" sz="1800" dirty="0" smtClean="0">
                <a:solidFill>
                  <a:schemeClr val="tx1"/>
                </a:solidFill>
                <a:latin typeface="+mj-ea"/>
              </a:rPr>
              <a:t>（</a:t>
            </a:r>
            <a:r>
              <a:rPr lang="en-US" altLang="zh-TW" sz="1800" dirty="0" smtClean="0">
                <a:solidFill>
                  <a:schemeClr val="tx1"/>
                </a:solidFill>
                <a:latin typeface="+mj-ea"/>
              </a:rPr>
              <a:t>53 titles</a:t>
            </a:r>
            <a:r>
              <a:rPr lang="zh-TW" altLang="zh-TW" sz="1800" dirty="0" smtClean="0">
                <a:solidFill>
                  <a:schemeClr val="tx1"/>
                </a:solidFill>
                <a:latin typeface="+mj-ea"/>
              </a:rPr>
              <a:t>）</a:t>
            </a:r>
            <a:endParaRPr lang="zh-TW" altLang="en-US" sz="1800" dirty="0" smtClean="0">
              <a:solidFill>
                <a:schemeClr val="tx1"/>
              </a:solidFill>
              <a:latin typeface="+mj-ea"/>
              <a:ea typeface="+mj-ea"/>
            </a:endParaRPr>
          </a:p>
          <a:p>
            <a:pPr lvl="2" eaLnBrk="1" hangingPunct="1">
              <a:buFont typeface="Wingdings" pitchFamily="2" charset="2"/>
              <a:buNone/>
              <a:defRPr/>
            </a:pPr>
            <a:r>
              <a:rPr lang="en-US" altLang="zh-TW" sz="1800" dirty="0" smtClean="0">
                <a:latin typeface="+mj-ea"/>
                <a:ea typeface="+mj-ea"/>
              </a:rPr>
              <a:t>	</a:t>
            </a:r>
            <a:r>
              <a:rPr lang="en-US" altLang="zh-TW" sz="1400" dirty="0" smtClean="0">
                <a:latin typeface="+mj-ea"/>
                <a:ea typeface="+mj-ea"/>
              </a:rPr>
              <a:t>Complete Chicago Package (University of Chicago Press)</a:t>
            </a:r>
            <a:endParaRPr lang="zh-TW" altLang="en-US" sz="1400" dirty="0" smtClean="0">
              <a:latin typeface="+mj-ea"/>
              <a:ea typeface="+mj-ea"/>
            </a:endParaRPr>
          </a:p>
          <a:p>
            <a:pPr lvl="2" eaLnBrk="1" hangingPunct="1">
              <a:defRPr/>
            </a:pPr>
            <a:r>
              <a:rPr lang="zh-TW" altLang="en-US" sz="1800" dirty="0" smtClean="0">
                <a:solidFill>
                  <a:schemeClr val="tx1"/>
                </a:solidFill>
                <a:latin typeface="+mj-ea"/>
                <a:ea typeface="+mj-ea"/>
              </a:rPr>
              <a:t>加州大學出版社套裝</a:t>
            </a:r>
            <a:r>
              <a:rPr lang="zh-TW" altLang="zh-TW" sz="1800" dirty="0" smtClean="0">
                <a:solidFill>
                  <a:schemeClr val="tx1"/>
                </a:solidFill>
                <a:latin typeface="+mj-ea"/>
              </a:rPr>
              <a:t>（</a:t>
            </a:r>
            <a:r>
              <a:rPr lang="en-US" altLang="zh-TW" sz="1800" dirty="0" smtClean="0">
                <a:solidFill>
                  <a:schemeClr val="tx1"/>
                </a:solidFill>
                <a:latin typeface="+mj-ea"/>
              </a:rPr>
              <a:t>37 titles)</a:t>
            </a:r>
            <a:endParaRPr lang="zh-TW" altLang="en-US" sz="1800" dirty="0" smtClean="0">
              <a:solidFill>
                <a:schemeClr val="tx1"/>
              </a:solidFill>
              <a:latin typeface="+mj-ea"/>
              <a:ea typeface="+mj-ea"/>
            </a:endParaRPr>
          </a:p>
          <a:p>
            <a:pPr lvl="2" eaLnBrk="1" hangingPunct="1">
              <a:buClr>
                <a:srgbClr val="7F7F7F"/>
              </a:buClr>
              <a:buFont typeface="Wingdings" pitchFamily="2" charset="2"/>
              <a:buNone/>
              <a:defRPr/>
            </a:pPr>
            <a:r>
              <a:rPr lang="en-US" altLang="zh-TW" sz="1800" dirty="0" smtClean="0">
                <a:latin typeface="+mj-ea"/>
                <a:ea typeface="+mj-ea"/>
              </a:rPr>
              <a:t>	</a:t>
            </a:r>
            <a:r>
              <a:rPr lang="en-US" altLang="zh-TW" sz="1400" dirty="0" smtClean="0">
                <a:latin typeface="+mj-ea"/>
                <a:ea typeface="+mj-ea"/>
              </a:rPr>
              <a:t>University of California Press Package</a:t>
            </a:r>
            <a:endParaRPr lang="zh-TW" altLang="en-US" sz="1400" dirty="0" smtClean="0">
              <a:latin typeface="+mj-ea"/>
              <a:ea typeface="+mj-ea"/>
            </a:endParaRPr>
          </a:p>
          <a:p>
            <a:pPr lvl="2" eaLnBrk="1" hangingPunct="1">
              <a:defRPr/>
            </a:pPr>
            <a:r>
              <a:rPr lang="zh-TW" altLang="en-US" sz="1800" dirty="0" smtClean="0">
                <a:solidFill>
                  <a:schemeClr val="tx1"/>
                </a:solidFill>
                <a:latin typeface="+mj-ea"/>
                <a:ea typeface="+mj-ea"/>
              </a:rPr>
              <a:t>美國數學協會套裝</a:t>
            </a:r>
            <a:r>
              <a:rPr lang="zh-TW" altLang="zh-TW" sz="1800" dirty="0" smtClean="0">
                <a:solidFill>
                  <a:schemeClr val="tx1"/>
                </a:solidFill>
                <a:latin typeface="+mj-ea"/>
              </a:rPr>
              <a:t>（</a:t>
            </a:r>
            <a:r>
              <a:rPr lang="en-US" altLang="zh-TW" sz="1800" dirty="0" smtClean="0">
                <a:solidFill>
                  <a:schemeClr val="tx1"/>
                </a:solidFill>
                <a:latin typeface="+mj-ea"/>
              </a:rPr>
              <a:t>4 titles</a:t>
            </a:r>
            <a:r>
              <a:rPr lang="zh-TW" altLang="zh-TW" sz="1800" dirty="0" smtClean="0">
                <a:solidFill>
                  <a:schemeClr val="tx1"/>
                </a:solidFill>
                <a:latin typeface="+mj-ea"/>
              </a:rPr>
              <a:t>）</a:t>
            </a:r>
            <a:endParaRPr lang="zh-TW" altLang="en-US" sz="1800" dirty="0" smtClean="0">
              <a:solidFill>
                <a:schemeClr val="tx1"/>
              </a:solidFill>
              <a:latin typeface="+mj-ea"/>
              <a:ea typeface="+mj-ea"/>
            </a:endParaRPr>
          </a:p>
          <a:p>
            <a:pPr lvl="2" eaLnBrk="1" hangingPunct="1">
              <a:buFont typeface="Wingdings" pitchFamily="2" charset="2"/>
              <a:buNone/>
              <a:defRPr/>
            </a:pPr>
            <a:r>
              <a:rPr lang="en-US" altLang="zh-TW" sz="1800" dirty="0" smtClean="0">
                <a:latin typeface="+mj-ea"/>
                <a:ea typeface="+mj-ea"/>
              </a:rPr>
              <a:t>	Mathematical Association of America Package</a:t>
            </a:r>
          </a:p>
        </p:txBody>
      </p:sp>
      <p:sp>
        <p:nvSpPr>
          <p:cNvPr id="48130" name="Rectangle 2"/>
          <p:cNvSpPr>
            <a:spLocks noGrp="1" noChangeArrowheads="1"/>
          </p:cNvSpPr>
          <p:nvPr>
            <p:ph type="title"/>
          </p:nvPr>
        </p:nvSpPr>
        <p:spPr>
          <a:xfrm>
            <a:off x="433388" y="150813"/>
            <a:ext cx="7162800" cy="685800"/>
          </a:xfrm>
        </p:spPr>
        <p:txBody>
          <a:bodyPr/>
          <a:lstStyle/>
          <a:p>
            <a:pPr eaLnBrk="1" hangingPunct="1">
              <a:defRPr/>
            </a:pPr>
            <a:r>
              <a:rPr lang="zh-TW" altLang="en-US" sz="2800" dirty="0" smtClean="0">
                <a:solidFill>
                  <a:schemeClr val="tx1"/>
                </a:solidFill>
                <a:latin typeface="+mj-ea"/>
              </a:rPr>
              <a:t>出版社套裝</a:t>
            </a:r>
            <a:endParaRPr lang="zh-TW" altLang="en-US" sz="1800" dirty="0" smtClean="0">
              <a:solidFill>
                <a:schemeClr val="tx1"/>
              </a:solidFill>
              <a:latin typeface="+mj-ea"/>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zh-TW" altLang="en-US" sz="3200" smtClean="0">
                <a:latin typeface="Book Antiqua" pitchFamily="18" charset="0"/>
              </a:rPr>
              <a:t>今日教育訓練的內容包括～</a:t>
            </a:r>
            <a:endParaRPr lang="en-US" altLang="zh-TW" sz="3200" smtClean="0">
              <a:latin typeface="Book Antiqua" pitchFamily="18" charset="0"/>
            </a:endParaRPr>
          </a:p>
        </p:txBody>
      </p:sp>
      <p:sp>
        <p:nvSpPr>
          <p:cNvPr id="21507" name="Rectangle 3"/>
          <p:cNvSpPr>
            <a:spLocks noGrp="1" noChangeArrowheads="1"/>
          </p:cNvSpPr>
          <p:nvPr>
            <p:ph type="body" idx="1"/>
          </p:nvPr>
        </p:nvSpPr>
        <p:spPr>
          <a:xfrm>
            <a:off x="1062038" y="1241425"/>
            <a:ext cx="6951662" cy="4567238"/>
          </a:xfrm>
        </p:spPr>
        <p:txBody>
          <a:bodyPr/>
          <a:lstStyle/>
          <a:p>
            <a:pPr marL="381000" indent="-381000" eaLnBrk="1" hangingPunct="1">
              <a:lnSpc>
                <a:spcPct val="115000"/>
              </a:lnSpc>
              <a:buFontTx/>
              <a:buAutoNum type="arabicPeriod"/>
              <a:defRPr/>
            </a:pPr>
            <a:r>
              <a:rPr lang="en-US" altLang="zh-TW" sz="2800" dirty="0" smtClean="0">
                <a:latin typeface="+mj-ea"/>
                <a:ea typeface="+mj-ea"/>
              </a:rPr>
              <a:t>ITHAKA </a:t>
            </a:r>
            <a:r>
              <a:rPr lang="zh-TW" altLang="en-US" sz="2800" dirty="0" smtClean="0">
                <a:latin typeface="+mj-ea"/>
                <a:ea typeface="+mj-ea"/>
              </a:rPr>
              <a:t>、</a:t>
            </a:r>
            <a:r>
              <a:rPr lang="en-US" altLang="zh-TW" sz="2800" dirty="0" smtClean="0">
                <a:latin typeface="+mj-ea"/>
                <a:ea typeface="+mj-ea"/>
              </a:rPr>
              <a:t>JSTOR</a:t>
            </a:r>
            <a:r>
              <a:rPr lang="zh-TW" altLang="en-US" sz="2800" dirty="0" smtClean="0">
                <a:latin typeface="+mj-ea"/>
                <a:ea typeface="+mj-ea"/>
              </a:rPr>
              <a:t>、</a:t>
            </a:r>
            <a:r>
              <a:rPr lang="en-US" altLang="zh-TW" sz="2800" dirty="0" smtClean="0">
                <a:latin typeface="+mj-ea"/>
                <a:ea typeface="+mj-ea"/>
              </a:rPr>
              <a:t> Portico</a:t>
            </a:r>
          </a:p>
          <a:p>
            <a:pPr marL="381000" indent="-381000" eaLnBrk="1" hangingPunct="1">
              <a:lnSpc>
                <a:spcPct val="115000"/>
              </a:lnSpc>
              <a:buFontTx/>
              <a:buAutoNum type="arabicPeriod"/>
              <a:defRPr/>
            </a:pPr>
            <a:r>
              <a:rPr lang="en-US" altLang="zh-TW" sz="2800" dirty="0" smtClean="0">
                <a:latin typeface="+mj-ea"/>
                <a:ea typeface="+mj-ea"/>
              </a:rPr>
              <a:t>JSTOR</a:t>
            </a:r>
            <a:r>
              <a:rPr lang="zh-TW" altLang="en-US" sz="2800" dirty="0" smtClean="0">
                <a:latin typeface="+mj-ea"/>
                <a:ea typeface="+mj-ea"/>
              </a:rPr>
              <a:t>回溯期刊計畫現況</a:t>
            </a:r>
          </a:p>
          <a:p>
            <a:pPr marL="381000" indent="-381000" eaLnBrk="1" hangingPunct="1">
              <a:lnSpc>
                <a:spcPct val="115000"/>
              </a:lnSpc>
              <a:buFontTx/>
              <a:buAutoNum type="arabicPeriod"/>
              <a:defRPr/>
            </a:pPr>
            <a:r>
              <a:rPr lang="zh-TW" altLang="en-US" sz="2800" dirty="0" smtClean="0">
                <a:latin typeface="+mj-ea"/>
                <a:ea typeface="+mj-ea"/>
              </a:rPr>
              <a:t>新推出的</a:t>
            </a:r>
            <a:r>
              <a:rPr lang="en-US" altLang="zh-TW" sz="2800" dirty="0" smtClean="0">
                <a:latin typeface="+mj-ea"/>
                <a:ea typeface="+mj-ea"/>
              </a:rPr>
              <a:t>JSTOR</a:t>
            </a:r>
            <a:r>
              <a:rPr lang="zh-TW" altLang="en-US" sz="2800" dirty="0" smtClean="0">
                <a:latin typeface="+mj-ea"/>
                <a:ea typeface="+mj-ea"/>
              </a:rPr>
              <a:t>回溯期刊套裝介紹</a:t>
            </a:r>
            <a:endParaRPr lang="en-US" altLang="zh-TW" sz="2800" dirty="0" smtClean="0">
              <a:latin typeface="+mj-ea"/>
              <a:ea typeface="+mj-ea"/>
            </a:endParaRPr>
          </a:p>
          <a:p>
            <a:pPr marL="381000" indent="-381000" eaLnBrk="1" hangingPunct="1">
              <a:lnSpc>
                <a:spcPct val="115000"/>
              </a:lnSpc>
              <a:buFontTx/>
              <a:buAutoNum type="arabicPeriod"/>
              <a:defRPr/>
            </a:pPr>
            <a:r>
              <a:rPr lang="zh-TW" altLang="en-US" sz="2800" dirty="0" smtClean="0">
                <a:latin typeface="+mj-ea"/>
                <a:ea typeface="+mj-ea"/>
              </a:rPr>
              <a:t>關於</a:t>
            </a:r>
            <a:r>
              <a:rPr lang="en-US" altLang="zh-TW" sz="2800" dirty="0" smtClean="0">
                <a:latin typeface="+mj-ea"/>
                <a:ea typeface="+mj-ea"/>
              </a:rPr>
              <a:t>JSTOR</a:t>
            </a:r>
            <a:r>
              <a:rPr lang="zh-TW" altLang="en-US" sz="2800" dirty="0" smtClean="0">
                <a:latin typeface="+mj-ea"/>
                <a:ea typeface="+mj-ea"/>
              </a:rPr>
              <a:t>學術現刊</a:t>
            </a:r>
            <a:endParaRPr lang="en-US" altLang="zh-TW" sz="2800" dirty="0" smtClean="0">
              <a:latin typeface="+mj-ea"/>
              <a:ea typeface="+mj-ea"/>
            </a:endParaRPr>
          </a:p>
          <a:p>
            <a:pPr marL="381000" indent="-381000" eaLnBrk="1" hangingPunct="1">
              <a:lnSpc>
                <a:spcPct val="115000"/>
              </a:lnSpc>
              <a:buFontTx/>
              <a:buAutoNum type="arabicPeriod"/>
              <a:defRPr/>
            </a:pPr>
            <a:r>
              <a:rPr lang="zh-TW" altLang="en-US" sz="2800" dirty="0" smtClean="0">
                <a:solidFill>
                  <a:srgbClr val="FF0000"/>
                </a:solidFill>
                <a:latin typeface="+mj-ea"/>
                <a:ea typeface="+mj-ea"/>
              </a:rPr>
              <a:t>館藏管理的實証依據</a:t>
            </a:r>
            <a:endParaRPr lang="en-US" altLang="zh-TW" sz="2800" dirty="0" smtClean="0">
              <a:solidFill>
                <a:srgbClr val="FF0000"/>
              </a:solidFill>
              <a:latin typeface="+mj-ea"/>
              <a:ea typeface="+mj-ea"/>
            </a:endParaRPr>
          </a:p>
          <a:p>
            <a:pPr marL="381000" indent="-381000" eaLnBrk="1" hangingPunct="1">
              <a:lnSpc>
                <a:spcPct val="115000"/>
              </a:lnSpc>
              <a:buFontTx/>
              <a:buAutoNum type="arabicPeriod"/>
              <a:defRPr/>
            </a:pPr>
            <a:r>
              <a:rPr lang="en-US" altLang="zh-TW" sz="2800" dirty="0" smtClean="0">
                <a:latin typeface="+mj-ea"/>
                <a:ea typeface="+mj-ea"/>
              </a:rPr>
              <a:t>Institution Finder</a:t>
            </a:r>
            <a:endParaRPr lang="zh-TW" altLang="en-US" sz="2800" dirty="0" smtClean="0">
              <a:latin typeface="+mj-ea"/>
              <a:ea typeface="+mj-ea"/>
            </a:endParaRPr>
          </a:p>
          <a:p>
            <a:pPr marL="381000" indent="-381000" eaLnBrk="1" hangingPunct="1">
              <a:lnSpc>
                <a:spcPct val="115000"/>
              </a:lnSpc>
              <a:buFontTx/>
              <a:buAutoNum type="arabicPeriod"/>
              <a:defRPr/>
            </a:pPr>
            <a:r>
              <a:rPr lang="zh-TW" altLang="en-US" sz="2800" dirty="0" smtClean="0">
                <a:latin typeface="+mj-ea"/>
                <a:ea typeface="+mj-ea"/>
              </a:rPr>
              <a:t>圖書館管理端最常遇到的問題：</a:t>
            </a:r>
            <a:r>
              <a:rPr lang="en-US" altLang="zh-TW" sz="2800" dirty="0" smtClean="0">
                <a:latin typeface="+mj-ea"/>
                <a:ea typeface="+mj-ea"/>
              </a:rPr>
              <a:t/>
            </a:r>
            <a:br>
              <a:rPr lang="en-US" altLang="zh-TW" sz="2800" dirty="0" smtClean="0">
                <a:latin typeface="+mj-ea"/>
                <a:ea typeface="+mj-ea"/>
              </a:rPr>
            </a:br>
            <a:r>
              <a:rPr lang="zh-TW" altLang="en-US" sz="2800" dirty="0" smtClean="0">
                <a:latin typeface="+mj-ea"/>
                <a:ea typeface="+mj-ea"/>
              </a:rPr>
              <a:t>如何下載使用統計</a:t>
            </a:r>
            <a:r>
              <a:rPr lang="en-US" altLang="zh-TW" sz="2800" dirty="0" smtClean="0">
                <a:latin typeface="+mj-ea"/>
                <a:ea typeface="+mj-ea"/>
              </a:rPr>
              <a:t/>
            </a:r>
            <a:br>
              <a:rPr lang="en-US" altLang="zh-TW" sz="2800" dirty="0" smtClean="0">
                <a:latin typeface="+mj-ea"/>
                <a:ea typeface="+mj-ea"/>
              </a:rPr>
            </a:br>
            <a:r>
              <a:rPr lang="zh-TW" altLang="en-US" sz="2800" dirty="0" smtClean="0">
                <a:latin typeface="+mj-ea"/>
                <a:ea typeface="+mj-ea"/>
              </a:rPr>
              <a:t>如何下載訂購的期刊清單</a:t>
            </a:r>
            <a:endParaRPr lang="en-US" altLang="zh-TW" sz="2800" dirty="0" smtClean="0">
              <a:latin typeface="+mj-ea"/>
              <a:ea typeface="+mj-ea"/>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79388" y="333375"/>
            <a:ext cx="7162800" cy="336550"/>
          </a:xfrm>
        </p:spPr>
        <p:txBody>
          <a:bodyPr>
            <a:noAutofit/>
          </a:bodyPr>
          <a:lstStyle/>
          <a:p>
            <a:pPr eaLnBrk="1" hangingPunct="1">
              <a:defRPr/>
            </a:pPr>
            <a:r>
              <a:rPr lang="en-US" altLang="zh-TW" sz="1800" dirty="0" smtClean="0">
                <a:solidFill>
                  <a:schemeClr val="bg2"/>
                </a:solidFill>
                <a:latin typeface="+mj-ea"/>
              </a:rPr>
              <a:t>Tying Them All Together</a:t>
            </a:r>
            <a:endParaRPr lang="zh-TW" altLang="en-US" sz="1800" dirty="0" smtClean="0">
              <a:solidFill>
                <a:schemeClr val="bg2"/>
              </a:solidFill>
              <a:latin typeface="+mj-ea"/>
            </a:endParaRPr>
          </a:p>
        </p:txBody>
      </p:sp>
      <p:sp>
        <p:nvSpPr>
          <p:cNvPr id="33796" name="Rectangle 4"/>
          <p:cNvSpPr>
            <a:spLocks noChangeArrowheads="1"/>
          </p:cNvSpPr>
          <p:nvPr/>
        </p:nvSpPr>
        <p:spPr bwMode="auto">
          <a:xfrm>
            <a:off x="1116013" y="2708275"/>
            <a:ext cx="7129462" cy="2120900"/>
          </a:xfrm>
          <a:prstGeom prst="rect">
            <a:avLst/>
          </a:prstGeom>
          <a:noFill/>
          <a:ln w="9525" algn="ctr">
            <a:noFill/>
            <a:miter lim="800000"/>
            <a:headEnd/>
            <a:tailEnd/>
          </a:ln>
          <a:effectLst/>
        </p:spPr>
        <p:txBody>
          <a:bodyPr>
            <a:spAutoFit/>
          </a:bodyPr>
          <a:lstStyle/>
          <a:p>
            <a:pPr marL="346075" indent="-346075" algn="ctr">
              <a:spcBef>
                <a:spcPts val="675"/>
              </a:spcBef>
              <a:defRPr/>
            </a:pPr>
            <a:r>
              <a:rPr lang="en-US" altLang="zh-TW" sz="2800" b="1" dirty="0" err="1">
                <a:latin typeface="+mj-ea"/>
                <a:ea typeface="+mj-ea"/>
              </a:rPr>
              <a:t>JSTOR提供的擴展和發現能力</a:t>
            </a:r>
            <a:r>
              <a:rPr lang="en-US" altLang="zh-TW" sz="2800" b="1" dirty="0">
                <a:latin typeface="+mj-ea"/>
                <a:ea typeface="+mj-ea"/>
              </a:rPr>
              <a:t> </a:t>
            </a:r>
          </a:p>
          <a:p>
            <a:pPr marL="346075" indent="-346075" algn="ctr">
              <a:spcBef>
                <a:spcPts val="675"/>
              </a:spcBef>
              <a:defRPr/>
            </a:pPr>
            <a:r>
              <a:rPr lang="en-US" altLang="zh-TW" sz="2800" b="1" dirty="0">
                <a:latin typeface="+mj-ea"/>
                <a:ea typeface="+mj-ea"/>
              </a:rPr>
              <a:t>= </a:t>
            </a:r>
            <a:r>
              <a:rPr lang="en-US" altLang="zh-TW" sz="2800" b="1" dirty="0" err="1">
                <a:latin typeface="+mj-ea"/>
                <a:ea typeface="+mj-ea"/>
              </a:rPr>
              <a:t>提高使用量</a:t>
            </a:r>
            <a:endParaRPr lang="en-US" altLang="zh-TW" sz="2800" b="1" dirty="0">
              <a:latin typeface="+mj-ea"/>
              <a:ea typeface="+mj-ea"/>
            </a:endParaRPr>
          </a:p>
          <a:p>
            <a:pPr algn="ctr" eaLnBrk="0" hangingPunct="0">
              <a:spcBef>
                <a:spcPct val="50000"/>
              </a:spcBef>
              <a:defRPr/>
            </a:pPr>
            <a:r>
              <a:rPr kumimoji="0" lang="en-US" altLang="zh-TW" sz="2800" b="1" dirty="0">
                <a:latin typeface="+mj-ea"/>
                <a:ea typeface="+mj-ea"/>
              </a:rPr>
              <a:t>Scale and Discoverability Available on JSTOR = Increased Usage</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Content Placeholder 1"/>
          <p:cNvSpPr>
            <a:spLocks noGrp="1"/>
          </p:cNvSpPr>
          <p:nvPr>
            <p:ph idx="1"/>
          </p:nvPr>
        </p:nvSpPr>
        <p:spPr>
          <a:xfrm>
            <a:off x="395288" y="1196975"/>
            <a:ext cx="8001000" cy="4967288"/>
          </a:xfrm>
        </p:spPr>
        <p:txBody>
          <a:bodyPr/>
          <a:lstStyle/>
          <a:p>
            <a:pPr marL="0" lvl="2" indent="0" eaLnBrk="1" hangingPunct="1">
              <a:buFont typeface="Wingdings" pitchFamily="2" charset="2"/>
              <a:buNone/>
              <a:defRPr/>
            </a:pPr>
            <a:r>
              <a:rPr lang="zh-TW" altLang="en-US" sz="2000" b="1" dirty="0" smtClean="0">
                <a:solidFill>
                  <a:schemeClr val="tx1"/>
                </a:solidFill>
                <a:latin typeface="+mj-ea"/>
                <a:ea typeface="+mj-ea"/>
              </a:rPr>
              <a:t>透過出版商平台 </a:t>
            </a:r>
            <a:r>
              <a:rPr lang="en-US" altLang="zh-TW" sz="2000" b="1" dirty="0" err="1" smtClean="0">
                <a:solidFill>
                  <a:schemeClr val="tx1"/>
                </a:solidFill>
                <a:latin typeface="+mj-ea"/>
                <a:ea typeface="+mj-ea"/>
              </a:rPr>
              <a:t>vs</a:t>
            </a:r>
            <a:r>
              <a:rPr lang="en-US" altLang="zh-TW" sz="2000" b="1" dirty="0" smtClean="0">
                <a:solidFill>
                  <a:schemeClr val="tx1"/>
                </a:solidFill>
                <a:latin typeface="+mj-ea"/>
                <a:ea typeface="+mj-ea"/>
              </a:rPr>
              <a:t> JSTOR </a:t>
            </a:r>
            <a:r>
              <a:rPr lang="zh-TW" altLang="en-US" sz="2000" b="1" dirty="0" smtClean="0">
                <a:solidFill>
                  <a:schemeClr val="tx1"/>
                </a:solidFill>
                <a:latin typeface="+mj-ea"/>
                <a:ea typeface="+mj-ea"/>
              </a:rPr>
              <a:t>成功取得全文的比較</a:t>
            </a:r>
          </a:p>
          <a:p>
            <a:pPr marL="0" lvl="2" indent="0" eaLnBrk="1" hangingPunct="1">
              <a:buClr>
                <a:srgbClr val="595959"/>
              </a:buClr>
              <a:buFont typeface="Wingdings" pitchFamily="2" charset="2"/>
              <a:buNone/>
              <a:defRPr/>
            </a:pPr>
            <a:r>
              <a:rPr lang="en-US" altLang="zh-TW" sz="1400" b="1" dirty="0" smtClean="0">
                <a:solidFill>
                  <a:schemeClr val="tx1"/>
                </a:solidFill>
                <a:latin typeface="+mj-ea"/>
                <a:ea typeface="+mj-ea"/>
              </a:rPr>
              <a:t>Comparing Successful Full-Text Accesses on Publishers’ Platforms </a:t>
            </a:r>
            <a:r>
              <a:rPr lang="en-US" altLang="zh-TW" sz="1400" b="1" dirty="0" err="1" smtClean="0">
                <a:solidFill>
                  <a:schemeClr val="tx1"/>
                </a:solidFill>
                <a:latin typeface="+mj-ea"/>
                <a:ea typeface="+mj-ea"/>
              </a:rPr>
              <a:t>vs</a:t>
            </a:r>
            <a:r>
              <a:rPr lang="en-US" altLang="zh-TW" sz="1400" b="1" dirty="0" smtClean="0">
                <a:solidFill>
                  <a:schemeClr val="tx1"/>
                </a:solidFill>
                <a:latin typeface="+mj-ea"/>
                <a:ea typeface="+mj-ea"/>
              </a:rPr>
              <a:t> JSTOR</a:t>
            </a:r>
            <a:endParaRPr lang="zh-TW" altLang="en-US" sz="1400" b="1" dirty="0" smtClean="0">
              <a:solidFill>
                <a:schemeClr val="tx1"/>
              </a:solidFill>
              <a:latin typeface="+mj-ea"/>
              <a:ea typeface="+mj-ea"/>
            </a:endParaRPr>
          </a:p>
          <a:p>
            <a:pPr marL="0" lvl="2" indent="0" eaLnBrk="1" hangingPunct="1">
              <a:buFont typeface="Wingdings" pitchFamily="2" charset="2"/>
              <a:buNone/>
              <a:defRPr/>
            </a:pPr>
            <a:r>
              <a:rPr lang="zh-TW" altLang="en-US" sz="1800" b="1" dirty="0" smtClean="0">
                <a:solidFill>
                  <a:schemeClr val="tx1"/>
                </a:solidFill>
                <a:latin typeface="+mj-ea"/>
                <a:ea typeface="+mj-ea"/>
              </a:rPr>
              <a:t> </a:t>
            </a:r>
          </a:p>
          <a:p>
            <a:pPr marL="739775" lvl="1" indent="-282575" eaLnBrk="1" hangingPunct="1">
              <a:spcBef>
                <a:spcPts val="438"/>
              </a:spcBef>
              <a:buClr>
                <a:srgbClr val="000000"/>
              </a:buClr>
              <a:defRPr/>
            </a:pPr>
            <a:r>
              <a:rPr lang="zh-TW" altLang="en-US" dirty="0" smtClean="0">
                <a:solidFill>
                  <a:schemeClr val="tx1"/>
                </a:solidFill>
                <a:latin typeface="+mj-ea"/>
                <a:ea typeface="+mj-ea"/>
              </a:rPr>
              <a:t>分析 </a:t>
            </a:r>
            <a:r>
              <a:rPr lang="en-US" altLang="zh-TW" dirty="0" smtClean="0">
                <a:solidFill>
                  <a:schemeClr val="tx1"/>
                </a:solidFill>
                <a:latin typeface="+mj-ea"/>
                <a:ea typeface="+mj-ea"/>
              </a:rPr>
              <a:t>2 </a:t>
            </a:r>
            <a:r>
              <a:rPr lang="zh-TW" altLang="en-US" dirty="0" smtClean="0">
                <a:solidFill>
                  <a:schemeClr val="tx1"/>
                </a:solidFill>
                <a:latin typeface="+mj-ea"/>
                <a:ea typeface="+mj-ea"/>
              </a:rPr>
              <a:t>家出版商（共 </a:t>
            </a:r>
            <a:r>
              <a:rPr lang="en-US" altLang="zh-TW" dirty="0" smtClean="0">
                <a:solidFill>
                  <a:schemeClr val="tx1"/>
                </a:solidFill>
                <a:latin typeface="+mj-ea"/>
                <a:ea typeface="+mj-ea"/>
              </a:rPr>
              <a:t>93 </a:t>
            </a:r>
            <a:r>
              <a:rPr lang="zh-TW" altLang="en-US" dirty="0" smtClean="0">
                <a:solidFill>
                  <a:schemeClr val="tx1"/>
                </a:solidFill>
                <a:latin typeface="+mj-ea"/>
                <a:ea typeface="+mj-ea"/>
              </a:rPr>
              <a:t>本期刊）</a:t>
            </a:r>
          </a:p>
          <a:p>
            <a:pPr marL="739775" lvl="1" indent="-282575" eaLnBrk="1" hangingPunct="1">
              <a:spcBef>
                <a:spcPts val="438"/>
              </a:spcBef>
              <a:buClr>
                <a:srgbClr val="000000"/>
              </a:buClr>
              <a:buFont typeface="Wingdings" pitchFamily="2" charset="2"/>
              <a:buNone/>
              <a:defRPr/>
            </a:pPr>
            <a:r>
              <a:rPr lang="en-US" altLang="zh-TW" dirty="0" smtClean="0">
                <a:solidFill>
                  <a:schemeClr val="tx1"/>
                </a:solidFill>
                <a:latin typeface="+mj-ea"/>
                <a:ea typeface="+mj-ea"/>
              </a:rPr>
              <a:t>	</a:t>
            </a:r>
            <a:r>
              <a:rPr lang="en-US" altLang="zh-TW" sz="1400" dirty="0" smtClean="0">
                <a:solidFill>
                  <a:schemeClr val="tx1"/>
                </a:solidFill>
                <a:latin typeface="+mj-ea"/>
                <a:ea typeface="+mj-ea"/>
              </a:rPr>
              <a:t>Analyzed 2 publishers – total of 93 titles</a:t>
            </a:r>
            <a:endParaRPr lang="zh-TW" altLang="en-US" sz="1400" dirty="0" smtClean="0">
              <a:solidFill>
                <a:schemeClr val="tx1"/>
              </a:solidFill>
              <a:latin typeface="+mj-ea"/>
              <a:ea typeface="+mj-ea"/>
            </a:endParaRPr>
          </a:p>
          <a:p>
            <a:pPr marL="739775" lvl="1" indent="-282575" eaLnBrk="1" hangingPunct="1">
              <a:spcBef>
                <a:spcPts val="438"/>
              </a:spcBef>
              <a:buClr>
                <a:srgbClr val="000000"/>
              </a:buClr>
              <a:defRPr/>
            </a:pPr>
            <a:r>
              <a:rPr lang="zh-TW" altLang="en-US" dirty="0" smtClean="0">
                <a:solidFill>
                  <a:schemeClr val="tx1"/>
                </a:solidFill>
                <a:latin typeface="+mj-ea"/>
                <a:ea typeface="+mj-ea"/>
              </a:rPr>
              <a:t>位於美國、加拿大、歐洲、亞洲和澳洲</a:t>
            </a:r>
            <a:r>
              <a:rPr lang="en-US" altLang="zh-TW" dirty="0" smtClean="0">
                <a:solidFill>
                  <a:schemeClr val="tx1"/>
                </a:solidFill>
                <a:latin typeface="+mj-ea"/>
                <a:ea typeface="+mj-ea"/>
              </a:rPr>
              <a:t>54 </a:t>
            </a:r>
            <a:r>
              <a:rPr lang="zh-TW" altLang="en-US" dirty="0" smtClean="0">
                <a:solidFill>
                  <a:schemeClr val="tx1"/>
                </a:solidFill>
                <a:latin typeface="+mj-ea"/>
                <a:ea typeface="+mj-ea"/>
              </a:rPr>
              <a:t>個機構</a:t>
            </a:r>
          </a:p>
          <a:p>
            <a:pPr marL="739775" lvl="1" indent="-282575" eaLnBrk="1" hangingPunct="1">
              <a:spcBef>
                <a:spcPts val="438"/>
              </a:spcBef>
              <a:buClr>
                <a:srgbClr val="000000"/>
              </a:buClr>
              <a:buFont typeface="Wingdings" pitchFamily="2" charset="2"/>
              <a:buNone/>
              <a:defRPr/>
            </a:pPr>
            <a:r>
              <a:rPr lang="en-US" altLang="zh-TW" dirty="0" smtClean="0">
                <a:solidFill>
                  <a:schemeClr val="tx1"/>
                </a:solidFill>
                <a:latin typeface="+mj-ea"/>
                <a:ea typeface="+mj-ea"/>
              </a:rPr>
              <a:t>	</a:t>
            </a:r>
            <a:r>
              <a:rPr lang="en-US" altLang="zh-TW" sz="1400" dirty="0" smtClean="0">
                <a:solidFill>
                  <a:schemeClr val="tx1"/>
                </a:solidFill>
                <a:latin typeface="+mj-ea"/>
                <a:ea typeface="+mj-ea"/>
              </a:rPr>
              <a:t>54 institutions in the US, Canada, Europe, Asia and Australia</a:t>
            </a:r>
            <a:endParaRPr lang="zh-TW" altLang="en-US" sz="1400" dirty="0" smtClean="0">
              <a:solidFill>
                <a:schemeClr val="tx1"/>
              </a:solidFill>
              <a:latin typeface="+mj-ea"/>
              <a:ea typeface="+mj-ea"/>
            </a:endParaRPr>
          </a:p>
          <a:p>
            <a:pPr marL="739775" lvl="1" indent="-282575" eaLnBrk="1" hangingPunct="1">
              <a:spcBef>
                <a:spcPts val="438"/>
              </a:spcBef>
              <a:buClr>
                <a:srgbClr val="000000"/>
              </a:buClr>
              <a:defRPr/>
            </a:pPr>
            <a:r>
              <a:rPr lang="zh-TW" altLang="en-US" dirty="0" smtClean="0">
                <a:solidFill>
                  <a:schemeClr val="tx1"/>
                </a:solidFill>
                <a:latin typeface="+mj-ea"/>
                <a:ea typeface="+mj-ea"/>
              </a:rPr>
              <a:t>所有高等教育機構 </a:t>
            </a:r>
            <a:r>
              <a:rPr lang="en-US" altLang="zh-TW" dirty="0" smtClean="0">
                <a:solidFill>
                  <a:schemeClr val="tx1"/>
                </a:solidFill>
                <a:latin typeface="+mj-ea"/>
                <a:ea typeface="+mj-ea"/>
              </a:rPr>
              <a:t>– </a:t>
            </a:r>
            <a:r>
              <a:rPr lang="zh-TW" altLang="en-US" dirty="0" smtClean="0">
                <a:solidFill>
                  <a:schemeClr val="tx1"/>
                </a:solidFill>
                <a:latin typeface="+mj-ea"/>
                <a:ea typeface="+mj-ea"/>
              </a:rPr>
              <a:t>等級從小規模至非常大規模之機構</a:t>
            </a:r>
          </a:p>
          <a:p>
            <a:pPr marL="739775" lvl="1" indent="-282575" eaLnBrk="1" hangingPunct="1">
              <a:spcBef>
                <a:spcPts val="438"/>
              </a:spcBef>
              <a:buClr>
                <a:srgbClr val="000000"/>
              </a:buClr>
              <a:buFont typeface="Wingdings" pitchFamily="2" charset="2"/>
              <a:buNone/>
              <a:defRPr/>
            </a:pPr>
            <a:r>
              <a:rPr lang="en-US" altLang="zh-TW" dirty="0" smtClean="0">
                <a:solidFill>
                  <a:schemeClr val="tx1"/>
                </a:solidFill>
                <a:latin typeface="+mj-ea"/>
                <a:ea typeface="+mj-ea"/>
              </a:rPr>
              <a:t>	</a:t>
            </a:r>
            <a:r>
              <a:rPr lang="en-US" altLang="zh-TW" sz="1400" dirty="0" smtClean="0">
                <a:solidFill>
                  <a:schemeClr val="tx1"/>
                </a:solidFill>
                <a:latin typeface="+mj-ea"/>
                <a:ea typeface="+mj-ea"/>
              </a:rPr>
              <a:t>All Higher Ed institutions – mix of classes from Small to Very Large</a:t>
            </a:r>
            <a:endParaRPr lang="zh-TW" altLang="en-US" sz="1400" dirty="0" smtClean="0">
              <a:solidFill>
                <a:schemeClr val="tx1"/>
              </a:solidFill>
              <a:latin typeface="+mj-ea"/>
              <a:ea typeface="+mj-ea"/>
            </a:endParaRPr>
          </a:p>
          <a:p>
            <a:pPr marL="739775" lvl="1" indent="-282575" eaLnBrk="1" hangingPunct="1">
              <a:spcBef>
                <a:spcPts val="438"/>
              </a:spcBef>
              <a:buClr>
                <a:srgbClr val="000000"/>
              </a:buClr>
              <a:defRPr/>
            </a:pPr>
            <a:r>
              <a:rPr lang="zh-TW" altLang="en-US" dirty="0" smtClean="0">
                <a:solidFill>
                  <a:schemeClr val="tx1"/>
                </a:solidFill>
                <a:latin typeface="+mj-ea"/>
                <a:ea typeface="+mj-ea"/>
              </a:rPr>
              <a:t>比較各單位訂購之現刊</a:t>
            </a:r>
            <a:r>
              <a:rPr lang="en-US" altLang="zh-TW" dirty="0" smtClean="0">
                <a:solidFill>
                  <a:schemeClr val="tx1"/>
                </a:solidFill>
                <a:latin typeface="+mj-ea"/>
                <a:ea typeface="+mj-ea"/>
              </a:rPr>
              <a:t>2010</a:t>
            </a:r>
            <a:r>
              <a:rPr lang="zh-TW" altLang="en-US" dirty="0" smtClean="0">
                <a:solidFill>
                  <a:schemeClr val="tx1"/>
                </a:solidFill>
                <a:latin typeface="+mj-ea"/>
                <a:ea typeface="+mj-ea"/>
              </a:rPr>
              <a:t>年在各出版商平台與</a:t>
            </a:r>
            <a:r>
              <a:rPr lang="en-US" altLang="zh-TW" dirty="0" smtClean="0">
                <a:solidFill>
                  <a:schemeClr val="tx1"/>
                </a:solidFill>
                <a:latin typeface="+mj-ea"/>
                <a:ea typeface="+mj-ea"/>
              </a:rPr>
              <a:t>2011</a:t>
            </a:r>
            <a:r>
              <a:rPr lang="zh-TW" altLang="en-US" dirty="0" smtClean="0">
                <a:solidFill>
                  <a:schemeClr val="tx1"/>
                </a:solidFill>
                <a:latin typeface="+mj-ea"/>
                <a:ea typeface="+mj-ea"/>
              </a:rPr>
              <a:t>年在</a:t>
            </a:r>
            <a:r>
              <a:rPr lang="en-US" altLang="zh-TW" dirty="0" smtClean="0">
                <a:solidFill>
                  <a:schemeClr val="tx1"/>
                </a:solidFill>
                <a:latin typeface="+mj-ea"/>
                <a:ea typeface="+mj-ea"/>
              </a:rPr>
              <a:t>JSTOR </a:t>
            </a:r>
            <a:r>
              <a:rPr lang="zh-TW" altLang="en-US" dirty="0" smtClean="0">
                <a:solidFill>
                  <a:schemeClr val="tx1"/>
                </a:solidFill>
                <a:latin typeface="+mj-ea"/>
                <a:ea typeface="+mj-ea"/>
              </a:rPr>
              <a:t>的使用量</a:t>
            </a:r>
          </a:p>
          <a:p>
            <a:pPr marL="739775" lvl="1" indent="-282575" eaLnBrk="1" hangingPunct="1">
              <a:buClr>
                <a:srgbClr val="595959"/>
              </a:buClr>
              <a:buFont typeface="Wingdings" pitchFamily="2" charset="2"/>
              <a:buNone/>
              <a:defRPr/>
            </a:pPr>
            <a:r>
              <a:rPr lang="en-US" altLang="zh-TW" dirty="0" smtClean="0">
                <a:solidFill>
                  <a:schemeClr val="tx1"/>
                </a:solidFill>
                <a:latin typeface="+mj-ea"/>
                <a:ea typeface="+mj-ea"/>
              </a:rPr>
              <a:t>	</a:t>
            </a:r>
            <a:r>
              <a:rPr lang="en-US" altLang="zh-TW" sz="1400" dirty="0" smtClean="0">
                <a:solidFill>
                  <a:schemeClr val="tx1"/>
                </a:solidFill>
                <a:latin typeface="+mj-ea"/>
                <a:ea typeface="+mj-ea"/>
              </a:rPr>
              <a:t>Comparing usage of a current subscription on publisher platform in 2010 </a:t>
            </a:r>
            <a:r>
              <a:rPr lang="en-US" altLang="zh-TW" sz="1400" dirty="0" err="1" smtClean="0">
                <a:solidFill>
                  <a:schemeClr val="tx1"/>
                </a:solidFill>
                <a:latin typeface="+mj-ea"/>
                <a:ea typeface="+mj-ea"/>
              </a:rPr>
              <a:t>vs</a:t>
            </a:r>
            <a:r>
              <a:rPr lang="en-US" altLang="zh-TW" sz="1400" dirty="0" smtClean="0">
                <a:solidFill>
                  <a:schemeClr val="tx1"/>
                </a:solidFill>
                <a:latin typeface="+mj-ea"/>
                <a:ea typeface="+mj-ea"/>
              </a:rPr>
              <a:t> JSTOR in 2011</a:t>
            </a:r>
            <a:endParaRPr lang="zh-TW" altLang="en-US" sz="1400" dirty="0" smtClean="0">
              <a:solidFill>
                <a:schemeClr val="tx1"/>
              </a:solidFill>
              <a:latin typeface="+mj-ea"/>
              <a:ea typeface="+mj-ea"/>
            </a:endParaRPr>
          </a:p>
          <a:p>
            <a:pPr marL="739775" lvl="1" indent="-282575" eaLnBrk="1" hangingPunct="1">
              <a:spcBef>
                <a:spcPts val="438"/>
              </a:spcBef>
              <a:buClr>
                <a:srgbClr val="000000"/>
              </a:buClr>
              <a:defRPr/>
            </a:pPr>
            <a:r>
              <a:rPr lang="zh-TW" altLang="en-US" b="1" dirty="0" smtClean="0">
                <a:solidFill>
                  <a:schemeClr val="tx1"/>
                </a:solidFill>
                <a:latin typeface="+mj-ea"/>
                <a:ea typeface="+mj-ea"/>
              </a:rPr>
              <a:t>分析所有機構、地區和期刊，在</a:t>
            </a:r>
            <a:r>
              <a:rPr lang="en-US" altLang="zh-TW" b="1" dirty="0" smtClean="0">
                <a:solidFill>
                  <a:schemeClr val="tx1"/>
                </a:solidFill>
                <a:latin typeface="+mj-ea"/>
                <a:ea typeface="+mj-ea"/>
              </a:rPr>
              <a:t>JSTOR</a:t>
            </a:r>
            <a:r>
              <a:rPr lang="zh-TW" altLang="en-US" b="1" dirty="0" smtClean="0">
                <a:solidFill>
                  <a:schemeClr val="tx1"/>
                </a:solidFill>
                <a:latin typeface="+mj-ea"/>
                <a:ea typeface="+mj-ea"/>
              </a:rPr>
              <a:t>上使用的量增加了 </a:t>
            </a:r>
            <a:r>
              <a:rPr lang="en-US" altLang="zh-TW" b="1" dirty="0" smtClean="0">
                <a:solidFill>
                  <a:schemeClr val="tx1"/>
                </a:solidFill>
                <a:latin typeface="+mj-ea"/>
                <a:ea typeface="+mj-ea"/>
              </a:rPr>
              <a:t>119%</a:t>
            </a:r>
            <a:endParaRPr lang="en-US" altLang="zh-TW" dirty="0" smtClean="0">
              <a:solidFill>
                <a:schemeClr val="tx1"/>
              </a:solidFill>
              <a:latin typeface="+mj-ea"/>
              <a:ea typeface="+mj-ea"/>
            </a:endParaRPr>
          </a:p>
          <a:p>
            <a:pPr marL="739775" lvl="1" indent="-282575" eaLnBrk="1" hangingPunct="1">
              <a:buClr>
                <a:srgbClr val="595959"/>
              </a:buClr>
              <a:buFont typeface="Wingdings" pitchFamily="2" charset="2"/>
              <a:buNone/>
              <a:defRPr/>
            </a:pPr>
            <a:r>
              <a:rPr lang="en-US" altLang="zh-TW" b="1" dirty="0" smtClean="0">
                <a:solidFill>
                  <a:schemeClr val="tx1"/>
                </a:solidFill>
                <a:latin typeface="+mj-ea"/>
                <a:ea typeface="+mj-ea"/>
              </a:rPr>
              <a:t>	</a:t>
            </a:r>
            <a:r>
              <a:rPr lang="en-US" altLang="zh-TW" sz="1400" b="1" dirty="0" smtClean="0">
                <a:solidFill>
                  <a:schemeClr val="tx1"/>
                </a:solidFill>
                <a:latin typeface="+mj-ea"/>
                <a:ea typeface="+mj-ea"/>
              </a:rPr>
              <a:t>Saw 119% increase in usage on JSTOR across all analyzed institutions, regions and titles</a:t>
            </a:r>
          </a:p>
          <a:p>
            <a:pPr marL="0" lvl="2" indent="0" eaLnBrk="1" hangingPunct="1">
              <a:buFont typeface="Wingdings" pitchFamily="2" charset="2"/>
              <a:buNone/>
              <a:defRPr/>
            </a:pPr>
            <a:endParaRPr lang="zh-TW" altLang="en-US" sz="1400" dirty="0" smtClean="0">
              <a:solidFill>
                <a:schemeClr val="tx1"/>
              </a:solidFill>
              <a:latin typeface="+mj-ea"/>
              <a:ea typeface="+mj-ea"/>
            </a:endParaRPr>
          </a:p>
        </p:txBody>
      </p:sp>
      <p:sp>
        <p:nvSpPr>
          <p:cNvPr id="5" name="Title 2"/>
          <p:cNvSpPr>
            <a:spLocks noGrp="1"/>
          </p:cNvSpPr>
          <p:nvPr>
            <p:ph type="title"/>
          </p:nvPr>
        </p:nvSpPr>
        <p:spPr>
          <a:xfrm>
            <a:off x="228600" y="188913"/>
            <a:ext cx="7086600" cy="533400"/>
          </a:xfrm>
        </p:spPr>
        <p:txBody>
          <a:bodyPr/>
          <a:lstStyle/>
          <a:p>
            <a:pPr eaLnBrk="1" hangingPunct="1">
              <a:defRPr/>
            </a:pPr>
            <a:r>
              <a:rPr lang="en-US" altLang="zh-TW" dirty="0" smtClean="0">
                <a:solidFill>
                  <a:schemeClr val="tx1"/>
                </a:solidFill>
                <a:latin typeface="+mj-ea"/>
              </a:rPr>
              <a:t>Current Scholarship Program: Usage</a:t>
            </a:r>
            <a:endParaRPr lang="zh-TW" altLang="en-US" dirty="0" smtClean="0">
              <a:solidFill>
                <a:schemeClr val="tx1"/>
              </a:solidFill>
              <a:latin typeface="+mj-ea"/>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Content Placeholder 1"/>
          <p:cNvSpPr>
            <a:spLocks noGrp="1"/>
          </p:cNvSpPr>
          <p:nvPr>
            <p:ph idx="1"/>
          </p:nvPr>
        </p:nvSpPr>
        <p:spPr>
          <a:xfrm>
            <a:off x="539750" y="1268413"/>
            <a:ext cx="7772400" cy="3962400"/>
          </a:xfrm>
        </p:spPr>
        <p:txBody>
          <a:bodyPr/>
          <a:lstStyle/>
          <a:p>
            <a:pPr marL="0" lvl="2" indent="0" eaLnBrk="1" hangingPunct="1">
              <a:buFont typeface="Wingdings" pitchFamily="2" charset="2"/>
              <a:buNone/>
              <a:defRPr/>
            </a:pPr>
            <a:r>
              <a:rPr lang="zh-TW" altLang="en-US" sz="2000" b="1" dirty="0" smtClean="0">
                <a:solidFill>
                  <a:schemeClr val="tx1"/>
                </a:solidFill>
                <a:latin typeface="+mj-ea"/>
                <a:ea typeface="+mj-ea"/>
              </a:rPr>
              <a:t>使用量對比：亞洲</a:t>
            </a:r>
          </a:p>
          <a:p>
            <a:pPr marL="0" lvl="2" indent="0" eaLnBrk="1" hangingPunct="1">
              <a:buFont typeface="Wingdings" pitchFamily="2" charset="2"/>
              <a:buNone/>
              <a:defRPr/>
            </a:pPr>
            <a:r>
              <a:rPr lang="zh-TW" altLang="en-US" sz="1800" b="1" dirty="0" smtClean="0">
                <a:solidFill>
                  <a:schemeClr val="tx1"/>
                </a:solidFill>
                <a:latin typeface="+mj-ea"/>
                <a:ea typeface="+mj-ea"/>
              </a:rPr>
              <a:t> </a:t>
            </a:r>
            <a:r>
              <a:rPr lang="en-US" altLang="zh-TW" b="1" dirty="0" smtClean="0">
                <a:solidFill>
                  <a:schemeClr val="tx1"/>
                </a:solidFill>
                <a:latin typeface="+mj-ea"/>
                <a:ea typeface="+mj-ea"/>
              </a:rPr>
              <a:t>Usage Comparison: Asia</a:t>
            </a:r>
          </a:p>
          <a:p>
            <a:pPr marL="0" lvl="2" indent="0" eaLnBrk="1" hangingPunct="1">
              <a:buFont typeface="Wingdings" pitchFamily="2" charset="2"/>
              <a:buNone/>
              <a:defRPr/>
            </a:pPr>
            <a:endParaRPr lang="zh-TW" altLang="en-US" sz="1800" b="1" dirty="0" smtClean="0">
              <a:solidFill>
                <a:schemeClr val="tx1"/>
              </a:solidFill>
              <a:latin typeface="+mj-ea"/>
              <a:ea typeface="+mj-ea"/>
            </a:endParaRPr>
          </a:p>
          <a:p>
            <a:pPr marL="739775" lvl="1" indent="-282575" eaLnBrk="1" hangingPunct="1">
              <a:spcBef>
                <a:spcPts val="438"/>
              </a:spcBef>
              <a:buClr>
                <a:srgbClr val="000000"/>
              </a:buClr>
              <a:defRPr/>
            </a:pPr>
            <a:r>
              <a:rPr lang="zh-TW" altLang="en-US" dirty="0" smtClean="0">
                <a:solidFill>
                  <a:schemeClr val="tx1"/>
                </a:solidFill>
                <a:latin typeface="+mj-ea"/>
                <a:ea typeface="+mj-ea"/>
              </a:rPr>
              <a:t>地區平均值：在</a:t>
            </a:r>
            <a:r>
              <a:rPr lang="en-US" altLang="zh-TW" dirty="0" smtClean="0">
                <a:solidFill>
                  <a:schemeClr val="tx1"/>
                </a:solidFill>
                <a:latin typeface="+mj-ea"/>
                <a:ea typeface="+mj-ea"/>
              </a:rPr>
              <a:t>JSTOR</a:t>
            </a:r>
            <a:r>
              <a:rPr lang="zh-TW" altLang="en-US" dirty="0" smtClean="0">
                <a:solidFill>
                  <a:schemeClr val="tx1"/>
                </a:solidFill>
                <a:latin typeface="+mj-ea"/>
                <a:ea typeface="+mj-ea"/>
              </a:rPr>
              <a:t>上的使用量增加了</a:t>
            </a:r>
            <a:r>
              <a:rPr lang="en-US" altLang="zh-TW" dirty="0" smtClean="0">
                <a:solidFill>
                  <a:schemeClr val="tx1"/>
                </a:solidFill>
                <a:latin typeface="+mj-ea"/>
                <a:ea typeface="+mj-ea"/>
              </a:rPr>
              <a:t>145%</a:t>
            </a:r>
          </a:p>
          <a:p>
            <a:pPr marL="739775" lvl="1" indent="-282575" eaLnBrk="1" hangingPunct="1">
              <a:spcBef>
                <a:spcPts val="438"/>
              </a:spcBef>
              <a:buClr>
                <a:srgbClr val="000000"/>
              </a:buClr>
              <a:buFont typeface="Wingdings" pitchFamily="2" charset="2"/>
              <a:buNone/>
              <a:defRPr/>
            </a:pPr>
            <a:r>
              <a:rPr lang="en-US" altLang="zh-TW" sz="1400" dirty="0" smtClean="0">
                <a:solidFill>
                  <a:schemeClr val="tx1"/>
                </a:solidFill>
                <a:latin typeface="+mj-ea"/>
                <a:ea typeface="+mj-ea"/>
              </a:rPr>
              <a:t>      Average for region: 145% increase in usage on JSTOR</a:t>
            </a:r>
            <a:br>
              <a:rPr lang="en-US" altLang="zh-TW" sz="1400" dirty="0" smtClean="0">
                <a:solidFill>
                  <a:schemeClr val="tx1"/>
                </a:solidFill>
                <a:latin typeface="+mj-ea"/>
                <a:ea typeface="+mj-ea"/>
              </a:rPr>
            </a:br>
            <a:endParaRPr lang="en-US" altLang="zh-TW" dirty="0" smtClean="0">
              <a:solidFill>
                <a:schemeClr val="tx1"/>
              </a:solidFill>
              <a:latin typeface="+mj-ea"/>
              <a:ea typeface="+mj-ea"/>
            </a:endParaRPr>
          </a:p>
          <a:p>
            <a:pPr marL="739775" lvl="1" indent="-282575" eaLnBrk="1" hangingPunct="1">
              <a:spcBef>
                <a:spcPts val="438"/>
              </a:spcBef>
              <a:buClr>
                <a:srgbClr val="000000"/>
              </a:buClr>
              <a:defRPr/>
            </a:pPr>
            <a:r>
              <a:rPr lang="zh-TW" altLang="en-US" dirty="0" smtClean="0">
                <a:solidFill>
                  <a:schemeClr val="tx1"/>
                </a:solidFill>
                <a:latin typeface="+mj-ea"/>
                <a:ea typeface="+mj-ea"/>
              </a:rPr>
              <a:t>芝加哥大學出版社期刊：增加 </a:t>
            </a:r>
            <a:r>
              <a:rPr lang="en-US" altLang="zh-TW" dirty="0" smtClean="0">
                <a:solidFill>
                  <a:schemeClr val="tx1"/>
                </a:solidFill>
                <a:latin typeface="+mj-ea"/>
                <a:ea typeface="+mj-ea"/>
              </a:rPr>
              <a:t>119%</a:t>
            </a:r>
          </a:p>
          <a:p>
            <a:pPr marL="739775" lvl="1" indent="-282575" eaLnBrk="1" hangingPunct="1">
              <a:spcBef>
                <a:spcPts val="438"/>
              </a:spcBef>
              <a:buClr>
                <a:srgbClr val="000000"/>
              </a:buClr>
              <a:buFont typeface="Wingdings" pitchFamily="2" charset="2"/>
              <a:buNone/>
              <a:defRPr/>
            </a:pPr>
            <a:r>
              <a:rPr lang="en-US" altLang="zh-TW" sz="1400" dirty="0" smtClean="0">
                <a:solidFill>
                  <a:schemeClr val="tx1"/>
                </a:solidFill>
                <a:latin typeface="+mj-ea"/>
                <a:ea typeface="+mj-ea"/>
              </a:rPr>
              <a:t>     University of Chicago Press titles: 119% increase</a:t>
            </a:r>
            <a:br>
              <a:rPr lang="en-US" altLang="zh-TW" sz="1400" dirty="0" smtClean="0">
                <a:solidFill>
                  <a:schemeClr val="tx1"/>
                </a:solidFill>
                <a:latin typeface="+mj-ea"/>
                <a:ea typeface="+mj-ea"/>
              </a:rPr>
            </a:br>
            <a:endParaRPr lang="en-US" altLang="zh-TW" dirty="0" smtClean="0">
              <a:solidFill>
                <a:schemeClr val="tx1"/>
              </a:solidFill>
              <a:latin typeface="+mj-ea"/>
              <a:ea typeface="+mj-ea"/>
            </a:endParaRPr>
          </a:p>
          <a:p>
            <a:pPr marL="739775" lvl="1" indent="-282575" eaLnBrk="1" hangingPunct="1">
              <a:spcBef>
                <a:spcPts val="438"/>
              </a:spcBef>
              <a:buClr>
                <a:srgbClr val="000000"/>
              </a:buClr>
              <a:defRPr/>
            </a:pPr>
            <a:r>
              <a:rPr lang="zh-TW" altLang="en-US" dirty="0" smtClean="0">
                <a:solidFill>
                  <a:schemeClr val="tx1"/>
                </a:solidFill>
                <a:latin typeface="+mj-ea"/>
                <a:ea typeface="+mj-ea"/>
              </a:rPr>
              <a:t>加州大學出版社刊物： 增加 </a:t>
            </a:r>
            <a:r>
              <a:rPr lang="en-US" altLang="zh-TW" dirty="0" smtClean="0">
                <a:solidFill>
                  <a:schemeClr val="tx1"/>
                </a:solidFill>
                <a:latin typeface="+mj-ea"/>
                <a:ea typeface="+mj-ea"/>
              </a:rPr>
              <a:t>260%</a:t>
            </a:r>
          </a:p>
          <a:p>
            <a:pPr marL="739775" lvl="1" indent="-282575" eaLnBrk="1" hangingPunct="1">
              <a:spcBef>
                <a:spcPts val="438"/>
              </a:spcBef>
              <a:buClr>
                <a:srgbClr val="000000"/>
              </a:buClr>
              <a:buFont typeface="Wingdings" pitchFamily="2" charset="2"/>
              <a:buNone/>
              <a:defRPr/>
            </a:pPr>
            <a:r>
              <a:rPr lang="en-US" altLang="zh-TW" sz="1400" dirty="0" smtClean="0">
                <a:solidFill>
                  <a:schemeClr val="tx1"/>
                </a:solidFill>
                <a:latin typeface="+mj-ea"/>
                <a:ea typeface="+mj-ea"/>
              </a:rPr>
              <a:t>     University of California Press titles: 260% increase</a:t>
            </a:r>
          </a:p>
          <a:p>
            <a:pPr marL="0" lvl="2" indent="0" eaLnBrk="1" hangingPunct="1">
              <a:buFont typeface="Wingdings" pitchFamily="2" charset="2"/>
              <a:buNone/>
              <a:defRPr/>
            </a:pPr>
            <a:endParaRPr lang="en-US" altLang="zh-TW" dirty="0" smtClean="0">
              <a:solidFill>
                <a:schemeClr val="tx1"/>
              </a:solidFill>
            </a:endParaRPr>
          </a:p>
          <a:p>
            <a:pPr marL="0" lvl="2" indent="0" eaLnBrk="1" hangingPunct="1">
              <a:buFont typeface="Wingdings" pitchFamily="2" charset="2"/>
              <a:buNone/>
              <a:defRPr/>
            </a:pPr>
            <a:endParaRPr lang="zh-TW" altLang="en-US" dirty="0" smtClean="0">
              <a:solidFill>
                <a:schemeClr val="tx1"/>
              </a:solidFill>
            </a:endParaRPr>
          </a:p>
        </p:txBody>
      </p:sp>
      <p:sp>
        <p:nvSpPr>
          <p:cNvPr id="5" name="Title 2"/>
          <p:cNvSpPr>
            <a:spLocks noGrp="1"/>
          </p:cNvSpPr>
          <p:nvPr>
            <p:ph type="title"/>
          </p:nvPr>
        </p:nvSpPr>
        <p:spPr>
          <a:xfrm>
            <a:off x="228600" y="188913"/>
            <a:ext cx="7086600" cy="533400"/>
          </a:xfrm>
        </p:spPr>
        <p:txBody>
          <a:bodyPr/>
          <a:lstStyle/>
          <a:p>
            <a:pPr eaLnBrk="1" hangingPunct="1">
              <a:defRPr/>
            </a:pPr>
            <a:r>
              <a:rPr lang="en-US" altLang="zh-TW" dirty="0" smtClean="0">
                <a:solidFill>
                  <a:schemeClr val="tx1"/>
                </a:solidFill>
                <a:latin typeface="+mj-ea"/>
              </a:rPr>
              <a:t>Current Scholarship Program: </a:t>
            </a:r>
            <a:r>
              <a:rPr lang="zh-TW" altLang="en-US" dirty="0" smtClean="0">
                <a:solidFill>
                  <a:schemeClr val="tx1"/>
                </a:solidFill>
                <a:latin typeface="+mj-ea"/>
              </a:rPr>
              <a:t>各地區使用量</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1"/>
          <p:cNvSpPr>
            <a:spLocks noGrp="1"/>
          </p:cNvSpPr>
          <p:nvPr>
            <p:ph idx="1"/>
          </p:nvPr>
        </p:nvSpPr>
        <p:spPr>
          <a:xfrm>
            <a:off x="838200" y="1066800"/>
            <a:ext cx="8763000" cy="1676400"/>
          </a:xfrm>
        </p:spPr>
        <p:txBody>
          <a:bodyPr/>
          <a:lstStyle/>
          <a:p>
            <a:pPr lvl="2" eaLnBrk="1" hangingPunct="1">
              <a:buFont typeface="Wingdings" pitchFamily="2" charset="2"/>
              <a:buNone/>
            </a:pPr>
            <a:r>
              <a:rPr lang="zh-TW" altLang="en-US" sz="2000" smtClean="0">
                <a:solidFill>
                  <a:schemeClr val="tx1"/>
                </a:solidFill>
                <a:ea typeface="ＭＳ Ｐゴシック" pitchFamily="34" charset="-128"/>
              </a:rPr>
              <a:t>亞洲機構： 使用量變化，</a:t>
            </a:r>
            <a:r>
              <a:rPr lang="en-US" altLang="zh-TW" sz="2000" smtClean="0">
                <a:solidFill>
                  <a:schemeClr val="tx1"/>
                </a:solidFill>
                <a:ea typeface="ＭＳ Ｐゴシック" pitchFamily="34" charset="-128"/>
              </a:rPr>
              <a:t>2010 - 2011</a:t>
            </a:r>
          </a:p>
          <a:p>
            <a:pPr lvl="2" eaLnBrk="1" hangingPunct="1">
              <a:buFont typeface="Wingdings" pitchFamily="2" charset="2"/>
              <a:buNone/>
            </a:pPr>
            <a:endParaRPr lang="en-US" altLang="zh-TW" sz="2000" b="1" smtClean="0">
              <a:solidFill>
                <a:schemeClr val="tx1"/>
              </a:solidFill>
              <a:ea typeface="ＭＳ Ｐゴシック" pitchFamily="34" charset="-128"/>
            </a:endParaRPr>
          </a:p>
          <a:p>
            <a:pPr lvl="2" eaLnBrk="1" hangingPunct="1">
              <a:buFont typeface="Wingdings" pitchFamily="2" charset="2"/>
              <a:buNone/>
            </a:pPr>
            <a:endParaRPr lang="en-US" altLang="zh-TW" smtClean="0">
              <a:solidFill>
                <a:schemeClr val="tx1"/>
              </a:solidFill>
            </a:endParaRPr>
          </a:p>
        </p:txBody>
      </p:sp>
      <p:graphicFrame>
        <p:nvGraphicFramePr>
          <p:cNvPr id="7" name="Chart 6"/>
          <p:cNvGraphicFramePr/>
          <p:nvPr/>
        </p:nvGraphicFramePr>
        <p:xfrm>
          <a:off x="3175" y="1603375"/>
          <a:ext cx="89154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30724" name="TextBox 7"/>
          <p:cNvSpPr txBox="1">
            <a:spLocks noChangeArrowheads="1"/>
          </p:cNvSpPr>
          <p:nvPr/>
        </p:nvSpPr>
        <p:spPr bwMode="auto">
          <a:xfrm>
            <a:off x="2646363" y="5943600"/>
            <a:ext cx="914400" cy="230188"/>
          </a:xfrm>
          <a:prstGeom prst="rect">
            <a:avLst/>
          </a:prstGeom>
          <a:noFill/>
          <a:ln w="9525">
            <a:noFill/>
            <a:miter lim="800000"/>
            <a:headEnd/>
            <a:tailEnd/>
          </a:ln>
        </p:spPr>
        <p:txBody>
          <a:bodyPr>
            <a:spAutoFit/>
          </a:bodyPr>
          <a:lstStyle/>
          <a:p>
            <a:pPr eaLnBrk="0" hangingPunct="0"/>
            <a:r>
              <a:rPr lang="en-US" altLang="ja-JP" sz="900" dirty="0">
                <a:latin typeface="新細明體" pitchFamily="18" charset="-120"/>
              </a:rPr>
              <a:t>C</a:t>
            </a:r>
            <a:r>
              <a:rPr lang="ja-JP" altLang="en-US" sz="900" dirty="0" smtClean="0">
                <a:latin typeface="新細明體" pitchFamily="18" charset="-120"/>
              </a:rPr>
              <a:t>大學</a:t>
            </a:r>
            <a:endParaRPr lang="zh-TW" altLang="en-US" sz="900" dirty="0">
              <a:latin typeface="新細明體" pitchFamily="18" charset="-120"/>
            </a:endParaRPr>
          </a:p>
        </p:txBody>
      </p:sp>
      <p:sp>
        <p:nvSpPr>
          <p:cNvPr id="30725" name="TextBox 8"/>
          <p:cNvSpPr txBox="1">
            <a:spLocks noChangeArrowheads="1"/>
          </p:cNvSpPr>
          <p:nvPr/>
        </p:nvSpPr>
        <p:spPr bwMode="auto">
          <a:xfrm>
            <a:off x="3581400" y="5943600"/>
            <a:ext cx="990600" cy="230188"/>
          </a:xfrm>
          <a:prstGeom prst="rect">
            <a:avLst/>
          </a:prstGeom>
          <a:noFill/>
          <a:ln w="9525">
            <a:noFill/>
            <a:miter lim="800000"/>
            <a:headEnd/>
            <a:tailEnd/>
          </a:ln>
        </p:spPr>
        <p:txBody>
          <a:bodyPr>
            <a:spAutoFit/>
          </a:bodyPr>
          <a:lstStyle/>
          <a:p>
            <a:pPr eaLnBrk="0" hangingPunct="0"/>
            <a:r>
              <a:rPr lang="en-US" altLang="ja-JP" sz="900" dirty="0">
                <a:latin typeface="新細明體" pitchFamily="18" charset="-120"/>
              </a:rPr>
              <a:t>D</a:t>
            </a:r>
            <a:r>
              <a:rPr lang="ja-JP" altLang="en-US" sz="900" dirty="0" smtClean="0">
                <a:latin typeface="新細明體" pitchFamily="18" charset="-120"/>
              </a:rPr>
              <a:t>大學</a:t>
            </a:r>
            <a:endParaRPr lang="zh-TW" altLang="en-US" sz="900" dirty="0">
              <a:latin typeface="新細明體" pitchFamily="18" charset="-120"/>
            </a:endParaRPr>
          </a:p>
        </p:txBody>
      </p:sp>
      <p:sp>
        <p:nvSpPr>
          <p:cNvPr id="30726" name="TextBox 9"/>
          <p:cNvSpPr txBox="1">
            <a:spLocks noChangeArrowheads="1"/>
          </p:cNvSpPr>
          <p:nvPr/>
        </p:nvSpPr>
        <p:spPr bwMode="auto">
          <a:xfrm>
            <a:off x="4648200" y="5943600"/>
            <a:ext cx="838200" cy="230188"/>
          </a:xfrm>
          <a:prstGeom prst="rect">
            <a:avLst/>
          </a:prstGeom>
          <a:noFill/>
          <a:ln w="9525">
            <a:noFill/>
            <a:miter lim="800000"/>
            <a:headEnd/>
            <a:tailEnd/>
          </a:ln>
        </p:spPr>
        <p:txBody>
          <a:bodyPr>
            <a:spAutoFit/>
          </a:bodyPr>
          <a:lstStyle/>
          <a:p>
            <a:pPr eaLnBrk="0" hangingPunct="0"/>
            <a:r>
              <a:rPr lang="en-US" altLang="ja-JP" sz="900" dirty="0">
                <a:latin typeface="新細明體" pitchFamily="18" charset="-120"/>
              </a:rPr>
              <a:t>E</a:t>
            </a:r>
            <a:r>
              <a:rPr lang="ja-JP" altLang="en-US" sz="900" dirty="0" smtClean="0">
                <a:latin typeface="新細明體" pitchFamily="18" charset="-120"/>
              </a:rPr>
              <a:t>大學</a:t>
            </a:r>
            <a:endParaRPr lang="zh-TW" altLang="en-US" sz="900" dirty="0">
              <a:latin typeface="新細明體" pitchFamily="18" charset="-120"/>
            </a:endParaRPr>
          </a:p>
        </p:txBody>
      </p:sp>
      <p:sp>
        <p:nvSpPr>
          <p:cNvPr id="30727" name="TextBox 10"/>
          <p:cNvSpPr txBox="1">
            <a:spLocks noChangeArrowheads="1"/>
          </p:cNvSpPr>
          <p:nvPr/>
        </p:nvSpPr>
        <p:spPr bwMode="auto">
          <a:xfrm>
            <a:off x="5486400" y="5943600"/>
            <a:ext cx="914400" cy="230188"/>
          </a:xfrm>
          <a:prstGeom prst="rect">
            <a:avLst/>
          </a:prstGeom>
          <a:noFill/>
          <a:ln w="9525">
            <a:noFill/>
            <a:miter lim="800000"/>
            <a:headEnd/>
            <a:tailEnd/>
          </a:ln>
        </p:spPr>
        <p:txBody>
          <a:bodyPr>
            <a:spAutoFit/>
          </a:bodyPr>
          <a:lstStyle/>
          <a:p>
            <a:pPr eaLnBrk="0" hangingPunct="0"/>
            <a:r>
              <a:rPr lang="en-US" altLang="ja-JP" sz="900" dirty="0">
                <a:latin typeface="新細明體" pitchFamily="18" charset="-120"/>
              </a:rPr>
              <a:t>F</a:t>
            </a:r>
            <a:r>
              <a:rPr lang="ja-JP" altLang="en-US" sz="900" dirty="0" smtClean="0">
                <a:latin typeface="新細明體" pitchFamily="18" charset="-120"/>
              </a:rPr>
              <a:t>大學</a:t>
            </a:r>
            <a:endParaRPr lang="zh-TW" altLang="en-US" sz="900" dirty="0">
              <a:latin typeface="新細明體" pitchFamily="18" charset="-120"/>
            </a:endParaRPr>
          </a:p>
        </p:txBody>
      </p:sp>
      <p:sp>
        <p:nvSpPr>
          <p:cNvPr id="30728" name="TextBox 11"/>
          <p:cNvSpPr txBox="1">
            <a:spLocks noChangeArrowheads="1"/>
          </p:cNvSpPr>
          <p:nvPr/>
        </p:nvSpPr>
        <p:spPr bwMode="auto">
          <a:xfrm>
            <a:off x="6477000" y="5942013"/>
            <a:ext cx="685800" cy="230187"/>
          </a:xfrm>
          <a:prstGeom prst="rect">
            <a:avLst/>
          </a:prstGeom>
          <a:noFill/>
          <a:ln w="9525">
            <a:noFill/>
            <a:miter lim="800000"/>
            <a:headEnd/>
            <a:tailEnd/>
          </a:ln>
        </p:spPr>
        <p:txBody>
          <a:bodyPr>
            <a:spAutoFit/>
          </a:bodyPr>
          <a:lstStyle/>
          <a:p>
            <a:pPr eaLnBrk="0" hangingPunct="0"/>
            <a:r>
              <a:rPr lang="en-US" altLang="ja-JP" sz="900" dirty="0">
                <a:latin typeface="新細明體" pitchFamily="18" charset="-120"/>
              </a:rPr>
              <a:t>G</a:t>
            </a:r>
            <a:r>
              <a:rPr lang="ja-JP" altLang="en-US" sz="900" dirty="0" smtClean="0">
                <a:latin typeface="新細明體" pitchFamily="18" charset="-120"/>
              </a:rPr>
              <a:t>大學</a:t>
            </a:r>
            <a:endParaRPr lang="zh-TW" altLang="en-US" sz="900" dirty="0">
              <a:latin typeface="新細明體" pitchFamily="18" charset="-120"/>
            </a:endParaRPr>
          </a:p>
        </p:txBody>
      </p:sp>
      <p:sp>
        <p:nvSpPr>
          <p:cNvPr id="11" name="Title 2"/>
          <p:cNvSpPr>
            <a:spLocks noGrp="1"/>
          </p:cNvSpPr>
          <p:nvPr>
            <p:ph type="title"/>
          </p:nvPr>
        </p:nvSpPr>
        <p:spPr>
          <a:xfrm>
            <a:off x="228600" y="188913"/>
            <a:ext cx="7086600" cy="533400"/>
          </a:xfrm>
        </p:spPr>
        <p:txBody>
          <a:bodyPr/>
          <a:lstStyle/>
          <a:p>
            <a:pPr eaLnBrk="1" hangingPunct="1">
              <a:defRPr/>
            </a:pPr>
            <a:r>
              <a:rPr lang="en-US" altLang="zh-TW" dirty="0" smtClean="0">
                <a:solidFill>
                  <a:schemeClr val="tx1"/>
                </a:solidFill>
                <a:latin typeface="+mj-ea"/>
              </a:rPr>
              <a:t>Current Scholarship Program: Usage</a:t>
            </a:r>
            <a:endParaRPr lang="zh-TW" altLang="en-US" dirty="0" smtClean="0">
              <a:solidFill>
                <a:schemeClr val="tx1"/>
              </a:solidFill>
              <a:latin typeface="+mj-ea"/>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
          <p:cNvSpPr>
            <a:spLocks noChangeArrowheads="1"/>
          </p:cNvSpPr>
          <p:nvPr/>
        </p:nvSpPr>
        <p:spPr bwMode="auto">
          <a:xfrm>
            <a:off x="685800" y="4953000"/>
            <a:ext cx="7391400" cy="1066800"/>
          </a:xfrm>
          <a:prstGeom prst="rect">
            <a:avLst/>
          </a:prstGeom>
          <a:solidFill>
            <a:schemeClr val="bg1"/>
          </a:solidFill>
          <a:ln w="9525" algn="ctr">
            <a:noFill/>
            <a:round/>
            <a:headEnd/>
            <a:tailEnd/>
          </a:ln>
        </p:spPr>
        <p:txBody>
          <a:bodyPr/>
          <a:lstStyle/>
          <a:p>
            <a:pPr eaLnBrk="0" hangingPunct="0"/>
            <a:endParaRPr lang="en-US" altLang="zh-TW" sz="1100">
              <a:latin typeface="Times New Roman" pitchFamily="18" charset="0"/>
              <a:ea typeface="ＭＳ Ｐゴシック" pitchFamily="34" charset="-128"/>
            </a:endParaRPr>
          </a:p>
        </p:txBody>
      </p:sp>
      <p:graphicFrame>
        <p:nvGraphicFramePr>
          <p:cNvPr id="6" name="Chart 5"/>
          <p:cNvGraphicFramePr/>
          <p:nvPr/>
        </p:nvGraphicFramePr>
        <p:xfrm>
          <a:off x="690562" y="1225550"/>
          <a:ext cx="76200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31748" name="Rectangle 1"/>
          <p:cNvSpPr>
            <a:spLocks noChangeArrowheads="1"/>
          </p:cNvSpPr>
          <p:nvPr/>
        </p:nvSpPr>
        <p:spPr bwMode="auto">
          <a:xfrm>
            <a:off x="1066800" y="5638800"/>
            <a:ext cx="7162800" cy="304800"/>
          </a:xfrm>
          <a:prstGeom prst="rect">
            <a:avLst/>
          </a:prstGeom>
          <a:solidFill>
            <a:schemeClr val="bg1"/>
          </a:solidFill>
          <a:ln w="9525" algn="ctr">
            <a:noFill/>
            <a:round/>
            <a:headEnd/>
            <a:tailEnd/>
          </a:ln>
        </p:spPr>
        <p:txBody>
          <a:bodyPr/>
          <a:lstStyle/>
          <a:p>
            <a:pPr eaLnBrk="0" hangingPunct="0"/>
            <a:endParaRPr lang="en-US" altLang="zh-TW">
              <a:ea typeface="ＭＳ Ｐゴシック" pitchFamily="34" charset="-128"/>
            </a:endParaRPr>
          </a:p>
        </p:txBody>
      </p:sp>
      <p:sp>
        <p:nvSpPr>
          <p:cNvPr id="31749" name="TextBox 8"/>
          <p:cNvSpPr txBox="1">
            <a:spLocks noChangeArrowheads="1"/>
          </p:cNvSpPr>
          <p:nvPr/>
        </p:nvSpPr>
        <p:spPr bwMode="auto">
          <a:xfrm>
            <a:off x="1143000" y="5638800"/>
            <a:ext cx="7162800" cy="261938"/>
          </a:xfrm>
          <a:prstGeom prst="rect">
            <a:avLst/>
          </a:prstGeom>
          <a:noFill/>
          <a:ln w="9525">
            <a:noFill/>
            <a:miter lim="800000"/>
            <a:headEnd/>
            <a:tailEnd/>
          </a:ln>
        </p:spPr>
        <p:txBody>
          <a:bodyPr>
            <a:spAutoFit/>
          </a:bodyPr>
          <a:lstStyle/>
          <a:p>
            <a:pPr eaLnBrk="0" hangingPunct="0"/>
            <a:r>
              <a:rPr lang="ja-JP" altLang="en-US" sz="1100">
                <a:latin typeface="新細明體" pitchFamily="18" charset="-120"/>
              </a:rPr>
              <a:t>行銷與廣告     政治學      衛生科學     社會學    語言與文學     商學        </a:t>
            </a:r>
            <a:r>
              <a:rPr lang="zh-TW" altLang="en-US" sz="1100">
                <a:latin typeface="新細明體" pitchFamily="18" charset="-120"/>
              </a:rPr>
              <a:t> </a:t>
            </a:r>
            <a:r>
              <a:rPr lang="ja-JP" altLang="en-US" sz="1100">
                <a:latin typeface="新細明體" pitchFamily="18" charset="-120"/>
              </a:rPr>
              <a:t>生</a:t>
            </a:r>
            <a:r>
              <a:rPr lang="zh-TW" altLang="en-US" sz="1100">
                <a:latin typeface="新細明體" pitchFamily="18" charset="-120"/>
              </a:rPr>
              <a:t>物</a:t>
            </a:r>
            <a:r>
              <a:rPr lang="ja-JP" altLang="en-US" sz="1100">
                <a:latin typeface="新細明體" pitchFamily="18" charset="-120"/>
              </a:rPr>
              <a:t>科學</a:t>
            </a:r>
            <a:r>
              <a:rPr lang="zh-TW" altLang="en-US" sz="1100">
                <a:latin typeface="新細明體" pitchFamily="18" charset="-120"/>
              </a:rPr>
              <a:t>    </a:t>
            </a:r>
            <a:r>
              <a:rPr lang="ja-JP" altLang="en-US" sz="1100">
                <a:latin typeface="新細明體" pitchFamily="18" charset="-120"/>
              </a:rPr>
              <a:t>歷史學    </a:t>
            </a:r>
            <a:r>
              <a:rPr lang="zh-TW" altLang="en-US" sz="1100">
                <a:latin typeface="新細明體" pitchFamily="18" charset="-120"/>
              </a:rPr>
              <a:t>    </a:t>
            </a:r>
            <a:r>
              <a:rPr lang="ja-JP" altLang="en-US" sz="1100">
                <a:latin typeface="新細明體" pitchFamily="18" charset="-120"/>
              </a:rPr>
              <a:t>  音樂       </a:t>
            </a:r>
            <a:r>
              <a:rPr lang="zh-TW" altLang="en-US" sz="1100">
                <a:latin typeface="新細明體" pitchFamily="18" charset="-120"/>
              </a:rPr>
              <a:t>  </a:t>
            </a:r>
            <a:r>
              <a:rPr lang="ja-JP" altLang="en-US" sz="1100">
                <a:latin typeface="新細明體" pitchFamily="18" charset="-120"/>
              </a:rPr>
              <a:t>  </a:t>
            </a:r>
            <a:r>
              <a:rPr lang="zh-TW" altLang="en-US" sz="1100">
                <a:latin typeface="新細明體" pitchFamily="18" charset="-120"/>
              </a:rPr>
              <a:t>數學</a:t>
            </a:r>
          </a:p>
        </p:txBody>
      </p:sp>
      <p:sp>
        <p:nvSpPr>
          <p:cNvPr id="8" name="Title 2"/>
          <p:cNvSpPr>
            <a:spLocks noGrp="1"/>
          </p:cNvSpPr>
          <p:nvPr>
            <p:ph type="title"/>
          </p:nvPr>
        </p:nvSpPr>
        <p:spPr>
          <a:xfrm>
            <a:off x="228600" y="188913"/>
            <a:ext cx="7086600" cy="533400"/>
          </a:xfrm>
        </p:spPr>
        <p:txBody>
          <a:bodyPr/>
          <a:lstStyle/>
          <a:p>
            <a:pPr eaLnBrk="1" hangingPunct="1">
              <a:defRPr/>
            </a:pPr>
            <a:r>
              <a:rPr lang="en-US" altLang="zh-TW" dirty="0" smtClean="0">
                <a:solidFill>
                  <a:schemeClr val="tx1"/>
                </a:solidFill>
                <a:latin typeface="+mj-ea"/>
              </a:rPr>
              <a:t>Current Scholarship Program: Usage</a:t>
            </a:r>
            <a:endParaRPr lang="zh-TW" altLang="en-US" dirty="0" smtClean="0">
              <a:solidFill>
                <a:schemeClr val="tx1"/>
              </a:solidFill>
              <a:latin typeface="+mj-ea"/>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685800" y="1143001"/>
          <a:ext cx="7620000" cy="5257800"/>
        </p:xfrm>
        <a:graphic>
          <a:graphicData uri="http://schemas.openxmlformats.org/drawingml/2006/chart">
            <c:chart xmlns:c="http://schemas.openxmlformats.org/drawingml/2006/chart" xmlns:r="http://schemas.openxmlformats.org/officeDocument/2006/relationships" r:id="rId3"/>
          </a:graphicData>
        </a:graphic>
      </p:graphicFrame>
      <p:sp>
        <p:nvSpPr>
          <p:cNvPr id="32771" name="Rectangle 1"/>
          <p:cNvSpPr>
            <a:spLocks noChangeArrowheads="1"/>
          </p:cNvSpPr>
          <p:nvPr/>
        </p:nvSpPr>
        <p:spPr bwMode="auto">
          <a:xfrm>
            <a:off x="1066800" y="4800600"/>
            <a:ext cx="6934200" cy="1524000"/>
          </a:xfrm>
          <a:prstGeom prst="rect">
            <a:avLst/>
          </a:prstGeom>
          <a:solidFill>
            <a:schemeClr val="bg1"/>
          </a:solidFill>
          <a:ln w="9525" algn="ctr">
            <a:noFill/>
            <a:round/>
            <a:headEnd/>
            <a:tailEnd/>
          </a:ln>
        </p:spPr>
        <p:txBody>
          <a:bodyPr/>
          <a:lstStyle/>
          <a:p>
            <a:pPr eaLnBrk="0" hangingPunct="0"/>
            <a:endParaRPr lang="en-US" altLang="zh-TW">
              <a:ea typeface="ＭＳ Ｐゴシック" pitchFamily="34" charset="-128"/>
            </a:endParaRPr>
          </a:p>
        </p:txBody>
      </p:sp>
      <p:sp>
        <p:nvSpPr>
          <p:cNvPr id="32772" name="TextBox 6"/>
          <p:cNvSpPr txBox="1">
            <a:spLocks noChangeArrowheads="1"/>
          </p:cNvSpPr>
          <p:nvPr/>
        </p:nvSpPr>
        <p:spPr bwMode="auto">
          <a:xfrm>
            <a:off x="1524000" y="4724400"/>
            <a:ext cx="7086600" cy="430213"/>
          </a:xfrm>
          <a:prstGeom prst="rect">
            <a:avLst/>
          </a:prstGeom>
          <a:noFill/>
          <a:ln w="9525">
            <a:noFill/>
            <a:miter lim="800000"/>
            <a:headEnd/>
            <a:tailEnd/>
          </a:ln>
        </p:spPr>
        <p:txBody>
          <a:bodyPr>
            <a:spAutoFit/>
          </a:bodyPr>
          <a:lstStyle/>
          <a:p>
            <a:pPr eaLnBrk="0" hangingPunct="0"/>
            <a:r>
              <a:rPr lang="ja-JP" altLang="en-US" sz="1100">
                <a:latin typeface="新細明體" pitchFamily="18" charset="-120"/>
              </a:rPr>
              <a:t>商學</a:t>
            </a:r>
            <a:r>
              <a:rPr lang="zh-TW" altLang="en-US" sz="1100">
                <a:latin typeface="新細明體" pitchFamily="18" charset="-120"/>
              </a:rPr>
              <a:t>          </a:t>
            </a:r>
            <a:r>
              <a:rPr lang="ja-JP" altLang="en-US" sz="1100">
                <a:latin typeface="新細明體" pitchFamily="18" charset="-120"/>
              </a:rPr>
              <a:t>社會學    語言與文學     政治學</a:t>
            </a:r>
            <a:r>
              <a:rPr lang="zh-TW" altLang="en-US" sz="1100">
                <a:latin typeface="新細明體" pitchFamily="18" charset="-120"/>
              </a:rPr>
              <a:t>     </a:t>
            </a:r>
            <a:r>
              <a:rPr lang="ja-JP" altLang="en-US" sz="1100">
                <a:latin typeface="新細明體" pitchFamily="18" charset="-120"/>
              </a:rPr>
              <a:t>統計學</a:t>
            </a:r>
            <a:r>
              <a:rPr lang="zh-TW" altLang="en-US" sz="1100">
                <a:latin typeface="新細明體" pitchFamily="18" charset="-120"/>
              </a:rPr>
              <a:t>        </a:t>
            </a:r>
            <a:r>
              <a:rPr lang="ja-JP" altLang="en-US" sz="1100">
                <a:latin typeface="新細明體" pitchFamily="18" charset="-120"/>
              </a:rPr>
              <a:t>經濟學</a:t>
            </a:r>
            <a:r>
              <a:rPr lang="zh-TW" altLang="en-US" sz="1100">
                <a:latin typeface="新細明體" pitchFamily="18" charset="-120"/>
              </a:rPr>
              <a:t>      </a:t>
            </a:r>
            <a:r>
              <a:rPr lang="ja-JP" altLang="en-US" sz="1100">
                <a:latin typeface="新細明體" pitchFamily="18" charset="-120"/>
              </a:rPr>
              <a:t> 教育學</a:t>
            </a:r>
            <a:r>
              <a:rPr lang="zh-TW" altLang="en-US" sz="1100">
                <a:latin typeface="新細明體" pitchFamily="18" charset="-120"/>
              </a:rPr>
              <a:t>       </a:t>
            </a:r>
            <a:r>
              <a:rPr lang="ja-JP" altLang="en-US" sz="1100">
                <a:latin typeface="新細明體" pitchFamily="18" charset="-120"/>
              </a:rPr>
              <a:t>歷史學</a:t>
            </a:r>
            <a:r>
              <a:rPr lang="zh-TW" altLang="en-US" sz="1100">
                <a:latin typeface="新細明體" pitchFamily="18" charset="-120"/>
              </a:rPr>
              <a:t>        管理與     行銷與廣告</a:t>
            </a:r>
            <a:endParaRPr lang="en-US" altLang="zh-TW" sz="1100">
              <a:latin typeface="新細明體" pitchFamily="18" charset="-120"/>
            </a:endParaRPr>
          </a:p>
          <a:p>
            <a:pPr eaLnBrk="0" hangingPunct="0"/>
            <a:r>
              <a:rPr lang="zh-TW" altLang="en-US" sz="1100">
                <a:latin typeface="新細明體" pitchFamily="18" charset="-120"/>
              </a:rPr>
              <a:t>                                                                                                                                                  組織行為學</a:t>
            </a:r>
          </a:p>
        </p:txBody>
      </p:sp>
      <p:sp>
        <p:nvSpPr>
          <p:cNvPr id="8" name="Title 2"/>
          <p:cNvSpPr>
            <a:spLocks noGrp="1"/>
          </p:cNvSpPr>
          <p:nvPr>
            <p:ph type="title"/>
          </p:nvPr>
        </p:nvSpPr>
        <p:spPr>
          <a:xfrm>
            <a:off x="228600" y="188913"/>
            <a:ext cx="7086600" cy="533400"/>
          </a:xfrm>
        </p:spPr>
        <p:txBody>
          <a:bodyPr/>
          <a:lstStyle/>
          <a:p>
            <a:pPr eaLnBrk="1" hangingPunct="1">
              <a:defRPr/>
            </a:pPr>
            <a:r>
              <a:rPr lang="en-US" altLang="zh-TW" dirty="0" smtClean="0">
                <a:solidFill>
                  <a:schemeClr val="tx1"/>
                </a:solidFill>
                <a:latin typeface="+mj-ea"/>
              </a:rPr>
              <a:t>Current Scholarship Program: Usage</a:t>
            </a:r>
            <a:endParaRPr lang="zh-TW" altLang="en-US" dirty="0" smtClean="0">
              <a:solidFill>
                <a:schemeClr val="tx1"/>
              </a:solidFill>
              <a:latin typeface="+mj-ea"/>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zh-TW" altLang="en-US" sz="3200" smtClean="0">
                <a:latin typeface="Book Antiqua" pitchFamily="18" charset="0"/>
              </a:rPr>
              <a:t>今日教育訓練的內容包括～</a:t>
            </a:r>
            <a:endParaRPr lang="en-US" altLang="zh-TW" sz="3200" smtClean="0">
              <a:latin typeface="Book Antiqua" pitchFamily="18" charset="0"/>
            </a:endParaRPr>
          </a:p>
        </p:txBody>
      </p:sp>
      <p:sp>
        <p:nvSpPr>
          <p:cNvPr id="21507" name="Rectangle 3"/>
          <p:cNvSpPr>
            <a:spLocks noGrp="1" noChangeArrowheads="1"/>
          </p:cNvSpPr>
          <p:nvPr>
            <p:ph type="body" idx="1"/>
          </p:nvPr>
        </p:nvSpPr>
        <p:spPr>
          <a:xfrm>
            <a:off x="1062038" y="1241425"/>
            <a:ext cx="6951662" cy="4567238"/>
          </a:xfrm>
        </p:spPr>
        <p:txBody>
          <a:bodyPr/>
          <a:lstStyle/>
          <a:p>
            <a:pPr marL="381000" indent="-381000" eaLnBrk="1" hangingPunct="1">
              <a:lnSpc>
                <a:spcPct val="115000"/>
              </a:lnSpc>
              <a:buFontTx/>
              <a:buAutoNum type="arabicPeriod"/>
              <a:defRPr/>
            </a:pPr>
            <a:r>
              <a:rPr lang="en-US" altLang="zh-TW" sz="2800" dirty="0" smtClean="0">
                <a:solidFill>
                  <a:srgbClr val="FF0000"/>
                </a:solidFill>
                <a:latin typeface="+mj-ea"/>
                <a:ea typeface="+mj-ea"/>
              </a:rPr>
              <a:t>ITHAKA </a:t>
            </a:r>
            <a:r>
              <a:rPr lang="zh-TW" altLang="en-US" sz="2800" dirty="0" smtClean="0">
                <a:solidFill>
                  <a:srgbClr val="FF0000"/>
                </a:solidFill>
                <a:latin typeface="+mj-ea"/>
                <a:ea typeface="+mj-ea"/>
              </a:rPr>
              <a:t>、</a:t>
            </a:r>
            <a:r>
              <a:rPr lang="en-US" altLang="zh-TW" sz="2800" dirty="0" smtClean="0">
                <a:solidFill>
                  <a:srgbClr val="FF0000"/>
                </a:solidFill>
                <a:latin typeface="+mj-ea"/>
                <a:ea typeface="+mj-ea"/>
              </a:rPr>
              <a:t>JSTOR</a:t>
            </a:r>
            <a:r>
              <a:rPr lang="zh-TW" altLang="en-US" sz="2800" dirty="0" smtClean="0">
                <a:solidFill>
                  <a:srgbClr val="FF0000"/>
                </a:solidFill>
                <a:latin typeface="+mj-ea"/>
                <a:ea typeface="+mj-ea"/>
              </a:rPr>
              <a:t>、</a:t>
            </a:r>
            <a:r>
              <a:rPr lang="en-US" altLang="zh-TW" sz="2800" dirty="0" smtClean="0">
                <a:solidFill>
                  <a:srgbClr val="FF0000"/>
                </a:solidFill>
                <a:latin typeface="+mj-ea"/>
                <a:ea typeface="+mj-ea"/>
              </a:rPr>
              <a:t> Portico</a:t>
            </a:r>
          </a:p>
          <a:p>
            <a:pPr marL="381000" indent="-381000" eaLnBrk="1" hangingPunct="1">
              <a:lnSpc>
                <a:spcPct val="115000"/>
              </a:lnSpc>
              <a:buFontTx/>
              <a:buAutoNum type="arabicPeriod"/>
              <a:defRPr/>
            </a:pPr>
            <a:r>
              <a:rPr lang="en-US" altLang="zh-TW" sz="2800" dirty="0" smtClean="0">
                <a:latin typeface="+mj-ea"/>
                <a:ea typeface="+mj-ea"/>
              </a:rPr>
              <a:t>JSTOR</a:t>
            </a:r>
            <a:r>
              <a:rPr lang="zh-TW" altLang="en-US" sz="2800" dirty="0" smtClean="0">
                <a:latin typeface="+mj-ea"/>
                <a:ea typeface="+mj-ea"/>
              </a:rPr>
              <a:t>回溯期刊計畫現況</a:t>
            </a:r>
          </a:p>
          <a:p>
            <a:pPr marL="381000" indent="-381000" eaLnBrk="1" hangingPunct="1">
              <a:lnSpc>
                <a:spcPct val="115000"/>
              </a:lnSpc>
              <a:buFontTx/>
              <a:buAutoNum type="arabicPeriod"/>
              <a:defRPr/>
            </a:pPr>
            <a:r>
              <a:rPr lang="zh-TW" altLang="en-US" sz="2800" dirty="0" smtClean="0">
                <a:latin typeface="+mj-ea"/>
                <a:ea typeface="+mj-ea"/>
              </a:rPr>
              <a:t>新推出的</a:t>
            </a:r>
            <a:r>
              <a:rPr lang="en-US" altLang="zh-TW" sz="2800" dirty="0" smtClean="0">
                <a:latin typeface="+mj-ea"/>
                <a:ea typeface="+mj-ea"/>
              </a:rPr>
              <a:t>JSTOR</a:t>
            </a:r>
            <a:r>
              <a:rPr lang="zh-TW" altLang="en-US" sz="2800" dirty="0" smtClean="0">
                <a:latin typeface="+mj-ea"/>
                <a:ea typeface="+mj-ea"/>
              </a:rPr>
              <a:t>回溯期刊套裝介紹</a:t>
            </a:r>
            <a:endParaRPr lang="en-US" altLang="zh-TW" sz="2800" dirty="0" smtClean="0">
              <a:latin typeface="+mj-ea"/>
              <a:ea typeface="+mj-ea"/>
            </a:endParaRPr>
          </a:p>
          <a:p>
            <a:pPr marL="381000" indent="-381000" eaLnBrk="1" hangingPunct="1">
              <a:lnSpc>
                <a:spcPct val="115000"/>
              </a:lnSpc>
              <a:buFontTx/>
              <a:buAutoNum type="arabicPeriod"/>
              <a:defRPr/>
            </a:pPr>
            <a:r>
              <a:rPr lang="zh-TW" altLang="en-US" sz="2800" dirty="0" smtClean="0">
                <a:latin typeface="+mj-ea"/>
                <a:ea typeface="+mj-ea"/>
              </a:rPr>
              <a:t>關於</a:t>
            </a:r>
            <a:r>
              <a:rPr lang="en-US" altLang="zh-TW" sz="2800" dirty="0" smtClean="0">
                <a:latin typeface="+mj-ea"/>
                <a:ea typeface="+mj-ea"/>
              </a:rPr>
              <a:t>JSTOR</a:t>
            </a:r>
            <a:r>
              <a:rPr lang="zh-TW" altLang="en-US" sz="2800" dirty="0" smtClean="0">
                <a:latin typeface="+mj-ea"/>
                <a:ea typeface="+mj-ea"/>
              </a:rPr>
              <a:t>學術現刊</a:t>
            </a:r>
            <a:endParaRPr lang="en-US" altLang="zh-TW" sz="2800" dirty="0" smtClean="0">
              <a:latin typeface="+mj-ea"/>
              <a:ea typeface="+mj-ea"/>
            </a:endParaRPr>
          </a:p>
          <a:p>
            <a:pPr marL="381000" indent="-381000" eaLnBrk="1" hangingPunct="1">
              <a:lnSpc>
                <a:spcPct val="115000"/>
              </a:lnSpc>
              <a:buFontTx/>
              <a:buAutoNum type="arabicPeriod"/>
              <a:defRPr/>
            </a:pPr>
            <a:r>
              <a:rPr lang="zh-TW" altLang="en-US" sz="2800" dirty="0" smtClean="0">
                <a:latin typeface="+mj-ea"/>
                <a:ea typeface="+mj-ea"/>
              </a:rPr>
              <a:t>館藏管理的實証依據</a:t>
            </a:r>
            <a:endParaRPr lang="en-US" altLang="zh-TW" sz="2800" dirty="0" smtClean="0">
              <a:latin typeface="+mj-ea"/>
              <a:ea typeface="+mj-ea"/>
            </a:endParaRPr>
          </a:p>
          <a:p>
            <a:pPr marL="381000" indent="-381000" eaLnBrk="1" hangingPunct="1">
              <a:lnSpc>
                <a:spcPct val="115000"/>
              </a:lnSpc>
              <a:buFontTx/>
              <a:buAutoNum type="arabicPeriod"/>
              <a:defRPr/>
            </a:pPr>
            <a:r>
              <a:rPr lang="en-US" altLang="zh-TW" sz="2800" dirty="0" smtClean="0">
                <a:latin typeface="+mj-ea"/>
                <a:ea typeface="+mj-ea"/>
              </a:rPr>
              <a:t>Institution Finder</a:t>
            </a:r>
            <a:endParaRPr lang="zh-TW" altLang="en-US" sz="2800" dirty="0" smtClean="0">
              <a:latin typeface="+mj-ea"/>
              <a:ea typeface="+mj-ea"/>
            </a:endParaRPr>
          </a:p>
          <a:p>
            <a:pPr marL="381000" indent="-381000" eaLnBrk="1" hangingPunct="1">
              <a:lnSpc>
                <a:spcPct val="115000"/>
              </a:lnSpc>
              <a:buFontTx/>
              <a:buAutoNum type="arabicPeriod"/>
              <a:defRPr/>
            </a:pPr>
            <a:r>
              <a:rPr lang="zh-TW" altLang="en-US" sz="2800" dirty="0" smtClean="0">
                <a:latin typeface="+mj-ea"/>
                <a:ea typeface="+mj-ea"/>
              </a:rPr>
              <a:t>圖書館管理端最常遇到的問題：</a:t>
            </a:r>
            <a:r>
              <a:rPr lang="en-US" altLang="zh-TW" sz="2800" dirty="0" smtClean="0">
                <a:latin typeface="+mj-ea"/>
                <a:ea typeface="+mj-ea"/>
              </a:rPr>
              <a:t/>
            </a:r>
            <a:br>
              <a:rPr lang="en-US" altLang="zh-TW" sz="2800" dirty="0" smtClean="0">
                <a:latin typeface="+mj-ea"/>
                <a:ea typeface="+mj-ea"/>
              </a:rPr>
            </a:br>
            <a:r>
              <a:rPr lang="zh-TW" altLang="en-US" sz="2800" dirty="0" smtClean="0">
                <a:latin typeface="+mj-ea"/>
                <a:ea typeface="+mj-ea"/>
              </a:rPr>
              <a:t>如何下載使用統計</a:t>
            </a:r>
            <a:r>
              <a:rPr lang="en-US" altLang="zh-TW" sz="2800" dirty="0" smtClean="0">
                <a:latin typeface="+mj-ea"/>
                <a:ea typeface="+mj-ea"/>
              </a:rPr>
              <a:t/>
            </a:r>
            <a:br>
              <a:rPr lang="en-US" altLang="zh-TW" sz="2800" dirty="0" smtClean="0">
                <a:latin typeface="+mj-ea"/>
                <a:ea typeface="+mj-ea"/>
              </a:rPr>
            </a:br>
            <a:r>
              <a:rPr lang="zh-TW" altLang="en-US" sz="2800" dirty="0" smtClean="0">
                <a:latin typeface="+mj-ea"/>
                <a:ea typeface="+mj-ea"/>
              </a:rPr>
              <a:t>如何下載訂購的期刊清單</a:t>
            </a:r>
            <a:endParaRPr lang="en-US" altLang="zh-TW" sz="2800" dirty="0" smtClean="0">
              <a:latin typeface="+mj-ea"/>
              <a:ea typeface="+mj-ea"/>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Temp"/>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37891" name="Rectangle 6"/>
          <p:cNvSpPr>
            <a:spLocks noChangeArrowheads="1"/>
          </p:cNvSpPr>
          <p:nvPr/>
        </p:nvSpPr>
        <p:spPr bwMode="auto">
          <a:xfrm>
            <a:off x="1752600" y="4038600"/>
            <a:ext cx="5562600" cy="830263"/>
          </a:xfrm>
          <a:prstGeom prst="rect">
            <a:avLst/>
          </a:prstGeom>
          <a:noFill/>
          <a:ln w="9525">
            <a:noFill/>
            <a:miter lim="800000"/>
            <a:headEnd/>
            <a:tailEnd/>
          </a:ln>
        </p:spPr>
        <p:txBody>
          <a:bodyPr>
            <a:spAutoFit/>
          </a:bodyPr>
          <a:lstStyle/>
          <a:p>
            <a:pPr algn="ctr"/>
            <a:endParaRPr kumimoji="0" lang="en-US" altLang="zh-TW" sz="1600">
              <a:latin typeface="Calibri" pitchFamily="34" charset="0"/>
              <a:ea typeface="ＭＳ Ｐゴシック" pitchFamily="34" charset="-128"/>
            </a:endParaRPr>
          </a:p>
          <a:p>
            <a:pPr algn="ctr"/>
            <a:endParaRPr kumimoji="0" lang="en-US" altLang="zh-TW" sz="1600">
              <a:latin typeface="Calibri" pitchFamily="34" charset="0"/>
              <a:ea typeface="ＭＳ Ｐゴシック" pitchFamily="34" charset="-128"/>
            </a:endParaRPr>
          </a:p>
          <a:p>
            <a:pPr algn="ctr"/>
            <a:endParaRPr kumimoji="0" lang="en-US" altLang="zh-TW" sz="1600">
              <a:latin typeface="Calibri" pitchFamily="34" charset="0"/>
              <a:ea typeface="ＭＳ Ｐゴシック" pitchFamily="34" charset="-128"/>
            </a:endParaRPr>
          </a:p>
        </p:txBody>
      </p:sp>
      <p:sp>
        <p:nvSpPr>
          <p:cNvPr id="37892" name="Rectangle 5"/>
          <p:cNvSpPr>
            <a:spLocks noChangeArrowheads="1"/>
          </p:cNvSpPr>
          <p:nvPr/>
        </p:nvSpPr>
        <p:spPr bwMode="auto">
          <a:xfrm>
            <a:off x="1062038" y="2438400"/>
            <a:ext cx="7234237" cy="1127125"/>
          </a:xfrm>
          <a:prstGeom prst="rect">
            <a:avLst/>
          </a:prstGeom>
          <a:noFill/>
          <a:ln w="9525">
            <a:noFill/>
            <a:miter lim="800000"/>
            <a:headEnd/>
            <a:tailEnd/>
          </a:ln>
        </p:spPr>
        <p:txBody>
          <a:bodyPr wrap="none">
            <a:spAutoFit/>
          </a:bodyPr>
          <a:lstStyle/>
          <a:p>
            <a:pPr algn="ctr">
              <a:lnSpc>
                <a:spcPct val="80000"/>
              </a:lnSpc>
              <a:spcBef>
                <a:spcPts val="575"/>
              </a:spcBef>
            </a:pPr>
            <a:r>
              <a:rPr lang="zh-TW" altLang="en-US" sz="2800" b="1">
                <a:solidFill>
                  <a:srgbClr val="000000"/>
                </a:solidFill>
                <a:latin typeface="微軟正黑體" pitchFamily="34" charset="-120"/>
                <a:ea typeface="微軟正黑體" pitchFamily="34" charset="-120"/>
              </a:rPr>
              <a:t>館藏管理的實証依據</a:t>
            </a:r>
          </a:p>
          <a:p>
            <a:pPr algn="ctr">
              <a:lnSpc>
                <a:spcPct val="80000"/>
              </a:lnSpc>
            </a:pPr>
            <a:endParaRPr lang="en-US" altLang="zh-TW" sz="2800" b="1">
              <a:solidFill>
                <a:srgbClr val="262626"/>
              </a:solidFill>
              <a:latin typeface="微軟正黑體" pitchFamily="34" charset="-120"/>
              <a:ea typeface="微軟正黑體" pitchFamily="34" charset="-120"/>
            </a:endParaRPr>
          </a:p>
          <a:p>
            <a:pPr algn="ctr">
              <a:lnSpc>
                <a:spcPct val="80000"/>
              </a:lnSpc>
            </a:pPr>
            <a:r>
              <a:rPr lang="en-US" altLang="zh-TW" sz="2800" b="1">
                <a:solidFill>
                  <a:srgbClr val="000000"/>
                </a:solidFill>
                <a:latin typeface="微軟正黑體" pitchFamily="34" charset="-120"/>
                <a:ea typeface="微軟正黑體" pitchFamily="34" charset="-120"/>
              </a:rPr>
              <a:t>Evidence-Based Collection Management</a:t>
            </a:r>
          </a:p>
        </p:txBody>
      </p:sp>
      <p:grpSp>
        <p:nvGrpSpPr>
          <p:cNvPr id="37893" name="群組 7"/>
          <p:cNvGrpSpPr>
            <a:grpSpLocks/>
          </p:cNvGrpSpPr>
          <p:nvPr/>
        </p:nvGrpSpPr>
        <p:grpSpPr bwMode="auto">
          <a:xfrm>
            <a:off x="2357438" y="5035550"/>
            <a:ext cx="6435725" cy="1479550"/>
            <a:chOff x="2357438" y="5035195"/>
            <a:chExt cx="6435725" cy="1479905"/>
          </a:xfrm>
        </p:grpSpPr>
        <p:sp>
          <p:nvSpPr>
            <p:cNvPr id="9" name="Text Box 10"/>
            <p:cNvSpPr txBox="1">
              <a:spLocks noChangeArrowheads="1"/>
            </p:cNvSpPr>
            <p:nvPr/>
          </p:nvSpPr>
          <p:spPr bwMode="auto">
            <a:xfrm>
              <a:off x="2357438" y="5035195"/>
              <a:ext cx="6435725" cy="1441796"/>
            </a:xfrm>
            <a:prstGeom prst="rect">
              <a:avLst/>
            </a:prstGeom>
            <a:noFill/>
            <a:ln w="9525">
              <a:noFill/>
              <a:miter lim="800000"/>
              <a:headEnd/>
              <a:tailEnd/>
            </a:ln>
          </p:spPr>
          <p:txBody>
            <a:bodyPr>
              <a:spAutoFit/>
            </a:bodyPr>
            <a:lstStyle/>
            <a:p>
              <a:pPr algn="r" eaLnBrk="0" fontAlgn="auto" hangingPunct="0">
                <a:lnSpc>
                  <a:spcPct val="115000"/>
                </a:lnSpc>
                <a:spcBef>
                  <a:spcPct val="15000"/>
                </a:spcBef>
                <a:spcAft>
                  <a:spcPts val="0"/>
                </a:spcAft>
                <a:defRPr/>
              </a:pPr>
              <a:endParaRPr kumimoji="0" lang="en-US" altLang="zh-TW" dirty="0">
                <a:solidFill>
                  <a:schemeClr val="tx2">
                    <a:lumMod val="50000"/>
                  </a:schemeClr>
                </a:solidFill>
                <a:latin typeface="+mj-ea"/>
                <a:ea typeface="+mj-ea"/>
              </a:endParaRPr>
            </a:p>
            <a:p>
              <a:pPr algn="r" eaLnBrk="0" fontAlgn="auto" hangingPunct="0">
                <a:lnSpc>
                  <a:spcPct val="115000"/>
                </a:lnSpc>
                <a:spcBef>
                  <a:spcPct val="15000"/>
                </a:spcBef>
                <a:spcAft>
                  <a:spcPts val="0"/>
                </a:spcAft>
                <a:defRPr/>
              </a:pPr>
              <a:r>
                <a:rPr kumimoji="0" lang="en-US" altLang="zh-TW" dirty="0">
                  <a:solidFill>
                    <a:schemeClr val="tx2">
                      <a:lumMod val="50000"/>
                    </a:schemeClr>
                  </a:solidFill>
                  <a:latin typeface="+mj-ea"/>
                  <a:ea typeface="ＭＳ Ｐゴシック" pitchFamily="34" charset="-128"/>
                </a:rPr>
                <a:t>JSTOR </a:t>
              </a:r>
              <a:r>
                <a:rPr kumimoji="0" lang="zh-TW" altLang="en-US" dirty="0">
                  <a:solidFill>
                    <a:schemeClr val="tx2">
                      <a:lumMod val="50000"/>
                    </a:schemeClr>
                  </a:solidFill>
                  <a:latin typeface="+mj-ea"/>
                  <a:ea typeface="ＭＳ Ｐゴシック" pitchFamily="34" charset="-128"/>
                </a:rPr>
                <a:t>總代理</a:t>
              </a:r>
              <a:endParaRPr kumimoji="0" lang="en-US" altLang="zh-TW" dirty="0">
                <a:solidFill>
                  <a:schemeClr val="tx2">
                    <a:lumMod val="50000"/>
                  </a:schemeClr>
                </a:solidFill>
                <a:latin typeface="+mj-ea"/>
                <a:ea typeface="ＭＳ Ｐゴシック" pitchFamily="34" charset="-128"/>
              </a:endParaRPr>
            </a:p>
            <a:p>
              <a:pPr algn="r" eaLnBrk="0" fontAlgn="auto" hangingPunct="0">
                <a:lnSpc>
                  <a:spcPct val="115000"/>
                </a:lnSpc>
                <a:spcBef>
                  <a:spcPct val="15000"/>
                </a:spcBef>
                <a:spcAft>
                  <a:spcPts val="0"/>
                </a:spcAft>
                <a:defRPr/>
              </a:pPr>
              <a:r>
                <a:rPr kumimoji="0" lang="zh-TW" altLang="en-US" dirty="0">
                  <a:solidFill>
                    <a:schemeClr val="tx2">
                      <a:lumMod val="50000"/>
                    </a:schemeClr>
                  </a:solidFill>
                  <a:latin typeface="+mj-ea"/>
                  <a:ea typeface="+mj-ea"/>
                </a:rPr>
                <a:t>飛資得知識服務股份有限公司</a:t>
              </a:r>
              <a:endParaRPr kumimoji="0" lang="en-US" altLang="zh-TW" dirty="0">
                <a:solidFill>
                  <a:schemeClr val="tx2">
                    <a:lumMod val="50000"/>
                  </a:schemeClr>
                </a:solidFill>
                <a:latin typeface="+mj-ea"/>
                <a:ea typeface="+mj-ea"/>
              </a:endParaRPr>
            </a:p>
          </p:txBody>
        </p:sp>
        <p:pic>
          <p:nvPicPr>
            <p:cNvPr id="37895" name="圖片 9" descr="知識服務-en.gif"/>
            <p:cNvPicPr>
              <a:picLocks noChangeAspect="1"/>
            </p:cNvPicPr>
            <p:nvPr/>
          </p:nvPicPr>
          <p:blipFill>
            <a:blip r:embed="rId4" cstate="print"/>
            <a:srcRect/>
            <a:stretch>
              <a:fillRect/>
            </a:stretch>
          </p:blipFill>
          <p:spPr bwMode="auto">
            <a:xfrm>
              <a:off x="3759200" y="5791200"/>
              <a:ext cx="965200" cy="7239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1"/>
          <p:cNvSpPr>
            <a:spLocks noGrp="1"/>
          </p:cNvSpPr>
          <p:nvPr>
            <p:ph idx="1"/>
          </p:nvPr>
        </p:nvSpPr>
        <p:spPr>
          <a:xfrm>
            <a:off x="685800" y="1143000"/>
            <a:ext cx="7772400" cy="4724400"/>
          </a:xfrm>
        </p:spPr>
        <p:txBody>
          <a:bodyPr/>
          <a:lstStyle/>
          <a:p>
            <a:pPr marL="0" indent="0" eaLnBrk="1" hangingPunct="1">
              <a:spcBef>
                <a:spcPts val="438"/>
              </a:spcBef>
              <a:buClr>
                <a:srgbClr val="800000"/>
              </a:buClr>
              <a:buFont typeface="Wingdings" pitchFamily="2" charset="2"/>
              <a:buChar char="§"/>
            </a:pPr>
            <a:endParaRPr lang="en-US" altLang="zh-TW" sz="1800" smtClean="0"/>
          </a:p>
          <a:p>
            <a:pPr marL="0" indent="0" eaLnBrk="1" hangingPunct="1">
              <a:spcBef>
                <a:spcPts val="438"/>
              </a:spcBef>
              <a:buClr>
                <a:srgbClr val="800000"/>
              </a:buClr>
              <a:buFont typeface="Wingdings" pitchFamily="2" charset="2"/>
              <a:buChar char="§"/>
            </a:pPr>
            <a:r>
              <a:rPr lang="zh-TW" altLang="en-US" sz="1800" b="0" smtClean="0">
                <a:solidFill>
                  <a:srgbClr val="000000"/>
                </a:solidFill>
                <a:latin typeface="微軟正黑體" pitchFamily="34" charset="-120"/>
                <a:ea typeface="微軟正黑體" pitchFamily="34" charset="-120"/>
              </a:rPr>
              <a:t>過去 </a:t>
            </a:r>
            <a:r>
              <a:rPr lang="en-US" altLang="zh-TW" sz="1800" b="0" smtClean="0">
                <a:solidFill>
                  <a:srgbClr val="000000"/>
                </a:solidFill>
                <a:latin typeface="微軟正黑體" pitchFamily="34" charset="-120"/>
                <a:ea typeface="微軟正黑體" pitchFamily="34" charset="-120"/>
              </a:rPr>
              <a:t>15 </a:t>
            </a:r>
            <a:r>
              <a:rPr lang="zh-TW" altLang="en-US" sz="1800" b="0" smtClean="0">
                <a:solidFill>
                  <a:srgbClr val="000000"/>
                </a:solidFill>
                <a:latin typeface="微軟正黑體" pitchFamily="34" charset="-120"/>
                <a:ea typeface="微軟正黑體" pitchFamily="34" charset="-120"/>
              </a:rPr>
              <a:t>年來，</a:t>
            </a:r>
            <a:r>
              <a:rPr lang="en-US" altLang="zh-TW" sz="1800" b="0" smtClean="0">
                <a:solidFill>
                  <a:srgbClr val="000000"/>
                </a:solidFill>
                <a:latin typeface="微軟正黑體" pitchFamily="34" charset="-120"/>
                <a:ea typeface="微軟正黑體" pitchFamily="34" charset="-120"/>
              </a:rPr>
              <a:t>JSTOR </a:t>
            </a:r>
            <a:r>
              <a:rPr lang="zh-TW" altLang="en-US" sz="1800" b="0" smtClean="0">
                <a:solidFill>
                  <a:srgbClr val="000000"/>
                </a:solidFill>
                <a:latin typeface="微軟正黑體" pitchFamily="34" charset="-120"/>
                <a:ea typeface="微軟正黑體" pitchFamily="34" charset="-120"/>
              </a:rPr>
              <a:t>記錄了數百萬次使用者互動</a:t>
            </a:r>
            <a:br>
              <a:rPr lang="zh-TW" altLang="en-US" sz="1800" b="0" smtClean="0">
                <a:solidFill>
                  <a:srgbClr val="000000"/>
                </a:solidFill>
                <a:latin typeface="微軟正黑體" pitchFamily="34" charset="-120"/>
                <a:ea typeface="微軟正黑體" pitchFamily="34" charset="-120"/>
              </a:rPr>
            </a:br>
            <a:r>
              <a:rPr lang="en-US" altLang="zh-TW" sz="1800" b="0" smtClean="0">
                <a:latin typeface="微軟正黑體" pitchFamily="34" charset="-120"/>
                <a:ea typeface="微軟正黑體" pitchFamily="34" charset="-120"/>
              </a:rPr>
              <a:t>Over the last 15 years, JSTOR has logged millions of user interactions</a:t>
            </a:r>
          </a:p>
          <a:p>
            <a:pPr marL="0" indent="0" eaLnBrk="1" hangingPunct="1">
              <a:spcBef>
                <a:spcPts val="438"/>
              </a:spcBef>
              <a:buClr>
                <a:srgbClr val="800000"/>
              </a:buClr>
              <a:buFont typeface="Wingdings" pitchFamily="2" charset="2"/>
              <a:buChar char="§"/>
            </a:pPr>
            <a:endParaRPr lang="zh-TW" altLang="en-US" sz="1800" b="0" smtClean="0">
              <a:latin typeface="微軟正黑體" pitchFamily="34" charset="-120"/>
              <a:ea typeface="微軟正黑體" pitchFamily="34" charset="-120"/>
            </a:endParaRPr>
          </a:p>
          <a:p>
            <a:pPr marL="0" indent="0" eaLnBrk="1" hangingPunct="1">
              <a:spcBef>
                <a:spcPts val="438"/>
              </a:spcBef>
              <a:buClr>
                <a:srgbClr val="800000"/>
              </a:buClr>
              <a:buFont typeface="Wingdings" pitchFamily="2" charset="2"/>
              <a:buChar char="§"/>
            </a:pPr>
            <a:r>
              <a:rPr lang="zh-TW" altLang="en-US" sz="1800" b="0" smtClean="0">
                <a:solidFill>
                  <a:srgbClr val="000000"/>
                </a:solidFill>
                <a:latin typeface="微軟正黑體" pitchFamily="34" charset="-120"/>
                <a:ea typeface="微軟正黑體" pitchFamily="34" charset="-120"/>
              </a:rPr>
              <a:t>這些資料主要用於製作圖書館和出版商報告，包括 </a:t>
            </a:r>
            <a:r>
              <a:rPr lang="en-US" altLang="zh-TW" sz="1800" b="0" smtClean="0">
                <a:solidFill>
                  <a:srgbClr val="000000"/>
                </a:solidFill>
                <a:latin typeface="微軟正黑體" pitchFamily="34" charset="-120"/>
                <a:ea typeface="微軟正黑體" pitchFamily="34" charset="-120"/>
              </a:rPr>
              <a:t>COUNTER </a:t>
            </a:r>
            <a:r>
              <a:rPr lang="zh-TW" altLang="en-US" sz="1800" b="0" smtClean="0">
                <a:solidFill>
                  <a:srgbClr val="000000"/>
                </a:solidFill>
                <a:latin typeface="微軟正黑體" pitchFamily="34" charset="-120"/>
                <a:ea typeface="微軟正黑體" pitchFamily="34" charset="-120"/>
              </a:rPr>
              <a:t>報告</a:t>
            </a:r>
            <a:br>
              <a:rPr lang="zh-TW" altLang="en-US" sz="1800" b="0" smtClean="0">
                <a:solidFill>
                  <a:srgbClr val="000000"/>
                </a:solidFill>
                <a:latin typeface="微軟正黑體" pitchFamily="34" charset="-120"/>
                <a:ea typeface="微軟正黑體" pitchFamily="34" charset="-120"/>
              </a:rPr>
            </a:br>
            <a:r>
              <a:rPr lang="en-US" altLang="zh-TW" sz="1800" b="0" smtClean="0">
                <a:latin typeface="微軟正黑體" pitchFamily="34" charset="-120"/>
                <a:ea typeface="微軟正黑體" pitchFamily="34" charset="-120"/>
              </a:rPr>
              <a:t>This data was primarily used for creating library and publisher reports, including COUNTER reports</a:t>
            </a:r>
          </a:p>
          <a:p>
            <a:pPr marL="0" indent="0" eaLnBrk="1" hangingPunct="1">
              <a:spcBef>
                <a:spcPts val="438"/>
              </a:spcBef>
              <a:buClr>
                <a:srgbClr val="800000"/>
              </a:buClr>
              <a:buFont typeface="Wingdings" pitchFamily="2" charset="2"/>
              <a:buChar char="§"/>
            </a:pPr>
            <a:endParaRPr lang="zh-TW" altLang="en-US" sz="1800" b="0" smtClean="0">
              <a:latin typeface="微軟正黑體" pitchFamily="34" charset="-120"/>
              <a:ea typeface="微軟正黑體" pitchFamily="34" charset="-120"/>
            </a:endParaRPr>
          </a:p>
          <a:p>
            <a:pPr marL="0" indent="0" eaLnBrk="1" hangingPunct="1">
              <a:spcBef>
                <a:spcPts val="438"/>
              </a:spcBef>
              <a:buClr>
                <a:srgbClr val="800000"/>
              </a:buClr>
              <a:buFont typeface="Wingdings" pitchFamily="2" charset="2"/>
              <a:buChar char="§"/>
            </a:pPr>
            <a:r>
              <a:rPr lang="zh-TW" altLang="en-US" sz="1800" b="0" smtClean="0">
                <a:solidFill>
                  <a:srgbClr val="000000"/>
                </a:solidFill>
                <a:latin typeface="微軟正黑體" pitchFamily="34" charset="-120"/>
                <a:ea typeface="微軟正黑體" pitchFamily="34" charset="-120"/>
              </a:rPr>
              <a:t>現在，這些資料不斷匯入資料庫，以支援更詳盡的查詢和分析</a:t>
            </a:r>
          </a:p>
          <a:p>
            <a:pPr marL="0" indent="0" eaLnBrk="1" hangingPunct="1">
              <a:spcBef>
                <a:spcPct val="0"/>
              </a:spcBef>
              <a:buClrTx/>
              <a:buFontTx/>
              <a:buNone/>
            </a:pPr>
            <a:r>
              <a:rPr lang="en-US" altLang="zh-TW" sz="1800" b="0" smtClean="0">
                <a:latin typeface="微軟正黑體" pitchFamily="34" charset="-120"/>
                <a:ea typeface="微軟正黑體" pitchFamily="34" charset="-120"/>
              </a:rPr>
              <a:t>Now being fed into a data warehouse in order to support more detailed queries and analysis</a:t>
            </a:r>
          </a:p>
          <a:p>
            <a:pPr marL="0" indent="0" eaLnBrk="1" hangingPunct="1">
              <a:spcBef>
                <a:spcPts val="438"/>
              </a:spcBef>
              <a:buClr>
                <a:srgbClr val="800000"/>
              </a:buClr>
              <a:buFont typeface="Wingdings" pitchFamily="2" charset="2"/>
              <a:buNone/>
            </a:pPr>
            <a:endParaRPr lang="zh-TW" altLang="en-US" sz="1800" b="0" smtClean="0">
              <a:latin typeface="微軟正黑體" pitchFamily="34" charset="-120"/>
              <a:ea typeface="微軟正黑體" pitchFamily="34" charset="-120"/>
            </a:endParaRPr>
          </a:p>
          <a:p>
            <a:pPr marL="0" indent="0" eaLnBrk="1" hangingPunct="1">
              <a:spcBef>
                <a:spcPts val="438"/>
              </a:spcBef>
              <a:buClr>
                <a:srgbClr val="800000"/>
              </a:buClr>
              <a:buFont typeface="Wingdings" pitchFamily="2" charset="2"/>
              <a:buChar char="§"/>
            </a:pPr>
            <a:r>
              <a:rPr lang="zh-TW" altLang="en-US" sz="1800" b="0" smtClean="0">
                <a:solidFill>
                  <a:srgbClr val="000000"/>
                </a:solidFill>
                <a:latin typeface="微軟正黑體" pitchFamily="34" charset="-120"/>
                <a:ea typeface="微軟正黑體" pitchFamily="34" charset="-120"/>
              </a:rPr>
              <a:t>我們使用這些資料來規劃我們的組織活動，並且為各個圖書館提供建議 </a:t>
            </a:r>
            <a:br>
              <a:rPr lang="zh-TW" altLang="en-US" sz="1800" b="0" smtClean="0">
                <a:solidFill>
                  <a:srgbClr val="000000"/>
                </a:solidFill>
                <a:latin typeface="微軟正黑體" pitchFamily="34" charset="-120"/>
                <a:ea typeface="微軟正黑體" pitchFamily="34" charset="-120"/>
              </a:rPr>
            </a:br>
            <a:r>
              <a:rPr lang="en-US" altLang="zh-TW" sz="1800" b="0" smtClean="0">
                <a:latin typeface="微軟正黑體" pitchFamily="34" charset="-120"/>
                <a:ea typeface="微軟正黑體" pitchFamily="34" charset="-120"/>
              </a:rPr>
              <a:t>We use this data to inform our organizational activities, and also to help advise libraries</a:t>
            </a:r>
            <a:r>
              <a:rPr lang="en-US" altLang="zh-TW" sz="1800" b="0" smtClean="0">
                <a:solidFill>
                  <a:schemeClr val="tx1"/>
                </a:solidFill>
                <a:latin typeface="微軟正黑體" pitchFamily="34" charset="-120"/>
                <a:ea typeface="微軟正黑體" pitchFamily="34" charset="-120"/>
              </a:rPr>
              <a:t> </a:t>
            </a:r>
          </a:p>
          <a:p>
            <a:pPr marL="0" indent="0" eaLnBrk="1" hangingPunct="1">
              <a:spcBef>
                <a:spcPts val="438"/>
              </a:spcBef>
              <a:buClr>
                <a:srgbClr val="800000"/>
              </a:buClr>
              <a:buFont typeface="Wingdings" pitchFamily="2" charset="2"/>
              <a:buChar char="§"/>
            </a:pPr>
            <a:endParaRPr lang="zh-TW" altLang="en-US" sz="1800" b="0" smtClean="0">
              <a:solidFill>
                <a:srgbClr val="000000"/>
              </a:solidFill>
              <a:latin typeface="微軟正黑體" pitchFamily="34" charset="-120"/>
              <a:ea typeface="微軟正黑體" pitchFamily="34" charset="-120"/>
            </a:endParaRPr>
          </a:p>
        </p:txBody>
      </p:sp>
      <p:sp>
        <p:nvSpPr>
          <p:cNvPr id="16386" name="Title 2"/>
          <p:cNvSpPr>
            <a:spLocks noGrp="1"/>
          </p:cNvSpPr>
          <p:nvPr>
            <p:ph type="title"/>
          </p:nvPr>
        </p:nvSpPr>
        <p:spPr>
          <a:xfrm>
            <a:off x="228600" y="152400"/>
            <a:ext cx="7162800" cy="685800"/>
          </a:xfrm>
        </p:spPr>
        <p:txBody>
          <a:bodyPr/>
          <a:lstStyle/>
          <a:p>
            <a:pPr eaLnBrk="1" hangingPunct="1">
              <a:defRPr/>
            </a:pPr>
            <a:r>
              <a:rPr lang="zh-TW" altLang="en-US" dirty="0" smtClean="0">
                <a:solidFill>
                  <a:srgbClr val="000000"/>
                </a:solidFill>
                <a:latin typeface="+mj-ea"/>
              </a:rPr>
              <a:t>從 </a:t>
            </a:r>
            <a:r>
              <a:rPr lang="en-US" altLang="zh-TW" dirty="0" smtClean="0">
                <a:solidFill>
                  <a:srgbClr val="000000"/>
                </a:solidFill>
                <a:latin typeface="+mj-ea"/>
              </a:rPr>
              <a:t>JSTOR </a:t>
            </a:r>
            <a:r>
              <a:rPr lang="zh-TW" altLang="en-US" dirty="0" smtClean="0">
                <a:solidFill>
                  <a:srgbClr val="000000"/>
                </a:solidFill>
                <a:latin typeface="+mj-ea"/>
              </a:rPr>
              <a:t>使用量資料中發掘有用資訊</a:t>
            </a:r>
            <a:br>
              <a:rPr lang="zh-TW" altLang="en-US" dirty="0" smtClean="0">
                <a:solidFill>
                  <a:srgbClr val="000000"/>
                </a:solidFill>
                <a:latin typeface="+mj-ea"/>
              </a:rPr>
            </a:br>
            <a:r>
              <a:rPr lang="en-US" altLang="zh-TW" sz="1200" b="0" dirty="0" smtClean="0">
                <a:latin typeface="+mj-ea"/>
              </a:rPr>
              <a:t>Mining JSTOR Usage Data</a:t>
            </a:r>
            <a:endParaRPr lang="zh-TW" altLang="en-US" sz="1200" b="0" dirty="0" smtClean="0">
              <a:latin typeface="+mj-ea"/>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ChangeArrowheads="1"/>
          </p:cNvSpPr>
          <p:nvPr/>
        </p:nvSpPr>
        <p:spPr bwMode="auto">
          <a:xfrm>
            <a:off x="1295400" y="1981200"/>
            <a:ext cx="6248400" cy="2286000"/>
          </a:xfrm>
          <a:prstGeom prst="rect">
            <a:avLst/>
          </a:prstGeom>
          <a:solidFill>
            <a:srgbClr val="EEEDE2"/>
          </a:solidFill>
          <a:ln w="98425" cmpd="thickThin" algn="ctr">
            <a:solidFill>
              <a:srgbClr val="DEDBC4"/>
            </a:solidFill>
            <a:round/>
            <a:headEnd/>
            <a:tailEnd/>
          </a:ln>
        </p:spPr>
        <p:txBody>
          <a:bodyPr/>
          <a:lstStyle/>
          <a:p>
            <a:pPr eaLnBrk="0" hangingPunct="0"/>
            <a:endParaRPr kumimoji="0" lang="en-US" altLang="zh-TW">
              <a:ea typeface="ＭＳ Ｐゴシック" pitchFamily="34" charset="-128"/>
            </a:endParaRPr>
          </a:p>
        </p:txBody>
      </p:sp>
      <p:sp>
        <p:nvSpPr>
          <p:cNvPr id="39939" name="Text Placeholder 1"/>
          <p:cNvSpPr>
            <a:spLocks noGrp="1"/>
          </p:cNvSpPr>
          <p:nvPr>
            <p:ph type="body" idx="1"/>
          </p:nvPr>
        </p:nvSpPr>
        <p:spPr>
          <a:xfrm>
            <a:off x="1219200" y="2895600"/>
            <a:ext cx="6400800" cy="838200"/>
          </a:xfrm>
        </p:spPr>
        <p:txBody>
          <a:bodyPr/>
          <a:lstStyle/>
          <a:p>
            <a:pPr eaLnBrk="1" hangingPunct="1"/>
            <a:endParaRPr lang="en-US" altLang="zh-TW" sz="3200" smtClean="0">
              <a:solidFill>
                <a:schemeClr val="tx1"/>
              </a:solidFill>
              <a:latin typeface="Calibri" pitchFamily="34" charset="0"/>
            </a:endParaRPr>
          </a:p>
          <a:p>
            <a:pPr eaLnBrk="1" hangingPunct="1"/>
            <a:endParaRPr lang="en-US" altLang="zh-TW" sz="3200" smtClean="0">
              <a:solidFill>
                <a:schemeClr val="tx1"/>
              </a:solidFill>
              <a:latin typeface="Calibri" pitchFamily="34" charset="0"/>
            </a:endParaRPr>
          </a:p>
          <a:p>
            <a:pPr algn="ctr" eaLnBrk="1" hangingPunct="1"/>
            <a:r>
              <a:rPr lang="en-US" altLang="zh-TW" sz="4800" smtClean="0">
                <a:solidFill>
                  <a:srgbClr val="606060"/>
                </a:solidFill>
                <a:latin typeface="Calibri" pitchFamily="34" charset="0"/>
              </a:rPr>
              <a:t>Participation Overview</a:t>
            </a:r>
          </a:p>
          <a:p>
            <a:pPr algn="ctr" eaLnBrk="1" hangingPunct="1"/>
            <a:r>
              <a:rPr lang="zh-TW" altLang="en-US" sz="3400" smtClean="0">
                <a:solidFill>
                  <a:srgbClr val="606060"/>
                </a:solidFill>
                <a:latin typeface="Calibri" pitchFamily="34" charset="0"/>
              </a:rPr>
              <a:t>以</a:t>
            </a:r>
            <a:r>
              <a:rPr lang="en-US" altLang="zh-TW" sz="3400" smtClean="0">
                <a:solidFill>
                  <a:srgbClr val="606060"/>
                </a:solidFill>
                <a:latin typeface="Calibri" pitchFamily="34" charset="0"/>
              </a:rPr>
              <a:t>A</a:t>
            </a:r>
            <a:r>
              <a:rPr lang="zh-TW" altLang="en-US" sz="3400" smtClean="0">
                <a:solidFill>
                  <a:srgbClr val="606060"/>
                </a:solidFill>
                <a:latin typeface="Calibri" pitchFamily="34" charset="0"/>
              </a:rPr>
              <a:t>校為例</a:t>
            </a:r>
            <a:endParaRPr lang="en-US" altLang="zh-TW" sz="3400" smtClean="0">
              <a:solidFill>
                <a:srgbClr val="606060"/>
              </a:solidFill>
              <a:latin typeface="Calibri"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2"/>
          <p:cNvSpPr>
            <a:spLocks noGrp="1"/>
          </p:cNvSpPr>
          <p:nvPr>
            <p:ph type="title"/>
          </p:nvPr>
        </p:nvSpPr>
        <p:spPr/>
        <p:txBody>
          <a:bodyPr/>
          <a:lstStyle/>
          <a:p>
            <a:pPr eaLnBrk="1" hangingPunct="1"/>
            <a:r>
              <a:rPr lang="en-US" altLang="zh-TW" smtClean="0">
                <a:solidFill>
                  <a:schemeClr val="tx1"/>
                </a:solidFill>
                <a:ea typeface="新細明體" pitchFamily="18" charset="-120"/>
              </a:rPr>
              <a:t>Archive Collections</a:t>
            </a:r>
          </a:p>
        </p:txBody>
      </p:sp>
      <p:graphicFrame>
        <p:nvGraphicFramePr>
          <p:cNvPr id="4" name="Table 3"/>
          <p:cNvGraphicFramePr>
            <a:graphicFrameLocks noGrp="1"/>
          </p:cNvGraphicFramePr>
          <p:nvPr/>
        </p:nvGraphicFramePr>
        <p:xfrm>
          <a:off x="228600" y="1524000"/>
          <a:ext cx="8610600" cy="4259771"/>
        </p:xfrm>
        <a:graphic>
          <a:graphicData uri="http://schemas.openxmlformats.org/drawingml/2006/table">
            <a:tbl>
              <a:tblPr/>
              <a:tblGrid>
                <a:gridCol w="2190416"/>
                <a:gridCol w="1619584"/>
                <a:gridCol w="4800600"/>
              </a:tblGrid>
              <a:tr h="403919">
                <a:tc>
                  <a:txBody>
                    <a:bodyPr/>
                    <a:lstStyle/>
                    <a:p>
                      <a:pPr marL="0" algn="ctr" defTabSz="914400" rtl="0" eaLnBrk="1" fontAlgn="b" latinLnBrk="0" hangingPunct="1"/>
                      <a:r>
                        <a:rPr lang="en-US" sz="1800" b="1" i="0" u="none" strike="noStrike" kern="1200" dirty="0">
                          <a:solidFill>
                            <a:schemeClr val="bg1"/>
                          </a:solidFill>
                          <a:latin typeface="Arial"/>
                          <a:ea typeface="+mn-ea"/>
                          <a:cs typeface="+mn-cs"/>
                        </a:rPr>
                        <a:t>Collection</a:t>
                      </a:r>
                    </a:p>
                  </a:txBody>
                  <a:tcPr marL="2746" marR="2746" marT="2746" marB="0" anchor="ctr">
                    <a:lnL>
                      <a:noFill/>
                    </a:lnL>
                    <a:lnR>
                      <a:noFill/>
                    </a:lnR>
                    <a:lnT>
                      <a:noFill/>
                    </a:lnT>
                    <a:lnB w="12700" cap="flat" cmpd="sng" algn="ctr">
                      <a:solidFill>
                        <a:schemeClr val="bg2">
                          <a:lumMod val="20000"/>
                          <a:lumOff val="80000"/>
                        </a:schemeClr>
                      </a:solidFill>
                      <a:prstDash val="solid"/>
                      <a:round/>
                      <a:headEnd type="none" w="med" len="med"/>
                      <a:tailEnd type="none" w="med" len="med"/>
                    </a:lnB>
                    <a:solidFill>
                      <a:srgbClr val="881212"/>
                    </a:solidFill>
                  </a:tcPr>
                </a:tc>
                <a:tc>
                  <a:txBody>
                    <a:bodyPr/>
                    <a:lstStyle/>
                    <a:p>
                      <a:pPr marL="0" algn="ctr" defTabSz="914400" rtl="0" eaLnBrk="1" fontAlgn="b" latinLnBrk="0" hangingPunct="1"/>
                      <a:r>
                        <a:rPr lang="en-US" sz="1800" b="1" i="0" u="none" strike="noStrike" kern="1200" dirty="0" smtClean="0">
                          <a:solidFill>
                            <a:schemeClr val="bg1"/>
                          </a:solidFill>
                          <a:latin typeface="Arial"/>
                          <a:ea typeface="+mn-ea"/>
                          <a:cs typeface="+mn-cs"/>
                        </a:rPr>
                        <a:t>Access Date</a:t>
                      </a:r>
                      <a:endParaRPr lang="en-US" sz="1800" b="1" i="0" u="none" strike="noStrike" kern="1200" dirty="0">
                        <a:solidFill>
                          <a:schemeClr val="bg1"/>
                        </a:solidFill>
                        <a:latin typeface="Arial"/>
                        <a:ea typeface="+mn-ea"/>
                        <a:cs typeface="+mn-cs"/>
                      </a:endParaRPr>
                    </a:p>
                  </a:txBody>
                  <a:tcPr marL="2746" marR="2746" marT="2746" marB="0" anchor="ctr">
                    <a:lnL>
                      <a:noFill/>
                    </a:lnL>
                    <a:lnR>
                      <a:noFill/>
                    </a:lnR>
                    <a:lnT>
                      <a:noFill/>
                    </a:lnT>
                    <a:lnB w="12700" cap="flat" cmpd="sng" algn="ctr">
                      <a:solidFill>
                        <a:schemeClr val="bg2">
                          <a:lumMod val="20000"/>
                          <a:lumOff val="80000"/>
                        </a:schemeClr>
                      </a:solidFill>
                      <a:prstDash val="solid"/>
                      <a:round/>
                      <a:headEnd type="none" w="med" len="med"/>
                      <a:tailEnd type="none" w="med" len="med"/>
                    </a:lnB>
                    <a:solidFill>
                      <a:srgbClr val="881212"/>
                    </a:solidFill>
                  </a:tcPr>
                </a:tc>
                <a:tc>
                  <a:txBody>
                    <a:bodyPr/>
                    <a:lstStyle/>
                    <a:p>
                      <a:pPr marL="0" algn="ctr" defTabSz="914400" rtl="0" eaLnBrk="1" fontAlgn="b" latinLnBrk="0" hangingPunct="1"/>
                      <a:r>
                        <a:rPr lang="en-US" sz="1800" b="1" i="0" u="none" strike="noStrike" kern="1200" dirty="0" smtClean="0">
                          <a:solidFill>
                            <a:schemeClr val="bg1"/>
                          </a:solidFill>
                          <a:latin typeface="Arial"/>
                          <a:ea typeface="+mn-ea"/>
                          <a:cs typeface="+mn-cs"/>
                        </a:rPr>
                        <a:t>Core Disciplines</a:t>
                      </a:r>
                      <a:endParaRPr lang="en-US" sz="1800" b="1" i="0" u="none" strike="noStrike" kern="1200" dirty="0">
                        <a:solidFill>
                          <a:schemeClr val="bg1"/>
                        </a:solidFill>
                        <a:latin typeface="Arial"/>
                        <a:ea typeface="+mn-ea"/>
                        <a:cs typeface="+mn-cs"/>
                      </a:endParaRPr>
                    </a:p>
                  </a:txBody>
                  <a:tcPr marL="2746" marR="2746" marT="2746" marB="0" anchor="ctr">
                    <a:lnL>
                      <a:noFill/>
                    </a:lnL>
                    <a:lnR>
                      <a:noFill/>
                    </a:lnR>
                    <a:lnT>
                      <a:noFill/>
                    </a:lnT>
                    <a:lnB w="12700" cap="flat" cmpd="sng" algn="ctr">
                      <a:solidFill>
                        <a:schemeClr val="bg2">
                          <a:lumMod val="20000"/>
                          <a:lumOff val="80000"/>
                        </a:schemeClr>
                      </a:solidFill>
                      <a:prstDash val="solid"/>
                      <a:round/>
                      <a:headEnd type="none" w="med" len="med"/>
                      <a:tailEnd type="none" w="med" len="med"/>
                    </a:lnB>
                    <a:solidFill>
                      <a:srgbClr val="881212"/>
                    </a:solidFill>
                  </a:tcPr>
                </a:tc>
              </a:tr>
              <a:tr h="404816">
                <a:tc>
                  <a:txBody>
                    <a:bodyPr/>
                    <a:lstStyle/>
                    <a:p>
                      <a:pPr algn="ctr" fontAlgn="ctr"/>
                      <a:r>
                        <a:rPr lang="en-US" sz="1600" b="0" i="0" u="none" strike="noStrike" dirty="0">
                          <a:solidFill>
                            <a:srgbClr val="000000"/>
                          </a:solidFill>
                          <a:latin typeface="Calibri"/>
                        </a:rPr>
                        <a:t>Arts &amp; Sciences I</a:t>
                      </a:r>
                    </a:p>
                  </a:txBody>
                  <a:tcPr marL="7620" marR="7620" marT="7620" marB="0" anchor="ctr">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latin typeface="Calibri"/>
                        </a:rPr>
                        <a:t>June-06</a:t>
                      </a:r>
                    </a:p>
                  </a:txBody>
                  <a:tcPr marL="7620" marR="7620" marT="7620" marB="0" anchor="ctr">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rgbClr val="000000"/>
                          </a:solidFill>
                          <a:latin typeface="Calibri"/>
                        </a:rPr>
                        <a:t>Statistics, Anthropology, Population Studies, Mathematics, Business, Economics</a:t>
                      </a:r>
                    </a:p>
                  </a:txBody>
                  <a:tcPr marL="7620" marR="7620" marT="7620" marB="0" anchor="ctr">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solidFill>
                  </a:tcPr>
                </a:tc>
              </a:tr>
              <a:tr h="301056">
                <a:tc>
                  <a:txBody>
                    <a:bodyPr/>
                    <a:lstStyle/>
                    <a:p>
                      <a:pPr algn="ctr" fontAlgn="ctr"/>
                      <a:r>
                        <a:rPr lang="en-US" sz="1600" b="0" i="0" u="none" strike="noStrike">
                          <a:solidFill>
                            <a:srgbClr val="000000"/>
                          </a:solidFill>
                          <a:latin typeface="Calibri"/>
                        </a:rPr>
                        <a:t>Health &amp; General Sciences</a:t>
                      </a:r>
                    </a:p>
                  </a:txBody>
                  <a:tcPr marL="7620" marR="7620" marT="7620" marB="0" anchor="ctr">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latin typeface="Calibri"/>
                        </a:rPr>
                        <a:t>June-06</a:t>
                      </a:r>
                    </a:p>
                  </a:txBody>
                  <a:tcPr marL="7620" marR="7620" marT="7620" marB="0" anchor="ctr">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solidFill>
                  </a:tcPr>
                </a:tc>
                <a:tc>
                  <a:txBody>
                    <a:bodyPr/>
                    <a:lstStyle/>
                    <a:p>
                      <a:pPr algn="ctr" fontAlgn="ctr"/>
                      <a:r>
                        <a:rPr lang="en-US" sz="1400" b="0" i="0" u="none" strike="noStrike">
                          <a:solidFill>
                            <a:srgbClr val="000000"/>
                          </a:solidFill>
                          <a:latin typeface="Calibri"/>
                        </a:rPr>
                        <a:t>General Science, Biological Science, Health Sciences, Psychologuy</a:t>
                      </a:r>
                    </a:p>
                  </a:txBody>
                  <a:tcPr marL="7620" marR="7620" marT="7620" marB="0" anchor="ctr">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solidFill>
                  </a:tcPr>
                </a:tc>
              </a:tr>
              <a:tr h="404816">
                <a:tc>
                  <a:txBody>
                    <a:bodyPr/>
                    <a:lstStyle/>
                    <a:p>
                      <a:pPr algn="ctr" fontAlgn="ctr"/>
                      <a:r>
                        <a:rPr lang="en-US" sz="1600" b="0" i="0" u="none" strike="noStrike">
                          <a:solidFill>
                            <a:srgbClr val="000000"/>
                          </a:solidFill>
                          <a:latin typeface="Calibri"/>
                        </a:rPr>
                        <a:t>Arts &amp; Sciences II</a:t>
                      </a:r>
                    </a:p>
                  </a:txBody>
                  <a:tcPr marL="7620" marR="7620" marT="7620" marB="0" anchor="ctr">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latin typeface="Calibri"/>
                        </a:rPr>
                        <a:t>June-06</a:t>
                      </a:r>
                    </a:p>
                  </a:txBody>
                  <a:tcPr marL="7620" marR="7620" marT="7620" marB="0" anchor="ctr">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solidFill>
                  </a:tcPr>
                </a:tc>
                <a:tc>
                  <a:txBody>
                    <a:bodyPr/>
                    <a:lstStyle/>
                    <a:p>
                      <a:pPr algn="ctr" fontAlgn="ctr"/>
                      <a:r>
                        <a:rPr lang="en-US" sz="1400" b="0" i="0" u="none" strike="noStrike">
                          <a:solidFill>
                            <a:srgbClr val="000000"/>
                          </a:solidFill>
                          <a:latin typeface="Calibri"/>
                        </a:rPr>
                        <a:t>Political Science, Geography, Sociology, History of Science &amp; Technology, Business, Economics</a:t>
                      </a:r>
                    </a:p>
                  </a:txBody>
                  <a:tcPr marL="7620" marR="7620" marT="7620" marB="0" anchor="ctr">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solidFill>
                  </a:tcPr>
                </a:tc>
              </a:tr>
              <a:tr h="404816">
                <a:tc>
                  <a:txBody>
                    <a:bodyPr/>
                    <a:lstStyle/>
                    <a:p>
                      <a:pPr algn="ctr" fontAlgn="ctr"/>
                      <a:r>
                        <a:rPr lang="en-US" sz="1600" b="0" i="0" u="none" strike="noStrike">
                          <a:solidFill>
                            <a:srgbClr val="000000"/>
                          </a:solidFill>
                          <a:latin typeface="Calibri"/>
                        </a:rPr>
                        <a:t>Arts &amp; Sciences III</a:t>
                      </a:r>
                    </a:p>
                  </a:txBody>
                  <a:tcPr marL="7620" marR="7620" marT="7620" marB="0" anchor="ctr">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latin typeface="Calibri"/>
                        </a:rPr>
                        <a:t>June-06</a:t>
                      </a:r>
                    </a:p>
                  </a:txBody>
                  <a:tcPr marL="7620" marR="7620" marT="7620" marB="0" anchor="ctr">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solidFill>
                  </a:tcPr>
                </a:tc>
                <a:tc>
                  <a:txBody>
                    <a:bodyPr/>
                    <a:lstStyle/>
                    <a:p>
                      <a:pPr algn="ctr" fontAlgn="ctr"/>
                      <a:r>
                        <a:rPr lang="en-US" sz="1400" b="0" i="0" u="none" strike="noStrike">
                          <a:solidFill>
                            <a:srgbClr val="000000"/>
                          </a:solidFill>
                          <a:latin typeface="Calibri"/>
                        </a:rPr>
                        <a:t>Music, Language &amp; Literature, Art &amp; Art History, Religion, Performing Arts</a:t>
                      </a:r>
                    </a:p>
                  </a:txBody>
                  <a:tcPr marL="7620" marR="7620" marT="7620" marB="0" anchor="ctr">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solidFill>
                  </a:tcPr>
                </a:tc>
              </a:tr>
              <a:tr h="404816">
                <a:tc>
                  <a:txBody>
                    <a:bodyPr/>
                    <a:lstStyle/>
                    <a:p>
                      <a:pPr algn="ctr" fontAlgn="ctr"/>
                      <a:r>
                        <a:rPr lang="en-US" sz="1600" b="0" i="0" u="none" strike="noStrike">
                          <a:solidFill>
                            <a:srgbClr val="000000"/>
                          </a:solidFill>
                          <a:latin typeface="Calibri"/>
                        </a:rPr>
                        <a:t>Arts &amp; Sciences VII</a:t>
                      </a:r>
                    </a:p>
                  </a:txBody>
                  <a:tcPr marL="7620" marR="7620" marT="7620" marB="0" anchor="ctr">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latin typeface="Calibri"/>
                        </a:rPr>
                        <a:t>June-06</a:t>
                      </a:r>
                    </a:p>
                  </a:txBody>
                  <a:tcPr marL="7620" marR="7620" marT="7620" marB="0" anchor="ctr">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solidFill>
                  </a:tcPr>
                </a:tc>
                <a:tc>
                  <a:txBody>
                    <a:bodyPr/>
                    <a:lstStyle/>
                    <a:p>
                      <a:pPr algn="ctr" fontAlgn="ctr"/>
                      <a:r>
                        <a:rPr lang="en-US" sz="1400" b="0" i="0" u="none" strike="noStrike">
                          <a:solidFill>
                            <a:srgbClr val="000000"/>
                          </a:solidFill>
                          <a:latin typeface="Calibri"/>
                        </a:rPr>
                        <a:t>Art &amp; Art History, Business, Economics, Statistics, History, Health Policy</a:t>
                      </a:r>
                    </a:p>
                  </a:txBody>
                  <a:tcPr marL="7620" marR="7620" marT="7620" marB="0" anchor="ctr">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solidFill>
                  </a:tcPr>
                </a:tc>
              </a:tr>
              <a:tr h="404816">
                <a:tc>
                  <a:txBody>
                    <a:bodyPr/>
                    <a:lstStyle/>
                    <a:p>
                      <a:pPr algn="ctr" fontAlgn="ctr"/>
                      <a:r>
                        <a:rPr lang="en-US" sz="1600" b="0" i="0" u="none" strike="noStrike">
                          <a:solidFill>
                            <a:srgbClr val="000000"/>
                          </a:solidFill>
                          <a:latin typeface="Calibri"/>
                        </a:rPr>
                        <a:t>Arts &amp; Sciences IV</a:t>
                      </a:r>
                    </a:p>
                  </a:txBody>
                  <a:tcPr marL="7620" marR="7620" marT="7620" marB="0" anchor="ctr">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latin typeface="Calibri"/>
                        </a:rPr>
                        <a:t>June-06</a:t>
                      </a:r>
                    </a:p>
                  </a:txBody>
                  <a:tcPr marL="7620" marR="7620" marT="7620" marB="0" anchor="ctr">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rgbClr val="000000"/>
                          </a:solidFill>
                          <a:latin typeface="Calibri"/>
                        </a:rPr>
                        <a:t>Law, Education, Business, Health Policy, Public Policy &amp; Administration, Education, Music</a:t>
                      </a:r>
                    </a:p>
                  </a:txBody>
                  <a:tcPr marL="7620" marR="7620" marT="7620" marB="0" anchor="ctr">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solidFill>
                  </a:tcPr>
                </a:tc>
              </a:tr>
              <a:tr h="404816">
                <a:tc>
                  <a:txBody>
                    <a:bodyPr/>
                    <a:lstStyle/>
                    <a:p>
                      <a:pPr algn="ctr" fontAlgn="ctr"/>
                      <a:r>
                        <a:rPr lang="en-US" sz="1600" b="0" i="0" u="none" strike="noStrike">
                          <a:solidFill>
                            <a:srgbClr val="000000"/>
                          </a:solidFill>
                          <a:latin typeface="Calibri"/>
                        </a:rPr>
                        <a:t>Life Sciences</a:t>
                      </a:r>
                    </a:p>
                  </a:txBody>
                  <a:tcPr marL="7620" marR="7620" marT="7620" marB="0" anchor="ctr">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latin typeface="Calibri"/>
                        </a:rPr>
                        <a:t>July-09</a:t>
                      </a:r>
                    </a:p>
                  </a:txBody>
                  <a:tcPr marL="7620" marR="7620" marT="7620" marB="0" anchor="ctr">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solidFill>
                  </a:tcPr>
                </a:tc>
                <a:tc>
                  <a:txBody>
                    <a:bodyPr/>
                    <a:lstStyle/>
                    <a:p>
                      <a:pPr algn="ctr" fontAlgn="ctr"/>
                      <a:r>
                        <a:rPr lang="en-US" sz="1400" b="0" i="0" u="none" strike="noStrike">
                          <a:solidFill>
                            <a:srgbClr val="000000"/>
                          </a:solidFill>
                          <a:latin typeface="Calibri"/>
                        </a:rPr>
                        <a:t>Biological Sciences, Zoology, Botany &amp; Plant Sciences, Ecology &amp; Evolutionary Biology, Paleontology, Aquatic Sciences</a:t>
                      </a:r>
                    </a:p>
                  </a:txBody>
                  <a:tcPr marL="7620" marR="7620" marT="7620" marB="0" anchor="ctr">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solidFill>
                  </a:tcPr>
                </a:tc>
              </a:tr>
              <a:tr h="301056">
                <a:tc>
                  <a:txBody>
                    <a:bodyPr/>
                    <a:lstStyle/>
                    <a:p>
                      <a:pPr algn="ctr" fontAlgn="ctr"/>
                      <a:r>
                        <a:rPr lang="en-US" sz="1600" b="0" i="0" u="none" strike="noStrike">
                          <a:solidFill>
                            <a:srgbClr val="000000"/>
                          </a:solidFill>
                          <a:latin typeface="Calibri"/>
                        </a:rPr>
                        <a:t>Arts &amp; Sciences VI</a:t>
                      </a:r>
                    </a:p>
                  </a:txBody>
                  <a:tcPr marL="7620" marR="7620" marT="7620" marB="0" anchor="ctr">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latin typeface="Calibri"/>
                        </a:rPr>
                        <a:t>February-11</a:t>
                      </a:r>
                    </a:p>
                  </a:txBody>
                  <a:tcPr marL="7620" marR="7620" marT="7620" marB="0" anchor="ctr">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solidFill>
                  </a:tcPr>
                </a:tc>
                <a:tc>
                  <a:txBody>
                    <a:bodyPr/>
                    <a:lstStyle/>
                    <a:p>
                      <a:pPr algn="ctr" fontAlgn="ctr"/>
                      <a:r>
                        <a:rPr lang="en-US" sz="1400" b="0" i="0" u="none" strike="noStrike">
                          <a:solidFill>
                            <a:srgbClr val="000000"/>
                          </a:solidFill>
                          <a:latin typeface="Calibri"/>
                        </a:rPr>
                        <a:t>Political Science, Education, Business, Economics, Linguistics, Law</a:t>
                      </a:r>
                    </a:p>
                  </a:txBody>
                  <a:tcPr marL="7620" marR="7620" marT="7620" marB="0" anchor="ctr">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solidFill>
                  </a:tcPr>
                </a:tc>
              </a:tr>
              <a:tr h="603673">
                <a:tc>
                  <a:txBody>
                    <a:bodyPr/>
                    <a:lstStyle/>
                    <a:p>
                      <a:pPr algn="ctr" fontAlgn="ctr"/>
                      <a:r>
                        <a:rPr lang="en-US" sz="1600" b="0" i="0" u="none" strike="noStrike">
                          <a:solidFill>
                            <a:srgbClr val="000000"/>
                          </a:solidFill>
                          <a:latin typeface="Calibri"/>
                        </a:rPr>
                        <a:t>Arts &amp; Sciences V</a:t>
                      </a:r>
                    </a:p>
                  </a:txBody>
                  <a:tcPr marL="7620" marR="7620" marT="7620" marB="0" anchor="ctr">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latin typeface="Calibri"/>
                        </a:rPr>
                        <a:t>December-11</a:t>
                      </a:r>
                    </a:p>
                  </a:txBody>
                  <a:tcPr marL="7620" marR="7620" marT="7620" marB="0" anchor="ctr">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rgbClr val="000000"/>
                          </a:solidFill>
                          <a:latin typeface="Calibri"/>
                        </a:rPr>
                        <a:t>American Studies, Language &amp; Literature, Art &amp; Art History, Philosophy, History, Ecology &amp; Evolutionary Biology, Classical Studies</a:t>
                      </a:r>
                    </a:p>
                  </a:txBody>
                  <a:tcPr marL="7620" marR="7620" marT="7620" marB="0" anchor="ctr">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solidFill>
                  </a:tcPr>
                </a:tc>
              </a:tr>
            </a:tbl>
          </a:graphicData>
        </a:graphic>
      </p:graphicFrame>
      <p:sp>
        <p:nvSpPr>
          <p:cNvPr id="5" name="Rounded Rectangle 4"/>
          <p:cNvSpPr/>
          <p:nvPr/>
        </p:nvSpPr>
        <p:spPr bwMode="auto">
          <a:xfrm>
            <a:off x="152400" y="990600"/>
            <a:ext cx="8610600" cy="381000"/>
          </a:xfrm>
          <a:prstGeom prst="roundRect">
            <a:avLst/>
          </a:prstGeom>
          <a:solidFill>
            <a:srgbClr val="EEEDE2"/>
          </a:solidFill>
          <a:ln>
            <a:solidFill>
              <a:schemeClr val="bg2">
                <a:lumMod val="20000"/>
                <a:lumOff val="8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lgn="ctr" eaLnBrk="0" hangingPunct="0">
              <a:defRPr/>
            </a:pPr>
            <a:r>
              <a:rPr kumimoji="0" lang="en-US" sz="1800" b="1" dirty="0">
                <a:solidFill>
                  <a:schemeClr val="tx1"/>
                </a:solidFill>
                <a:latin typeface="Calibri" pitchFamily="34" charset="0"/>
                <a:cs typeface="Calibri" pitchFamily="34" charset="0"/>
              </a:rPr>
              <a:t>You Currently Provide Access to the Following Collections…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2"/>
          <p:cNvSpPr>
            <a:spLocks noGrp="1"/>
          </p:cNvSpPr>
          <p:nvPr>
            <p:ph type="title"/>
          </p:nvPr>
        </p:nvSpPr>
        <p:spPr/>
        <p:txBody>
          <a:bodyPr/>
          <a:lstStyle/>
          <a:p>
            <a:pPr eaLnBrk="1" hangingPunct="1"/>
            <a:r>
              <a:rPr lang="en-US" altLang="zh-TW" smtClean="0">
                <a:solidFill>
                  <a:schemeClr val="tx1"/>
                </a:solidFill>
                <a:ea typeface="新細明體" pitchFamily="18" charset="-120"/>
              </a:rPr>
              <a:t>Archive Collections</a:t>
            </a:r>
          </a:p>
        </p:txBody>
      </p:sp>
      <p:graphicFrame>
        <p:nvGraphicFramePr>
          <p:cNvPr id="4" name="Table 3"/>
          <p:cNvGraphicFramePr>
            <a:graphicFrameLocks noGrp="1"/>
          </p:cNvGraphicFramePr>
          <p:nvPr/>
        </p:nvGraphicFramePr>
        <p:xfrm>
          <a:off x="228600" y="1657350"/>
          <a:ext cx="8610600" cy="4070388"/>
        </p:xfrm>
        <a:graphic>
          <a:graphicData uri="http://schemas.openxmlformats.org/drawingml/2006/table">
            <a:tbl>
              <a:tblPr/>
              <a:tblGrid>
                <a:gridCol w="2792627"/>
                <a:gridCol w="1861751"/>
                <a:gridCol w="3956222"/>
              </a:tblGrid>
              <a:tr h="481290">
                <a:tc>
                  <a:txBody>
                    <a:bodyPr/>
                    <a:lstStyle/>
                    <a:p>
                      <a:pPr marL="0" algn="ctr" defTabSz="914400" rtl="0" eaLnBrk="1" fontAlgn="b" latinLnBrk="0" hangingPunct="1"/>
                      <a:r>
                        <a:rPr lang="en-US" sz="1800" b="1" i="0" u="none" strike="noStrike" kern="1200" dirty="0">
                          <a:solidFill>
                            <a:schemeClr val="bg1"/>
                          </a:solidFill>
                          <a:latin typeface="Arial"/>
                          <a:ea typeface="+mn-ea"/>
                          <a:cs typeface="+mn-cs"/>
                        </a:rPr>
                        <a:t>Collection</a:t>
                      </a:r>
                    </a:p>
                  </a:txBody>
                  <a:tcPr marL="2746" marR="2746" marT="2746" marB="0" anchor="ctr">
                    <a:lnL>
                      <a:noFill/>
                    </a:lnL>
                    <a:lnR>
                      <a:noFill/>
                    </a:lnR>
                    <a:lnT>
                      <a:noFill/>
                    </a:lnT>
                    <a:lnB w="12700" cap="flat" cmpd="sng" algn="ctr">
                      <a:solidFill>
                        <a:schemeClr val="bg2">
                          <a:lumMod val="20000"/>
                          <a:lumOff val="80000"/>
                        </a:schemeClr>
                      </a:solidFill>
                      <a:prstDash val="solid"/>
                      <a:round/>
                      <a:headEnd type="none" w="med" len="med"/>
                      <a:tailEnd type="none" w="med" len="med"/>
                    </a:lnB>
                    <a:solidFill>
                      <a:srgbClr val="881212"/>
                    </a:solidFill>
                  </a:tcPr>
                </a:tc>
                <a:tc>
                  <a:txBody>
                    <a:bodyPr/>
                    <a:lstStyle/>
                    <a:p>
                      <a:pPr marL="0" algn="ctr" defTabSz="914400" rtl="0" eaLnBrk="1" fontAlgn="b" latinLnBrk="0" hangingPunct="1"/>
                      <a:r>
                        <a:rPr lang="en-US" sz="1800" b="1" i="0" u="none" strike="noStrike" kern="1200" dirty="0" smtClean="0">
                          <a:solidFill>
                            <a:schemeClr val="bg1"/>
                          </a:solidFill>
                          <a:latin typeface="Arial"/>
                          <a:ea typeface="+mn-ea"/>
                          <a:cs typeface="+mn-cs"/>
                        </a:rPr>
                        <a:t>Launch Date</a:t>
                      </a:r>
                      <a:endParaRPr lang="en-US" sz="1800" b="1" i="0" u="none" strike="noStrike" kern="1200" dirty="0">
                        <a:solidFill>
                          <a:schemeClr val="bg1"/>
                        </a:solidFill>
                        <a:latin typeface="Arial"/>
                        <a:ea typeface="+mn-ea"/>
                        <a:cs typeface="+mn-cs"/>
                      </a:endParaRPr>
                    </a:p>
                  </a:txBody>
                  <a:tcPr marL="2746" marR="2746" marT="2746" marB="0" anchor="ctr">
                    <a:lnL>
                      <a:noFill/>
                    </a:lnL>
                    <a:lnR>
                      <a:noFill/>
                    </a:lnR>
                    <a:lnT>
                      <a:noFill/>
                    </a:lnT>
                    <a:lnB w="12700" cap="flat" cmpd="sng" algn="ctr">
                      <a:solidFill>
                        <a:schemeClr val="bg2">
                          <a:lumMod val="20000"/>
                          <a:lumOff val="80000"/>
                        </a:schemeClr>
                      </a:solidFill>
                      <a:prstDash val="solid"/>
                      <a:round/>
                      <a:headEnd type="none" w="med" len="med"/>
                      <a:tailEnd type="none" w="med" len="med"/>
                    </a:lnB>
                    <a:solidFill>
                      <a:srgbClr val="881212"/>
                    </a:solidFill>
                  </a:tcPr>
                </a:tc>
                <a:tc>
                  <a:txBody>
                    <a:bodyPr/>
                    <a:lstStyle/>
                    <a:p>
                      <a:pPr marL="0" algn="ctr" defTabSz="914400" rtl="0" eaLnBrk="1" fontAlgn="b" latinLnBrk="0" hangingPunct="1"/>
                      <a:r>
                        <a:rPr lang="en-US" sz="1800" b="1" i="0" u="none" strike="noStrike" kern="1200" dirty="0" smtClean="0">
                          <a:solidFill>
                            <a:schemeClr val="bg1"/>
                          </a:solidFill>
                          <a:latin typeface="Arial"/>
                          <a:ea typeface="+mn-ea"/>
                          <a:cs typeface="+mn-cs"/>
                        </a:rPr>
                        <a:t>Core Disciplines</a:t>
                      </a:r>
                      <a:endParaRPr lang="en-US" sz="1800" b="1" i="0" u="none" strike="noStrike" kern="1200" dirty="0">
                        <a:solidFill>
                          <a:schemeClr val="bg1"/>
                        </a:solidFill>
                        <a:latin typeface="Arial"/>
                        <a:ea typeface="+mn-ea"/>
                        <a:cs typeface="+mn-cs"/>
                      </a:endParaRPr>
                    </a:p>
                  </a:txBody>
                  <a:tcPr marL="2746" marR="2746" marT="2746" marB="0" anchor="ctr">
                    <a:lnL>
                      <a:noFill/>
                    </a:lnL>
                    <a:lnR>
                      <a:noFill/>
                    </a:lnR>
                    <a:lnT>
                      <a:noFill/>
                    </a:lnT>
                    <a:lnB w="12700" cap="flat" cmpd="sng" algn="ctr">
                      <a:solidFill>
                        <a:schemeClr val="bg2">
                          <a:lumMod val="20000"/>
                          <a:lumOff val="80000"/>
                        </a:schemeClr>
                      </a:solidFill>
                      <a:prstDash val="solid"/>
                      <a:round/>
                      <a:headEnd type="none" w="med" len="med"/>
                      <a:tailEnd type="none" w="med" len="med"/>
                    </a:lnB>
                    <a:solidFill>
                      <a:srgbClr val="881212"/>
                    </a:solidFill>
                  </a:tcPr>
                </a:tc>
              </a:tr>
              <a:tr h="469866">
                <a:tc>
                  <a:txBody>
                    <a:bodyPr/>
                    <a:lstStyle/>
                    <a:p>
                      <a:pPr algn="ctr" fontAlgn="ctr"/>
                      <a:r>
                        <a:rPr lang="en-US" sz="1600" b="0" i="0" u="none" strike="noStrike" dirty="0">
                          <a:solidFill>
                            <a:srgbClr val="000000"/>
                          </a:solidFill>
                          <a:latin typeface="Calibri"/>
                        </a:rPr>
                        <a:t>African Cultural Heritage Sites and Landscapes </a:t>
                      </a:r>
                    </a:p>
                  </a:txBody>
                  <a:tcPr marL="7620" marR="7620" marT="7620" marB="0" anchor="ctr">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solidFill>
                  </a:tcPr>
                </a:tc>
                <a:tc>
                  <a:txBody>
                    <a:bodyPr/>
                    <a:lstStyle/>
                    <a:p>
                      <a:pPr algn="ctr" fontAlgn="ctr"/>
                      <a:r>
                        <a:rPr lang="en-US" sz="1200" b="0" i="0" u="none" strike="noStrike" dirty="0">
                          <a:solidFill>
                            <a:srgbClr val="000000"/>
                          </a:solidFill>
                          <a:latin typeface="Calibri"/>
                        </a:rPr>
                        <a:t>April-07</a:t>
                      </a:r>
                    </a:p>
                  </a:txBody>
                  <a:tcPr marL="7620" marR="7620" marT="7620" marB="0" anchor="ctr">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solidFill>
                  </a:tcPr>
                </a:tc>
                <a:tc>
                  <a:txBody>
                    <a:bodyPr/>
                    <a:lstStyle/>
                    <a:p>
                      <a:pPr algn="ctr" fontAlgn="ctr"/>
                      <a:r>
                        <a:rPr lang="en-US" sz="1400" b="0" i="0" u="none" strike="noStrike">
                          <a:solidFill>
                            <a:srgbClr val="000000"/>
                          </a:solidFill>
                          <a:latin typeface="Calibri"/>
                        </a:rPr>
                        <a:t>Primary Source Materials</a:t>
                      </a:r>
                    </a:p>
                  </a:txBody>
                  <a:tcPr marL="7620" marR="7620" marT="7620" marB="0" anchor="ctr">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solidFill>
                  </a:tcPr>
                </a:tc>
              </a:tr>
              <a:tr h="469866">
                <a:tc>
                  <a:txBody>
                    <a:bodyPr/>
                    <a:lstStyle/>
                    <a:p>
                      <a:pPr algn="ctr" fontAlgn="ctr"/>
                      <a:r>
                        <a:rPr lang="en-US" sz="1600" b="0" i="0" u="none" strike="noStrike">
                          <a:solidFill>
                            <a:srgbClr val="000000"/>
                          </a:solidFill>
                          <a:latin typeface="Calibri"/>
                        </a:rPr>
                        <a:t>Struggles for Freedom in Southern Africa </a:t>
                      </a:r>
                    </a:p>
                  </a:txBody>
                  <a:tcPr marL="7620" marR="7620" marT="7620" marB="0" anchor="ctr">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latin typeface="Calibri"/>
                        </a:rPr>
                        <a:t>June-07</a:t>
                      </a:r>
                    </a:p>
                  </a:txBody>
                  <a:tcPr marL="7620" marR="7620" marT="7620" marB="0" anchor="ctr">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solidFill>
                  </a:tcPr>
                </a:tc>
                <a:tc>
                  <a:txBody>
                    <a:bodyPr/>
                    <a:lstStyle/>
                    <a:p>
                      <a:pPr algn="ctr" fontAlgn="ctr"/>
                      <a:r>
                        <a:rPr lang="en-US" sz="1400" b="0" i="0" u="none" strike="noStrike">
                          <a:solidFill>
                            <a:srgbClr val="000000"/>
                          </a:solidFill>
                          <a:latin typeface="Calibri"/>
                        </a:rPr>
                        <a:t>Primary Source Materials</a:t>
                      </a:r>
                    </a:p>
                  </a:txBody>
                  <a:tcPr marL="7620" marR="7620" marT="7620" marB="0" anchor="ctr">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solidFill>
                  </a:tcPr>
                </a:tc>
              </a:tr>
              <a:tr h="426798">
                <a:tc>
                  <a:txBody>
                    <a:bodyPr/>
                    <a:lstStyle/>
                    <a:p>
                      <a:pPr algn="ctr" fontAlgn="ctr"/>
                      <a:r>
                        <a:rPr lang="en-US" sz="1600" b="0" i="0" u="none" strike="noStrike">
                          <a:solidFill>
                            <a:srgbClr val="000000"/>
                          </a:solidFill>
                          <a:latin typeface="Calibri"/>
                        </a:rPr>
                        <a:t>Ireland Collection</a:t>
                      </a:r>
                    </a:p>
                  </a:txBody>
                  <a:tcPr marL="7620" marR="7620" marT="7620" marB="0" anchor="ctr">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latin typeface="Calibri"/>
                        </a:rPr>
                        <a:t>July-08</a:t>
                      </a:r>
                    </a:p>
                  </a:txBody>
                  <a:tcPr marL="7620" marR="7620" marT="7620" marB="0" anchor="ctr">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solidFill>
                  </a:tcPr>
                </a:tc>
                <a:tc>
                  <a:txBody>
                    <a:bodyPr/>
                    <a:lstStyle/>
                    <a:p>
                      <a:pPr algn="ctr" fontAlgn="ctr"/>
                      <a:r>
                        <a:rPr lang="en-US" sz="1400" b="0" i="0" u="none" strike="noStrike">
                          <a:solidFill>
                            <a:srgbClr val="000000"/>
                          </a:solidFill>
                          <a:latin typeface="Calibri"/>
                        </a:rPr>
                        <a:t>Irish Studies, Language &amp; Literature, History, Mathematics, Archaeology</a:t>
                      </a:r>
                    </a:p>
                  </a:txBody>
                  <a:tcPr marL="7620" marR="7620" marT="7620" marB="0" anchor="ctr">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solidFill>
                  </a:tcPr>
                </a:tc>
              </a:tr>
              <a:tr h="426798">
                <a:tc>
                  <a:txBody>
                    <a:bodyPr/>
                    <a:lstStyle/>
                    <a:p>
                      <a:pPr algn="ctr" fontAlgn="ctr"/>
                      <a:r>
                        <a:rPr lang="en-US" sz="1600" b="0" i="0" u="none" strike="noStrike">
                          <a:solidFill>
                            <a:srgbClr val="000000"/>
                          </a:solidFill>
                          <a:latin typeface="Calibri"/>
                        </a:rPr>
                        <a:t>19</a:t>
                      </a:r>
                      <a:r>
                        <a:rPr lang="en-US" sz="1600" b="0" i="0" u="none" strike="noStrike" baseline="30000">
                          <a:solidFill>
                            <a:srgbClr val="000000"/>
                          </a:solidFill>
                          <a:latin typeface="Calibri"/>
                        </a:rPr>
                        <a:t>th</a:t>
                      </a:r>
                      <a:r>
                        <a:rPr lang="en-US" sz="1600" b="0" i="0" u="none" strike="noStrike">
                          <a:solidFill>
                            <a:srgbClr val="000000"/>
                          </a:solidFill>
                          <a:latin typeface="Calibri"/>
                        </a:rPr>
                        <a:t> Century British Pamphlets </a:t>
                      </a:r>
                    </a:p>
                  </a:txBody>
                  <a:tcPr marL="7620" marR="7620" marT="7620" marB="0" anchor="ctr">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latin typeface="Calibri"/>
                        </a:rPr>
                        <a:t>January-09</a:t>
                      </a:r>
                    </a:p>
                  </a:txBody>
                  <a:tcPr marL="7620" marR="7620" marT="7620" marB="0" anchor="ctr">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solidFill>
                  </a:tcPr>
                </a:tc>
                <a:tc>
                  <a:txBody>
                    <a:bodyPr/>
                    <a:lstStyle/>
                    <a:p>
                      <a:pPr algn="ctr" fontAlgn="ctr"/>
                      <a:r>
                        <a:rPr lang="en-US" sz="1400" b="0" i="0" u="none" strike="noStrike">
                          <a:solidFill>
                            <a:srgbClr val="000000"/>
                          </a:solidFill>
                          <a:latin typeface="Calibri"/>
                        </a:rPr>
                        <a:t>British Studies, History, Political Science</a:t>
                      </a:r>
                    </a:p>
                  </a:txBody>
                  <a:tcPr marL="7620" marR="7620" marT="7620" marB="0" anchor="ctr">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solidFill>
                  </a:tcPr>
                </a:tc>
              </a:tr>
              <a:tr h="426798">
                <a:tc>
                  <a:txBody>
                    <a:bodyPr/>
                    <a:lstStyle/>
                    <a:p>
                      <a:pPr algn="ctr" fontAlgn="ctr"/>
                      <a:r>
                        <a:rPr lang="en-US" sz="1600" b="0" i="0" u="none" strike="noStrike">
                          <a:solidFill>
                            <a:srgbClr val="000000"/>
                          </a:solidFill>
                          <a:latin typeface="Calibri"/>
                        </a:rPr>
                        <a:t>Arts &amp; Sciences VIII</a:t>
                      </a:r>
                    </a:p>
                  </a:txBody>
                  <a:tcPr marL="7620" marR="7620" marT="7620" marB="0" anchor="ctr">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latin typeface="Calibri"/>
                        </a:rPr>
                        <a:t>October-09</a:t>
                      </a:r>
                    </a:p>
                  </a:txBody>
                  <a:tcPr marL="7620" marR="7620" marT="7620" marB="0" anchor="ctr">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solidFill>
                  </a:tcPr>
                </a:tc>
                <a:tc>
                  <a:txBody>
                    <a:bodyPr/>
                    <a:lstStyle/>
                    <a:p>
                      <a:pPr algn="ctr" fontAlgn="ctr"/>
                      <a:r>
                        <a:rPr lang="en-US" sz="1400" b="0" i="0" u="none" strike="noStrike">
                          <a:solidFill>
                            <a:srgbClr val="000000"/>
                          </a:solidFill>
                          <a:latin typeface="Calibri"/>
                        </a:rPr>
                        <a:t>Art &amp; Art History, Language &amp; Literature, History, Philosophy, Education </a:t>
                      </a:r>
                    </a:p>
                  </a:txBody>
                  <a:tcPr marL="7620" marR="7620" marT="7620" marB="0" anchor="ctr">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solidFill>
                  </a:tcPr>
                </a:tc>
              </a:tr>
              <a:tr h="426798">
                <a:tc>
                  <a:txBody>
                    <a:bodyPr/>
                    <a:lstStyle/>
                    <a:p>
                      <a:pPr algn="ctr" fontAlgn="ctr"/>
                      <a:r>
                        <a:rPr lang="en-US" sz="1600" b="0" i="0" u="none" strike="noStrike">
                          <a:solidFill>
                            <a:srgbClr val="000000"/>
                          </a:solidFill>
                          <a:latin typeface="Calibri"/>
                        </a:rPr>
                        <a:t>Arts &amp; Sciences IX</a:t>
                      </a:r>
                    </a:p>
                  </a:txBody>
                  <a:tcPr marL="7620" marR="7620" marT="7620" marB="0" anchor="ctr">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latin typeface="Calibri"/>
                        </a:rPr>
                        <a:t>October-10</a:t>
                      </a:r>
                    </a:p>
                  </a:txBody>
                  <a:tcPr marL="7620" marR="7620" marT="7620" marB="0" anchor="ctr">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solidFill>
                  </a:tcPr>
                </a:tc>
                <a:tc>
                  <a:txBody>
                    <a:bodyPr/>
                    <a:lstStyle/>
                    <a:p>
                      <a:pPr algn="ctr" fontAlgn="ctr"/>
                      <a:r>
                        <a:rPr lang="en-US" sz="1400" b="0" i="0" u="none" strike="noStrike">
                          <a:solidFill>
                            <a:srgbClr val="000000"/>
                          </a:solidFill>
                          <a:latin typeface="Calibri"/>
                        </a:rPr>
                        <a:t>Archaeology, Anthropology, Business, Economics, Political Science, Asian Studies </a:t>
                      </a:r>
                    </a:p>
                  </a:txBody>
                  <a:tcPr marL="7620" marR="7620" marT="7620" marB="0" anchor="ctr">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solidFill>
                  </a:tcPr>
                </a:tc>
              </a:tr>
              <a:tr h="426798">
                <a:tc>
                  <a:txBody>
                    <a:bodyPr/>
                    <a:lstStyle/>
                    <a:p>
                      <a:pPr algn="ctr" fontAlgn="ctr"/>
                      <a:r>
                        <a:rPr lang="en-US" sz="1600" b="0" i="0" u="none" strike="noStrike">
                          <a:solidFill>
                            <a:srgbClr val="000000"/>
                          </a:solidFill>
                          <a:latin typeface="Calibri"/>
                        </a:rPr>
                        <a:t>Arts &amp; Sciences X</a:t>
                      </a:r>
                    </a:p>
                  </a:txBody>
                  <a:tcPr marL="7620" marR="7620" marT="7620" marB="0" anchor="ctr">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latin typeface="Calibri"/>
                        </a:rPr>
                        <a:t>September-11</a:t>
                      </a:r>
                    </a:p>
                  </a:txBody>
                  <a:tcPr marL="7620" marR="7620" marT="7620" marB="0" anchor="ctr">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solidFill>
                  </a:tcPr>
                </a:tc>
                <a:tc>
                  <a:txBody>
                    <a:bodyPr/>
                    <a:lstStyle/>
                    <a:p>
                      <a:pPr algn="ctr" fontAlgn="ctr"/>
                      <a:r>
                        <a:rPr lang="en-US" sz="1400" b="0" i="0" u="none" strike="noStrike">
                          <a:solidFill>
                            <a:srgbClr val="000000"/>
                          </a:solidFill>
                          <a:latin typeface="Calibri"/>
                        </a:rPr>
                        <a:t>Sociology, Business, Economics, Finance, History of Science &amp; Technology, Development Studies</a:t>
                      </a:r>
                    </a:p>
                  </a:txBody>
                  <a:tcPr marL="7620" marR="7620" marT="7620" marB="0" anchor="ctr">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solidFill>
                  </a:tcPr>
                </a:tc>
              </a:tr>
              <a:tr h="426798">
                <a:tc>
                  <a:txBody>
                    <a:bodyPr/>
                    <a:lstStyle/>
                    <a:p>
                      <a:pPr algn="ctr" fontAlgn="ctr"/>
                      <a:r>
                        <a:rPr lang="en-US" sz="1600" b="0" i="0" u="none" strike="noStrike" dirty="0">
                          <a:solidFill>
                            <a:srgbClr val="000000"/>
                          </a:solidFill>
                          <a:latin typeface="Calibri"/>
                        </a:rPr>
                        <a:t>Arts &amp; Sciences XI</a:t>
                      </a:r>
                    </a:p>
                  </a:txBody>
                  <a:tcPr marL="7620" marR="7620" marT="7620" marB="0" anchor="ctr">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solidFill>
                  </a:tcPr>
                </a:tc>
                <a:tc>
                  <a:txBody>
                    <a:bodyPr/>
                    <a:lstStyle/>
                    <a:p>
                      <a:pPr algn="ctr" fontAlgn="ctr"/>
                      <a:r>
                        <a:rPr lang="en-US" sz="1200" b="0" i="0" u="none" strike="noStrike">
                          <a:solidFill>
                            <a:srgbClr val="000000"/>
                          </a:solidFill>
                          <a:latin typeface="Calibri"/>
                        </a:rPr>
                        <a:t>May-12</a:t>
                      </a:r>
                    </a:p>
                  </a:txBody>
                  <a:tcPr marL="7620" marR="7620" marT="7620" marB="0" anchor="ctr">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solidFill>
                  </a:tcPr>
                </a:tc>
                <a:tc>
                  <a:txBody>
                    <a:bodyPr/>
                    <a:lstStyle/>
                    <a:p>
                      <a:pPr algn="ctr" fontAlgn="ctr"/>
                      <a:r>
                        <a:rPr lang="en-US" sz="1400" b="0" i="0" u="none" strike="noStrike" dirty="0">
                          <a:solidFill>
                            <a:srgbClr val="000000"/>
                          </a:solidFill>
                          <a:latin typeface="Calibri"/>
                        </a:rPr>
                        <a:t>Language &amp; Literature, History, and Art &amp; Art History, Classical Studies</a:t>
                      </a:r>
                    </a:p>
                  </a:txBody>
                  <a:tcPr marL="7620" marR="7620" marT="7620" marB="0" anchor="ctr">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solidFill>
                  </a:tcPr>
                </a:tc>
              </a:tr>
            </a:tbl>
          </a:graphicData>
        </a:graphic>
      </p:graphicFrame>
      <p:sp>
        <p:nvSpPr>
          <p:cNvPr id="5" name="Rounded Rectangle 4"/>
          <p:cNvSpPr/>
          <p:nvPr/>
        </p:nvSpPr>
        <p:spPr bwMode="auto">
          <a:xfrm>
            <a:off x="228600" y="1066800"/>
            <a:ext cx="8229600" cy="381000"/>
          </a:xfrm>
          <a:prstGeom prst="roundRect">
            <a:avLst/>
          </a:prstGeom>
          <a:solidFill>
            <a:srgbClr val="EEEDE2"/>
          </a:solidFill>
          <a:ln>
            <a:solidFill>
              <a:schemeClr val="bg2">
                <a:lumMod val="20000"/>
                <a:lumOff val="8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lgn="ctr" eaLnBrk="0" hangingPunct="0">
              <a:defRPr/>
            </a:pPr>
            <a:r>
              <a:rPr kumimoji="0" lang="en-US" sz="1800" b="1" dirty="0">
                <a:solidFill>
                  <a:schemeClr val="tx1"/>
                </a:solidFill>
                <a:latin typeface="Calibri" pitchFamily="34" charset="0"/>
                <a:cs typeface="Calibri" pitchFamily="34" charset="0"/>
              </a:rPr>
              <a:t>You </a:t>
            </a:r>
            <a:r>
              <a:rPr kumimoji="0" lang="en-US" sz="1800" b="1" dirty="0" smtClean="0">
                <a:solidFill>
                  <a:schemeClr val="tx1"/>
                </a:solidFill>
                <a:latin typeface="Calibri" pitchFamily="34" charset="0"/>
                <a:cs typeface="Calibri" pitchFamily="34" charset="0"/>
              </a:rPr>
              <a:t>Have Yet </a:t>
            </a:r>
            <a:r>
              <a:rPr kumimoji="0" lang="en-US" sz="1800" b="1" dirty="0">
                <a:solidFill>
                  <a:schemeClr val="tx1"/>
                </a:solidFill>
                <a:latin typeface="Calibri" pitchFamily="34" charset="0"/>
                <a:cs typeface="Calibri" pitchFamily="34" charset="0"/>
              </a:rPr>
              <a:t>to Provide Access to the Following Collections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2"/>
          <p:cNvSpPr>
            <a:spLocks noGrp="1"/>
          </p:cNvSpPr>
          <p:nvPr>
            <p:ph type="title"/>
          </p:nvPr>
        </p:nvSpPr>
        <p:spPr/>
        <p:txBody>
          <a:bodyPr/>
          <a:lstStyle/>
          <a:p>
            <a:pPr eaLnBrk="1" hangingPunct="1"/>
            <a:r>
              <a:rPr lang="en-US" altLang="zh-TW" smtClean="0">
                <a:solidFill>
                  <a:schemeClr val="tx1"/>
                </a:solidFill>
                <a:ea typeface="新細明體" pitchFamily="18" charset="-120"/>
              </a:rPr>
              <a:t>Archive Collections</a:t>
            </a:r>
          </a:p>
        </p:txBody>
      </p:sp>
      <p:graphicFrame>
        <p:nvGraphicFramePr>
          <p:cNvPr id="4" name="Table 3"/>
          <p:cNvGraphicFramePr>
            <a:graphicFrameLocks noGrp="1"/>
          </p:cNvGraphicFramePr>
          <p:nvPr/>
        </p:nvGraphicFramePr>
        <p:xfrm>
          <a:off x="533400" y="1981200"/>
          <a:ext cx="7772400" cy="2586922"/>
        </p:xfrm>
        <a:graphic>
          <a:graphicData uri="http://schemas.openxmlformats.org/drawingml/2006/table">
            <a:tbl>
              <a:tblPr/>
              <a:tblGrid>
                <a:gridCol w="4663440"/>
                <a:gridCol w="3108960"/>
              </a:tblGrid>
              <a:tr h="1055166">
                <a:tc>
                  <a:txBody>
                    <a:bodyPr/>
                    <a:lstStyle/>
                    <a:p>
                      <a:pPr marL="0" algn="ctr" defTabSz="914400" rtl="0" eaLnBrk="1" fontAlgn="b" latinLnBrk="0" hangingPunct="1"/>
                      <a:r>
                        <a:rPr lang="en-US" sz="1800" b="1" i="0" u="none" strike="noStrike" kern="1200" dirty="0">
                          <a:solidFill>
                            <a:schemeClr val="bg1"/>
                          </a:solidFill>
                          <a:latin typeface="Arial"/>
                          <a:ea typeface="+mn-ea"/>
                          <a:cs typeface="+mn-cs"/>
                        </a:rPr>
                        <a:t>Collection</a:t>
                      </a:r>
                    </a:p>
                  </a:txBody>
                  <a:tcPr marL="2746" marR="2746" marT="2746" marB="0" anchor="ctr">
                    <a:lnL>
                      <a:noFill/>
                    </a:lnL>
                    <a:lnR>
                      <a:noFill/>
                    </a:lnR>
                    <a:lnT>
                      <a:noFill/>
                    </a:lnT>
                    <a:lnB w="12700" cap="flat" cmpd="sng" algn="ctr">
                      <a:solidFill>
                        <a:schemeClr val="bg2">
                          <a:lumMod val="20000"/>
                          <a:lumOff val="80000"/>
                        </a:schemeClr>
                      </a:solidFill>
                      <a:prstDash val="solid"/>
                      <a:round/>
                      <a:headEnd type="none" w="med" len="med"/>
                      <a:tailEnd type="none" w="med" len="med"/>
                    </a:lnB>
                    <a:solidFill>
                      <a:srgbClr val="881212"/>
                    </a:solidFill>
                  </a:tcPr>
                </a:tc>
                <a:tc>
                  <a:txBody>
                    <a:bodyPr/>
                    <a:lstStyle/>
                    <a:p>
                      <a:pPr marL="0" algn="ctr" defTabSz="914400" rtl="0" eaLnBrk="1" fontAlgn="b" latinLnBrk="0" hangingPunct="1"/>
                      <a:r>
                        <a:rPr lang="en-US" sz="1800" b="1" i="0" u="none" strike="noStrike" kern="1200" dirty="0" smtClean="0">
                          <a:solidFill>
                            <a:schemeClr val="bg1"/>
                          </a:solidFill>
                          <a:latin typeface="Arial"/>
                          <a:ea typeface="+mn-ea"/>
                          <a:cs typeface="+mn-cs"/>
                        </a:rPr>
                        <a:t>Launch Date</a:t>
                      </a:r>
                      <a:endParaRPr lang="en-US" sz="1800" b="1" i="0" u="none" strike="noStrike" kern="1200" dirty="0">
                        <a:solidFill>
                          <a:schemeClr val="bg1"/>
                        </a:solidFill>
                        <a:latin typeface="Arial"/>
                        <a:ea typeface="+mn-ea"/>
                        <a:cs typeface="+mn-cs"/>
                      </a:endParaRPr>
                    </a:p>
                  </a:txBody>
                  <a:tcPr marL="2746" marR="2746" marT="2746" marB="0" anchor="ctr">
                    <a:lnL>
                      <a:noFill/>
                    </a:lnL>
                    <a:lnR>
                      <a:noFill/>
                    </a:lnR>
                    <a:lnT>
                      <a:noFill/>
                    </a:lnT>
                    <a:lnB w="12700" cap="flat" cmpd="sng" algn="ctr">
                      <a:solidFill>
                        <a:schemeClr val="bg2">
                          <a:lumMod val="20000"/>
                          <a:lumOff val="80000"/>
                        </a:schemeClr>
                      </a:solidFill>
                      <a:prstDash val="solid"/>
                      <a:round/>
                      <a:headEnd type="none" w="med" len="med"/>
                      <a:tailEnd type="none" w="med" len="med"/>
                    </a:lnB>
                    <a:solidFill>
                      <a:srgbClr val="881212"/>
                    </a:solidFill>
                  </a:tcPr>
                </a:tc>
              </a:tr>
              <a:tr h="765878">
                <a:tc>
                  <a:txBody>
                    <a:bodyPr/>
                    <a:lstStyle/>
                    <a:p>
                      <a:pPr algn="ctr" fontAlgn="ctr"/>
                      <a:r>
                        <a:rPr lang="en-US" sz="1600" b="0" i="0" u="none" strike="noStrike" dirty="0" smtClean="0">
                          <a:solidFill>
                            <a:srgbClr val="000000"/>
                          </a:solidFill>
                          <a:latin typeface="Calibri" pitchFamily="34" charset="0"/>
                          <a:cs typeface="Calibri" pitchFamily="34" charset="0"/>
                        </a:rPr>
                        <a:t>Spanish Language Collection</a:t>
                      </a:r>
                      <a:endParaRPr lang="en-US" sz="1600" b="0" i="0" u="none" strike="noStrike" dirty="0">
                        <a:solidFill>
                          <a:srgbClr val="000000"/>
                        </a:solidFill>
                        <a:latin typeface="Calibri" pitchFamily="34" charset="0"/>
                        <a:cs typeface="Calibri" pitchFamily="34" charset="0"/>
                      </a:endParaRPr>
                    </a:p>
                  </a:txBody>
                  <a:tcPr marL="0" marR="0" marT="0" marB="0" anchor="ctr">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solidFill>
                  </a:tcPr>
                </a:tc>
                <a:tc>
                  <a:txBody>
                    <a:bodyPr/>
                    <a:lstStyle/>
                    <a:p>
                      <a:pPr algn="ctr" fontAlgn="ctr"/>
                      <a:r>
                        <a:rPr lang="en-US" sz="1600" b="0" i="0" u="none" strike="noStrike" dirty="0" smtClean="0">
                          <a:solidFill>
                            <a:srgbClr val="000000"/>
                          </a:solidFill>
                          <a:latin typeface="Calibri" pitchFamily="34" charset="0"/>
                          <a:cs typeface="Calibri" pitchFamily="34" charset="0"/>
                        </a:rPr>
                        <a:t>TBD</a:t>
                      </a:r>
                      <a:endParaRPr lang="en-US" sz="1600" b="0" i="0" u="none" strike="noStrike" dirty="0">
                        <a:solidFill>
                          <a:srgbClr val="000000"/>
                        </a:solidFill>
                        <a:latin typeface="Calibri" pitchFamily="34" charset="0"/>
                        <a:cs typeface="Calibri" pitchFamily="34" charset="0"/>
                      </a:endParaRPr>
                    </a:p>
                  </a:txBody>
                  <a:tcPr marL="0" marR="0" marT="0" marB="0" anchor="ctr">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solidFill>
                  </a:tcPr>
                </a:tc>
              </a:tr>
              <a:tr h="765878">
                <a:tc>
                  <a:txBody>
                    <a:bodyPr/>
                    <a:lstStyle/>
                    <a:p>
                      <a:pPr algn="ctr" fontAlgn="ctr"/>
                      <a:r>
                        <a:rPr lang="en-US" sz="1600" b="0" i="0" u="none" strike="noStrike" dirty="0" smtClean="0">
                          <a:solidFill>
                            <a:srgbClr val="000000"/>
                          </a:solidFill>
                          <a:latin typeface="Calibri" pitchFamily="34" charset="0"/>
                          <a:cs typeface="Calibri" pitchFamily="34" charset="0"/>
                        </a:rPr>
                        <a:t>Jewish Studies Collection</a:t>
                      </a:r>
                      <a:endParaRPr lang="en-US" sz="1600" b="0" i="0" u="none" strike="noStrike" dirty="0">
                        <a:solidFill>
                          <a:srgbClr val="000000"/>
                        </a:solidFill>
                        <a:latin typeface="Calibri" pitchFamily="34" charset="0"/>
                        <a:cs typeface="Calibri" pitchFamily="34" charset="0"/>
                      </a:endParaRPr>
                    </a:p>
                  </a:txBody>
                  <a:tcPr marL="0" marR="0" marT="0" marB="0" anchor="ctr">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solidFill>
                  </a:tcPr>
                </a:tc>
                <a:tc>
                  <a:txBody>
                    <a:bodyPr/>
                    <a:lstStyle/>
                    <a:p>
                      <a:pPr algn="ctr" fontAlgn="ctr"/>
                      <a:r>
                        <a:rPr lang="en-US" sz="1600" b="0" i="0" u="none" strike="noStrike" dirty="0" smtClean="0">
                          <a:solidFill>
                            <a:srgbClr val="000000"/>
                          </a:solidFill>
                          <a:latin typeface="Calibri" pitchFamily="34" charset="0"/>
                          <a:cs typeface="Calibri" pitchFamily="34" charset="0"/>
                        </a:rPr>
                        <a:t>TBD</a:t>
                      </a:r>
                      <a:endParaRPr lang="en-US" sz="1600" b="0" i="0" u="none" strike="noStrike" dirty="0">
                        <a:solidFill>
                          <a:srgbClr val="000000"/>
                        </a:solidFill>
                        <a:latin typeface="Calibri" pitchFamily="34" charset="0"/>
                        <a:cs typeface="Calibri" pitchFamily="34" charset="0"/>
                      </a:endParaRPr>
                    </a:p>
                  </a:txBody>
                  <a:tcPr marL="0" marR="0" marT="0" marB="0" anchor="ctr">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solidFill>
                  </a:tcPr>
                </a:tc>
              </a:tr>
            </a:tbl>
          </a:graphicData>
        </a:graphic>
      </p:graphicFrame>
      <p:sp>
        <p:nvSpPr>
          <p:cNvPr id="5" name="Rounded Rectangle 4"/>
          <p:cNvSpPr/>
          <p:nvPr/>
        </p:nvSpPr>
        <p:spPr bwMode="auto">
          <a:xfrm>
            <a:off x="2133600" y="1295400"/>
            <a:ext cx="4495800" cy="381000"/>
          </a:xfrm>
          <a:prstGeom prst="roundRect">
            <a:avLst/>
          </a:prstGeom>
          <a:solidFill>
            <a:srgbClr val="EEEDE2"/>
          </a:solidFill>
          <a:ln>
            <a:solidFill>
              <a:schemeClr val="bg2">
                <a:lumMod val="20000"/>
                <a:lumOff val="8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lgn="ctr" eaLnBrk="0" hangingPunct="0">
              <a:defRPr/>
            </a:pPr>
            <a:r>
              <a:rPr kumimoji="0" lang="en-US" sz="1800" b="1" dirty="0">
                <a:solidFill>
                  <a:schemeClr val="tx1"/>
                </a:solidFill>
                <a:latin typeface="Calibri" pitchFamily="34" charset="0"/>
                <a:cs typeface="Calibri" pitchFamily="34" charset="0"/>
              </a:rPr>
              <a:t>Upcoming Collections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4800" y="228600"/>
            <a:ext cx="6858000" cy="685800"/>
          </a:xfrm>
          <a:prstGeom prst="rect">
            <a:avLst/>
          </a:prstGeom>
        </p:spPr>
        <p:txBody>
          <a:bodyPr anchor="ctr">
            <a:normAutofit fontScale="97500"/>
          </a:bodyPr>
          <a:lstStyle/>
          <a:p>
            <a:pPr>
              <a:defRPr/>
            </a:pPr>
            <a:r>
              <a:rPr kumimoji="0" lang="en-US" b="1" kern="0" dirty="0">
                <a:latin typeface="+mj-lt"/>
                <a:ea typeface="+mj-ea"/>
                <a:cs typeface="+mj-cs"/>
              </a:rPr>
              <a:t>Current Journals</a:t>
            </a:r>
          </a:p>
        </p:txBody>
      </p:sp>
      <p:graphicFrame>
        <p:nvGraphicFramePr>
          <p:cNvPr id="10" name="Table 9"/>
          <p:cNvGraphicFramePr>
            <a:graphicFrameLocks noGrp="1"/>
          </p:cNvGraphicFramePr>
          <p:nvPr/>
        </p:nvGraphicFramePr>
        <p:xfrm>
          <a:off x="152400" y="1600200"/>
          <a:ext cx="8839200" cy="4946651"/>
        </p:xfrm>
        <a:graphic>
          <a:graphicData uri="http://schemas.openxmlformats.org/drawingml/2006/table">
            <a:tbl>
              <a:tblPr/>
              <a:tblGrid>
                <a:gridCol w="4114800"/>
                <a:gridCol w="1905000"/>
                <a:gridCol w="2819400"/>
              </a:tblGrid>
              <a:tr h="5873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rgbClr val="FFFFFF"/>
                          </a:solidFill>
                          <a:effectLst/>
                          <a:latin typeface="Calibri" pitchFamily="34" charset="0"/>
                          <a:ea typeface="ＭＳ Ｐゴシック" pitchFamily="34" charset="-128"/>
                        </a:rPr>
                        <a:t>Publisher</a:t>
                      </a:r>
                    </a:p>
                  </a:txBody>
                  <a:tcPr marL="4764" marR="4764" marT="4764" marB="0" anchor="ctr" horzOverflow="overflow">
                    <a:lnL>
                      <a:noFill/>
                    </a:lnL>
                    <a:lnR>
                      <a:noFill/>
                    </a:lnR>
                    <a:lnT>
                      <a:noFill/>
                    </a:lnT>
                    <a:lnB>
                      <a:noFill/>
                    </a:lnB>
                    <a:lnTlToBr>
                      <a:noFill/>
                    </a:lnTlToBr>
                    <a:lnBlToTr>
                      <a:noFill/>
                    </a:lnBlToTr>
                    <a:solidFill>
                      <a:srgbClr val="88121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rgbClr val="FFFFFF"/>
                          </a:solidFill>
                          <a:effectLst/>
                          <a:latin typeface="Calibri" pitchFamily="34" charset="0"/>
                          <a:ea typeface="ＭＳ Ｐゴシック" pitchFamily="34" charset="-128"/>
                        </a:rPr>
                        <a:t># Journals in CSP</a:t>
                      </a:r>
                    </a:p>
                  </a:txBody>
                  <a:tcPr marL="4764" marR="4764" marT="4764" marB="0" anchor="ctr" horzOverflow="overflow">
                    <a:lnL>
                      <a:noFill/>
                    </a:lnL>
                    <a:lnR>
                      <a:noFill/>
                    </a:lnR>
                    <a:lnT>
                      <a:noFill/>
                    </a:lnT>
                    <a:lnB>
                      <a:noFill/>
                    </a:lnB>
                    <a:lnTlToBr>
                      <a:noFill/>
                    </a:lnTlToBr>
                    <a:lnBlToTr>
                      <a:noFill/>
                    </a:lnBlToTr>
                    <a:solidFill>
                      <a:srgbClr val="88121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rgbClr val="FFFFFF"/>
                          </a:solidFill>
                          <a:effectLst/>
                          <a:latin typeface="Calibri" pitchFamily="34" charset="0"/>
                          <a:ea typeface="ＭＳ Ｐゴシック" pitchFamily="34" charset="-128"/>
                        </a:rPr>
                        <a:t># Subscribed</a:t>
                      </a:r>
                    </a:p>
                  </a:txBody>
                  <a:tcPr marL="4764" marR="4764" marT="4764" marB="0" anchor="ctr" horzOverflow="overflow">
                    <a:lnL>
                      <a:noFill/>
                    </a:lnL>
                    <a:lnR>
                      <a:noFill/>
                    </a:lnR>
                    <a:lnT>
                      <a:noFill/>
                    </a:lnT>
                    <a:lnB>
                      <a:noFill/>
                    </a:lnB>
                    <a:lnTlToBr>
                      <a:noFill/>
                    </a:lnTlToBr>
                    <a:lnBlToTr>
                      <a:noFill/>
                    </a:lnBlToTr>
                    <a:solidFill>
                      <a:srgbClr val="881212"/>
                    </a:solidFill>
                  </a:tcPr>
                </a:tc>
              </a:tr>
              <a:tr h="27305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ＭＳ Ｐゴシック" pitchFamily="34" charset="-128"/>
                        </a:rPr>
                        <a:t>University of Chicago Press</a:t>
                      </a:r>
                    </a:p>
                  </a:txBody>
                  <a:tcPr marR="7620" marT="7620" marB="0"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ＭＳ Ｐゴシック" pitchFamily="34" charset="-128"/>
                        </a:rPr>
                        <a:t>53</a:t>
                      </a:r>
                    </a:p>
                  </a:txBody>
                  <a:tcPr marL="7620" marR="7620" marT="7620" marB="0"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ＭＳ Ｐゴシック" pitchFamily="34" charset="-128"/>
                        </a:rPr>
                        <a:t>7</a:t>
                      </a:r>
                    </a:p>
                  </a:txBody>
                  <a:tcPr marL="7620" marR="7620" marT="7620" marB="0" anchor="ctr" horzOverflow="overflow">
                    <a:lnL>
                      <a:noFill/>
                    </a:lnL>
                    <a:lnR>
                      <a:noFill/>
                    </a:lnR>
                    <a:lnT>
                      <a:noFill/>
                    </a:lnT>
                    <a:lnB>
                      <a:noFill/>
                    </a:lnB>
                    <a:lnTlToBr>
                      <a:noFill/>
                    </a:lnTlToBr>
                    <a:lnBlToTr>
                      <a:noFill/>
                    </a:lnBlToTr>
                    <a:solidFill>
                      <a:srgbClr val="FFFFFF"/>
                    </a:solidFill>
                  </a:tcPr>
                </a:tc>
              </a:tr>
              <a:tr h="27305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ＭＳ Ｐゴシック" pitchFamily="34" charset="-128"/>
                        </a:rPr>
                        <a:t>University of California Press</a:t>
                      </a:r>
                    </a:p>
                  </a:txBody>
                  <a:tcPr marR="7620" marT="762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ＭＳ Ｐゴシック" pitchFamily="34" charset="-128"/>
                        </a:rPr>
                        <a:t>37</a:t>
                      </a:r>
                    </a:p>
                  </a:txBody>
                  <a:tcPr marL="7620" marR="7620" marT="762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ＭＳ Ｐゴシック" pitchFamily="34" charset="-128"/>
                        </a:rPr>
                        <a:t>8</a:t>
                      </a:r>
                    </a:p>
                  </a:txBody>
                  <a:tcPr marL="7620" marR="7620" marT="7620" marB="0" anchor="ctr" horzOverflow="overflow">
                    <a:lnL>
                      <a:noFill/>
                    </a:lnL>
                    <a:lnR>
                      <a:noFill/>
                    </a:lnR>
                    <a:lnT>
                      <a:noFill/>
                    </a:lnT>
                    <a:lnB>
                      <a:noFill/>
                    </a:lnB>
                    <a:lnTlToBr>
                      <a:noFill/>
                    </a:lnTlToBr>
                    <a:lnBlToTr>
                      <a:noFill/>
                    </a:lnBlToTr>
                    <a:solidFill>
                      <a:srgbClr val="F2F2F2"/>
                    </a:solidFill>
                  </a:tcPr>
                </a:tc>
              </a:tr>
              <a:tr h="27305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ＭＳ Ｐゴシック" pitchFamily="34" charset="-128"/>
                        </a:rPr>
                        <a:t>Indiana University Press</a:t>
                      </a:r>
                    </a:p>
                  </a:txBody>
                  <a:tcPr marR="7620" marT="7620" marB="0"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ＭＳ Ｐゴシック" pitchFamily="34" charset="-128"/>
                        </a:rPr>
                        <a:t>28</a:t>
                      </a:r>
                    </a:p>
                  </a:txBody>
                  <a:tcPr marL="7620" marR="7620" marT="7620" marB="0"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ＭＳ Ｐゴシック" pitchFamily="34" charset="-128"/>
                        </a:rPr>
                        <a:t>2</a:t>
                      </a:r>
                    </a:p>
                  </a:txBody>
                  <a:tcPr marL="7620" marR="7620" marT="7620" marB="0" anchor="ctr" horzOverflow="overflow">
                    <a:lnL>
                      <a:noFill/>
                    </a:lnL>
                    <a:lnR>
                      <a:noFill/>
                    </a:lnR>
                    <a:lnT>
                      <a:noFill/>
                    </a:lnT>
                    <a:lnB>
                      <a:noFill/>
                    </a:lnB>
                    <a:lnTlToBr>
                      <a:noFill/>
                    </a:lnTlToBr>
                    <a:lnBlToTr>
                      <a:noFill/>
                    </a:lnBlToTr>
                    <a:solidFill>
                      <a:srgbClr val="FFFFFF"/>
                    </a:solidFill>
                  </a:tcPr>
                </a:tc>
              </a:tr>
              <a:tr h="27305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ＭＳ Ｐゴシック" pitchFamily="34" charset="-128"/>
                        </a:rPr>
                        <a:t>Pennsylvania State University Press</a:t>
                      </a:r>
                    </a:p>
                  </a:txBody>
                  <a:tcPr marR="7620" marT="762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ＭＳ Ｐゴシック" pitchFamily="34" charset="-128"/>
                        </a:rPr>
                        <a:t>21</a:t>
                      </a:r>
                    </a:p>
                  </a:txBody>
                  <a:tcPr marL="7620" marR="7620" marT="762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ＭＳ Ｐゴシック" pitchFamily="34" charset="-128"/>
                        </a:rPr>
                        <a:t>0</a:t>
                      </a:r>
                    </a:p>
                  </a:txBody>
                  <a:tcPr marL="7620" marR="7620" marT="7620" marB="0" anchor="ctr" horzOverflow="overflow">
                    <a:lnL>
                      <a:noFill/>
                    </a:lnL>
                    <a:lnR>
                      <a:noFill/>
                    </a:lnR>
                    <a:lnT>
                      <a:noFill/>
                    </a:lnT>
                    <a:lnB>
                      <a:noFill/>
                    </a:lnB>
                    <a:lnTlToBr>
                      <a:noFill/>
                    </a:lnTlToBr>
                    <a:lnBlToTr>
                      <a:noFill/>
                    </a:lnBlToTr>
                    <a:solidFill>
                      <a:srgbClr val="F2F2F2"/>
                    </a:solidFill>
                  </a:tcPr>
                </a:tc>
              </a:tr>
              <a:tr h="27305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ＭＳ Ｐゴシック" pitchFamily="34" charset="-128"/>
                        </a:rPr>
                        <a:t>University of Illinois Press</a:t>
                      </a:r>
                    </a:p>
                  </a:txBody>
                  <a:tcPr marR="7620" marT="7620" marB="0"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ＭＳ Ｐゴシック" pitchFamily="34" charset="-128"/>
                        </a:rPr>
                        <a:t>20</a:t>
                      </a:r>
                    </a:p>
                  </a:txBody>
                  <a:tcPr marL="7620" marR="7620" marT="7620" marB="0"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ＭＳ Ｐゴシック" pitchFamily="34" charset="-128"/>
                        </a:rPr>
                        <a:t>1</a:t>
                      </a:r>
                    </a:p>
                  </a:txBody>
                  <a:tcPr marL="7620" marR="7620" marT="7620" marB="0" anchor="ctr" horzOverflow="overflow">
                    <a:lnL>
                      <a:noFill/>
                    </a:lnL>
                    <a:lnR>
                      <a:noFill/>
                    </a:lnR>
                    <a:lnT>
                      <a:noFill/>
                    </a:lnT>
                    <a:lnB>
                      <a:noFill/>
                    </a:lnB>
                    <a:lnTlToBr>
                      <a:noFill/>
                    </a:lnTlToBr>
                    <a:lnBlToTr>
                      <a:noFill/>
                    </a:lnBlToTr>
                    <a:solidFill>
                      <a:srgbClr val="FFFFFF"/>
                    </a:solidFill>
                  </a:tcPr>
                </a:tc>
              </a:tr>
              <a:tr h="27305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ＭＳ Ｐゴシック" pitchFamily="34" charset="-128"/>
                        </a:rPr>
                        <a:t>University of Nebraska Press</a:t>
                      </a:r>
                    </a:p>
                  </a:txBody>
                  <a:tcPr marR="7620" marT="762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ＭＳ Ｐゴシック" pitchFamily="34" charset="-128"/>
                        </a:rPr>
                        <a:t>8</a:t>
                      </a:r>
                    </a:p>
                  </a:txBody>
                  <a:tcPr marL="7620" marR="7620" marT="762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ＭＳ Ｐゴシック" pitchFamily="34" charset="-128"/>
                        </a:rPr>
                        <a:t>0</a:t>
                      </a:r>
                    </a:p>
                  </a:txBody>
                  <a:tcPr marL="7620" marR="7620" marT="7620" marB="0" anchor="ctr" horzOverflow="overflow">
                    <a:lnL>
                      <a:noFill/>
                    </a:lnL>
                    <a:lnR>
                      <a:noFill/>
                    </a:lnR>
                    <a:lnT>
                      <a:noFill/>
                    </a:lnT>
                    <a:lnB>
                      <a:noFill/>
                    </a:lnB>
                    <a:lnTlToBr>
                      <a:noFill/>
                    </a:lnTlToBr>
                    <a:lnBlToTr>
                      <a:noFill/>
                    </a:lnBlToTr>
                    <a:solidFill>
                      <a:srgbClr val="F2F2F2"/>
                    </a:solidFill>
                  </a:tcPr>
                </a:tc>
              </a:tr>
              <a:tr h="27305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ＭＳ Ｐゴシック" pitchFamily="34" charset="-128"/>
                        </a:rPr>
                        <a:t>University of Minnesota Press</a:t>
                      </a:r>
                    </a:p>
                  </a:txBody>
                  <a:tcPr marR="7620" marT="7620" marB="0"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ＭＳ Ｐゴシック" pitchFamily="34" charset="-128"/>
                        </a:rPr>
                        <a:t>6</a:t>
                      </a:r>
                    </a:p>
                  </a:txBody>
                  <a:tcPr marL="7620" marR="7620" marT="7620" marB="0"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ＭＳ Ｐゴシック" pitchFamily="34" charset="-128"/>
                        </a:rPr>
                        <a:t>0</a:t>
                      </a:r>
                    </a:p>
                  </a:txBody>
                  <a:tcPr marL="7620" marR="7620" marT="7620" marB="0" anchor="ctr" horzOverflow="overflow">
                    <a:lnL>
                      <a:noFill/>
                    </a:lnL>
                    <a:lnR>
                      <a:noFill/>
                    </a:lnR>
                    <a:lnT>
                      <a:noFill/>
                    </a:lnT>
                    <a:lnB>
                      <a:noFill/>
                    </a:lnB>
                    <a:lnTlToBr>
                      <a:noFill/>
                    </a:lnTlToBr>
                    <a:lnBlToTr>
                      <a:noFill/>
                    </a:lnBlToTr>
                    <a:solidFill>
                      <a:srgbClr val="FFFFFF"/>
                    </a:solidFill>
                  </a:tcPr>
                </a:tc>
              </a:tr>
              <a:tr h="27305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ＭＳ Ｐゴシック" pitchFamily="34" charset="-128"/>
                        </a:rPr>
                        <a:t>Modern Humanities Research Association</a:t>
                      </a:r>
                    </a:p>
                  </a:txBody>
                  <a:tcPr marR="7620" marT="762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ＭＳ Ｐゴシック" pitchFamily="34" charset="-128"/>
                        </a:rPr>
                        <a:t>6</a:t>
                      </a:r>
                    </a:p>
                  </a:txBody>
                  <a:tcPr marL="7620" marR="7620" marT="762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ＭＳ Ｐゴシック" pitchFamily="34" charset="-128"/>
                        </a:rPr>
                        <a:t>1</a:t>
                      </a:r>
                    </a:p>
                  </a:txBody>
                  <a:tcPr marL="7620" marR="7620" marT="7620" marB="0" anchor="ctr" horzOverflow="overflow">
                    <a:lnL>
                      <a:noFill/>
                    </a:lnL>
                    <a:lnR>
                      <a:noFill/>
                    </a:lnR>
                    <a:lnT>
                      <a:noFill/>
                    </a:lnT>
                    <a:lnB>
                      <a:noFill/>
                    </a:lnB>
                    <a:lnTlToBr>
                      <a:noFill/>
                    </a:lnTlToBr>
                    <a:lnBlToTr>
                      <a:noFill/>
                    </a:lnBlToTr>
                    <a:solidFill>
                      <a:srgbClr val="F2F2F2"/>
                    </a:solidFill>
                  </a:tcPr>
                </a:tc>
              </a:tr>
              <a:tr h="27305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ＭＳ Ｐゴシック" pitchFamily="34" charset="-128"/>
                        </a:rPr>
                        <a:t>National Council of Teachers of Mathematics</a:t>
                      </a:r>
                    </a:p>
                  </a:txBody>
                  <a:tcPr marR="7620" marT="7620" marB="0"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ＭＳ Ｐゴシック" pitchFamily="34" charset="-128"/>
                        </a:rPr>
                        <a:t>4</a:t>
                      </a:r>
                    </a:p>
                  </a:txBody>
                  <a:tcPr marL="7620" marR="7620" marT="7620" marB="0"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ＭＳ Ｐゴシック" pitchFamily="34" charset="-128"/>
                        </a:rPr>
                        <a:t>0</a:t>
                      </a:r>
                    </a:p>
                  </a:txBody>
                  <a:tcPr marL="7620" marR="7620" marT="7620" marB="0" anchor="ctr" horzOverflow="overflow">
                    <a:lnL>
                      <a:noFill/>
                    </a:lnL>
                    <a:lnR>
                      <a:noFill/>
                    </a:lnR>
                    <a:lnT>
                      <a:noFill/>
                    </a:lnT>
                    <a:lnB>
                      <a:noFill/>
                    </a:lnB>
                    <a:lnTlToBr>
                      <a:noFill/>
                    </a:lnTlToBr>
                    <a:lnBlToTr>
                      <a:noFill/>
                    </a:lnBlToTr>
                    <a:solidFill>
                      <a:srgbClr val="FFFFFF"/>
                    </a:solidFill>
                  </a:tcPr>
                </a:tc>
              </a:tr>
              <a:tr h="27305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ＭＳ Ｐゴシック" pitchFamily="34" charset="-128"/>
                        </a:rPr>
                        <a:t>Mathematical Association of America</a:t>
                      </a:r>
                    </a:p>
                  </a:txBody>
                  <a:tcPr marR="7620" marT="762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ＭＳ Ｐゴシック" pitchFamily="34" charset="-128"/>
                        </a:rPr>
                        <a:t>4</a:t>
                      </a:r>
                    </a:p>
                  </a:txBody>
                  <a:tcPr marL="7620" marR="7620" marT="762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ＭＳ Ｐゴシック" pitchFamily="34" charset="-128"/>
                        </a:rPr>
                        <a:t>0</a:t>
                      </a:r>
                    </a:p>
                  </a:txBody>
                  <a:tcPr marL="7620" marR="7620" marT="7620" marB="0" anchor="ctr" horzOverflow="overflow">
                    <a:lnL>
                      <a:noFill/>
                    </a:lnL>
                    <a:lnR>
                      <a:noFill/>
                    </a:lnR>
                    <a:lnT>
                      <a:noFill/>
                    </a:lnT>
                    <a:lnB>
                      <a:noFill/>
                    </a:lnB>
                    <a:lnTlToBr>
                      <a:noFill/>
                    </a:lnTlToBr>
                    <a:lnBlToTr>
                      <a:noFill/>
                    </a:lnBlToTr>
                    <a:solidFill>
                      <a:srgbClr val="F2F2F2"/>
                    </a:solidFill>
                  </a:tcPr>
                </a:tc>
              </a:tr>
              <a:tr h="27305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ＭＳ Ｐゴシック" pitchFamily="34" charset="-128"/>
                        </a:rPr>
                        <a:t>American Society for International Law</a:t>
                      </a:r>
                    </a:p>
                  </a:txBody>
                  <a:tcPr marR="7620" marT="7620" marB="0"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ＭＳ Ｐゴシック" pitchFamily="34" charset="-128"/>
                        </a:rPr>
                        <a:t>3</a:t>
                      </a:r>
                    </a:p>
                  </a:txBody>
                  <a:tcPr marL="7620" marR="7620" marT="7620" marB="0"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ＭＳ Ｐゴシック" pitchFamily="34" charset="-128"/>
                        </a:rPr>
                        <a:t>1</a:t>
                      </a:r>
                    </a:p>
                  </a:txBody>
                  <a:tcPr marL="7620" marR="7620" marT="7620" marB="0" anchor="ctr" horzOverflow="overflow">
                    <a:lnL>
                      <a:noFill/>
                    </a:lnL>
                    <a:lnR>
                      <a:noFill/>
                    </a:lnR>
                    <a:lnT>
                      <a:noFill/>
                    </a:lnT>
                    <a:lnB>
                      <a:noFill/>
                    </a:lnB>
                    <a:lnTlToBr>
                      <a:noFill/>
                    </a:lnTlToBr>
                    <a:lnBlToTr>
                      <a:noFill/>
                    </a:lnBlToTr>
                    <a:solidFill>
                      <a:srgbClr val="FFFFFF"/>
                    </a:solidFill>
                  </a:tcPr>
                </a:tc>
              </a:tr>
              <a:tr h="27305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ＭＳ Ｐゴシック" pitchFamily="34" charset="-128"/>
                        </a:rPr>
                        <a:t>American Schools of Oriental Research</a:t>
                      </a:r>
                    </a:p>
                  </a:txBody>
                  <a:tcPr marR="7620" marT="762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ＭＳ Ｐゴシック" pitchFamily="34" charset="-128"/>
                        </a:rPr>
                        <a:t>3</a:t>
                      </a:r>
                    </a:p>
                  </a:txBody>
                  <a:tcPr marL="7620" marR="7620" marT="762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ＭＳ Ｐゴシック" pitchFamily="34" charset="-128"/>
                        </a:rPr>
                        <a:t>0</a:t>
                      </a:r>
                    </a:p>
                  </a:txBody>
                  <a:tcPr marL="7620" marR="7620" marT="7620" marB="0" anchor="ctr" horzOverflow="overflow">
                    <a:lnL>
                      <a:noFill/>
                    </a:lnL>
                    <a:lnR>
                      <a:noFill/>
                    </a:lnR>
                    <a:lnT>
                      <a:noFill/>
                    </a:lnT>
                    <a:lnB>
                      <a:noFill/>
                    </a:lnB>
                    <a:lnTlToBr>
                      <a:noFill/>
                    </a:lnTlToBr>
                    <a:lnBlToTr>
                      <a:noFill/>
                    </a:lnBlToTr>
                    <a:solidFill>
                      <a:srgbClr val="F2F2F2"/>
                    </a:solidFill>
                  </a:tcPr>
                </a:tc>
              </a:tr>
              <a:tr h="5413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ＭＳ Ｐゴシック" pitchFamily="34" charset="-128"/>
                        </a:rPr>
                        <a:t>The Historical Society of Pennsylvania</a:t>
                      </a:r>
                    </a:p>
                  </a:txBody>
                  <a:tcPr marR="7620" marT="7620" marB="0"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ＭＳ Ｐゴシック" pitchFamily="34" charset="-128"/>
                        </a:rPr>
                        <a:t>2</a:t>
                      </a:r>
                    </a:p>
                  </a:txBody>
                  <a:tcPr marL="7620" marR="7620" marT="7620" marB="0"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ＭＳ Ｐゴシック" pitchFamily="34" charset="-128"/>
                        </a:rPr>
                        <a:t>0</a:t>
                      </a:r>
                    </a:p>
                  </a:txBody>
                  <a:tcPr marL="7620" marR="7620" marT="7620" marB="0" anchor="ctr" horzOverflow="overflow">
                    <a:lnL>
                      <a:noFill/>
                    </a:lnL>
                    <a:lnR>
                      <a:noFill/>
                    </a:lnR>
                    <a:lnT>
                      <a:noFill/>
                    </a:lnT>
                    <a:lnB>
                      <a:noFill/>
                    </a:lnB>
                    <a:lnTlToBr>
                      <a:noFill/>
                    </a:lnTlToBr>
                    <a:lnBlToTr>
                      <a:noFill/>
                    </a:lnBlToTr>
                    <a:solidFill>
                      <a:srgbClr val="FFFFFF"/>
                    </a:solidFill>
                  </a:tcPr>
                </a:tc>
              </a:tr>
              <a:tr h="5413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ＭＳ Ｐゴシック" pitchFamily="34" charset="-128"/>
                        </a:rPr>
                        <a:t>Association for the Study of African-American Life and History</a:t>
                      </a:r>
                    </a:p>
                  </a:txBody>
                  <a:tcPr marR="7620" marT="762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ＭＳ Ｐゴシック" pitchFamily="34" charset="-128"/>
                        </a:rPr>
                        <a:t>2</a:t>
                      </a:r>
                    </a:p>
                  </a:txBody>
                  <a:tcPr marL="7620" marR="7620" marT="762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ＭＳ Ｐゴシック" pitchFamily="34" charset="-128"/>
                        </a:rPr>
                        <a:t>0</a:t>
                      </a:r>
                    </a:p>
                  </a:txBody>
                  <a:tcPr marL="7620" marR="7620" marT="7620" marB="0" anchor="ctr" horzOverflow="overflow">
                    <a:lnL>
                      <a:noFill/>
                    </a:lnL>
                    <a:lnR>
                      <a:noFill/>
                    </a:lnR>
                    <a:lnT>
                      <a:noFill/>
                    </a:lnT>
                    <a:lnB>
                      <a:noFill/>
                    </a:lnB>
                    <a:lnTlToBr>
                      <a:noFill/>
                    </a:lnTlToBr>
                    <a:lnBlToTr>
                      <a:noFill/>
                    </a:lnBlToTr>
                    <a:solidFill>
                      <a:srgbClr val="F2F2F2"/>
                    </a:solidFill>
                  </a:tcPr>
                </a:tc>
              </a:tr>
            </a:tbl>
          </a:graphicData>
        </a:graphic>
      </p:graphicFrame>
      <p:sp>
        <p:nvSpPr>
          <p:cNvPr id="13" name="Rounded Rectangle 12"/>
          <p:cNvSpPr/>
          <p:nvPr/>
        </p:nvSpPr>
        <p:spPr bwMode="auto">
          <a:xfrm>
            <a:off x="152400" y="1143000"/>
            <a:ext cx="2743200" cy="304800"/>
          </a:xfrm>
          <a:prstGeom prst="roundRect">
            <a:avLst/>
          </a:prstGeom>
          <a:solidFill>
            <a:srgbClr val="EEEDE2"/>
          </a:solidFill>
          <a:ln>
            <a:solidFill>
              <a:schemeClr val="bg2">
                <a:lumMod val="20000"/>
                <a:lumOff val="8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eaLnBrk="0" hangingPunct="0">
              <a:defRPr/>
            </a:pPr>
            <a:r>
              <a:rPr kumimoji="0" lang="en-US" sz="1400" dirty="0">
                <a:solidFill>
                  <a:schemeClr val="tx1"/>
                </a:solidFill>
                <a:latin typeface="Calibri" pitchFamily="34" charset="0"/>
                <a:cs typeface="Calibri" pitchFamily="34" charset="0"/>
              </a:rPr>
              <a:t># Journals Per Publisher</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4800" y="228600"/>
            <a:ext cx="6858000" cy="685800"/>
          </a:xfrm>
          <a:prstGeom prst="rect">
            <a:avLst/>
          </a:prstGeom>
        </p:spPr>
        <p:txBody>
          <a:bodyPr anchor="ctr">
            <a:normAutofit fontScale="97500"/>
          </a:bodyPr>
          <a:lstStyle/>
          <a:p>
            <a:pPr>
              <a:defRPr/>
            </a:pPr>
            <a:r>
              <a:rPr kumimoji="0" lang="en-US" b="1" kern="0" dirty="0">
                <a:latin typeface="+mj-lt"/>
                <a:ea typeface="+mj-ea"/>
                <a:cs typeface="+mj-cs"/>
              </a:rPr>
              <a:t>Current Journals</a:t>
            </a:r>
          </a:p>
        </p:txBody>
      </p:sp>
      <p:graphicFrame>
        <p:nvGraphicFramePr>
          <p:cNvPr id="10" name="Table 9"/>
          <p:cNvGraphicFramePr>
            <a:graphicFrameLocks noGrp="1"/>
          </p:cNvGraphicFramePr>
          <p:nvPr/>
        </p:nvGraphicFramePr>
        <p:xfrm>
          <a:off x="152400" y="1524000"/>
          <a:ext cx="8839200" cy="5258437"/>
        </p:xfrm>
        <a:graphic>
          <a:graphicData uri="http://schemas.openxmlformats.org/drawingml/2006/table">
            <a:tbl>
              <a:tblPr/>
              <a:tblGrid>
                <a:gridCol w="4114800"/>
                <a:gridCol w="1905000"/>
                <a:gridCol w="2819400"/>
              </a:tblGrid>
              <a:tr h="3397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rgbClr val="FFFFFF"/>
                          </a:solidFill>
                          <a:effectLst/>
                          <a:latin typeface="Calibri" pitchFamily="34" charset="0"/>
                          <a:ea typeface="新細明體" pitchFamily="18" charset="-120"/>
                        </a:rPr>
                        <a:t>Publisher</a:t>
                      </a:r>
                    </a:p>
                  </a:txBody>
                  <a:tcPr marL="4764" marR="4764" marT="4764" marB="0" anchor="ctr" horzOverflow="overflow">
                    <a:lnL>
                      <a:noFill/>
                    </a:lnL>
                    <a:lnR>
                      <a:noFill/>
                    </a:lnR>
                    <a:lnT>
                      <a:noFill/>
                    </a:lnT>
                    <a:lnB>
                      <a:noFill/>
                    </a:lnB>
                    <a:lnTlToBr>
                      <a:noFill/>
                    </a:lnTlToBr>
                    <a:lnBlToTr>
                      <a:noFill/>
                    </a:lnBlToTr>
                    <a:solidFill>
                      <a:srgbClr val="88121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rgbClr val="FFFFFF"/>
                          </a:solidFill>
                          <a:effectLst/>
                          <a:latin typeface="Calibri" pitchFamily="34" charset="0"/>
                          <a:ea typeface="新細明體" pitchFamily="18" charset="-120"/>
                        </a:rPr>
                        <a:t># Journals in CSP</a:t>
                      </a:r>
                    </a:p>
                  </a:txBody>
                  <a:tcPr marL="4764" marR="4764" marT="4764" marB="0" anchor="ctr" horzOverflow="overflow">
                    <a:lnL>
                      <a:noFill/>
                    </a:lnL>
                    <a:lnR>
                      <a:noFill/>
                    </a:lnR>
                    <a:lnT>
                      <a:noFill/>
                    </a:lnT>
                    <a:lnB>
                      <a:noFill/>
                    </a:lnB>
                    <a:lnTlToBr>
                      <a:noFill/>
                    </a:lnTlToBr>
                    <a:lnBlToTr>
                      <a:noFill/>
                    </a:lnBlToTr>
                    <a:solidFill>
                      <a:srgbClr val="88121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rgbClr val="FFFFFF"/>
                          </a:solidFill>
                          <a:effectLst/>
                          <a:latin typeface="Calibri" pitchFamily="34" charset="0"/>
                          <a:ea typeface="新細明體" pitchFamily="18" charset="-120"/>
                        </a:rPr>
                        <a:t># Subscribed</a:t>
                      </a:r>
                    </a:p>
                  </a:txBody>
                  <a:tcPr marL="4764" marR="4764" marT="4764" marB="0" anchor="ctr" horzOverflow="overflow">
                    <a:lnL>
                      <a:noFill/>
                    </a:lnL>
                    <a:lnR>
                      <a:noFill/>
                    </a:lnR>
                    <a:lnT>
                      <a:noFill/>
                    </a:lnT>
                    <a:lnB>
                      <a:noFill/>
                    </a:lnB>
                    <a:lnTlToBr>
                      <a:noFill/>
                    </a:lnTlToBr>
                    <a:lnBlToTr>
                      <a:noFill/>
                    </a:lnBlToTr>
                    <a:solidFill>
                      <a:srgbClr val="881212"/>
                    </a:solidFill>
                  </a:tcPr>
                </a:tc>
              </a:tr>
              <a:tr h="19367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新細明體" pitchFamily="18" charset="-120"/>
                        </a:rPr>
                        <a:t>Paradigm</a:t>
                      </a:r>
                    </a:p>
                  </a:txBody>
                  <a:tcPr marR="7620" marT="762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新細明體" pitchFamily="18" charset="-120"/>
                        </a:rPr>
                        <a:t>2</a:t>
                      </a:r>
                    </a:p>
                  </a:txBody>
                  <a:tcPr marL="7620" marR="7620" marT="762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新細明體" pitchFamily="18" charset="-120"/>
                        </a:rPr>
                        <a:t>0</a:t>
                      </a:r>
                    </a:p>
                  </a:txBody>
                  <a:tcPr marL="7620" marR="7620" marT="7620" marB="0" anchor="ctr" horzOverflow="overflow">
                    <a:lnL>
                      <a:noFill/>
                    </a:lnL>
                    <a:lnR>
                      <a:noFill/>
                    </a:lnR>
                    <a:lnT>
                      <a:noFill/>
                    </a:lnT>
                    <a:lnB>
                      <a:noFill/>
                    </a:lnB>
                    <a:lnTlToBr>
                      <a:noFill/>
                    </a:lnTlToBr>
                    <a:lnBlToTr>
                      <a:noFill/>
                    </a:lnBlToTr>
                    <a:solidFill>
                      <a:srgbClr val="F2F2F2"/>
                    </a:solidFill>
                  </a:tcPr>
                </a:tc>
              </a:tr>
              <a:tr h="3000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新細明體" pitchFamily="18" charset="-120"/>
                        </a:rPr>
                        <a:t>American School of Classical Studies at Athens</a:t>
                      </a:r>
                    </a:p>
                  </a:txBody>
                  <a:tcPr marR="7620" marT="7620" marB="0"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新細明體" pitchFamily="18" charset="-120"/>
                        </a:rPr>
                        <a:t>1</a:t>
                      </a:r>
                    </a:p>
                  </a:txBody>
                  <a:tcPr marL="7620" marR="7620" marT="7620" marB="0"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新細明體" pitchFamily="18" charset="-120"/>
                        </a:rPr>
                        <a:t>0</a:t>
                      </a:r>
                    </a:p>
                  </a:txBody>
                  <a:tcPr marL="7620" marR="7620" marT="7620" marB="0" anchor="ctr" horzOverflow="overflow">
                    <a:lnL>
                      <a:noFill/>
                    </a:lnL>
                    <a:lnR>
                      <a:noFill/>
                    </a:lnR>
                    <a:lnT>
                      <a:noFill/>
                    </a:lnT>
                    <a:lnB>
                      <a:noFill/>
                    </a:lnB>
                    <a:lnTlToBr>
                      <a:noFill/>
                    </a:lnTlToBr>
                    <a:lnBlToTr>
                      <a:noFill/>
                    </a:lnBlToTr>
                    <a:solidFill>
                      <a:srgbClr val="FFFFFF"/>
                    </a:solidFill>
                  </a:tcPr>
                </a:tc>
              </a:tr>
              <a:tr h="19367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新細明體" pitchFamily="18" charset="-120"/>
                        </a:rPr>
                        <a:t>Archaeological Institute of America</a:t>
                      </a:r>
                    </a:p>
                  </a:txBody>
                  <a:tcPr marR="7620" marT="762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新細明體" pitchFamily="18" charset="-120"/>
                        </a:rPr>
                        <a:t>1</a:t>
                      </a:r>
                    </a:p>
                  </a:txBody>
                  <a:tcPr marL="7620" marR="7620" marT="762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新細明體" pitchFamily="18" charset="-120"/>
                        </a:rPr>
                        <a:t>0</a:t>
                      </a:r>
                    </a:p>
                  </a:txBody>
                  <a:tcPr marL="7620" marR="7620" marT="7620" marB="0" anchor="ctr" horzOverflow="overflow">
                    <a:lnL>
                      <a:noFill/>
                    </a:lnL>
                    <a:lnR>
                      <a:noFill/>
                    </a:lnR>
                    <a:lnT>
                      <a:noFill/>
                    </a:lnT>
                    <a:lnB>
                      <a:noFill/>
                    </a:lnB>
                    <a:lnTlToBr>
                      <a:noFill/>
                    </a:lnTlToBr>
                    <a:lnBlToTr>
                      <a:noFill/>
                    </a:lnBlToTr>
                    <a:solidFill>
                      <a:srgbClr val="F2F2F2"/>
                    </a:solidFill>
                  </a:tcPr>
                </a:tc>
              </a:tr>
              <a:tr h="3810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新細明體" pitchFamily="18" charset="-120"/>
                        </a:rPr>
                        <a:t>Association for Slavic East European and Eurasian Studies</a:t>
                      </a:r>
                    </a:p>
                  </a:txBody>
                  <a:tcPr marR="7620" marT="7620" marB="0"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新細明體" pitchFamily="18" charset="-120"/>
                        </a:rPr>
                        <a:t>1</a:t>
                      </a:r>
                    </a:p>
                  </a:txBody>
                  <a:tcPr marL="7620" marR="7620" marT="7620" marB="0"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新細明體" pitchFamily="18" charset="-120"/>
                        </a:rPr>
                        <a:t>0</a:t>
                      </a:r>
                    </a:p>
                  </a:txBody>
                  <a:tcPr marL="7620" marR="7620" marT="7620" marB="0" anchor="ctr" horzOverflow="overflow">
                    <a:lnL>
                      <a:noFill/>
                    </a:lnL>
                    <a:lnR>
                      <a:noFill/>
                    </a:lnR>
                    <a:lnT>
                      <a:noFill/>
                    </a:lnT>
                    <a:lnB>
                      <a:noFill/>
                    </a:lnB>
                    <a:lnTlToBr>
                      <a:noFill/>
                    </a:lnTlToBr>
                    <a:lnBlToTr>
                      <a:noFill/>
                    </a:lnBlToTr>
                    <a:solidFill>
                      <a:srgbClr val="FFFFFF"/>
                    </a:solidFill>
                  </a:tcPr>
                </a:tc>
              </a:tr>
              <a:tr h="3810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新細明體" pitchFamily="18" charset="-120"/>
                        </a:rPr>
                        <a:t>Australian and New Zealand Society of the History of Medicine</a:t>
                      </a:r>
                    </a:p>
                  </a:txBody>
                  <a:tcPr marR="7620" marT="762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新細明體" pitchFamily="18" charset="-120"/>
                        </a:rPr>
                        <a:t>1</a:t>
                      </a:r>
                    </a:p>
                  </a:txBody>
                  <a:tcPr marL="7620" marR="7620" marT="762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新細明體" pitchFamily="18" charset="-120"/>
                        </a:rPr>
                        <a:t>0</a:t>
                      </a:r>
                    </a:p>
                  </a:txBody>
                  <a:tcPr marL="7620" marR="7620" marT="7620" marB="0" anchor="ctr" horzOverflow="overflow">
                    <a:lnL>
                      <a:noFill/>
                    </a:lnL>
                    <a:lnR>
                      <a:noFill/>
                    </a:lnR>
                    <a:lnT>
                      <a:noFill/>
                    </a:lnT>
                    <a:lnB>
                      <a:noFill/>
                    </a:lnB>
                    <a:lnTlToBr>
                      <a:noFill/>
                    </a:lnTlToBr>
                    <a:lnBlToTr>
                      <a:noFill/>
                    </a:lnBlToTr>
                    <a:solidFill>
                      <a:srgbClr val="F2F2F2"/>
                    </a:solidFill>
                  </a:tcPr>
                </a:tc>
              </a:tr>
              <a:tr h="19367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新細明體" pitchFamily="18" charset="-120"/>
                        </a:rPr>
                        <a:t>Australian Society for the Study of Labour History, Inc.</a:t>
                      </a:r>
                    </a:p>
                  </a:txBody>
                  <a:tcPr marR="7620" marT="7620" marB="0"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新細明體" pitchFamily="18" charset="-120"/>
                        </a:rPr>
                        <a:t>1</a:t>
                      </a:r>
                    </a:p>
                  </a:txBody>
                  <a:tcPr marL="7620" marR="7620" marT="7620" marB="0"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新細明體" pitchFamily="18" charset="-120"/>
                        </a:rPr>
                        <a:t>0</a:t>
                      </a:r>
                    </a:p>
                  </a:txBody>
                  <a:tcPr marL="7620" marR="7620" marT="7620" marB="0" anchor="ctr" horzOverflow="overflow">
                    <a:lnL>
                      <a:noFill/>
                    </a:lnL>
                    <a:lnR>
                      <a:noFill/>
                    </a:lnR>
                    <a:lnT>
                      <a:noFill/>
                    </a:lnT>
                    <a:lnB>
                      <a:noFill/>
                    </a:lnB>
                    <a:lnTlToBr>
                      <a:noFill/>
                    </a:lnTlToBr>
                    <a:lnBlToTr>
                      <a:noFill/>
                    </a:lnBlToTr>
                    <a:solidFill>
                      <a:srgbClr val="FFFFFF"/>
                    </a:solidFill>
                  </a:tcPr>
                </a:tc>
              </a:tr>
              <a:tr h="19367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新細明體" pitchFamily="18" charset="-120"/>
                        </a:rPr>
                        <a:t>Central Michigan University</a:t>
                      </a:r>
                    </a:p>
                  </a:txBody>
                  <a:tcPr marR="7620" marT="762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新細明體" pitchFamily="18" charset="-120"/>
                        </a:rPr>
                        <a:t>1</a:t>
                      </a:r>
                    </a:p>
                  </a:txBody>
                  <a:tcPr marL="7620" marR="7620" marT="762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新細明體" pitchFamily="18" charset="-120"/>
                        </a:rPr>
                        <a:t>0</a:t>
                      </a:r>
                    </a:p>
                  </a:txBody>
                  <a:tcPr marL="7620" marR="7620" marT="7620" marB="0" anchor="ctr" horzOverflow="overflow">
                    <a:lnL>
                      <a:noFill/>
                    </a:lnL>
                    <a:lnR>
                      <a:noFill/>
                    </a:lnR>
                    <a:lnT>
                      <a:noFill/>
                    </a:lnT>
                    <a:lnB>
                      <a:noFill/>
                    </a:lnB>
                    <a:lnTlToBr>
                      <a:noFill/>
                    </a:lnTlToBr>
                    <a:lnBlToTr>
                      <a:noFill/>
                    </a:lnBlToTr>
                    <a:solidFill>
                      <a:srgbClr val="F2F2F2"/>
                    </a:solidFill>
                  </a:tcPr>
                </a:tc>
              </a:tr>
              <a:tr h="3000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新細明體" pitchFamily="18" charset="-120"/>
                        </a:rPr>
                        <a:t>Classical Association of the Middle West and South</a:t>
                      </a:r>
                    </a:p>
                  </a:txBody>
                  <a:tcPr marR="7620" marT="7620" marB="0"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新細明體" pitchFamily="18" charset="-120"/>
                        </a:rPr>
                        <a:t>1</a:t>
                      </a:r>
                    </a:p>
                  </a:txBody>
                  <a:tcPr marL="7620" marR="7620" marT="7620" marB="0"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新細明體" pitchFamily="18" charset="-120"/>
                        </a:rPr>
                        <a:t>0</a:t>
                      </a:r>
                    </a:p>
                  </a:txBody>
                  <a:tcPr marL="7620" marR="7620" marT="7620" marB="0" anchor="ctr" horzOverflow="overflow">
                    <a:lnL>
                      <a:noFill/>
                    </a:lnL>
                    <a:lnR>
                      <a:noFill/>
                    </a:lnR>
                    <a:lnT>
                      <a:noFill/>
                    </a:lnT>
                    <a:lnB>
                      <a:noFill/>
                    </a:lnB>
                    <a:lnTlToBr>
                      <a:noFill/>
                    </a:lnTlToBr>
                    <a:lnBlToTr>
                      <a:noFill/>
                    </a:lnBlToTr>
                    <a:solidFill>
                      <a:srgbClr val="FFFFFF"/>
                    </a:solidFill>
                  </a:tcPr>
                </a:tc>
              </a:tr>
              <a:tr h="3810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新細明體" pitchFamily="18" charset="-120"/>
                        </a:rPr>
                        <a:t>Cornell University's Southeast Asia Program Publications</a:t>
                      </a:r>
                    </a:p>
                  </a:txBody>
                  <a:tcPr marR="7620" marT="762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新細明體" pitchFamily="18" charset="-120"/>
                        </a:rPr>
                        <a:t>1</a:t>
                      </a:r>
                    </a:p>
                  </a:txBody>
                  <a:tcPr marL="7620" marR="7620" marT="762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新細明體" pitchFamily="18" charset="-120"/>
                        </a:rPr>
                        <a:t>0</a:t>
                      </a:r>
                    </a:p>
                  </a:txBody>
                  <a:tcPr marL="7620" marR="7620" marT="7620" marB="0" anchor="ctr" horzOverflow="overflow">
                    <a:lnL>
                      <a:noFill/>
                    </a:lnL>
                    <a:lnR>
                      <a:noFill/>
                    </a:lnR>
                    <a:lnT>
                      <a:noFill/>
                    </a:lnT>
                    <a:lnB>
                      <a:noFill/>
                    </a:lnB>
                    <a:lnTlToBr>
                      <a:noFill/>
                    </a:lnTlToBr>
                    <a:lnBlToTr>
                      <a:noFill/>
                    </a:lnBlToTr>
                    <a:solidFill>
                      <a:srgbClr val="F2F2F2"/>
                    </a:solidFill>
                  </a:tcPr>
                </a:tc>
              </a:tr>
              <a:tr h="3000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新細明體" pitchFamily="18" charset="-120"/>
                        </a:rPr>
                        <a:t>International Council for Traditional Music</a:t>
                      </a:r>
                    </a:p>
                  </a:txBody>
                  <a:tcPr marR="7620" marT="7620" marB="0"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新細明體" pitchFamily="18" charset="-120"/>
                        </a:rPr>
                        <a:t>1</a:t>
                      </a:r>
                    </a:p>
                  </a:txBody>
                  <a:tcPr marL="7620" marR="7620" marT="7620" marB="0"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新細明體" pitchFamily="18" charset="-120"/>
                        </a:rPr>
                        <a:t>0</a:t>
                      </a:r>
                    </a:p>
                  </a:txBody>
                  <a:tcPr marL="7620" marR="7620" marT="7620" marB="0" anchor="ctr" horzOverflow="overflow">
                    <a:lnL>
                      <a:noFill/>
                    </a:lnL>
                    <a:lnR>
                      <a:noFill/>
                    </a:lnR>
                    <a:lnT>
                      <a:noFill/>
                    </a:lnT>
                    <a:lnB>
                      <a:noFill/>
                    </a:lnB>
                    <a:lnTlToBr>
                      <a:noFill/>
                    </a:lnTlToBr>
                    <a:lnBlToTr>
                      <a:noFill/>
                    </a:lnBlToTr>
                    <a:solidFill>
                      <a:srgbClr val="FFFFFF"/>
                    </a:solidFill>
                  </a:tcPr>
                </a:tc>
              </a:tr>
              <a:tr h="19367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新細明體" pitchFamily="18" charset="-120"/>
                        </a:rPr>
                        <a:t>Massachusetts Historical Society</a:t>
                      </a:r>
                    </a:p>
                  </a:txBody>
                  <a:tcPr marR="7620" marT="762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新細明體" pitchFamily="18" charset="-120"/>
                        </a:rPr>
                        <a:t>1</a:t>
                      </a:r>
                    </a:p>
                  </a:txBody>
                  <a:tcPr marL="7620" marR="7620" marT="762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新細明體" pitchFamily="18" charset="-120"/>
                        </a:rPr>
                        <a:t>0</a:t>
                      </a:r>
                    </a:p>
                  </a:txBody>
                  <a:tcPr marL="7620" marR="7620" marT="7620" marB="0" anchor="ctr" horzOverflow="overflow">
                    <a:lnL>
                      <a:noFill/>
                    </a:lnL>
                    <a:lnR>
                      <a:noFill/>
                    </a:lnR>
                    <a:lnT>
                      <a:noFill/>
                    </a:lnT>
                    <a:lnB>
                      <a:noFill/>
                    </a:lnB>
                    <a:lnTlToBr>
                      <a:noFill/>
                    </a:lnTlToBr>
                    <a:lnBlToTr>
                      <a:noFill/>
                    </a:lnBlToTr>
                    <a:solidFill>
                      <a:srgbClr val="F2F2F2"/>
                    </a:solidFill>
                  </a:tcPr>
                </a:tc>
              </a:tr>
              <a:tr h="19367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新細明體" pitchFamily="18" charset="-120"/>
                        </a:rPr>
                        <a:t>Oregon Historical Society</a:t>
                      </a:r>
                    </a:p>
                  </a:txBody>
                  <a:tcPr marR="7620" marT="7620" marB="0"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新細明體" pitchFamily="18" charset="-120"/>
                        </a:rPr>
                        <a:t>1</a:t>
                      </a:r>
                    </a:p>
                  </a:txBody>
                  <a:tcPr marL="7620" marR="7620" marT="7620" marB="0"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新細明體" pitchFamily="18" charset="-120"/>
                        </a:rPr>
                        <a:t>0</a:t>
                      </a:r>
                    </a:p>
                  </a:txBody>
                  <a:tcPr marL="7620" marR="7620" marT="7620" marB="0" anchor="ctr" horzOverflow="overflow">
                    <a:lnL>
                      <a:noFill/>
                    </a:lnL>
                    <a:lnR>
                      <a:noFill/>
                    </a:lnR>
                    <a:lnT>
                      <a:noFill/>
                    </a:lnT>
                    <a:lnB>
                      <a:noFill/>
                    </a:lnB>
                    <a:lnTlToBr>
                      <a:noFill/>
                    </a:lnTlToBr>
                    <a:lnBlToTr>
                      <a:noFill/>
                    </a:lnBlToTr>
                    <a:solidFill>
                      <a:srgbClr val="FFFFFF"/>
                    </a:solidFill>
                  </a:tcPr>
                </a:tc>
              </a:tr>
              <a:tr h="19367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新細明體" pitchFamily="18" charset="-120"/>
                        </a:rPr>
                        <a:t>SF-TH Inc.</a:t>
                      </a:r>
                    </a:p>
                  </a:txBody>
                  <a:tcPr marR="7620" marT="762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新細明體" pitchFamily="18" charset="-120"/>
                        </a:rPr>
                        <a:t>1</a:t>
                      </a:r>
                    </a:p>
                  </a:txBody>
                  <a:tcPr marL="7620" marR="7620" marT="762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新細明體" pitchFamily="18" charset="-120"/>
                        </a:rPr>
                        <a:t>0</a:t>
                      </a:r>
                    </a:p>
                  </a:txBody>
                  <a:tcPr marL="7620" marR="7620" marT="7620" marB="0" anchor="ctr" horzOverflow="overflow">
                    <a:lnL>
                      <a:noFill/>
                    </a:lnL>
                    <a:lnR>
                      <a:noFill/>
                    </a:lnR>
                    <a:lnT>
                      <a:noFill/>
                    </a:lnT>
                    <a:lnB>
                      <a:noFill/>
                    </a:lnB>
                    <a:lnTlToBr>
                      <a:noFill/>
                    </a:lnTlToBr>
                    <a:lnBlToTr>
                      <a:noFill/>
                    </a:lnBlToTr>
                    <a:solidFill>
                      <a:srgbClr val="F2F2F2"/>
                    </a:solidFill>
                  </a:tcPr>
                </a:tc>
              </a:tr>
              <a:tr h="3810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新細明體" pitchFamily="18" charset="-120"/>
                        </a:rPr>
                        <a:t>The Omohundro Institute of Early American History and Culture</a:t>
                      </a:r>
                    </a:p>
                  </a:txBody>
                  <a:tcPr marR="7620" marT="7620" marB="0"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新細明體" pitchFamily="18" charset="-120"/>
                        </a:rPr>
                        <a:t>1</a:t>
                      </a:r>
                    </a:p>
                  </a:txBody>
                  <a:tcPr marL="7620" marR="7620" marT="7620" marB="0"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新細明體" pitchFamily="18" charset="-120"/>
                        </a:rPr>
                        <a:t>0</a:t>
                      </a:r>
                    </a:p>
                  </a:txBody>
                  <a:tcPr marL="7620" marR="7620" marT="7620" marB="0" anchor="ctr" horzOverflow="overflow">
                    <a:lnL>
                      <a:noFill/>
                    </a:lnL>
                    <a:lnR>
                      <a:noFill/>
                    </a:lnR>
                    <a:lnT>
                      <a:noFill/>
                    </a:lnT>
                    <a:lnB>
                      <a:noFill/>
                    </a:lnB>
                    <a:lnTlToBr>
                      <a:noFill/>
                    </a:lnTlToBr>
                    <a:lnBlToTr>
                      <a:noFill/>
                    </a:lnBlToTr>
                    <a:solidFill>
                      <a:srgbClr val="FFFFFF"/>
                    </a:solidFill>
                  </a:tcPr>
                </a:tc>
              </a:tr>
              <a:tr h="3810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新細明體" pitchFamily="18" charset="-120"/>
                        </a:rPr>
                        <a:t>Trustees of Indiana University on behalf of its Department of History</a:t>
                      </a:r>
                    </a:p>
                  </a:txBody>
                  <a:tcPr marR="7620" marT="762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新細明體" pitchFamily="18" charset="-120"/>
                        </a:rPr>
                        <a:t>1</a:t>
                      </a:r>
                    </a:p>
                  </a:txBody>
                  <a:tcPr marL="7620" marR="7620" marT="762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新細明體" pitchFamily="18" charset="-120"/>
                        </a:rPr>
                        <a:t>0</a:t>
                      </a:r>
                    </a:p>
                  </a:txBody>
                  <a:tcPr marL="7620" marR="7620" marT="7620" marB="0" anchor="ctr" horzOverflow="overflow">
                    <a:lnL>
                      <a:noFill/>
                    </a:lnL>
                    <a:lnR>
                      <a:noFill/>
                    </a:lnR>
                    <a:lnT>
                      <a:noFill/>
                    </a:lnT>
                    <a:lnB>
                      <a:noFill/>
                    </a:lnB>
                    <a:lnTlToBr>
                      <a:noFill/>
                    </a:lnTlToBr>
                    <a:lnBlToTr>
                      <a:noFill/>
                    </a:lnBlToTr>
                    <a:solidFill>
                      <a:srgbClr val="F2F2F2"/>
                    </a:solidFill>
                  </a:tcPr>
                </a:tc>
              </a:tr>
              <a:tr h="3000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新細明體" pitchFamily="18" charset="-120"/>
                        </a:rPr>
                        <a:t>Western Historical Quarterly, Utah State University</a:t>
                      </a:r>
                    </a:p>
                  </a:txBody>
                  <a:tcPr marR="7620" marT="7620" marB="0"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新細明體" pitchFamily="18" charset="-120"/>
                        </a:rPr>
                        <a:t>1</a:t>
                      </a:r>
                    </a:p>
                  </a:txBody>
                  <a:tcPr marL="7620" marR="7620" marT="7620" marB="0"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新細明體" pitchFamily="18" charset="-120"/>
                        </a:rPr>
                        <a:t>0</a:t>
                      </a:r>
                    </a:p>
                  </a:txBody>
                  <a:tcPr marL="7620" marR="7620" marT="7620" marB="0" anchor="ctr" horzOverflow="overflow">
                    <a:lnL>
                      <a:noFill/>
                    </a:lnL>
                    <a:lnR>
                      <a:noFill/>
                    </a:lnR>
                    <a:lnT>
                      <a:noFill/>
                    </a:lnT>
                    <a:lnB>
                      <a:noFill/>
                    </a:lnB>
                    <a:lnTlToBr>
                      <a:noFill/>
                    </a:lnTlToBr>
                    <a:lnBlToTr>
                      <a:noFill/>
                    </a:lnBlToTr>
                    <a:solidFill>
                      <a:srgbClr val="FFFFFF"/>
                    </a:solidFill>
                  </a:tcPr>
                </a:tc>
              </a:tr>
            </a:tbl>
          </a:graphicData>
        </a:graphic>
      </p:graphicFrame>
      <p:sp>
        <p:nvSpPr>
          <p:cNvPr id="14" name="Rounded Rectangle 13"/>
          <p:cNvSpPr/>
          <p:nvPr/>
        </p:nvSpPr>
        <p:spPr bwMode="auto">
          <a:xfrm>
            <a:off x="152400" y="1066800"/>
            <a:ext cx="2743200" cy="304800"/>
          </a:xfrm>
          <a:prstGeom prst="roundRect">
            <a:avLst/>
          </a:prstGeom>
          <a:solidFill>
            <a:srgbClr val="EEEDE2"/>
          </a:solidFill>
          <a:ln>
            <a:solidFill>
              <a:schemeClr val="bg2">
                <a:lumMod val="20000"/>
                <a:lumOff val="8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eaLnBrk="0" hangingPunct="0">
              <a:defRPr/>
            </a:pPr>
            <a:r>
              <a:rPr kumimoji="0" lang="en-US" sz="1400" dirty="0">
                <a:solidFill>
                  <a:schemeClr val="tx1"/>
                </a:solidFill>
                <a:latin typeface="Calibri" pitchFamily="34" charset="0"/>
                <a:cs typeface="Calibri" pitchFamily="34" charset="0"/>
              </a:rPr>
              <a:t># Journals Per Publisher Continued</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4800" y="228600"/>
            <a:ext cx="6858000" cy="685800"/>
          </a:xfrm>
          <a:prstGeom prst="rect">
            <a:avLst/>
          </a:prstGeom>
        </p:spPr>
        <p:txBody>
          <a:bodyPr anchor="ctr">
            <a:normAutofit fontScale="97500"/>
          </a:bodyPr>
          <a:lstStyle/>
          <a:p>
            <a:pPr>
              <a:defRPr/>
            </a:pPr>
            <a:r>
              <a:rPr kumimoji="0" lang="en-US" b="1" kern="0" dirty="0">
                <a:latin typeface="+mj-lt"/>
                <a:ea typeface="+mj-ea"/>
                <a:cs typeface="+mj-cs"/>
              </a:rPr>
              <a:t>Current Journals</a:t>
            </a:r>
          </a:p>
        </p:txBody>
      </p:sp>
      <p:graphicFrame>
        <p:nvGraphicFramePr>
          <p:cNvPr id="10" name="Table 9"/>
          <p:cNvGraphicFramePr>
            <a:graphicFrameLocks noGrp="1"/>
          </p:cNvGraphicFramePr>
          <p:nvPr/>
        </p:nvGraphicFramePr>
        <p:xfrm>
          <a:off x="152400" y="1668463"/>
          <a:ext cx="8839200" cy="4115435"/>
        </p:xfrm>
        <a:graphic>
          <a:graphicData uri="http://schemas.openxmlformats.org/drawingml/2006/table">
            <a:tbl>
              <a:tblPr/>
              <a:tblGrid>
                <a:gridCol w="3492500"/>
                <a:gridCol w="2836863"/>
                <a:gridCol w="2509837"/>
              </a:tblGrid>
              <a:tr h="3587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rgbClr val="FFFFFF"/>
                          </a:solidFill>
                          <a:effectLst/>
                          <a:latin typeface="Calibri" pitchFamily="34" charset="0"/>
                          <a:ea typeface="ＭＳ Ｐゴシック" pitchFamily="34" charset="-128"/>
                        </a:rPr>
                        <a:t>Discipline</a:t>
                      </a:r>
                    </a:p>
                  </a:txBody>
                  <a:tcPr marL="4764" marR="4764" marT="4764" marB="0" anchor="ctr" horzOverflow="overflow">
                    <a:lnL>
                      <a:noFill/>
                    </a:lnL>
                    <a:lnR>
                      <a:noFill/>
                    </a:lnR>
                    <a:lnT>
                      <a:noFill/>
                    </a:lnT>
                    <a:lnB>
                      <a:noFill/>
                    </a:lnB>
                    <a:lnTlToBr>
                      <a:noFill/>
                    </a:lnTlToBr>
                    <a:lnBlToTr>
                      <a:noFill/>
                    </a:lnBlToTr>
                    <a:solidFill>
                      <a:srgbClr val="88121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rgbClr val="FFFFFF"/>
                          </a:solidFill>
                          <a:effectLst/>
                          <a:latin typeface="Calibri" pitchFamily="34" charset="0"/>
                          <a:ea typeface="ＭＳ Ｐゴシック" pitchFamily="34" charset="-128"/>
                        </a:rPr>
                        <a:t># Journals in CSP</a:t>
                      </a:r>
                    </a:p>
                  </a:txBody>
                  <a:tcPr marL="4764" marR="4764" marT="4764" marB="0" anchor="ctr" horzOverflow="overflow">
                    <a:lnL>
                      <a:noFill/>
                    </a:lnL>
                    <a:lnR>
                      <a:noFill/>
                    </a:lnR>
                    <a:lnT>
                      <a:noFill/>
                    </a:lnT>
                    <a:lnB>
                      <a:noFill/>
                    </a:lnB>
                    <a:lnTlToBr>
                      <a:noFill/>
                    </a:lnTlToBr>
                    <a:lnBlToTr>
                      <a:noFill/>
                    </a:lnBlToTr>
                    <a:solidFill>
                      <a:srgbClr val="88121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rgbClr val="FFFFFF"/>
                          </a:solidFill>
                          <a:effectLst/>
                          <a:latin typeface="Calibri" pitchFamily="34" charset="0"/>
                          <a:ea typeface="ＭＳ Ｐゴシック" pitchFamily="34" charset="-128"/>
                        </a:rPr>
                        <a:t># Subscribed</a:t>
                      </a:r>
                    </a:p>
                  </a:txBody>
                  <a:tcPr marL="4764" marR="4764" marT="4764" marB="0" anchor="ctr" horzOverflow="overflow">
                    <a:lnL>
                      <a:noFill/>
                    </a:lnL>
                    <a:lnR>
                      <a:noFill/>
                    </a:lnR>
                    <a:lnT>
                      <a:noFill/>
                    </a:lnT>
                    <a:lnB>
                      <a:noFill/>
                    </a:lnB>
                    <a:lnTlToBr>
                      <a:noFill/>
                    </a:lnTlToBr>
                    <a:lnBlToTr>
                      <a:noFill/>
                    </a:lnBlToTr>
                    <a:solidFill>
                      <a:srgbClr val="881212"/>
                    </a:solidFill>
                  </a:tcPr>
                </a:tc>
              </a:tr>
              <a:tr h="1651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Calibri" pitchFamily="34" charset="0"/>
                          <a:ea typeface="ＭＳ Ｐゴシック" pitchFamily="34" charset="-128"/>
                        </a:rPr>
                        <a:t>Language and Literature</a:t>
                      </a:r>
                    </a:p>
                  </a:txBody>
                  <a:tcPr marR="7620" marT="762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Calibri" pitchFamily="34" charset="0"/>
                          <a:ea typeface="ＭＳ Ｐゴシック" pitchFamily="34" charset="-128"/>
                        </a:rPr>
                        <a:t>29</a:t>
                      </a:r>
                    </a:p>
                  </a:txBody>
                  <a:tcPr marL="7620" marR="7620" marT="762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Calibri" pitchFamily="34" charset="0"/>
                          <a:ea typeface="ＭＳ Ｐゴシック" pitchFamily="34" charset="-128"/>
                        </a:rPr>
                        <a:t>2</a:t>
                      </a:r>
                    </a:p>
                  </a:txBody>
                  <a:tcPr marL="7620" marR="7620" marT="7620" marB="0" anchor="ctr" horzOverflow="overflow">
                    <a:lnL>
                      <a:noFill/>
                    </a:lnL>
                    <a:lnR>
                      <a:noFill/>
                    </a:lnR>
                    <a:lnT>
                      <a:noFill/>
                    </a:lnT>
                    <a:lnB>
                      <a:noFill/>
                    </a:lnB>
                    <a:lnTlToBr>
                      <a:noFill/>
                    </a:lnTlToBr>
                    <a:lnBlToTr>
                      <a:noFill/>
                    </a:lnBlToTr>
                    <a:solidFill>
                      <a:schemeClr val="bg1"/>
                    </a:solidFill>
                  </a:tcPr>
                </a:tc>
              </a:tr>
              <a:tr h="1651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Calibri" pitchFamily="34" charset="0"/>
                          <a:ea typeface="ＭＳ Ｐゴシック" pitchFamily="34" charset="-128"/>
                        </a:rPr>
                        <a:t>History</a:t>
                      </a:r>
                    </a:p>
                  </a:txBody>
                  <a:tcPr marR="7620" marT="762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Calibri" pitchFamily="34" charset="0"/>
                          <a:ea typeface="ＭＳ Ｐゴシック" pitchFamily="34" charset="-128"/>
                        </a:rPr>
                        <a:t>28</a:t>
                      </a:r>
                    </a:p>
                  </a:txBody>
                  <a:tcPr marL="7620" marR="7620" marT="762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ＭＳ Ｐゴシック" pitchFamily="34" charset="-128"/>
                        </a:rPr>
                        <a:t>2</a:t>
                      </a:r>
                    </a:p>
                  </a:txBody>
                  <a:tcPr marL="7620" marR="7620" marT="7620" marB="0" anchor="ctr" horzOverflow="overflow">
                    <a:lnL>
                      <a:noFill/>
                    </a:lnL>
                    <a:lnR>
                      <a:noFill/>
                    </a:lnR>
                    <a:lnT>
                      <a:noFill/>
                    </a:lnT>
                    <a:lnB>
                      <a:noFill/>
                    </a:lnB>
                    <a:lnTlToBr>
                      <a:noFill/>
                    </a:lnTlToBr>
                    <a:lnBlToTr>
                      <a:noFill/>
                    </a:lnBlToTr>
                    <a:solidFill>
                      <a:srgbClr val="F2F2F2"/>
                    </a:solidFill>
                  </a:tcPr>
                </a:tc>
              </a:tr>
              <a:tr h="1651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Calibri" pitchFamily="34" charset="0"/>
                          <a:ea typeface="ＭＳ Ｐゴシック" pitchFamily="34" charset="-128"/>
                        </a:rPr>
                        <a:t>Business</a:t>
                      </a:r>
                    </a:p>
                  </a:txBody>
                  <a:tcPr marR="7620" marT="762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Calibri" pitchFamily="34" charset="0"/>
                          <a:ea typeface="ＭＳ Ｐゴシック" pitchFamily="34" charset="-128"/>
                        </a:rPr>
                        <a:t>15</a:t>
                      </a:r>
                    </a:p>
                  </a:txBody>
                  <a:tcPr marL="7620" marR="7620" marT="7620" marB="0" anchor="ctr"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Calibri" pitchFamily="34" charset="0"/>
                          <a:ea typeface="ＭＳ Ｐゴシック" pitchFamily="34" charset="-128"/>
                        </a:rPr>
                        <a:t>5</a:t>
                      </a:r>
                    </a:p>
                  </a:txBody>
                  <a:tcPr marL="7620" marR="7620" marT="7620" marB="0" anchor="ctr" horzOverflow="overflow">
                    <a:lnL>
                      <a:noFill/>
                    </a:lnL>
                    <a:lnR>
                      <a:noFill/>
                    </a:lnR>
                    <a:lnT>
                      <a:noFill/>
                    </a:lnT>
                    <a:lnB>
                      <a:noFill/>
                    </a:lnB>
                    <a:lnTlToBr>
                      <a:noFill/>
                    </a:lnTlToBr>
                    <a:lnBlToTr>
                      <a:noFill/>
                    </a:lnBlToTr>
                    <a:solidFill>
                      <a:schemeClr val="bg1"/>
                    </a:solidFill>
                  </a:tcPr>
                </a:tc>
              </a:tr>
              <a:tr h="1651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Calibri" pitchFamily="34" charset="0"/>
                          <a:ea typeface="ＭＳ Ｐゴシック" pitchFamily="34" charset="-128"/>
                        </a:rPr>
                        <a:t>Education</a:t>
                      </a:r>
                    </a:p>
                  </a:txBody>
                  <a:tcPr marR="7620" marT="762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Calibri" pitchFamily="34" charset="0"/>
                          <a:ea typeface="ＭＳ Ｐゴシック" pitchFamily="34" charset="-128"/>
                        </a:rPr>
                        <a:t>14</a:t>
                      </a:r>
                    </a:p>
                  </a:txBody>
                  <a:tcPr marL="7620" marR="7620" marT="762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Calibri" pitchFamily="34" charset="0"/>
                          <a:ea typeface="ＭＳ Ｐゴシック" pitchFamily="34" charset="-128"/>
                        </a:rPr>
                        <a:t>0</a:t>
                      </a:r>
                    </a:p>
                  </a:txBody>
                  <a:tcPr marL="7620" marR="7620" marT="7620" marB="0" anchor="ctr" horzOverflow="overflow">
                    <a:lnL>
                      <a:noFill/>
                    </a:lnL>
                    <a:lnR>
                      <a:noFill/>
                    </a:lnR>
                    <a:lnT>
                      <a:noFill/>
                    </a:lnT>
                    <a:lnB>
                      <a:noFill/>
                    </a:lnB>
                    <a:lnTlToBr>
                      <a:noFill/>
                    </a:lnTlToBr>
                    <a:lnBlToTr>
                      <a:noFill/>
                    </a:lnBlToTr>
                    <a:solidFill>
                      <a:srgbClr val="F2F2F2"/>
                    </a:solidFill>
                  </a:tcPr>
                </a:tc>
              </a:tr>
              <a:tr h="1651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Calibri" pitchFamily="34" charset="0"/>
                          <a:ea typeface="ＭＳ Ｐゴシック" pitchFamily="34" charset="-128"/>
                        </a:rPr>
                        <a:t>Philosophy</a:t>
                      </a:r>
                    </a:p>
                  </a:txBody>
                  <a:tcPr marR="7620" marT="7620" marB="0"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Calibri" pitchFamily="34" charset="0"/>
                          <a:ea typeface="ＭＳ Ｐゴシック" pitchFamily="34" charset="-128"/>
                        </a:rPr>
                        <a:t>13</a:t>
                      </a:r>
                    </a:p>
                  </a:txBody>
                  <a:tcPr marL="7620" marR="7620" marT="7620" marB="0"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Calibri" pitchFamily="34" charset="0"/>
                          <a:ea typeface="ＭＳ Ｐゴシック" pitchFamily="34" charset="-128"/>
                        </a:rPr>
                        <a:t>1</a:t>
                      </a:r>
                    </a:p>
                  </a:txBody>
                  <a:tcPr marL="7620" marR="7620" marT="7620" marB="0" anchor="ctr" horzOverflow="overflow">
                    <a:lnL>
                      <a:noFill/>
                    </a:lnL>
                    <a:lnR>
                      <a:noFill/>
                    </a:lnR>
                    <a:lnT>
                      <a:noFill/>
                    </a:lnT>
                    <a:lnB>
                      <a:noFill/>
                    </a:lnB>
                    <a:lnTlToBr>
                      <a:noFill/>
                    </a:lnTlToBr>
                    <a:lnBlToTr>
                      <a:noFill/>
                    </a:lnBlToTr>
                    <a:solidFill>
                      <a:srgbClr val="FFFFFF"/>
                    </a:solidFill>
                  </a:tcPr>
                </a:tc>
              </a:tr>
              <a:tr h="1651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Calibri" pitchFamily="34" charset="0"/>
                          <a:ea typeface="ＭＳ Ｐゴシック" pitchFamily="34" charset="-128"/>
                        </a:rPr>
                        <a:t>Biological Sciences</a:t>
                      </a:r>
                    </a:p>
                  </a:txBody>
                  <a:tcPr marR="7620" marT="762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Calibri" pitchFamily="34" charset="0"/>
                          <a:ea typeface="ＭＳ Ｐゴシック" pitchFamily="34" charset="-128"/>
                        </a:rPr>
                        <a:t>9</a:t>
                      </a:r>
                    </a:p>
                  </a:txBody>
                  <a:tcPr marL="7620" marR="7620" marT="762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Calibri" pitchFamily="34" charset="0"/>
                          <a:ea typeface="ＭＳ Ｐゴシック" pitchFamily="34" charset="-128"/>
                        </a:rPr>
                        <a:t>0</a:t>
                      </a:r>
                    </a:p>
                  </a:txBody>
                  <a:tcPr marL="7620" marR="7620" marT="7620" marB="0" anchor="ctr" horzOverflow="overflow">
                    <a:lnL>
                      <a:noFill/>
                    </a:lnL>
                    <a:lnR>
                      <a:noFill/>
                    </a:lnR>
                    <a:lnT>
                      <a:noFill/>
                    </a:lnT>
                    <a:lnB>
                      <a:noFill/>
                    </a:lnB>
                    <a:lnTlToBr>
                      <a:noFill/>
                    </a:lnTlToBr>
                    <a:lnBlToTr>
                      <a:noFill/>
                    </a:lnBlToTr>
                    <a:solidFill>
                      <a:srgbClr val="F2F2F2"/>
                    </a:solidFill>
                  </a:tcPr>
                </a:tc>
              </a:tr>
              <a:tr h="1651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Calibri" pitchFamily="34" charset="0"/>
                          <a:ea typeface="ＭＳ Ｐゴシック" pitchFamily="34" charset="-128"/>
                        </a:rPr>
                        <a:t>Law</a:t>
                      </a:r>
                    </a:p>
                  </a:txBody>
                  <a:tcPr marR="7620" marT="7620" marB="0"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Calibri" pitchFamily="34" charset="0"/>
                          <a:ea typeface="ＭＳ Ｐゴシック" pitchFamily="34" charset="-128"/>
                        </a:rPr>
                        <a:t>9</a:t>
                      </a:r>
                    </a:p>
                  </a:txBody>
                  <a:tcPr marL="7620" marR="7620" marT="7620" marB="0"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Calibri" pitchFamily="34" charset="0"/>
                          <a:ea typeface="ＭＳ Ｐゴシック" pitchFamily="34" charset="-128"/>
                        </a:rPr>
                        <a:t>1</a:t>
                      </a:r>
                    </a:p>
                  </a:txBody>
                  <a:tcPr marL="7620" marR="7620" marT="7620" marB="0" anchor="ctr" horzOverflow="overflow">
                    <a:lnL>
                      <a:noFill/>
                    </a:lnL>
                    <a:lnR>
                      <a:noFill/>
                    </a:lnR>
                    <a:lnT>
                      <a:noFill/>
                    </a:lnT>
                    <a:lnB>
                      <a:noFill/>
                    </a:lnB>
                    <a:lnTlToBr>
                      <a:noFill/>
                    </a:lnTlToBr>
                    <a:lnBlToTr>
                      <a:noFill/>
                    </a:lnBlToTr>
                    <a:solidFill>
                      <a:srgbClr val="FFFFFF"/>
                    </a:solidFill>
                  </a:tcPr>
                </a:tc>
              </a:tr>
              <a:tr h="1651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Calibri" pitchFamily="34" charset="0"/>
                          <a:ea typeface="ＭＳ Ｐゴシック" pitchFamily="34" charset="-128"/>
                        </a:rPr>
                        <a:t>Music</a:t>
                      </a:r>
                    </a:p>
                  </a:txBody>
                  <a:tcPr marR="7620" marT="762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Calibri" pitchFamily="34" charset="0"/>
                          <a:ea typeface="ＭＳ Ｐゴシック" pitchFamily="34" charset="-128"/>
                        </a:rPr>
                        <a:t>9</a:t>
                      </a:r>
                    </a:p>
                  </a:txBody>
                  <a:tcPr marL="7620" marR="7620" marT="762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Calibri" pitchFamily="34" charset="0"/>
                          <a:ea typeface="ＭＳ Ｐゴシック" pitchFamily="34" charset="-128"/>
                        </a:rPr>
                        <a:t>5</a:t>
                      </a:r>
                    </a:p>
                  </a:txBody>
                  <a:tcPr marL="7620" marR="7620" marT="7620" marB="0" anchor="ctr" horzOverflow="overflow">
                    <a:lnL>
                      <a:noFill/>
                    </a:lnL>
                    <a:lnR>
                      <a:noFill/>
                    </a:lnR>
                    <a:lnT>
                      <a:noFill/>
                    </a:lnT>
                    <a:lnB>
                      <a:noFill/>
                    </a:lnB>
                    <a:lnTlToBr>
                      <a:noFill/>
                    </a:lnTlToBr>
                    <a:lnBlToTr>
                      <a:noFill/>
                    </a:lnBlToTr>
                    <a:solidFill>
                      <a:srgbClr val="F2F2F2"/>
                    </a:solidFill>
                  </a:tcPr>
                </a:tc>
              </a:tr>
              <a:tr h="1651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Calibri" pitchFamily="34" charset="0"/>
                          <a:ea typeface="ＭＳ Ｐゴシック" pitchFamily="34" charset="-128"/>
                        </a:rPr>
                        <a:t>African American Studies</a:t>
                      </a:r>
                    </a:p>
                  </a:txBody>
                  <a:tcPr marR="7620" marT="7620" marB="0"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Calibri" pitchFamily="34" charset="0"/>
                          <a:ea typeface="ＭＳ Ｐゴシック" pitchFamily="34" charset="-128"/>
                        </a:rPr>
                        <a:t>8</a:t>
                      </a:r>
                    </a:p>
                  </a:txBody>
                  <a:tcPr marL="7620" marR="7620" marT="7620" marB="0"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Calibri" pitchFamily="34" charset="0"/>
                          <a:ea typeface="ＭＳ Ｐゴシック" pitchFamily="34" charset="-128"/>
                        </a:rPr>
                        <a:t>0</a:t>
                      </a:r>
                    </a:p>
                  </a:txBody>
                  <a:tcPr marL="7620" marR="7620" marT="7620" marB="0" anchor="ctr" horzOverflow="overflow">
                    <a:lnL>
                      <a:noFill/>
                    </a:lnL>
                    <a:lnR>
                      <a:noFill/>
                    </a:lnR>
                    <a:lnT>
                      <a:noFill/>
                    </a:lnT>
                    <a:lnB>
                      <a:noFill/>
                    </a:lnB>
                    <a:lnTlToBr>
                      <a:noFill/>
                    </a:lnTlToBr>
                    <a:lnBlToTr>
                      <a:noFill/>
                    </a:lnBlToTr>
                    <a:solidFill>
                      <a:srgbClr val="FFFFFF"/>
                    </a:solidFill>
                  </a:tcPr>
                </a:tc>
              </a:tr>
              <a:tr h="1651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Calibri" pitchFamily="34" charset="0"/>
                          <a:ea typeface="ＭＳ Ｐゴシック" pitchFamily="34" charset="-128"/>
                        </a:rPr>
                        <a:t>Anthropology</a:t>
                      </a:r>
                    </a:p>
                  </a:txBody>
                  <a:tcPr marR="7620" marT="762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Calibri" pitchFamily="34" charset="0"/>
                          <a:ea typeface="ＭＳ Ｐゴシック" pitchFamily="34" charset="-128"/>
                        </a:rPr>
                        <a:t>7</a:t>
                      </a:r>
                    </a:p>
                  </a:txBody>
                  <a:tcPr marL="7620" marR="7620" marT="762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Calibri" pitchFamily="34" charset="0"/>
                          <a:ea typeface="ＭＳ Ｐゴシック" pitchFamily="34" charset="-128"/>
                        </a:rPr>
                        <a:t>1</a:t>
                      </a:r>
                    </a:p>
                  </a:txBody>
                  <a:tcPr marL="7620" marR="7620" marT="7620" marB="0" anchor="ctr" horzOverflow="overflow">
                    <a:lnL>
                      <a:noFill/>
                    </a:lnL>
                    <a:lnR>
                      <a:noFill/>
                    </a:lnR>
                    <a:lnT>
                      <a:noFill/>
                    </a:lnT>
                    <a:lnB>
                      <a:noFill/>
                    </a:lnB>
                    <a:lnTlToBr>
                      <a:noFill/>
                    </a:lnTlToBr>
                    <a:lnBlToTr>
                      <a:noFill/>
                    </a:lnBlToTr>
                    <a:solidFill>
                      <a:srgbClr val="F2F2F2"/>
                    </a:solidFill>
                  </a:tcPr>
                </a:tc>
              </a:tr>
              <a:tr h="1651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Calibri" pitchFamily="34" charset="0"/>
                          <a:ea typeface="ＭＳ Ｐゴシック" pitchFamily="34" charset="-128"/>
                        </a:rPr>
                        <a:t>Religion</a:t>
                      </a:r>
                    </a:p>
                  </a:txBody>
                  <a:tcPr marR="7620" marT="7620" marB="0"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Calibri" pitchFamily="34" charset="0"/>
                          <a:ea typeface="ＭＳ Ｐゴシック" pitchFamily="34" charset="-128"/>
                        </a:rPr>
                        <a:t>7</a:t>
                      </a:r>
                    </a:p>
                  </a:txBody>
                  <a:tcPr marL="7620" marR="7620" marT="7620" marB="0"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Calibri" pitchFamily="34" charset="0"/>
                          <a:ea typeface="ＭＳ Ｐゴシック" pitchFamily="34" charset="-128"/>
                        </a:rPr>
                        <a:t>0</a:t>
                      </a:r>
                    </a:p>
                  </a:txBody>
                  <a:tcPr marL="7620" marR="7620" marT="7620" marB="0" anchor="ctr" horzOverflow="overflow">
                    <a:lnL>
                      <a:noFill/>
                    </a:lnL>
                    <a:lnR>
                      <a:noFill/>
                    </a:lnR>
                    <a:lnT>
                      <a:noFill/>
                    </a:lnT>
                    <a:lnB>
                      <a:noFill/>
                    </a:lnB>
                    <a:lnTlToBr>
                      <a:noFill/>
                    </a:lnTlToBr>
                    <a:lnBlToTr>
                      <a:noFill/>
                    </a:lnBlToTr>
                    <a:solidFill>
                      <a:srgbClr val="FFFFFF"/>
                    </a:solidFill>
                  </a:tcPr>
                </a:tc>
              </a:tr>
              <a:tr h="1651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Calibri" pitchFamily="34" charset="0"/>
                          <a:ea typeface="ＭＳ Ｐゴシック" pitchFamily="34" charset="-128"/>
                        </a:rPr>
                        <a:t>Women's Studies</a:t>
                      </a:r>
                    </a:p>
                  </a:txBody>
                  <a:tcPr marR="7620" marT="762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Calibri" pitchFamily="34" charset="0"/>
                          <a:ea typeface="ＭＳ Ｐゴシック" pitchFamily="34" charset="-128"/>
                        </a:rPr>
                        <a:t>7</a:t>
                      </a:r>
                    </a:p>
                  </a:txBody>
                  <a:tcPr marL="7620" marR="7620" marT="762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Calibri" pitchFamily="34" charset="0"/>
                          <a:ea typeface="ＭＳ Ｐゴシック" pitchFamily="34" charset="-128"/>
                        </a:rPr>
                        <a:t>0</a:t>
                      </a:r>
                    </a:p>
                  </a:txBody>
                  <a:tcPr marL="7620" marR="7620" marT="7620" marB="0" anchor="ctr" horzOverflow="overflow">
                    <a:lnL>
                      <a:noFill/>
                    </a:lnL>
                    <a:lnR>
                      <a:noFill/>
                    </a:lnR>
                    <a:lnT>
                      <a:noFill/>
                    </a:lnT>
                    <a:lnB>
                      <a:noFill/>
                    </a:lnB>
                    <a:lnTlToBr>
                      <a:noFill/>
                    </a:lnTlToBr>
                    <a:lnBlToTr>
                      <a:noFill/>
                    </a:lnBlToTr>
                    <a:solidFill>
                      <a:srgbClr val="F2F2F2"/>
                    </a:solidFill>
                  </a:tcPr>
                </a:tc>
              </a:tr>
              <a:tr h="1651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Calibri" pitchFamily="34" charset="0"/>
                          <a:ea typeface="ＭＳ Ｐゴシック" pitchFamily="34" charset="-128"/>
                        </a:rPr>
                        <a:t>Archaeology</a:t>
                      </a:r>
                    </a:p>
                  </a:txBody>
                  <a:tcPr marR="7620" marT="7620" marB="0"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Calibri" pitchFamily="34" charset="0"/>
                          <a:ea typeface="ＭＳ Ｐゴシック" pitchFamily="34" charset="-128"/>
                        </a:rPr>
                        <a:t>6</a:t>
                      </a:r>
                    </a:p>
                  </a:txBody>
                  <a:tcPr marL="7620" marR="7620" marT="7620" marB="0"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Calibri" pitchFamily="34" charset="0"/>
                          <a:ea typeface="ＭＳ Ｐゴシック" pitchFamily="34" charset="-128"/>
                        </a:rPr>
                        <a:t>0</a:t>
                      </a:r>
                    </a:p>
                  </a:txBody>
                  <a:tcPr marL="7620" marR="7620" marT="7620" marB="0" anchor="ctr" horzOverflow="overflow">
                    <a:lnL>
                      <a:noFill/>
                    </a:lnL>
                    <a:lnR>
                      <a:noFill/>
                    </a:lnR>
                    <a:lnT>
                      <a:noFill/>
                    </a:lnT>
                    <a:lnB>
                      <a:noFill/>
                    </a:lnB>
                    <a:lnTlToBr>
                      <a:noFill/>
                    </a:lnTlToBr>
                    <a:lnBlToTr>
                      <a:noFill/>
                    </a:lnBlToTr>
                    <a:solidFill>
                      <a:srgbClr val="FFFFFF"/>
                    </a:solidFill>
                  </a:tcPr>
                </a:tc>
              </a:tr>
              <a:tr h="1651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Calibri" pitchFamily="34" charset="0"/>
                          <a:ea typeface="ＭＳ Ｐゴシック" pitchFamily="34" charset="-128"/>
                        </a:rPr>
                        <a:t>Art &amp; Art History</a:t>
                      </a:r>
                    </a:p>
                  </a:txBody>
                  <a:tcPr marR="7620" marT="762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Calibri" pitchFamily="34" charset="0"/>
                          <a:ea typeface="ＭＳ Ｐゴシック" pitchFamily="34" charset="-128"/>
                        </a:rPr>
                        <a:t>6</a:t>
                      </a:r>
                    </a:p>
                  </a:txBody>
                  <a:tcPr marL="7620" marR="7620" marT="762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Calibri" pitchFamily="34" charset="0"/>
                          <a:ea typeface="ＭＳ Ｐゴシック" pitchFamily="34" charset="-128"/>
                        </a:rPr>
                        <a:t>0</a:t>
                      </a:r>
                    </a:p>
                  </a:txBody>
                  <a:tcPr marL="7620" marR="7620" marT="7620" marB="0" anchor="ctr" horzOverflow="overflow">
                    <a:lnL>
                      <a:noFill/>
                    </a:lnL>
                    <a:lnR>
                      <a:noFill/>
                    </a:lnR>
                    <a:lnT>
                      <a:noFill/>
                    </a:lnT>
                    <a:lnB>
                      <a:noFill/>
                    </a:lnB>
                    <a:lnTlToBr>
                      <a:noFill/>
                    </a:lnTlToBr>
                    <a:lnBlToTr>
                      <a:noFill/>
                    </a:lnBlToTr>
                    <a:solidFill>
                      <a:srgbClr val="F2F2F2"/>
                    </a:solidFill>
                  </a:tcPr>
                </a:tc>
              </a:tr>
              <a:tr h="1651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Calibri" pitchFamily="34" charset="0"/>
                          <a:ea typeface="ＭＳ Ｐゴシック" pitchFamily="34" charset="-128"/>
                        </a:rPr>
                        <a:t>Architecture</a:t>
                      </a:r>
                    </a:p>
                  </a:txBody>
                  <a:tcPr marR="7620" marT="7620" marB="0"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Calibri" pitchFamily="34" charset="0"/>
                          <a:ea typeface="ＭＳ Ｐゴシック" pitchFamily="34" charset="-128"/>
                        </a:rPr>
                        <a:t>5</a:t>
                      </a:r>
                    </a:p>
                  </a:txBody>
                  <a:tcPr marL="7620" marR="7620" marT="7620" marB="0"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Calibri" pitchFamily="34" charset="0"/>
                          <a:ea typeface="ＭＳ Ｐゴシック" pitchFamily="34" charset="-128"/>
                        </a:rPr>
                        <a:t>0</a:t>
                      </a:r>
                    </a:p>
                  </a:txBody>
                  <a:tcPr marL="7620" marR="7620" marT="7620" marB="0" anchor="ctr" horzOverflow="overflow">
                    <a:lnL>
                      <a:noFill/>
                    </a:lnL>
                    <a:lnR>
                      <a:noFill/>
                    </a:lnR>
                    <a:lnT>
                      <a:noFill/>
                    </a:lnT>
                    <a:lnB>
                      <a:noFill/>
                    </a:lnB>
                    <a:lnTlToBr>
                      <a:noFill/>
                    </a:lnTlToBr>
                    <a:lnBlToTr>
                      <a:noFill/>
                    </a:lnBlToTr>
                    <a:solidFill>
                      <a:srgbClr val="FFFFFF"/>
                    </a:solidFill>
                  </a:tcPr>
                </a:tc>
              </a:tr>
              <a:tr h="1651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Calibri" pitchFamily="34" charset="0"/>
                          <a:ea typeface="ＭＳ Ｐゴシック" pitchFamily="34" charset="-128"/>
                        </a:rPr>
                        <a:t>Film Studies</a:t>
                      </a:r>
                    </a:p>
                  </a:txBody>
                  <a:tcPr marR="7620" marT="762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Calibri" pitchFamily="34" charset="0"/>
                          <a:ea typeface="ＭＳ Ｐゴシック" pitchFamily="34" charset="-128"/>
                        </a:rPr>
                        <a:t>5</a:t>
                      </a:r>
                    </a:p>
                  </a:txBody>
                  <a:tcPr marL="7620" marR="7620" marT="762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Calibri" pitchFamily="34" charset="0"/>
                          <a:ea typeface="ＭＳ Ｐゴシック" pitchFamily="34" charset="-128"/>
                        </a:rPr>
                        <a:t>0</a:t>
                      </a:r>
                    </a:p>
                  </a:txBody>
                  <a:tcPr marL="7620" marR="7620" marT="7620" marB="0" anchor="ctr" horzOverflow="overflow">
                    <a:lnL>
                      <a:noFill/>
                    </a:lnL>
                    <a:lnR>
                      <a:noFill/>
                    </a:lnR>
                    <a:lnT>
                      <a:noFill/>
                    </a:lnT>
                    <a:lnB>
                      <a:noFill/>
                    </a:lnB>
                    <a:lnTlToBr>
                      <a:noFill/>
                    </a:lnTlToBr>
                    <a:lnBlToTr>
                      <a:noFill/>
                    </a:lnBlToTr>
                    <a:solidFill>
                      <a:srgbClr val="F2F2F2"/>
                    </a:solidFill>
                  </a:tcPr>
                </a:tc>
              </a:tr>
              <a:tr h="165100">
                <a:tc>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Calibri" pitchFamily="34" charset="0"/>
                        <a:ea typeface="ＭＳ Ｐゴシック" pitchFamily="34" charset="-128"/>
                      </a:endParaRPr>
                    </a:p>
                  </a:txBody>
                  <a:tcPr marL="7620" marR="7620" marT="7620" marB="0" anchor="b"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000000"/>
                        </a:solidFill>
                        <a:effectLst/>
                        <a:latin typeface="Calibri" pitchFamily="34" charset="0"/>
                        <a:ea typeface="ＭＳ Ｐゴシック" pitchFamily="34" charset="-128"/>
                      </a:endParaRPr>
                    </a:p>
                  </a:txBody>
                  <a:tcPr marL="7620" marR="7620" marT="7620" marB="0" anchor="b" horzOverflow="overflow">
                    <a:lnL>
                      <a:noFill/>
                    </a:lnL>
                    <a:lnR>
                      <a:noFill/>
                    </a:lnR>
                    <a:lnT>
                      <a:noFill/>
                    </a:lnT>
                    <a:lnB>
                      <a:noFill/>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zh-TW" sz="1400" b="0" i="0" u="none" strike="noStrike" cap="none" normalizeH="0" baseline="0" smtClean="0">
                        <a:ln>
                          <a:noFill/>
                        </a:ln>
                        <a:solidFill>
                          <a:srgbClr val="272727"/>
                        </a:solidFill>
                        <a:effectLst/>
                        <a:latin typeface="Calibri" pitchFamily="34" charset="0"/>
                        <a:ea typeface="ＭＳ Ｐゴシック" pitchFamily="34" charset="-128"/>
                      </a:endParaRPr>
                    </a:p>
                  </a:txBody>
                  <a:tcPr marL="4764" marR="4764" marT="4764" marB="0" anchor="b" horzOverflow="overflow">
                    <a:lnL>
                      <a:noFill/>
                    </a:lnL>
                    <a:lnR>
                      <a:noFill/>
                    </a:lnR>
                    <a:lnT>
                      <a:noFill/>
                    </a:lnT>
                    <a:lnB>
                      <a:noFill/>
                    </a:lnB>
                    <a:lnTlToBr>
                      <a:noFill/>
                    </a:lnTlToBr>
                    <a:lnBlToTr>
                      <a:noFill/>
                    </a:lnBlToTr>
                    <a:solidFill>
                      <a:schemeClr val="bg1"/>
                    </a:solidFill>
                  </a:tcPr>
                </a:tc>
              </a:tr>
            </a:tbl>
          </a:graphicData>
        </a:graphic>
      </p:graphicFrame>
      <p:sp>
        <p:nvSpPr>
          <p:cNvPr id="13" name="Rounded Rectangle 12"/>
          <p:cNvSpPr/>
          <p:nvPr/>
        </p:nvSpPr>
        <p:spPr bwMode="auto">
          <a:xfrm>
            <a:off x="152400" y="1211263"/>
            <a:ext cx="2057400" cy="304800"/>
          </a:xfrm>
          <a:prstGeom prst="roundRect">
            <a:avLst/>
          </a:prstGeom>
          <a:solidFill>
            <a:srgbClr val="EEEDE2"/>
          </a:solidFill>
          <a:ln>
            <a:solidFill>
              <a:schemeClr val="bg2">
                <a:lumMod val="20000"/>
                <a:lumOff val="8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eaLnBrk="0" hangingPunct="0">
              <a:defRPr/>
            </a:pPr>
            <a:r>
              <a:rPr kumimoji="0" lang="en-US" sz="1400" dirty="0">
                <a:solidFill>
                  <a:schemeClr val="tx1"/>
                </a:solidFill>
                <a:latin typeface="Calibri" pitchFamily="34" charset="0"/>
                <a:cs typeface="Calibri" pitchFamily="34" charset="0"/>
              </a:rPr>
              <a:t># Journals Per Discipline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4800" y="228600"/>
            <a:ext cx="6858000" cy="685800"/>
          </a:xfrm>
          <a:prstGeom prst="rect">
            <a:avLst/>
          </a:prstGeom>
        </p:spPr>
        <p:txBody>
          <a:bodyPr anchor="ctr">
            <a:normAutofit fontScale="97500"/>
          </a:bodyPr>
          <a:lstStyle/>
          <a:p>
            <a:pPr>
              <a:defRPr/>
            </a:pPr>
            <a:r>
              <a:rPr kumimoji="0" lang="en-US" b="1" kern="0" dirty="0">
                <a:latin typeface="+mj-lt"/>
                <a:ea typeface="+mj-ea"/>
                <a:cs typeface="+mj-cs"/>
              </a:rPr>
              <a:t>Current Journals</a:t>
            </a:r>
          </a:p>
        </p:txBody>
      </p:sp>
      <p:graphicFrame>
        <p:nvGraphicFramePr>
          <p:cNvPr id="10" name="Table 9"/>
          <p:cNvGraphicFramePr>
            <a:graphicFrameLocks noGrp="1"/>
          </p:cNvGraphicFramePr>
          <p:nvPr/>
        </p:nvGraphicFramePr>
        <p:xfrm>
          <a:off x="152400" y="1674813"/>
          <a:ext cx="8839200" cy="4115435"/>
        </p:xfrm>
        <a:graphic>
          <a:graphicData uri="http://schemas.openxmlformats.org/drawingml/2006/table">
            <a:tbl>
              <a:tblPr/>
              <a:tblGrid>
                <a:gridCol w="3492500"/>
                <a:gridCol w="2836863"/>
                <a:gridCol w="2509837"/>
              </a:tblGrid>
              <a:tr h="3587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rgbClr val="FFFFFF"/>
                          </a:solidFill>
                          <a:effectLst/>
                          <a:latin typeface="Calibri" pitchFamily="34" charset="0"/>
                          <a:ea typeface="ＭＳ Ｐゴシック" pitchFamily="34" charset="-128"/>
                        </a:rPr>
                        <a:t>Discipline</a:t>
                      </a:r>
                    </a:p>
                  </a:txBody>
                  <a:tcPr marL="4764" marR="4764" marT="4764" marB="0" anchor="ctr" horzOverflow="overflow">
                    <a:lnL>
                      <a:noFill/>
                    </a:lnL>
                    <a:lnR>
                      <a:noFill/>
                    </a:lnR>
                    <a:lnT>
                      <a:noFill/>
                    </a:lnT>
                    <a:lnB>
                      <a:noFill/>
                    </a:lnB>
                    <a:lnTlToBr>
                      <a:noFill/>
                    </a:lnTlToBr>
                    <a:lnBlToTr>
                      <a:noFill/>
                    </a:lnBlToTr>
                    <a:solidFill>
                      <a:srgbClr val="88121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rgbClr val="FFFFFF"/>
                          </a:solidFill>
                          <a:effectLst/>
                          <a:latin typeface="Calibri" pitchFamily="34" charset="0"/>
                          <a:ea typeface="ＭＳ Ｐゴシック" pitchFamily="34" charset="-128"/>
                        </a:rPr>
                        <a:t># Journals in CSP</a:t>
                      </a:r>
                    </a:p>
                  </a:txBody>
                  <a:tcPr marL="4764" marR="4764" marT="4764" marB="0" anchor="ctr" horzOverflow="overflow">
                    <a:lnL>
                      <a:noFill/>
                    </a:lnL>
                    <a:lnR>
                      <a:noFill/>
                    </a:lnR>
                    <a:lnT>
                      <a:noFill/>
                    </a:lnT>
                    <a:lnB>
                      <a:noFill/>
                    </a:lnB>
                    <a:lnTlToBr>
                      <a:noFill/>
                    </a:lnTlToBr>
                    <a:lnBlToTr>
                      <a:noFill/>
                    </a:lnBlToTr>
                    <a:solidFill>
                      <a:srgbClr val="881212"/>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rgbClr val="FFFFFF"/>
                          </a:solidFill>
                          <a:effectLst/>
                          <a:latin typeface="Calibri" pitchFamily="34" charset="0"/>
                          <a:ea typeface="ＭＳ Ｐゴシック" pitchFamily="34" charset="-128"/>
                        </a:rPr>
                        <a:t># Subscribed</a:t>
                      </a:r>
                    </a:p>
                  </a:txBody>
                  <a:tcPr marL="4764" marR="4764" marT="4764" marB="0" anchor="ctr" horzOverflow="overflow">
                    <a:lnL>
                      <a:noFill/>
                    </a:lnL>
                    <a:lnR>
                      <a:noFill/>
                    </a:lnR>
                    <a:lnT>
                      <a:noFill/>
                    </a:lnT>
                    <a:lnB>
                      <a:noFill/>
                    </a:lnB>
                    <a:lnTlToBr>
                      <a:noFill/>
                    </a:lnTlToBr>
                    <a:lnBlToTr>
                      <a:noFill/>
                    </a:lnBlToTr>
                    <a:solidFill>
                      <a:srgbClr val="881212"/>
                    </a:solidFill>
                  </a:tcPr>
                </a:tc>
              </a:tr>
              <a:tr h="1651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Calibri" pitchFamily="34" charset="0"/>
                          <a:ea typeface="ＭＳ Ｐゴシック" pitchFamily="34" charset="-128"/>
                        </a:rPr>
                        <a:t>Mathematics</a:t>
                      </a:r>
                    </a:p>
                  </a:txBody>
                  <a:tcPr marR="7620" marT="762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Calibri" pitchFamily="34" charset="0"/>
                          <a:ea typeface="ＭＳ Ｐゴシック" pitchFamily="34" charset="-128"/>
                        </a:rPr>
                        <a:t>4</a:t>
                      </a:r>
                    </a:p>
                  </a:txBody>
                  <a:tcPr marL="7620" marR="7620" marT="762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Calibri" pitchFamily="34" charset="0"/>
                          <a:ea typeface="ＭＳ Ｐゴシック" pitchFamily="34" charset="-128"/>
                        </a:rPr>
                        <a:t>0</a:t>
                      </a:r>
                    </a:p>
                  </a:txBody>
                  <a:tcPr marL="7620" marR="7620" marT="7620" marB="0" anchor="ctr" horzOverflow="overflow">
                    <a:lnL>
                      <a:noFill/>
                    </a:lnL>
                    <a:lnR>
                      <a:noFill/>
                    </a:lnR>
                    <a:lnT>
                      <a:noFill/>
                    </a:lnT>
                    <a:lnB>
                      <a:noFill/>
                    </a:lnB>
                    <a:lnTlToBr>
                      <a:noFill/>
                    </a:lnTlToBr>
                    <a:lnBlToTr>
                      <a:noFill/>
                    </a:lnBlToTr>
                    <a:solidFill>
                      <a:srgbClr val="F2F2F2"/>
                    </a:solidFill>
                  </a:tcPr>
                </a:tc>
              </a:tr>
              <a:tr h="1651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Calibri" pitchFamily="34" charset="0"/>
                          <a:ea typeface="ＭＳ Ｐゴシック" pitchFamily="34" charset="-128"/>
                        </a:rPr>
                        <a:t>Sociology</a:t>
                      </a:r>
                    </a:p>
                  </a:txBody>
                  <a:tcPr marR="7620" marT="7620" marB="0"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Calibri" pitchFamily="34" charset="0"/>
                          <a:ea typeface="ＭＳ Ｐゴシック" pitchFamily="34" charset="-128"/>
                        </a:rPr>
                        <a:t>4</a:t>
                      </a:r>
                    </a:p>
                  </a:txBody>
                  <a:tcPr marL="7620" marR="7620" marT="7620" marB="0"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ＭＳ Ｐゴシック" pitchFamily="34" charset="-128"/>
                        </a:rPr>
                        <a:t>2</a:t>
                      </a:r>
                    </a:p>
                  </a:txBody>
                  <a:tcPr marL="7620" marR="7620" marT="7620" marB="0" anchor="ctr" horzOverflow="overflow">
                    <a:lnL>
                      <a:noFill/>
                    </a:lnL>
                    <a:lnR>
                      <a:noFill/>
                    </a:lnR>
                    <a:lnT>
                      <a:noFill/>
                    </a:lnT>
                    <a:lnB>
                      <a:noFill/>
                    </a:lnB>
                    <a:lnTlToBr>
                      <a:noFill/>
                    </a:lnTlToBr>
                    <a:lnBlToTr>
                      <a:noFill/>
                    </a:lnBlToTr>
                    <a:solidFill>
                      <a:srgbClr val="FFFFFF"/>
                    </a:solidFill>
                  </a:tcPr>
                </a:tc>
              </a:tr>
              <a:tr h="1651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Calibri" pitchFamily="34" charset="0"/>
                          <a:ea typeface="ＭＳ Ｐゴシック" pitchFamily="34" charset="-128"/>
                        </a:rPr>
                        <a:t>American Indian Studies</a:t>
                      </a:r>
                    </a:p>
                  </a:txBody>
                  <a:tcPr marR="7620" marT="762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Calibri" pitchFamily="34" charset="0"/>
                          <a:ea typeface="ＭＳ Ｐゴシック" pitchFamily="34" charset="-128"/>
                        </a:rPr>
                        <a:t>3</a:t>
                      </a:r>
                    </a:p>
                  </a:txBody>
                  <a:tcPr marL="7620" marR="7620" marT="762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ＭＳ Ｐゴシック" pitchFamily="34" charset="-128"/>
                        </a:rPr>
                        <a:t>0</a:t>
                      </a:r>
                    </a:p>
                  </a:txBody>
                  <a:tcPr marL="7620" marR="7620" marT="7620" marB="0" anchor="ctr" horzOverflow="overflow">
                    <a:lnL>
                      <a:noFill/>
                    </a:lnL>
                    <a:lnR>
                      <a:noFill/>
                    </a:lnR>
                    <a:lnT>
                      <a:noFill/>
                    </a:lnT>
                    <a:lnB>
                      <a:noFill/>
                    </a:lnB>
                    <a:lnTlToBr>
                      <a:noFill/>
                    </a:lnTlToBr>
                    <a:lnBlToTr>
                      <a:noFill/>
                    </a:lnBlToTr>
                    <a:solidFill>
                      <a:srgbClr val="F2F2F2"/>
                    </a:solidFill>
                  </a:tcPr>
                </a:tc>
              </a:tr>
              <a:tr h="1651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Calibri" pitchFamily="34" charset="0"/>
                          <a:ea typeface="ＭＳ Ｐゴシック" pitchFamily="34" charset="-128"/>
                        </a:rPr>
                        <a:t>Asian Studies</a:t>
                      </a:r>
                    </a:p>
                  </a:txBody>
                  <a:tcPr marR="7620" marT="7620" marB="0"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Calibri" pitchFamily="34" charset="0"/>
                          <a:ea typeface="ＭＳ Ｐゴシック" pitchFamily="34" charset="-128"/>
                        </a:rPr>
                        <a:t>3</a:t>
                      </a:r>
                    </a:p>
                  </a:txBody>
                  <a:tcPr marL="7620" marR="7620" marT="7620" marB="0"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ＭＳ Ｐゴシック" pitchFamily="34" charset="-128"/>
                        </a:rPr>
                        <a:t>0</a:t>
                      </a:r>
                    </a:p>
                  </a:txBody>
                  <a:tcPr marL="7620" marR="7620" marT="7620" marB="0" anchor="ctr" horzOverflow="overflow">
                    <a:lnL>
                      <a:noFill/>
                    </a:lnL>
                    <a:lnR>
                      <a:noFill/>
                    </a:lnR>
                    <a:lnT>
                      <a:noFill/>
                    </a:lnT>
                    <a:lnB>
                      <a:noFill/>
                    </a:lnB>
                    <a:lnTlToBr>
                      <a:noFill/>
                    </a:lnTlToBr>
                    <a:lnBlToTr>
                      <a:noFill/>
                    </a:lnBlToTr>
                    <a:solidFill>
                      <a:srgbClr val="FFFFFF"/>
                    </a:solidFill>
                  </a:tcPr>
                </a:tc>
              </a:tr>
              <a:tr h="1651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Calibri" pitchFamily="34" charset="0"/>
                          <a:ea typeface="ＭＳ Ｐゴシック" pitchFamily="34" charset="-128"/>
                        </a:rPr>
                        <a:t>Classical Studies</a:t>
                      </a:r>
                    </a:p>
                  </a:txBody>
                  <a:tcPr marR="7620" marT="762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Calibri" pitchFamily="34" charset="0"/>
                          <a:ea typeface="ＭＳ Ｐゴシック" pitchFamily="34" charset="-128"/>
                        </a:rPr>
                        <a:t>3</a:t>
                      </a:r>
                    </a:p>
                  </a:txBody>
                  <a:tcPr marL="7620" marR="7620" marT="762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ＭＳ Ｐゴシック" pitchFamily="34" charset="-128"/>
                        </a:rPr>
                        <a:t>0</a:t>
                      </a:r>
                    </a:p>
                  </a:txBody>
                  <a:tcPr marL="7620" marR="7620" marT="7620" marB="0" anchor="ctr" horzOverflow="overflow">
                    <a:lnL>
                      <a:noFill/>
                    </a:lnL>
                    <a:lnR>
                      <a:noFill/>
                    </a:lnR>
                    <a:lnT>
                      <a:noFill/>
                    </a:lnT>
                    <a:lnB>
                      <a:noFill/>
                    </a:lnB>
                    <a:lnTlToBr>
                      <a:noFill/>
                    </a:lnTlToBr>
                    <a:lnBlToTr>
                      <a:noFill/>
                    </a:lnBlToTr>
                    <a:solidFill>
                      <a:srgbClr val="F2F2F2"/>
                    </a:solidFill>
                  </a:tcPr>
                </a:tc>
              </a:tr>
              <a:tr h="1651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Calibri" pitchFamily="34" charset="0"/>
                          <a:ea typeface="ＭＳ Ｐゴシック" pitchFamily="34" charset="-128"/>
                        </a:rPr>
                        <a:t>Jewish Studies</a:t>
                      </a:r>
                    </a:p>
                  </a:txBody>
                  <a:tcPr marR="7620" marT="7620" marB="0"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Calibri" pitchFamily="34" charset="0"/>
                          <a:ea typeface="ＭＳ Ｐゴシック" pitchFamily="34" charset="-128"/>
                        </a:rPr>
                        <a:t>3</a:t>
                      </a:r>
                    </a:p>
                  </a:txBody>
                  <a:tcPr marL="7620" marR="7620" marT="7620" marB="0"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ＭＳ Ｐゴシック" pitchFamily="34" charset="-128"/>
                        </a:rPr>
                        <a:t>0</a:t>
                      </a:r>
                    </a:p>
                  </a:txBody>
                  <a:tcPr marL="7620" marR="7620" marT="7620" marB="0" anchor="ctr" horzOverflow="overflow">
                    <a:lnL>
                      <a:noFill/>
                    </a:lnL>
                    <a:lnR>
                      <a:noFill/>
                    </a:lnR>
                    <a:lnT>
                      <a:noFill/>
                    </a:lnT>
                    <a:lnB>
                      <a:noFill/>
                    </a:lnB>
                    <a:lnTlToBr>
                      <a:noFill/>
                    </a:lnTlToBr>
                    <a:lnBlToTr>
                      <a:noFill/>
                    </a:lnBlToTr>
                    <a:solidFill>
                      <a:srgbClr val="FFFFFF"/>
                    </a:solidFill>
                  </a:tcPr>
                </a:tc>
              </a:tr>
              <a:tr h="1651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Calibri" pitchFamily="34" charset="0"/>
                          <a:ea typeface="ＭＳ Ｐゴシック" pitchFamily="34" charset="-128"/>
                        </a:rPr>
                        <a:t>Political Science</a:t>
                      </a:r>
                    </a:p>
                  </a:txBody>
                  <a:tcPr marR="7620" marT="762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Calibri" pitchFamily="34" charset="0"/>
                          <a:ea typeface="ＭＳ Ｐゴシック" pitchFamily="34" charset="-128"/>
                        </a:rPr>
                        <a:t>3</a:t>
                      </a:r>
                    </a:p>
                  </a:txBody>
                  <a:tcPr marL="7620" marR="7620" marT="762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ＭＳ Ｐゴシック" pitchFamily="34" charset="-128"/>
                        </a:rPr>
                        <a:t>0</a:t>
                      </a:r>
                    </a:p>
                  </a:txBody>
                  <a:tcPr marL="7620" marR="7620" marT="7620" marB="0" anchor="ctr" horzOverflow="overflow">
                    <a:lnL>
                      <a:noFill/>
                    </a:lnL>
                    <a:lnR>
                      <a:noFill/>
                    </a:lnR>
                    <a:lnT>
                      <a:noFill/>
                    </a:lnT>
                    <a:lnB>
                      <a:noFill/>
                    </a:lnB>
                    <a:lnTlToBr>
                      <a:noFill/>
                    </a:lnTlToBr>
                    <a:lnBlToTr>
                      <a:noFill/>
                    </a:lnBlToTr>
                    <a:solidFill>
                      <a:srgbClr val="F2F2F2"/>
                    </a:solidFill>
                  </a:tcPr>
                </a:tc>
              </a:tr>
              <a:tr h="1651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Calibri" pitchFamily="34" charset="0"/>
                          <a:ea typeface="ＭＳ Ｐゴシック" pitchFamily="34" charset="-128"/>
                        </a:rPr>
                        <a:t>Health Sciences</a:t>
                      </a:r>
                    </a:p>
                  </a:txBody>
                  <a:tcPr marR="7620" marT="7620" marB="0"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Calibri" pitchFamily="34" charset="0"/>
                          <a:ea typeface="ＭＳ Ｐゴシック" pitchFamily="34" charset="-128"/>
                        </a:rPr>
                        <a:t>2</a:t>
                      </a:r>
                    </a:p>
                  </a:txBody>
                  <a:tcPr marL="7620" marR="7620" marT="7620" marB="0"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ＭＳ Ｐゴシック" pitchFamily="34" charset="-128"/>
                        </a:rPr>
                        <a:t>0</a:t>
                      </a:r>
                    </a:p>
                  </a:txBody>
                  <a:tcPr marL="7620" marR="7620" marT="7620" marB="0" anchor="ctr" horzOverflow="overflow">
                    <a:lnL>
                      <a:noFill/>
                    </a:lnL>
                    <a:lnR>
                      <a:noFill/>
                    </a:lnR>
                    <a:lnT>
                      <a:noFill/>
                    </a:lnT>
                    <a:lnB>
                      <a:noFill/>
                    </a:lnB>
                    <a:lnTlToBr>
                      <a:noFill/>
                    </a:lnTlToBr>
                    <a:lnBlToTr>
                      <a:noFill/>
                    </a:lnBlToTr>
                    <a:solidFill>
                      <a:srgbClr val="FFFFFF"/>
                    </a:solidFill>
                  </a:tcPr>
                </a:tc>
              </a:tr>
              <a:tr h="1651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Calibri" pitchFamily="34" charset="0"/>
                          <a:ea typeface="ＭＳ Ｐゴシック" pitchFamily="34" charset="-128"/>
                        </a:rPr>
                        <a:t>Middle East Studies</a:t>
                      </a:r>
                    </a:p>
                  </a:txBody>
                  <a:tcPr marR="7620" marT="762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Calibri" pitchFamily="34" charset="0"/>
                          <a:ea typeface="ＭＳ Ｐゴシック" pitchFamily="34" charset="-128"/>
                        </a:rPr>
                        <a:t>2</a:t>
                      </a:r>
                    </a:p>
                  </a:txBody>
                  <a:tcPr marL="7620" marR="7620" marT="762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ＭＳ Ｐゴシック" pitchFamily="34" charset="-128"/>
                        </a:rPr>
                        <a:t>0</a:t>
                      </a:r>
                    </a:p>
                  </a:txBody>
                  <a:tcPr marL="7620" marR="7620" marT="7620" marB="0" anchor="ctr" horzOverflow="overflow">
                    <a:lnL>
                      <a:noFill/>
                    </a:lnL>
                    <a:lnR>
                      <a:noFill/>
                    </a:lnR>
                    <a:lnT>
                      <a:noFill/>
                    </a:lnT>
                    <a:lnB>
                      <a:noFill/>
                    </a:lnB>
                    <a:lnTlToBr>
                      <a:noFill/>
                    </a:lnTlToBr>
                    <a:lnBlToTr>
                      <a:noFill/>
                    </a:lnBlToTr>
                    <a:solidFill>
                      <a:srgbClr val="F2F2F2"/>
                    </a:solidFill>
                  </a:tcPr>
                </a:tc>
              </a:tr>
              <a:tr h="1651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Calibri" pitchFamily="34" charset="0"/>
                          <a:ea typeface="ＭＳ Ｐゴシック" pitchFamily="34" charset="-128"/>
                        </a:rPr>
                        <a:t>Psychology</a:t>
                      </a:r>
                    </a:p>
                  </a:txBody>
                  <a:tcPr marR="7620" marT="7620" marB="0"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Calibri" pitchFamily="34" charset="0"/>
                          <a:ea typeface="ＭＳ Ｐゴシック" pitchFamily="34" charset="-128"/>
                        </a:rPr>
                        <a:t>2</a:t>
                      </a:r>
                    </a:p>
                  </a:txBody>
                  <a:tcPr marL="7620" marR="7620" marT="7620" marB="0"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ＭＳ Ｐゴシック" pitchFamily="34" charset="-128"/>
                        </a:rPr>
                        <a:t>0</a:t>
                      </a:r>
                    </a:p>
                  </a:txBody>
                  <a:tcPr marL="7620" marR="7620" marT="7620" marB="0" anchor="ctr" horzOverflow="overflow">
                    <a:lnL>
                      <a:noFill/>
                    </a:lnL>
                    <a:lnR>
                      <a:noFill/>
                    </a:lnR>
                    <a:lnT>
                      <a:noFill/>
                    </a:lnT>
                    <a:lnB>
                      <a:noFill/>
                    </a:lnB>
                    <a:lnTlToBr>
                      <a:noFill/>
                    </a:lnTlToBr>
                    <a:lnBlToTr>
                      <a:noFill/>
                    </a:lnBlToTr>
                    <a:solidFill>
                      <a:srgbClr val="FFFFFF"/>
                    </a:solidFill>
                  </a:tcPr>
                </a:tc>
              </a:tr>
              <a:tr h="1651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Calibri" pitchFamily="34" charset="0"/>
                          <a:ea typeface="ＭＳ Ｐゴシック" pitchFamily="34" charset="-128"/>
                        </a:rPr>
                        <a:t>Slavic Studies</a:t>
                      </a:r>
                    </a:p>
                  </a:txBody>
                  <a:tcPr marR="7620" marT="762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Calibri" pitchFamily="34" charset="0"/>
                          <a:ea typeface="ＭＳ Ｐゴシック" pitchFamily="34" charset="-128"/>
                        </a:rPr>
                        <a:t>2</a:t>
                      </a:r>
                    </a:p>
                  </a:txBody>
                  <a:tcPr marL="7620" marR="7620" marT="762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ＭＳ Ｐゴシック" pitchFamily="34" charset="-128"/>
                        </a:rPr>
                        <a:t>1</a:t>
                      </a:r>
                    </a:p>
                  </a:txBody>
                  <a:tcPr marL="7620" marR="7620" marT="7620" marB="0" anchor="ctr" horzOverflow="overflow">
                    <a:lnL>
                      <a:noFill/>
                    </a:lnL>
                    <a:lnR>
                      <a:noFill/>
                    </a:lnR>
                    <a:lnT>
                      <a:noFill/>
                    </a:lnT>
                    <a:lnB>
                      <a:noFill/>
                    </a:lnB>
                    <a:lnTlToBr>
                      <a:noFill/>
                    </a:lnTlToBr>
                    <a:lnBlToTr>
                      <a:noFill/>
                    </a:lnBlToTr>
                    <a:solidFill>
                      <a:srgbClr val="F2F2F2"/>
                    </a:solidFill>
                  </a:tcPr>
                </a:tc>
              </a:tr>
              <a:tr h="1651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Calibri" pitchFamily="34" charset="0"/>
                          <a:ea typeface="ＭＳ Ｐゴシック" pitchFamily="34" charset="-128"/>
                        </a:rPr>
                        <a:t>American Studies</a:t>
                      </a:r>
                    </a:p>
                  </a:txBody>
                  <a:tcPr marR="7620" marT="7620" marB="0"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Calibri" pitchFamily="34" charset="0"/>
                          <a:ea typeface="ＭＳ Ｐゴシック" pitchFamily="34" charset="-128"/>
                        </a:rPr>
                        <a:t>1</a:t>
                      </a:r>
                    </a:p>
                  </a:txBody>
                  <a:tcPr marL="7620" marR="7620" marT="7620" marB="0"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ＭＳ Ｐゴシック" pitchFamily="34" charset="-128"/>
                        </a:rPr>
                        <a:t>0</a:t>
                      </a:r>
                    </a:p>
                  </a:txBody>
                  <a:tcPr marL="7620" marR="7620" marT="7620" marB="0" anchor="ctr" horzOverflow="overflow">
                    <a:lnL>
                      <a:noFill/>
                    </a:lnL>
                    <a:lnR>
                      <a:noFill/>
                    </a:lnR>
                    <a:lnT>
                      <a:noFill/>
                    </a:lnT>
                    <a:lnB>
                      <a:noFill/>
                    </a:lnB>
                    <a:lnTlToBr>
                      <a:noFill/>
                    </a:lnTlToBr>
                    <a:lnBlToTr>
                      <a:noFill/>
                    </a:lnBlToTr>
                    <a:solidFill>
                      <a:srgbClr val="FFFFFF"/>
                    </a:solidFill>
                  </a:tcPr>
                </a:tc>
              </a:tr>
              <a:tr h="1651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Calibri" pitchFamily="34" charset="0"/>
                          <a:ea typeface="ＭＳ Ｐゴシック" pitchFamily="34" charset="-128"/>
                        </a:rPr>
                        <a:t>Astronomy</a:t>
                      </a:r>
                    </a:p>
                  </a:txBody>
                  <a:tcPr marR="7620" marT="762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Calibri" pitchFamily="34" charset="0"/>
                          <a:ea typeface="ＭＳ Ｐゴシック" pitchFamily="34" charset="-128"/>
                        </a:rPr>
                        <a:t>1</a:t>
                      </a:r>
                    </a:p>
                  </a:txBody>
                  <a:tcPr marL="7620" marR="7620" marT="762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ＭＳ Ｐゴシック" pitchFamily="34" charset="-128"/>
                        </a:rPr>
                        <a:t>0</a:t>
                      </a:r>
                    </a:p>
                  </a:txBody>
                  <a:tcPr marL="7620" marR="7620" marT="7620" marB="0" anchor="ctr" horzOverflow="overflow">
                    <a:lnL>
                      <a:noFill/>
                    </a:lnL>
                    <a:lnR>
                      <a:noFill/>
                    </a:lnR>
                    <a:lnT>
                      <a:noFill/>
                    </a:lnT>
                    <a:lnB>
                      <a:noFill/>
                    </a:lnB>
                    <a:lnTlToBr>
                      <a:noFill/>
                    </a:lnTlToBr>
                    <a:lnBlToTr>
                      <a:noFill/>
                    </a:lnBlToTr>
                    <a:solidFill>
                      <a:srgbClr val="F2F2F2"/>
                    </a:solidFill>
                  </a:tcPr>
                </a:tc>
              </a:tr>
              <a:tr h="1651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Calibri" pitchFamily="34" charset="0"/>
                          <a:ea typeface="ＭＳ Ｐゴシック" pitchFamily="34" charset="-128"/>
                        </a:rPr>
                        <a:t>Geology</a:t>
                      </a:r>
                    </a:p>
                  </a:txBody>
                  <a:tcPr marR="7620" marT="7620" marB="0"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Calibri" pitchFamily="34" charset="0"/>
                          <a:ea typeface="ＭＳ Ｐゴシック" pitchFamily="34" charset="-128"/>
                        </a:rPr>
                        <a:t>1</a:t>
                      </a:r>
                    </a:p>
                  </a:txBody>
                  <a:tcPr marL="7620" marR="7620" marT="7620" marB="0"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ＭＳ Ｐゴシック" pitchFamily="34" charset="-128"/>
                        </a:rPr>
                        <a:t>0</a:t>
                      </a:r>
                    </a:p>
                  </a:txBody>
                  <a:tcPr marL="7620" marR="7620" marT="7620" marB="0" anchor="ctr" horzOverflow="overflow">
                    <a:lnL>
                      <a:noFill/>
                    </a:lnL>
                    <a:lnR>
                      <a:noFill/>
                    </a:lnR>
                    <a:lnT>
                      <a:noFill/>
                    </a:lnT>
                    <a:lnB>
                      <a:noFill/>
                    </a:lnB>
                    <a:lnTlToBr>
                      <a:noFill/>
                    </a:lnTlToBr>
                    <a:lnBlToTr>
                      <a:noFill/>
                    </a:lnBlToTr>
                    <a:solidFill>
                      <a:srgbClr val="FFFFFF"/>
                    </a:solidFill>
                  </a:tcPr>
                </a:tc>
              </a:tr>
              <a:tr h="1651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Calibri" pitchFamily="34" charset="0"/>
                          <a:ea typeface="ＭＳ Ｐゴシック" pitchFamily="34" charset="-128"/>
                        </a:rPr>
                        <a:t>Library Science</a:t>
                      </a:r>
                    </a:p>
                  </a:txBody>
                  <a:tcPr marR="7620" marT="762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Calibri" pitchFamily="34" charset="0"/>
                          <a:ea typeface="ＭＳ Ｐゴシック" pitchFamily="34" charset="-128"/>
                        </a:rPr>
                        <a:t>1</a:t>
                      </a:r>
                    </a:p>
                  </a:txBody>
                  <a:tcPr marL="7620" marR="7620" marT="762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ＭＳ Ｐゴシック" pitchFamily="34" charset="-128"/>
                        </a:rPr>
                        <a:t>0</a:t>
                      </a:r>
                    </a:p>
                  </a:txBody>
                  <a:tcPr marL="7620" marR="7620" marT="7620" marB="0" anchor="ctr" horzOverflow="overflow">
                    <a:lnL>
                      <a:noFill/>
                    </a:lnL>
                    <a:lnR>
                      <a:noFill/>
                    </a:lnR>
                    <a:lnT>
                      <a:noFill/>
                    </a:lnT>
                    <a:lnB>
                      <a:noFill/>
                    </a:lnB>
                    <a:lnTlToBr>
                      <a:noFill/>
                    </a:lnTlToBr>
                    <a:lnBlToTr>
                      <a:noFill/>
                    </a:lnBlToTr>
                    <a:solidFill>
                      <a:srgbClr val="F2F2F2"/>
                    </a:solidFill>
                  </a:tcPr>
                </a:tc>
              </a:tr>
              <a:tr h="1651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Calibri" pitchFamily="34" charset="0"/>
                          <a:ea typeface="ＭＳ Ｐゴシック" pitchFamily="34" charset="-128"/>
                        </a:rPr>
                        <a:t>Public Policy &amp; Administration</a:t>
                      </a:r>
                    </a:p>
                  </a:txBody>
                  <a:tcPr marR="7620" marT="7620" marB="0"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Calibri" pitchFamily="34" charset="0"/>
                          <a:ea typeface="ＭＳ Ｐゴシック" pitchFamily="34" charset="-128"/>
                        </a:rPr>
                        <a:t>1</a:t>
                      </a:r>
                    </a:p>
                  </a:txBody>
                  <a:tcPr marL="7620" marR="7620" marT="7620" marB="0" anchor="ctr" horzOverflow="overflow">
                    <a:lnL>
                      <a:noFill/>
                    </a:lnL>
                    <a:lnR>
                      <a:noFill/>
                    </a:lnR>
                    <a:lnT>
                      <a:noFill/>
                    </a:lnT>
                    <a:lnB>
                      <a:noFill/>
                    </a:lnB>
                    <a:lnTlToBr>
                      <a:noFill/>
                    </a:lnTlToBr>
                    <a:lnBlToTr>
                      <a:noFill/>
                    </a:lnBlToTr>
                    <a:solidFill>
                      <a:srgbClr val="FFFF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ＭＳ Ｐゴシック" pitchFamily="34" charset="-128"/>
                        </a:rPr>
                        <a:t>0</a:t>
                      </a:r>
                    </a:p>
                  </a:txBody>
                  <a:tcPr marL="7620" marR="7620" marT="7620" marB="0" anchor="ctr" horzOverflow="overflow">
                    <a:lnL>
                      <a:noFill/>
                    </a:lnL>
                    <a:lnR>
                      <a:noFill/>
                    </a:lnR>
                    <a:lnT>
                      <a:noFill/>
                    </a:lnT>
                    <a:lnB>
                      <a:noFill/>
                    </a:lnB>
                    <a:lnTlToBr>
                      <a:noFill/>
                    </a:lnTlToBr>
                    <a:lnBlToTr>
                      <a:noFill/>
                    </a:lnBlToTr>
                    <a:solidFill>
                      <a:srgbClr val="FFFFFF"/>
                    </a:solidFill>
                  </a:tcPr>
                </a:tc>
              </a:tr>
              <a:tr h="1651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Calibri" pitchFamily="34" charset="0"/>
                          <a:ea typeface="ＭＳ Ｐゴシック" pitchFamily="34" charset="-128"/>
                        </a:rPr>
                        <a:t>Transportation Studies</a:t>
                      </a:r>
                    </a:p>
                  </a:txBody>
                  <a:tcPr marR="7620" marT="762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Calibri" pitchFamily="34" charset="0"/>
                          <a:ea typeface="ＭＳ Ｐゴシック" pitchFamily="34" charset="-128"/>
                        </a:rPr>
                        <a:t>1</a:t>
                      </a:r>
                    </a:p>
                  </a:txBody>
                  <a:tcPr marL="7620" marR="7620" marT="7620" marB="0" anchor="ctr" horzOverflow="overflow">
                    <a:lnL>
                      <a:noFill/>
                    </a:lnL>
                    <a:lnR>
                      <a:noFill/>
                    </a:lnR>
                    <a:lnT>
                      <a:noFill/>
                    </a:lnT>
                    <a:lnB>
                      <a:noFill/>
                    </a:lnB>
                    <a:lnTlToBr>
                      <a:noFill/>
                    </a:lnTlToBr>
                    <a:lnBlToTr>
                      <a:noFill/>
                    </a:lnBlToTr>
                    <a:solidFill>
                      <a:srgbClr val="F2F2F2"/>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272727"/>
                          </a:solidFill>
                          <a:effectLst/>
                          <a:latin typeface="Calibri" pitchFamily="34" charset="0"/>
                          <a:ea typeface="ＭＳ Ｐゴシック" pitchFamily="34" charset="-128"/>
                        </a:rPr>
                        <a:t>0</a:t>
                      </a:r>
                    </a:p>
                  </a:txBody>
                  <a:tcPr marL="7620" marR="7620" marT="7620" marB="0" anchor="ctr" horzOverflow="overflow">
                    <a:lnL>
                      <a:noFill/>
                    </a:lnL>
                    <a:lnR>
                      <a:noFill/>
                    </a:lnR>
                    <a:lnT>
                      <a:noFill/>
                    </a:lnT>
                    <a:lnB>
                      <a:noFill/>
                    </a:lnB>
                    <a:lnTlToBr>
                      <a:noFill/>
                    </a:lnTlToBr>
                    <a:lnBlToTr>
                      <a:noFill/>
                    </a:lnBlToTr>
                    <a:solidFill>
                      <a:srgbClr val="F2F2F2"/>
                    </a:solidFill>
                  </a:tcPr>
                </a:tc>
              </a:tr>
            </a:tbl>
          </a:graphicData>
        </a:graphic>
      </p:graphicFrame>
      <p:sp>
        <p:nvSpPr>
          <p:cNvPr id="13" name="Rounded Rectangle 12"/>
          <p:cNvSpPr/>
          <p:nvPr/>
        </p:nvSpPr>
        <p:spPr bwMode="auto">
          <a:xfrm>
            <a:off x="152400" y="1219200"/>
            <a:ext cx="2819400" cy="304800"/>
          </a:xfrm>
          <a:prstGeom prst="roundRect">
            <a:avLst/>
          </a:prstGeom>
          <a:solidFill>
            <a:srgbClr val="EEEDE2"/>
          </a:solidFill>
          <a:ln>
            <a:solidFill>
              <a:schemeClr val="bg2">
                <a:lumMod val="20000"/>
                <a:lumOff val="8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eaLnBrk="0" hangingPunct="0">
              <a:defRPr/>
            </a:pPr>
            <a:r>
              <a:rPr kumimoji="0" lang="en-US" sz="1400" dirty="0">
                <a:solidFill>
                  <a:schemeClr val="tx1"/>
                </a:solidFill>
                <a:latin typeface="Calibri" pitchFamily="34" charset="0"/>
                <a:cs typeface="Calibri" pitchFamily="34" charset="0"/>
              </a:rPr>
              <a:t># Journals Per Discipline Continued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3" descr="Temp"/>
          <p:cNvPicPr>
            <a:picLocks noChangeAspect="1" noChangeArrowheads="1"/>
          </p:cNvPicPr>
          <p:nvPr/>
        </p:nvPicPr>
        <p:blipFill>
          <a:blip r:embed="rId2" cstate="print"/>
          <a:srcRect/>
          <a:stretch>
            <a:fillRect/>
          </a:stretch>
        </p:blipFill>
        <p:spPr bwMode="auto">
          <a:xfrm>
            <a:off x="-1588" y="0"/>
            <a:ext cx="9145588" cy="6859588"/>
          </a:xfrm>
          <a:prstGeom prst="rect">
            <a:avLst/>
          </a:prstGeom>
          <a:noFill/>
          <a:ln w="9525">
            <a:noFill/>
            <a:miter lim="800000"/>
            <a:headEnd/>
            <a:tailEnd/>
          </a:ln>
        </p:spPr>
      </p:pic>
      <p:sp>
        <p:nvSpPr>
          <p:cNvPr id="3079" name="Rectangle 7"/>
          <p:cNvSpPr>
            <a:spLocks noChangeArrowheads="1"/>
          </p:cNvSpPr>
          <p:nvPr/>
        </p:nvSpPr>
        <p:spPr bwMode="auto">
          <a:xfrm>
            <a:off x="762000" y="1676400"/>
            <a:ext cx="7696200" cy="3586163"/>
          </a:xfrm>
          <a:prstGeom prst="rect">
            <a:avLst/>
          </a:prstGeom>
          <a:noFill/>
          <a:ln w="9525">
            <a:noFill/>
            <a:miter lim="800000"/>
            <a:headEnd/>
            <a:tailEnd/>
          </a:ln>
          <a:effectLst/>
        </p:spPr>
        <p:txBody>
          <a:bodyPr>
            <a:spAutoFit/>
          </a:bodyPr>
          <a:lstStyle/>
          <a:p>
            <a:pPr eaLnBrk="0" hangingPunct="0">
              <a:spcBef>
                <a:spcPts val="475"/>
              </a:spcBef>
              <a:defRPr/>
            </a:pPr>
            <a:r>
              <a:rPr kumimoji="0" lang="en-US" altLang="zh-TW" sz="2800" b="1" dirty="0">
                <a:solidFill>
                  <a:srgbClr val="595959"/>
                </a:solidFill>
                <a:latin typeface="+mj-ea"/>
                <a:ea typeface="+mj-ea"/>
              </a:rPr>
              <a:t>ITHAKA</a:t>
            </a:r>
            <a:r>
              <a:rPr kumimoji="0" lang="en-US" altLang="zh-TW" sz="2800" dirty="0">
                <a:solidFill>
                  <a:srgbClr val="595959"/>
                </a:solidFill>
                <a:latin typeface="+mj-ea"/>
                <a:ea typeface="+mj-ea"/>
              </a:rPr>
              <a:t> </a:t>
            </a:r>
            <a:r>
              <a:rPr kumimoji="0" lang="zh-TW" altLang="en-US" sz="2800" dirty="0">
                <a:solidFill>
                  <a:srgbClr val="595959"/>
                </a:solidFill>
                <a:latin typeface="+mj-ea"/>
                <a:ea typeface="+mj-ea"/>
              </a:rPr>
              <a:t>是一個非營利組織，幫助學術社群使用數位技術來保存學術成果，以可持續發展的方式促進研究和教學。</a:t>
            </a:r>
          </a:p>
          <a:p>
            <a:pPr eaLnBrk="0" hangingPunct="0">
              <a:spcBef>
                <a:spcPts val="475"/>
              </a:spcBef>
              <a:defRPr/>
            </a:pPr>
            <a:endParaRPr kumimoji="0" lang="en-US" altLang="zh-TW" sz="2800" b="1" dirty="0">
              <a:solidFill>
                <a:srgbClr val="595959"/>
              </a:solidFill>
              <a:latin typeface="+mj-ea"/>
              <a:ea typeface="+mj-ea"/>
            </a:endParaRPr>
          </a:p>
          <a:p>
            <a:pPr eaLnBrk="0" hangingPunct="0">
              <a:spcBef>
                <a:spcPts val="475"/>
              </a:spcBef>
              <a:defRPr/>
            </a:pPr>
            <a:endParaRPr kumimoji="0" lang="zh-TW" altLang="en-US" sz="2800" dirty="0">
              <a:solidFill>
                <a:srgbClr val="000000"/>
              </a:solidFill>
              <a:latin typeface="+mj-ea"/>
              <a:ea typeface="+mj-ea"/>
            </a:endParaRPr>
          </a:p>
          <a:p>
            <a:pPr eaLnBrk="0" hangingPunct="0">
              <a:spcBef>
                <a:spcPts val="475"/>
              </a:spcBef>
              <a:defRPr/>
            </a:pPr>
            <a:r>
              <a:rPr kumimoji="0" lang="zh-TW" altLang="en-US" sz="2800" dirty="0">
                <a:solidFill>
                  <a:srgbClr val="595959"/>
                </a:solidFill>
                <a:latin typeface="+mj-ea"/>
                <a:ea typeface="+mj-ea"/>
              </a:rPr>
              <a:t>我們提供創新的服務以助於利用這些技術並且延續持久的影響，冀能實現這個使命</a:t>
            </a:r>
            <a:r>
              <a:rPr kumimoji="0" lang="zh-TW" altLang="en-US" sz="2800" dirty="0">
                <a:latin typeface="+mj-ea"/>
                <a:ea typeface="+mj-ea"/>
              </a:rPr>
              <a:t>。</a:t>
            </a:r>
          </a:p>
          <a:p>
            <a:pPr eaLnBrk="0" hangingPunct="0">
              <a:spcBef>
                <a:spcPts val="338"/>
              </a:spcBef>
              <a:defRPr/>
            </a:pPr>
            <a:endParaRPr kumimoji="0" lang="zh-TW" altLang="en-US" sz="1600" dirty="0">
              <a:latin typeface="+mj-ea"/>
              <a:ea typeface="+mj-ea"/>
            </a:endParaRPr>
          </a:p>
        </p:txBody>
      </p:sp>
      <p:sp>
        <p:nvSpPr>
          <p:cNvPr id="16387" name="Rectangle 8"/>
          <p:cNvSpPr>
            <a:spLocks noChangeArrowheads="1"/>
          </p:cNvSpPr>
          <p:nvPr/>
        </p:nvSpPr>
        <p:spPr bwMode="auto">
          <a:xfrm>
            <a:off x="342900" y="228600"/>
            <a:ext cx="3771900" cy="769938"/>
          </a:xfrm>
          <a:prstGeom prst="rect">
            <a:avLst/>
          </a:prstGeom>
          <a:noFill/>
          <a:ln w="9525">
            <a:noFill/>
            <a:miter lim="800000"/>
            <a:headEnd/>
            <a:tailEnd/>
          </a:ln>
        </p:spPr>
        <p:txBody>
          <a:bodyPr>
            <a:spAutoFit/>
          </a:bodyPr>
          <a:lstStyle/>
          <a:p>
            <a:pPr eaLnBrk="0" hangingPunct="0">
              <a:defRPr/>
            </a:pPr>
            <a:r>
              <a:rPr kumimoji="0" lang="zh-TW" altLang="en-US" sz="2800" b="1" dirty="0">
                <a:solidFill>
                  <a:srgbClr val="595959"/>
                </a:solidFill>
                <a:latin typeface="+mj-ea"/>
                <a:ea typeface="+mj-ea"/>
              </a:rPr>
              <a:t>組織簡介</a:t>
            </a:r>
            <a:r>
              <a:rPr kumimoji="0" lang="zh-TW" altLang="en-US" sz="1600" dirty="0">
                <a:solidFill>
                  <a:srgbClr val="808080"/>
                </a:solidFill>
                <a:latin typeface="+mj-ea"/>
                <a:ea typeface="+mj-ea"/>
              </a:rPr>
              <a:t/>
            </a:r>
            <a:br>
              <a:rPr kumimoji="0" lang="zh-TW" altLang="en-US" sz="1600" dirty="0">
                <a:solidFill>
                  <a:srgbClr val="808080"/>
                </a:solidFill>
                <a:latin typeface="+mj-ea"/>
                <a:ea typeface="+mj-ea"/>
              </a:rPr>
            </a:br>
            <a:endParaRPr kumimoji="0" lang="zh-TW" altLang="en-US" sz="1600" dirty="0">
              <a:solidFill>
                <a:srgbClr val="808080"/>
              </a:solidFill>
              <a:latin typeface="+mj-ea"/>
              <a:ea typeface="+mj-ea"/>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5"/>
          <p:cNvSpPr>
            <a:spLocks noChangeArrowheads="1"/>
          </p:cNvSpPr>
          <p:nvPr/>
        </p:nvSpPr>
        <p:spPr bwMode="auto">
          <a:xfrm>
            <a:off x="8153400" y="5867400"/>
            <a:ext cx="762000" cy="685800"/>
          </a:xfrm>
          <a:prstGeom prst="rect">
            <a:avLst/>
          </a:prstGeom>
          <a:solidFill>
            <a:schemeClr val="bg1"/>
          </a:solidFill>
          <a:ln w="9525" algn="ctr">
            <a:noFill/>
            <a:round/>
            <a:headEnd/>
            <a:tailEnd/>
          </a:ln>
        </p:spPr>
        <p:txBody>
          <a:bodyPr/>
          <a:lstStyle/>
          <a:p>
            <a:pPr eaLnBrk="0" hangingPunct="0"/>
            <a:endParaRPr kumimoji="0" lang="en-US" altLang="zh-TW">
              <a:ea typeface="ＭＳ Ｐゴシック" pitchFamily="34" charset="-128"/>
            </a:endParaRPr>
          </a:p>
        </p:txBody>
      </p:sp>
      <p:sp>
        <p:nvSpPr>
          <p:cNvPr id="5" name="Title 1"/>
          <p:cNvSpPr txBox="1">
            <a:spLocks/>
          </p:cNvSpPr>
          <p:nvPr/>
        </p:nvSpPr>
        <p:spPr>
          <a:xfrm>
            <a:off x="304800" y="228600"/>
            <a:ext cx="6858000" cy="685800"/>
          </a:xfrm>
          <a:prstGeom prst="rect">
            <a:avLst/>
          </a:prstGeom>
        </p:spPr>
        <p:txBody>
          <a:bodyPr anchor="ctr">
            <a:normAutofit fontScale="97500"/>
          </a:bodyPr>
          <a:lstStyle/>
          <a:p>
            <a:pPr>
              <a:defRPr/>
            </a:pPr>
            <a:r>
              <a:rPr kumimoji="0" lang="en-US" b="1" kern="0" dirty="0">
                <a:latin typeface="+mj-lt"/>
                <a:ea typeface="+mj-ea"/>
                <a:cs typeface="+mj-cs"/>
              </a:rPr>
              <a:t>Portico Services</a:t>
            </a:r>
          </a:p>
        </p:txBody>
      </p:sp>
      <p:graphicFrame>
        <p:nvGraphicFramePr>
          <p:cNvPr id="12" name="Table 11"/>
          <p:cNvGraphicFramePr>
            <a:graphicFrameLocks noGrp="1"/>
          </p:cNvGraphicFramePr>
          <p:nvPr/>
        </p:nvGraphicFramePr>
        <p:xfrm>
          <a:off x="152400" y="2514600"/>
          <a:ext cx="8763000" cy="2961289"/>
        </p:xfrm>
        <a:graphic>
          <a:graphicData uri="http://schemas.openxmlformats.org/drawingml/2006/table">
            <a:tbl>
              <a:tblPr/>
              <a:tblGrid>
                <a:gridCol w="3228474"/>
                <a:gridCol w="2613526"/>
                <a:gridCol w="2921000"/>
              </a:tblGrid>
              <a:tr h="848711">
                <a:tc>
                  <a:txBody>
                    <a:bodyPr/>
                    <a:lstStyle/>
                    <a:p>
                      <a:pPr algn="ctr" fontAlgn="b"/>
                      <a:r>
                        <a:rPr lang="en-US" sz="1800" b="1" i="0" u="none" strike="noStrike" dirty="0" smtClean="0">
                          <a:solidFill>
                            <a:schemeClr val="bg1">
                              <a:lumMod val="95000"/>
                            </a:schemeClr>
                          </a:solidFill>
                          <a:latin typeface="Calibri" pitchFamily="34" charset="0"/>
                          <a:cs typeface="Calibri" pitchFamily="34" charset="0"/>
                        </a:rPr>
                        <a:t>Portico Collection</a:t>
                      </a:r>
                      <a:endParaRPr lang="en-US" sz="1800" b="1" i="0" u="none" strike="noStrike" dirty="0">
                        <a:solidFill>
                          <a:schemeClr val="bg1">
                            <a:lumMod val="95000"/>
                          </a:schemeClr>
                        </a:solidFill>
                        <a:latin typeface="Calibri" pitchFamily="34" charset="0"/>
                        <a:cs typeface="Calibri" pitchFamily="34" charset="0"/>
                      </a:endParaRPr>
                    </a:p>
                  </a:txBody>
                  <a:tcPr marL="0" marR="0" marT="0" marB="0" anchor="ctr">
                    <a:lnL>
                      <a:noFill/>
                    </a:lnL>
                    <a:lnR>
                      <a:noFill/>
                    </a:lnR>
                    <a:lnT>
                      <a:noFill/>
                    </a:lnT>
                    <a:lnB>
                      <a:noFill/>
                    </a:lnB>
                    <a:solidFill>
                      <a:srgbClr val="006C00"/>
                    </a:solidFill>
                  </a:tcPr>
                </a:tc>
                <a:tc>
                  <a:txBody>
                    <a:bodyPr/>
                    <a:lstStyle/>
                    <a:p>
                      <a:pPr algn="ctr" fontAlgn="b"/>
                      <a:r>
                        <a:rPr lang="en-US" sz="1800" b="1" i="0" u="none" strike="noStrike" dirty="0" smtClean="0">
                          <a:solidFill>
                            <a:schemeClr val="bg1">
                              <a:lumMod val="95000"/>
                            </a:schemeClr>
                          </a:solidFill>
                          <a:latin typeface="Calibri" pitchFamily="34" charset="0"/>
                          <a:cs typeface="Calibri" pitchFamily="34" charset="0"/>
                        </a:rPr>
                        <a:t>Portico Sign-Up</a:t>
                      </a:r>
                      <a:r>
                        <a:rPr lang="en-US" sz="1800" b="1" i="0" u="none" strike="noStrike" baseline="0" dirty="0" smtClean="0">
                          <a:solidFill>
                            <a:schemeClr val="bg1">
                              <a:lumMod val="95000"/>
                            </a:schemeClr>
                          </a:solidFill>
                          <a:latin typeface="Calibri" pitchFamily="34" charset="0"/>
                          <a:cs typeface="Calibri" pitchFamily="34" charset="0"/>
                        </a:rPr>
                        <a:t> Year</a:t>
                      </a:r>
                      <a:endParaRPr lang="en-US" sz="1800" b="1" i="0" u="none" strike="noStrike" dirty="0">
                        <a:solidFill>
                          <a:schemeClr val="bg1">
                            <a:lumMod val="95000"/>
                          </a:schemeClr>
                        </a:solidFill>
                        <a:latin typeface="Calibri" pitchFamily="34" charset="0"/>
                        <a:cs typeface="Calibri" pitchFamily="34" charset="0"/>
                      </a:endParaRPr>
                    </a:p>
                  </a:txBody>
                  <a:tcPr marL="0" marR="0" marT="0" marB="0" anchor="ctr">
                    <a:lnL>
                      <a:noFill/>
                    </a:lnL>
                    <a:lnR>
                      <a:noFill/>
                    </a:lnR>
                    <a:lnT>
                      <a:noFill/>
                    </a:lnT>
                    <a:lnB>
                      <a:noFill/>
                    </a:lnB>
                    <a:solidFill>
                      <a:srgbClr val="006C00"/>
                    </a:solidFill>
                  </a:tcPr>
                </a:tc>
                <a:tc>
                  <a:txBody>
                    <a:bodyPr/>
                    <a:lstStyle/>
                    <a:p>
                      <a:pPr algn="ctr" fontAlgn="b"/>
                      <a:r>
                        <a:rPr lang="en-US" sz="1800" b="1" i="0" u="none" strike="noStrike" dirty="0" smtClean="0">
                          <a:solidFill>
                            <a:schemeClr val="bg1">
                              <a:lumMod val="95000"/>
                            </a:schemeClr>
                          </a:solidFill>
                          <a:latin typeface="Calibri" pitchFamily="34" charset="0"/>
                          <a:cs typeface="Calibri" pitchFamily="34" charset="0"/>
                        </a:rPr>
                        <a:t>Status</a:t>
                      </a:r>
                      <a:endParaRPr lang="en-US" sz="1800" b="1" i="0" u="none" strike="noStrike" dirty="0">
                        <a:solidFill>
                          <a:schemeClr val="bg1">
                            <a:lumMod val="95000"/>
                          </a:schemeClr>
                        </a:solidFill>
                        <a:latin typeface="Calibri" pitchFamily="34" charset="0"/>
                        <a:cs typeface="Calibri" pitchFamily="34" charset="0"/>
                      </a:endParaRPr>
                    </a:p>
                  </a:txBody>
                  <a:tcPr marL="0" marR="0" marT="0" marB="0" anchor="ctr">
                    <a:lnL>
                      <a:noFill/>
                    </a:lnL>
                    <a:lnR>
                      <a:noFill/>
                    </a:lnR>
                    <a:lnT>
                      <a:noFill/>
                    </a:lnT>
                    <a:lnB>
                      <a:noFill/>
                    </a:lnB>
                    <a:solidFill>
                      <a:srgbClr val="006C00"/>
                    </a:solidFill>
                  </a:tcPr>
                </a:tc>
              </a:tr>
              <a:tr h="751489">
                <a:tc>
                  <a:txBody>
                    <a:bodyPr/>
                    <a:lstStyle/>
                    <a:p>
                      <a:pPr lvl="0" algn="l" fontAlgn="b"/>
                      <a:r>
                        <a:rPr lang="en-US" sz="1800" b="0" i="0" u="none" strike="noStrike" kern="1200" dirty="0" smtClean="0">
                          <a:solidFill>
                            <a:srgbClr val="536469"/>
                          </a:solidFill>
                          <a:latin typeface="Calibri" pitchFamily="34" charset="0"/>
                          <a:ea typeface="+mn-ea"/>
                          <a:cs typeface="Calibri" pitchFamily="34" charset="0"/>
                        </a:rPr>
                        <a:t>E-Journals Preservation Service</a:t>
                      </a:r>
                    </a:p>
                  </a:txBody>
                  <a:tcPr marR="7620" marT="7620" marB="0" anchor="ctr">
                    <a:lnL>
                      <a:noFill/>
                    </a:lnL>
                    <a:lnR>
                      <a:noFill/>
                    </a:lnR>
                    <a:lnT>
                      <a:noFill/>
                    </a:lnT>
                    <a:lnB>
                      <a:noFill/>
                    </a:lnB>
                    <a:solidFill>
                      <a:schemeClr val="bg1"/>
                    </a:solidFill>
                  </a:tcPr>
                </a:tc>
                <a:tc>
                  <a:txBody>
                    <a:bodyPr/>
                    <a:lstStyle/>
                    <a:p>
                      <a:pPr marL="0" algn="ctr" defTabSz="914400" rtl="0" eaLnBrk="1" fontAlgn="b" latinLnBrk="0" hangingPunct="1"/>
                      <a:r>
                        <a:rPr lang="en-US" sz="1800" b="0" i="0" u="none" strike="noStrike" kern="1200" dirty="0" smtClean="0">
                          <a:solidFill>
                            <a:srgbClr val="536469"/>
                          </a:solidFill>
                          <a:latin typeface="Calibri" pitchFamily="34" charset="0"/>
                          <a:ea typeface="+mn-ea"/>
                          <a:cs typeface="Calibri" pitchFamily="34" charset="0"/>
                        </a:rPr>
                        <a:t>n/a</a:t>
                      </a:r>
                      <a:endParaRPr lang="en-US" sz="1800" b="0" i="0" u="none" strike="noStrike" kern="1200" dirty="0">
                        <a:solidFill>
                          <a:srgbClr val="536469"/>
                        </a:solidFill>
                        <a:latin typeface="Calibri" pitchFamily="34" charset="0"/>
                        <a:ea typeface="+mn-ea"/>
                        <a:cs typeface="Calibri" pitchFamily="34" charset="0"/>
                      </a:endParaRPr>
                    </a:p>
                  </a:txBody>
                  <a:tcPr marR="0" marT="0" marB="0" anchor="ctr">
                    <a:lnL>
                      <a:noFill/>
                    </a:lnL>
                    <a:lnR>
                      <a:noFill/>
                    </a:lnR>
                    <a:lnT>
                      <a:noFill/>
                    </a:lnT>
                    <a:lnB>
                      <a:noFill/>
                    </a:lnB>
                    <a:solidFill>
                      <a:schemeClr val="bg1"/>
                    </a:solidFill>
                  </a:tcPr>
                </a:tc>
                <a:tc>
                  <a:txBody>
                    <a:bodyPr/>
                    <a:lstStyle/>
                    <a:p>
                      <a:pPr marL="0" algn="ctr" defTabSz="914400" rtl="0" eaLnBrk="1" fontAlgn="b" latinLnBrk="0" hangingPunct="1"/>
                      <a:r>
                        <a:rPr lang="en-US" sz="1800" b="0" i="0" u="none" strike="noStrike" kern="1200" dirty="0" smtClean="0">
                          <a:solidFill>
                            <a:srgbClr val="536469"/>
                          </a:solidFill>
                          <a:latin typeface="Calibri" pitchFamily="34" charset="0"/>
                          <a:ea typeface="+mn-ea"/>
                          <a:cs typeface="Calibri" pitchFamily="34" charset="0"/>
                        </a:rPr>
                        <a:t>Non-Participant</a:t>
                      </a:r>
                      <a:endParaRPr lang="en-US" sz="1800" b="0" i="0" u="none" strike="noStrike" kern="1200" dirty="0" smtClean="0">
                        <a:solidFill>
                          <a:srgbClr val="536469"/>
                        </a:solidFill>
                        <a:latin typeface="Calibri" pitchFamily="34" charset="0"/>
                        <a:ea typeface="+mn-ea"/>
                        <a:cs typeface="Calibri" pitchFamily="34" charset="0"/>
                        <a:hlinkClick r:id="rId3"/>
                      </a:endParaRPr>
                    </a:p>
                  </a:txBody>
                  <a:tcPr marR="0" marT="0" marB="0" anchor="ctr">
                    <a:lnL>
                      <a:noFill/>
                    </a:lnL>
                    <a:lnR>
                      <a:noFill/>
                    </a:lnR>
                    <a:lnT>
                      <a:noFill/>
                    </a:lnT>
                    <a:lnB>
                      <a:noFill/>
                    </a:lnB>
                    <a:solidFill>
                      <a:schemeClr val="bg1"/>
                    </a:solidFill>
                  </a:tcPr>
                </a:tc>
              </a:tr>
              <a:tr h="780393">
                <a:tc>
                  <a:txBody>
                    <a:bodyPr/>
                    <a:lstStyle/>
                    <a:p>
                      <a:pPr lvl="0" algn="l" fontAlgn="b"/>
                      <a:r>
                        <a:rPr lang="en-US" sz="1800" b="0" i="0" u="none" strike="noStrike" kern="1200" dirty="0" smtClean="0">
                          <a:solidFill>
                            <a:srgbClr val="536469"/>
                          </a:solidFill>
                          <a:latin typeface="Calibri" pitchFamily="34" charset="0"/>
                          <a:ea typeface="+mn-ea"/>
                          <a:cs typeface="Calibri" pitchFamily="34" charset="0"/>
                        </a:rPr>
                        <a:t>E-Books Preservation Service</a:t>
                      </a:r>
                    </a:p>
                  </a:txBody>
                  <a:tcPr marR="7620" marT="7620" marB="0" anchor="ctr">
                    <a:lnL>
                      <a:noFill/>
                    </a:lnL>
                    <a:lnR>
                      <a:noFill/>
                    </a:lnR>
                    <a:lnT>
                      <a:noFill/>
                    </a:lnT>
                    <a:lnB>
                      <a:noFill/>
                    </a:lnB>
                    <a:solidFill>
                      <a:schemeClr val="bg1">
                        <a:lumMod val="95000"/>
                      </a:schemeClr>
                    </a:solidFill>
                  </a:tcPr>
                </a:tc>
                <a:tc>
                  <a:txBody>
                    <a:bodyPr/>
                    <a:lstStyle/>
                    <a:p>
                      <a:pPr marL="0" algn="ctr" defTabSz="914400" rtl="0" eaLnBrk="1" fontAlgn="b" latinLnBrk="0" hangingPunct="1"/>
                      <a:r>
                        <a:rPr lang="en-US" sz="1800" b="0" i="0" u="none" strike="noStrike" kern="1200" dirty="0" smtClean="0">
                          <a:solidFill>
                            <a:srgbClr val="536469"/>
                          </a:solidFill>
                          <a:latin typeface="Calibri" pitchFamily="34" charset="0"/>
                          <a:ea typeface="+mn-ea"/>
                          <a:cs typeface="Calibri" pitchFamily="34" charset="0"/>
                        </a:rPr>
                        <a:t>n/a</a:t>
                      </a:r>
                      <a:endParaRPr lang="en-US" sz="1800" b="0" i="0" u="none" strike="noStrike" kern="1200" dirty="0">
                        <a:solidFill>
                          <a:srgbClr val="536469"/>
                        </a:solidFill>
                        <a:latin typeface="Calibri" pitchFamily="34" charset="0"/>
                        <a:ea typeface="+mn-ea"/>
                        <a:cs typeface="Calibri" pitchFamily="34" charset="0"/>
                      </a:endParaRPr>
                    </a:p>
                  </a:txBody>
                  <a:tcPr marR="0" marT="0" marB="0" anchor="ctr">
                    <a:lnL>
                      <a:noFill/>
                    </a:lnL>
                    <a:lnR>
                      <a:noFill/>
                    </a:lnR>
                    <a:lnT>
                      <a:noFill/>
                    </a:lnT>
                    <a:lnB>
                      <a:noFill/>
                    </a:lnB>
                    <a:solidFill>
                      <a:schemeClr val="bg1">
                        <a:lumMod val="95000"/>
                      </a:schemeClr>
                    </a:solidFill>
                  </a:tcPr>
                </a:tc>
                <a:tc>
                  <a:txBody>
                    <a:bodyPr/>
                    <a:lstStyle/>
                    <a:p>
                      <a:pPr marL="0" algn="ctr" defTabSz="914400" rtl="0" eaLnBrk="1" fontAlgn="b" latinLnBrk="0" hangingPunct="1"/>
                      <a:r>
                        <a:rPr lang="en-US" sz="1800" b="0" i="0" u="none" strike="noStrike" kern="1200" dirty="0" smtClean="0">
                          <a:solidFill>
                            <a:srgbClr val="536469"/>
                          </a:solidFill>
                          <a:latin typeface="Calibri" pitchFamily="34" charset="0"/>
                          <a:ea typeface="+mn-ea"/>
                          <a:cs typeface="Calibri" pitchFamily="34" charset="0"/>
                        </a:rPr>
                        <a:t>Non-Participant</a:t>
                      </a:r>
                      <a:endParaRPr lang="en-US" sz="1800" b="0" i="0" u="none" strike="noStrike" kern="1200" dirty="0" smtClean="0">
                        <a:solidFill>
                          <a:srgbClr val="536469"/>
                        </a:solidFill>
                        <a:latin typeface="Calibri" pitchFamily="34" charset="0"/>
                        <a:ea typeface="+mn-ea"/>
                        <a:cs typeface="Calibri" pitchFamily="34" charset="0"/>
                        <a:hlinkClick r:id="rId3"/>
                      </a:endParaRPr>
                    </a:p>
                  </a:txBody>
                  <a:tcPr marR="0" marT="0" marB="0" anchor="ctr">
                    <a:lnL>
                      <a:noFill/>
                    </a:lnL>
                    <a:lnR>
                      <a:noFill/>
                    </a:lnR>
                    <a:lnT>
                      <a:noFill/>
                    </a:lnT>
                    <a:lnB>
                      <a:noFill/>
                    </a:lnB>
                    <a:solidFill>
                      <a:schemeClr val="bg1">
                        <a:lumMod val="95000"/>
                      </a:schemeClr>
                    </a:solidFill>
                  </a:tcPr>
                </a:tc>
              </a:tr>
              <a:tr h="580696">
                <a:tc>
                  <a:txBody>
                    <a:body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300" b="1" i="0" u="none" strike="noStrike" dirty="0">
                        <a:solidFill>
                          <a:srgbClr val="536469"/>
                        </a:solidFill>
                        <a:latin typeface="Arial"/>
                      </a:endParaRPr>
                    </a:p>
                  </a:txBody>
                  <a:tcPr marR="0" marT="0" marB="0" anchor="b">
                    <a:lnL>
                      <a:noFill/>
                    </a:lnL>
                    <a:lnR>
                      <a:noFill/>
                    </a:lnR>
                    <a:lnT>
                      <a:noFill/>
                    </a:lnT>
                    <a:lnB>
                      <a:noFill/>
                    </a:lnB>
                    <a:noFill/>
                  </a:tcPr>
                </a:tc>
                <a:tc>
                  <a:txBody>
                    <a:bodyPr/>
                    <a:lstStyle/>
                    <a:p>
                      <a:pPr algn="ctr" fontAlgn="b"/>
                      <a:endParaRPr lang="en-US" sz="1300" b="0" i="0" u="none" strike="noStrike" dirty="0">
                        <a:solidFill>
                          <a:srgbClr val="FF0000"/>
                        </a:solidFill>
                        <a:latin typeface="Arial"/>
                      </a:endParaRPr>
                    </a:p>
                  </a:txBody>
                  <a:tcPr marR="0" marT="0" marB="0" anchor="b">
                    <a:lnL>
                      <a:noFill/>
                    </a:lnL>
                    <a:lnR>
                      <a:noFill/>
                    </a:lnR>
                    <a:lnT>
                      <a:noFill/>
                    </a:lnT>
                    <a:lnB>
                      <a:noFill/>
                    </a:lnB>
                    <a:noFill/>
                  </a:tcPr>
                </a:tc>
                <a:tc>
                  <a:txBody>
                    <a:bodyPr/>
                    <a:lstStyle/>
                    <a:p>
                      <a:pPr marL="0" algn="l" defTabSz="914400" rtl="0" eaLnBrk="1" fontAlgn="b" latinLnBrk="0" hangingPunct="1"/>
                      <a:endParaRPr lang="en-US" sz="1300" b="0" i="0" u="none" strike="noStrike" kern="1200" dirty="0" smtClean="0">
                        <a:solidFill>
                          <a:srgbClr val="FF0000"/>
                        </a:solidFill>
                        <a:latin typeface="Arial"/>
                        <a:ea typeface="+mn-ea"/>
                        <a:cs typeface="+mn-cs"/>
                        <a:hlinkClick r:id="rId3"/>
                      </a:endParaRPr>
                    </a:p>
                  </a:txBody>
                  <a:tcPr marR="0" marT="0" marB="0" anchor="ctr">
                    <a:lnL>
                      <a:noFill/>
                    </a:lnL>
                    <a:lnR>
                      <a:noFill/>
                    </a:lnR>
                    <a:lnT>
                      <a:noFill/>
                    </a:lnT>
                    <a:lnB>
                      <a:noFill/>
                    </a:lnB>
                    <a:noFill/>
                  </a:tcPr>
                </a:tc>
              </a:tr>
            </a:tbl>
          </a:graphicData>
        </a:graphic>
      </p:graphicFrame>
      <p:pic>
        <p:nvPicPr>
          <p:cNvPr id="48145" name="Picture 2" descr="S:\JSTOR_NY149\JSTOR\MarketingCommunications\Logos\Portico\Current Version\PNG\portico-125px.png"/>
          <p:cNvPicPr>
            <a:picLocks noChangeAspect="1" noChangeArrowheads="1"/>
          </p:cNvPicPr>
          <p:nvPr/>
        </p:nvPicPr>
        <p:blipFill>
          <a:blip r:embed="rId4" cstate="print"/>
          <a:srcRect/>
          <a:stretch>
            <a:fillRect/>
          </a:stretch>
        </p:blipFill>
        <p:spPr bwMode="auto">
          <a:xfrm>
            <a:off x="8305800" y="5899150"/>
            <a:ext cx="581025"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ChangeArrowheads="1"/>
          </p:cNvSpPr>
          <p:nvPr/>
        </p:nvSpPr>
        <p:spPr bwMode="auto">
          <a:xfrm>
            <a:off x="1295400" y="1981200"/>
            <a:ext cx="6248400" cy="2286000"/>
          </a:xfrm>
          <a:prstGeom prst="rect">
            <a:avLst/>
          </a:prstGeom>
          <a:solidFill>
            <a:srgbClr val="EEEDE2"/>
          </a:solidFill>
          <a:ln w="98425" cmpd="thickThin" algn="ctr">
            <a:solidFill>
              <a:srgbClr val="DEDBC4"/>
            </a:solidFill>
            <a:round/>
            <a:headEnd/>
            <a:tailEnd/>
          </a:ln>
        </p:spPr>
        <p:txBody>
          <a:bodyPr/>
          <a:lstStyle/>
          <a:p>
            <a:pPr eaLnBrk="0" hangingPunct="0"/>
            <a:endParaRPr kumimoji="0" lang="en-US" altLang="zh-TW">
              <a:ea typeface="ＭＳ Ｐゴシック" pitchFamily="34" charset="-128"/>
            </a:endParaRPr>
          </a:p>
        </p:txBody>
      </p:sp>
      <p:sp>
        <p:nvSpPr>
          <p:cNvPr id="49155" name="Text Placeholder 1"/>
          <p:cNvSpPr>
            <a:spLocks noGrp="1"/>
          </p:cNvSpPr>
          <p:nvPr>
            <p:ph type="body" idx="1"/>
          </p:nvPr>
        </p:nvSpPr>
        <p:spPr>
          <a:xfrm>
            <a:off x="1219200" y="2895600"/>
            <a:ext cx="6400800" cy="838200"/>
          </a:xfrm>
        </p:spPr>
        <p:txBody>
          <a:bodyPr/>
          <a:lstStyle/>
          <a:p>
            <a:pPr eaLnBrk="1" hangingPunct="1"/>
            <a:endParaRPr lang="en-US" altLang="zh-TW" sz="3200" smtClean="0">
              <a:solidFill>
                <a:schemeClr val="tx1"/>
              </a:solidFill>
              <a:latin typeface="Calibri" pitchFamily="34" charset="0"/>
            </a:endParaRPr>
          </a:p>
          <a:p>
            <a:pPr eaLnBrk="1" hangingPunct="1"/>
            <a:endParaRPr lang="en-US" altLang="zh-TW" sz="3200" smtClean="0">
              <a:solidFill>
                <a:schemeClr val="tx1"/>
              </a:solidFill>
              <a:latin typeface="Calibri" pitchFamily="34" charset="0"/>
            </a:endParaRPr>
          </a:p>
          <a:p>
            <a:pPr algn="ctr" eaLnBrk="1" hangingPunct="1"/>
            <a:r>
              <a:rPr lang="en-US" altLang="zh-TW" sz="4800" smtClean="0">
                <a:solidFill>
                  <a:srgbClr val="606060"/>
                </a:solidFill>
                <a:latin typeface="Calibri" pitchFamily="34" charset="0"/>
              </a:rPr>
              <a:t>JSTOR Usage Overview</a:t>
            </a:r>
          </a:p>
          <a:p>
            <a:pPr algn="ctr" eaLnBrk="1" hangingPunct="1"/>
            <a:r>
              <a:rPr lang="zh-TW" altLang="en-US" sz="3400" smtClean="0">
                <a:solidFill>
                  <a:srgbClr val="606060"/>
                </a:solidFill>
                <a:latin typeface="Calibri" pitchFamily="34" charset="0"/>
              </a:rPr>
              <a:t>以</a:t>
            </a:r>
            <a:r>
              <a:rPr lang="en-US" altLang="zh-TW" sz="3400" smtClean="0">
                <a:solidFill>
                  <a:srgbClr val="606060"/>
                </a:solidFill>
                <a:latin typeface="Calibri" pitchFamily="34" charset="0"/>
              </a:rPr>
              <a:t>A</a:t>
            </a:r>
            <a:r>
              <a:rPr lang="zh-TW" altLang="en-US" sz="3400" smtClean="0">
                <a:solidFill>
                  <a:srgbClr val="606060"/>
                </a:solidFill>
                <a:latin typeface="Calibri" pitchFamily="34" charset="0"/>
              </a:rPr>
              <a:t>校為例</a:t>
            </a:r>
            <a:endParaRPr lang="en-US" altLang="zh-TW" sz="3400" smtClean="0">
              <a:solidFill>
                <a:srgbClr val="606060"/>
              </a:solidFill>
              <a:latin typeface="Calibri"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4800" y="228600"/>
            <a:ext cx="6858000" cy="685800"/>
          </a:xfrm>
          <a:prstGeom prst="rect">
            <a:avLst/>
          </a:prstGeom>
        </p:spPr>
        <p:txBody>
          <a:bodyPr anchor="ctr">
            <a:normAutofit fontScale="97500"/>
          </a:bodyPr>
          <a:lstStyle/>
          <a:p>
            <a:pPr>
              <a:defRPr/>
            </a:pPr>
            <a:r>
              <a:rPr kumimoji="0" lang="en-US" b="1" kern="0" dirty="0">
                <a:latin typeface="+mj-lt"/>
                <a:ea typeface="+mj-ea"/>
                <a:cs typeface="+mj-cs"/>
              </a:rPr>
              <a:t>2011 Cost per Access by Type</a:t>
            </a:r>
          </a:p>
        </p:txBody>
      </p:sp>
      <p:sp>
        <p:nvSpPr>
          <p:cNvPr id="10" name="Rounded Rectangle 9"/>
          <p:cNvSpPr/>
          <p:nvPr/>
        </p:nvSpPr>
        <p:spPr bwMode="auto">
          <a:xfrm>
            <a:off x="228600" y="2057400"/>
            <a:ext cx="2514600" cy="2514600"/>
          </a:xfrm>
          <a:prstGeom prst="roundRect">
            <a:avLst/>
          </a:prstGeom>
          <a:solidFill>
            <a:schemeClr val="bg1">
              <a:lumMod val="95000"/>
            </a:schemeClr>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lstStyle/>
          <a:p>
            <a:pPr eaLnBrk="0" hangingPunct="0">
              <a:defRPr/>
            </a:pPr>
            <a:r>
              <a:rPr kumimoji="0" lang="en-US" sz="3600" dirty="0">
                <a:solidFill>
                  <a:schemeClr val="tx1"/>
                </a:solidFill>
                <a:latin typeface="Calibri" pitchFamily="34" charset="0"/>
                <a:cs typeface="Calibri" pitchFamily="34" charset="0"/>
              </a:rPr>
              <a:t>Total 2011 AAF Fees:</a:t>
            </a:r>
          </a:p>
          <a:p>
            <a:pPr algn="ctr" eaLnBrk="0" hangingPunct="0">
              <a:defRPr/>
            </a:pPr>
            <a:endParaRPr kumimoji="0" lang="en-US" sz="2000" dirty="0">
              <a:solidFill>
                <a:schemeClr val="tx1"/>
              </a:solidFill>
              <a:latin typeface="Calibri" pitchFamily="34" charset="0"/>
              <a:cs typeface="Calibri" pitchFamily="34" charset="0"/>
            </a:endParaRPr>
          </a:p>
          <a:p>
            <a:pPr algn="ctr" eaLnBrk="0" hangingPunct="0">
              <a:defRPr/>
            </a:pPr>
            <a:r>
              <a:rPr kumimoji="0" lang="en-US" sz="3600" dirty="0">
                <a:solidFill>
                  <a:schemeClr val="tx1"/>
                </a:solidFill>
                <a:latin typeface="Calibri" pitchFamily="34" charset="0"/>
                <a:cs typeface="Calibri" pitchFamily="34" charset="0"/>
              </a:rPr>
              <a:t>$1X,XXX</a:t>
            </a:r>
            <a:endParaRPr kumimoji="0" lang="en-US" sz="1200" dirty="0">
              <a:solidFill>
                <a:schemeClr val="tx1"/>
              </a:solidFill>
              <a:latin typeface="Calibri" pitchFamily="34" charset="0"/>
              <a:cs typeface="Calibri" pitchFamily="34" charset="0"/>
            </a:endParaRPr>
          </a:p>
        </p:txBody>
      </p:sp>
      <p:graphicFrame>
        <p:nvGraphicFramePr>
          <p:cNvPr id="16" name="Diagram 15"/>
          <p:cNvGraphicFramePr/>
          <p:nvPr/>
        </p:nvGraphicFramePr>
        <p:xfrm>
          <a:off x="3048000" y="1219200"/>
          <a:ext cx="57150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4800" y="228600"/>
            <a:ext cx="6858000" cy="685800"/>
          </a:xfrm>
          <a:prstGeom prst="rect">
            <a:avLst/>
          </a:prstGeom>
        </p:spPr>
        <p:txBody>
          <a:bodyPr anchor="ctr">
            <a:normAutofit fontScale="97500"/>
          </a:bodyPr>
          <a:lstStyle/>
          <a:p>
            <a:pPr>
              <a:defRPr/>
            </a:pPr>
            <a:r>
              <a:rPr kumimoji="0" lang="en-US" b="1" kern="0" dirty="0">
                <a:latin typeface="+mj-lt"/>
                <a:ea typeface="+mj-ea"/>
                <a:cs typeface="+mj-cs"/>
              </a:rPr>
              <a:t>COUNTER JR1: 2010 to 2011</a:t>
            </a:r>
          </a:p>
        </p:txBody>
      </p:sp>
      <p:graphicFrame>
        <p:nvGraphicFramePr>
          <p:cNvPr id="11" name="Table 10"/>
          <p:cNvGraphicFramePr>
            <a:graphicFrameLocks noGrp="1"/>
          </p:cNvGraphicFramePr>
          <p:nvPr/>
        </p:nvGraphicFramePr>
        <p:xfrm>
          <a:off x="152400" y="5410200"/>
          <a:ext cx="7772400" cy="1295400"/>
        </p:xfrm>
        <a:graphic>
          <a:graphicData uri="http://schemas.openxmlformats.org/drawingml/2006/table">
            <a:tbl>
              <a:tblPr/>
              <a:tblGrid>
                <a:gridCol w="7772400"/>
              </a:tblGrid>
              <a:tr h="1295400">
                <a:tc>
                  <a:txBody>
                    <a:bodyPr/>
                    <a:lstStyle/>
                    <a:p>
                      <a:pPr algn="l" fontAlgn="b"/>
                      <a:r>
                        <a:rPr lang="en-US" sz="1400" b="1" i="1" u="none" strike="noStrike" dirty="0">
                          <a:solidFill>
                            <a:srgbClr val="000000"/>
                          </a:solidFill>
                          <a:latin typeface="Calibri" pitchFamily="34" charset="0"/>
                          <a:cs typeface="Calibri" pitchFamily="34" charset="0"/>
                        </a:rPr>
                        <a:t>COUNTER Journal Report 1 (JR1) </a:t>
                      </a:r>
                      <a:r>
                        <a:rPr lang="en-US" sz="1400" b="0" i="1" u="none" strike="noStrike" dirty="0">
                          <a:solidFill>
                            <a:srgbClr val="000000"/>
                          </a:solidFill>
                          <a:latin typeface="Calibri" pitchFamily="34" charset="0"/>
                          <a:cs typeface="Calibri" pitchFamily="34" charset="0"/>
                        </a:rPr>
                        <a:t>counts the number of successful </a:t>
                      </a:r>
                      <a:r>
                        <a:rPr lang="en-US" sz="1400" b="0" i="1" u="none" strike="noStrike" dirty="0" smtClean="0">
                          <a:solidFill>
                            <a:srgbClr val="000000"/>
                          </a:solidFill>
                          <a:latin typeface="Calibri" pitchFamily="34" charset="0"/>
                          <a:cs typeface="Calibri" pitchFamily="34" charset="0"/>
                        </a:rPr>
                        <a:t>full-text </a:t>
                      </a:r>
                      <a:r>
                        <a:rPr lang="en-US" sz="1400" b="0" i="1" u="none" strike="noStrike" dirty="0">
                          <a:solidFill>
                            <a:srgbClr val="000000"/>
                          </a:solidFill>
                          <a:latin typeface="Calibri" pitchFamily="34" charset="0"/>
                          <a:cs typeface="Calibri" pitchFamily="34" charset="0"/>
                        </a:rPr>
                        <a:t>article requests by month and journal. The metrics that drive into this are Article Views and PDF downloads, excluding Article Views and PDF Downloads of the same item in the same session if </a:t>
                      </a:r>
                      <a:r>
                        <a:rPr lang="en-US" sz="1400" b="0" i="1" u="none" strike="noStrike" dirty="0" smtClean="0">
                          <a:solidFill>
                            <a:srgbClr val="000000"/>
                          </a:solidFill>
                          <a:latin typeface="Calibri" pitchFamily="34" charset="0"/>
                          <a:cs typeface="Calibri" pitchFamily="34" charset="0"/>
                        </a:rPr>
                        <a:t>occurring </a:t>
                      </a:r>
                      <a:r>
                        <a:rPr lang="en-US" sz="1400" b="0" i="1" u="none" strike="noStrike" dirty="0">
                          <a:solidFill>
                            <a:srgbClr val="000000"/>
                          </a:solidFill>
                          <a:latin typeface="Calibri" pitchFamily="34" charset="0"/>
                          <a:cs typeface="Calibri" pitchFamily="34" charset="0"/>
                        </a:rPr>
                        <a:t>within </a:t>
                      </a:r>
                      <a:r>
                        <a:rPr lang="en-US" sz="1400" b="0" i="1" u="none" strike="noStrike" dirty="0" smtClean="0">
                          <a:solidFill>
                            <a:srgbClr val="000000"/>
                          </a:solidFill>
                          <a:latin typeface="Calibri" pitchFamily="34" charset="0"/>
                          <a:cs typeface="Calibri" pitchFamily="34" charset="0"/>
                        </a:rPr>
                        <a:t>30 </a:t>
                      </a:r>
                      <a:r>
                        <a:rPr lang="en-US" sz="1400" b="0" i="1" u="none" strike="noStrike" dirty="0">
                          <a:solidFill>
                            <a:srgbClr val="000000"/>
                          </a:solidFill>
                          <a:latin typeface="Calibri" pitchFamily="34" charset="0"/>
                          <a:cs typeface="Calibri" pitchFamily="34" charset="0"/>
                        </a:rPr>
                        <a:t>minutes of a previous View of the same item, or </a:t>
                      </a:r>
                      <a:r>
                        <a:rPr lang="en-US" sz="1400" b="0" i="1" u="none" strike="noStrike" dirty="0" smtClean="0">
                          <a:solidFill>
                            <a:srgbClr val="000000"/>
                          </a:solidFill>
                          <a:latin typeface="Calibri" pitchFamily="34" charset="0"/>
                          <a:cs typeface="Calibri" pitchFamily="34" charset="0"/>
                        </a:rPr>
                        <a:t>30 </a:t>
                      </a:r>
                      <a:r>
                        <a:rPr lang="en-US" sz="1400" b="0" i="1" u="none" strike="noStrike" dirty="0">
                          <a:solidFill>
                            <a:srgbClr val="000000"/>
                          </a:solidFill>
                          <a:latin typeface="Calibri" pitchFamily="34" charset="0"/>
                          <a:cs typeface="Calibri" pitchFamily="34" charset="0"/>
                        </a:rPr>
                        <a:t>seconds of a previous Download of the same item. In </a:t>
                      </a:r>
                      <a:r>
                        <a:rPr lang="en-US" sz="1400" b="0" i="1" u="none" strike="noStrike" dirty="0" smtClean="0">
                          <a:solidFill>
                            <a:srgbClr val="000000"/>
                          </a:solidFill>
                          <a:latin typeface="Calibri" pitchFamily="34" charset="0"/>
                          <a:cs typeface="Calibri" pitchFamily="34" charset="0"/>
                        </a:rPr>
                        <a:t>2011</a:t>
                      </a:r>
                      <a:r>
                        <a:rPr lang="en-US" sz="1400" b="0" i="1" u="none" strike="noStrike" dirty="0">
                          <a:solidFill>
                            <a:srgbClr val="000000"/>
                          </a:solidFill>
                          <a:latin typeface="Calibri" pitchFamily="34" charset="0"/>
                          <a:cs typeface="Calibri" pitchFamily="34" charset="0"/>
                        </a:rPr>
                        <a:t>, JR1a was used, which excludes current content </a:t>
                      </a:r>
                      <a:r>
                        <a:rPr lang="en-US" sz="1400" b="0" i="1" u="none" strike="noStrike" dirty="0" smtClean="0">
                          <a:solidFill>
                            <a:srgbClr val="000000"/>
                          </a:solidFill>
                          <a:latin typeface="Calibri" pitchFamily="34" charset="0"/>
                          <a:cs typeface="Calibri" pitchFamily="34" charset="0"/>
                        </a:rPr>
                        <a:t>usage</a:t>
                      </a:r>
                    </a:p>
                  </a:txBody>
                  <a:tcPr marR="0" marT="91440" marB="0" anchor="b">
                    <a:lnL>
                      <a:noFill/>
                    </a:lnL>
                    <a:lnR>
                      <a:noFill/>
                    </a:lnR>
                    <a:lnT>
                      <a:noFill/>
                    </a:lnT>
                    <a:lnB>
                      <a:noFill/>
                    </a:lnB>
                    <a:solidFill>
                      <a:srgbClr val="EEEDE2"/>
                    </a:solidFill>
                  </a:tcPr>
                </a:tc>
              </a:tr>
            </a:tbl>
          </a:graphicData>
        </a:graphic>
      </p:graphicFrame>
      <p:sp>
        <p:nvSpPr>
          <p:cNvPr id="51205" name="TextBox 11"/>
          <p:cNvSpPr txBox="1">
            <a:spLocks noChangeArrowheads="1"/>
          </p:cNvSpPr>
          <p:nvPr/>
        </p:nvSpPr>
        <p:spPr bwMode="auto">
          <a:xfrm>
            <a:off x="7924800" y="3733800"/>
            <a:ext cx="1219200" cy="554038"/>
          </a:xfrm>
          <a:prstGeom prst="rect">
            <a:avLst/>
          </a:prstGeom>
          <a:noFill/>
          <a:ln w="9525">
            <a:noFill/>
            <a:miter lim="800000"/>
            <a:headEnd/>
            <a:tailEnd/>
          </a:ln>
        </p:spPr>
        <p:txBody>
          <a:bodyPr>
            <a:spAutoFit/>
          </a:bodyPr>
          <a:lstStyle/>
          <a:p>
            <a:pPr eaLnBrk="0" fontAlgn="b" hangingPunct="0"/>
            <a:r>
              <a:rPr kumimoji="0" lang="en-US" altLang="zh-TW" sz="1000" i="1">
                <a:solidFill>
                  <a:srgbClr val="000000"/>
                </a:solidFill>
                <a:latin typeface="Calibri" pitchFamily="34" charset="0"/>
                <a:ea typeface="ＭＳ Ｐゴシック" pitchFamily="34" charset="-128"/>
              </a:rPr>
              <a:t>*2011  COUNTER is JR1a (excludes current content)</a:t>
            </a:r>
          </a:p>
        </p:txBody>
      </p:sp>
      <p:pic>
        <p:nvPicPr>
          <p:cNvPr id="51206" name="Picture 2"/>
          <p:cNvPicPr>
            <a:picLocks noChangeAspect="1" noChangeArrowheads="1"/>
          </p:cNvPicPr>
          <p:nvPr/>
        </p:nvPicPr>
        <p:blipFill>
          <a:blip r:embed="rId2" cstate="print"/>
          <a:srcRect/>
          <a:stretch>
            <a:fillRect/>
          </a:stretch>
        </p:blipFill>
        <p:spPr bwMode="auto">
          <a:xfrm>
            <a:off x="609600" y="1447800"/>
            <a:ext cx="7070725" cy="3559175"/>
          </a:xfrm>
          <a:prstGeom prst="rect">
            <a:avLst/>
          </a:prstGeom>
          <a:noFill/>
          <a:ln w="9525">
            <a:noFill/>
            <a:miter lim="800000"/>
            <a:headEnd/>
            <a:tailEnd/>
          </a:ln>
        </p:spPr>
      </p:pic>
      <p:sp>
        <p:nvSpPr>
          <p:cNvPr id="51207" name="Rectangle 7"/>
          <p:cNvSpPr>
            <a:spLocks noChangeArrowheads="1"/>
          </p:cNvSpPr>
          <p:nvPr/>
        </p:nvSpPr>
        <p:spPr bwMode="auto">
          <a:xfrm>
            <a:off x="7162800" y="1143000"/>
            <a:ext cx="1676400" cy="990600"/>
          </a:xfrm>
          <a:prstGeom prst="rect">
            <a:avLst/>
          </a:prstGeom>
          <a:solidFill>
            <a:schemeClr val="bg1"/>
          </a:solidFill>
          <a:ln w="57150" algn="ctr">
            <a:solidFill>
              <a:srgbClr val="905940"/>
            </a:solidFill>
            <a:round/>
            <a:headEnd/>
            <a:tailEnd/>
          </a:ln>
        </p:spPr>
        <p:txBody>
          <a:bodyPr/>
          <a:lstStyle/>
          <a:p>
            <a:pPr algn="ctr" eaLnBrk="0" hangingPunct="0"/>
            <a:r>
              <a:rPr kumimoji="0" lang="en-US" altLang="zh-TW" sz="1400" b="1">
                <a:latin typeface="Calibri" pitchFamily="34" charset="0"/>
                <a:ea typeface="ＭＳ Ｐゴシック" pitchFamily="34" charset="-128"/>
              </a:rPr>
              <a:t>% Change from 2010 to 2011</a:t>
            </a:r>
          </a:p>
          <a:p>
            <a:pPr algn="ctr" eaLnBrk="0" hangingPunct="0"/>
            <a:endParaRPr kumimoji="0" lang="en-US" altLang="zh-TW" sz="1400" b="1">
              <a:latin typeface="Calibri" pitchFamily="34" charset="0"/>
              <a:ea typeface="ＭＳ Ｐゴシック" pitchFamily="34" charset="-128"/>
            </a:endParaRPr>
          </a:p>
          <a:p>
            <a:pPr algn="ctr" eaLnBrk="0" hangingPunct="0"/>
            <a:r>
              <a:rPr kumimoji="0" lang="en-US" altLang="zh-TW" sz="1400">
                <a:latin typeface="Calibri" pitchFamily="34" charset="0"/>
                <a:ea typeface="ＭＳ Ｐゴシック" pitchFamily="34" charset="-128"/>
              </a:rPr>
              <a:t>- 2.50 %</a:t>
            </a:r>
          </a:p>
          <a:p>
            <a:pPr algn="ctr" eaLnBrk="0" hangingPunct="0"/>
            <a:endParaRPr kumimoji="0" lang="en-US" altLang="zh-TW" sz="1400" b="1">
              <a:latin typeface="Calibri"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4800" y="228600"/>
            <a:ext cx="6858000" cy="685800"/>
          </a:xfrm>
          <a:prstGeom prst="rect">
            <a:avLst/>
          </a:prstGeom>
        </p:spPr>
        <p:txBody>
          <a:bodyPr anchor="ctr">
            <a:normAutofit fontScale="97500"/>
          </a:bodyPr>
          <a:lstStyle/>
          <a:p>
            <a:pPr>
              <a:defRPr/>
            </a:pPr>
            <a:r>
              <a:rPr kumimoji="0" lang="en-US" b="1" kern="0" dirty="0">
                <a:latin typeface="+mj-lt"/>
                <a:ea typeface="+mj-ea"/>
                <a:cs typeface="+mj-cs"/>
              </a:rPr>
              <a:t>Significant Accesses</a:t>
            </a:r>
          </a:p>
        </p:txBody>
      </p:sp>
      <p:graphicFrame>
        <p:nvGraphicFramePr>
          <p:cNvPr id="11" name="Table 10"/>
          <p:cNvGraphicFramePr>
            <a:graphicFrameLocks noGrp="1"/>
          </p:cNvGraphicFramePr>
          <p:nvPr/>
        </p:nvGraphicFramePr>
        <p:xfrm>
          <a:off x="152400" y="5562600"/>
          <a:ext cx="7772400" cy="762000"/>
        </p:xfrm>
        <a:graphic>
          <a:graphicData uri="http://schemas.openxmlformats.org/drawingml/2006/table">
            <a:tbl>
              <a:tblPr/>
              <a:tblGrid>
                <a:gridCol w="7772400"/>
              </a:tblGrid>
              <a:tr h="762000">
                <a:tc>
                  <a:txBody>
                    <a:bodyPr/>
                    <a:lstStyle/>
                    <a:p>
                      <a:pPr algn="l" fontAlgn="b"/>
                      <a:r>
                        <a:rPr lang="en-US" sz="1400" b="1" i="1" u="none" strike="noStrike" dirty="0" smtClean="0">
                          <a:solidFill>
                            <a:srgbClr val="000000"/>
                          </a:solidFill>
                          <a:latin typeface="Calibri" pitchFamily="34" charset="0"/>
                          <a:cs typeface="Calibri" pitchFamily="34" charset="0"/>
                        </a:rPr>
                        <a:t>Significant Access </a:t>
                      </a:r>
                      <a:r>
                        <a:rPr lang="en-US" sz="1400" b="0" i="1" u="none" strike="noStrike" dirty="0" smtClean="0">
                          <a:solidFill>
                            <a:srgbClr val="000000"/>
                          </a:solidFill>
                          <a:latin typeface="Calibri" pitchFamily="34" charset="0"/>
                          <a:cs typeface="Calibri" pitchFamily="34" charset="0"/>
                        </a:rPr>
                        <a:t>is the sum of Article Views, Page Views (excluding the first), PDF Downloads, Searches, and Browse</a:t>
                      </a:r>
                      <a:endParaRPr lang="en-US" sz="1400" b="0" i="1" u="none" strike="noStrike" dirty="0">
                        <a:solidFill>
                          <a:srgbClr val="000000"/>
                        </a:solidFill>
                        <a:latin typeface="Calibri" pitchFamily="34" charset="0"/>
                        <a:cs typeface="Calibri" pitchFamily="34" charset="0"/>
                      </a:endParaRPr>
                    </a:p>
                  </a:txBody>
                  <a:tcPr marR="0" marT="91440" marB="0" anchor="b">
                    <a:lnL>
                      <a:noFill/>
                    </a:lnL>
                    <a:lnR>
                      <a:noFill/>
                    </a:lnR>
                    <a:lnT>
                      <a:noFill/>
                    </a:lnT>
                    <a:lnB>
                      <a:noFill/>
                    </a:lnB>
                    <a:solidFill>
                      <a:srgbClr val="EEEDE2"/>
                    </a:solidFill>
                  </a:tcPr>
                </a:tc>
              </a:tr>
            </a:tbl>
          </a:graphicData>
        </a:graphic>
      </p:graphicFrame>
      <p:sp>
        <p:nvSpPr>
          <p:cNvPr id="52229" name="TextBox 7"/>
          <p:cNvSpPr txBox="1">
            <a:spLocks noChangeArrowheads="1"/>
          </p:cNvSpPr>
          <p:nvPr/>
        </p:nvSpPr>
        <p:spPr bwMode="auto">
          <a:xfrm>
            <a:off x="228600" y="4953000"/>
            <a:ext cx="1752600" cy="400050"/>
          </a:xfrm>
          <a:prstGeom prst="rect">
            <a:avLst/>
          </a:prstGeom>
          <a:noFill/>
          <a:ln w="9525">
            <a:noFill/>
            <a:miter lim="800000"/>
            <a:headEnd/>
            <a:tailEnd/>
          </a:ln>
        </p:spPr>
        <p:txBody>
          <a:bodyPr>
            <a:spAutoFit/>
          </a:bodyPr>
          <a:lstStyle/>
          <a:p>
            <a:pPr eaLnBrk="0" fontAlgn="b" hangingPunct="0"/>
            <a:r>
              <a:rPr kumimoji="0" lang="en-US" altLang="zh-TW" sz="1000" i="1">
                <a:solidFill>
                  <a:srgbClr val="000000"/>
                </a:solidFill>
                <a:latin typeface="Calibri" pitchFamily="34" charset="0"/>
                <a:ea typeface="ＭＳ Ｐゴシック" pitchFamily="34" charset="-128"/>
              </a:rPr>
              <a:t>*This reflects both Archive and Current Content Accesses</a:t>
            </a:r>
          </a:p>
        </p:txBody>
      </p:sp>
      <p:graphicFrame>
        <p:nvGraphicFramePr>
          <p:cNvPr id="6" name="Table 5"/>
          <p:cNvGraphicFramePr>
            <a:graphicFrameLocks noGrp="1"/>
          </p:cNvGraphicFramePr>
          <p:nvPr/>
        </p:nvGraphicFramePr>
        <p:xfrm>
          <a:off x="1371600" y="1295400"/>
          <a:ext cx="5486400" cy="3124198"/>
        </p:xfrm>
        <a:graphic>
          <a:graphicData uri="http://schemas.openxmlformats.org/drawingml/2006/table">
            <a:tbl>
              <a:tblPr/>
              <a:tblGrid>
                <a:gridCol w="4100361"/>
                <a:gridCol w="1386039"/>
              </a:tblGrid>
              <a:tr h="446314">
                <a:tc>
                  <a:txBody>
                    <a:bodyPr/>
                    <a:lstStyle/>
                    <a:p>
                      <a:pPr marL="0" algn="ctr" defTabSz="914400" rtl="0" eaLnBrk="1" fontAlgn="b" latinLnBrk="0" hangingPunct="1"/>
                      <a:r>
                        <a:rPr lang="en-US" sz="1800" b="1" i="0" u="none" strike="noStrike" kern="1200" dirty="0">
                          <a:solidFill>
                            <a:schemeClr val="bg1"/>
                          </a:solidFill>
                          <a:latin typeface="Calibri"/>
                          <a:ea typeface="+mn-ea"/>
                          <a:cs typeface="+mn-cs"/>
                        </a:rPr>
                        <a:t>All Significant Access</a:t>
                      </a:r>
                    </a:p>
                  </a:txBody>
                  <a:tcPr marL="7620" marR="7620" marT="7620" marB="0" anchor="ctr" anchorCtr="1">
                    <a:lnL>
                      <a:noFill/>
                    </a:lnL>
                    <a:lnR>
                      <a:noFill/>
                    </a:lnR>
                    <a:lnT>
                      <a:noFill/>
                    </a:lnT>
                    <a:lnB>
                      <a:noFill/>
                    </a:lnB>
                    <a:solidFill>
                      <a:srgbClr val="881212"/>
                    </a:solidFill>
                  </a:tcPr>
                </a:tc>
                <a:tc>
                  <a:txBody>
                    <a:bodyPr/>
                    <a:lstStyle/>
                    <a:p>
                      <a:pPr marL="0" algn="ctr" defTabSz="914400" rtl="0" eaLnBrk="1" fontAlgn="b" latinLnBrk="0" hangingPunct="1"/>
                      <a:r>
                        <a:rPr lang="en-US" sz="1800" b="1" i="0" u="none" strike="noStrike" kern="1200" dirty="0">
                          <a:solidFill>
                            <a:schemeClr val="bg1"/>
                          </a:solidFill>
                          <a:latin typeface="Calibri"/>
                          <a:ea typeface="+mn-ea"/>
                          <a:cs typeface="+mn-cs"/>
                        </a:rPr>
                        <a:t>2011</a:t>
                      </a:r>
                    </a:p>
                  </a:txBody>
                  <a:tcPr marL="7620" marR="7620" marT="7620" marB="0" anchor="ctr" anchorCtr="1">
                    <a:lnL>
                      <a:noFill/>
                    </a:lnL>
                    <a:lnR>
                      <a:noFill/>
                    </a:lnR>
                    <a:lnT>
                      <a:noFill/>
                    </a:lnT>
                    <a:lnB>
                      <a:noFill/>
                    </a:lnB>
                    <a:solidFill>
                      <a:srgbClr val="881212"/>
                    </a:solidFill>
                  </a:tcPr>
                </a:tc>
              </a:tr>
              <a:tr h="446314">
                <a:tc>
                  <a:txBody>
                    <a:bodyPr/>
                    <a:lstStyle/>
                    <a:p>
                      <a:pPr algn="l" fontAlgn="ctr"/>
                      <a:r>
                        <a:rPr lang="en-US" sz="1800" b="0" i="0" u="none" strike="noStrike" dirty="0">
                          <a:solidFill>
                            <a:srgbClr val="000000"/>
                          </a:solidFill>
                          <a:latin typeface="Calibri"/>
                        </a:rPr>
                        <a:t>Article views</a:t>
                      </a:r>
                    </a:p>
                  </a:txBody>
                  <a:tcPr marR="7620" marT="7620" marB="0" anchor="ctr">
                    <a:lnL>
                      <a:noFill/>
                    </a:lnL>
                    <a:lnR>
                      <a:noFill/>
                    </a:lnR>
                    <a:lnT>
                      <a:noFill/>
                    </a:lnT>
                    <a:lnB>
                      <a:noFill/>
                    </a:lnB>
                  </a:tcPr>
                </a:tc>
                <a:tc>
                  <a:txBody>
                    <a:bodyPr/>
                    <a:lstStyle/>
                    <a:p>
                      <a:pPr algn="ctr" fontAlgn="b"/>
                      <a:r>
                        <a:rPr lang="en-US" sz="1800" b="0" i="0" u="none" strike="noStrike">
                          <a:solidFill>
                            <a:srgbClr val="000000"/>
                          </a:solidFill>
                          <a:latin typeface="Calibri"/>
                        </a:rPr>
                        <a:t>9,526</a:t>
                      </a:r>
                    </a:p>
                  </a:txBody>
                  <a:tcPr marL="7620" marR="7620" marT="7620" marB="0" anchor="b">
                    <a:lnL>
                      <a:noFill/>
                    </a:lnL>
                    <a:lnR>
                      <a:noFill/>
                    </a:lnR>
                    <a:lnT>
                      <a:noFill/>
                    </a:lnT>
                    <a:lnB>
                      <a:noFill/>
                    </a:lnB>
                  </a:tcPr>
                </a:tc>
              </a:tr>
              <a:tr h="446314">
                <a:tc>
                  <a:txBody>
                    <a:bodyPr/>
                    <a:lstStyle/>
                    <a:p>
                      <a:pPr algn="l" fontAlgn="ctr"/>
                      <a:r>
                        <a:rPr lang="en-US" sz="1800" b="0" i="0" u="none" strike="noStrike">
                          <a:solidFill>
                            <a:srgbClr val="000000"/>
                          </a:solidFill>
                          <a:latin typeface="Calibri"/>
                        </a:rPr>
                        <a:t>Page views (excl first)</a:t>
                      </a:r>
                    </a:p>
                  </a:txBody>
                  <a:tcPr marR="7620" marT="7620" marB="0" anchor="ctr">
                    <a:lnL>
                      <a:noFill/>
                    </a:lnL>
                    <a:lnR>
                      <a:noFill/>
                    </a:lnR>
                    <a:lnT>
                      <a:noFill/>
                    </a:lnT>
                    <a:lnB>
                      <a:noFill/>
                    </a:lnB>
                    <a:solidFill>
                      <a:schemeClr val="bg1">
                        <a:lumMod val="95000"/>
                      </a:schemeClr>
                    </a:solidFill>
                  </a:tcPr>
                </a:tc>
                <a:tc>
                  <a:txBody>
                    <a:bodyPr/>
                    <a:lstStyle/>
                    <a:p>
                      <a:pPr algn="ctr" fontAlgn="b"/>
                      <a:r>
                        <a:rPr lang="en-US" sz="1800" b="0" i="0" u="none" strike="noStrike">
                          <a:solidFill>
                            <a:srgbClr val="000000"/>
                          </a:solidFill>
                          <a:latin typeface="Calibri"/>
                        </a:rPr>
                        <a:t>9,443</a:t>
                      </a:r>
                    </a:p>
                  </a:txBody>
                  <a:tcPr marL="7620" marR="7620" marT="7620" marB="0" anchor="b">
                    <a:lnL>
                      <a:noFill/>
                    </a:lnL>
                    <a:lnR>
                      <a:noFill/>
                    </a:lnR>
                    <a:lnT>
                      <a:noFill/>
                    </a:lnT>
                    <a:lnB>
                      <a:noFill/>
                    </a:lnB>
                    <a:solidFill>
                      <a:schemeClr val="bg1">
                        <a:lumMod val="95000"/>
                      </a:schemeClr>
                    </a:solidFill>
                  </a:tcPr>
                </a:tc>
              </a:tr>
              <a:tr h="446314">
                <a:tc>
                  <a:txBody>
                    <a:bodyPr/>
                    <a:lstStyle/>
                    <a:p>
                      <a:pPr algn="l" fontAlgn="ctr"/>
                      <a:r>
                        <a:rPr lang="en-US" sz="1800" b="0" i="0" u="none" strike="noStrike">
                          <a:solidFill>
                            <a:srgbClr val="000000"/>
                          </a:solidFill>
                          <a:latin typeface="Calibri"/>
                        </a:rPr>
                        <a:t>PDF downloads</a:t>
                      </a:r>
                    </a:p>
                  </a:txBody>
                  <a:tcPr marR="7620" marT="7620" marB="0" anchor="ctr">
                    <a:lnL>
                      <a:noFill/>
                    </a:lnL>
                    <a:lnR>
                      <a:noFill/>
                    </a:lnR>
                    <a:lnT>
                      <a:noFill/>
                    </a:lnT>
                    <a:lnB>
                      <a:noFill/>
                    </a:lnB>
                  </a:tcPr>
                </a:tc>
                <a:tc>
                  <a:txBody>
                    <a:bodyPr/>
                    <a:lstStyle/>
                    <a:p>
                      <a:pPr algn="ctr" fontAlgn="b"/>
                      <a:r>
                        <a:rPr lang="en-US" sz="1800" b="0" i="0" u="none" strike="noStrike">
                          <a:solidFill>
                            <a:srgbClr val="000000"/>
                          </a:solidFill>
                          <a:latin typeface="Calibri"/>
                        </a:rPr>
                        <a:t>7,213</a:t>
                      </a:r>
                    </a:p>
                  </a:txBody>
                  <a:tcPr marL="7620" marR="7620" marT="7620" marB="0" anchor="b">
                    <a:lnL>
                      <a:noFill/>
                    </a:lnL>
                    <a:lnR>
                      <a:noFill/>
                    </a:lnR>
                    <a:lnT>
                      <a:noFill/>
                    </a:lnT>
                    <a:lnB>
                      <a:noFill/>
                    </a:lnB>
                  </a:tcPr>
                </a:tc>
              </a:tr>
              <a:tr h="446314">
                <a:tc>
                  <a:txBody>
                    <a:bodyPr/>
                    <a:lstStyle/>
                    <a:p>
                      <a:pPr algn="l" fontAlgn="ctr"/>
                      <a:r>
                        <a:rPr lang="en-US" sz="1800" b="0" i="0" u="none" strike="noStrike">
                          <a:solidFill>
                            <a:srgbClr val="000000"/>
                          </a:solidFill>
                          <a:latin typeface="Calibri"/>
                        </a:rPr>
                        <a:t>Browse</a:t>
                      </a:r>
                    </a:p>
                  </a:txBody>
                  <a:tcPr marR="7620" marT="7620" marB="0" anchor="ctr">
                    <a:lnL>
                      <a:noFill/>
                    </a:lnL>
                    <a:lnR>
                      <a:noFill/>
                    </a:lnR>
                    <a:lnT>
                      <a:noFill/>
                    </a:lnT>
                    <a:lnB>
                      <a:noFill/>
                    </a:lnB>
                    <a:solidFill>
                      <a:schemeClr val="bg1">
                        <a:lumMod val="95000"/>
                      </a:schemeClr>
                    </a:solidFill>
                  </a:tcPr>
                </a:tc>
                <a:tc>
                  <a:txBody>
                    <a:bodyPr/>
                    <a:lstStyle/>
                    <a:p>
                      <a:pPr algn="ctr" fontAlgn="b"/>
                      <a:r>
                        <a:rPr lang="en-US" sz="1800" b="0" i="0" u="none" strike="noStrike">
                          <a:solidFill>
                            <a:srgbClr val="000000"/>
                          </a:solidFill>
                          <a:latin typeface="Calibri"/>
                        </a:rPr>
                        <a:t>11,188</a:t>
                      </a:r>
                    </a:p>
                  </a:txBody>
                  <a:tcPr marL="7620" marR="7620" marT="7620" marB="0" anchor="b">
                    <a:lnL>
                      <a:noFill/>
                    </a:lnL>
                    <a:lnR>
                      <a:noFill/>
                    </a:lnR>
                    <a:lnT>
                      <a:noFill/>
                    </a:lnT>
                    <a:lnB>
                      <a:noFill/>
                    </a:lnB>
                    <a:solidFill>
                      <a:schemeClr val="bg1">
                        <a:lumMod val="95000"/>
                      </a:schemeClr>
                    </a:solidFill>
                  </a:tcPr>
                </a:tc>
              </a:tr>
              <a:tr h="446314">
                <a:tc>
                  <a:txBody>
                    <a:bodyPr/>
                    <a:lstStyle/>
                    <a:p>
                      <a:pPr algn="l" fontAlgn="ctr"/>
                      <a:r>
                        <a:rPr lang="en-US" sz="1800" b="0" i="0" u="none" strike="noStrike">
                          <a:solidFill>
                            <a:srgbClr val="000000"/>
                          </a:solidFill>
                          <a:latin typeface="Calibri"/>
                        </a:rPr>
                        <a:t>Search</a:t>
                      </a:r>
                    </a:p>
                  </a:txBody>
                  <a:tcPr marR="7620" marT="7620" marB="0" anchor="ctr">
                    <a:lnL>
                      <a:noFill/>
                    </a:lnL>
                    <a:lnR>
                      <a:noFill/>
                    </a:lnR>
                    <a:lnT>
                      <a:noFill/>
                    </a:lnT>
                    <a:lnB>
                      <a:noFill/>
                    </a:lnB>
                  </a:tcPr>
                </a:tc>
                <a:tc>
                  <a:txBody>
                    <a:bodyPr/>
                    <a:lstStyle/>
                    <a:p>
                      <a:pPr algn="ctr" fontAlgn="b"/>
                      <a:r>
                        <a:rPr lang="en-US" sz="1800" b="0" i="0" u="none" strike="noStrike">
                          <a:solidFill>
                            <a:srgbClr val="000000"/>
                          </a:solidFill>
                          <a:latin typeface="Calibri"/>
                        </a:rPr>
                        <a:t>19,373</a:t>
                      </a:r>
                    </a:p>
                  </a:txBody>
                  <a:tcPr marL="7620" marR="7620" marT="7620" marB="0" anchor="b">
                    <a:lnL>
                      <a:noFill/>
                    </a:lnL>
                    <a:lnR>
                      <a:noFill/>
                    </a:lnR>
                    <a:lnT>
                      <a:noFill/>
                    </a:lnT>
                    <a:lnB>
                      <a:noFill/>
                    </a:lnB>
                  </a:tcPr>
                </a:tc>
              </a:tr>
              <a:tr h="446314">
                <a:tc>
                  <a:txBody>
                    <a:bodyPr/>
                    <a:lstStyle/>
                    <a:p>
                      <a:pPr algn="l" fontAlgn="ctr"/>
                      <a:r>
                        <a:rPr lang="en-US" sz="1800" b="0" i="0" u="none" strike="noStrike">
                          <a:solidFill>
                            <a:srgbClr val="000000"/>
                          </a:solidFill>
                          <a:latin typeface="Calibri"/>
                        </a:rPr>
                        <a:t>Total</a:t>
                      </a:r>
                    </a:p>
                  </a:txBody>
                  <a:tcPr marR="7620" marT="7620" marB="0" anchor="ctr">
                    <a:lnL>
                      <a:noFill/>
                    </a:lnL>
                    <a:lnR>
                      <a:noFill/>
                    </a:lnR>
                    <a:lnT>
                      <a:noFill/>
                    </a:lnT>
                    <a:lnB>
                      <a:noFill/>
                    </a:lnB>
                    <a:solidFill>
                      <a:schemeClr val="bg1">
                        <a:lumMod val="95000"/>
                      </a:schemeClr>
                    </a:solidFill>
                  </a:tcPr>
                </a:tc>
                <a:tc>
                  <a:txBody>
                    <a:bodyPr/>
                    <a:lstStyle/>
                    <a:p>
                      <a:pPr algn="ctr" fontAlgn="b"/>
                      <a:r>
                        <a:rPr lang="en-US" sz="1800" b="0" i="0" u="none" strike="noStrike" dirty="0">
                          <a:solidFill>
                            <a:srgbClr val="000000"/>
                          </a:solidFill>
                          <a:latin typeface="Calibri"/>
                        </a:rPr>
                        <a:t>56,743</a:t>
                      </a:r>
                    </a:p>
                  </a:txBody>
                  <a:tcPr marL="7620" marR="7620" marT="7620" marB="0" anchor="b">
                    <a:lnL>
                      <a:noFill/>
                    </a:lnL>
                    <a:lnR>
                      <a:noFill/>
                    </a:lnR>
                    <a:lnT>
                      <a:noFill/>
                    </a:lnT>
                    <a:lnB>
                      <a:noFill/>
                    </a:lnB>
                    <a:solidFill>
                      <a:schemeClr val="bg1">
                        <a:lumMod val="95000"/>
                      </a:schemeClr>
                    </a:solidFill>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4800" y="228600"/>
            <a:ext cx="6858000" cy="685800"/>
          </a:xfrm>
          <a:prstGeom prst="rect">
            <a:avLst/>
          </a:prstGeom>
        </p:spPr>
        <p:txBody>
          <a:bodyPr anchor="ctr">
            <a:normAutofit fontScale="97500"/>
          </a:bodyPr>
          <a:lstStyle/>
          <a:p>
            <a:pPr>
              <a:defRPr/>
            </a:pPr>
            <a:r>
              <a:rPr kumimoji="0" lang="en-US" b="1" kern="0" dirty="0">
                <a:latin typeface="+mj-lt"/>
                <a:ea typeface="+mj-ea"/>
                <a:cs typeface="+mj-cs"/>
              </a:rPr>
              <a:t>Content Accesses</a:t>
            </a:r>
          </a:p>
        </p:txBody>
      </p:sp>
      <p:graphicFrame>
        <p:nvGraphicFramePr>
          <p:cNvPr id="11" name="Table 10"/>
          <p:cNvGraphicFramePr>
            <a:graphicFrameLocks noGrp="1"/>
          </p:cNvGraphicFramePr>
          <p:nvPr/>
        </p:nvGraphicFramePr>
        <p:xfrm>
          <a:off x="152400" y="5562600"/>
          <a:ext cx="7772400" cy="762000"/>
        </p:xfrm>
        <a:graphic>
          <a:graphicData uri="http://schemas.openxmlformats.org/drawingml/2006/table">
            <a:tbl>
              <a:tblPr/>
              <a:tblGrid>
                <a:gridCol w="7772400"/>
              </a:tblGrid>
              <a:tr h="762000">
                <a:tc>
                  <a:txBody>
                    <a:bodyPr/>
                    <a:lstStyle/>
                    <a:p>
                      <a:pPr algn="l" fontAlgn="b"/>
                      <a:r>
                        <a:rPr lang="en-US" sz="1400" b="1" i="1" u="none" strike="noStrike" dirty="0" smtClean="0">
                          <a:solidFill>
                            <a:srgbClr val="000000"/>
                          </a:solidFill>
                          <a:latin typeface="Calibri" pitchFamily="34" charset="0"/>
                          <a:cs typeface="Calibri" pitchFamily="34" charset="0"/>
                        </a:rPr>
                        <a:t>Content Access </a:t>
                      </a:r>
                      <a:r>
                        <a:rPr lang="en-US" sz="1400" b="0" i="1" u="none" strike="noStrike" dirty="0" smtClean="0">
                          <a:solidFill>
                            <a:srgbClr val="000000"/>
                          </a:solidFill>
                          <a:latin typeface="Calibri" pitchFamily="34" charset="0"/>
                          <a:cs typeface="Calibri" pitchFamily="34" charset="0"/>
                        </a:rPr>
                        <a:t>is calculated based on any one of the following access types occurring: Article Views, PDF Downloads, and Citation Captures</a:t>
                      </a:r>
                      <a:endParaRPr lang="en-US" sz="1400" b="0" i="1" u="none" strike="noStrike" dirty="0">
                        <a:solidFill>
                          <a:srgbClr val="000000"/>
                        </a:solidFill>
                        <a:latin typeface="Calibri" pitchFamily="34" charset="0"/>
                        <a:cs typeface="Calibri" pitchFamily="34" charset="0"/>
                      </a:endParaRPr>
                    </a:p>
                  </a:txBody>
                  <a:tcPr marR="0" marT="91440" marB="0" anchor="b">
                    <a:lnL>
                      <a:noFill/>
                    </a:lnL>
                    <a:lnR>
                      <a:noFill/>
                    </a:lnR>
                    <a:lnT>
                      <a:noFill/>
                    </a:lnT>
                    <a:lnB>
                      <a:noFill/>
                    </a:lnB>
                    <a:solidFill>
                      <a:srgbClr val="EEEDE2"/>
                    </a:solidFill>
                  </a:tcPr>
                </a:tc>
              </a:tr>
            </a:tbl>
          </a:graphicData>
        </a:graphic>
      </p:graphicFrame>
      <p:sp>
        <p:nvSpPr>
          <p:cNvPr id="53253" name="TextBox 7"/>
          <p:cNvSpPr txBox="1">
            <a:spLocks noChangeArrowheads="1"/>
          </p:cNvSpPr>
          <p:nvPr/>
        </p:nvSpPr>
        <p:spPr bwMode="auto">
          <a:xfrm>
            <a:off x="228600" y="4953000"/>
            <a:ext cx="1752600" cy="400050"/>
          </a:xfrm>
          <a:prstGeom prst="rect">
            <a:avLst/>
          </a:prstGeom>
          <a:noFill/>
          <a:ln w="9525">
            <a:noFill/>
            <a:miter lim="800000"/>
            <a:headEnd/>
            <a:tailEnd/>
          </a:ln>
        </p:spPr>
        <p:txBody>
          <a:bodyPr>
            <a:spAutoFit/>
          </a:bodyPr>
          <a:lstStyle/>
          <a:p>
            <a:pPr eaLnBrk="0" fontAlgn="b" hangingPunct="0"/>
            <a:r>
              <a:rPr kumimoji="0" lang="en-US" altLang="zh-TW" sz="1000" i="1">
                <a:solidFill>
                  <a:srgbClr val="000000"/>
                </a:solidFill>
                <a:latin typeface="Calibri" pitchFamily="34" charset="0"/>
                <a:ea typeface="ＭＳ Ｐゴシック" pitchFamily="34" charset="-128"/>
              </a:rPr>
              <a:t>*This reflects Archive-only Content Accesses</a:t>
            </a:r>
          </a:p>
        </p:txBody>
      </p:sp>
      <p:graphicFrame>
        <p:nvGraphicFramePr>
          <p:cNvPr id="6" name="Table 5"/>
          <p:cNvGraphicFramePr>
            <a:graphicFrameLocks noGrp="1"/>
          </p:cNvGraphicFramePr>
          <p:nvPr/>
        </p:nvGraphicFramePr>
        <p:xfrm>
          <a:off x="1447800" y="1828800"/>
          <a:ext cx="5486400" cy="2231570"/>
        </p:xfrm>
        <a:graphic>
          <a:graphicData uri="http://schemas.openxmlformats.org/drawingml/2006/table">
            <a:tbl>
              <a:tblPr/>
              <a:tblGrid>
                <a:gridCol w="3505200"/>
                <a:gridCol w="1981200"/>
              </a:tblGrid>
              <a:tr h="446314">
                <a:tc>
                  <a:txBody>
                    <a:bodyPr/>
                    <a:lstStyle/>
                    <a:p>
                      <a:pPr marL="0" algn="ctr" defTabSz="914400" rtl="0" eaLnBrk="1" fontAlgn="b" latinLnBrk="0" hangingPunct="1"/>
                      <a:r>
                        <a:rPr lang="en-US" sz="1800" b="1" i="0" u="none" strike="noStrike" kern="1200" dirty="0" smtClean="0">
                          <a:solidFill>
                            <a:schemeClr val="bg1"/>
                          </a:solidFill>
                          <a:latin typeface="Calibri"/>
                          <a:ea typeface="+mn-ea"/>
                          <a:cs typeface="+mn-cs"/>
                        </a:rPr>
                        <a:t>Content Access</a:t>
                      </a:r>
                      <a:endParaRPr lang="en-US" sz="1800" b="1" i="0" u="none" strike="noStrike" kern="1200" dirty="0">
                        <a:solidFill>
                          <a:schemeClr val="bg1"/>
                        </a:solidFill>
                        <a:latin typeface="Calibri"/>
                        <a:ea typeface="+mn-ea"/>
                        <a:cs typeface="+mn-cs"/>
                      </a:endParaRPr>
                    </a:p>
                  </a:txBody>
                  <a:tcPr marL="7620" marR="7620" marT="7620" marB="0" anchor="ctr" anchorCtr="1">
                    <a:lnL>
                      <a:noFill/>
                    </a:lnL>
                    <a:lnR>
                      <a:noFill/>
                    </a:lnR>
                    <a:lnT>
                      <a:noFill/>
                    </a:lnT>
                    <a:lnB>
                      <a:noFill/>
                    </a:lnB>
                    <a:solidFill>
                      <a:srgbClr val="881212"/>
                    </a:solidFill>
                  </a:tcPr>
                </a:tc>
                <a:tc>
                  <a:txBody>
                    <a:bodyPr/>
                    <a:lstStyle/>
                    <a:p>
                      <a:pPr marL="0" algn="ctr" defTabSz="914400" rtl="0" eaLnBrk="1" fontAlgn="b" latinLnBrk="0" hangingPunct="1"/>
                      <a:r>
                        <a:rPr lang="en-US" sz="1800" b="1" i="0" u="none" strike="noStrike" kern="1200" dirty="0">
                          <a:solidFill>
                            <a:schemeClr val="bg1"/>
                          </a:solidFill>
                          <a:latin typeface="Calibri"/>
                          <a:ea typeface="+mn-ea"/>
                          <a:cs typeface="+mn-cs"/>
                        </a:rPr>
                        <a:t>2011</a:t>
                      </a:r>
                    </a:p>
                  </a:txBody>
                  <a:tcPr marL="7620" marR="7620" marT="7620" marB="0" anchor="ctr" anchorCtr="1">
                    <a:lnL>
                      <a:noFill/>
                    </a:lnL>
                    <a:lnR>
                      <a:noFill/>
                    </a:lnR>
                    <a:lnT>
                      <a:noFill/>
                    </a:lnT>
                    <a:lnB>
                      <a:noFill/>
                    </a:lnB>
                    <a:solidFill>
                      <a:srgbClr val="881212"/>
                    </a:solidFill>
                  </a:tcPr>
                </a:tc>
              </a:tr>
              <a:tr h="446314">
                <a:tc>
                  <a:txBody>
                    <a:bodyPr/>
                    <a:lstStyle/>
                    <a:p>
                      <a:pPr algn="l" fontAlgn="ctr"/>
                      <a:r>
                        <a:rPr lang="en-US" sz="1800" b="0" i="0" u="none" strike="noStrike" dirty="0">
                          <a:solidFill>
                            <a:srgbClr val="000000"/>
                          </a:solidFill>
                          <a:latin typeface="Calibri"/>
                        </a:rPr>
                        <a:t>Content Access</a:t>
                      </a:r>
                    </a:p>
                  </a:txBody>
                  <a:tcPr marR="7620" marT="7620" marB="0" anchor="ctr">
                    <a:lnL>
                      <a:noFill/>
                    </a:lnL>
                    <a:lnR>
                      <a:noFill/>
                    </a:lnR>
                    <a:lnT>
                      <a:noFill/>
                    </a:lnT>
                    <a:lnB>
                      <a:noFill/>
                    </a:lnB>
                  </a:tcPr>
                </a:tc>
                <a:tc>
                  <a:txBody>
                    <a:bodyPr/>
                    <a:lstStyle/>
                    <a:p>
                      <a:pPr algn="ctr" fontAlgn="b"/>
                      <a:r>
                        <a:rPr lang="en-US" sz="1800" b="0" i="0" u="none" strike="noStrike">
                          <a:solidFill>
                            <a:srgbClr val="000000"/>
                          </a:solidFill>
                          <a:latin typeface="Calibri"/>
                        </a:rPr>
                        <a:t>11,878</a:t>
                      </a:r>
                    </a:p>
                  </a:txBody>
                  <a:tcPr marL="7620" marR="7620" marT="7620" marB="0" anchor="b">
                    <a:lnL>
                      <a:noFill/>
                    </a:lnL>
                    <a:lnR>
                      <a:noFill/>
                    </a:lnR>
                    <a:lnT>
                      <a:noFill/>
                    </a:lnT>
                    <a:lnB>
                      <a:noFill/>
                    </a:lnB>
                  </a:tcPr>
                </a:tc>
              </a:tr>
              <a:tr h="446314">
                <a:tc>
                  <a:txBody>
                    <a:bodyPr/>
                    <a:lstStyle/>
                    <a:p>
                      <a:pPr algn="l" fontAlgn="ctr"/>
                      <a:r>
                        <a:rPr lang="en-US" sz="1800" b="0" i="0" u="none" strike="noStrike">
                          <a:solidFill>
                            <a:srgbClr val="000000"/>
                          </a:solidFill>
                          <a:latin typeface="Calibri"/>
                        </a:rPr>
                        <a:t>Article views</a:t>
                      </a:r>
                    </a:p>
                  </a:txBody>
                  <a:tcPr marR="7620" marT="7620" marB="0" anchor="ctr">
                    <a:lnL>
                      <a:noFill/>
                    </a:lnL>
                    <a:lnR>
                      <a:noFill/>
                    </a:lnR>
                    <a:lnT>
                      <a:noFill/>
                    </a:lnT>
                    <a:lnB>
                      <a:noFill/>
                    </a:lnB>
                    <a:solidFill>
                      <a:schemeClr val="bg1">
                        <a:lumMod val="95000"/>
                      </a:schemeClr>
                    </a:solidFill>
                  </a:tcPr>
                </a:tc>
                <a:tc>
                  <a:txBody>
                    <a:bodyPr/>
                    <a:lstStyle/>
                    <a:p>
                      <a:pPr algn="ctr" fontAlgn="b"/>
                      <a:r>
                        <a:rPr lang="en-US" sz="1800" b="0" i="0" u="none" strike="noStrike">
                          <a:solidFill>
                            <a:srgbClr val="000000"/>
                          </a:solidFill>
                          <a:latin typeface="Calibri"/>
                        </a:rPr>
                        <a:t>8,855</a:t>
                      </a:r>
                    </a:p>
                  </a:txBody>
                  <a:tcPr marL="7620" marR="7620" marT="7620" marB="0" anchor="b">
                    <a:lnL>
                      <a:noFill/>
                    </a:lnL>
                    <a:lnR>
                      <a:noFill/>
                    </a:lnR>
                    <a:lnT>
                      <a:noFill/>
                    </a:lnT>
                    <a:lnB>
                      <a:noFill/>
                    </a:lnB>
                    <a:solidFill>
                      <a:schemeClr val="bg1">
                        <a:lumMod val="95000"/>
                      </a:schemeClr>
                    </a:solidFill>
                  </a:tcPr>
                </a:tc>
              </a:tr>
              <a:tr h="446314">
                <a:tc>
                  <a:txBody>
                    <a:bodyPr/>
                    <a:lstStyle/>
                    <a:p>
                      <a:pPr algn="l" fontAlgn="ctr"/>
                      <a:r>
                        <a:rPr lang="en-US" sz="1800" b="0" i="0" u="none" strike="noStrike">
                          <a:solidFill>
                            <a:srgbClr val="000000"/>
                          </a:solidFill>
                          <a:latin typeface="Calibri"/>
                        </a:rPr>
                        <a:t>PDF downloads</a:t>
                      </a:r>
                    </a:p>
                  </a:txBody>
                  <a:tcPr marR="7620" marT="7620" marB="0" anchor="ctr">
                    <a:lnL>
                      <a:noFill/>
                    </a:lnL>
                    <a:lnR>
                      <a:noFill/>
                    </a:lnR>
                    <a:lnT>
                      <a:noFill/>
                    </a:lnT>
                    <a:lnB>
                      <a:noFill/>
                    </a:lnB>
                  </a:tcPr>
                </a:tc>
                <a:tc>
                  <a:txBody>
                    <a:bodyPr/>
                    <a:lstStyle/>
                    <a:p>
                      <a:pPr algn="ctr" fontAlgn="b"/>
                      <a:r>
                        <a:rPr lang="en-US" sz="1800" b="0" i="0" u="none" strike="noStrike">
                          <a:solidFill>
                            <a:srgbClr val="000000"/>
                          </a:solidFill>
                          <a:latin typeface="Calibri"/>
                        </a:rPr>
                        <a:t>6,688</a:t>
                      </a:r>
                    </a:p>
                  </a:txBody>
                  <a:tcPr marL="7620" marR="7620" marT="7620" marB="0" anchor="b">
                    <a:lnL>
                      <a:noFill/>
                    </a:lnL>
                    <a:lnR>
                      <a:noFill/>
                    </a:lnR>
                    <a:lnT>
                      <a:noFill/>
                    </a:lnT>
                    <a:lnB>
                      <a:noFill/>
                    </a:lnB>
                  </a:tcPr>
                </a:tc>
              </a:tr>
              <a:tr h="446314">
                <a:tc>
                  <a:txBody>
                    <a:bodyPr/>
                    <a:lstStyle/>
                    <a:p>
                      <a:pPr algn="l" fontAlgn="ctr"/>
                      <a:r>
                        <a:rPr lang="en-US" sz="1800" b="0" i="0" u="none" strike="noStrike">
                          <a:solidFill>
                            <a:srgbClr val="000000"/>
                          </a:solidFill>
                          <a:latin typeface="Calibri"/>
                        </a:rPr>
                        <a:t>Citation captures</a:t>
                      </a:r>
                    </a:p>
                  </a:txBody>
                  <a:tcPr marR="7620" marT="7620" marB="0" anchor="ctr">
                    <a:lnL>
                      <a:noFill/>
                    </a:lnL>
                    <a:lnR>
                      <a:noFill/>
                    </a:lnR>
                    <a:lnT>
                      <a:noFill/>
                    </a:lnT>
                    <a:lnB>
                      <a:noFill/>
                    </a:lnB>
                    <a:solidFill>
                      <a:schemeClr val="bg1">
                        <a:lumMod val="95000"/>
                      </a:schemeClr>
                    </a:solidFill>
                  </a:tcPr>
                </a:tc>
                <a:tc>
                  <a:txBody>
                    <a:bodyPr/>
                    <a:lstStyle/>
                    <a:p>
                      <a:pPr algn="ctr" fontAlgn="b"/>
                      <a:r>
                        <a:rPr lang="en-US" sz="1800" b="0" i="0" u="none" strike="noStrike" dirty="0">
                          <a:solidFill>
                            <a:srgbClr val="000000"/>
                          </a:solidFill>
                          <a:latin typeface="Calibri"/>
                        </a:rPr>
                        <a:t>333</a:t>
                      </a:r>
                    </a:p>
                  </a:txBody>
                  <a:tcPr marL="7620" marR="7620" marT="7620" marB="0" anchor="b">
                    <a:lnL>
                      <a:noFill/>
                    </a:lnL>
                    <a:lnR>
                      <a:noFill/>
                    </a:lnR>
                    <a:lnT>
                      <a:noFill/>
                    </a:lnT>
                    <a:lnB>
                      <a:noFill/>
                    </a:lnB>
                    <a:solidFill>
                      <a:schemeClr val="bg1">
                        <a:lumMod val="95000"/>
                      </a:schemeClr>
                    </a:solidFill>
                  </a:tcP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2400" y="0"/>
            <a:ext cx="7010400" cy="914400"/>
          </a:xfrm>
          <a:prstGeom prst="rect">
            <a:avLst/>
          </a:prstGeom>
        </p:spPr>
        <p:txBody>
          <a:bodyPr anchor="ctr">
            <a:normAutofit fontScale="97500"/>
          </a:bodyPr>
          <a:lstStyle/>
          <a:p>
            <a:pPr>
              <a:defRPr/>
            </a:pPr>
            <a:r>
              <a:rPr kumimoji="0" lang="en-US" b="1" kern="0" dirty="0">
                <a:latin typeface="+mj-lt"/>
                <a:ea typeface="+mj-ea"/>
                <a:cs typeface="+mj-cs"/>
              </a:rPr>
              <a:t>2011 Top 10 Most Accessed Disciplines in </a:t>
            </a:r>
            <a:br>
              <a:rPr kumimoji="0" lang="en-US" b="1" kern="0" dirty="0">
                <a:latin typeface="+mj-lt"/>
                <a:ea typeface="+mj-ea"/>
                <a:cs typeface="+mj-cs"/>
              </a:rPr>
            </a:br>
            <a:r>
              <a:rPr kumimoji="0" lang="en-US" b="1" kern="0" dirty="0">
                <a:latin typeface="+mj-lt"/>
                <a:ea typeface="+mj-ea"/>
                <a:cs typeface="+mj-cs"/>
              </a:rPr>
              <a:t>Archive Collections</a:t>
            </a:r>
          </a:p>
        </p:txBody>
      </p:sp>
      <p:graphicFrame>
        <p:nvGraphicFramePr>
          <p:cNvPr id="11" name="Table 10"/>
          <p:cNvGraphicFramePr>
            <a:graphicFrameLocks noGrp="1"/>
          </p:cNvGraphicFramePr>
          <p:nvPr/>
        </p:nvGraphicFramePr>
        <p:xfrm>
          <a:off x="152400" y="5562600"/>
          <a:ext cx="7772400" cy="762000"/>
        </p:xfrm>
        <a:graphic>
          <a:graphicData uri="http://schemas.openxmlformats.org/drawingml/2006/table">
            <a:tbl>
              <a:tblPr/>
              <a:tblGrid>
                <a:gridCol w="7772400"/>
              </a:tblGrid>
              <a:tr h="762000">
                <a:tc>
                  <a:txBody>
                    <a:bodyPr/>
                    <a:lstStyle/>
                    <a:p>
                      <a:pPr algn="l" fontAlgn="b"/>
                      <a:r>
                        <a:rPr lang="en-US" sz="1400" b="1" i="1" u="none" strike="noStrike" dirty="0" smtClean="0">
                          <a:solidFill>
                            <a:srgbClr val="000000"/>
                          </a:solidFill>
                          <a:latin typeface="Calibri" pitchFamily="34" charset="0"/>
                          <a:cs typeface="Calibri" pitchFamily="34" charset="0"/>
                        </a:rPr>
                        <a:t>Discipline usage </a:t>
                      </a:r>
                      <a:r>
                        <a:rPr lang="en-US" sz="1400" b="0" i="1" u="none" strike="noStrike" dirty="0" smtClean="0">
                          <a:solidFill>
                            <a:srgbClr val="000000"/>
                          </a:solidFill>
                          <a:latin typeface="Calibri" pitchFamily="34" charset="0"/>
                          <a:cs typeface="Calibri" pitchFamily="34" charset="0"/>
                        </a:rPr>
                        <a:t>is measured</a:t>
                      </a:r>
                      <a:r>
                        <a:rPr lang="en-US" sz="1400" b="0" i="1" u="none" strike="noStrike" baseline="0" dirty="0" smtClean="0">
                          <a:solidFill>
                            <a:srgbClr val="000000"/>
                          </a:solidFill>
                          <a:latin typeface="Calibri" pitchFamily="34" charset="0"/>
                          <a:cs typeface="Calibri" pitchFamily="34" charset="0"/>
                        </a:rPr>
                        <a:t> in </a:t>
                      </a:r>
                      <a:r>
                        <a:rPr lang="en-US" sz="1400" b="0" i="1" u="none" strike="noStrike" dirty="0" smtClean="0">
                          <a:solidFill>
                            <a:srgbClr val="000000"/>
                          </a:solidFill>
                          <a:latin typeface="Calibri" pitchFamily="34" charset="0"/>
                          <a:cs typeface="Calibri" pitchFamily="34" charset="0"/>
                        </a:rPr>
                        <a:t>Content Accesses to primary discipline in archive collections</a:t>
                      </a:r>
                      <a:endParaRPr lang="en-US" sz="1400" b="0" i="1" u="none" strike="noStrike" dirty="0">
                        <a:solidFill>
                          <a:srgbClr val="000000"/>
                        </a:solidFill>
                        <a:latin typeface="Calibri" pitchFamily="34" charset="0"/>
                        <a:cs typeface="Calibri" pitchFamily="34" charset="0"/>
                      </a:endParaRPr>
                    </a:p>
                  </a:txBody>
                  <a:tcPr marR="0" marT="91440" marB="0" anchor="b">
                    <a:lnL>
                      <a:noFill/>
                    </a:lnL>
                    <a:lnR>
                      <a:noFill/>
                    </a:lnR>
                    <a:lnT>
                      <a:noFill/>
                    </a:lnT>
                    <a:lnB>
                      <a:noFill/>
                    </a:lnB>
                    <a:solidFill>
                      <a:srgbClr val="EEEDE2"/>
                    </a:solidFill>
                  </a:tcPr>
                </a:tc>
              </a:tr>
            </a:tbl>
          </a:graphicData>
        </a:graphic>
      </p:graphicFrame>
      <p:pic>
        <p:nvPicPr>
          <p:cNvPr id="54277" name="Picture 2"/>
          <p:cNvPicPr>
            <a:picLocks noChangeAspect="1" noChangeArrowheads="1"/>
          </p:cNvPicPr>
          <p:nvPr/>
        </p:nvPicPr>
        <p:blipFill>
          <a:blip r:embed="rId2" cstate="print"/>
          <a:srcRect/>
          <a:stretch>
            <a:fillRect/>
          </a:stretch>
        </p:blipFill>
        <p:spPr bwMode="auto">
          <a:xfrm>
            <a:off x="876300" y="982663"/>
            <a:ext cx="6743700" cy="4464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2400" y="0"/>
            <a:ext cx="7162800" cy="914400"/>
          </a:xfrm>
          <a:prstGeom prst="rect">
            <a:avLst/>
          </a:prstGeom>
        </p:spPr>
        <p:txBody>
          <a:bodyPr anchor="ctr">
            <a:normAutofit fontScale="97500"/>
          </a:bodyPr>
          <a:lstStyle/>
          <a:p>
            <a:pPr>
              <a:defRPr/>
            </a:pPr>
            <a:r>
              <a:rPr kumimoji="0" lang="en-US" b="1" dirty="0">
                <a:latin typeface="Arial" charset="0"/>
                <a:ea typeface="ＭＳ Ｐゴシック" pitchFamily="28" charset="-128"/>
              </a:rPr>
              <a:t>2011 Top 10 Most Accessed Disciplines in Current Content (CSP)</a:t>
            </a:r>
            <a:r>
              <a:rPr kumimoji="0" lang="en-US" dirty="0">
                <a:latin typeface="Arial" charset="0"/>
                <a:ea typeface="ＭＳ Ｐゴシック" pitchFamily="28" charset="-128"/>
              </a:rPr>
              <a:t> </a:t>
            </a:r>
            <a:endParaRPr kumimoji="0" lang="en-US" b="1" kern="0" dirty="0">
              <a:latin typeface="+mj-lt"/>
              <a:ea typeface="+mj-ea"/>
              <a:cs typeface="+mj-cs"/>
            </a:endParaRPr>
          </a:p>
        </p:txBody>
      </p:sp>
      <p:graphicFrame>
        <p:nvGraphicFramePr>
          <p:cNvPr id="11" name="Table 10"/>
          <p:cNvGraphicFramePr>
            <a:graphicFrameLocks noGrp="1"/>
          </p:cNvGraphicFramePr>
          <p:nvPr/>
        </p:nvGraphicFramePr>
        <p:xfrm>
          <a:off x="152400" y="5562600"/>
          <a:ext cx="7772400" cy="762000"/>
        </p:xfrm>
        <a:graphic>
          <a:graphicData uri="http://schemas.openxmlformats.org/drawingml/2006/table">
            <a:tbl>
              <a:tblPr/>
              <a:tblGrid>
                <a:gridCol w="7772400"/>
              </a:tblGrid>
              <a:tr h="762000">
                <a:tc>
                  <a:txBody>
                    <a:bodyPr/>
                    <a:lstStyle/>
                    <a:p>
                      <a:pPr algn="l" fontAlgn="b"/>
                      <a:r>
                        <a:rPr lang="en-US" sz="1400" b="1" i="1" u="none" strike="noStrike" dirty="0" smtClean="0">
                          <a:solidFill>
                            <a:srgbClr val="000000"/>
                          </a:solidFill>
                          <a:latin typeface="Calibri" pitchFamily="34" charset="0"/>
                          <a:cs typeface="Calibri" pitchFamily="34" charset="0"/>
                        </a:rPr>
                        <a:t>Discipline usage </a:t>
                      </a:r>
                      <a:r>
                        <a:rPr lang="en-US" sz="1400" b="0" i="1" u="none" strike="noStrike" dirty="0" smtClean="0">
                          <a:solidFill>
                            <a:srgbClr val="000000"/>
                          </a:solidFill>
                          <a:latin typeface="Calibri" pitchFamily="34" charset="0"/>
                          <a:cs typeface="Calibri" pitchFamily="34" charset="0"/>
                        </a:rPr>
                        <a:t>is measured</a:t>
                      </a:r>
                      <a:r>
                        <a:rPr lang="en-US" sz="1400" b="0" i="1" u="none" strike="noStrike" baseline="0" dirty="0" smtClean="0">
                          <a:solidFill>
                            <a:srgbClr val="000000"/>
                          </a:solidFill>
                          <a:latin typeface="Calibri" pitchFamily="34" charset="0"/>
                          <a:cs typeface="Calibri" pitchFamily="34" charset="0"/>
                        </a:rPr>
                        <a:t> in </a:t>
                      </a:r>
                      <a:r>
                        <a:rPr lang="en-US" sz="1400" b="0" i="1" u="none" strike="noStrike" dirty="0" smtClean="0">
                          <a:solidFill>
                            <a:srgbClr val="000000"/>
                          </a:solidFill>
                          <a:latin typeface="Calibri" pitchFamily="34" charset="0"/>
                          <a:cs typeface="Calibri" pitchFamily="34" charset="0"/>
                        </a:rPr>
                        <a:t>Content Accesses to primary disciplines in current content</a:t>
                      </a:r>
                      <a:endParaRPr lang="en-US" sz="1400" b="0" i="1" u="none" strike="noStrike" dirty="0">
                        <a:solidFill>
                          <a:srgbClr val="000000"/>
                        </a:solidFill>
                        <a:latin typeface="Calibri" pitchFamily="34" charset="0"/>
                        <a:cs typeface="Calibri" pitchFamily="34" charset="0"/>
                      </a:endParaRPr>
                    </a:p>
                  </a:txBody>
                  <a:tcPr marR="0" marT="91440" marB="0" anchor="b">
                    <a:lnL>
                      <a:noFill/>
                    </a:lnL>
                    <a:lnR>
                      <a:noFill/>
                    </a:lnR>
                    <a:lnT>
                      <a:noFill/>
                    </a:lnT>
                    <a:lnB>
                      <a:noFill/>
                    </a:lnB>
                    <a:solidFill>
                      <a:srgbClr val="EEEDE2"/>
                    </a:solidFill>
                  </a:tcPr>
                </a:tc>
              </a:tr>
            </a:tbl>
          </a:graphicData>
        </a:graphic>
      </p:graphicFrame>
      <p:pic>
        <p:nvPicPr>
          <p:cNvPr id="55301" name="Picture 2"/>
          <p:cNvPicPr>
            <a:picLocks noChangeAspect="1" noChangeArrowheads="1"/>
          </p:cNvPicPr>
          <p:nvPr/>
        </p:nvPicPr>
        <p:blipFill>
          <a:blip r:embed="rId2" cstate="print"/>
          <a:srcRect/>
          <a:stretch>
            <a:fillRect/>
          </a:stretch>
        </p:blipFill>
        <p:spPr bwMode="auto">
          <a:xfrm>
            <a:off x="622300" y="1295400"/>
            <a:ext cx="7512050" cy="4057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52400" y="0"/>
            <a:ext cx="7162800" cy="914400"/>
          </a:xfrm>
          <a:prstGeom prst="rect">
            <a:avLst/>
          </a:prstGeom>
        </p:spPr>
        <p:txBody>
          <a:bodyPr anchor="ctr">
            <a:normAutofit fontScale="97500"/>
          </a:bodyPr>
          <a:lstStyle/>
          <a:p>
            <a:pPr>
              <a:defRPr/>
            </a:pPr>
            <a:r>
              <a:rPr kumimoji="0" lang="en-US" b="1" dirty="0">
                <a:latin typeface="Arial" charset="0"/>
                <a:ea typeface="ＭＳ Ｐゴシック" pitchFamily="28" charset="-128"/>
              </a:rPr>
              <a:t>2011 </a:t>
            </a:r>
            <a:r>
              <a:rPr kumimoji="0" lang="en-US" b="1" dirty="0" err="1">
                <a:latin typeface="Arial" charset="0"/>
                <a:ea typeface="ＭＳ Ｐゴシック" pitchFamily="28" charset="-128"/>
              </a:rPr>
              <a:t>Turnaways</a:t>
            </a:r>
            <a:r>
              <a:rPr kumimoji="0" lang="en-US" b="1" dirty="0">
                <a:latin typeface="Arial" charset="0"/>
                <a:ea typeface="ＭＳ Ｐゴシック" pitchFamily="28" charset="-128"/>
              </a:rPr>
              <a:t> by Collection</a:t>
            </a:r>
            <a:endParaRPr kumimoji="0" lang="en-US" b="1" kern="0" dirty="0">
              <a:latin typeface="+mj-lt"/>
              <a:ea typeface="+mj-ea"/>
              <a:cs typeface="+mj-cs"/>
            </a:endParaRPr>
          </a:p>
        </p:txBody>
      </p:sp>
      <p:graphicFrame>
        <p:nvGraphicFramePr>
          <p:cNvPr id="8" name="Table 7"/>
          <p:cNvGraphicFramePr>
            <a:graphicFrameLocks noGrp="1"/>
          </p:cNvGraphicFramePr>
          <p:nvPr/>
        </p:nvGraphicFramePr>
        <p:xfrm>
          <a:off x="152400" y="5562600"/>
          <a:ext cx="7772400" cy="762000"/>
        </p:xfrm>
        <a:graphic>
          <a:graphicData uri="http://schemas.openxmlformats.org/drawingml/2006/table">
            <a:tbl>
              <a:tblPr/>
              <a:tblGrid>
                <a:gridCol w="7772400"/>
              </a:tblGrid>
              <a:tr h="762000">
                <a:tc>
                  <a:txBody>
                    <a:bodyPr/>
                    <a:lstStyle/>
                    <a:p>
                      <a:pPr algn="l" fontAlgn="b"/>
                      <a:r>
                        <a:rPr lang="en-US" sz="1400" b="1" i="1" u="none" strike="noStrike" dirty="0" smtClean="0">
                          <a:solidFill>
                            <a:srgbClr val="000000"/>
                          </a:solidFill>
                          <a:latin typeface="Calibri" pitchFamily="34" charset="0"/>
                          <a:cs typeface="Calibri" pitchFamily="34" charset="0"/>
                        </a:rPr>
                        <a:t>Turnaways </a:t>
                      </a:r>
                      <a:r>
                        <a:rPr lang="en-US" sz="1400" b="0" i="1" u="none" strike="noStrike" dirty="0" smtClean="0">
                          <a:solidFill>
                            <a:srgbClr val="000000"/>
                          </a:solidFill>
                          <a:latin typeface="Calibri" pitchFamily="34" charset="0"/>
                          <a:cs typeface="Calibri" pitchFamily="34" charset="0"/>
                        </a:rPr>
                        <a:t>reflect the approximate number of attempts to access unlicensed content</a:t>
                      </a:r>
                      <a:endParaRPr lang="en-US" sz="1400" b="0" i="1" u="none" strike="noStrike" dirty="0">
                        <a:solidFill>
                          <a:srgbClr val="000000"/>
                        </a:solidFill>
                        <a:latin typeface="Calibri" pitchFamily="34" charset="0"/>
                        <a:cs typeface="Calibri" pitchFamily="34" charset="0"/>
                      </a:endParaRPr>
                    </a:p>
                  </a:txBody>
                  <a:tcPr marR="0" marT="91440" marB="0" anchor="b">
                    <a:lnL>
                      <a:noFill/>
                    </a:lnL>
                    <a:lnR>
                      <a:noFill/>
                    </a:lnR>
                    <a:lnT>
                      <a:noFill/>
                    </a:lnT>
                    <a:lnB>
                      <a:noFill/>
                    </a:lnB>
                    <a:solidFill>
                      <a:srgbClr val="EEEDE2"/>
                    </a:solidFill>
                  </a:tcPr>
                </a:tc>
              </a:tr>
            </a:tbl>
          </a:graphicData>
        </a:graphic>
      </p:graphicFrame>
      <p:pic>
        <p:nvPicPr>
          <p:cNvPr id="56325" name="Picture 2"/>
          <p:cNvPicPr>
            <a:picLocks noChangeAspect="1" noChangeArrowheads="1"/>
          </p:cNvPicPr>
          <p:nvPr/>
        </p:nvPicPr>
        <p:blipFill>
          <a:blip r:embed="rId2" cstate="print"/>
          <a:srcRect/>
          <a:stretch>
            <a:fillRect/>
          </a:stretch>
        </p:blipFill>
        <p:spPr bwMode="auto">
          <a:xfrm>
            <a:off x="98425" y="1143000"/>
            <a:ext cx="8945563" cy="4351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7162800" cy="914400"/>
          </a:xfrm>
          <a:prstGeom prst="rect">
            <a:avLst/>
          </a:prstGeom>
        </p:spPr>
        <p:txBody>
          <a:bodyPr anchor="ctr">
            <a:normAutofit fontScale="97500"/>
          </a:bodyPr>
          <a:lstStyle/>
          <a:p>
            <a:pPr>
              <a:defRPr/>
            </a:pPr>
            <a:r>
              <a:rPr kumimoji="0" lang="en-US" b="1" kern="0" dirty="0">
                <a:latin typeface="+mj-lt"/>
                <a:ea typeface="+mj-ea"/>
                <a:cs typeface="+mj-cs"/>
              </a:rPr>
              <a:t>2011 </a:t>
            </a:r>
            <a:r>
              <a:rPr kumimoji="0" lang="en-US" b="1" kern="0" dirty="0" err="1">
                <a:latin typeface="+mj-lt"/>
                <a:ea typeface="+mj-ea"/>
                <a:cs typeface="+mj-cs"/>
              </a:rPr>
              <a:t>Turnaways</a:t>
            </a:r>
            <a:r>
              <a:rPr kumimoji="0" lang="en-US" b="1" kern="0" dirty="0">
                <a:latin typeface="+mj-lt"/>
                <a:ea typeface="+mj-ea"/>
                <a:cs typeface="+mj-cs"/>
              </a:rPr>
              <a:t> by Discipline</a:t>
            </a:r>
          </a:p>
        </p:txBody>
      </p:sp>
      <p:graphicFrame>
        <p:nvGraphicFramePr>
          <p:cNvPr id="11" name="Table 10"/>
          <p:cNvGraphicFramePr>
            <a:graphicFrameLocks noGrp="1"/>
          </p:cNvGraphicFramePr>
          <p:nvPr/>
        </p:nvGraphicFramePr>
        <p:xfrm>
          <a:off x="152400" y="5562600"/>
          <a:ext cx="7772400" cy="762000"/>
        </p:xfrm>
        <a:graphic>
          <a:graphicData uri="http://schemas.openxmlformats.org/drawingml/2006/table">
            <a:tbl>
              <a:tblPr/>
              <a:tblGrid>
                <a:gridCol w="7772400"/>
              </a:tblGrid>
              <a:tr h="762000">
                <a:tc>
                  <a:txBody>
                    <a:bodyPr/>
                    <a:lstStyle/>
                    <a:p>
                      <a:pPr algn="l" fontAlgn="b"/>
                      <a:r>
                        <a:rPr lang="en-US" sz="1400" b="1" i="1" u="none" strike="noStrike" dirty="0" smtClean="0">
                          <a:solidFill>
                            <a:srgbClr val="000000"/>
                          </a:solidFill>
                          <a:latin typeface="Calibri" pitchFamily="34" charset="0"/>
                          <a:cs typeface="Calibri" pitchFamily="34" charset="0"/>
                        </a:rPr>
                        <a:t>Turnaways </a:t>
                      </a:r>
                      <a:r>
                        <a:rPr lang="en-US" sz="1400" b="0" i="1" u="none" strike="noStrike" dirty="0" smtClean="0">
                          <a:solidFill>
                            <a:srgbClr val="000000"/>
                          </a:solidFill>
                          <a:latin typeface="Calibri" pitchFamily="34" charset="0"/>
                          <a:cs typeface="Calibri" pitchFamily="34" charset="0"/>
                        </a:rPr>
                        <a:t>reflect the approximate number of attempts to access unlicensed content</a:t>
                      </a:r>
                      <a:endParaRPr lang="en-US" sz="1400" b="0" i="1" u="none" strike="noStrike" dirty="0">
                        <a:solidFill>
                          <a:srgbClr val="000000"/>
                        </a:solidFill>
                        <a:latin typeface="Calibri" pitchFamily="34" charset="0"/>
                        <a:cs typeface="Calibri" pitchFamily="34" charset="0"/>
                      </a:endParaRPr>
                    </a:p>
                  </a:txBody>
                  <a:tcPr marR="0" marT="91440" marB="0" anchor="b">
                    <a:lnL>
                      <a:noFill/>
                    </a:lnL>
                    <a:lnR>
                      <a:noFill/>
                    </a:lnR>
                    <a:lnT>
                      <a:noFill/>
                    </a:lnT>
                    <a:lnB>
                      <a:noFill/>
                    </a:lnB>
                    <a:solidFill>
                      <a:srgbClr val="EEEDE2"/>
                    </a:solidFill>
                  </a:tcPr>
                </a:tc>
              </a:tr>
            </a:tbl>
          </a:graphicData>
        </a:graphic>
      </p:graphicFrame>
      <p:pic>
        <p:nvPicPr>
          <p:cNvPr id="57349" name="Picture 2"/>
          <p:cNvPicPr>
            <a:picLocks noChangeAspect="1" noChangeArrowheads="1"/>
          </p:cNvPicPr>
          <p:nvPr/>
        </p:nvPicPr>
        <p:blipFill>
          <a:blip r:embed="rId2" cstate="print"/>
          <a:srcRect/>
          <a:stretch>
            <a:fillRect/>
          </a:stretch>
        </p:blipFill>
        <p:spPr bwMode="auto">
          <a:xfrm>
            <a:off x="457200" y="1600200"/>
            <a:ext cx="7543800" cy="3743325"/>
          </a:xfrm>
          <a:prstGeom prst="rect">
            <a:avLst/>
          </a:prstGeom>
          <a:noFill/>
          <a:ln w="9525">
            <a:noFill/>
            <a:miter lim="800000"/>
            <a:headEnd/>
            <a:tailEnd/>
          </a:ln>
        </p:spPr>
      </p:pic>
      <p:sp>
        <p:nvSpPr>
          <p:cNvPr id="9" name="Rectangle 8"/>
          <p:cNvSpPr/>
          <p:nvPr/>
        </p:nvSpPr>
        <p:spPr bwMode="auto">
          <a:xfrm>
            <a:off x="6705600" y="1371600"/>
            <a:ext cx="1905000" cy="1981200"/>
          </a:xfrm>
          <a:prstGeom prst="rect">
            <a:avLst/>
          </a:prstGeom>
          <a:solidFill>
            <a:schemeClr val="bg1">
              <a:lumMod val="95000"/>
            </a:schemeClr>
          </a:solidFill>
          <a:ln w="9525" cap="flat" cmpd="sng" algn="ctr">
            <a:noFill/>
            <a:prstDash val="solid"/>
            <a:round/>
            <a:headEnd type="none" w="med" len="med"/>
            <a:tailEnd type="none" w="med" len="med"/>
          </a:ln>
          <a:effectLst>
            <a:outerShdw blurRad="44450" dist="27940" dir="5400000" algn="ctr">
              <a:srgbClr val="000000">
                <a:alpha val="32000"/>
              </a:srgbClr>
            </a:outerShdw>
            <a:softEdge rad="12700"/>
          </a:effectLst>
        </p:spPr>
        <p:txBody>
          <a:bodyPr anchor="ctr"/>
          <a:lstStyle/>
          <a:p>
            <a:pPr eaLnBrk="0" hangingPunct="0">
              <a:defRPr/>
            </a:pPr>
            <a:r>
              <a:rPr kumimoji="0" lang="en-US" sz="1800" dirty="0">
                <a:latin typeface="Calibri" pitchFamily="34" charset="0"/>
                <a:ea typeface="ＭＳ Ｐゴシック" pitchFamily="28" charset="-128"/>
                <a:cs typeface="Calibri" pitchFamily="34" charset="0"/>
              </a:rPr>
              <a:t>The Arts &amp; Sciences VI Collection had the most 'turnaways' of all collections  in 2011</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1" descr="Temp"/>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pic>
        <p:nvPicPr>
          <p:cNvPr id="11267" name="Picture 5" descr="jstor_logo_small"/>
          <p:cNvPicPr>
            <a:picLocks noChangeAspect="1" noChangeArrowheads="1"/>
          </p:cNvPicPr>
          <p:nvPr/>
        </p:nvPicPr>
        <p:blipFill>
          <a:blip r:embed="rId4" cstate="print"/>
          <a:srcRect/>
          <a:stretch>
            <a:fillRect/>
          </a:stretch>
        </p:blipFill>
        <p:spPr bwMode="auto">
          <a:xfrm>
            <a:off x="990600" y="3048000"/>
            <a:ext cx="647700" cy="781050"/>
          </a:xfrm>
          <a:prstGeom prst="rect">
            <a:avLst/>
          </a:prstGeom>
          <a:noFill/>
          <a:ln w="9525">
            <a:noFill/>
            <a:miter lim="800000"/>
            <a:headEnd/>
            <a:tailEnd/>
          </a:ln>
        </p:spPr>
      </p:pic>
      <p:sp>
        <p:nvSpPr>
          <p:cNvPr id="4102" name="Rectangle 6"/>
          <p:cNvSpPr>
            <a:spLocks noChangeArrowheads="1"/>
          </p:cNvSpPr>
          <p:nvPr/>
        </p:nvSpPr>
        <p:spPr bwMode="auto">
          <a:xfrm>
            <a:off x="2057400" y="1295400"/>
            <a:ext cx="6705600" cy="4800600"/>
          </a:xfrm>
          <a:prstGeom prst="rect">
            <a:avLst/>
          </a:prstGeom>
          <a:noFill/>
          <a:ln w="9525">
            <a:noFill/>
            <a:miter lim="800000"/>
            <a:headEnd/>
            <a:tailEnd/>
          </a:ln>
        </p:spPr>
        <p:txBody>
          <a:bodyPr/>
          <a:lstStyle/>
          <a:p>
            <a:pPr marL="346075" indent="-346075" eaLnBrk="0" hangingPunct="0">
              <a:spcBef>
                <a:spcPts val="388"/>
              </a:spcBef>
              <a:buClr>
                <a:srgbClr val="595959"/>
              </a:buClr>
              <a:buFont typeface="Arial" charset="0"/>
              <a:buChar char="•"/>
              <a:defRPr/>
            </a:pPr>
            <a:r>
              <a:rPr kumimoji="0" lang="en-US" altLang="zh-TW" b="1" dirty="0" err="1">
                <a:solidFill>
                  <a:srgbClr val="595959"/>
                </a:solidFill>
                <a:latin typeface="+mj-ea"/>
                <a:ea typeface="+mj-ea"/>
              </a:rPr>
              <a:t>Ithaka</a:t>
            </a:r>
            <a:r>
              <a:rPr kumimoji="0" lang="en-US" altLang="zh-TW" b="1" dirty="0">
                <a:solidFill>
                  <a:srgbClr val="595959"/>
                </a:solidFill>
                <a:latin typeface="+mj-ea"/>
                <a:ea typeface="+mj-ea"/>
              </a:rPr>
              <a:t> S+R</a:t>
            </a:r>
            <a:r>
              <a:rPr kumimoji="0" lang="en-US" altLang="zh-TW" dirty="0">
                <a:solidFill>
                  <a:srgbClr val="595959"/>
                </a:solidFill>
                <a:latin typeface="+mj-ea"/>
                <a:ea typeface="+mj-ea"/>
              </a:rPr>
              <a:t> </a:t>
            </a:r>
            <a:r>
              <a:rPr kumimoji="0" lang="zh-TW" altLang="en-US" dirty="0">
                <a:solidFill>
                  <a:srgbClr val="595959"/>
                </a:solidFill>
                <a:latin typeface="+mj-ea"/>
                <a:ea typeface="+mj-ea"/>
              </a:rPr>
              <a:t>一項研究和諮詢服務，重點在於網路環境中學術研究和教學活動的轉型，旨在確立我們的社群所面臨的重大問題並且發揮促成變革的作用。</a:t>
            </a:r>
            <a:r>
              <a:rPr kumimoji="0" lang="en-US" altLang="zh-TW" dirty="0">
                <a:solidFill>
                  <a:srgbClr val="595959"/>
                </a:solidFill>
                <a:latin typeface="+mj-ea"/>
                <a:ea typeface="+mj-ea"/>
              </a:rPr>
              <a:t/>
            </a:r>
            <a:br>
              <a:rPr kumimoji="0" lang="en-US" altLang="zh-TW" dirty="0">
                <a:solidFill>
                  <a:srgbClr val="595959"/>
                </a:solidFill>
                <a:latin typeface="+mj-ea"/>
                <a:ea typeface="+mj-ea"/>
              </a:rPr>
            </a:br>
            <a:endParaRPr kumimoji="0" lang="zh-TW" altLang="en-US" dirty="0">
              <a:solidFill>
                <a:srgbClr val="595959"/>
              </a:solidFill>
              <a:latin typeface="+mj-ea"/>
              <a:ea typeface="+mj-ea"/>
            </a:endParaRPr>
          </a:p>
          <a:p>
            <a:pPr marL="346075" indent="-346075">
              <a:buFontTx/>
              <a:buChar char="•"/>
              <a:defRPr/>
            </a:pPr>
            <a:r>
              <a:rPr kumimoji="0" lang="en-US" altLang="zh-TW" b="1" dirty="0">
                <a:solidFill>
                  <a:srgbClr val="595959"/>
                </a:solidFill>
                <a:latin typeface="+mj-ea"/>
                <a:ea typeface="+mj-ea"/>
              </a:rPr>
              <a:t>JSTOR</a:t>
            </a:r>
            <a:r>
              <a:rPr kumimoji="0" lang="en-US" altLang="zh-TW" dirty="0">
                <a:solidFill>
                  <a:srgbClr val="595959"/>
                </a:solidFill>
                <a:latin typeface="+mj-ea"/>
                <a:ea typeface="+mj-ea"/>
              </a:rPr>
              <a:t> </a:t>
            </a:r>
            <a:r>
              <a:rPr kumimoji="0" lang="zh-TW" altLang="en-US" dirty="0">
                <a:solidFill>
                  <a:srgbClr val="595959"/>
                </a:solidFill>
                <a:latin typeface="+mj-ea"/>
                <a:ea typeface="+mj-ea"/>
              </a:rPr>
              <a:t>是一個發現、存取和保存學術內容成果的研究平台。</a:t>
            </a:r>
          </a:p>
          <a:p>
            <a:pPr marL="346075" indent="-346075">
              <a:defRPr/>
            </a:pPr>
            <a:r>
              <a:rPr kumimoji="0" lang="zh-TW" altLang="en-US" b="1" dirty="0">
                <a:solidFill>
                  <a:srgbClr val="595959"/>
                </a:solidFill>
                <a:latin typeface="+mj-ea"/>
                <a:ea typeface="+mj-ea"/>
              </a:rPr>
              <a:t>　</a:t>
            </a:r>
            <a:endParaRPr kumimoji="0" lang="en-US" altLang="zh-TW" b="1" dirty="0">
              <a:solidFill>
                <a:srgbClr val="595959"/>
              </a:solidFill>
              <a:latin typeface="+mj-ea"/>
              <a:ea typeface="+mj-ea"/>
            </a:endParaRPr>
          </a:p>
          <a:p>
            <a:pPr marL="346075" indent="-346075">
              <a:defRPr/>
            </a:pPr>
            <a:endParaRPr kumimoji="0" lang="zh-TW" altLang="en-US" dirty="0">
              <a:solidFill>
                <a:srgbClr val="595959"/>
              </a:solidFill>
              <a:latin typeface="+mj-ea"/>
              <a:ea typeface="+mj-ea"/>
            </a:endParaRPr>
          </a:p>
          <a:p>
            <a:pPr marL="346075" indent="-346075" eaLnBrk="0" hangingPunct="0">
              <a:spcBef>
                <a:spcPts val="388"/>
              </a:spcBef>
              <a:buFontTx/>
              <a:buChar char="•"/>
              <a:defRPr/>
            </a:pPr>
            <a:r>
              <a:rPr kumimoji="0" lang="en-US" altLang="zh-TW" b="1" dirty="0">
                <a:solidFill>
                  <a:srgbClr val="595959"/>
                </a:solidFill>
                <a:latin typeface="+mj-ea"/>
                <a:ea typeface="+mj-ea"/>
              </a:rPr>
              <a:t>Portico </a:t>
            </a:r>
            <a:r>
              <a:rPr kumimoji="0" lang="zh-TW" altLang="en-US" dirty="0">
                <a:solidFill>
                  <a:srgbClr val="595959"/>
                </a:solidFill>
                <a:latin typeface="+mj-ea"/>
                <a:ea typeface="+mj-ea"/>
              </a:rPr>
              <a:t>是一項提供電子期刊、電子書籍和其他學術性電子內容的數位內容保存服務。</a:t>
            </a:r>
          </a:p>
        </p:txBody>
      </p:sp>
      <p:sp>
        <p:nvSpPr>
          <p:cNvPr id="11269" name="Rectangle 7"/>
          <p:cNvSpPr>
            <a:spLocks noChangeArrowheads="1"/>
          </p:cNvSpPr>
          <p:nvPr/>
        </p:nvSpPr>
        <p:spPr bwMode="auto">
          <a:xfrm>
            <a:off x="342900" y="228600"/>
            <a:ext cx="2628900" cy="461963"/>
          </a:xfrm>
          <a:prstGeom prst="rect">
            <a:avLst/>
          </a:prstGeom>
          <a:noFill/>
          <a:ln w="9525">
            <a:noFill/>
            <a:miter lim="800000"/>
            <a:headEnd/>
            <a:tailEnd/>
          </a:ln>
        </p:spPr>
        <p:txBody>
          <a:bodyPr>
            <a:spAutoFit/>
          </a:bodyPr>
          <a:lstStyle/>
          <a:p>
            <a:pPr eaLnBrk="0" hangingPunct="0"/>
            <a:r>
              <a:rPr kumimoji="0" lang="zh-TW" altLang="en-US" b="1">
                <a:solidFill>
                  <a:srgbClr val="595959"/>
                </a:solidFill>
                <a:ea typeface="ＭＳ Ｐゴシック" pitchFamily="34" charset="-128"/>
              </a:rPr>
              <a:t>服務概述</a:t>
            </a:r>
          </a:p>
        </p:txBody>
      </p:sp>
      <p:pic>
        <p:nvPicPr>
          <p:cNvPr id="11270" name="Picture 8" descr="Ithaka-S+R-final-logo_art"/>
          <p:cNvPicPr>
            <a:picLocks noChangeAspect="1" noChangeArrowheads="1"/>
          </p:cNvPicPr>
          <p:nvPr/>
        </p:nvPicPr>
        <p:blipFill>
          <a:blip r:embed="rId5" cstate="print"/>
          <a:srcRect l="15625" t="21875" r="15625" b="28125"/>
          <a:stretch>
            <a:fillRect/>
          </a:stretch>
        </p:blipFill>
        <p:spPr bwMode="auto">
          <a:xfrm>
            <a:off x="381000" y="1371600"/>
            <a:ext cx="1676400" cy="1219200"/>
          </a:xfrm>
          <a:prstGeom prst="rect">
            <a:avLst/>
          </a:prstGeom>
          <a:noFill/>
          <a:ln w="9525">
            <a:noFill/>
            <a:miter lim="800000"/>
            <a:headEnd/>
            <a:tailEnd/>
          </a:ln>
        </p:spPr>
      </p:pic>
      <p:pic>
        <p:nvPicPr>
          <p:cNvPr id="11271" name="Picture 9" descr="Portico-logo_amy"/>
          <p:cNvPicPr>
            <a:picLocks noChangeAspect="1" noChangeArrowheads="1"/>
          </p:cNvPicPr>
          <p:nvPr/>
        </p:nvPicPr>
        <p:blipFill>
          <a:blip r:embed="rId6" cstate="print"/>
          <a:srcRect t="26984" r="32220"/>
          <a:stretch>
            <a:fillRect/>
          </a:stretch>
        </p:blipFill>
        <p:spPr bwMode="auto">
          <a:xfrm>
            <a:off x="-609600" y="4343400"/>
            <a:ext cx="2514600" cy="3505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7162800" cy="914400"/>
          </a:xfrm>
          <a:prstGeom prst="rect">
            <a:avLst/>
          </a:prstGeom>
        </p:spPr>
        <p:txBody>
          <a:bodyPr anchor="ctr">
            <a:normAutofit fontScale="97500"/>
          </a:bodyPr>
          <a:lstStyle/>
          <a:p>
            <a:pPr>
              <a:defRPr/>
            </a:pPr>
            <a:r>
              <a:rPr kumimoji="0" lang="en-US" b="1" kern="0" dirty="0">
                <a:latin typeface="+mj-lt"/>
                <a:ea typeface="+mj-ea"/>
                <a:cs typeface="+mj-cs"/>
              </a:rPr>
              <a:t>2011 </a:t>
            </a:r>
            <a:r>
              <a:rPr kumimoji="0" lang="en-US" b="1" kern="0" dirty="0" err="1">
                <a:latin typeface="+mj-lt"/>
                <a:ea typeface="+mj-ea"/>
                <a:cs typeface="+mj-cs"/>
              </a:rPr>
              <a:t>Turnaways</a:t>
            </a:r>
            <a:r>
              <a:rPr kumimoji="0" lang="en-US" b="1" kern="0" dirty="0">
                <a:latin typeface="+mj-lt"/>
                <a:ea typeface="+mj-ea"/>
                <a:cs typeface="+mj-cs"/>
              </a:rPr>
              <a:t> by Discipline</a:t>
            </a:r>
          </a:p>
        </p:txBody>
      </p:sp>
      <p:graphicFrame>
        <p:nvGraphicFramePr>
          <p:cNvPr id="11" name="Table 10"/>
          <p:cNvGraphicFramePr>
            <a:graphicFrameLocks noGrp="1"/>
          </p:cNvGraphicFramePr>
          <p:nvPr/>
        </p:nvGraphicFramePr>
        <p:xfrm>
          <a:off x="152400" y="5562600"/>
          <a:ext cx="7772400" cy="762000"/>
        </p:xfrm>
        <a:graphic>
          <a:graphicData uri="http://schemas.openxmlformats.org/drawingml/2006/table">
            <a:tbl>
              <a:tblPr/>
              <a:tblGrid>
                <a:gridCol w="7772400"/>
              </a:tblGrid>
              <a:tr h="762000">
                <a:tc>
                  <a:txBody>
                    <a:bodyPr/>
                    <a:lstStyle/>
                    <a:p>
                      <a:pPr algn="l" fontAlgn="b"/>
                      <a:r>
                        <a:rPr lang="en-US" sz="1400" b="1" i="1" u="none" strike="noStrike" dirty="0" smtClean="0">
                          <a:solidFill>
                            <a:srgbClr val="000000"/>
                          </a:solidFill>
                          <a:latin typeface="Calibri" pitchFamily="34" charset="0"/>
                          <a:cs typeface="Calibri" pitchFamily="34" charset="0"/>
                        </a:rPr>
                        <a:t>Turnaways </a:t>
                      </a:r>
                      <a:r>
                        <a:rPr lang="en-US" sz="1400" b="0" i="1" u="none" strike="noStrike" dirty="0" smtClean="0">
                          <a:solidFill>
                            <a:srgbClr val="000000"/>
                          </a:solidFill>
                          <a:latin typeface="Calibri" pitchFamily="34" charset="0"/>
                          <a:cs typeface="Calibri" pitchFamily="34" charset="0"/>
                        </a:rPr>
                        <a:t>reflect the approximate number of attempts to access unlicensed content</a:t>
                      </a:r>
                      <a:endParaRPr lang="en-US" sz="1400" b="0" i="1" u="none" strike="noStrike" dirty="0">
                        <a:solidFill>
                          <a:srgbClr val="000000"/>
                        </a:solidFill>
                        <a:latin typeface="Calibri" pitchFamily="34" charset="0"/>
                        <a:cs typeface="Calibri" pitchFamily="34" charset="0"/>
                      </a:endParaRPr>
                    </a:p>
                  </a:txBody>
                  <a:tcPr marR="0" marT="91440" marB="0" anchor="b">
                    <a:lnL>
                      <a:noFill/>
                    </a:lnL>
                    <a:lnR>
                      <a:noFill/>
                    </a:lnR>
                    <a:lnT>
                      <a:noFill/>
                    </a:lnT>
                    <a:lnB>
                      <a:noFill/>
                    </a:lnB>
                    <a:solidFill>
                      <a:srgbClr val="EEEDE2"/>
                    </a:solidFill>
                  </a:tcPr>
                </a:tc>
              </a:tr>
            </a:tbl>
          </a:graphicData>
        </a:graphic>
      </p:graphicFrame>
      <p:pic>
        <p:nvPicPr>
          <p:cNvPr id="58373" name="Picture 2"/>
          <p:cNvPicPr>
            <a:picLocks noChangeAspect="1" noChangeArrowheads="1"/>
          </p:cNvPicPr>
          <p:nvPr/>
        </p:nvPicPr>
        <p:blipFill>
          <a:blip r:embed="rId2" cstate="print"/>
          <a:srcRect/>
          <a:stretch>
            <a:fillRect/>
          </a:stretch>
        </p:blipFill>
        <p:spPr bwMode="auto">
          <a:xfrm>
            <a:off x="1366838" y="1733550"/>
            <a:ext cx="6408737" cy="3390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7162800" cy="914400"/>
          </a:xfrm>
          <a:prstGeom prst="rect">
            <a:avLst/>
          </a:prstGeom>
        </p:spPr>
        <p:txBody>
          <a:bodyPr anchor="ctr">
            <a:normAutofit fontScale="97500"/>
          </a:bodyPr>
          <a:lstStyle/>
          <a:p>
            <a:pPr>
              <a:defRPr/>
            </a:pPr>
            <a:r>
              <a:rPr kumimoji="0" lang="en-US" b="1" kern="0" dirty="0">
                <a:latin typeface="+mj-lt"/>
                <a:ea typeface="+mj-ea"/>
                <a:cs typeface="+mj-cs"/>
              </a:rPr>
              <a:t>2011 </a:t>
            </a:r>
            <a:r>
              <a:rPr kumimoji="0" lang="en-US" b="1" kern="0" dirty="0" err="1">
                <a:latin typeface="+mj-lt"/>
                <a:ea typeface="+mj-ea"/>
                <a:cs typeface="+mj-cs"/>
              </a:rPr>
              <a:t>Turnaways</a:t>
            </a:r>
            <a:r>
              <a:rPr kumimoji="0" lang="en-US" b="1" kern="0" dirty="0">
                <a:latin typeface="+mj-lt"/>
                <a:ea typeface="+mj-ea"/>
                <a:cs typeface="+mj-cs"/>
              </a:rPr>
              <a:t> by Discipline</a:t>
            </a:r>
          </a:p>
        </p:txBody>
      </p:sp>
      <p:graphicFrame>
        <p:nvGraphicFramePr>
          <p:cNvPr id="11" name="Table 10"/>
          <p:cNvGraphicFramePr>
            <a:graphicFrameLocks noGrp="1"/>
          </p:cNvGraphicFramePr>
          <p:nvPr/>
        </p:nvGraphicFramePr>
        <p:xfrm>
          <a:off x="152400" y="5562600"/>
          <a:ext cx="7772400" cy="762000"/>
        </p:xfrm>
        <a:graphic>
          <a:graphicData uri="http://schemas.openxmlformats.org/drawingml/2006/table">
            <a:tbl>
              <a:tblPr/>
              <a:tblGrid>
                <a:gridCol w="7772400"/>
              </a:tblGrid>
              <a:tr h="762000">
                <a:tc>
                  <a:txBody>
                    <a:bodyPr/>
                    <a:lstStyle/>
                    <a:p>
                      <a:pPr algn="l" fontAlgn="b"/>
                      <a:r>
                        <a:rPr lang="en-US" sz="1400" b="1" i="1" u="none" strike="noStrike" dirty="0" smtClean="0">
                          <a:solidFill>
                            <a:srgbClr val="000000"/>
                          </a:solidFill>
                          <a:latin typeface="Calibri" pitchFamily="34" charset="0"/>
                          <a:cs typeface="Calibri" pitchFamily="34" charset="0"/>
                        </a:rPr>
                        <a:t>Turnaways </a:t>
                      </a:r>
                      <a:r>
                        <a:rPr lang="en-US" sz="1400" b="0" i="1" u="none" strike="noStrike" dirty="0" smtClean="0">
                          <a:solidFill>
                            <a:srgbClr val="000000"/>
                          </a:solidFill>
                          <a:latin typeface="Calibri" pitchFamily="34" charset="0"/>
                          <a:cs typeface="Calibri" pitchFamily="34" charset="0"/>
                        </a:rPr>
                        <a:t>reflect the approximate number of attempts to access unlicensed content</a:t>
                      </a:r>
                      <a:endParaRPr lang="en-US" sz="1400" b="0" i="1" u="none" strike="noStrike" dirty="0">
                        <a:solidFill>
                          <a:srgbClr val="000000"/>
                        </a:solidFill>
                        <a:latin typeface="Calibri" pitchFamily="34" charset="0"/>
                        <a:cs typeface="Calibri" pitchFamily="34" charset="0"/>
                      </a:endParaRPr>
                    </a:p>
                  </a:txBody>
                  <a:tcPr marR="0" marT="91440" marB="0" anchor="b">
                    <a:lnL>
                      <a:noFill/>
                    </a:lnL>
                    <a:lnR>
                      <a:noFill/>
                    </a:lnR>
                    <a:lnT>
                      <a:noFill/>
                    </a:lnT>
                    <a:lnB>
                      <a:noFill/>
                    </a:lnB>
                    <a:solidFill>
                      <a:srgbClr val="EEEDE2"/>
                    </a:solidFill>
                  </a:tcPr>
                </a:tc>
              </a:tr>
            </a:tbl>
          </a:graphicData>
        </a:graphic>
      </p:graphicFrame>
      <p:pic>
        <p:nvPicPr>
          <p:cNvPr id="59397" name="Picture 2"/>
          <p:cNvPicPr>
            <a:picLocks noChangeAspect="1" noChangeArrowheads="1"/>
          </p:cNvPicPr>
          <p:nvPr/>
        </p:nvPicPr>
        <p:blipFill>
          <a:blip r:embed="rId2" cstate="print"/>
          <a:srcRect/>
          <a:stretch>
            <a:fillRect/>
          </a:stretch>
        </p:blipFill>
        <p:spPr bwMode="auto">
          <a:xfrm>
            <a:off x="1360488" y="1516063"/>
            <a:ext cx="6423025" cy="382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7162800" cy="914400"/>
          </a:xfrm>
          <a:prstGeom prst="rect">
            <a:avLst/>
          </a:prstGeom>
        </p:spPr>
        <p:txBody>
          <a:bodyPr anchor="ctr">
            <a:normAutofit fontScale="97500"/>
          </a:bodyPr>
          <a:lstStyle/>
          <a:p>
            <a:pPr>
              <a:defRPr/>
            </a:pPr>
            <a:r>
              <a:rPr kumimoji="0" lang="en-US" b="1" kern="0" dirty="0">
                <a:latin typeface="+mj-lt"/>
                <a:ea typeface="+mj-ea"/>
                <a:cs typeface="+mj-cs"/>
              </a:rPr>
              <a:t>2011 </a:t>
            </a:r>
            <a:r>
              <a:rPr kumimoji="0" lang="en-US" b="1" kern="0" dirty="0" err="1">
                <a:latin typeface="+mj-lt"/>
                <a:ea typeface="+mj-ea"/>
                <a:cs typeface="+mj-cs"/>
              </a:rPr>
              <a:t>Turnaways</a:t>
            </a:r>
            <a:r>
              <a:rPr kumimoji="0" lang="en-US" b="1" kern="0" dirty="0">
                <a:latin typeface="+mj-lt"/>
                <a:ea typeface="+mj-ea"/>
                <a:cs typeface="+mj-cs"/>
              </a:rPr>
              <a:t> by Discipline</a:t>
            </a:r>
          </a:p>
        </p:txBody>
      </p:sp>
      <p:graphicFrame>
        <p:nvGraphicFramePr>
          <p:cNvPr id="11" name="Table 10"/>
          <p:cNvGraphicFramePr>
            <a:graphicFrameLocks noGrp="1"/>
          </p:cNvGraphicFramePr>
          <p:nvPr/>
        </p:nvGraphicFramePr>
        <p:xfrm>
          <a:off x="152400" y="5562600"/>
          <a:ext cx="7772400" cy="762000"/>
        </p:xfrm>
        <a:graphic>
          <a:graphicData uri="http://schemas.openxmlformats.org/drawingml/2006/table">
            <a:tbl>
              <a:tblPr/>
              <a:tblGrid>
                <a:gridCol w="7772400"/>
              </a:tblGrid>
              <a:tr h="762000">
                <a:tc>
                  <a:txBody>
                    <a:bodyPr/>
                    <a:lstStyle/>
                    <a:p>
                      <a:pPr algn="l" fontAlgn="b"/>
                      <a:r>
                        <a:rPr lang="en-US" sz="1400" b="1" i="1" u="none" strike="noStrike" dirty="0" smtClean="0">
                          <a:solidFill>
                            <a:srgbClr val="000000"/>
                          </a:solidFill>
                          <a:latin typeface="Calibri" pitchFamily="34" charset="0"/>
                          <a:cs typeface="Calibri" pitchFamily="34" charset="0"/>
                        </a:rPr>
                        <a:t>Turnaways </a:t>
                      </a:r>
                      <a:r>
                        <a:rPr lang="en-US" sz="1400" b="0" i="1" u="none" strike="noStrike" dirty="0" smtClean="0">
                          <a:solidFill>
                            <a:srgbClr val="000000"/>
                          </a:solidFill>
                          <a:latin typeface="Calibri" pitchFamily="34" charset="0"/>
                          <a:cs typeface="Calibri" pitchFamily="34" charset="0"/>
                        </a:rPr>
                        <a:t>reflect the approximate number of attempts to access unlicensed content</a:t>
                      </a:r>
                      <a:endParaRPr lang="en-US" sz="1400" b="0" i="1" u="none" strike="noStrike" dirty="0">
                        <a:solidFill>
                          <a:srgbClr val="000000"/>
                        </a:solidFill>
                        <a:latin typeface="Calibri" pitchFamily="34" charset="0"/>
                        <a:cs typeface="Calibri" pitchFamily="34" charset="0"/>
                      </a:endParaRPr>
                    </a:p>
                  </a:txBody>
                  <a:tcPr marR="0" marT="91440" marB="0" anchor="b">
                    <a:lnL>
                      <a:noFill/>
                    </a:lnL>
                    <a:lnR>
                      <a:noFill/>
                    </a:lnR>
                    <a:lnT>
                      <a:noFill/>
                    </a:lnT>
                    <a:lnB>
                      <a:noFill/>
                    </a:lnB>
                    <a:solidFill>
                      <a:srgbClr val="EEEDE2"/>
                    </a:solidFill>
                  </a:tcPr>
                </a:tc>
              </a:tr>
            </a:tbl>
          </a:graphicData>
        </a:graphic>
      </p:graphicFrame>
      <p:pic>
        <p:nvPicPr>
          <p:cNvPr id="60421" name="Picture 2"/>
          <p:cNvPicPr>
            <a:picLocks noChangeAspect="1" noChangeArrowheads="1"/>
          </p:cNvPicPr>
          <p:nvPr/>
        </p:nvPicPr>
        <p:blipFill>
          <a:blip r:embed="rId2" cstate="print"/>
          <a:srcRect/>
          <a:stretch>
            <a:fillRect/>
          </a:stretch>
        </p:blipFill>
        <p:spPr bwMode="auto">
          <a:xfrm>
            <a:off x="1728788" y="1641475"/>
            <a:ext cx="5684837" cy="3573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7162800" cy="914400"/>
          </a:xfrm>
          <a:prstGeom prst="rect">
            <a:avLst/>
          </a:prstGeom>
        </p:spPr>
        <p:txBody>
          <a:bodyPr anchor="ctr">
            <a:normAutofit fontScale="97500"/>
          </a:bodyPr>
          <a:lstStyle/>
          <a:p>
            <a:pPr>
              <a:defRPr/>
            </a:pPr>
            <a:r>
              <a:rPr kumimoji="0" lang="en-US" b="1" kern="0" dirty="0">
                <a:latin typeface="+mj-lt"/>
                <a:ea typeface="+mj-ea"/>
                <a:cs typeface="+mj-cs"/>
              </a:rPr>
              <a:t>2011 </a:t>
            </a:r>
            <a:r>
              <a:rPr kumimoji="0" lang="en-US" b="1" kern="0" dirty="0" err="1">
                <a:latin typeface="+mj-lt"/>
                <a:ea typeface="+mj-ea"/>
                <a:cs typeface="+mj-cs"/>
              </a:rPr>
              <a:t>Turnaways</a:t>
            </a:r>
            <a:r>
              <a:rPr kumimoji="0" lang="en-US" b="1" kern="0" dirty="0">
                <a:latin typeface="+mj-lt"/>
                <a:ea typeface="+mj-ea"/>
                <a:cs typeface="+mj-cs"/>
              </a:rPr>
              <a:t> by Discipline</a:t>
            </a:r>
          </a:p>
        </p:txBody>
      </p:sp>
      <p:graphicFrame>
        <p:nvGraphicFramePr>
          <p:cNvPr id="11" name="Table 10"/>
          <p:cNvGraphicFramePr>
            <a:graphicFrameLocks noGrp="1"/>
          </p:cNvGraphicFramePr>
          <p:nvPr/>
        </p:nvGraphicFramePr>
        <p:xfrm>
          <a:off x="152400" y="5562600"/>
          <a:ext cx="7772400" cy="762000"/>
        </p:xfrm>
        <a:graphic>
          <a:graphicData uri="http://schemas.openxmlformats.org/drawingml/2006/table">
            <a:tbl>
              <a:tblPr/>
              <a:tblGrid>
                <a:gridCol w="7772400"/>
              </a:tblGrid>
              <a:tr h="762000">
                <a:tc>
                  <a:txBody>
                    <a:bodyPr/>
                    <a:lstStyle/>
                    <a:p>
                      <a:pPr algn="l" fontAlgn="b"/>
                      <a:r>
                        <a:rPr lang="en-US" sz="1400" b="1" i="1" u="none" strike="noStrike" dirty="0" smtClean="0">
                          <a:solidFill>
                            <a:srgbClr val="000000"/>
                          </a:solidFill>
                          <a:latin typeface="Calibri" pitchFamily="34" charset="0"/>
                          <a:cs typeface="Calibri" pitchFamily="34" charset="0"/>
                        </a:rPr>
                        <a:t>Turnaways </a:t>
                      </a:r>
                      <a:r>
                        <a:rPr lang="en-US" sz="1400" b="0" i="1" u="none" strike="noStrike" dirty="0" smtClean="0">
                          <a:solidFill>
                            <a:srgbClr val="000000"/>
                          </a:solidFill>
                          <a:latin typeface="Calibri" pitchFamily="34" charset="0"/>
                          <a:cs typeface="Calibri" pitchFamily="34" charset="0"/>
                        </a:rPr>
                        <a:t>reflect the approximate number of attempts to access unlicensed content</a:t>
                      </a:r>
                      <a:endParaRPr lang="en-US" sz="1400" b="0" i="1" u="none" strike="noStrike" dirty="0">
                        <a:solidFill>
                          <a:srgbClr val="000000"/>
                        </a:solidFill>
                        <a:latin typeface="Calibri" pitchFamily="34" charset="0"/>
                        <a:cs typeface="Calibri" pitchFamily="34" charset="0"/>
                      </a:endParaRPr>
                    </a:p>
                  </a:txBody>
                  <a:tcPr marR="0" marT="91440" marB="0" anchor="b">
                    <a:lnL>
                      <a:noFill/>
                    </a:lnL>
                    <a:lnR>
                      <a:noFill/>
                    </a:lnR>
                    <a:lnT>
                      <a:noFill/>
                    </a:lnT>
                    <a:lnB>
                      <a:noFill/>
                    </a:lnB>
                    <a:solidFill>
                      <a:srgbClr val="EEEDE2"/>
                    </a:solidFill>
                  </a:tcPr>
                </a:tc>
              </a:tr>
            </a:tbl>
          </a:graphicData>
        </a:graphic>
      </p:graphicFrame>
      <p:pic>
        <p:nvPicPr>
          <p:cNvPr id="61445" name="Picture 2"/>
          <p:cNvPicPr>
            <a:picLocks noChangeAspect="1" noChangeArrowheads="1"/>
          </p:cNvPicPr>
          <p:nvPr/>
        </p:nvPicPr>
        <p:blipFill>
          <a:blip r:embed="rId2" cstate="print"/>
          <a:srcRect/>
          <a:stretch>
            <a:fillRect/>
          </a:stretch>
        </p:blipFill>
        <p:spPr bwMode="auto">
          <a:xfrm>
            <a:off x="1744663" y="1695450"/>
            <a:ext cx="5654675" cy="3467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4800" y="228600"/>
            <a:ext cx="6858000" cy="685800"/>
          </a:xfrm>
          <a:prstGeom prst="rect">
            <a:avLst/>
          </a:prstGeom>
        </p:spPr>
        <p:txBody>
          <a:bodyPr anchor="ctr">
            <a:normAutofit fontScale="97500"/>
          </a:bodyPr>
          <a:lstStyle/>
          <a:p>
            <a:pPr>
              <a:defRPr/>
            </a:pPr>
            <a:r>
              <a:rPr kumimoji="0" lang="en-US" b="1" kern="0" dirty="0">
                <a:latin typeface="+mj-lt"/>
                <a:ea typeface="+mj-ea"/>
                <a:cs typeface="+mj-cs"/>
              </a:rPr>
              <a:t>Current Scholarship Usage</a:t>
            </a:r>
          </a:p>
        </p:txBody>
      </p:sp>
      <p:sp>
        <p:nvSpPr>
          <p:cNvPr id="6" name="Rounded Rectangle 5"/>
          <p:cNvSpPr/>
          <p:nvPr/>
        </p:nvSpPr>
        <p:spPr bwMode="auto">
          <a:xfrm>
            <a:off x="228600" y="990600"/>
            <a:ext cx="6324600" cy="381000"/>
          </a:xfrm>
          <a:prstGeom prst="roundRect">
            <a:avLst/>
          </a:prstGeom>
          <a:solidFill>
            <a:srgbClr val="EEEDE2"/>
          </a:solidFill>
          <a:ln>
            <a:solidFill>
              <a:schemeClr val="bg2">
                <a:lumMod val="20000"/>
                <a:lumOff val="8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lgn="ctr" eaLnBrk="0" hangingPunct="0">
              <a:defRPr/>
            </a:pPr>
            <a:r>
              <a:rPr kumimoji="0" lang="en-US" sz="1800" b="1" dirty="0">
                <a:solidFill>
                  <a:schemeClr val="tx1"/>
                </a:solidFill>
                <a:latin typeface="Calibri" pitchFamily="34" charset="0"/>
                <a:cs typeface="Calibri" pitchFamily="34" charset="0"/>
              </a:rPr>
              <a:t>Top 10 CSP Journals with Most Usage (Date Range CY 2011)</a:t>
            </a:r>
          </a:p>
        </p:txBody>
      </p:sp>
      <p:pic>
        <p:nvPicPr>
          <p:cNvPr id="62468" name="Picture 2"/>
          <p:cNvPicPr>
            <a:picLocks noChangeAspect="1" noChangeArrowheads="1"/>
          </p:cNvPicPr>
          <p:nvPr/>
        </p:nvPicPr>
        <p:blipFill>
          <a:blip r:embed="rId2" cstate="print"/>
          <a:srcRect/>
          <a:stretch>
            <a:fillRect/>
          </a:stretch>
        </p:blipFill>
        <p:spPr bwMode="auto">
          <a:xfrm>
            <a:off x="457200" y="1676400"/>
            <a:ext cx="8153400" cy="4076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4800" y="228600"/>
            <a:ext cx="6858000" cy="685800"/>
          </a:xfrm>
          <a:prstGeom prst="rect">
            <a:avLst/>
          </a:prstGeom>
        </p:spPr>
        <p:txBody>
          <a:bodyPr anchor="ctr">
            <a:normAutofit fontScale="97500"/>
          </a:bodyPr>
          <a:lstStyle/>
          <a:p>
            <a:pPr>
              <a:defRPr/>
            </a:pPr>
            <a:r>
              <a:rPr kumimoji="0" lang="en-US" b="1" kern="0" dirty="0">
                <a:latin typeface="+mj-lt"/>
                <a:ea typeface="+mj-ea"/>
                <a:cs typeface="+mj-cs"/>
              </a:rPr>
              <a:t>Current Scholarship </a:t>
            </a:r>
            <a:r>
              <a:rPr kumimoji="0" lang="en-US" b="1" kern="0" dirty="0" err="1">
                <a:latin typeface="+mj-lt"/>
                <a:ea typeface="+mj-ea"/>
                <a:cs typeface="+mj-cs"/>
              </a:rPr>
              <a:t>Turnaways</a:t>
            </a:r>
            <a:endParaRPr kumimoji="0" lang="en-US" b="1" kern="0" dirty="0">
              <a:latin typeface="+mj-lt"/>
              <a:ea typeface="+mj-ea"/>
              <a:cs typeface="+mj-cs"/>
            </a:endParaRPr>
          </a:p>
        </p:txBody>
      </p:sp>
      <p:graphicFrame>
        <p:nvGraphicFramePr>
          <p:cNvPr id="11" name="Table 10"/>
          <p:cNvGraphicFramePr>
            <a:graphicFrameLocks noGrp="1"/>
          </p:cNvGraphicFramePr>
          <p:nvPr/>
        </p:nvGraphicFramePr>
        <p:xfrm>
          <a:off x="152400" y="6248400"/>
          <a:ext cx="7772400" cy="304800"/>
        </p:xfrm>
        <a:graphic>
          <a:graphicData uri="http://schemas.openxmlformats.org/drawingml/2006/table">
            <a:tbl>
              <a:tblPr/>
              <a:tblGrid>
                <a:gridCol w="7772400"/>
              </a:tblGrid>
              <a:tr h="304800">
                <a:tc>
                  <a:txBody>
                    <a:bodyPr/>
                    <a:lstStyle/>
                    <a:p>
                      <a:pPr algn="l" fontAlgn="b"/>
                      <a:r>
                        <a:rPr lang="en-US" sz="1400" b="1" i="1" u="none" strike="noStrike" dirty="0" smtClean="0">
                          <a:solidFill>
                            <a:srgbClr val="000000"/>
                          </a:solidFill>
                          <a:latin typeface="Calibri" pitchFamily="34" charset="0"/>
                          <a:cs typeface="Calibri" pitchFamily="34" charset="0"/>
                        </a:rPr>
                        <a:t>Turnaways </a:t>
                      </a:r>
                      <a:r>
                        <a:rPr lang="en-US" sz="1400" b="0" i="1" u="none" strike="noStrike" dirty="0" smtClean="0">
                          <a:solidFill>
                            <a:srgbClr val="000000"/>
                          </a:solidFill>
                          <a:latin typeface="Calibri" pitchFamily="34" charset="0"/>
                          <a:cs typeface="Calibri" pitchFamily="34" charset="0"/>
                        </a:rPr>
                        <a:t>reflect the approximate number of attempts to access unlicensed content</a:t>
                      </a:r>
                      <a:endParaRPr lang="en-US" sz="1400" b="0" i="1" u="none" strike="noStrike" dirty="0">
                        <a:solidFill>
                          <a:srgbClr val="000000"/>
                        </a:solidFill>
                        <a:latin typeface="Calibri" pitchFamily="34" charset="0"/>
                        <a:cs typeface="Calibri" pitchFamily="34" charset="0"/>
                      </a:endParaRPr>
                    </a:p>
                  </a:txBody>
                  <a:tcPr marR="0" marT="91440" marB="0" anchor="b">
                    <a:lnL>
                      <a:noFill/>
                    </a:lnL>
                    <a:lnR>
                      <a:noFill/>
                    </a:lnR>
                    <a:lnT>
                      <a:noFill/>
                    </a:lnT>
                    <a:lnB>
                      <a:noFill/>
                    </a:lnB>
                    <a:solidFill>
                      <a:srgbClr val="EEEDE2"/>
                    </a:solidFill>
                  </a:tcPr>
                </a:tc>
              </a:tr>
            </a:tbl>
          </a:graphicData>
        </a:graphic>
      </p:graphicFrame>
      <p:sp>
        <p:nvSpPr>
          <p:cNvPr id="9" name="Rounded Rectangle 8"/>
          <p:cNvSpPr/>
          <p:nvPr/>
        </p:nvSpPr>
        <p:spPr bwMode="auto">
          <a:xfrm>
            <a:off x="838200" y="1066800"/>
            <a:ext cx="6324600" cy="381000"/>
          </a:xfrm>
          <a:prstGeom prst="roundRect">
            <a:avLst/>
          </a:prstGeom>
          <a:solidFill>
            <a:srgbClr val="EEEDE2"/>
          </a:solidFill>
          <a:ln>
            <a:solidFill>
              <a:schemeClr val="bg2">
                <a:lumMod val="20000"/>
                <a:lumOff val="8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lstStyle/>
          <a:p>
            <a:pPr algn="ctr" eaLnBrk="0" hangingPunct="0">
              <a:defRPr/>
            </a:pPr>
            <a:r>
              <a:rPr kumimoji="0" lang="en-US" sz="1800" b="1" dirty="0">
                <a:solidFill>
                  <a:schemeClr val="tx1"/>
                </a:solidFill>
                <a:latin typeface="Calibri" pitchFamily="34" charset="0"/>
                <a:cs typeface="Calibri" pitchFamily="34" charset="0"/>
              </a:rPr>
              <a:t>Top 10 CSP Journals with Most </a:t>
            </a:r>
            <a:r>
              <a:rPr kumimoji="0" lang="en-US" sz="1800" b="1" dirty="0" err="1">
                <a:solidFill>
                  <a:schemeClr val="tx1"/>
                </a:solidFill>
                <a:latin typeface="Calibri" pitchFamily="34" charset="0"/>
                <a:cs typeface="Calibri" pitchFamily="34" charset="0"/>
              </a:rPr>
              <a:t>Turnaways</a:t>
            </a:r>
            <a:r>
              <a:rPr kumimoji="0" lang="en-US" sz="1800" b="1" dirty="0">
                <a:solidFill>
                  <a:schemeClr val="tx1"/>
                </a:solidFill>
                <a:latin typeface="Calibri" pitchFamily="34" charset="0"/>
                <a:cs typeface="Calibri" pitchFamily="34" charset="0"/>
              </a:rPr>
              <a:t> (Date Range CY 2011)</a:t>
            </a:r>
          </a:p>
        </p:txBody>
      </p:sp>
      <p:graphicFrame>
        <p:nvGraphicFramePr>
          <p:cNvPr id="10" name="Table 9"/>
          <p:cNvGraphicFramePr>
            <a:graphicFrameLocks noGrp="1"/>
          </p:cNvGraphicFramePr>
          <p:nvPr/>
        </p:nvGraphicFramePr>
        <p:xfrm>
          <a:off x="381000" y="1600200"/>
          <a:ext cx="8001001" cy="4038598"/>
        </p:xfrm>
        <a:graphic>
          <a:graphicData uri="http://schemas.openxmlformats.org/drawingml/2006/table">
            <a:tbl>
              <a:tblPr/>
              <a:tblGrid>
                <a:gridCol w="3124201"/>
                <a:gridCol w="1219200"/>
                <a:gridCol w="1371600"/>
                <a:gridCol w="2286000"/>
              </a:tblGrid>
              <a:tr h="635860">
                <a:tc>
                  <a:txBody>
                    <a:bodyPr/>
                    <a:lstStyle/>
                    <a:p>
                      <a:pPr algn="ctr" fontAlgn="b"/>
                      <a:r>
                        <a:rPr lang="en-US" sz="1600" b="1" i="0" u="none" strike="noStrike" dirty="0" smtClean="0">
                          <a:solidFill>
                            <a:schemeClr val="bg1"/>
                          </a:solidFill>
                          <a:latin typeface="Calibri"/>
                        </a:rPr>
                        <a:t>Journal</a:t>
                      </a:r>
                      <a:endParaRPr lang="en-US" sz="1600" b="1" i="0" u="none" strike="noStrike" dirty="0">
                        <a:solidFill>
                          <a:schemeClr val="bg1"/>
                        </a:solidFill>
                        <a:latin typeface="Calibri"/>
                      </a:endParaRPr>
                    </a:p>
                  </a:txBody>
                  <a:tcPr marL="7620" marR="7620" marT="7620" marB="0" anchor="ctr">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rgbClr val="881212"/>
                    </a:solidFill>
                  </a:tcPr>
                </a:tc>
                <a:tc>
                  <a:txBody>
                    <a:bodyPr/>
                    <a:lstStyle/>
                    <a:p>
                      <a:pPr algn="ctr" fontAlgn="b"/>
                      <a:r>
                        <a:rPr lang="en-US" sz="1600" b="1" i="0" u="none" strike="noStrike" dirty="0" err="1" smtClean="0">
                          <a:solidFill>
                            <a:schemeClr val="bg1"/>
                          </a:solidFill>
                          <a:latin typeface="Calibri"/>
                        </a:rPr>
                        <a:t>Turnaways</a:t>
                      </a:r>
                      <a:r>
                        <a:rPr lang="en-US" sz="1600" b="1" i="0" u="none" strike="noStrike" dirty="0" smtClean="0">
                          <a:solidFill>
                            <a:schemeClr val="bg1"/>
                          </a:solidFill>
                          <a:latin typeface="Calibri"/>
                        </a:rPr>
                        <a:t> </a:t>
                      </a:r>
                      <a:r>
                        <a:rPr lang="en-US" sz="1600" b="1" i="0" u="none" strike="noStrike" dirty="0">
                          <a:solidFill>
                            <a:schemeClr val="bg1"/>
                          </a:solidFill>
                          <a:latin typeface="Calibri"/>
                        </a:rPr>
                        <a:t>in 2011</a:t>
                      </a:r>
                    </a:p>
                  </a:txBody>
                  <a:tcPr marL="7620" marR="7620" marT="7620" marB="0" anchor="ctr">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rgbClr val="881212"/>
                    </a:solidFill>
                  </a:tcPr>
                </a:tc>
                <a:tc>
                  <a:txBody>
                    <a:bodyPr/>
                    <a:lstStyle/>
                    <a:p>
                      <a:pPr algn="ctr" fontAlgn="b"/>
                      <a:r>
                        <a:rPr lang="en-US" sz="1600" b="1" i="0" u="none" strike="noStrike" dirty="0" smtClean="0">
                          <a:solidFill>
                            <a:schemeClr val="bg1"/>
                          </a:solidFill>
                          <a:latin typeface="Calibri"/>
                        </a:rPr>
                        <a:t>Discipline</a:t>
                      </a:r>
                      <a:endParaRPr lang="en-US" sz="1600" b="1" i="0" u="none" strike="noStrike" dirty="0">
                        <a:solidFill>
                          <a:schemeClr val="bg1"/>
                        </a:solidFill>
                        <a:latin typeface="Calibri"/>
                      </a:endParaRPr>
                    </a:p>
                  </a:txBody>
                  <a:tcPr marL="7620" marR="7620" marT="7620" marB="0" anchor="ctr">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rgbClr val="881212"/>
                    </a:solidFill>
                  </a:tcPr>
                </a:tc>
                <a:tc>
                  <a:txBody>
                    <a:bodyPr/>
                    <a:lstStyle/>
                    <a:p>
                      <a:pPr algn="ctr" fontAlgn="b"/>
                      <a:r>
                        <a:rPr lang="en-US" sz="1600" b="1" i="0" u="none" strike="noStrike" dirty="0" smtClean="0">
                          <a:solidFill>
                            <a:schemeClr val="bg1"/>
                          </a:solidFill>
                          <a:latin typeface="Calibri"/>
                        </a:rPr>
                        <a:t>Publisher</a:t>
                      </a:r>
                      <a:endParaRPr lang="en-US" sz="1600" b="1" i="0" u="none" strike="noStrike" dirty="0">
                        <a:solidFill>
                          <a:schemeClr val="bg1"/>
                        </a:solidFill>
                        <a:latin typeface="Calibri"/>
                      </a:endParaRPr>
                    </a:p>
                  </a:txBody>
                  <a:tcPr marL="7620" marR="7620" marT="7620" marB="0" anchor="ctr">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rgbClr val="881212"/>
                    </a:solidFill>
                  </a:tcPr>
                </a:tc>
              </a:tr>
              <a:tr h="314377">
                <a:tc>
                  <a:txBody>
                    <a:bodyPr/>
                    <a:lstStyle/>
                    <a:p>
                      <a:pPr algn="l" fontAlgn="b"/>
                      <a:r>
                        <a:rPr lang="en-US" sz="1200" b="0" i="1" u="none" strike="noStrike" dirty="0">
                          <a:solidFill>
                            <a:srgbClr val="000000"/>
                          </a:solidFill>
                          <a:latin typeface="Calibri"/>
                        </a:rPr>
                        <a:t>Ethnomusicology</a:t>
                      </a:r>
                    </a:p>
                  </a:txBody>
                  <a:tcPr marR="7620" marT="7620" marB="0" anchor="b">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19</a:t>
                      </a:r>
                    </a:p>
                  </a:txBody>
                  <a:tcPr marL="7620" marR="7620" marT="7620" marB="0" anchor="b">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Music</a:t>
                      </a:r>
                    </a:p>
                  </a:txBody>
                  <a:tcPr marL="7620" marR="7620" marT="7620" marB="0" anchor="b">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University of Illinois Press</a:t>
                      </a:r>
                    </a:p>
                  </a:txBody>
                  <a:tcPr marL="7620" marR="7620" marT="7620" marB="0" anchor="b">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r>
              <a:tr h="286672">
                <a:tc>
                  <a:txBody>
                    <a:bodyPr/>
                    <a:lstStyle/>
                    <a:p>
                      <a:pPr algn="l" fontAlgn="b"/>
                      <a:r>
                        <a:rPr lang="en-US" sz="1200" b="0" i="1" u="none" strike="noStrike">
                          <a:solidFill>
                            <a:srgbClr val="000000"/>
                          </a:solidFill>
                          <a:latin typeface="Calibri"/>
                        </a:rPr>
                        <a:t>Comparative Education Review</a:t>
                      </a:r>
                    </a:p>
                  </a:txBody>
                  <a:tcPr marR="7620" marT="7620" marB="0" anchor="b">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5</a:t>
                      </a:r>
                    </a:p>
                  </a:txBody>
                  <a:tcPr marL="7620" marR="7620" marT="7620" marB="0" anchor="b">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Education</a:t>
                      </a:r>
                    </a:p>
                  </a:txBody>
                  <a:tcPr marL="7620" marR="7620" marT="7620" marB="0" anchor="b">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University of Chicago Press</a:t>
                      </a:r>
                    </a:p>
                  </a:txBody>
                  <a:tcPr marL="7620" marR="7620" marT="7620" marB="0" anchor="b">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r>
              <a:tr h="286672">
                <a:tc>
                  <a:txBody>
                    <a:bodyPr/>
                    <a:lstStyle/>
                    <a:p>
                      <a:pPr algn="l" fontAlgn="b"/>
                      <a:r>
                        <a:rPr lang="en-US" sz="1200" b="0" i="1" u="none" strike="noStrike">
                          <a:solidFill>
                            <a:srgbClr val="000000"/>
                          </a:solidFill>
                          <a:latin typeface="Calibri"/>
                        </a:rPr>
                        <a:t>Ethics</a:t>
                      </a:r>
                    </a:p>
                  </a:txBody>
                  <a:tcPr marR="7620" marT="7620" marB="0" anchor="b">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5</a:t>
                      </a:r>
                    </a:p>
                  </a:txBody>
                  <a:tcPr marL="7620" marR="7620" marT="7620" marB="0" anchor="b">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Philosophy</a:t>
                      </a:r>
                    </a:p>
                  </a:txBody>
                  <a:tcPr marL="7620" marR="7620" marT="7620" marB="0" anchor="b">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University of Chicago Press</a:t>
                      </a:r>
                    </a:p>
                  </a:txBody>
                  <a:tcPr marL="7620" marR="7620" marT="7620" marB="0" anchor="b">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r>
              <a:tr h="244561">
                <a:tc>
                  <a:txBody>
                    <a:bodyPr/>
                    <a:lstStyle/>
                    <a:p>
                      <a:pPr algn="l" fontAlgn="b"/>
                      <a:r>
                        <a:rPr lang="en-US" sz="1200" b="0" i="1" u="none" strike="noStrike">
                          <a:solidFill>
                            <a:srgbClr val="000000"/>
                          </a:solidFill>
                          <a:latin typeface="Calibri"/>
                        </a:rPr>
                        <a:t>Sociological Perspectives</a:t>
                      </a:r>
                    </a:p>
                  </a:txBody>
                  <a:tcPr marR="7620" marT="7620" marB="0" anchor="b">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4</a:t>
                      </a:r>
                    </a:p>
                  </a:txBody>
                  <a:tcPr marL="7620" marR="7620" marT="7620" marB="0" anchor="b">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Sociology</a:t>
                      </a:r>
                    </a:p>
                  </a:txBody>
                  <a:tcPr marL="7620" marR="7620" marT="7620" marB="0" anchor="b">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University of California Press</a:t>
                      </a:r>
                    </a:p>
                  </a:txBody>
                  <a:tcPr marL="7620" marR="7620" marT="7620" marB="0" anchor="b">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r>
              <a:tr h="479341">
                <a:tc>
                  <a:txBody>
                    <a:bodyPr/>
                    <a:lstStyle/>
                    <a:p>
                      <a:pPr algn="l" fontAlgn="b"/>
                      <a:r>
                        <a:rPr lang="en-US" sz="1200" b="0" i="1" u="none" strike="noStrike">
                          <a:solidFill>
                            <a:srgbClr val="000000"/>
                          </a:solidFill>
                          <a:latin typeface="Calibri"/>
                        </a:rPr>
                        <a:t>The American Journal of Sociology</a:t>
                      </a:r>
                    </a:p>
                  </a:txBody>
                  <a:tcPr marR="7620" marT="7620" marB="0" anchor="b">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4</a:t>
                      </a:r>
                    </a:p>
                  </a:txBody>
                  <a:tcPr marL="7620" marR="7620" marT="7620" marB="0" anchor="b">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Sociology</a:t>
                      </a:r>
                    </a:p>
                  </a:txBody>
                  <a:tcPr marL="7620" marR="7620" marT="7620" marB="0" anchor="b">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University of Chicago Press</a:t>
                      </a:r>
                    </a:p>
                  </a:txBody>
                  <a:tcPr marL="7620" marR="7620" marT="7620" marB="0" anchor="b">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r>
              <a:tr h="315086">
                <a:tc>
                  <a:txBody>
                    <a:bodyPr/>
                    <a:lstStyle/>
                    <a:p>
                      <a:pPr algn="l" fontAlgn="b"/>
                      <a:r>
                        <a:rPr lang="en-US" sz="1200" b="0" i="1" u="none" strike="noStrike">
                          <a:solidFill>
                            <a:srgbClr val="000000"/>
                          </a:solidFill>
                          <a:latin typeface="Calibri"/>
                        </a:rPr>
                        <a:t>Economic Development and Cultural Change</a:t>
                      </a:r>
                    </a:p>
                  </a:txBody>
                  <a:tcPr marR="7620" marT="7620" marB="0" anchor="b">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3</a:t>
                      </a:r>
                    </a:p>
                  </a:txBody>
                  <a:tcPr marL="7620" marR="7620" marT="7620" marB="0" anchor="b">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Economics</a:t>
                      </a:r>
                    </a:p>
                  </a:txBody>
                  <a:tcPr marL="7620" marR="7620" marT="7620" marB="0" anchor="b">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University of Chicago Press</a:t>
                      </a:r>
                    </a:p>
                  </a:txBody>
                  <a:tcPr marL="7620" marR="7620" marT="7620" marB="0" anchor="b">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r>
              <a:tr h="250140">
                <a:tc>
                  <a:txBody>
                    <a:bodyPr/>
                    <a:lstStyle/>
                    <a:p>
                      <a:pPr algn="l" fontAlgn="b"/>
                      <a:r>
                        <a:rPr lang="en-US" sz="1200" b="0" i="1" u="none" strike="noStrike">
                          <a:solidFill>
                            <a:srgbClr val="000000"/>
                          </a:solidFill>
                          <a:latin typeface="Calibri"/>
                        </a:rPr>
                        <a:t>The Journal of Political Economy</a:t>
                      </a:r>
                    </a:p>
                  </a:txBody>
                  <a:tcPr marR="7620" marT="7620" marB="0" anchor="b">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3</a:t>
                      </a:r>
                    </a:p>
                  </a:txBody>
                  <a:tcPr marL="7620" marR="7620" marT="7620" marB="0" anchor="b">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Business</a:t>
                      </a:r>
                    </a:p>
                  </a:txBody>
                  <a:tcPr marL="7620" marR="7620" marT="7620" marB="0" anchor="b">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University of Chicago Press</a:t>
                      </a:r>
                    </a:p>
                  </a:txBody>
                  <a:tcPr marL="7620" marR="7620" marT="7620" marB="0" anchor="b">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r>
              <a:tr h="479341">
                <a:tc>
                  <a:txBody>
                    <a:bodyPr/>
                    <a:lstStyle/>
                    <a:p>
                      <a:pPr algn="l" fontAlgn="b"/>
                      <a:r>
                        <a:rPr lang="en-US" sz="1200" b="0" i="1" u="none" strike="noStrike">
                          <a:solidFill>
                            <a:srgbClr val="000000"/>
                          </a:solidFill>
                          <a:latin typeface="Calibri"/>
                        </a:rPr>
                        <a:t>Infection Control and Hospital Epidemiology</a:t>
                      </a:r>
                    </a:p>
                  </a:txBody>
                  <a:tcPr marR="7620" marT="7620" marB="0" anchor="b">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2</a:t>
                      </a:r>
                    </a:p>
                  </a:txBody>
                  <a:tcPr marL="7620" marR="7620" marT="7620" marB="0" anchor="b">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Health Sciences</a:t>
                      </a:r>
                    </a:p>
                  </a:txBody>
                  <a:tcPr marL="7620" marR="7620" marT="7620" marB="0" anchor="b">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University of Chicago Press</a:t>
                      </a:r>
                    </a:p>
                  </a:txBody>
                  <a:tcPr marL="7620" marR="7620" marT="7620" marB="0" anchor="b">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r>
              <a:tr h="314377">
                <a:tc>
                  <a:txBody>
                    <a:bodyPr/>
                    <a:lstStyle/>
                    <a:p>
                      <a:pPr algn="l" fontAlgn="b"/>
                      <a:r>
                        <a:rPr lang="en-US" sz="1200" b="0" i="1" u="none" strike="noStrike">
                          <a:solidFill>
                            <a:srgbClr val="000000"/>
                          </a:solidFill>
                          <a:latin typeface="Calibri"/>
                        </a:rPr>
                        <a:t>Journal of Vietnamese Studies</a:t>
                      </a:r>
                    </a:p>
                  </a:txBody>
                  <a:tcPr marR="7620" marT="7620" marB="0" anchor="b">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2</a:t>
                      </a:r>
                    </a:p>
                  </a:txBody>
                  <a:tcPr marL="7620" marR="7620" marT="7620" marB="0" anchor="b">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Asian Studies</a:t>
                      </a:r>
                    </a:p>
                  </a:txBody>
                  <a:tcPr marL="7620" marR="7620" marT="7620" marB="0" anchor="b">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University of California Press</a:t>
                      </a:r>
                    </a:p>
                  </a:txBody>
                  <a:tcPr marL="7620" marR="7620" marT="7620" marB="0" anchor="b">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r>
              <a:tr h="432171">
                <a:tc>
                  <a:txBody>
                    <a:bodyPr/>
                    <a:lstStyle/>
                    <a:p>
                      <a:pPr algn="l" fontAlgn="b"/>
                      <a:r>
                        <a:rPr lang="en-US" sz="1200" b="0" i="1" u="none" strike="noStrike">
                          <a:solidFill>
                            <a:srgbClr val="000000"/>
                          </a:solidFill>
                          <a:latin typeface="Calibri"/>
                        </a:rPr>
                        <a:t>Signs</a:t>
                      </a:r>
                    </a:p>
                  </a:txBody>
                  <a:tcPr marR="7620" marT="7620" marB="0" anchor="b">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2</a:t>
                      </a:r>
                    </a:p>
                  </a:txBody>
                  <a:tcPr marL="7620" marR="7620" marT="7620" marB="0" anchor="b">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US" sz="1200" b="0" i="0" u="none" strike="noStrike">
                          <a:solidFill>
                            <a:srgbClr val="000000"/>
                          </a:solidFill>
                          <a:latin typeface="Calibri"/>
                        </a:rPr>
                        <a:t>Language &amp; Literature</a:t>
                      </a:r>
                    </a:p>
                  </a:txBody>
                  <a:tcPr marL="7620" marR="7620" marT="7620" marB="0" anchor="b">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Calibri"/>
                        </a:rPr>
                        <a:t>University of Chicago Press</a:t>
                      </a:r>
                    </a:p>
                  </a:txBody>
                  <a:tcPr marL="7620" marR="7620" marT="7620" marB="0" anchor="b">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04800" y="228600"/>
            <a:ext cx="6858000" cy="685800"/>
          </a:xfrm>
          <a:prstGeom prst="rect">
            <a:avLst/>
          </a:prstGeom>
        </p:spPr>
        <p:txBody>
          <a:bodyPr anchor="ctr">
            <a:normAutofit fontScale="97500"/>
          </a:bodyPr>
          <a:lstStyle/>
          <a:p>
            <a:pPr>
              <a:defRPr/>
            </a:pPr>
            <a:r>
              <a:rPr kumimoji="0" lang="en-US" b="1" kern="0" dirty="0">
                <a:latin typeface="+mj-lt"/>
                <a:ea typeface="+mj-ea"/>
                <a:cs typeface="+mj-cs"/>
              </a:rPr>
              <a:t>Sessions Referrer Sources</a:t>
            </a:r>
          </a:p>
        </p:txBody>
      </p:sp>
      <p:pic>
        <p:nvPicPr>
          <p:cNvPr id="64515" name="Picture 3"/>
          <p:cNvPicPr>
            <a:picLocks noChangeAspect="1" noChangeArrowheads="1"/>
          </p:cNvPicPr>
          <p:nvPr/>
        </p:nvPicPr>
        <p:blipFill>
          <a:blip r:embed="rId2" cstate="print"/>
          <a:srcRect/>
          <a:stretch>
            <a:fillRect/>
          </a:stretch>
        </p:blipFill>
        <p:spPr bwMode="auto">
          <a:xfrm>
            <a:off x="4419600" y="1981200"/>
            <a:ext cx="4419600" cy="3225800"/>
          </a:xfrm>
          <a:prstGeom prst="rect">
            <a:avLst/>
          </a:prstGeom>
          <a:noFill/>
          <a:ln w="9525">
            <a:noFill/>
            <a:miter lim="800000"/>
            <a:headEnd/>
            <a:tailEnd/>
          </a:ln>
        </p:spPr>
      </p:pic>
      <p:graphicFrame>
        <p:nvGraphicFramePr>
          <p:cNvPr id="10" name="Table 9"/>
          <p:cNvGraphicFramePr>
            <a:graphicFrameLocks noGrp="1"/>
          </p:cNvGraphicFramePr>
          <p:nvPr/>
        </p:nvGraphicFramePr>
        <p:xfrm>
          <a:off x="152400" y="2286000"/>
          <a:ext cx="4267200" cy="3624264"/>
        </p:xfrm>
        <a:graphic>
          <a:graphicData uri="http://schemas.openxmlformats.org/drawingml/2006/table">
            <a:tbl>
              <a:tblPr/>
              <a:tblGrid>
                <a:gridCol w="2054578"/>
                <a:gridCol w="1004663"/>
                <a:gridCol w="1207959"/>
              </a:tblGrid>
              <a:tr h="300038">
                <a:tc>
                  <a:txBody>
                    <a:bodyPr/>
                    <a:lstStyle/>
                    <a:p>
                      <a:pPr algn="ctr" fontAlgn="b"/>
                      <a:r>
                        <a:rPr lang="en-US" sz="1400" b="1" i="0" u="none" strike="noStrike" dirty="0">
                          <a:solidFill>
                            <a:srgbClr val="000000"/>
                          </a:solidFill>
                          <a:latin typeface="Calibri" pitchFamily="34" charset="0"/>
                          <a:cs typeface="Calibri" pitchFamily="34" charset="0"/>
                        </a:rPr>
                        <a:t>Referrer</a:t>
                      </a:r>
                    </a:p>
                  </a:txBody>
                  <a:tcPr marL="0" marR="0" marT="0" marB="0" anchor="b">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lumMod val="95000"/>
                      </a:schemeClr>
                    </a:solidFill>
                  </a:tcPr>
                </a:tc>
                <a:tc>
                  <a:txBody>
                    <a:bodyPr/>
                    <a:lstStyle/>
                    <a:p>
                      <a:pPr algn="ctr" fontAlgn="b"/>
                      <a:r>
                        <a:rPr lang="en-US" sz="1400" b="1" i="0" u="none" strike="noStrike" dirty="0">
                          <a:solidFill>
                            <a:srgbClr val="000000"/>
                          </a:solidFill>
                          <a:latin typeface="Calibri" pitchFamily="34" charset="0"/>
                          <a:cs typeface="Calibri" pitchFamily="34" charset="0"/>
                        </a:rPr>
                        <a:t>2011</a:t>
                      </a:r>
                    </a:p>
                  </a:txBody>
                  <a:tcPr marL="0" marR="0" marT="0" marB="0" anchor="b">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lumMod val="95000"/>
                      </a:schemeClr>
                    </a:solidFill>
                  </a:tcPr>
                </a:tc>
                <a:tc>
                  <a:txBody>
                    <a:bodyPr/>
                    <a:lstStyle/>
                    <a:p>
                      <a:pPr algn="ctr" fontAlgn="b"/>
                      <a:r>
                        <a:rPr lang="en-US" sz="1400" b="1" i="0" u="none" strike="noStrike" dirty="0">
                          <a:solidFill>
                            <a:srgbClr val="000000"/>
                          </a:solidFill>
                          <a:latin typeface="Calibri" pitchFamily="34" charset="0"/>
                          <a:cs typeface="Calibri" pitchFamily="34" charset="0"/>
                        </a:rPr>
                        <a:t>2010</a:t>
                      </a:r>
                    </a:p>
                  </a:txBody>
                  <a:tcPr marL="0" marR="0" marT="0" marB="0" anchor="b">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solidFill>
                      <a:schemeClr val="bg1">
                        <a:lumMod val="95000"/>
                      </a:schemeClr>
                    </a:solidFill>
                  </a:tcPr>
                </a:tc>
              </a:tr>
              <a:tr h="300038">
                <a:tc>
                  <a:txBody>
                    <a:bodyPr/>
                    <a:lstStyle/>
                    <a:p>
                      <a:pPr algn="l" fontAlgn="b"/>
                      <a:r>
                        <a:rPr lang="en-US" sz="1600" b="0" i="0" u="none" strike="noStrike" dirty="0" err="1">
                          <a:solidFill>
                            <a:srgbClr val="000000"/>
                          </a:solidFill>
                          <a:latin typeface="Calibri"/>
                        </a:rPr>
                        <a:t>google</a:t>
                      </a:r>
                      <a:r>
                        <a:rPr lang="en-US" sz="1600" b="0" i="0" u="none" strike="noStrike" dirty="0">
                          <a:solidFill>
                            <a:srgbClr val="000000"/>
                          </a:solidFill>
                          <a:latin typeface="Calibri"/>
                        </a:rPr>
                        <a:t>-scholar</a:t>
                      </a:r>
                    </a:p>
                  </a:txBody>
                  <a:tcPr marR="7620" marT="7620" marB="0" anchor="b">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1,593</a:t>
                      </a:r>
                    </a:p>
                  </a:txBody>
                  <a:tcPr marL="7620" marR="7620" marT="7620" marB="0" anchor="b">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1,476</a:t>
                      </a:r>
                    </a:p>
                  </a:txBody>
                  <a:tcPr marL="7620" marR="7620" marT="7620" marB="0" anchor="b">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r>
              <a:tr h="300038">
                <a:tc>
                  <a:txBody>
                    <a:bodyPr/>
                    <a:lstStyle/>
                    <a:p>
                      <a:pPr algn="l" fontAlgn="b"/>
                      <a:r>
                        <a:rPr lang="en-US" sz="1600" b="0" i="0" u="none" strike="noStrike">
                          <a:solidFill>
                            <a:srgbClr val="000000"/>
                          </a:solidFill>
                          <a:latin typeface="Calibri"/>
                        </a:rPr>
                        <a:t>google</a:t>
                      </a:r>
                    </a:p>
                  </a:txBody>
                  <a:tcPr marR="7620" marT="7620" marB="0" anchor="b">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1,365</a:t>
                      </a:r>
                    </a:p>
                  </a:txBody>
                  <a:tcPr marL="7620" marR="7620" marT="7620" marB="0" anchor="b">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1,470</a:t>
                      </a:r>
                    </a:p>
                  </a:txBody>
                  <a:tcPr marL="7620" marR="7620" marT="7620" marB="0" anchor="b">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r>
              <a:tr h="300038">
                <a:tc>
                  <a:txBody>
                    <a:bodyPr/>
                    <a:lstStyle/>
                    <a:p>
                      <a:pPr algn="l" fontAlgn="b"/>
                      <a:r>
                        <a:rPr lang="en-US" sz="1600" b="0" i="0" u="none" strike="noStrike">
                          <a:solidFill>
                            <a:srgbClr val="000000"/>
                          </a:solidFill>
                          <a:latin typeface="Calibri"/>
                        </a:rPr>
                        <a:t>jstor</a:t>
                      </a:r>
                    </a:p>
                  </a:txBody>
                  <a:tcPr marR="7620" marT="7620" marB="0" anchor="b">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859</a:t>
                      </a:r>
                    </a:p>
                  </a:txBody>
                  <a:tcPr marL="7620" marR="7620" marT="7620" marB="0" anchor="b">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1,314</a:t>
                      </a:r>
                    </a:p>
                  </a:txBody>
                  <a:tcPr marL="7620" marR="7620" marT="7620" marB="0" anchor="b">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r>
              <a:tr h="300038">
                <a:tc>
                  <a:txBody>
                    <a:bodyPr/>
                    <a:lstStyle/>
                    <a:p>
                      <a:pPr algn="l" fontAlgn="b"/>
                      <a:r>
                        <a:rPr lang="en-US" sz="1600" b="0" i="0" u="none" strike="noStrike">
                          <a:solidFill>
                            <a:srgbClr val="000000"/>
                          </a:solidFill>
                          <a:latin typeface="Calibri"/>
                        </a:rPr>
                        <a:t>163.14.136.85</a:t>
                      </a:r>
                    </a:p>
                  </a:txBody>
                  <a:tcPr marR="7620" marT="7620" marB="0" anchor="b">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858</a:t>
                      </a:r>
                    </a:p>
                  </a:txBody>
                  <a:tcPr marL="7620" marR="7620" marT="7620" marB="0" anchor="b">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711</a:t>
                      </a:r>
                    </a:p>
                  </a:txBody>
                  <a:tcPr marL="7620" marR="7620" marT="7620" marB="0" anchor="b">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r>
              <a:tr h="300038">
                <a:tc>
                  <a:txBody>
                    <a:bodyPr/>
                    <a:lstStyle/>
                    <a:p>
                      <a:pPr algn="l" fontAlgn="b"/>
                      <a:r>
                        <a:rPr lang="en-US" sz="1600" b="0" i="0" u="none" strike="noStrike">
                          <a:solidFill>
                            <a:srgbClr val="000000"/>
                          </a:solidFill>
                          <a:latin typeface="Calibri"/>
                        </a:rPr>
                        <a:t>metalib.library.scu.edu.tw</a:t>
                      </a:r>
                    </a:p>
                  </a:txBody>
                  <a:tcPr marR="7620" marT="7620" marB="0" anchor="b">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311</a:t>
                      </a:r>
                    </a:p>
                  </a:txBody>
                  <a:tcPr marL="7620" marR="7620" marT="7620" marB="0" anchor="b">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113</a:t>
                      </a:r>
                    </a:p>
                  </a:txBody>
                  <a:tcPr marL="7620" marR="7620" marT="7620" marB="0" anchor="b">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r>
              <a:tr h="342900">
                <a:tc>
                  <a:txBody>
                    <a:bodyPr/>
                    <a:lstStyle/>
                    <a:p>
                      <a:pPr algn="l" fontAlgn="b"/>
                      <a:r>
                        <a:rPr lang="en-US" sz="1600" b="0" i="0" u="none" strike="noStrike">
                          <a:solidFill>
                            <a:srgbClr val="000000"/>
                          </a:solidFill>
                          <a:latin typeface="Calibri"/>
                        </a:rPr>
                        <a:t>163.14.136.82</a:t>
                      </a:r>
                    </a:p>
                  </a:txBody>
                  <a:tcPr marR="7620" marT="7620" marB="0" anchor="b">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278</a:t>
                      </a:r>
                    </a:p>
                  </a:txBody>
                  <a:tcPr marL="7620" marR="7620" marT="7620" marB="0" anchor="b">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97</a:t>
                      </a:r>
                    </a:p>
                  </a:txBody>
                  <a:tcPr marL="7620" marR="7620" marT="7620" marB="0" anchor="b">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r>
              <a:tr h="300038">
                <a:tc>
                  <a:txBody>
                    <a:bodyPr/>
                    <a:lstStyle/>
                    <a:p>
                      <a:pPr algn="l" fontAlgn="b"/>
                      <a:r>
                        <a:rPr lang="en-US" sz="1600" b="0" i="0" u="none" strike="noStrike">
                          <a:solidFill>
                            <a:srgbClr val="000000"/>
                          </a:solidFill>
                          <a:latin typeface="Calibri"/>
                        </a:rPr>
                        <a:t>serialsolutions</a:t>
                      </a:r>
                    </a:p>
                  </a:txBody>
                  <a:tcPr marR="7620" marT="7620" marB="0" anchor="b">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94</a:t>
                      </a:r>
                    </a:p>
                  </a:txBody>
                  <a:tcPr marL="7620" marR="7620" marT="7620" marB="0" anchor="b">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172</a:t>
                      </a:r>
                    </a:p>
                  </a:txBody>
                  <a:tcPr marL="7620" marR="7620" marT="7620" marB="0" anchor="b">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r>
              <a:tr h="342900">
                <a:tc>
                  <a:txBody>
                    <a:bodyPr/>
                    <a:lstStyle/>
                    <a:p>
                      <a:pPr algn="l" fontAlgn="b"/>
                      <a:r>
                        <a:rPr lang="en-US" sz="1600" b="0" i="0" u="none" strike="noStrike">
                          <a:solidFill>
                            <a:srgbClr val="000000"/>
                          </a:solidFill>
                          <a:latin typeface="Calibri"/>
                        </a:rPr>
                        <a:t>www.yuring.be</a:t>
                      </a:r>
                    </a:p>
                  </a:txBody>
                  <a:tcPr marR="7620" marT="7620" marB="0" anchor="b">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56</a:t>
                      </a:r>
                    </a:p>
                  </a:txBody>
                  <a:tcPr marL="7620" marR="7620" marT="7620" marB="0" anchor="b">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75</a:t>
                      </a:r>
                    </a:p>
                  </a:txBody>
                  <a:tcPr marL="7620" marR="7620" marT="7620" marB="0" anchor="b">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r>
              <a:tr h="321468">
                <a:tc>
                  <a:txBody>
                    <a:bodyPr/>
                    <a:lstStyle/>
                    <a:p>
                      <a:pPr algn="l" fontAlgn="b"/>
                      <a:r>
                        <a:rPr lang="en-US" sz="1600" b="0" i="0" u="none" strike="noStrike">
                          <a:solidFill>
                            <a:srgbClr val="000000"/>
                          </a:solidFill>
                          <a:latin typeface="Calibri"/>
                        </a:rPr>
                        <a:t>repec</a:t>
                      </a:r>
                    </a:p>
                  </a:txBody>
                  <a:tcPr marR="7620" marT="7620" marB="0" anchor="b">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42</a:t>
                      </a:r>
                    </a:p>
                  </a:txBody>
                  <a:tcPr marL="7620" marR="7620" marT="7620" marB="0" anchor="b">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46</a:t>
                      </a:r>
                    </a:p>
                  </a:txBody>
                  <a:tcPr marL="7620" marR="7620" marT="7620" marB="0" anchor="b">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r>
              <a:tr h="321468">
                <a:tc>
                  <a:txBody>
                    <a:bodyPr/>
                    <a:lstStyle/>
                    <a:p>
                      <a:pPr algn="l" fontAlgn="b"/>
                      <a:r>
                        <a:rPr lang="en-US" sz="1600" b="0" i="0" u="none" strike="noStrike">
                          <a:solidFill>
                            <a:srgbClr val="000000"/>
                          </a:solidFill>
                          <a:latin typeface="Calibri"/>
                        </a:rPr>
                        <a:t>sfx</a:t>
                      </a:r>
                    </a:p>
                  </a:txBody>
                  <a:tcPr marR="7620" marT="7620" marB="0" anchor="b">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21</a:t>
                      </a:r>
                    </a:p>
                  </a:txBody>
                  <a:tcPr marL="7620" marR="7620" marT="7620" marB="0" anchor="b">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380</a:t>
                      </a:r>
                    </a:p>
                  </a:txBody>
                  <a:tcPr marL="7620" marR="7620" marT="7620" marB="0" anchor="b">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20000"/>
                          <a:lumOff val="80000"/>
                        </a:schemeClr>
                      </a:solidFill>
                      <a:prstDash val="solid"/>
                      <a:round/>
                      <a:headEnd type="none" w="med" len="med"/>
                      <a:tailEnd type="none" w="med" len="med"/>
                    </a:lnT>
                    <a:lnB w="12700" cap="flat" cmpd="sng" algn="ctr">
                      <a:solidFill>
                        <a:schemeClr val="bg2">
                          <a:lumMod val="20000"/>
                          <a:lumOff val="80000"/>
                        </a:schemeClr>
                      </a:solidFill>
                      <a:prstDash val="solid"/>
                      <a:round/>
                      <a:headEnd type="none" w="med" len="med"/>
                      <a:tailEnd type="none" w="med" len="med"/>
                    </a:lnB>
                  </a:tcPr>
                </a:tc>
              </a:tr>
            </a:tbl>
          </a:graphicData>
        </a:graphic>
      </p:graphicFrame>
      <p:sp>
        <p:nvSpPr>
          <p:cNvPr id="8" name="Rounded Rectangle 7"/>
          <p:cNvSpPr/>
          <p:nvPr/>
        </p:nvSpPr>
        <p:spPr bwMode="auto">
          <a:xfrm>
            <a:off x="381000" y="1219200"/>
            <a:ext cx="2895600" cy="838200"/>
          </a:xfrm>
          <a:prstGeom prst="roundRect">
            <a:avLst/>
          </a:prstGeom>
          <a:solidFill>
            <a:schemeClr val="bg1">
              <a:lumMod val="95000"/>
            </a:schemeClr>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0" hangingPunct="0">
              <a:defRPr/>
            </a:pPr>
            <a:r>
              <a:rPr kumimoji="0" lang="en-US" sz="1900" dirty="0">
                <a:solidFill>
                  <a:schemeClr val="tx1"/>
                </a:solidFill>
                <a:latin typeface="Calibri" pitchFamily="34" charset="0"/>
                <a:cs typeface="Calibri" pitchFamily="34" charset="0"/>
              </a:rPr>
              <a:t>A </a:t>
            </a:r>
            <a:r>
              <a:rPr kumimoji="0" lang="zh-TW" altLang="en-US" sz="1900">
                <a:solidFill>
                  <a:schemeClr val="tx1"/>
                </a:solidFill>
                <a:latin typeface="Calibri" pitchFamily="34" charset="0"/>
                <a:cs typeface="Calibri" pitchFamily="34" charset="0"/>
              </a:rPr>
              <a:t>校</a:t>
            </a:r>
            <a:endParaRPr kumimoji="0" lang="en-US" sz="1900" dirty="0">
              <a:solidFill>
                <a:schemeClr val="tx1"/>
              </a:solidFill>
              <a:latin typeface="Calibri" pitchFamily="34" charset="0"/>
              <a:cs typeface="Calibri" pitchFamily="34" charset="0"/>
            </a:endParaRPr>
          </a:p>
          <a:p>
            <a:pPr algn="ctr" eaLnBrk="0" hangingPunct="0">
              <a:defRPr/>
            </a:pPr>
            <a:endParaRPr kumimoji="0" lang="en-US" sz="200" dirty="0">
              <a:solidFill>
                <a:schemeClr val="tx1"/>
              </a:solidFill>
              <a:latin typeface="Calibri" pitchFamily="34" charset="0"/>
              <a:cs typeface="Calibri" pitchFamily="34" charset="0"/>
            </a:endParaRPr>
          </a:p>
          <a:p>
            <a:pPr algn="ctr" eaLnBrk="0" hangingPunct="0">
              <a:defRPr/>
            </a:pPr>
            <a:r>
              <a:rPr kumimoji="0" lang="en-US" sz="1200" dirty="0">
                <a:solidFill>
                  <a:schemeClr val="tx1"/>
                </a:solidFill>
                <a:latin typeface="Calibri" pitchFamily="34" charset="0"/>
                <a:cs typeface="Calibri" pitchFamily="34" charset="0"/>
              </a:rPr>
              <a:t>Top 10 Referrers in 2011</a:t>
            </a:r>
          </a:p>
        </p:txBody>
      </p:sp>
      <p:sp>
        <p:nvSpPr>
          <p:cNvPr id="9" name="Rounded Rectangle 8"/>
          <p:cNvSpPr/>
          <p:nvPr/>
        </p:nvSpPr>
        <p:spPr bwMode="auto">
          <a:xfrm>
            <a:off x="5105400" y="1295400"/>
            <a:ext cx="2590800" cy="762000"/>
          </a:xfrm>
          <a:prstGeom prst="roundRect">
            <a:avLst/>
          </a:prstGeom>
          <a:solidFill>
            <a:schemeClr val="bg1">
              <a:lumMod val="95000"/>
            </a:schemeClr>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0" hangingPunct="0">
              <a:defRPr/>
            </a:pPr>
            <a:r>
              <a:rPr kumimoji="0" lang="en-US" sz="2000" dirty="0">
                <a:solidFill>
                  <a:srgbClr val="000000"/>
                </a:solidFill>
                <a:latin typeface="Calibri" pitchFamily="34" charset="0"/>
                <a:cs typeface="Calibri" pitchFamily="34" charset="0"/>
              </a:rPr>
              <a:t>JSTOR</a:t>
            </a:r>
          </a:p>
          <a:p>
            <a:pPr algn="ctr" eaLnBrk="0" hangingPunct="0">
              <a:defRPr/>
            </a:pPr>
            <a:endParaRPr kumimoji="0" lang="en-US" sz="700" dirty="0">
              <a:solidFill>
                <a:srgbClr val="000000"/>
              </a:solidFill>
              <a:latin typeface="Calibri" pitchFamily="34" charset="0"/>
              <a:cs typeface="Calibri" pitchFamily="34" charset="0"/>
            </a:endParaRPr>
          </a:p>
          <a:p>
            <a:pPr algn="ctr" eaLnBrk="0" hangingPunct="0">
              <a:defRPr/>
            </a:pPr>
            <a:r>
              <a:rPr kumimoji="0" lang="en-US" sz="1200" dirty="0">
                <a:solidFill>
                  <a:srgbClr val="000000"/>
                </a:solidFill>
                <a:latin typeface="Calibri" pitchFamily="34" charset="0"/>
                <a:cs typeface="Calibri" pitchFamily="34" charset="0"/>
              </a:rPr>
              <a:t>All Sites, All Referrers 2011</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ChangeArrowheads="1"/>
          </p:cNvSpPr>
          <p:nvPr/>
        </p:nvSpPr>
        <p:spPr bwMode="auto">
          <a:xfrm>
            <a:off x="1295400" y="1981200"/>
            <a:ext cx="6248400" cy="2286000"/>
          </a:xfrm>
          <a:prstGeom prst="rect">
            <a:avLst/>
          </a:prstGeom>
          <a:solidFill>
            <a:srgbClr val="EEEDE2"/>
          </a:solidFill>
          <a:ln w="98425" cmpd="thickThin" algn="ctr">
            <a:solidFill>
              <a:srgbClr val="DEDBC4"/>
            </a:solidFill>
            <a:round/>
            <a:headEnd/>
            <a:tailEnd/>
          </a:ln>
        </p:spPr>
        <p:txBody>
          <a:bodyPr anchor="ctr"/>
          <a:lstStyle/>
          <a:p>
            <a:pPr algn="ctr" eaLnBrk="0" hangingPunct="0"/>
            <a:r>
              <a:rPr kumimoji="0" lang="en-US" altLang="zh-TW" sz="4600">
                <a:latin typeface="Calibri" pitchFamily="34" charset="0"/>
                <a:ea typeface="ＭＳ Ｐゴシック" pitchFamily="34" charset="-128"/>
              </a:rPr>
              <a:t>Appendix</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2"/>
          <p:cNvSpPr>
            <a:spLocks noGrp="1"/>
          </p:cNvSpPr>
          <p:nvPr>
            <p:ph type="title"/>
          </p:nvPr>
        </p:nvSpPr>
        <p:spPr/>
        <p:txBody>
          <a:bodyPr/>
          <a:lstStyle/>
          <a:p>
            <a:pPr eaLnBrk="1" hangingPunct="1"/>
            <a:r>
              <a:rPr lang="en-US" altLang="zh-TW" smtClean="0">
                <a:solidFill>
                  <a:schemeClr val="tx1"/>
                </a:solidFill>
                <a:ea typeface="新細明體" pitchFamily="18" charset="-120"/>
              </a:rPr>
              <a:t>Title Lists</a:t>
            </a:r>
          </a:p>
        </p:txBody>
      </p:sp>
      <p:graphicFrame>
        <p:nvGraphicFramePr>
          <p:cNvPr id="4" name="Table 3"/>
          <p:cNvGraphicFramePr>
            <a:graphicFrameLocks noGrp="1"/>
          </p:cNvGraphicFramePr>
          <p:nvPr/>
        </p:nvGraphicFramePr>
        <p:xfrm>
          <a:off x="228600" y="1435100"/>
          <a:ext cx="8686800" cy="5194847"/>
        </p:xfrm>
        <a:graphic>
          <a:graphicData uri="http://schemas.openxmlformats.org/drawingml/2006/table">
            <a:tbl>
              <a:tblPr/>
              <a:tblGrid>
                <a:gridCol w="2708787"/>
                <a:gridCol w="5978013"/>
              </a:tblGrid>
              <a:tr h="608010">
                <a:tc>
                  <a:txBody>
                    <a:bodyPr/>
                    <a:lstStyle/>
                    <a:p>
                      <a:pPr marL="0" algn="ctr" defTabSz="914400" rtl="0" eaLnBrk="1" fontAlgn="b" latinLnBrk="0" hangingPunct="1"/>
                      <a:r>
                        <a:rPr lang="en-US" sz="1800" b="1" i="0" u="none" strike="noStrike" kern="1200" dirty="0">
                          <a:solidFill>
                            <a:schemeClr val="bg1"/>
                          </a:solidFill>
                          <a:latin typeface="Arial"/>
                          <a:ea typeface="+mn-ea"/>
                          <a:cs typeface="+mn-cs"/>
                        </a:rPr>
                        <a:t>Collection</a:t>
                      </a:r>
                    </a:p>
                  </a:txBody>
                  <a:tcPr marL="2746" marR="2746" marT="2746" marB="0" anchor="ctr">
                    <a:lnL>
                      <a:noFill/>
                    </a:lnL>
                    <a:lnR>
                      <a:noFill/>
                    </a:lnR>
                    <a:lnT>
                      <a:noFill/>
                    </a:lnT>
                    <a:lnB>
                      <a:noFill/>
                    </a:lnB>
                    <a:solidFill>
                      <a:srgbClr val="881212"/>
                    </a:solidFill>
                  </a:tcPr>
                </a:tc>
                <a:tc>
                  <a:txBody>
                    <a:bodyPr/>
                    <a:lstStyle/>
                    <a:p>
                      <a:pPr marL="0" algn="ctr" defTabSz="914400" rtl="0" eaLnBrk="1" fontAlgn="b" latinLnBrk="0" hangingPunct="1"/>
                      <a:r>
                        <a:rPr lang="en-US" sz="1800" b="1" i="0" u="none" strike="noStrike" kern="1200" dirty="0">
                          <a:solidFill>
                            <a:schemeClr val="bg1"/>
                          </a:solidFill>
                          <a:latin typeface="Arial"/>
                          <a:ea typeface="+mn-ea"/>
                          <a:cs typeface="+mn-cs"/>
                        </a:rPr>
                        <a:t>Title List</a:t>
                      </a:r>
                    </a:p>
                  </a:txBody>
                  <a:tcPr marL="2746" marR="2746" marT="2746" marB="0" anchor="ctr">
                    <a:lnL>
                      <a:noFill/>
                    </a:lnL>
                    <a:lnR>
                      <a:noFill/>
                    </a:lnR>
                    <a:lnT>
                      <a:noFill/>
                    </a:lnT>
                    <a:lnB>
                      <a:noFill/>
                    </a:lnB>
                    <a:solidFill>
                      <a:srgbClr val="881212"/>
                    </a:solidFill>
                  </a:tcPr>
                </a:tc>
              </a:tr>
              <a:tr h="343361">
                <a:tc>
                  <a:txBody>
                    <a:bodyPr/>
                    <a:lstStyle/>
                    <a:p>
                      <a:pPr algn="ctr" fontAlgn="ctr"/>
                      <a:r>
                        <a:rPr lang="en-US" sz="1600" b="0" i="0" u="none" strike="noStrike" dirty="0" smtClean="0">
                          <a:solidFill>
                            <a:srgbClr val="000000"/>
                          </a:solidFill>
                          <a:latin typeface="Calibri" pitchFamily="34" charset="0"/>
                          <a:cs typeface="Calibri" pitchFamily="34" charset="0"/>
                        </a:rPr>
                        <a:t>Arts </a:t>
                      </a:r>
                      <a:r>
                        <a:rPr lang="en-US" sz="1600" b="0" i="0" u="none" strike="noStrike" dirty="0">
                          <a:solidFill>
                            <a:srgbClr val="000000"/>
                          </a:solidFill>
                          <a:latin typeface="Calibri" pitchFamily="34" charset="0"/>
                          <a:cs typeface="Calibri" pitchFamily="34" charset="0"/>
                        </a:rPr>
                        <a:t>&amp; Sciences I</a:t>
                      </a:r>
                    </a:p>
                  </a:txBody>
                  <a:tcPr marL="0" marR="0" marT="0" marB="0" anchor="ctr">
                    <a:lnL>
                      <a:noFill/>
                    </a:lnL>
                    <a:lnR>
                      <a:noFill/>
                    </a:lnR>
                    <a:lnT>
                      <a:noFill/>
                    </a:lnT>
                    <a:lnB>
                      <a:noFill/>
                    </a:lnB>
                    <a:solidFill>
                      <a:schemeClr val="bg1"/>
                    </a:solidFill>
                  </a:tcPr>
                </a:tc>
                <a:tc>
                  <a:txBody>
                    <a:bodyPr/>
                    <a:lstStyle/>
                    <a:p>
                      <a:pPr lvl="1" algn="l" fontAlgn="ctr"/>
                      <a:r>
                        <a:rPr lang="en-US" sz="1000" b="0" i="0" u="sng" strike="noStrike" dirty="0">
                          <a:solidFill>
                            <a:srgbClr val="376091"/>
                          </a:solidFill>
                          <a:latin typeface="Calibri" pitchFamily="34" charset="0"/>
                          <a:cs typeface="Calibri" pitchFamily="34" charset="0"/>
                          <a:hlinkClick r:id="rId2"/>
                        </a:rPr>
                        <a:t>http://www.jstor.org/action/showJournals?browseType=collectionInfoPage&amp;selectCollection=as</a:t>
                      </a:r>
                      <a:endParaRPr lang="en-US" sz="1000" b="0" i="0" u="sng" strike="noStrike" dirty="0">
                        <a:solidFill>
                          <a:srgbClr val="376091"/>
                        </a:solidFill>
                        <a:latin typeface="Calibri" pitchFamily="34" charset="0"/>
                        <a:cs typeface="Calibri" pitchFamily="34" charset="0"/>
                      </a:endParaRPr>
                    </a:p>
                  </a:txBody>
                  <a:tcPr marL="0" marR="0" marT="0" marB="0" anchor="ctr">
                    <a:lnL>
                      <a:noFill/>
                    </a:lnL>
                    <a:lnR>
                      <a:noFill/>
                    </a:lnR>
                    <a:lnT>
                      <a:noFill/>
                    </a:lnT>
                    <a:lnB>
                      <a:noFill/>
                    </a:lnB>
                    <a:solidFill>
                      <a:schemeClr val="bg1"/>
                    </a:solidFill>
                  </a:tcPr>
                </a:tc>
              </a:tr>
              <a:tr h="343361">
                <a:tc>
                  <a:txBody>
                    <a:bodyPr/>
                    <a:lstStyle/>
                    <a:p>
                      <a:pPr algn="ctr" fontAlgn="ctr"/>
                      <a:r>
                        <a:rPr lang="en-US" sz="1600" b="0" i="0" u="none" strike="noStrike" dirty="0" smtClean="0">
                          <a:solidFill>
                            <a:srgbClr val="000000"/>
                          </a:solidFill>
                          <a:latin typeface="Calibri" pitchFamily="34" charset="0"/>
                          <a:cs typeface="Calibri" pitchFamily="34" charset="0"/>
                        </a:rPr>
                        <a:t>Arts </a:t>
                      </a:r>
                      <a:r>
                        <a:rPr lang="en-US" sz="1600" b="0" i="0" u="none" strike="noStrike" dirty="0">
                          <a:solidFill>
                            <a:srgbClr val="000000"/>
                          </a:solidFill>
                          <a:latin typeface="Calibri" pitchFamily="34" charset="0"/>
                          <a:cs typeface="Calibri" pitchFamily="34" charset="0"/>
                        </a:rPr>
                        <a:t>&amp; Sciences II</a:t>
                      </a:r>
                    </a:p>
                  </a:txBody>
                  <a:tcPr marL="0" marR="0" marT="0" marB="0" anchor="ctr">
                    <a:lnL>
                      <a:noFill/>
                    </a:lnL>
                    <a:lnR>
                      <a:noFill/>
                    </a:lnR>
                    <a:lnT>
                      <a:noFill/>
                    </a:lnT>
                    <a:lnB>
                      <a:noFill/>
                    </a:lnB>
                    <a:solidFill>
                      <a:schemeClr val="bg1">
                        <a:lumMod val="95000"/>
                      </a:schemeClr>
                    </a:solidFill>
                  </a:tcPr>
                </a:tc>
                <a:tc>
                  <a:txBody>
                    <a:bodyPr/>
                    <a:lstStyle/>
                    <a:p>
                      <a:pPr lvl="1" algn="l" fontAlgn="ctr"/>
                      <a:r>
                        <a:rPr lang="en-US" sz="1000" b="0" i="0" u="sng" strike="noStrike" dirty="0">
                          <a:solidFill>
                            <a:srgbClr val="376091"/>
                          </a:solidFill>
                          <a:latin typeface="Calibri" pitchFamily="34" charset="0"/>
                          <a:cs typeface="Calibri" pitchFamily="34" charset="0"/>
                          <a:hlinkClick r:id="rId3"/>
                        </a:rPr>
                        <a:t>http://www.jstor.org/action/showJournals?browseType=collectionInfoPage&amp;selectCollection=asii</a:t>
                      </a:r>
                      <a:endParaRPr lang="en-US" sz="1000" b="0" i="0" u="sng" strike="noStrike" dirty="0">
                        <a:solidFill>
                          <a:srgbClr val="376091"/>
                        </a:solidFill>
                        <a:latin typeface="Calibri" pitchFamily="34" charset="0"/>
                        <a:cs typeface="Calibri" pitchFamily="34" charset="0"/>
                      </a:endParaRPr>
                    </a:p>
                  </a:txBody>
                  <a:tcPr marL="0" marR="0" marT="0" marB="0" anchor="ctr">
                    <a:lnL>
                      <a:noFill/>
                    </a:lnL>
                    <a:lnR>
                      <a:noFill/>
                    </a:lnR>
                    <a:lnT>
                      <a:noFill/>
                    </a:lnT>
                    <a:lnB>
                      <a:noFill/>
                    </a:lnB>
                    <a:solidFill>
                      <a:schemeClr val="bg1">
                        <a:lumMod val="95000"/>
                      </a:schemeClr>
                    </a:solidFill>
                  </a:tcPr>
                </a:tc>
              </a:tr>
              <a:tr h="343361">
                <a:tc>
                  <a:txBody>
                    <a:bodyPr/>
                    <a:lstStyle/>
                    <a:p>
                      <a:pPr algn="ctr" fontAlgn="ctr"/>
                      <a:r>
                        <a:rPr lang="en-US" sz="1600" b="0" i="0" u="none" strike="noStrike" dirty="0" smtClean="0">
                          <a:solidFill>
                            <a:srgbClr val="000000"/>
                          </a:solidFill>
                          <a:latin typeface="Calibri" pitchFamily="34" charset="0"/>
                          <a:cs typeface="Calibri" pitchFamily="34" charset="0"/>
                        </a:rPr>
                        <a:t>Arts </a:t>
                      </a:r>
                      <a:r>
                        <a:rPr lang="en-US" sz="1600" b="0" i="0" u="none" strike="noStrike" dirty="0">
                          <a:solidFill>
                            <a:srgbClr val="000000"/>
                          </a:solidFill>
                          <a:latin typeface="Calibri" pitchFamily="34" charset="0"/>
                          <a:cs typeface="Calibri" pitchFamily="34" charset="0"/>
                        </a:rPr>
                        <a:t>&amp; Sciences III</a:t>
                      </a:r>
                    </a:p>
                  </a:txBody>
                  <a:tcPr marL="0" marR="0" marT="0" marB="0" anchor="ctr">
                    <a:lnL>
                      <a:noFill/>
                    </a:lnL>
                    <a:lnR>
                      <a:noFill/>
                    </a:lnR>
                    <a:lnT>
                      <a:noFill/>
                    </a:lnT>
                    <a:lnB>
                      <a:noFill/>
                    </a:lnB>
                    <a:solidFill>
                      <a:schemeClr val="bg1"/>
                    </a:solidFill>
                  </a:tcPr>
                </a:tc>
                <a:tc>
                  <a:txBody>
                    <a:bodyPr/>
                    <a:lstStyle/>
                    <a:p>
                      <a:pPr lvl="1" algn="l" fontAlgn="ctr"/>
                      <a:r>
                        <a:rPr lang="en-US" sz="1000" b="0" i="0" u="sng" strike="noStrike" dirty="0">
                          <a:solidFill>
                            <a:srgbClr val="376091"/>
                          </a:solidFill>
                          <a:latin typeface="Calibri" pitchFamily="34" charset="0"/>
                          <a:cs typeface="Calibri" pitchFamily="34" charset="0"/>
                          <a:hlinkClick r:id="rId4"/>
                        </a:rPr>
                        <a:t>http://www.jstor.org/action/showJournals?browseType=collectionInfoPage&amp;selectCollection=asiii</a:t>
                      </a:r>
                      <a:endParaRPr lang="en-US" sz="1000" b="0" i="0" u="sng" strike="noStrike" dirty="0">
                        <a:solidFill>
                          <a:srgbClr val="376091"/>
                        </a:solidFill>
                        <a:latin typeface="Calibri" pitchFamily="34" charset="0"/>
                        <a:cs typeface="Calibri" pitchFamily="34" charset="0"/>
                      </a:endParaRPr>
                    </a:p>
                  </a:txBody>
                  <a:tcPr marL="0" marR="0" marT="0" marB="0" anchor="ctr">
                    <a:lnL>
                      <a:noFill/>
                    </a:lnL>
                    <a:lnR>
                      <a:noFill/>
                    </a:lnR>
                    <a:lnT>
                      <a:noFill/>
                    </a:lnT>
                    <a:lnB>
                      <a:noFill/>
                    </a:lnB>
                    <a:solidFill>
                      <a:schemeClr val="bg1"/>
                    </a:solidFill>
                  </a:tcPr>
                </a:tc>
              </a:tr>
              <a:tr h="343361">
                <a:tc>
                  <a:txBody>
                    <a:bodyPr/>
                    <a:lstStyle/>
                    <a:p>
                      <a:pPr algn="ctr" fontAlgn="ctr"/>
                      <a:r>
                        <a:rPr lang="en-US" sz="1600" b="0" i="0" u="none" strike="noStrike" dirty="0" smtClean="0">
                          <a:solidFill>
                            <a:srgbClr val="000000"/>
                          </a:solidFill>
                          <a:latin typeface="Calibri" pitchFamily="34" charset="0"/>
                          <a:cs typeface="Calibri" pitchFamily="34" charset="0"/>
                        </a:rPr>
                        <a:t>Arts </a:t>
                      </a:r>
                      <a:r>
                        <a:rPr lang="en-US" sz="1600" b="0" i="0" u="none" strike="noStrike" dirty="0">
                          <a:solidFill>
                            <a:srgbClr val="000000"/>
                          </a:solidFill>
                          <a:latin typeface="Calibri" pitchFamily="34" charset="0"/>
                          <a:cs typeface="Calibri" pitchFamily="34" charset="0"/>
                        </a:rPr>
                        <a:t>&amp; Sciences IV</a:t>
                      </a:r>
                    </a:p>
                  </a:txBody>
                  <a:tcPr marL="0" marR="0" marT="0" marB="0" anchor="ctr">
                    <a:lnL>
                      <a:noFill/>
                    </a:lnL>
                    <a:lnR>
                      <a:noFill/>
                    </a:lnR>
                    <a:lnT>
                      <a:noFill/>
                    </a:lnT>
                    <a:lnB>
                      <a:noFill/>
                    </a:lnB>
                    <a:solidFill>
                      <a:schemeClr val="bg1">
                        <a:lumMod val="95000"/>
                      </a:schemeClr>
                    </a:solidFill>
                  </a:tcPr>
                </a:tc>
                <a:tc>
                  <a:txBody>
                    <a:bodyPr/>
                    <a:lstStyle/>
                    <a:p>
                      <a:pPr lvl="1" algn="l" fontAlgn="ctr"/>
                      <a:r>
                        <a:rPr lang="en-US" sz="1000" b="0" i="0" u="sng" strike="noStrike" dirty="0">
                          <a:solidFill>
                            <a:srgbClr val="376091"/>
                          </a:solidFill>
                          <a:latin typeface="Calibri" pitchFamily="34" charset="0"/>
                          <a:cs typeface="Calibri" pitchFamily="34" charset="0"/>
                          <a:hlinkClick r:id="rId5"/>
                        </a:rPr>
                        <a:t>http://www.jstor.org/action/showJournals?browseType=collectionInfoPage&amp;selectCollection=asiv</a:t>
                      </a:r>
                      <a:endParaRPr lang="en-US" sz="1000" b="0" i="0" u="sng" strike="noStrike" dirty="0">
                        <a:solidFill>
                          <a:srgbClr val="376091"/>
                        </a:solidFill>
                        <a:latin typeface="Calibri" pitchFamily="34" charset="0"/>
                        <a:cs typeface="Calibri" pitchFamily="34" charset="0"/>
                      </a:endParaRPr>
                    </a:p>
                  </a:txBody>
                  <a:tcPr marL="0" marR="0" marT="0" marB="0" anchor="ctr">
                    <a:lnL>
                      <a:noFill/>
                    </a:lnL>
                    <a:lnR>
                      <a:noFill/>
                    </a:lnR>
                    <a:lnT>
                      <a:noFill/>
                    </a:lnT>
                    <a:lnB>
                      <a:noFill/>
                    </a:lnB>
                    <a:solidFill>
                      <a:schemeClr val="bg1">
                        <a:lumMod val="95000"/>
                      </a:schemeClr>
                    </a:solidFill>
                  </a:tcPr>
                </a:tc>
              </a:tr>
              <a:tr h="343361">
                <a:tc>
                  <a:txBody>
                    <a:bodyPr/>
                    <a:lstStyle/>
                    <a:p>
                      <a:pPr algn="ctr" fontAlgn="ctr"/>
                      <a:r>
                        <a:rPr lang="en-US" sz="1600" b="0" i="0" u="none" strike="noStrike" dirty="0" smtClean="0">
                          <a:solidFill>
                            <a:srgbClr val="000000"/>
                          </a:solidFill>
                          <a:latin typeface="Calibri" pitchFamily="34" charset="0"/>
                          <a:cs typeface="Calibri" pitchFamily="34" charset="0"/>
                        </a:rPr>
                        <a:t>Arts </a:t>
                      </a:r>
                      <a:r>
                        <a:rPr lang="en-US" sz="1600" b="0" i="0" u="none" strike="noStrike" dirty="0">
                          <a:solidFill>
                            <a:srgbClr val="000000"/>
                          </a:solidFill>
                          <a:latin typeface="Calibri" pitchFamily="34" charset="0"/>
                          <a:cs typeface="Calibri" pitchFamily="34" charset="0"/>
                        </a:rPr>
                        <a:t>&amp; Sciences V</a:t>
                      </a:r>
                    </a:p>
                  </a:txBody>
                  <a:tcPr marL="0" marR="0" marT="0" marB="0" anchor="ctr">
                    <a:lnL>
                      <a:noFill/>
                    </a:lnL>
                    <a:lnR>
                      <a:noFill/>
                    </a:lnR>
                    <a:lnT>
                      <a:noFill/>
                    </a:lnT>
                    <a:lnB>
                      <a:noFill/>
                    </a:lnB>
                    <a:solidFill>
                      <a:schemeClr val="bg1"/>
                    </a:solidFill>
                  </a:tcPr>
                </a:tc>
                <a:tc>
                  <a:txBody>
                    <a:bodyPr/>
                    <a:lstStyle/>
                    <a:p>
                      <a:pPr lvl="1" algn="l" fontAlgn="ctr"/>
                      <a:r>
                        <a:rPr lang="en-US" sz="1000" b="0" i="0" u="sng" strike="noStrike" dirty="0">
                          <a:solidFill>
                            <a:srgbClr val="376091"/>
                          </a:solidFill>
                          <a:latin typeface="Calibri" pitchFamily="34" charset="0"/>
                          <a:cs typeface="Calibri" pitchFamily="34" charset="0"/>
                          <a:hlinkClick r:id="rId6"/>
                        </a:rPr>
                        <a:t>http://www.jstor.org/action/showJournals?browseType=collectionInfoPage&amp;selectCollection=asv</a:t>
                      </a:r>
                      <a:endParaRPr lang="en-US" sz="1000" b="0" i="0" u="sng" strike="noStrike" dirty="0">
                        <a:solidFill>
                          <a:srgbClr val="376091"/>
                        </a:solidFill>
                        <a:latin typeface="Calibri" pitchFamily="34" charset="0"/>
                        <a:cs typeface="Calibri" pitchFamily="34" charset="0"/>
                      </a:endParaRPr>
                    </a:p>
                  </a:txBody>
                  <a:tcPr marL="0" marR="0" marT="0" marB="0" anchor="ctr">
                    <a:lnL>
                      <a:noFill/>
                    </a:lnL>
                    <a:lnR>
                      <a:noFill/>
                    </a:lnR>
                    <a:lnT>
                      <a:noFill/>
                    </a:lnT>
                    <a:lnB>
                      <a:noFill/>
                    </a:lnB>
                    <a:solidFill>
                      <a:schemeClr val="bg1"/>
                    </a:solidFill>
                  </a:tcPr>
                </a:tc>
              </a:tr>
              <a:tr h="343361">
                <a:tc>
                  <a:txBody>
                    <a:bodyPr/>
                    <a:lstStyle/>
                    <a:p>
                      <a:pPr algn="ctr" fontAlgn="ctr"/>
                      <a:r>
                        <a:rPr lang="en-US" sz="1600" b="0" i="0" u="none" strike="noStrike" dirty="0" smtClean="0">
                          <a:solidFill>
                            <a:srgbClr val="000000"/>
                          </a:solidFill>
                          <a:latin typeface="Calibri" pitchFamily="34" charset="0"/>
                          <a:cs typeface="Calibri" pitchFamily="34" charset="0"/>
                        </a:rPr>
                        <a:t>Arts </a:t>
                      </a:r>
                      <a:r>
                        <a:rPr lang="en-US" sz="1600" b="0" i="0" u="none" strike="noStrike" dirty="0">
                          <a:solidFill>
                            <a:srgbClr val="000000"/>
                          </a:solidFill>
                          <a:latin typeface="Calibri" pitchFamily="34" charset="0"/>
                          <a:cs typeface="Calibri" pitchFamily="34" charset="0"/>
                        </a:rPr>
                        <a:t>&amp; Sciences VI</a:t>
                      </a:r>
                    </a:p>
                  </a:txBody>
                  <a:tcPr marL="0" marR="0" marT="0" marB="0" anchor="ctr">
                    <a:lnL>
                      <a:noFill/>
                    </a:lnL>
                    <a:lnR>
                      <a:noFill/>
                    </a:lnR>
                    <a:lnT>
                      <a:noFill/>
                    </a:lnT>
                    <a:lnB>
                      <a:noFill/>
                    </a:lnB>
                    <a:solidFill>
                      <a:schemeClr val="bg1">
                        <a:lumMod val="95000"/>
                      </a:schemeClr>
                    </a:solidFill>
                  </a:tcPr>
                </a:tc>
                <a:tc>
                  <a:txBody>
                    <a:bodyPr/>
                    <a:lstStyle/>
                    <a:p>
                      <a:pPr lvl="1" algn="l" fontAlgn="ctr"/>
                      <a:r>
                        <a:rPr lang="en-US" sz="1000" b="0" i="0" u="sng" strike="noStrike" dirty="0">
                          <a:solidFill>
                            <a:srgbClr val="376091"/>
                          </a:solidFill>
                          <a:latin typeface="Calibri" pitchFamily="34" charset="0"/>
                          <a:cs typeface="Calibri" pitchFamily="34" charset="0"/>
                          <a:hlinkClick r:id="rId7"/>
                        </a:rPr>
                        <a:t>http://www.jstor.org/action/showJournals?browseType=collectionInfoPage&amp;selectCollection=asvi</a:t>
                      </a:r>
                      <a:endParaRPr lang="en-US" sz="1000" b="0" i="0" u="sng" strike="noStrike" dirty="0">
                        <a:solidFill>
                          <a:srgbClr val="376091"/>
                        </a:solidFill>
                        <a:latin typeface="Calibri" pitchFamily="34" charset="0"/>
                        <a:cs typeface="Calibri" pitchFamily="34" charset="0"/>
                      </a:endParaRPr>
                    </a:p>
                  </a:txBody>
                  <a:tcPr marL="0" marR="0" marT="0" marB="0" anchor="ctr">
                    <a:lnL>
                      <a:noFill/>
                    </a:lnL>
                    <a:lnR>
                      <a:noFill/>
                    </a:lnR>
                    <a:lnT>
                      <a:noFill/>
                    </a:lnT>
                    <a:lnB>
                      <a:noFill/>
                    </a:lnB>
                    <a:solidFill>
                      <a:schemeClr val="bg1">
                        <a:lumMod val="95000"/>
                      </a:schemeClr>
                    </a:solidFill>
                  </a:tcPr>
                </a:tc>
              </a:tr>
              <a:tr h="343361">
                <a:tc>
                  <a:txBody>
                    <a:bodyPr/>
                    <a:lstStyle/>
                    <a:p>
                      <a:pPr algn="ctr" fontAlgn="ctr"/>
                      <a:r>
                        <a:rPr lang="en-US" sz="1600" b="0" i="0" u="none" strike="noStrike" dirty="0" smtClean="0">
                          <a:solidFill>
                            <a:srgbClr val="000000"/>
                          </a:solidFill>
                          <a:latin typeface="Calibri" pitchFamily="34" charset="0"/>
                          <a:cs typeface="Calibri" pitchFamily="34" charset="0"/>
                        </a:rPr>
                        <a:t>Arts </a:t>
                      </a:r>
                      <a:r>
                        <a:rPr lang="en-US" sz="1600" b="0" i="0" u="none" strike="noStrike" dirty="0">
                          <a:solidFill>
                            <a:srgbClr val="000000"/>
                          </a:solidFill>
                          <a:latin typeface="Calibri" pitchFamily="34" charset="0"/>
                          <a:cs typeface="Calibri" pitchFamily="34" charset="0"/>
                        </a:rPr>
                        <a:t>&amp; Sciences VII</a:t>
                      </a:r>
                    </a:p>
                  </a:txBody>
                  <a:tcPr marL="0" marR="0" marT="0" marB="0" anchor="ctr">
                    <a:lnL>
                      <a:noFill/>
                    </a:lnL>
                    <a:lnR>
                      <a:noFill/>
                    </a:lnR>
                    <a:lnT>
                      <a:noFill/>
                    </a:lnT>
                    <a:lnB>
                      <a:noFill/>
                    </a:lnB>
                    <a:solidFill>
                      <a:schemeClr val="bg1"/>
                    </a:solidFill>
                  </a:tcPr>
                </a:tc>
                <a:tc>
                  <a:txBody>
                    <a:bodyPr/>
                    <a:lstStyle/>
                    <a:p>
                      <a:pPr lvl="1" algn="l" fontAlgn="ctr"/>
                      <a:r>
                        <a:rPr lang="en-US" sz="1000" b="0" i="0" u="sng" strike="noStrike" dirty="0">
                          <a:solidFill>
                            <a:srgbClr val="376091"/>
                          </a:solidFill>
                          <a:latin typeface="Calibri" pitchFamily="34" charset="0"/>
                          <a:cs typeface="Calibri" pitchFamily="34" charset="0"/>
                          <a:hlinkClick r:id="rId8"/>
                        </a:rPr>
                        <a:t>http://www.jstor.org/action/showJournals?browseType=collectionInfoPage&amp;selectCollection=asvii</a:t>
                      </a:r>
                      <a:endParaRPr lang="en-US" sz="1000" b="0" i="0" u="sng" strike="noStrike" dirty="0">
                        <a:solidFill>
                          <a:srgbClr val="376091"/>
                        </a:solidFill>
                        <a:latin typeface="Calibri" pitchFamily="34" charset="0"/>
                        <a:cs typeface="Calibri" pitchFamily="34" charset="0"/>
                      </a:endParaRPr>
                    </a:p>
                  </a:txBody>
                  <a:tcPr marL="0" marR="0" marT="0" marB="0" anchor="ctr">
                    <a:lnL>
                      <a:noFill/>
                    </a:lnL>
                    <a:lnR>
                      <a:noFill/>
                    </a:lnR>
                    <a:lnT>
                      <a:noFill/>
                    </a:lnT>
                    <a:lnB>
                      <a:noFill/>
                    </a:lnB>
                    <a:solidFill>
                      <a:schemeClr val="bg1"/>
                    </a:solidFill>
                  </a:tcPr>
                </a:tc>
              </a:tr>
              <a:tr h="436662">
                <a:tc>
                  <a:txBody>
                    <a:bodyPr/>
                    <a:lstStyle/>
                    <a:p>
                      <a:pPr algn="ctr" fontAlgn="ctr"/>
                      <a:r>
                        <a:rPr lang="en-US" sz="1600" b="0" i="0" u="none" strike="noStrike" dirty="0">
                          <a:solidFill>
                            <a:srgbClr val="000000"/>
                          </a:solidFill>
                          <a:latin typeface="Calibri" pitchFamily="34" charset="0"/>
                          <a:cs typeface="Calibri" pitchFamily="34" charset="0"/>
                        </a:rPr>
                        <a:t>Arts &amp; Sciences VIII</a:t>
                      </a:r>
                    </a:p>
                  </a:txBody>
                  <a:tcPr marL="0" marR="0" marT="0" marB="0" anchor="ctr">
                    <a:lnL>
                      <a:noFill/>
                    </a:lnL>
                    <a:lnR>
                      <a:noFill/>
                    </a:lnR>
                    <a:lnT>
                      <a:noFill/>
                    </a:lnT>
                    <a:lnB>
                      <a:noFill/>
                    </a:lnB>
                    <a:solidFill>
                      <a:schemeClr val="bg1">
                        <a:lumMod val="95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00" b="0" i="0" u="sng" strike="noStrike" kern="1200" dirty="0" smtClean="0">
                          <a:solidFill>
                            <a:srgbClr val="376091"/>
                          </a:solidFill>
                          <a:latin typeface="Calibri" pitchFamily="34" charset="0"/>
                          <a:ea typeface="+mn-ea"/>
                          <a:cs typeface="Calibri" pitchFamily="34" charset="0"/>
                        </a:rPr>
                        <a:t> http://www.jstor.org/action/showJournals?browseType=collectionInfoPage&amp;selectCollection=asviii </a:t>
                      </a:r>
                    </a:p>
                  </a:txBody>
                  <a:tcPr marL="2746" marR="2746" marT="2746" marB="0" anchor="ctr" anchorCtr="1">
                    <a:lnL>
                      <a:noFill/>
                    </a:lnL>
                    <a:lnR>
                      <a:noFill/>
                    </a:lnR>
                    <a:lnT>
                      <a:noFill/>
                    </a:lnT>
                    <a:lnB>
                      <a:noFill/>
                    </a:lnB>
                    <a:solidFill>
                      <a:schemeClr val="bg1">
                        <a:lumMod val="95000"/>
                      </a:schemeClr>
                    </a:solidFill>
                  </a:tcPr>
                </a:tc>
              </a:tr>
              <a:tr h="436662">
                <a:tc>
                  <a:txBody>
                    <a:bodyPr/>
                    <a:lstStyle/>
                    <a:p>
                      <a:pPr algn="ctr" fontAlgn="ctr"/>
                      <a:r>
                        <a:rPr lang="en-US" sz="1600" b="0" i="0" u="none" strike="noStrike" dirty="0">
                          <a:solidFill>
                            <a:srgbClr val="000000"/>
                          </a:solidFill>
                          <a:latin typeface="Calibri" pitchFamily="34" charset="0"/>
                          <a:cs typeface="Calibri" pitchFamily="34" charset="0"/>
                        </a:rPr>
                        <a:t>Arts &amp; Sciences IX</a:t>
                      </a:r>
                    </a:p>
                  </a:txBody>
                  <a:tcPr marL="0" marR="0" marT="0" marB="0" anchor="ctr">
                    <a:lnL>
                      <a:noFill/>
                    </a:lnL>
                    <a:lnR>
                      <a:noFill/>
                    </a:lnR>
                    <a:lnT>
                      <a:noFill/>
                    </a:lnT>
                    <a:lnB>
                      <a:noFill/>
                    </a:lnB>
                    <a:solidFill>
                      <a:schemeClr val="bg1"/>
                    </a:solidFill>
                  </a:tcPr>
                </a:tc>
                <a:tc>
                  <a:txBody>
                    <a:bodyPr/>
                    <a:lstStyle/>
                    <a:p>
                      <a:pPr marL="0" lvl="0" algn="l" defTabSz="914400" rtl="0" eaLnBrk="1" fontAlgn="ctr" latinLnBrk="0" hangingPunct="1"/>
                      <a:r>
                        <a:rPr lang="en-US" sz="1000" b="0" i="0" u="sng" strike="noStrike" kern="1200" dirty="0" smtClean="0">
                          <a:solidFill>
                            <a:srgbClr val="376091"/>
                          </a:solidFill>
                          <a:latin typeface="Calibri" pitchFamily="34" charset="0"/>
                          <a:ea typeface="+mn-ea"/>
                          <a:cs typeface="Calibri" pitchFamily="34" charset="0"/>
                          <a:hlinkClick r:id="rId9"/>
                        </a:rPr>
                        <a:t> http://www.jstor.org/action/showJournals?browseType=collectionInfoPage&amp;selectCollection=asix </a:t>
                      </a:r>
                      <a:endParaRPr lang="en-US" sz="1000" b="0" i="0" u="sng" strike="noStrike" kern="1200" dirty="0">
                        <a:solidFill>
                          <a:srgbClr val="376091"/>
                        </a:solidFill>
                        <a:latin typeface="Calibri" pitchFamily="34" charset="0"/>
                        <a:ea typeface="+mn-ea"/>
                        <a:cs typeface="Calibri" pitchFamily="34" charset="0"/>
                        <a:hlinkClick r:id="rId9"/>
                      </a:endParaRPr>
                    </a:p>
                  </a:txBody>
                  <a:tcPr marL="2746" marR="2746" marT="2746" marB="0" anchor="ctr" anchorCtr="1">
                    <a:lnL>
                      <a:noFill/>
                    </a:lnL>
                    <a:lnR>
                      <a:noFill/>
                    </a:lnR>
                    <a:lnT>
                      <a:noFill/>
                    </a:lnT>
                    <a:lnB>
                      <a:noFill/>
                    </a:lnB>
                    <a:solidFill>
                      <a:schemeClr val="bg1"/>
                    </a:solidFill>
                  </a:tcPr>
                </a:tc>
              </a:tr>
              <a:tr h="436662">
                <a:tc>
                  <a:txBody>
                    <a:bodyPr/>
                    <a:lstStyle/>
                    <a:p>
                      <a:pPr algn="ctr" fontAlgn="ctr"/>
                      <a:r>
                        <a:rPr lang="en-US" sz="1600" b="0" i="0" u="none" strike="noStrike" dirty="0">
                          <a:solidFill>
                            <a:srgbClr val="000000"/>
                          </a:solidFill>
                          <a:latin typeface="Calibri" pitchFamily="34" charset="0"/>
                          <a:cs typeface="Calibri" pitchFamily="34" charset="0"/>
                        </a:rPr>
                        <a:t>Arts &amp; Sciences X</a:t>
                      </a:r>
                    </a:p>
                  </a:txBody>
                  <a:tcPr marL="0" marR="0" marT="0" marB="0" anchor="ctr">
                    <a:lnL>
                      <a:noFill/>
                    </a:lnL>
                    <a:lnR>
                      <a:noFill/>
                    </a:lnR>
                    <a:lnT>
                      <a:noFill/>
                    </a:lnT>
                    <a:lnB>
                      <a:noFill/>
                    </a:lnB>
                    <a:solidFill>
                      <a:schemeClr val="bg1">
                        <a:lumMod val="95000"/>
                      </a:schemeClr>
                    </a:solidFill>
                  </a:tcPr>
                </a:tc>
                <a:tc>
                  <a:txBody>
                    <a:bodyPr/>
                    <a:lstStyle/>
                    <a:p>
                      <a:pPr marL="0" lvl="0" algn="l" defTabSz="914400" rtl="0" eaLnBrk="1" fontAlgn="ctr" latinLnBrk="0" hangingPunct="1"/>
                      <a:r>
                        <a:rPr lang="en-US" sz="1000" dirty="0" smtClean="0">
                          <a:latin typeface="Calibri" pitchFamily="34" charset="0"/>
                          <a:cs typeface="Calibri" pitchFamily="34" charset="0"/>
                          <a:hlinkClick r:id="rId10"/>
                        </a:rPr>
                        <a:t>http://www.jstor.org/action/showJournals?browseType=collectionInfoPage&amp;selectCollection=asx</a:t>
                      </a:r>
                      <a:endParaRPr lang="en-US" sz="1000" b="0" i="0" u="sng" strike="noStrike" kern="1200" dirty="0">
                        <a:solidFill>
                          <a:srgbClr val="376091"/>
                        </a:solidFill>
                        <a:latin typeface="Calibri" pitchFamily="34" charset="0"/>
                        <a:ea typeface="+mn-ea"/>
                        <a:cs typeface="Calibri" pitchFamily="34" charset="0"/>
                        <a:hlinkClick r:id="rId9"/>
                      </a:endParaRPr>
                    </a:p>
                  </a:txBody>
                  <a:tcPr marL="2746" marR="2746" marT="2746" marB="0" anchor="ctr" anchorCtr="1">
                    <a:lnL>
                      <a:noFill/>
                    </a:lnL>
                    <a:lnR>
                      <a:noFill/>
                    </a:lnR>
                    <a:lnT>
                      <a:noFill/>
                    </a:lnT>
                    <a:lnB>
                      <a:noFill/>
                    </a:lnB>
                    <a:solidFill>
                      <a:schemeClr val="bg1">
                        <a:lumMod val="95000"/>
                      </a:schemeClr>
                    </a:solidFill>
                  </a:tcPr>
                </a:tc>
              </a:tr>
              <a:tr h="436662">
                <a:tc>
                  <a:txBody>
                    <a:bodyPr/>
                    <a:lstStyle/>
                    <a:p>
                      <a:pPr algn="ctr" fontAlgn="ctr"/>
                      <a:r>
                        <a:rPr lang="en-US" sz="1600" b="0" i="0" u="none" strike="noStrike" dirty="0" smtClean="0">
                          <a:solidFill>
                            <a:srgbClr val="000000"/>
                          </a:solidFill>
                          <a:latin typeface="Calibri" pitchFamily="34" charset="0"/>
                          <a:cs typeface="Calibri" pitchFamily="34" charset="0"/>
                        </a:rPr>
                        <a:t>Arts &amp; Sciences</a:t>
                      </a:r>
                      <a:r>
                        <a:rPr lang="en-US" sz="1600" b="0" i="0" u="none" strike="noStrike" baseline="0" dirty="0" smtClean="0">
                          <a:solidFill>
                            <a:srgbClr val="000000"/>
                          </a:solidFill>
                          <a:latin typeface="Calibri" pitchFamily="34" charset="0"/>
                          <a:cs typeface="Calibri" pitchFamily="34" charset="0"/>
                        </a:rPr>
                        <a:t> XI</a:t>
                      </a:r>
                      <a:endParaRPr lang="en-US" sz="1600" b="0" i="0" u="none" strike="noStrike" dirty="0">
                        <a:solidFill>
                          <a:srgbClr val="000000"/>
                        </a:solidFill>
                        <a:latin typeface="Calibri" pitchFamily="34" charset="0"/>
                        <a:cs typeface="Calibri" pitchFamily="34" charset="0"/>
                      </a:endParaRPr>
                    </a:p>
                  </a:txBody>
                  <a:tcPr marL="0" marR="0" marT="0" marB="0" anchor="ctr">
                    <a:lnL>
                      <a:noFill/>
                    </a:lnL>
                    <a:lnR>
                      <a:noFill/>
                    </a:lnR>
                    <a:lnT>
                      <a:noFill/>
                    </a:lnT>
                    <a:lnB>
                      <a:noFill/>
                    </a:lnB>
                    <a:solidFill>
                      <a:schemeClr val="bg1"/>
                    </a:solidFill>
                  </a:tcPr>
                </a:tc>
                <a:tc>
                  <a:txBody>
                    <a:bodyPr/>
                    <a:lstStyle/>
                    <a:p>
                      <a:pPr marL="0" lvl="0" algn="l" defTabSz="914400" rtl="0" eaLnBrk="1" fontAlgn="ctr" latinLnBrk="0" hangingPunct="1"/>
                      <a:r>
                        <a:rPr lang="en-US" sz="1000" dirty="0" smtClean="0">
                          <a:latin typeface="Calibri" pitchFamily="34" charset="0"/>
                          <a:cs typeface="Calibri" pitchFamily="34" charset="0"/>
                          <a:hlinkClick r:id="rId11"/>
                        </a:rPr>
                        <a:t>http://www.jstor.org/action/showJournals?browseType=collectionInfoPage&amp;selectCollection=asxi</a:t>
                      </a:r>
                      <a:endParaRPr lang="en-US" sz="1000" b="0" i="0" u="sng" strike="noStrike" kern="1200" dirty="0">
                        <a:solidFill>
                          <a:srgbClr val="376091"/>
                        </a:solidFill>
                        <a:latin typeface="Calibri" pitchFamily="34" charset="0"/>
                        <a:ea typeface="+mn-ea"/>
                        <a:cs typeface="Calibri" pitchFamily="34" charset="0"/>
                        <a:hlinkClick r:id="rId9"/>
                      </a:endParaRPr>
                    </a:p>
                  </a:txBody>
                  <a:tcPr marL="2746" marR="2746" marT="2746" marB="0" anchor="ctr" anchorCtr="1">
                    <a:lnL>
                      <a:noFill/>
                    </a:lnL>
                    <a:lnR>
                      <a:noFill/>
                    </a:lnR>
                    <a:lnT>
                      <a:noFill/>
                    </a:lnT>
                    <a:lnB>
                      <a:noFill/>
                    </a:lnB>
                    <a:solidFill>
                      <a:schemeClr val="bg1"/>
                    </a:solidFill>
                  </a:tcPr>
                </a:tc>
              </a:tr>
              <a:tr h="436662">
                <a:tc>
                  <a:txBody>
                    <a:bodyPr/>
                    <a:lstStyle/>
                    <a:p>
                      <a:pPr algn="ctr" fontAlgn="ctr"/>
                      <a:r>
                        <a:rPr lang="en-US" sz="1600" b="0" i="0" u="none" strike="noStrike" dirty="0" smtClean="0">
                          <a:solidFill>
                            <a:srgbClr val="000000"/>
                          </a:solidFill>
                          <a:latin typeface="Calibri" pitchFamily="34" charset="0"/>
                          <a:cs typeface="Calibri" pitchFamily="34" charset="0"/>
                        </a:rPr>
                        <a:t>Life Sciences</a:t>
                      </a:r>
                      <a:endParaRPr lang="en-US" sz="1600" b="0" i="0" u="none" strike="noStrike" dirty="0">
                        <a:solidFill>
                          <a:srgbClr val="000000"/>
                        </a:solidFill>
                        <a:latin typeface="Calibri" pitchFamily="34" charset="0"/>
                        <a:cs typeface="Calibri" pitchFamily="34" charset="0"/>
                      </a:endParaRPr>
                    </a:p>
                  </a:txBody>
                  <a:tcPr marL="0" marR="0" marT="0" marB="0" anchor="ctr">
                    <a:lnL>
                      <a:noFill/>
                    </a:lnL>
                    <a:lnR>
                      <a:noFill/>
                    </a:lnR>
                    <a:lnT>
                      <a:noFill/>
                    </a:lnT>
                    <a:lnB>
                      <a:noFill/>
                    </a:lnB>
                    <a:solidFill>
                      <a:schemeClr val="bg1">
                        <a:lumMod val="95000"/>
                      </a:schemeClr>
                    </a:solidFill>
                  </a:tcPr>
                </a:tc>
                <a:tc>
                  <a:txBody>
                    <a:bodyPr/>
                    <a:lstStyle/>
                    <a:p>
                      <a:pPr lvl="1" algn="l" fontAlgn="ctr"/>
                      <a:r>
                        <a:rPr lang="en-US" sz="1000" b="0" i="0" u="sng" strike="noStrike" dirty="0">
                          <a:solidFill>
                            <a:srgbClr val="376091"/>
                          </a:solidFill>
                          <a:latin typeface="Calibri" pitchFamily="34" charset="0"/>
                          <a:cs typeface="Calibri" pitchFamily="34" charset="0"/>
                          <a:hlinkClick r:id="rId9"/>
                        </a:rPr>
                        <a:t>http://www.jstor.org/action/showJournals?browseType=collectionInfoPage&amp;selectCollection=lifesci</a:t>
                      </a:r>
                      <a:endParaRPr lang="en-US" sz="1000" b="0" i="0" u="sng" strike="noStrike" dirty="0">
                        <a:solidFill>
                          <a:srgbClr val="376091"/>
                        </a:solidFill>
                        <a:latin typeface="Calibri" pitchFamily="34" charset="0"/>
                        <a:cs typeface="Calibri" pitchFamily="34" charset="0"/>
                      </a:endParaRPr>
                    </a:p>
                  </a:txBody>
                  <a:tcPr marL="0" marR="0" marT="0" marB="0" anchor="ctr">
                    <a:lnL>
                      <a:noFill/>
                    </a:lnL>
                    <a:lnR>
                      <a:noFill/>
                    </a:lnR>
                    <a:lnT>
                      <a:noFill/>
                    </a:lnT>
                    <a:lnB>
                      <a:noFill/>
                    </a:lnB>
                    <a:solidFill>
                      <a:schemeClr val="bg1">
                        <a:lumMod val="95000"/>
                      </a:schemeClr>
                    </a:solidFill>
                  </a:tcPr>
                </a:tc>
              </a:tr>
            </a:tbl>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2"/>
          <p:cNvSpPr>
            <a:spLocks noGrp="1"/>
          </p:cNvSpPr>
          <p:nvPr>
            <p:ph type="title"/>
          </p:nvPr>
        </p:nvSpPr>
        <p:spPr/>
        <p:txBody>
          <a:bodyPr/>
          <a:lstStyle/>
          <a:p>
            <a:pPr eaLnBrk="1" hangingPunct="1"/>
            <a:r>
              <a:rPr lang="en-US" altLang="zh-TW" smtClean="0">
                <a:solidFill>
                  <a:schemeClr val="tx1"/>
                </a:solidFill>
                <a:ea typeface="新細明體" pitchFamily="18" charset="-120"/>
              </a:rPr>
              <a:t>Title Lists Continued</a:t>
            </a:r>
          </a:p>
        </p:txBody>
      </p:sp>
      <p:graphicFrame>
        <p:nvGraphicFramePr>
          <p:cNvPr id="4" name="Table 3"/>
          <p:cNvGraphicFramePr>
            <a:graphicFrameLocks noGrp="1"/>
          </p:cNvGraphicFramePr>
          <p:nvPr/>
        </p:nvGraphicFramePr>
        <p:xfrm>
          <a:off x="228600" y="1435100"/>
          <a:ext cx="8686800" cy="2672218"/>
        </p:xfrm>
        <a:graphic>
          <a:graphicData uri="http://schemas.openxmlformats.org/drawingml/2006/table">
            <a:tbl>
              <a:tblPr/>
              <a:tblGrid>
                <a:gridCol w="2708787"/>
                <a:gridCol w="5978013"/>
              </a:tblGrid>
              <a:tr h="622848">
                <a:tc>
                  <a:txBody>
                    <a:bodyPr/>
                    <a:lstStyle/>
                    <a:p>
                      <a:pPr marL="0" algn="ctr" defTabSz="914400" rtl="0" eaLnBrk="1" fontAlgn="b" latinLnBrk="0" hangingPunct="1"/>
                      <a:r>
                        <a:rPr lang="en-US" sz="1800" b="1" i="0" u="none" strike="noStrike" kern="1200" dirty="0">
                          <a:solidFill>
                            <a:schemeClr val="bg1"/>
                          </a:solidFill>
                          <a:latin typeface="Arial"/>
                          <a:ea typeface="+mn-ea"/>
                          <a:cs typeface="+mn-cs"/>
                        </a:rPr>
                        <a:t>Collection</a:t>
                      </a:r>
                    </a:p>
                  </a:txBody>
                  <a:tcPr marL="2746" marR="2746" marT="2746" marB="0" anchor="ctr">
                    <a:lnL>
                      <a:noFill/>
                    </a:lnL>
                    <a:lnR>
                      <a:noFill/>
                    </a:lnR>
                    <a:lnT>
                      <a:noFill/>
                    </a:lnT>
                    <a:lnB>
                      <a:noFill/>
                    </a:lnB>
                    <a:solidFill>
                      <a:srgbClr val="881212"/>
                    </a:solidFill>
                  </a:tcPr>
                </a:tc>
                <a:tc>
                  <a:txBody>
                    <a:bodyPr/>
                    <a:lstStyle/>
                    <a:p>
                      <a:pPr marL="0" algn="ctr" defTabSz="914400" rtl="0" eaLnBrk="1" fontAlgn="b" latinLnBrk="0" hangingPunct="1"/>
                      <a:r>
                        <a:rPr lang="en-US" sz="1800" b="1" i="0" u="none" strike="noStrike" kern="1200" dirty="0">
                          <a:solidFill>
                            <a:schemeClr val="bg1"/>
                          </a:solidFill>
                          <a:latin typeface="Arial"/>
                          <a:ea typeface="+mn-ea"/>
                          <a:cs typeface="+mn-cs"/>
                        </a:rPr>
                        <a:t>Title List</a:t>
                      </a:r>
                    </a:p>
                  </a:txBody>
                  <a:tcPr marL="2746" marR="2746" marT="2746" marB="0" anchor="ctr">
                    <a:lnL>
                      <a:noFill/>
                    </a:lnL>
                    <a:lnR>
                      <a:noFill/>
                    </a:lnR>
                    <a:lnT>
                      <a:noFill/>
                    </a:lnT>
                    <a:lnB>
                      <a:noFill/>
                    </a:lnB>
                    <a:solidFill>
                      <a:srgbClr val="881212"/>
                    </a:solidFill>
                  </a:tcPr>
                </a:tc>
              </a:tr>
              <a:tr h="625293">
                <a:tc>
                  <a:txBody>
                    <a:bodyPr/>
                    <a:lstStyle/>
                    <a:p>
                      <a:pPr algn="ctr" fontAlgn="ctr"/>
                      <a:r>
                        <a:rPr lang="en-US" sz="1600" b="0" i="0" u="none" strike="noStrike" dirty="0" smtClean="0">
                          <a:solidFill>
                            <a:srgbClr val="000000"/>
                          </a:solidFill>
                          <a:latin typeface="Calibri"/>
                        </a:rPr>
                        <a:t>Ireland Collection</a:t>
                      </a:r>
                      <a:endParaRPr lang="en-US" sz="1600" b="0" i="0" u="none" strike="noStrike" dirty="0">
                        <a:solidFill>
                          <a:srgbClr val="000000"/>
                        </a:solidFill>
                        <a:latin typeface="Calibri"/>
                      </a:endParaRPr>
                    </a:p>
                  </a:txBody>
                  <a:tcPr marL="7620" marR="7620" marT="7620" marB="0" anchor="ctr">
                    <a:lnL>
                      <a:noFill/>
                    </a:lnL>
                    <a:lnR>
                      <a:noFill/>
                    </a:lnR>
                    <a:lnT>
                      <a:noFill/>
                    </a:lnT>
                    <a:lnB>
                      <a:noFill/>
                    </a:lnB>
                    <a:solidFill>
                      <a:schemeClr val="bg1"/>
                    </a:solidFill>
                  </a:tcPr>
                </a:tc>
                <a:tc>
                  <a:txBody>
                    <a:bodyPr/>
                    <a:lstStyle/>
                    <a:p>
                      <a:pPr marL="0" algn="l" defTabSz="914400" rtl="0" eaLnBrk="1" fontAlgn="ctr" latinLnBrk="0" hangingPunct="1"/>
                      <a:r>
                        <a:rPr lang="en-US" sz="1000" b="0" i="0" u="sng" strike="noStrike" kern="1200" dirty="0" smtClean="0">
                          <a:solidFill>
                            <a:srgbClr val="4597A0"/>
                          </a:solidFill>
                          <a:latin typeface="Calibri"/>
                          <a:ea typeface="+mn-ea"/>
                          <a:cs typeface="+mn-cs"/>
                          <a:hlinkClick r:id="rId2"/>
                        </a:rPr>
                        <a:t>http://www.jstor.org/action/showJournals?browseType=collectionInfoPage&amp;selectCollection=asix </a:t>
                      </a:r>
                      <a:endParaRPr lang="en-US" sz="1000" b="0" i="0" u="sng" strike="noStrike" kern="1200" dirty="0">
                        <a:solidFill>
                          <a:srgbClr val="4597A0"/>
                        </a:solidFill>
                        <a:latin typeface="Calibri"/>
                        <a:ea typeface="+mn-ea"/>
                        <a:cs typeface="+mn-cs"/>
                        <a:hlinkClick r:id="rId3"/>
                      </a:endParaRPr>
                    </a:p>
                  </a:txBody>
                  <a:tcPr marL="7620" marR="7620" marT="7620" marB="0" anchor="ctr">
                    <a:lnL>
                      <a:noFill/>
                    </a:lnL>
                    <a:lnR>
                      <a:noFill/>
                    </a:lnR>
                    <a:lnT>
                      <a:noFill/>
                    </a:lnT>
                    <a:lnB>
                      <a:noFill/>
                    </a:lnB>
                    <a:solidFill>
                      <a:schemeClr val="bg1"/>
                    </a:solidFill>
                  </a:tcPr>
                </a:tc>
              </a:tr>
              <a:tr h="433477">
                <a:tc>
                  <a:txBody>
                    <a:bodyPr/>
                    <a:lstStyle/>
                    <a:p>
                      <a:pPr algn="ctr" fontAlgn="ctr"/>
                      <a:r>
                        <a:rPr lang="en-US" sz="1600" b="0" i="0" u="none" strike="noStrike" dirty="0">
                          <a:solidFill>
                            <a:srgbClr val="000000"/>
                          </a:solidFill>
                          <a:latin typeface="Calibri"/>
                        </a:rPr>
                        <a:t>Struggles for Freedom in Southern Africa </a:t>
                      </a:r>
                    </a:p>
                  </a:txBody>
                  <a:tcPr marL="7620" marR="7620" marT="7620" marB="0" anchor="ctr">
                    <a:lnL>
                      <a:noFill/>
                    </a:lnL>
                    <a:lnR>
                      <a:noFill/>
                    </a:lnR>
                    <a:lnT>
                      <a:noFill/>
                    </a:lnT>
                    <a:lnB>
                      <a:noFill/>
                    </a:lnB>
                    <a:solidFill>
                      <a:schemeClr val="bg1">
                        <a:lumMod val="95000"/>
                      </a:schemeClr>
                    </a:solidFill>
                  </a:tcPr>
                </a:tc>
                <a:tc>
                  <a:txBody>
                    <a:bodyPr/>
                    <a:lstStyle/>
                    <a:p>
                      <a:pPr marL="0" algn="l" defTabSz="914400" rtl="0" eaLnBrk="1" fontAlgn="ctr" latinLnBrk="0" hangingPunct="1"/>
                      <a:r>
                        <a:rPr lang="en-US" sz="1000" b="0" i="0" u="sng" strike="noStrike" kern="1200" dirty="0">
                          <a:solidFill>
                            <a:srgbClr val="4597A0"/>
                          </a:solidFill>
                          <a:latin typeface="Calibri"/>
                          <a:ea typeface="+mn-ea"/>
                          <a:cs typeface="+mn-cs"/>
                          <a:hlinkClick r:id="rId3"/>
                        </a:rPr>
                        <a:t>http://www.aluka.org/action/doBrowse?sa=xst&amp;br=tax-collections|part-of|collection-major</a:t>
                      </a:r>
                    </a:p>
                  </a:txBody>
                  <a:tcPr marL="7620" marR="7620" marT="7620" marB="0" anchor="ctr">
                    <a:lnL>
                      <a:noFill/>
                    </a:lnL>
                    <a:lnR>
                      <a:noFill/>
                    </a:lnR>
                    <a:lnT>
                      <a:noFill/>
                    </a:lnT>
                    <a:lnB>
                      <a:noFill/>
                    </a:lnB>
                    <a:solidFill>
                      <a:schemeClr val="bg1">
                        <a:lumMod val="95000"/>
                      </a:schemeClr>
                    </a:solidFill>
                  </a:tcPr>
                </a:tc>
              </a:tr>
              <a:tr h="433477">
                <a:tc>
                  <a:txBody>
                    <a:bodyPr/>
                    <a:lstStyle/>
                    <a:p>
                      <a:pPr algn="ctr" fontAlgn="ctr"/>
                      <a:r>
                        <a:rPr lang="en-US" sz="1600" b="0" i="0" u="none" strike="noStrike" dirty="0">
                          <a:solidFill>
                            <a:srgbClr val="000000"/>
                          </a:solidFill>
                          <a:latin typeface="Calibri"/>
                        </a:rPr>
                        <a:t>African Cultural Heritage Sites and Landscapes </a:t>
                      </a:r>
                    </a:p>
                  </a:txBody>
                  <a:tcPr marL="7620" marR="7620" marT="7620" marB="0" anchor="ctr">
                    <a:lnL>
                      <a:noFill/>
                    </a:lnL>
                    <a:lnR>
                      <a:noFill/>
                    </a:lnR>
                    <a:lnT>
                      <a:noFill/>
                    </a:lnT>
                    <a:lnB>
                      <a:noFill/>
                    </a:lnB>
                    <a:solidFill>
                      <a:schemeClr val="bg1"/>
                    </a:solidFill>
                  </a:tcPr>
                </a:tc>
                <a:tc>
                  <a:txBody>
                    <a:bodyPr/>
                    <a:lstStyle/>
                    <a:p>
                      <a:pPr marL="0" algn="l" defTabSz="914400" rtl="0" eaLnBrk="1" fontAlgn="ctr" latinLnBrk="0" hangingPunct="1"/>
                      <a:r>
                        <a:rPr lang="en-US" sz="1000" b="0" i="0" u="sng" strike="noStrike" kern="1200" dirty="0">
                          <a:solidFill>
                            <a:srgbClr val="4597A0"/>
                          </a:solidFill>
                          <a:latin typeface="Calibri"/>
                          <a:ea typeface="+mn-ea"/>
                          <a:cs typeface="+mn-cs"/>
                          <a:hlinkClick r:id="rId3"/>
                        </a:rPr>
                        <a:t>http://www.aluka.org/action/doBrowse?sa=xhr&amp;sa=xhr&amp;br=tax-collections|part-of|collection-major</a:t>
                      </a:r>
                    </a:p>
                  </a:txBody>
                  <a:tcPr marL="7620" marR="7620" marT="7620" marB="0" anchor="ctr">
                    <a:lnL>
                      <a:noFill/>
                    </a:lnL>
                    <a:lnR>
                      <a:noFill/>
                    </a:lnR>
                    <a:lnT>
                      <a:noFill/>
                    </a:lnT>
                    <a:lnB>
                      <a:noFill/>
                    </a:lnB>
                    <a:solidFill>
                      <a:schemeClr val="bg1"/>
                    </a:solidFill>
                  </a:tcPr>
                </a:tc>
              </a:tr>
              <a:tr h="433477">
                <a:tc>
                  <a:txBody>
                    <a:bodyPr/>
                    <a:lstStyle/>
                    <a:p>
                      <a:pPr algn="ctr" fontAlgn="ctr"/>
                      <a:r>
                        <a:rPr lang="en-US" sz="1600" b="0" i="0" u="none" strike="noStrike" dirty="0">
                          <a:solidFill>
                            <a:srgbClr val="000000"/>
                          </a:solidFill>
                          <a:latin typeface="Calibri"/>
                        </a:rPr>
                        <a:t>19</a:t>
                      </a:r>
                      <a:r>
                        <a:rPr lang="en-US" sz="1600" b="0" i="0" u="none" strike="noStrike" baseline="30000" dirty="0">
                          <a:solidFill>
                            <a:srgbClr val="000000"/>
                          </a:solidFill>
                          <a:latin typeface="Calibri"/>
                        </a:rPr>
                        <a:t>th</a:t>
                      </a:r>
                      <a:r>
                        <a:rPr lang="en-US" sz="1600" b="0" i="0" u="none" strike="noStrike" dirty="0">
                          <a:solidFill>
                            <a:srgbClr val="000000"/>
                          </a:solidFill>
                          <a:latin typeface="Calibri"/>
                        </a:rPr>
                        <a:t> Century British Pamphlets </a:t>
                      </a:r>
                    </a:p>
                  </a:txBody>
                  <a:tcPr marL="7620" marR="7620" marT="7620" marB="0" anchor="ctr">
                    <a:lnL>
                      <a:noFill/>
                    </a:lnL>
                    <a:lnR>
                      <a:noFill/>
                    </a:lnR>
                    <a:lnT>
                      <a:noFill/>
                    </a:lnT>
                    <a:lnB>
                      <a:noFill/>
                    </a:lnB>
                    <a:solidFill>
                      <a:schemeClr val="bg1">
                        <a:lumMod val="95000"/>
                      </a:schemeClr>
                    </a:solidFill>
                  </a:tcPr>
                </a:tc>
                <a:tc>
                  <a:txBody>
                    <a:bodyPr/>
                    <a:lstStyle/>
                    <a:p>
                      <a:pPr marL="0" algn="l" defTabSz="914400" rtl="0" eaLnBrk="1" fontAlgn="ctr" latinLnBrk="0" hangingPunct="1"/>
                      <a:r>
                        <a:rPr lang="en-US" sz="1000" b="0" i="0" u="sng" strike="noStrike" kern="1200" dirty="0">
                          <a:solidFill>
                            <a:srgbClr val="4597A0"/>
                          </a:solidFill>
                          <a:latin typeface="Calibri"/>
                          <a:ea typeface="+mn-ea"/>
                          <a:cs typeface="+mn-cs"/>
                          <a:hlinkClick r:id="rId3"/>
                        </a:rPr>
                        <a:t>http://www.jstor.org/action/showJournals?browseType=collectionInfoPage&amp;selectCollection=britpam</a:t>
                      </a:r>
                    </a:p>
                  </a:txBody>
                  <a:tcPr marL="7620" marR="7620" marT="7620" marB="0" anchor="ctr">
                    <a:lnL>
                      <a:noFill/>
                    </a:lnL>
                    <a:lnR>
                      <a:noFill/>
                    </a:lnR>
                    <a:lnT>
                      <a:noFill/>
                    </a:lnT>
                    <a:lnB>
                      <a:noFill/>
                    </a:lnB>
                    <a:solidFill>
                      <a:schemeClr val="bg1">
                        <a:lumMod val="95000"/>
                      </a:schemeClr>
                    </a:solid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sz="half" idx="1"/>
          </p:nvPr>
        </p:nvSpPr>
        <p:spPr>
          <a:xfrm>
            <a:off x="-152400" y="1219200"/>
            <a:ext cx="8763000" cy="4267200"/>
          </a:xfrm>
        </p:spPr>
        <p:txBody>
          <a:bodyPr/>
          <a:lstStyle/>
          <a:p>
            <a:pPr marL="739775" lvl="1" indent="-282575" eaLnBrk="1" hangingPunct="1">
              <a:spcBef>
                <a:spcPts val="1200"/>
              </a:spcBef>
            </a:pPr>
            <a:r>
              <a:rPr lang="en-US" altLang="zh-TW" sz="2000" b="1" smtClean="0">
                <a:solidFill>
                  <a:srgbClr val="000000"/>
                </a:solidFill>
                <a:latin typeface="微軟正黑體" pitchFamily="34" charset="-120"/>
                <a:ea typeface="微軟正黑體" pitchFamily="34" charset="-120"/>
              </a:rPr>
              <a:t>JSTOR</a:t>
            </a:r>
            <a:r>
              <a:rPr lang="zh-TW" altLang="en-US" sz="2000" b="1" smtClean="0">
                <a:solidFill>
                  <a:srgbClr val="000000"/>
                </a:solidFill>
                <a:latin typeface="微軟正黑體" pitchFamily="34" charset="-120"/>
                <a:ea typeface="微軟正黑體" pitchFamily="34" charset="-120"/>
              </a:rPr>
              <a:t>回溯期刊</a:t>
            </a:r>
            <a:r>
              <a:rPr lang="zh-TW" altLang="en-US" sz="2000" smtClean="0">
                <a:solidFill>
                  <a:srgbClr val="000000"/>
                </a:solidFill>
                <a:latin typeface="微軟正黑體" pitchFamily="34" charset="-120"/>
                <a:ea typeface="微軟正黑體" pitchFamily="34" charset="-120"/>
              </a:rPr>
              <a:t>： 針對多學科和專門學科的一系列資料庫，可存取超過 </a:t>
            </a:r>
            <a:r>
              <a:rPr lang="en-US" altLang="zh-TW" sz="2000" smtClean="0">
                <a:solidFill>
                  <a:srgbClr val="000000"/>
                </a:solidFill>
                <a:latin typeface="微軟正黑體" pitchFamily="34" charset="-120"/>
                <a:ea typeface="微軟正黑體" pitchFamily="34" charset="-120"/>
              </a:rPr>
              <a:t>1,000 </a:t>
            </a:r>
            <a:r>
              <a:rPr lang="zh-TW" altLang="en-US" sz="2000" smtClean="0">
                <a:solidFill>
                  <a:srgbClr val="000000"/>
                </a:solidFill>
                <a:latin typeface="微軟正黑體" pitchFamily="34" charset="-120"/>
                <a:ea typeface="微軟正黑體" pitchFamily="34" charset="-120"/>
              </a:rPr>
              <a:t>種學術期刊的完整回溯內容</a:t>
            </a:r>
            <a:r>
              <a:rPr lang="en-US" altLang="zh-TW" sz="2000" smtClean="0">
                <a:solidFill>
                  <a:srgbClr val="000000"/>
                </a:solidFill>
                <a:latin typeface="微軟正黑體" pitchFamily="34" charset="-120"/>
                <a:ea typeface="微軟正黑體" pitchFamily="34" charset="-120"/>
              </a:rPr>
              <a:t/>
            </a:r>
            <a:br>
              <a:rPr lang="en-US" altLang="zh-TW" sz="2000" smtClean="0">
                <a:solidFill>
                  <a:srgbClr val="000000"/>
                </a:solidFill>
                <a:latin typeface="微軟正黑體" pitchFamily="34" charset="-120"/>
                <a:ea typeface="微軟正黑體" pitchFamily="34" charset="-120"/>
              </a:rPr>
            </a:br>
            <a:r>
              <a:rPr lang="en-US" altLang="zh-TW" sz="2000" smtClean="0">
                <a:latin typeface="微軟正黑體" pitchFamily="34" charset="-120"/>
                <a:ea typeface="微軟正黑體" pitchFamily="34" charset="-120"/>
              </a:rPr>
              <a:t/>
            </a:r>
            <a:br>
              <a:rPr lang="en-US" altLang="zh-TW" sz="2000" smtClean="0">
                <a:latin typeface="微軟正黑體" pitchFamily="34" charset="-120"/>
                <a:ea typeface="微軟正黑體" pitchFamily="34" charset="-120"/>
              </a:rPr>
            </a:br>
            <a:endParaRPr lang="zh-TW" altLang="en-US" sz="2000" smtClean="0">
              <a:solidFill>
                <a:srgbClr val="000000"/>
              </a:solidFill>
              <a:latin typeface="微軟正黑體" pitchFamily="34" charset="-120"/>
              <a:ea typeface="微軟正黑體" pitchFamily="34" charset="-120"/>
            </a:endParaRPr>
          </a:p>
          <a:p>
            <a:pPr marL="739775" lvl="1" indent="-282575" eaLnBrk="1" hangingPunct="1">
              <a:spcBef>
                <a:spcPts val="1200"/>
              </a:spcBef>
            </a:pPr>
            <a:r>
              <a:rPr lang="en-US" altLang="zh-TW" sz="2000" b="1" smtClean="0">
                <a:solidFill>
                  <a:srgbClr val="000000"/>
                </a:solidFill>
                <a:latin typeface="微軟正黑體" pitchFamily="34" charset="-120"/>
                <a:ea typeface="微軟正黑體" pitchFamily="34" charset="-120"/>
              </a:rPr>
              <a:t>JSTOR</a:t>
            </a:r>
            <a:r>
              <a:rPr lang="zh-TW" altLang="en-US" sz="2000" b="1" smtClean="0">
                <a:solidFill>
                  <a:srgbClr val="000000"/>
                </a:solidFill>
                <a:latin typeface="微軟正黑體" pitchFamily="34" charset="-120"/>
                <a:ea typeface="微軟正黑體" pitchFamily="34" charset="-120"/>
              </a:rPr>
              <a:t>學術現刊計劃</a:t>
            </a:r>
            <a:r>
              <a:rPr lang="zh-TW" altLang="en-US" sz="2000" smtClean="0">
                <a:solidFill>
                  <a:srgbClr val="000000"/>
                </a:solidFill>
                <a:latin typeface="微軟正黑體" pitchFamily="34" charset="-120"/>
                <a:ea typeface="微軟正黑體" pitchFamily="34" charset="-120"/>
              </a:rPr>
              <a:t>： 最新的各期期刊以資料庫或單獨出版物的形式提供。 </a:t>
            </a:r>
            <a:r>
              <a:rPr lang="en-US" altLang="zh-TW" sz="2000" smtClean="0">
                <a:solidFill>
                  <a:srgbClr val="000000"/>
                </a:solidFill>
                <a:latin typeface="微軟正黑體" pitchFamily="34" charset="-120"/>
                <a:ea typeface="微軟正黑體" pitchFamily="34" charset="-120"/>
              </a:rPr>
              <a:t/>
            </a:r>
            <a:br>
              <a:rPr lang="en-US" altLang="zh-TW" sz="2000" smtClean="0">
                <a:solidFill>
                  <a:srgbClr val="000000"/>
                </a:solidFill>
                <a:latin typeface="微軟正黑體" pitchFamily="34" charset="-120"/>
                <a:ea typeface="微軟正黑體" pitchFamily="34" charset="-120"/>
              </a:rPr>
            </a:br>
            <a:r>
              <a:rPr lang="en-US" altLang="zh-TW" sz="2000" smtClean="0">
                <a:latin typeface="微軟正黑體" pitchFamily="34" charset="-120"/>
                <a:ea typeface="微軟正黑體" pitchFamily="34" charset="-120"/>
              </a:rPr>
              <a:t> </a:t>
            </a:r>
            <a:endParaRPr lang="zh-TW" altLang="en-US" sz="2000" smtClean="0">
              <a:solidFill>
                <a:srgbClr val="000000"/>
              </a:solidFill>
              <a:latin typeface="微軟正黑體" pitchFamily="34" charset="-120"/>
              <a:ea typeface="微軟正黑體" pitchFamily="34" charset="-120"/>
            </a:endParaRPr>
          </a:p>
          <a:p>
            <a:pPr marL="739775" lvl="1" indent="-282575" eaLnBrk="1" hangingPunct="1">
              <a:spcBef>
                <a:spcPts val="1200"/>
              </a:spcBef>
            </a:pPr>
            <a:r>
              <a:rPr lang="en-US" altLang="zh-TW" sz="2000" b="1" smtClean="0">
                <a:solidFill>
                  <a:srgbClr val="000000"/>
                </a:solidFill>
                <a:latin typeface="微軟正黑體" pitchFamily="34" charset="-120"/>
                <a:ea typeface="微軟正黑體" pitchFamily="34" charset="-120"/>
              </a:rPr>
              <a:t>Primary Source Collection</a:t>
            </a:r>
            <a:r>
              <a:rPr lang="zh-TW" altLang="en-US" sz="2000" smtClean="0">
                <a:solidFill>
                  <a:srgbClr val="000000"/>
                </a:solidFill>
                <a:latin typeface="微軟正黑體" pitchFamily="34" charset="-120"/>
                <a:ea typeface="微軟正黑體" pitchFamily="34" charset="-120"/>
              </a:rPr>
              <a:t>： 我們得以透過與各大圖書館、博物館和學術協會的合作，提供多種主要來源資料庫，</a:t>
            </a:r>
            <a:r>
              <a:rPr lang="zh-TW" altLang="en-US" sz="2000" smtClean="0">
                <a:latin typeface="微軟正黑體" pitchFamily="34" charset="-120"/>
                <a:ea typeface="微軟正黑體" pitchFamily="34" charset="-120"/>
              </a:rPr>
              <a:t>以</a:t>
            </a:r>
            <a:r>
              <a:rPr lang="zh-TW" altLang="en-US" sz="2000" smtClean="0">
                <a:solidFill>
                  <a:srgbClr val="000000"/>
                </a:solidFill>
                <a:latin typeface="微軟正黑體" pitchFamily="34" charset="-120"/>
                <a:ea typeface="微軟正黑體" pitchFamily="34" charset="-120"/>
              </a:rPr>
              <a:t>補充期刊資料庫。 這些主要來源資料庫包括專論、宣傳冊、信件、原始標本、政府文書、圖紙和畫作等等</a:t>
            </a:r>
            <a:r>
              <a:rPr lang="en-US" altLang="zh-TW" sz="2000" smtClean="0">
                <a:solidFill>
                  <a:srgbClr val="000000"/>
                </a:solidFill>
                <a:latin typeface="微軟正黑體" pitchFamily="34" charset="-120"/>
                <a:ea typeface="微軟正黑體" pitchFamily="34" charset="-120"/>
              </a:rPr>
              <a:t/>
            </a:r>
            <a:br>
              <a:rPr lang="en-US" altLang="zh-TW" sz="2000" smtClean="0">
                <a:solidFill>
                  <a:srgbClr val="000000"/>
                </a:solidFill>
                <a:latin typeface="微軟正黑體" pitchFamily="34" charset="-120"/>
                <a:ea typeface="微軟正黑體" pitchFamily="34" charset="-120"/>
              </a:rPr>
            </a:br>
            <a:endParaRPr lang="zh-TW" altLang="en-US" sz="2000" smtClean="0">
              <a:solidFill>
                <a:srgbClr val="000000"/>
              </a:solidFill>
              <a:latin typeface="微軟正黑體" pitchFamily="34" charset="-120"/>
              <a:ea typeface="微軟正黑體" pitchFamily="34" charset="-120"/>
            </a:endParaRPr>
          </a:p>
          <a:p>
            <a:pPr marL="739775" lvl="1" indent="-282575" eaLnBrk="1" hangingPunct="1">
              <a:spcBef>
                <a:spcPts val="1200"/>
              </a:spcBef>
            </a:pPr>
            <a:r>
              <a:rPr lang="en-US" altLang="zh-TW" sz="2000" b="1" smtClean="0">
                <a:solidFill>
                  <a:srgbClr val="000000"/>
                </a:solidFill>
                <a:latin typeface="微軟正黑體" pitchFamily="34" charset="-120"/>
                <a:ea typeface="微軟正黑體" pitchFamily="34" charset="-120"/>
              </a:rPr>
              <a:t>JSTOR </a:t>
            </a:r>
            <a:r>
              <a:rPr lang="zh-TW" altLang="en-US" sz="2000" b="1" smtClean="0">
                <a:solidFill>
                  <a:srgbClr val="000000"/>
                </a:solidFill>
                <a:latin typeface="微軟正黑體" pitchFamily="34" charset="-120"/>
                <a:ea typeface="微軟正黑體" pitchFamily="34" charset="-120"/>
              </a:rPr>
              <a:t>電子書</a:t>
            </a:r>
            <a:r>
              <a:rPr lang="zh-TW" altLang="en-US" sz="2000" smtClean="0">
                <a:solidFill>
                  <a:srgbClr val="000000"/>
                </a:solidFill>
                <a:latin typeface="微軟正黑體" pitchFamily="34" charset="-120"/>
                <a:ea typeface="微軟正黑體" pitchFamily="34" charset="-120"/>
              </a:rPr>
              <a:t>： 從 </a:t>
            </a:r>
            <a:r>
              <a:rPr lang="en-US" altLang="zh-TW" sz="2000" smtClean="0">
                <a:solidFill>
                  <a:srgbClr val="000000"/>
                </a:solidFill>
                <a:latin typeface="微軟正黑體" pitchFamily="34" charset="-120"/>
                <a:ea typeface="微軟正黑體" pitchFamily="34" charset="-120"/>
              </a:rPr>
              <a:t>2012 </a:t>
            </a:r>
            <a:r>
              <a:rPr lang="zh-TW" altLang="en-US" sz="2000" smtClean="0">
                <a:solidFill>
                  <a:srgbClr val="000000"/>
                </a:solidFill>
                <a:latin typeface="微軟正黑體" pitchFamily="34" charset="-120"/>
                <a:ea typeface="微軟正黑體" pitchFamily="34" charset="-120"/>
              </a:rPr>
              <a:t>年秋季開始，</a:t>
            </a:r>
            <a:r>
              <a:rPr lang="en-US" altLang="zh-TW" sz="2000" smtClean="0">
                <a:solidFill>
                  <a:srgbClr val="000000"/>
                </a:solidFill>
                <a:latin typeface="微軟正黑體" pitchFamily="34" charset="-120"/>
                <a:ea typeface="微軟正黑體" pitchFamily="34" charset="-120"/>
              </a:rPr>
              <a:t>JSTOR </a:t>
            </a:r>
            <a:r>
              <a:rPr lang="zh-TW" altLang="en-US" sz="2000" smtClean="0">
                <a:solidFill>
                  <a:srgbClr val="000000"/>
                </a:solidFill>
                <a:latin typeface="微軟正黑體" pitchFamily="34" charset="-120"/>
                <a:ea typeface="微軟正黑體" pitchFamily="34" charset="-120"/>
              </a:rPr>
              <a:t>平台將會增添來自一流大學出版社和其他學術出版機構的圖書</a:t>
            </a:r>
            <a:r>
              <a:rPr lang="en-US" altLang="zh-TW" smtClean="0">
                <a:solidFill>
                  <a:srgbClr val="000000"/>
                </a:solidFill>
                <a:latin typeface="微軟正黑體" pitchFamily="34" charset="-120"/>
                <a:ea typeface="微軟正黑體" pitchFamily="34" charset="-120"/>
              </a:rPr>
              <a:t/>
            </a:r>
            <a:br>
              <a:rPr lang="en-US" altLang="zh-TW" smtClean="0">
                <a:solidFill>
                  <a:srgbClr val="000000"/>
                </a:solidFill>
                <a:latin typeface="微軟正黑體" pitchFamily="34" charset="-120"/>
                <a:ea typeface="微軟正黑體" pitchFamily="34" charset="-120"/>
              </a:rPr>
            </a:br>
            <a:endParaRPr lang="zh-TW" altLang="en-US" smtClean="0">
              <a:solidFill>
                <a:srgbClr val="000000"/>
              </a:solidFill>
              <a:latin typeface="微軟正黑體" pitchFamily="34" charset="-120"/>
              <a:ea typeface="微軟正黑體" pitchFamily="34" charset="-120"/>
            </a:endParaRPr>
          </a:p>
        </p:txBody>
      </p:sp>
      <p:sp>
        <p:nvSpPr>
          <p:cNvPr id="18434" name="Rectangle 8"/>
          <p:cNvSpPr>
            <a:spLocks noChangeArrowheads="1"/>
          </p:cNvSpPr>
          <p:nvPr/>
        </p:nvSpPr>
        <p:spPr bwMode="auto">
          <a:xfrm>
            <a:off x="342900" y="228600"/>
            <a:ext cx="4914900" cy="461963"/>
          </a:xfrm>
          <a:prstGeom prst="rect">
            <a:avLst/>
          </a:prstGeom>
          <a:noFill/>
          <a:ln w="9525">
            <a:noFill/>
            <a:miter lim="800000"/>
            <a:headEnd/>
            <a:tailEnd/>
          </a:ln>
        </p:spPr>
        <p:txBody>
          <a:bodyPr>
            <a:spAutoFit/>
          </a:bodyPr>
          <a:lstStyle/>
          <a:p>
            <a:pPr eaLnBrk="0" hangingPunct="0">
              <a:defRPr/>
            </a:pPr>
            <a:r>
              <a:rPr kumimoji="0" lang="en-US" altLang="zh-TW" dirty="0">
                <a:latin typeface="+mj-ea"/>
                <a:ea typeface="+mj-ea"/>
              </a:rPr>
              <a:t>JSTOR </a:t>
            </a:r>
            <a:r>
              <a:rPr kumimoji="0" lang="zh-TW" altLang="en-US" dirty="0">
                <a:latin typeface="+mj-ea"/>
                <a:ea typeface="+mj-ea"/>
              </a:rPr>
              <a:t>出版品及服務</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zh-TW" altLang="en-US" sz="3200" smtClean="0">
                <a:latin typeface="Book Antiqua" pitchFamily="18" charset="0"/>
              </a:rPr>
              <a:t>今日教育訓練的內容包括～</a:t>
            </a:r>
            <a:endParaRPr lang="en-US" altLang="zh-TW" sz="3200" smtClean="0">
              <a:latin typeface="Book Antiqua" pitchFamily="18" charset="0"/>
            </a:endParaRPr>
          </a:p>
        </p:txBody>
      </p:sp>
      <p:sp>
        <p:nvSpPr>
          <p:cNvPr id="21507" name="Rectangle 3"/>
          <p:cNvSpPr>
            <a:spLocks noGrp="1" noChangeArrowheads="1"/>
          </p:cNvSpPr>
          <p:nvPr>
            <p:ph type="body" idx="1"/>
          </p:nvPr>
        </p:nvSpPr>
        <p:spPr>
          <a:xfrm>
            <a:off x="1062038" y="1241425"/>
            <a:ext cx="6951662" cy="4567238"/>
          </a:xfrm>
        </p:spPr>
        <p:txBody>
          <a:bodyPr/>
          <a:lstStyle/>
          <a:p>
            <a:pPr marL="381000" indent="-381000" eaLnBrk="1" hangingPunct="1">
              <a:lnSpc>
                <a:spcPct val="115000"/>
              </a:lnSpc>
              <a:buFontTx/>
              <a:buAutoNum type="arabicPeriod"/>
              <a:defRPr/>
            </a:pPr>
            <a:r>
              <a:rPr lang="en-US" altLang="zh-TW" sz="2800" dirty="0" smtClean="0">
                <a:latin typeface="+mj-ea"/>
                <a:ea typeface="+mj-ea"/>
              </a:rPr>
              <a:t>ITHAKA </a:t>
            </a:r>
            <a:r>
              <a:rPr lang="zh-TW" altLang="en-US" sz="2800" dirty="0" smtClean="0">
                <a:latin typeface="+mj-ea"/>
                <a:ea typeface="+mj-ea"/>
              </a:rPr>
              <a:t>、</a:t>
            </a:r>
            <a:r>
              <a:rPr lang="en-US" altLang="zh-TW" sz="2800" dirty="0" smtClean="0">
                <a:latin typeface="+mj-ea"/>
                <a:ea typeface="+mj-ea"/>
              </a:rPr>
              <a:t>JSTOR</a:t>
            </a:r>
            <a:r>
              <a:rPr lang="zh-TW" altLang="en-US" sz="2800" dirty="0" smtClean="0">
                <a:latin typeface="+mj-ea"/>
                <a:ea typeface="+mj-ea"/>
              </a:rPr>
              <a:t>、</a:t>
            </a:r>
            <a:r>
              <a:rPr lang="en-US" altLang="zh-TW" sz="2800" dirty="0" smtClean="0">
                <a:latin typeface="+mj-ea"/>
                <a:ea typeface="+mj-ea"/>
              </a:rPr>
              <a:t> Portico</a:t>
            </a:r>
          </a:p>
          <a:p>
            <a:pPr marL="381000" indent="-381000" eaLnBrk="1" hangingPunct="1">
              <a:lnSpc>
                <a:spcPct val="115000"/>
              </a:lnSpc>
              <a:buFontTx/>
              <a:buAutoNum type="arabicPeriod"/>
              <a:defRPr/>
            </a:pPr>
            <a:r>
              <a:rPr lang="en-US" altLang="zh-TW" sz="2800" dirty="0" smtClean="0">
                <a:latin typeface="+mj-ea"/>
                <a:ea typeface="+mj-ea"/>
              </a:rPr>
              <a:t>JSTOR</a:t>
            </a:r>
            <a:r>
              <a:rPr lang="zh-TW" altLang="en-US" sz="2800" dirty="0" smtClean="0">
                <a:latin typeface="+mj-ea"/>
                <a:ea typeface="+mj-ea"/>
              </a:rPr>
              <a:t>回溯期刊計畫現況</a:t>
            </a:r>
          </a:p>
          <a:p>
            <a:pPr marL="381000" indent="-381000" eaLnBrk="1" hangingPunct="1">
              <a:lnSpc>
                <a:spcPct val="115000"/>
              </a:lnSpc>
              <a:buFontTx/>
              <a:buAutoNum type="arabicPeriod"/>
              <a:defRPr/>
            </a:pPr>
            <a:r>
              <a:rPr lang="zh-TW" altLang="en-US" sz="2800" dirty="0" smtClean="0">
                <a:latin typeface="+mj-ea"/>
                <a:ea typeface="+mj-ea"/>
              </a:rPr>
              <a:t>新推出的</a:t>
            </a:r>
            <a:r>
              <a:rPr lang="en-US" altLang="zh-TW" sz="2800" dirty="0" smtClean="0">
                <a:latin typeface="+mj-ea"/>
                <a:ea typeface="+mj-ea"/>
              </a:rPr>
              <a:t>JSTOR</a:t>
            </a:r>
            <a:r>
              <a:rPr lang="zh-TW" altLang="en-US" sz="2800" dirty="0" smtClean="0">
                <a:latin typeface="+mj-ea"/>
                <a:ea typeface="+mj-ea"/>
              </a:rPr>
              <a:t>回溯期刊套裝介紹</a:t>
            </a:r>
            <a:endParaRPr lang="en-US" altLang="zh-TW" sz="2800" dirty="0" smtClean="0">
              <a:latin typeface="+mj-ea"/>
              <a:ea typeface="+mj-ea"/>
            </a:endParaRPr>
          </a:p>
          <a:p>
            <a:pPr marL="381000" indent="-381000" eaLnBrk="1" hangingPunct="1">
              <a:lnSpc>
                <a:spcPct val="115000"/>
              </a:lnSpc>
              <a:buFontTx/>
              <a:buAutoNum type="arabicPeriod"/>
              <a:defRPr/>
            </a:pPr>
            <a:r>
              <a:rPr lang="zh-TW" altLang="en-US" sz="2800" dirty="0" smtClean="0">
                <a:latin typeface="+mj-ea"/>
                <a:ea typeface="+mj-ea"/>
              </a:rPr>
              <a:t>關於</a:t>
            </a:r>
            <a:r>
              <a:rPr lang="en-US" altLang="zh-TW" sz="2800" dirty="0" smtClean="0">
                <a:latin typeface="+mj-ea"/>
                <a:ea typeface="+mj-ea"/>
              </a:rPr>
              <a:t>JSTOR</a:t>
            </a:r>
            <a:r>
              <a:rPr lang="zh-TW" altLang="en-US" sz="2800" dirty="0" smtClean="0">
                <a:latin typeface="+mj-ea"/>
                <a:ea typeface="+mj-ea"/>
              </a:rPr>
              <a:t>學術現刊</a:t>
            </a:r>
            <a:endParaRPr lang="en-US" altLang="zh-TW" sz="2800" dirty="0" smtClean="0">
              <a:latin typeface="+mj-ea"/>
              <a:ea typeface="+mj-ea"/>
            </a:endParaRPr>
          </a:p>
          <a:p>
            <a:pPr marL="381000" indent="-381000" eaLnBrk="1" hangingPunct="1">
              <a:lnSpc>
                <a:spcPct val="115000"/>
              </a:lnSpc>
              <a:buFontTx/>
              <a:buAutoNum type="arabicPeriod"/>
              <a:defRPr/>
            </a:pPr>
            <a:r>
              <a:rPr lang="zh-TW" altLang="en-US" sz="2800" dirty="0" smtClean="0">
                <a:latin typeface="+mj-ea"/>
                <a:ea typeface="+mj-ea"/>
              </a:rPr>
              <a:t>館藏管理的實証依據</a:t>
            </a:r>
            <a:endParaRPr lang="en-US" altLang="zh-TW" sz="2800" dirty="0" smtClean="0">
              <a:latin typeface="+mj-ea"/>
              <a:ea typeface="+mj-ea"/>
            </a:endParaRPr>
          </a:p>
          <a:p>
            <a:pPr marL="381000" indent="-381000" eaLnBrk="1" hangingPunct="1">
              <a:lnSpc>
                <a:spcPct val="115000"/>
              </a:lnSpc>
              <a:buFontTx/>
              <a:buAutoNum type="arabicPeriod"/>
              <a:defRPr/>
            </a:pPr>
            <a:r>
              <a:rPr lang="en-US" altLang="zh-TW" sz="2800" dirty="0" smtClean="0">
                <a:solidFill>
                  <a:srgbClr val="FF0000"/>
                </a:solidFill>
                <a:latin typeface="+mj-ea"/>
                <a:ea typeface="+mj-ea"/>
              </a:rPr>
              <a:t>Institution Finder</a:t>
            </a:r>
            <a:endParaRPr lang="zh-TW" altLang="en-US" sz="2800" dirty="0" smtClean="0">
              <a:solidFill>
                <a:srgbClr val="FF0000"/>
              </a:solidFill>
              <a:latin typeface="+mj-ea"/>
              <a:ea typeface="+mj-ea"/>
            </a:endParaRPr>
          </a:p>
          <a:p>
            <a:pPr marL="381000" indent="-381000" eaLnBrk="1" hangingPunct="1">
              <a:lnSpc>
                <a:spcPct val="115000"/>
              </a:lnSpc>
              <a:buFontTx/>
              <a:buAutoNum type="arabicPeriod"/>
              <a:defRPr/>
            </a:pPr>
            <a:r>
              <a:rPr lang="zh-TW" altLang="en-US" sz="2800" dirty="0" smtClean="0">
                <a:latin typeface="+mj-ea"/>
                <a:ea typeface="+mj-ea"/>
              </a:rPr>
              <a:t>圖書館管理端最常遇到的問題：</a:t>
            </a:r>
            <a:r>
              <a:rPr lang="en-US" altLang="zh-TW" sz="2800" dirty="0" smtClean="0">
                <a:latin typeface="+mj-ea"/>
                <a:ea typeface="+mj-ea"/>
              </a:rPr>
              <a:t/>
            </a:r>
            <a:br>
              <a:rPr lang="en-US" altLang="zh-TW" sz="2800" dirty="0" smtClean="0">
                <a:latin typeface="+mj-ea"/>
                <a:ea typeface="+mj-ea"/>
              </a:rPr>
            </a:br>
            <a:r>
              <a:rPr lang="zh-TW" altLang="en-US" sz="2800" dirty="0" smtClean="0">
                <a:latin typeface="+mj-ea"/>
                <a:ea typeface="+mj-ea"/>
              </a:rPr>
              <a:t>如何下載使用統計</a:t>
            </a:r>
            <a:r>
              <a:rPr lang="en-US" altLang="zh-TW" sz="2800" dirty="0" smtClean="0">
                <a:latin typeface="+mj-ea"/>
                <a:ea typeface="+mj-ea"/>
              </a:rPr>
              <a:t/>
            </a:r>
            <a:br>
              <a:rPr lang="en-US" altLang="zh-TW" sz="2800" dirty="0" smtClean="0">
                <a:latin typeface="+mj-ea"/>
                <a:ea typeface="+mj-ea"/>
              </a:rPr>
            </a:br>
            <a:r>
              <a:rPr lang="zh-TW" altLang="en-US" sz="2800" dirty="0" smtClean="0">
                <a:latin typeface="+mj-ea"/>
                <a:ea typeface="+mj-ea"/>
              </a:rPr>
              <a:t>如何下載訂購的期刊清單</a:t>
            </a:r>
            <a:endParaRPr lang="en-US" altLang="zh-TW" sz="2800" dirty="0" smtClean="0">
              <a:latin typeface="+mj-ea"/>
              <a:ea typeface="+mj-ea"/>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descr="mailbox://H:/Email%20Backup_black/Data/profile/Mail/Local%20Folders/Sent?number=3458893515&amp;part=1.2.2&amp;filename=gajhfbcb.png"/>
          <p:cNvSpPr>
            <a:spLocks noChangeAspect="1" noChangeArrowheads="1"/>
          </p:cNvSpPr>
          <p:nvPr/>
        </p:nvSpPr>
        <p:spPr bwMode="auto">
          <a:xfrm>
            <a:off x="207436" y="-102394"/>
            <a:ext cx="397933" cy="223838"/>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11267" name="Rectangle 3"/>
          <p:cNvSpPr>
            <a:spLocks noChangeArrowheads="1"/>
          </p:cNvSpPr>
          <p:nvPr/>
        </p:nvSpPr>
        <p:spPr bwMode="auto">
          <a:xfrm>
            <a:off x="685800" y="1204585"/>
            <a:ext cx="7772400" cy="46628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1" lang="zh-TW" altLang="zh-TW" sz="20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rPr>
              <a:t>Institution Finder </a:t>
            </a:r>
            <a:r>
              <a:rPr kumimoji="1" lang="zh-TW" sz="20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rPr>
              <a:t>主要是協助未經證實的使用者（例如不在</a:t>
            </a:r>
            <a:r>
              <a:rPr kumimoji="1" lang="zh-TW" altLang="zh-TW" sz="20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rPr>
              <a:t>ip</a:t>
            </a:r>
            <a:r>
              <a:rPr kumimoji="1" lang="zh-TW" sz="20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rPr>
              <a:t>範圍中）但其所屬機構有訂購 </a:t>
            </a:r>
            <a:r>
              <a:rPr kumimoji="1" lang="zh-TW" altLang="zh-TW" sz="20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rPr>
              <a:t>JSTOR</a:t>
            </a:r>
            <a:r>
              <a:rPr kumimoji="1" lang="zh-TW" sz="20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rPr>
              <a:t>內容成功取得全文的方式</a:t>
            </a:r>
            <a:br>
              <a:rPr kumimoji="1" lang="zh-TW" sz="20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rPr>
            </a:br>
            <a:r>
              <a:rPr kumimoji="1" lang="zh-TW" sz="20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rPr>
              <a:t/>
            </a:r>
            <a:br>
              <a:rPr kumimoji="1" lang="zh-TW" sz="20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rPr>
            </a:br>
            <a:r>
              <a:rPr kumimoji="1" lang="zh-TW" sz="20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rPr>
              <a:t>以 下為</a:t>
            </a:r>
            <a:r>
              <a:rPr kumimoji="1" lang="zh-TW" altLang="zh-TW" sz="2000" b="1"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rPr>
              <a:t>JSTOR Institution Finder</a:t>
            </a:r>
            <a:r>
              <a:rPr kumimoji="1" lang="zh-TW" sz="20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rPr>
              <a:t>設定步驟 </a:t>
            </a:r>
          </a:p>
          <a:p>
            <a:pPr marL="0" marR="0" lvl="0" indent="0" algn="l" defTabSz="914400" rtl="0" eaLnBrk="0" fontAlgn="base" latinLnBrk="0" hangingPunct="0">
              <a:lnSpc>
                <a:spcPct val="150000"/>
              </a:lnSpc>
              <a:spcBef>
                <a:spcPct val="0"/>
              </a:spcBef>
              <a:spcAft>
                <a:spcPct val="0"/>
              </a:spcAft>
              <a:buClrTx/>
              <a:buSzTx/>
              <a:buFontTx/>
              <a:buNone/>
              <a:tabLst/>
            </a:pPr>
            <a:r>
              <a:rPr kumimoji="1" lang="en-US" altLang="zh-TW" sz="20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rPr>
              <a:t>Institution Finder</a:t>
            </a:r>
            <a:r>
              <a:rPr kumimoji="1" lang="zh-TW" altLang="en-US" sz="20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rPr>
              <a:t>運作機制：</a:t>
            </a:r>
          </a:p>
          <a:p>
            <a:pPr marL="342900" marR="0" lvl="0" indent="-342900" algn="l" defTabSz="914400" rtl="0" eaLnBrk="0" fontAlgn="base" latinLnBrk="0" hangingPunct="0">
              <a:lnSpc>
                <a:spcPct val="150000"/>
              </a:lnSpc>
              <a:spcBef>
                <a:spcPct val="0"/>
              </a:spcBef>
              <a:spcAft>
                <a:spcPct val="0"/>
              </a:spcAft>
              <a:buClrTx/>
              <a:buSzTx/>
              <a:buFont typeface="+mj-lt"/>
              <a:buAutoNum type="arabicPeriod"/>
              <a:tabLst/>
            </a:pPr>
            <a:r>
              <a:rPr kumimoji="1" lang="zh-TW" altLang="en-US" sz="2000" b="0" i="0" u="none" strike="noStrike" cap="none" normalizeH="0" baseline="0" dirty="0" smtClean="0">
                <a:ln>
                  <a:noFill/>
                </a:ln>
                <a:solidFill>
                  <a:schemeClr val="tx1"/>
                </a:solidFill>
                <a:effectLst/>
                <a:latin typeface="Calibri" pitchFamily="34" charset="0"/>
                <a:ea typeface="新細明體" pitchFamily="18" charset="-120"/>
                <a:cs typeface="新細明體" pitchFamily="18" charset="-120"/>
              </a:rPr>
              <a:t>當使用者透過</a:t>
            </a:r>
            <a:r>
              <a:rPr kumimoji="1" lang="en-US" altLang="zh-TW" sz="20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rPr>
              <a:t>Google</a:t>
            </a:r>
            <a:r>
              <a:rPr kumimoji="1" lang="zh-TW" altLang="en-US" sz="20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rPr>
              <a:t>引擎等網頁連結到</a:t>
            </a:r>
            <a:r>
              <a:rPr kumimoji="1" lang="en-US" altLang="zh-TW" sz="20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rPr>
              <a:t>JSTOR</a:t>
            </a:r>
            <a:r>
              <a:rPr kumimoji="1" lang="zh-TW" altLang="en-US" sz="20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rPr>
              <a:t>文章時會有以下兩種情形：</a:t>
            </a:r>
            <a:r>
              <a:rPr kumimoji="1" lang="en-US" altLang="zh-TW" sz="20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rPr>
              <a:t>(</a:t>
            </a:r>
            <a:r>
              <a:rPr kumimoji="1" lang="zh-TW" altLang="en-US" sz="20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rPr>
              <a:t>以下狀況是針對機構有購買的內容而言）</a:t>
            </a:r>
            <a:r>
              <a:rPr kumimoji="1" lang="en-US" altLang="zh-TW" sz="20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rPr>
              <a:t/>
            </a:r>
            <a:br>
              <a:rPr kumimoji="1" lang="en-US" altLang="zh-TW" sz="20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rPr>
            </a:br>
            <a:r>
              <a:rPr kumimoji="1" lang="zh-TW" altLang="en-US" sz="2000" b="0" i="0" u="none" strike="noStrike" cap="none" normalizeH="0" baseline="0" dirty="0" smtClean="0">
                <a:ln>
                  <a:noFill/>
                </a:ln>
                <a:solidFill>
                  <a:srgbClr val="0070C0"/>
                </a:solidFill>
                <a:effectLst/>
                <a:latin typeface="Arial" pitchFamily="34" charset="0"/>
                <a:ea typeface="新細明體" pitchFamily="18" charset="-120"/>
                <a:cs typeface="新細明體" pitchFamily="18" charset="-120"/>
              </a:rPr>
              <a:t>情形一：</a:t>
            </a:r>
            <a:r>
              <a:rPr kumimoji="1" lang="zh-TW" altLang="en-US" sz="2000" b="0" i="0" u="none" strike="noStrike" cap="none" normalizeH="0" baseline="0" dirty="0" smtClean="0">
                <a:ln>
                  <a:noFill/>
                </a:ln>
                <a:solidFill>
                  <a:schemeClr val="tx1"/>
                </a:solidFill>
                <a:effectLst/>
                <a:latin typeface="Calibri" pitchFamily="34" charset="0"/>
                <a:ea typeface="新細明體" pitchFamily="18" charset="-120"/>
                <a:cs typeface="新細明體" pitchFamily="18" charset="-120"/>
              </a:rPr>
              <a:t>若使用者在</a:t>
            </a:r>
            <a:r>
              <a:rPr kumimoji="1" lang="en-US" altLang="zh-TW" sz="20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rPr>
              <a:t>IP</a:t>
            </a:r>
            <a:r>
              <a:rPr kumimoji="1" lang="zh-TW" altLang="en-US" sz="20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rPr>
              <a:t>範圍中，網頁將會 直接導向全文，但若使用者不在</a:t>
            </a:r>
            <a:r>
              <a:rPr kumimoji="1" lang="en-US" altLang="zh-TW" sz="20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rPr>
              <a:t>IP</a:t>
            </a:r>
            <a:r>
              <a:rPr kumimoji="1" lang="zh-TW" altLang="en-US" sz="20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rPr>
              <a:t>範圍中，則無法進入全文。</a:t>
            </a:r>
            <a:r>
              <a:rPr kumimoji="1" lang="en-US" alt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rPr>
              <a:t/>
            </a:r>
            <a:br>
              <a:rPr kumimoji="1" lang="en-US" alt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rPr>
            </a:br>
            <a:endParaRPr kumimoji="1" lang="en-US" alt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11269" name="AutoShape 5" descr="mailbox://H:/Email%20Backup_black/Data/profile/Mail/Local%20Folders/Sent?number=3458893515&amp;part=1.2.2&amp;filename=gajhfbcb.png"/>
          <p:cNvSpPr>
            <a:spLocks noChangeAspect="1" noChangeArrowheads="1"/>
          </p:cNvSpPr>
          <p:nvPr/>
        </p:nvSpPr>
        <p:spPr bwMode="auto">
          <a:xfrm>
            <a:off x="207436" y="-102394"/>
            <a:ext cx="397933" cy="223838"/>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11271" name="AutoShape 7" descr="mailbox://H:/Email%20Backup_black/Data/profile/Mail/Local%20Folders/Sent?number=3458893515&amp;part=1.2.2&amp;filename=gajhfbcb.png"/>
          <p:cNvSpPr>
            <a:spLocks noChangeAspect="1" noChangeArrowheads="1"/>
          </p:cNvSpPr>
          <p:nvPr/>
        </p:nvSpPr>
        <p:spPr bwMode="auto">
          <a:xfrm>
            <a:off x="207436" y="-102394"/>
            <a:ext cx="397933" cy="223838"/>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11273" name="AutoShape 9" descr="mailbox://H:/Email%20Backup_black/Data/profile/Mail/Local%20Folders/Sent?number=3458893515&amp;part=1.2.2&amp;filename=gajhfbcb.png"/>
          <p:cNvSpPr>
            <a:spLocks noChangeAspect="1" noChangeArrowheads="1"/>
          </p:cNvSpPr>
          <p:nvPr/>
        </p:nvSpPr>
        <p:spPr bwMode="auto">
          <a:xfrm>
            <a:off x="207436" y="-102394"/>
            <a:ext cx="397933" cy="223838"/>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11275" name="AutoShape 11" descr="mailbox://H:/Email%20Backup_black/Data/profile/Mail/Local%20Folders/Sent?number=3458893515&amp;part=1.2.2&amp;filename=gajhfbcb.png"/>
          <p:cNvSpPr>
            <a:spLocks noChangeAspect="1" noChangeArrowheads="1"/>
          </p:cNvSpPr>
          <p:nvPr/>
        </p:nvSpPr>
        <p:spPr bwMode="auto">
          <a:xfrm>
            <a:off x="207436" y="-102394"/>
            <a:ext cx="397933" cy="223838"/>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9" name="矩形 8"/>
          <p:cNvSpPr/>
          <p:nvPr/>
        </p:nvSpPr>
        <p:spPr>
          <a:xfrm>
            <a:off x="457341" y="228600"/>
            <a:ext cx="2743059" cy="481542"/>
          </a:xfrm>
          <a:prstGeom prst="rect">
            <a:avLst/>
          </a:prstGeom>
        </p:spPr>
        <p:txBody>
          <a:bodyPr wrap="none">
            <a:spAutoFit/>
          </a:bodyPr>
          <a:lstStyle/>
          <a:p>
            <a:pPr marL="381000" indent="-381000" eaLnBrk="1" hangingPunct="1">
              <a:lnSpc>
                <a:spcPct val="115000"/>
              </a:lnSpc>
              <a:defRPr/>
            </a:pPr>
            <a:r>
              <a:rPr lang="en-US" altLang="zh-TW" b="1" dirty="0" smtClean="0">
                <a:latin typeface="+mj-ea"/>
              </a:rPr>
              <a:t>Institution Finder</a:t>
            </a:r>
            <a:endParaRPr lang="zh-TW" altLang="en-US" b="1" dirty="0" smtClean="0">
              <a:latin typeface="+mj-ea"/>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pPr lvl="0"/>
            <a:r>
              <a:rPr lang="en-US" altLang="zh-TW" dirty="0" smtClean="0"/>
              <a:t>Institution Finder</a:t>
            </a:r>
            <a:r>
              <a:rPr lang="zh-TW" altLang="en-US" dirty="0" smtClean="0"/>
              <a:t>運作機制：</a:t>
            </a:r>
            <a:endParaRPr lang="zh-TW" altLang="en-US" dirty="0"/>
          </a:p>
        </p:txBody>
      </p:sp>
      <p:pic>
        <p:nvPicPr>
          <p:cNvPr id="4" name="Picture 12"/>
          <p:cNvPicPr>
            <a:picLocks noChangeAspect="1" noChangeArrowheads="1"/>
          </p:cNvPicPr>
          <p:nvPr/>
        </p:nvPicPr>
        <p:blipFill>
          <a:blip r:embed="rId2" cstate="print"/>
          <a:srcRect/>
          <a:stretch>
            <a:fillRect/>
          </a:stretch>
        </p:blipFill>
        <p:spPr bwMode="auto">
          <a:xfrm>
            <a:off x="1148958" y="2514600"/>
            <a:ext cx="6928242" cy="3276460"/>
          </a:xfrm>
          <a:prstGeom prst="rect">
            <a:avLst/>
          </a:prstGeom>
          <a:noFill/>
          <a:ln w="9525">
            <a:noFill/>
            <a:miter lim="800000"/>
            <a:headEnd/>
            <a:tailEnd/>
          </a:ln>
        </p:spPr>
      </p:pic>
      <p:sp>
        <p:nvSpPr>
          <p:cNvPr id="5" name="Rectangle 3"/>
          <p:cNvSpPr>
            <a:spLocks noChangeArrowheads="1"/>
          </p:cNvSpPr>
          <p:nvPr/>
        </p:nvSpPr>
        <p:spPr bwMode="auto">
          <a:xfrm>
            <a:off x="304800" y="1143000"/>
            <a:ext cx="8412427" cy="14311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50000"/>
              </a:lnSpc>
              <a:spcBef>
                <a:spcPct val="0"/>
              </a:spcBef>
              <a:spcAft>
                <a:spcPct val="0"/>
              </a:spcAft>
              <a:buClrTx/>
              <a:buSzTx/>
              <a:tabLst/>
            </a:pPr>
            <a:r>
              <a:rPr kumimoji="1" lang="zh-TW" altLang="en-US" sz="2000" b="0" i="0" u="none" strike="noStrike" cap="none" normalizeH="0" baseline="0" dirty="0" smtClean="0">
                <a:ln>
                  <a:noFill/>
                </a:ln>
                <a:solidFill>
                  <a:srgbClr val="0070C0"/>
                </a:solidFill>
                <a:effectLst/>
                <a:latin typeface="Arial" pitchFamily="34" charset="0"/>
                <a:ea typeface="新細明體" pitchFamily="18" charset="-120"/>
                <a:cs typeface="新細明體" pitchFamily="18" charset="-120"/>
              </a:rPr>
              <a:t>　　情形二：</a:t>
            </a:r>
            <a:r>
              <a:rPr kumimoji="1" lang="zh-TW" altLang="en-US" sz="2000" b="0" i="0" u="none" strike="noStrike" cap="none" normalizeH="0" baseline="0" dirty="0" smtClean="0">
                <a:ln>
                  <a:noFill/>
                </a:ln>
                <a:solidFill>
                  <a:schemeClr val="tx1"/>
                </a:solidFill>
                <a:effectLst/>
                <a:latin typeface="Calibri" pitchFamily="34" charset="0"/>
                <a:ea typeface="新細明體" pitchFamily="18" charset="-120"/>
                <a:cs typeface="新細明體" pitchFamily="18" charset="-120"/>
              </a:rPr>
              <a:t>無法進入全文的情形下，使用者可以點選右側</a:t>
            </a:r>
            <a:r>
              <a:rPr kumimoji="1" lang="en-US" altLang="zh-TW" sz="2000" b="0" i="0" u="none" strike="noStrike" cap="none" normalizeH="0" baseline="0" dirty="0" smtClean="0">
                <a:ln>
                  <a:noFill/>
                </a:ln>
                <a:solidFill>
                  <a:schemeClr val="tx1"/>
                </a:solidFill>
                <a:effectLst/>
                <a:latin typeface="Calibri" pitchFamily="34" charset="0"/>
                <a:ea typeface="新細明體" pitchFamily="18" charset="-120"/>
                <a:cs typeface="新細明體" pitchFamily="18" charset="-120"/>
              </a:rPr>
              <a:t>access options</a:t>
            </a:r>
            <a:r>
              <a:rPr kumimoji="1" lang="zh-TW" altLang="en-US" sz="2000" b="0" i="0" u="none" strike="noStrike" cap="none" normalizeH="0" baseline="0" dirty="0" smtClean="0">
                <a:ln>
                  <a:noFill/>
                </a:ln>
                <a:solidFill>
                  <a:schemeClr val="tx1"/>
                </a:solidFill>
                <a:effectLst/>
                <a:latin typeface="Calibri" pitchFamily="34" charset="0"/>
                <a:ea typeface="新細明體" pitchFamily="18" charset="-120"/>
                <a:cs typeface="新細明體" pitchFamily="18" charset="-120"/>
              </a:rPr>
              <a:t>，進到 </a:t>
            </a:r>
            <a:r>
              <a:rPr kumimoji="1" lang="en-US" altLang="zh-TW" sz="2000" b="0" i="0" u="none" strike="noStrike" cap="none" normalizeH="0" baseline="0" dirty="0" smtClean="0">
                <a:ln>
                  <a:noFill/>
                </a:ln>
                <a:solidFill>
                  <a:schemeClr val="tx1"/>
                </a:solidFill>
                <a:effectLst/>
                <a:latin typeface="Calibri" pitchFamily="34" charset="0"/>
                <a:ea typeface="新細明體" pitchFamily="18" charset="-120"/>
                <a:cs typeface="新細明體" pitchFamily="18" charset="-120"/>
              </a:rPr>
              <a:t>Institution Finder</a:t>
            </a:r>
            <a:r>
              <a:rPr kumimoji="1" lang="zh-TW" altLang="en-US" sz="2000" b="0" i="0" u="none" strike="noStrike" cap="none" normalizeH="0" baseline="0" dirty="0" smtClean="0">
                <a:ln>
                  <a:noFill/>
                </a:ln>
                <a:solidFill>
                  <a:schemeClr val="tx1"/>
                </a:solidFill>
                <a:effectLst/>
                <a:latin typeface="Calibri" pitchFamily="34" charset="0"/>
                <a:ea typeface="新細明體" pitchFamily="18" charset="-120"/>
                <a:cs typeface="新細明體" pitchFamily="18" charset="-120"/>
              </a:rPr>
              <a:t>的畫面 （ </a:t>
            </a:r>
            <a:r>
              <a:rPr kumimoji="1" lang="en-US" altLang="zh-TW" sz="2000" b="0" i="0" u="none" strike="noStrike" cap="none" normalizeH="0" baseline="0" dirty="0" smtClean="0">
                <a:ln>
                  <a:noFill/>
                </a:ln>
                <a:solidFill>
                  <a:schemeClr val="tx1"/>
                </a:solidFill>
                <a:effectLst/>
                <a:latin typeface="Calibri" pitchFamily="34" charset="0"/>
                <a:ea typeface="新細明體" pitchFamily="18" charset="-120"/>
                <a:cs typeface="新細明體" pitchFamily="18" charset="-120"/>
                <a:hlinkClick r:id="rId3"/>
              </a:rPr>
              <a:t>http://www.jstor.org/action/showLogin)</a:t>
            </a:r>
            <a:r>
              <a:rPr kumimoji="1" lang="en-US" alt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rPr>
              <a:t/>
            </a:r>
            <a:br>
              <a:rPr kumimoji="1" lang="en-US" alt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rPr>
            </a:br>
            <a:endParaRPr kumimoji="1" lang="en-US" alt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3543" y="997803"/>
            <a:ext cx="7968885" cy="960969"/>
          </a:xfrm>
          <a:prstGeom prst="rect">
            <a:avLst/>
          </a:prstGeom>
        </p:spPr>
        <p:txBody>
          <a:bodyPr wrap="square">
            <a:spAutoFit/>
          </a:bodyPr>
          <a:lstStyle/>
          <a:p>
            <a:pPr marL="457200" indent="-457200">
              <a:lnSpc>
                <a:spcPct val="150000"/>
              </a:lnSpc>
              <a:buFont typeface="+mj-lt"/>
              <a:buAutoNum type="arabicPeriod" startAt="3"/>
            </a:pPr>
            <a:r>
              <a:rPr lang="en-US" altLang="zh-TW" sz="2000" dirty="0" err="1" smtClean="0"/>
              <a:t>選擇透過</a:t>
            </a:r>
            <a:r>
              <a:rPr lang="en-US" altLang="zh-TW" sz="2000" dirty="0" err="1"/>
              <a:t>Go</a:t>
            </a:r>
            <a:r>
              <a:rPr lang="en-US" altLang="zh-TW" sz="2000" dirty="0"/>
              <a:t> to the </a:t>
            </a:r>
            <a:r>
              <a:rPr lang="en-US" altLang="zh-TW" sz="2000" u="sng" dirty="0">
                <a:hlinkClick r:id="rId2"/>
              </a:rPr>
              <a:t>login page</a:t>
            </a:r>
            <a:r>
              <a:rPr lang="en-US" altLang="zh-TW" sz="2000" dirty="0"/>
              <a:t> to login via an institution. </a:t>
            </a:r>
            <a:r>
              <a:rPr lang="en-US" altLang="zh-TW" sz="2000" dirty="0" err="1"/>
              <a:t>找尋所屬機構是否有訂購此刊</a:t>
            </a:r>
            <a:endParaRPr lang="zh-TW" altLang="en-US" sz="2000" dirty="0"/>
          </a:p>
        </p:txBody>
      </p:sp>
      <p:pic>
        <p:nvPicPr>
          <p:cNvPr id="15361" name="Picture 1"/>
          <p:cNvPicPr>
            <a:picLocks noChangeAspect="1" noChangeArrowheads="1"/>
          </p:cNvPicPr>
          <p:nvPr/>
        </p:nvPicPr>
        <p:blipFill>
          <a:blip r:embed="rId3" cstate="print"/>
          <a:srcRect/>
          <a:stretch>
            <a:fillRect/>
          </a:stretch>
        </p:blipFill>
        <p:spPr bwMode="auto">
          <a:xfrm>
            <a:off x="228600" y="2133600"/>
            <a:ext cx="8770395" cy="1620180"/>
          </a:xfrm>
          <a:prstGeom prst="rect">
            <a:avLst/>
          </a:prstGeom>
          <a:noFill/>
          <a:ln w="9525">
            <a:noFill/>
            <a:miter lim="800000"/>
            <a:headEnd/>
            <a:tailEnd/>
          </a:ln>
        </p:spPr>
      </p:pic>
      <p:sp>
        <p:nvSpPr>
          <p:cNvPr id="6" name="標題 2"/>
          <p:cNvSpPr>
            <a:spLocks noGrp="1"/>
          </p:cNvSpPr>
          <p:nvPr>
            <p:ph type="title"/>
          </p:nvPr>
        </p:nvSpPr>
        <p:spPr>
          <a:xfrm>
            <a:off x="228600" y="228600"/>
            <a:ext cx="7162800" cy="685800"/>
          </a:xfrm>
        </p:spPr>
        <p:txBody>
          <a:bodyPr>
            <a:normAutofit/>
          </a:bodyPr>
          <a:lstStyle/>
          <a:p>
            <a:pPr lvl="0"/>
            <a:r>
              <a:rPr lang="en-US" altLang="zh-TW" dirty="0" smtClean="0"/>
              <a:t>Institution Finder</a:t>
            </a:r>
            <a:r>
              <a:rPr lang="zh-TW" altLang="en-US" dirty="0" smtClean="0"/>
              <a:t>運作機制：</a:t>
            </a:r>
            <a:endParaRPr lang="zh-TW" alt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81000" y="1219200"/>
            <a:ext cx="8412427" cy="2345963"/>
          </a:xfrm>
          <a:prstGeom prst="rect">
            <a:avLst/>
          </a:prstGeom>
        </p:spPr>
        <p:txBody>
          <a:bodyPr wrap="square">
            <a:spAutoFit/>
          </a:bodyPr>
          <a:lstStyle/>
          <a:p>
            <a:pPr marL="457200" indent="-457200">
              <a:lnSpc>
                <a:spcPct val="150000"/>
              </a:lnSpc>
              <a:buFont typeface="+mj-lt"/>
              <a:buAutoNum type="arabicPeriod" startAt="4"/>
            </a:pPr>
            <a:r>
              <a:rPr lang="zh-TW" altLang="en-US" sz="2000" dirty="0" smtClean="0">
                <a:latin typeface="+mj-lt"/>
              </a:rPr>
              <a:t>使用者</a:t>
            </a:r>
            <a:r>
              <a:rPr lang="zh-TW" altLang="en-US" sz="2000" dirty="0">
                <a:latin typeface="+mj-lt"/>
              </a:rPr>
              <a:t>可以瀏覽的方式從</a:t>
            </a:r>
            <a:r>
              <a:rPr lang="zh-TW" altLang="en-US" sz="2000" dirty="0" smtClean="0">
                <a:latin typeface="+mj-lt"/>
              </a:rPr>
              <a:t>”</a:t>
            </a:r>
            <a:r>
              <a:rPr lang="en-US" altLang="zh-TW" sz="2000" dirty="0" smtClean="0">
                <a:latin typeface="+mj-lt"/>
              </a:rPr>
              <a:t>Login via an Institution”</a:t>
            </a:r>
            <a:r>
              <a:rPr lang="zh-TW" altLang="en-US" sz="2000" dirty="0">
                <a:latin typeface="+mj-lt"/>
              </a:rPr>
              <a:t>中找到所屬機構，或在</a:t>
            </a:r>
            <a:r>
              <a:rPr lang="zh-TW" altLang="en-US" sz="2000" dirty="0" smtClean="0">
                <a:latin typeface="+mj-lt"/>
              </a:rPr>
              <a:t>”</a:t>
            </a:r>
            <a:r>
              <a:rPr lang="en-US" altLang="zh-TW" sz="2000" dirty="0" smtClean="0">
                <a:latin typeface="+mj-lt"/>
              </a:rPr>
              <a:t>Search by name”</a:t>
            </a:r>
            <a:r>
              <a:rPr lang="zh-TW" altLang="en-US" sz="2000" dirty="0">
                <a:latin typeface="+mj-lt"/>
              </a:rPr>
              <a:t>中搜尋，並在點選 機構連結後引導到該機構的遠端連線</a:t>
            </a:r>
            <a:r>
              <a:rPr lang="en-US" altLang="zh-TW" sz="2000" dirty="0" smtClean="0">
                <a:latin typeface="+mj-lt"/>
              </a:rPr>
              <a:t>proxy</a:t>
            </a:r>
            <a:r>
              <a:rPr lang="zh-TW" altLang="en-US" sz="2000" dirty="0">
                <a:latin typeface="+mj-lt"/>
              </a:rPr>
              <a:t>登入畫面</a:t>
            </a:r>
            <a:r>
              <a:rPr lang="zh-TW" altLang="en-US" sz="2000" dirty="0" smtClean="0">
                <a:latin typeface="+mj-lt"/>
              </a:rPr>
              <a:t>。</a:t>
            </a:r>
            <a:endParaRPr lang="en-US" altLang="zh-TW" sz="2000" dirty="0">
              <a:latin typeface="+mj-lt"/>
            </a:endParaRPr>
          </a:p>
          <a:p>
            <a:pPr marL="342900" indent="-342900">
              <a:lnSpc>
                <a:spcPct val="150000"/>
              </a:lnSpc>
              <a:buFont typeface="+mj-lt"/>
              <a:buAutoNum type="arabicPeriod" startAt="4"/>
            </a:pPr>
            <a:r>
              <a:rPr lang="zh-TW" altLang="en-US" sz="2000" dirty="0" smtClean="0">
                <a:latin typeface="+mj-lt"/>
              </a:rPr>
              <a:t>登入</a:t>
            </a:r>
            <a:r>
              <a:rPr lang="zh-TW" altLang="en-US" sz="2000" dirty="0">
                <a:latin typeface="+mj-lt"/>
              </a:rPr>
              <a:t>所屬機構的遠端連線後，使用者將被認證位於機構</a:t>
            </a:r>
            <a:r>
              <a:rPr lang="en-US" altLang="zh-TW" sz="2000" dirty="0" smtClean="0">
                <a:latin typeface="+mj-lt"/>
              </a:rPr>
              <a:t>IP</a:t>
            </a:r>
            <a:r>
              <a:rPr lang="zh-TW" altLang="en-US" sz="2000" dirty="0">
                <a:latin typeface="+mj-lt"/>
              </a:rPr>
              <a:t>範圍內，將會被自動導回原先的全文頁面並可開始使用。</a:t>
            </a:r>
          </a:p>
        </p:txBody>
      </p:sp>
      <p:pic>
        <p:nvPicPr>
          <p:cNvPr id="6" name="Picture 2"/>
          <p:cNvPicPr>
            <a:picLocks noChangeAspect="1" noChangeArrowheads="1"/>
          </p:cNvPicPr>
          <p:nvPr/>
        </p:nvPicPr>
        <p:blipFill>
          <a:blip r:embed="rId2" cstate="print"/>
          <a:srcRect/>
          <a:stretch>
            <a:fillRect/>
          </a:stretch>
        </p:blipFill>
        <p:spPr bwMode="auto">
          <a:xfrm>
            <a:off x="85071" y="3804754"/>
            <a:ext cx="9058929" cy="2596046"/>
          </a:xfrm>
          <a:prstGeom prst="rect">
            <a:avLst/>
          </a:prstGeom>
          <a:noFill/>
          <a:ln w="9525">
            <a:noFill/>
            <a:miter lim="800000"/>
            <a:headEnd/>
            <a:tailEnd/>
          </a:ln>
        </p:spPr>
      </p:pic>
      <p:sp>
        <p:nvSpPr>
          <p:cNvPr id="8" name="標題 2"/>
          <p:cNvSpPr>
            <a:spLocks noGrp="1"/>
          </p:cNvSpPr>
          <p:nvPr>
            <p:ph type="title"/>
          </p:nvPr>
        </p:nvSpPr>
        <p:spPr>
          <a:xfrm>
            <a:off x="228600" y="228600"/>
            <a:ext cx="7162800" cy="685800"/>
          </a:xfrm>
        </p:spPr>
        <p:txBody>
          <a:bodyPr>
            <a:normAutofit/>
          </a:bodyPr>
          <a:lstStyle/>
          <a:p>
            <a:pPr lvl="0"/>
            <a:r>
              <a:rPr lang="en-US" altLang="zh-TW" dirty="0" smtClean="0"/>
              <a:t>Institution Finder</a:t>
            </a:r>
            <a:r>
              <a:rPr lang="zh-TW" altLang="en-US" dirty="0" smtClean="0"/>
              <a:t>運作機制：</a:t>
            </a:r>
            <a:endParaRPr lang="zh-TW" alt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descr="mailbox://H:/Email%20Backup_black/Data/profile/Mail/Local%20Folders/Sent?number=3458893515&amp;part=1.2.4&amp;filename=fedjgibi.png"/>
          <p:cNvSpPr>
            <a:spLocks noChangeAspect="1" noChangeArrowheads="1"/>
          </p:cNvSpPr>
          <p:nvPr/>
        </p:nvSpPr>
        <p:spPr bwMode="auto">
          <a:xfrm>
            <a:off x="84670" y="-102391"/>
            <a:ext cx="10723033" cy="3442097"/>
          </a:xfrm>
          <a:prstGeom prst="rect">
            <a:avLst/>
          </a:prstGeom>
          <a:noFill/>
        </p:spPr>
        <p:txBody>
          <a:bodyPr vert="horz" wrap="square" lIns="91440" tIns="45720" rIns="91440" bIns="45720" numCol="1" anchor="t" anchorCtr="0" compatLnSpc="1">
            <a:prstTxWarp prst="textNoShape">
              <a:avLst/>
            </a:prstTxWarp>
          </a:bodyPr>
          <a:lstStyle/>
          <a:p>
            <a:endParaRPr lang="zh-TW" altLang="en-US"/>
          </a:p>
        </p:txBody>
      </p:sp>
      <p:sp>
        <p:nvSpPr>
          <p:cNvPr id="5" name="矩形 4"/>
          <p:cNvSpPr/>
          <p:nvPr/>
        </p:nvSpPr>
        <p:spPr>
          <a:xfrm>
            <a:off x="762001" y="1524000"/>
            <a:ext cx="7924799" cy="3970318"/>
          </a:xfrm>
          <a:prstGeom prst="rect">
            <a:avLst/>
          </a:prstGeom>
        </p:spPr>
        <p:txBody>
          <a:bodyPr wrap="square">
            <a:spAutoFit/>
          </a:bodyPr>
          <a:lstStyle/>
          <a:p>
            <a:pPr>
              <a:lnSpc>
                <a:spcPct val="150000"/>
              </a:lnSpc>
            </a:pPr>
            <a:r>
              <a:rPr lang="zh-TW" altLang="en-US" b="1" dirty="0" smtClean="0">
                <a:latin typeface="+mj-lt"/>
              </a:rPr>
              <a:t>在 此之前，每個圖書館若要有此功能， 我們需要確認圖書館的 </a:t>
            </a:r>
            <a:r>
              <a:rPr lang="en-US" altLang="zh-TW" b="1" dirty="0" err="1" smtClean="0">
                <a:latin typeface="+mj-lt"/>
              </a:rPr>
              <a:t>EZProxy</a:t>
            </a:r>
            <a:r>
              <a:rPr lang="zh-TW" altLang="en-US" b="1" dirty="0" smtClean="0">
                <a:latin typeface="+mj-lt"/>
              </a:rPr>
              <a:t>或</a:t>
            </a:r>
            <a:r>
              <a:rPr lang="en-US" altLang="zh-TW" b="1" dirty="0" smtClean="0">
                <a:latin typeface="+mj-lt"/>
              </a:rPr>
              <a:t>WAM proxy prefix</a:t>
            </a:r>
            <a:r>
              <a:rPr lang="zh-TW" altLang="en-US" b="1" dirty="0" smtClean="0">
                <a:latin typeface="+mj-lt"/>
              </a:rPr>
              <a:t>，這連結看起來應該會是以下這個樣子：</a:t>
            </a:r>
            <a:r>
              <a:rPr lang="en-US" altLang="zh-TW" b="1" dirty="0" smtClean="0">
                <a:latin typeface="+mj-lt"/>
                <a:hlinkClick r:id="rId2"/>
              </a:rPr>
              <a:t>http://server.university.edu/login?url</a:t>
            </a:r>
            <a:r>
              <a:rPr lang="en-US" altLang="zh-TW" b="1" dirty="0" smtClean="0">
                <a:latin typeface="+mj-lt"/>
              </a:rPr>
              <a:t>=</a:t>
            </a:r>
          </a:p>
          <a:p>
            <a:pPr>
              <a:lnSpc>
                <a:spcPct val="150000"/>
              </a:lnSpc>
            </a:pPr>
            <a:r>
              <a:rPr lang="en-US" altLang="zh-TW" b="1" dirty="0" smtClean="0">
                <a:latin typeface="+mj-lt"/>
              </a:rPr>
              <a:t> </a:t>
            </a:r>
          </a:p>
          <a:p>
            <a:pPr>
              <a:lnSpc>
                <a:spcPct val="150000"/>
              </a:lnSpc>
            </a:pPr>
            <a:r>
              <a:rPr lang="zh-TW" altLang="en-US" b="1" dirty="0" smtClean="0">
                <a:latin typeface="+mj-lt"/>
              </a:rPr>
              <a:t>請圖書館將其</a:t>
            </a:r>
            <a:r>
              <a:rPr lang="en-US" altLang="zh-TW" b="1" dirty="0" smtClean="0">
                <a:latin typeface="+mj-lt"/>
              </a:rPr>
              <a:t>proxy prefix</a:t>
            </a:r>
            <a:r>
              <a:rPr lang="zh-TW" altLang="en-US" b="1" dirty="0" smtClean="0">
                <a:latin typeface="+mj-lt"/>
              </a:rPr>
              <a:t>寄給我們，我們便會協助讓</a:t>
            </a:r>
            <a:r>
              <a:rPr lang="en-US" altLang="zh-TW" b="1" dirty="0" smtClean="0">
                <a:latin typeface="+mj-lt"/>
              </a:rPr>
              <a:t>JSTOR</a:t>
            </a:r>
            <a:r>
              <a:rPr lang="zh-TW" altLang="en-US" b="1" dirty="0" smtClean="0">
                <a:latin typeface="+mj-lt"/>
              </a:rPr>
              <a:t>設定在系統中。</a:t>
            </a:r>
            <a:endParaRPr lang="zh-TW" altLang="en-US" b="1" dirty="0">
              <a:latin typeface="+mj-lt"/>
            </a:endParaRPr>
          </a:p>
        </p:txBody>
      </p:sp>
      <p:sp>
        <p:nvSpPr>
          <p:cNvPr id="4" name="矩形 3"/>
          <p:cNvSpPr/>
          <p:nvPr/>
        </p:nvSpPr>
        <p:spPr>
          <a:xfrm>
            <a:off x="457341" y="228600"/>
            <a:ext cx="2743059" cy="481542"/>
          </a:xfrm>
          <a:prstGeom prst="rect">
            <a:avLst/>
          </a:prstGeom>
        </p:spPr>
        <p:txBody>
          <a:bodyPr wrap="none">
            <a:spAutoFit/>
          </a:bodyPr>
          <a:lstStyle/>
          <a:p>
            <a:pPr marL="381000" indent="-381000" eaLnBrk="1" hangingPunct="1">
              <a:lnSpc>
                <a:spcPct val="115000"/>
              </a:lnSpc>
              <a:defRPr/>
            </a:pPr>
            <a:r>
              <a:rPr lang="en-US" altLang="zh-TW" b="1" dirty="0" smtClean="0">
                <a:latin typeface="+mj-ea"/>
              </a:rPr>
              <a:t>Institution Finder</a:t>
            </a:r>
            <a:endParaRPr lang="zh-TW" altLang="en-US" b="1" dirty="0" smtClean="0">
              <a:latin typeface="+mj-ea"/>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zh-TW" altLang="en-US" sz="3200" smtClean="0">
                <a:latin typeface="Book Antiqua" pitchFamily="18" charset="0"/>
              </a:rPr>
              <a:t>今日教育訓練的內容包括～</a:t>
            </a:r>
            <a:endParaRPr lang="en-US" altLang="zh-TW" sz="3200" smtClean="0">
              <a:latin typeface="Book Antiqua" pitchFamily="18" charset="0"/>
            </a:endParaRPr>
          </a:p>
        </p:txBody>
      </p:sp>
      <p:sp>
        <p:nvSpPr>
          <p:cNvPr id="21507" name="Rectangle 3"/>
          <p:cNvSpPr>
            <a:spLocks noGrp="1" noChangeArrowheads="1"/>
          </p:cNvSpPr>
          <p:nvPr>
            <p:ph type="body" idx="1"/>
          </p:nvPr>
        </p:nvSpPr>
        <p:spPr>
          <a:xfrm>
            <a:off x="1062038" y="1241425"/>
            <a:ext cx="6951662" cy="4567238"/>
          </a:xfrm>
        </p:spPr>
        <p:txBody>
          <a:bodyPr/>
          <a:lstStyle/>
          <a:p>
            <a:pPr marL="381000" indent="-381000" eaLnBrk="1" hangingPunct="1">
              <a:lnSpc>
                <a:spcPct val="115000"/>
              </a:lnSpc>
              <a:buFontTx/>
              <a:buAutoNum type="arabicPeriod"/>
              <a:defRPr/>
            </a:pPr>
            <a:r>
              <a:rPr lang="en-US" altLang="zh-TW" sz="2800" dirty="0" smtClean="0">
                <a:latin typeface="+mj-ea"/>
                <a:ea typeface="+mj-ea"/>
              </a:rPr>
              <a:t>ITHAKA </a:t>
            </a:r>
            <a:r>
              <a:rPr lang="zh-TW" altLang="en-US" sz="2800" dirty="0" smtClean="0">
                <a:latin typeface="+mj-ea"/>
                <a:ea typeface="+mj-ea"/>
              </a:rPr>
              <a:t>、</a:t>
            </a:r>
            <a:r>
              <a:rPr lang="en-US" altLang="zh-TW" sz="2800" dirty="0" smtClean="0">
                <a:latin typeface="+mj-ea"/>
                <a:ea typeface="+mj-ea"/>
              </a:rPr>
              <a:t>JSTOR</a:t>
            </a:r>
            <a:r>
              <a:rPr lang="zh-TW" altLang="en-US" sz="2800" dirty="0" smtClean="0">
                <a:latin typeface="+mj-ea"/>
                <a:ea typeface="+mj-ea"/>
              </a:rPr>
              <a:t>、</a:t>
            </a:r>
            <a:r>
              <a:rPr lang="en-US" altLang="zh-TW" sz="2800" dirty="0" smtClean="0">
                <a:latin typeface="+mj-ea"/>
                <a:ea typeface="+mj-ea"/>
              </a:rPr>
              <a:t> Portico</a:t>
            </a:r>
          </a:p>
          <a:p>
            <a:pPr marL="381000" indent="-381000" eaLnBrk="1" hangingPunct="1">
              <a:lnSpc>
                <a:spcPct val="115000"/>
              </a:lnSpc>
              <a:buFontTx/>
              <a:buAutoNum type="arabicPeriod"/>
              <a:defRPr/>
            </a:pPr>
            <a:r>
              <a:rPr lang="en-US" altLang="zh-TW" sz="2800" dirty="0" smtClean="0">
                <a:latin typeface="+mj-ea"/>
                <a:ea typeface="+mj-ea"/>
              </a:rPr>
              <a:t>JSTOR</a:t>
            </a:r>
            <a:r>
              <a:rPr lang="zh-TW" altLang="en-US" sz="2800" dirty="0" smtClean="0">
                <a:latin typeface="+mj-ea"/>
                <a:ea typeface="+mj-ea"/>
              </a:rPr>
              <a:t>回溯期刊計畫現況</a:t>
            </a:r>
          </a:p>
          <a:p>
            <a:pPr marL="381000" indent="-381000" eaLnBrk="1" hangingPunct="1">
              <a:lnSpc>
                <a:spcPct val="115000"/>
              </a:lnSpc>
              <a:buFontTx/>
              <a:buAutoNum type="arabicPeriod"/>
              <a:defRPr/>
            </a:pPr>
            <a:r>
              <a:rPr lang="zh-TW" altLang="en-US" sz="2800" dirty="0" smtClean="0">
                <a:latin typeface="+mj-ea"/>
                <a:ea typeface="+mj-ea"/>
              </a:rPr>
              <a:t>新推出的</a:t>
            </a:r>
            <a:r>
              <a:rPr lang="en-US" altLang="zh-TW" sz="2800" dirty="0" smtClean="0">
                <a:latin typeface="+mj-ea"/>
                <a:ea typeface="+mj-ea"/>
              </a:rPr>
              <a:t>JSTOR</a:t>
            </a:r>
            <a:r>
              <a:rPr lang="zh-TW" altLang="en-US" sz="2800" dirty="0" smtClean="0">
                <a:latin typeface="+mj-ea"/>
                <a:ea typeface="+mj-ea"/>
              </a:rPr>
              <a:t>回溯期刊套裝介紹</a:t>
            </a:r>
            <a:endParaRPr lang="en-US" altLang="zh-TW" sz="2800" dirty="0" smtClean="0">
              <a:latin typeface="+mj-ea"/>
              <a:ea typeface="+mj-ea"/>
            </a:endParaRPr>
          </a:p>
          <a:p>
            <a:pPr marL="381000" indent="-381000" eaLnBrk="1" hangingPunct="1">
              <a:lnSpc>
                <a:spcPct val="115000"/>
              </a:lnSpc>
              <a:buFontTx/>
              <a:buAutoNum type="arabicPeriod"/>
              <a:defRPr/>
            </a:pPr>
            <a:r>
              <a:rPr lang="zh-TW" altLang="en-US" sz="2800" dirty="0" smtClean="0">
                <a:latin typeface="+mj-ea"/>
                <a:ea typeface="+mj-ea"/>
              </a:rPr>
              <a:t>關於</a:t>
            </a:r>
            <a:r>
              <a:rPr lang="en-US" altLang="zh-TW" sz="2800" dirty="0" smtClean="0">
                <a:latin typeface="+mj-ea"/>
                <a:ea typeface="+mj-ea"/>
              </a:rPr>
              <a:t>JSTOR</a:t>
            </a:r>
            <a:r>
              <a:rPr lang="zh-TW" altLang="en-US" sz="2800" dirty="0" smtClean="0">
                <a:latin typeface="+mj-ea"/>
                <a:ea typeface="+mj-ea"/>
              </a:rPr>
              <a:t>學術現刊</a:t>
            </a:r>
            <a:endParaRPr lang="en-US" altLang="zh-TW" sz="2800" dirty="0" smtClean="0">
              <a:latin typeface="+mj-ea"/>
              <a:ea typeface="+mj-ea"/>
            </a:endParaRPr>
          </a:p>
          <a:p>
            <a:pPr marL="381000" indent="-381000" eaLnBrk="1" hangingPunct="1">
              <a:lnSpc>
                <a:spcPct val="115000"/>
              </a:lnSpc>
              <a:buFontTx/>
              <a:buAutoNum type="arabicPeriod"/>
              <a:defRPr/>
            </a:pPr>
            <a:r>
              <a:rPr lang="zh-TW" altLang="en-US" sz="2800" dirty="0" smtClean="0">
                <a:latin typeface="+mj-ea"/>
                <a:ea typeface="+mj-ea"/>
              </a:rPr>
              <a:t>館藏管理的實証依據</a:t>
            </a:r>
            <a:endParaRPr lang="en-US" altLang="zh-TW" sz="2800" dirty="0" smtClean="0">
              <a:latin typeface="+mj-ea"/>
              <a:ea typeface="+mj-ea"/>
            </a:endParaRPr>
          </a:p>
          <a:p>
            <a:pPr marL="381000" indent="-381000" eaLnBrk="1" hangingPunct="1">
              <a:lnSpc>
                <a:spcPct val="115000"/>
              </a:lnSpc>
              <a:buFontTx/>
              <a:buAutoNum type="arabicPeriod"/>
              <a:defRPr/>
            </a:pPr>
            <a:r>
              <a:rPr lang="en-US" altLang="zh-TW" sz="2800" dirty="0" smtClean="0">
                <a:latin typeface="+mj-ea"/>
                <a:ea typeface="+mj-ea"/>
              </a:rPr>
              <a:t>Institution Finder</a:t>
            </a:r>
            <a:endParaRPr lang="zh-TW" altLang="en-US" sz="2800" dirty="0" smtClean="0">
              <a:latin typeface="+mj-ea"/>
              <a:ea typeface="+mj-ea"/>
            </a:endParaRPr>
          </a:p>
          <a:p>
            <a:pPr marL="381000" indent="-381000" eaLnBrk="1" hangingPunct="1">
              <a:lnSpc>
                <a:spcPct val="115000"/>
              </a:lnSpc>
              <a:buFontTx/>
              <a:buAutoNum type="arabicPeriod"/>
              <a:defRPr/>
            </a:pPr>
            <a:r>
              <a:rPr lang="zh-TW" altLang="en-US" sz="2800" dirty="0" smtClean="0">
                <a:solidFill>
                  <a:srgbClr val="FF0000"/>
                </a:solidFill>
                <a:latin typeface="+mj-ea"/>
                <a:ea typeface="+mj-ea"/>
              </a:rPr>
              <a:t>圖書館管理端最常遇到的問題：</a:t>
            </a:r>
            <a:r>
              <a:rPr lang="en-US" altLang="zh-TW" sz="2800" dirty="0" smtClean="0">
                <a:solidFill>
                  <a:srgbClr val="FF0000"/>
                </a:solidFill>
                <a:latin typeface="+mj-ea"/>
                <a:ea typeface="+mj-ea"/>
              </a:rPr>
              <a:t/>
            </a:r>
            <a:br>
              <a:rPr lang="en-US" altLang="zh-TW" sz="2800" dirty="0" smtClean="0">
                <a:solidFill>
                  <a:srgbClr val="FF0000"/>
                </a:solidFill>
                <a:latin typeface="+mj-ea"/>
                <a:ea typeface="+mj-ea"/>
              </a:rPr>
            </a:br>
            <a:r>
              <a:rPr lang="zh-TW" altLang="en-US" sz="2800" dirty="0" smtClean="0">
                <a:solidFill>
                  <a:srgbClr val="FF0000"/>
                </a:solidFill>
                <a:latin typeface="+mj-ea"/>
                <a:ea typeface="+mj-ea"/>
              </a:rPr>
              <a:t>如何下載使用統計</a:t>
            </a:r>
            <a:r>
              <a:rPr lang="en-US" altLang="zh-TW" sz="2800" dirty="0" smtClean="0">
                <a:solidFill>
                  <a:srgbClr val="FF0000"/>
                </a:solidFill>
                <a:latin typeface="+mj-ea"/>
                <a:ea typeface="+mj-ea"/>
              </a:rPr>
              <a:t/>
            </a:r>
            <a:br>
              <a:rPr lang="en-US" altLang="zh-TW" sz="2800" dirty="0" smtClean="0">
                <a:solidFill>
                  <a:srgbClr val="FF0000"/>
                </a:solidFill>
                <a:latin typeface="+mj-ea"/>
                <a:ea typeface="+mj-ea"/>
              </a:rPr>
            </a:br>
            <a:r>
              <a:rPr lang="zh-TW" altLang="en-US" sz="2800" dirty="0" smtClean="0">
                <a:solidFill>
                  <a:srgbClr val="FF0000"/>
                </a:solidFill>
                <a:latin typeface="+mj-ea"/>
                <a:ea typeface="+mj-ea"/>
              </a:rPr>
              <a:t>如何下載訂購的期刊清單</a:t>
            </a:r>
            <a:endParaRPr lang="en-US" altLang="zh-TW" sz="2800" dirty="0" smtClean="0">
              <a:solidFill>
                <a:srgbClr val="FF0000"/>
              </a:solidFill>
              <a:latin typeface="+mj-ea"/>
              <a:ea typeface="+mj-ea"/>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4" descr="Temp"/>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69635" name="Rectangle 6"/>
          <p:cNvSpPr>
            <a:spLocks noChangeArrowheads="1"/>
          </p:cNvSpPr>
          <p:nvPr/>
        </p:nvSpPr>
        <p:spPr bwMode="auto">
          <a:xfrm>
            <a:off x="1752600" y="4038600"/>
            <a:ext cx="5562600" cy="830263"/>
          </a:xfrm>
          <a:prstGeom prst="rect">
            <a:avLst/>
          </a:prstGeom>
          <a:noFill/>
          <a:ln w="9525">
            <a:noFill/>
            <a:miter lim="800000"/>
            <a:headEnd/>
            <a:tailEnd/>
          </a:ln>
        </p:spPr>
        <p:txBody>
          <a:bodyPr>
            <a:spAutoFit/>
          </a:bodyPr>
          <a:lstStyle/>
          <a:p>
            <a:pPr algn="ctr"/>
            <a:endParaRPr kumimoji="0" lang="en-US" altLang="zh-TW" sz="1600">
              <a:latin typeface="Calibri" pitchFamily="34" charset="0"/>
              <a:ea typeface="ＭＳ Ｐゴシック" pitchFamily="34" charset="-128"/>
            </a:endParaRPr>
          </a:p>
          <a:p>
            <a:pPr algn="ctr"/>
            <a:endParaRPr kumimoji="0" lang="en-US" altLang="zh-TW" sz="1600">
              <a:latin typeface="Calibri" pitchFamily="34" charset="0"/>
              <a:ea typeface="ＭＳ Ｐゴシック" pitchFamily="34" charset="-128"/>
            </a:endParaRPr>
          </a:p>
          <a:p>
            <a:pPr algn="ctr"/>
            <a:endParaRPr kumimoji="0" lang="en-US" altLang="zh-TW" sz="1600">
              <a:latin typeface="Calibri" pitchFamily="34" charset="0"/>
              <a:ea typeface="ＭＳ Ｐゴシック" pitchFamily="34" charset="-128"/>
            </a:endParaRPr>
          </a:p>
        </p:txBody>
      </p:sp>
      <p:sp>
        <p:nvSpPr>
          <p:cNvPr id="69636" name="Rectangle 5"/>
          <p:cNvSpPr>
            <a:spLocks noChangeArrowheads="1"/>
          </p:cNvSpPr>
          <p:nvPr/>
        </p:nvSpPr>
        <p:spPr bwMode="auto">
          <a:xfrm>
            <a:off x="1576388" y="2438400"/>
            <a:ext cx="6154737" cy="1127125"/>
          </a:xfrm>
          <a:prstGeom prst="rect">
            <a:avLst/>
          </a:prstGeom>
          <a:noFill/>
          <a:ln w="9525">
            <a:noFill/>
            <a:miter lim="800000"/>
            <a:headEnd/>
            <a:tailEnd/>
          </a:ln>
        </p:spPr>
        <p:txBody>
          <a:bodyPr wrap="none">
            <a:spAutoFit/>
          </a:bodyPr>
          <a:lstStyle/>
          <a:p>
            <a:pPr algn="ctr">
              <a:lnSpc>
                <a:spcPct val="80000"/>
              </a:lnSpc>
              <a:spcBef>
                <a:spcPts val="575"/>
              </a:spcBef>
            </a:pPr>
            <a:r>
              <a:rPr lang="zh-TW" altLang="en-US" sz="2800" b="1">
                <a:solidFill>
                  <a:srgbClr val="000000"/>
                </a:solidFill>
                <a:latin typeface="微軟正黑體" pitchFamily="34" charset="-120"/>
                <a:ea typeface="微軟正黑體" pitchFamily="34" charset="-120"/>
              </a:rPr>
              <a:t>如何下載使用統計</a:t>
            </a:r>
          </a:p>
          <a:p>
            <a:pPr algn="ctr">
              <a:lnSpc>
                <a:spcPct val="80000"/>
              </a:lnSpc>
            </a:pPr>
            <a:endParaRPr lang="en-US" altLang="zh-TW" sz="2800" b="1">
              <a:solidFill>
                <a:srgbClr val="262626"/>
              </a:solidFill>
              <a:latin typeface="微軟正黑體" pitchFamily="34" charset="-120"/>
              <a:ea typeface="微軟正黑體" pitchFamily="34" charset="-120"/>
            </a:endParaRPr>
          </a:p>
          <a:p>
            <a:pPr algn="ctr">
              <a:lnSpc>
                <a:spcPct val="80000"/>
              </a:lnSpc>
            </a:pPr>
            <a:r>
              <a:rPr lang="en-US" altLang="zh-TW" sz="2800" b="1">
                <a:solidFill>
                  <a:srgbClr val="000000"/>
                </a:solidFill>
                <a:latin typeface="微軟正黑體" pitchFamily="34" charset="-120"/>
                <a:ea typeface="微軟正黑體" pitchFamily="34" charset="-120"/>
              </a:rPr>
              <a:t>How to download Usage Statistics</a:t>
            </a:r>
            <a:r>
              <a:rPr lang="en-US" altLang="zh-TW" sz="2800">
                <a:solidFill>
                  <a:srgbClr val="000000"/>
                </a:solidFill>
                <a:latin typeface="微軟正黑體" pitchFamily="34" charset="-120"/>
                <a:ea typeface="微軟正黑體" pitchFamily="34" charset="-120"/>
              </a:rPr>
              <a:t> </a:t>
            </a:r>
            <a:endParaRPr lang="zh-TW" altLang="en-US" sz="2800">
              <a:solidFill>
                <a:srgbClr val="000000"/>
              </a:solidFill>
              <a:latin typeface="微軟正黑體" pitchFamily="34" charset="-120"/>
              <a:ea typeface="微軟正黑體" pitchFamily="34" charset="-120"/>
            </a:endParaRPr>
          </a:p>
        </p:txBody>
      </p:sp>
      <p:grpSp>
        <p:nvGrpSpPr>
          <p:cNvPr id="69637" name="群組 7"/>
          <p:cNvGrpSpPr>
            <a:grpSpLocks/>
          </p:cNvGrpSpPr>
          <p:nvPr/>
        </p:nvGrpSpPr>
        <p:grpSpPr bwMode="auto">
          <a:xfrm>
            <a:off x="2357438" y="5035550"/>
            <a:ext cx="6435725" cy="1479550"/>
            <a:chOff x="2357438" y="5035195"/>
            <a:chExt cx="6435725" cy="1479905"/>
          </a:xfrm>
        </p:grpSpPr>
        <p:sp>
          <p:nvSpPr>
            <p:cNvPr id="9" name="Text Box 10"/>
            <p:cNvSpPr txBox="1">
              <a:spLocks noChangeArrowheads="1"/>
            </p:cNvSpPr>
            <p:nvPr/>
          </p:nvSpPr>
          <p:spPr bwMode="auto">
            <a:xfrm>
              <a:off x="2357438" y="5035195"/>
              <a:ext cx="6435725" cy="1441796"/>
            </a:xfrm>
            <a:prstGeom prst="rect">
              <a:avLst/>
            </a:prstGeom>
            <a:noFill/>
            <a:ln w="9525">
              <a:noFill/>
              <a:miter lim="800000"/>
              <a:headEnd/>
              <a:tailEnd/>
            </a:ln>
          </p:spPr>
          <p:txBody>
            <a:bodyPr>
              <a:spAutoFit/>
            </a:bodyPr>
            <a:lstStyle/>
            <a:p>
              <a:pPr algn="r" eaLnBrk="0" fontAlgn="auto" hangingPunct="0">
                <a:lnSpc>
                  <a:spcPct val="115000"/>
                </a:lnSpc>
                <a:spcBef>
                  <a:spcPct val="15000"/>
                </a:spcBef>
                <a:spcAft>
                  <a:spcPts val="0"/>
                </a:spcAft>
                <a:defRPr/>
              </a:pPr>
              <a:endParaRPr kumimoji="0" lang="en-US" altLang="zh-TW" dirty="0">
                <a:solidFill>
                  <a:schemeClr val="tx2">
                    <a:lumMod val="50000"/>
                  </a:schemeClr>
                </a:solidFill>
                <a:latin typeface="+mj-ea"/>
                <a:ea typeface="+mj-ea"/>
              </a:endParaRPr>
            </a:p>
            <a:p>
              <a:pPr algn="r" eaLnBrk="0" fontAlgn="auto" hangingPunct="0">
                <a:lnSpc>
                  <a:spcPct val="115000"/>
                </a:lnSpc>
                <a:spcBef>
                  <a:spcPct val="15000"/>
                </a:spcBef>
                <a:spcAft>
                  <a:spcPts val="0"/>
                </a:spcAft>
                <a:defRPr/>
              </a:pPr>
              <a:r>
                <a:rPr kumimoji="0" lang="en-US" altLang="zh-TW" dirty="0">
                  <a:solidFill>
                    <a:schemeClr val="tx2">
                      <a:lumMod val="50000"/>
                    </a:schemeClr>
                  </a:solidFill>
                  <a:latin typeface="+mj-ea"/>
                  <a:ea typeface="ＭＳ Ｐゴシック" pitchFamily="34" charset="-128"/>
                </a:rPr>
                <a:t>JSTOR </a:t>
              </a:r>
              <a:r>
                <a:rPr kumimoji="0" lang="zh-TW" altLang="en-US" dirty="0">
                  <a:solidFill>
                    <a:schemeClr val="tx2">
                      <a:lumMod val="50000"/>
                    </a:schemeClr>
                  </a:solidFill>
                  <a:latin typeface="+mj-ea"/>
                  <a:ea typeface="ＭＳ Ｐゴシック" pitchFamily="34" charset="-128"/>
                </a:rPr>
                <a:t>總代理</a:t>
              </a:r>
              <a:endParaRPr kumimoji="0" lang="en-US" altLang="zh-TW" dirty="0">
                <a:solidFill>
                  <a:schemeClr val="tx2">
                    <a:lumMod val="50000"/>
                  </a:schemeClr>
                </a:solidFill>
                <a:latin typeface="+mj-ea"/>
                <a:ea typeface="ＭＳ Ｐゴシック" pitchFamily="34" charset="-128"/>
              </a:endParaRPr>
            </a:p>
            <a:p>
              <a:pPr algn="r" eaLnBrk="0" fontAlgn="auto" hangingPunct="0">
                <a:lnSpc>
                  <a:spcPct val="115000"/>
                </a:lnSpc>
                <a:spcBef>
                  <a:spcPct val="15000"/>
                </a:spcBef>
                <a:spcAft>
                  <a:spcPts val="0"/>
                </a:spcAft>
                <a:defRPr/>
              </a:pPr>
              <a:r>
                <a:rPr kumimoji="0" lang="zh-TW" altLang="en-US" dirty="0">
                  <a:solidFill>
                    <a:schemeClr val="tx2">
                      <a:lumMod val="50000"/>
                    </a:schemeClr>
                  </a:solidFill>
                  <a:latin typeface="+mj-ea"/>
                  <a:ea typeface="+mj-ea"/>
                </a:rPr>
                <a:t>飛資得知識服務股份有限公司</a:t>
              </a:r>
              <a:endParaRPr kumimoji="0" lang="en-US" altLang="zh-TW" dirty="0">
                <a:solidFill>
                  <a:schemeClr val="tx2">
                    <a:lumMod val="50000"/>
                  </a:schemeClr>
                </a:solidFill>
                <a:latin typeface="+mj-ea"/>
                <a:ea typeface="+mj-ea"/>
              </a:endParaRPr>
            </a:p>
          </p:txBody>
        </p:sp>
        <p:pic>
          <p:nvPicPr>
            <p:cNvPr id="69639" name="圖片 9" descr="知識服務-en.gif"/>
            <p:cNvPicPr>
              <a:picLocks noChangeAspect="1"/>
            </p:cNvPicPr>
            <p:nvPr/>
          </p:nvPicPr>
          <p:blipFill>
            <a:blip r:embed="rId4" cstate="print"/>
            <a:srcRect/>
            <a:stretch>
              <a:fillRect/>
            </a:stretch>
          </p:blipFill>
          <p:spPr bwMode="auto">
            <a:xfrm>
              <a:off x="3759200" y="5791200"/>
              <a:ext cx="965200" cy="7239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標題 1"/>
          <p:cNvSpPr>
            <a:spLocks noGrp="1"/>
          </p:cNvSpPr>
          <p:nvPr>
            <p:ph type="title"/>
          </p:nvPr>
        </p:nvSpPr>
        <p:spPr/>
        <p:txBody>
          <a:bodyPr/>
          <a:lstStyle/>
          <a:p>
            <a:pPr eaLnBrk="1" hangingPunct="1">
              <a:defRPr/>
            </a:pPr>
            <a:r>
              <a:rPr lang="en-US" altLang="zh-TW" sz="3200" smtClean="0">
                <a:latin typeface="+mj-ea"/>
                <a:cs typeface="Arial" pitchFamily="34" charset="0"/>
              </a:rPr>
              <a:t>2010</a:t>
            </a:r>
            <a:r>
              <a:rPr lang="zh-TW" altLang="en-US" sz="3200" smtClean="0">
                <a:latin typeface="+mj-ea"/>
                <a:cs typeface="Arial" pitchFamily="34" charset="0"/>
              </a:rPr>
              <a:t> </a:t>
            </a:r>
            <a:r>
              <a:rPr lang="en-US" altLang="zh-TW" sz="3200" smtClean="0">
                <a:latin typeface="+mj-ea"/>
                <a:cs typeface="Arial" pitchFamily="34" charset="0"/>
              </a:rPr>
              <a:t>JSTOR</a:t>
            </a:r>
            <a:r>
              <a:rPr lang="zh-TW" altLang="en-US" sz="3200" smtClean="0">
                <a:latin typeface="+mj-ea"/>
                <a:cs typeface="Arial" pitchFamily="34" charset="0"/>
              </a:rPr>
              <a:t>統計申請說明</a:t>
            </a:r>
          </a:p>
        </p:txBody>
      </p:sp>
      <p:sp>
        <p:nvSpPr>
          <p:cNvPr id="3" name="內容版面配置區 2"/>
          <p:cNvSpPr>
            <a:spLocks noGrp="1"/>
          </p:cNvSpPr>
          <p:nvPr>
            <p:ph idx="1"/>
          </p:nvPr>
        </p:nvSpPr>
        <p:spPr>
          <a:xfrm>
            <a:off x="381000" y="990600"/>
            <a:ext cx="8382000" cy="5181600"/>
          </a:xfrm>
        </p:spPr>
        <p:txBody>
          <a:bodyPr rtlCol="0">
            <a:noAutofit/>
          </a:bodyPr>
          <a:lstStyle/>
          <a:p>
            <a:pPr marL="360000" indent="0" eaLnBrk="1" fontAlgn="auto" hangingPunct="1">
              <a:lnSpc>
                <a:spcPts val="2500"/>
              </a:lnSpc>
              <a:spcBef>
                <a:spcPts val="0"/>
              </a:spcBef>
              <a:spcAft>
                <a:spcPts val="0"/>
              </a:spcAft>
              <a:defRPr/>
            </a:pPr>
            <a:r>
              <a:rPr lang="en-US" altLang="zh-TW" sz="1800" dirty="0" smtClean="0">
                <a:latin typeface="微軟正黑體"/>
                <a:ea typeface="微軟正黑體"/>
                <a:cs typeface="Arial" pitchFamily="34" charset="0"/>
              </a:rPr>
              <a:t>JSOTR</a:t>
            </a:r>
            <a:r>
              <a:rPr lang="zh-TW" altLang="en-US" sz="1800" dirty="0" smtClean="0">
                <a:latin typeface="微軟正黑體"/>
                <a:ea typeface="微軟正黑體"/>
                <a:cs typeface="Arial" pitchFamily="34" charset="0"/>
              </a:rPr>
              <a:t>使用統計報表工具已整合至</a:t>
            </a:r>
            <a:r>
              <a:rPr lang="en-US" altLang="zh-TW" sz="1800" dirty="0" smtClean="0">
                <a:latin typeface="微軟正黑體"/>
                <a:ea typeface="微軟正黑體"/>
                <a:cs typeface="Arial" pitchFamily="34" charset="0"/>
              </a:rPr>
              <a:t>JSTOR(</a:t>
            </a:r>
            <a:r>
              <a:rPr lang="en-US" altLang="zh-TW" sz="1800" u="sng" dirty="0" smtClean="0">
                <a:latin typeface="微軟正黑體"/>
                <a:ea typeface="微軟正黑體"/>
                <a:cs typeface="Arial" pitchFamily="34" charset="0"/>
                <a:hlinkClick r:id="rId2"/>
              </a:rPr>
              <a:t>www.jstor.org</a:t>
            </a:r>
            <a:r>
              <a:rPr lang="en-US" altLang="zh-TW" sz="1800" u="sng" dirty="0" smtClean="0">
                <a:latin typeface="微軟正黑體"/>
                <a:ea typeface="微軟正黑體"/>
                <a:cs typeface="Arial" pitchFamily="34" charset="0"/>
              </a:rPr>
              <a:t>)</a:t>
            </a:r>
            <a:r>
              <a:rPr lang="zh-TW" altLang="en-US" sz="1800" u="sng" dirty="0" smtClean="0">
                <a:latin typeface="微軟正黑體"/>
                <a:ea typeface="微軟正黑體"/>
                <a:cs typeface="Arial" pitchFamily="34" charset="0"/>
              </a:rPr>
              <a:t> </a:t>
            </a:r>
            <a:r>
              <a:rPr lang="zh-TW" altLang="en-US" sz="1800" dirty="0" smtClean="0">
                <a:latin typeface="微軟正黑體"/>
                <a:ea typeface="微軟正黑體"/>
                <a:cs typeface="Arial" pitchFamily="34" charset="0"/>
              </a:rPr>
              <a:t>上的</a:t>
            </a:r>
            <a:r>
              <a:rPr lang="en-US" altLang="zh-TW" sz="1800" dirty="0" err="1" smtClean="0">
                <a:latin typeface="微軟正黑體"/>
                <a:ea typeface="微軟正黑體"/>
                <a:cs typeface="Arial" pitchFamily="34" charset="0"/>
              </a:rPr>
              <a:t>MyJSTOR</a:t>
            </a:r>
            <a:r>
              <a:rPr lang="zh-TW" altLang="en-US" sz="1800" dirty="0" smtClean="0">
                <a:latin typeface="微軟正黑體"/>
                <a:ea typeface="微軟正黑體"/>
                <a:cs typeface="Arial" pitchFamily="34" charset="0"/>
              </a:rPr>
              <a:t>，</a:t>
            </a:r>
            <a:r>
              <a:rPr lang="zh-TW" altLang="en-US" sz="1800" dirty="0" smtClean="0">
                <a:solidFill>
                  <a:srgbClr val="FF0000"/>
                </a:solidFill>
                <a:latin typeface="微軟正黑體"/>
                <a:ea typeface="微軟正黑體"/>
                <a:cs typeface="Arial" pitchFamily="34" charset="0"/>
              </a:rPr>
              <a:t>管理端必須有</a:t>
            </a:r>
            <a:r>
              <a:rPr lang="en-US" altLang="zh-TW" sz="1800" dirty="0" err="1" smtClean="0">
                <a:solidFill>
                  <a:srgbClr val="FF0000"/>
                </a:solidFill>
                <a:latin typeface="微軟正黑體"/>
                <a:ea typeface="微軟正黑體"/>
                <a:cs typeface="Arial" pitchFamily="34" charset="0"/>
              </a:rPr>
              <a:t>MyJSTOR</a:t>
            </a:r>
            <a:r>
              <a:rPr lang="zh-TW" altLang="en-US" sz="1800" dirty="0" smtClean="0">
                <a:solidFill>
                  <a:srgbClr val="FF0000"/>
                </a:solidFill>
                <a:latin typeface="微軟正黑體"/>
                <a:ea typeface="微軟正黑體"/>
                <a:cs typeface="Arial" pitchFamily="34" charset="0"/>
              </a:rPr>
              <a:t>的帳號才能登入使用統計報表</a:t>
            </a:r>
            <a:r>
              <a:rPr lang="zh-TW" altLang="en-US" sz="1800" dirty="0" smtClean="0">
                <a:latin typeface="微軟正黑體"/>
                <a:ea typeface="微軟正黑體"/>
                <a:cs typeface="Arial" pitchFamily="34" charset="0"/>
              </a:rPr>
              <a:t>，若沒有</a:t>
            </a:r>
            <a:r>
              <a:rPr lang="en-US" altLang="zh-TW" sz="1800" dirty="0" err="1" smtClean="0">
                <a:latin typeface="微軟正黑體"/>
                <a:ea typeface="微軟正黑體"/>
                <a:cs typeface="Arial" pitchFamily="34" charset="0"/>
              </a:rPr>
              <a:t>MyJSTOR</a:t>
            </a:r>
            <a:r>
              <a:rPr lang="zh-TW" altLang="en-US" sz="1800" dirty="0" smtClean="0">
                <a:latin typeface="微軟正黑體"/>
                <a:ea typeface="微軟正黑體"/>
                <a:cs typeface="Arial" pitchFamily="34" charset="0"/>
              </a:rPr>
              <a:t>帳號，請</a:t>
            </a:r>
            <a:r>
              <a:rPr lang="zh-TW" altLang="en-US" sz="1800" dirty="0" smtClean="0">
                <a:latin typeface="微軟正黑體"/>
                <a:cs typeface="Arial" pitchFamily="34" charset="0"/>
              </a:rPr>
              <a:t>管理端</a:t>
            </a:r>
            <a:r>
              <a:rPr lang="zh-TW" altLang="en-US" sz="1800" dirty="0" smtClean="0">
                <a:latin typeface="微軟正黑體"/>
                <a:ea typeface="微軟正黑體"/>
                <a:cs typeface="Arial" pitchFamily="34" charset="0"/>
              </a:rPr>
              <a:t>先根據下列的步驟申請帳號。</a:t>
            </a:r>
            <a:endParaRPr lang="en-US" altLang="zh-TW" sz="1800" dirty="0" smtClean="0">
              <a:latin typeface="微軟正黑體"/>
              <a:ea typeface="微軟正黑體"/>
              <a:cs typeface="Arial" pitchFamily="34" charset="0"/>
            </a:endParaRPr>
          </a:p>
          <a:p>
            <a:pPr marL="360000" indent="0" eaLnBrk="1" fontAlgn="auto" hangingPunct="1">
              <a:lnSpc>
                <a:spcPts val="2500"/>
              </a:lnSpc>
              <a:spcBef>
                <a:spcPts val="0"/>
              </a:spcBef>
              <a:spcAft>
                <a:spcPts val="0"/>
              </a:spcAft>
              <a:defRPr/>
            </a:pPr>
            <a:endParaRPr lang="en-US" altLang="zh-TW" sz="1800" u="sng" dirty="0" smtClean="0">
              <a:latin typeface="微軟正黑體"/>
              <a:ea typeface="微軟正黑體"/>
              <a:cs typeface="Arial" pitchFamily="34" charset="0"/>
            </a:endParaRPr>
          </a:p>
          <a:p>
            <a:pPr marL="360000" indent="0" eaLnBrk="1" fontAlgn="auto" hangingPunct="1">
              <a:lnSpc>
                <a:spcPts val="2500"/>
              </a:lnSpc>
              <a:spcBef>
                <a:spcPts val="0"/>
              </a:spcBef>
              <a:spcAft>
                <a:spcPts val="0"/>
              </a:spcAft>
              <a:defRPr/>
            </a:pPr>
            <a:r>
              <a:rPr lang="zh-TW" altLang="zh-TW" sz="1800" u="sng" dirty="0" smtClean="0">
                <a:latin typeface="+mj-ea"/>
                <a:ea typeface="+mj-ea"/>
                <a:cs typeface="Arial" pitchFamily="34" charset="0"/>
              </a:rPr>
              <a:t>尚未申請</a:t>
            </a:r>
            <a:r>
              <a:rPr lang="en-US" altLang="zh-TW" sz="1800" u="sng" dirty="0" smtClean="0">
                <a:latin typeface="+mj-ea"/>
                <a:ea typeface="+mj-ea"/>
                <a:cs typeface="Arial" pitchFamily="34" charset="0"/>
              </a:rPr>
              <a:t>MYSTOR</a:t>
            </a:r>
          </a:p>
          <a:p>
            <a:pPr marL="360000" indent="0" eaLnBrk="1" fontAlgn="auto" hangingPunct="1">
              <a:lnSpc>
                <a:spcPts val="2500"/>
              </a:lnSpc>
              <a:spcBef>
                <a:spcPts val="0"/>
              </a:spcBef>
              <a:spcAft>
                <a:spcPts val="0"/>
              </a:spcAft>
              <a:defRPr/>
            </a:pPr>
            <a:endParaRPr lang="zh-TW" altLang="zh-TW" sz="1800" dirty="0" smtClean="0">
              <a:latin typeface="+mj-ea"/>
              <a:ea typeface="+mj-ea"/>
              <a:cs typeface="Arial" pitchFamily="34" charset="0"/>
            </a:endParaRPr>
          </a:p>
          <a:p>
            <a:pPr marL="360000" indent="0" eaLnBrk="1" fontAlgn="auto" hangingPunct="1">
              <a:lnSpc>
                <a:spcPts val="3000"/>
              </a:lnSpc>
              <a:spcBef>
                <a:spcPts val="0"/>
              </a:spcBef>
              <a:spcAft>
                <a:spcPts val="0"/>
              </a:spcAft>
              <a:buFont typeface="+mj-lt"/>
              <a:buAutoNum type="arabicPeriod"/>
              <a:defRPr/>
            </a:pPr>
            <a:r>
              <a:rPr lang="zh-TW" altLang="zh-TW" sz="1800" dirty="0" smtClean="0">
                <a:latin typeface="+mj-ea"/>
                <a:ea typeface="+mj-ea"/>
                <a:cs typeface="Arial" pitchFamily="34" charset="0"/>
              </a:rPr>
              <a:t>若您沒有</a:t>
            </a:r>
            <a:r>
              <a:rPr lang="en-US" altLang="zh-TW" sz="1800" dirty="0" smtClean="0">
                <a:latin typeface="+mj-ea"/>
                <a:ea typeface="+mj-ea"/>
                <a:cs typeface="Arial" pitchFamily="34" charset="0"/>
              </a:rPr>
              <a:t>MyJSTOR</a:t>
            </a:r>
            <a:r>
              <a:rPr lang="zh-TW" altLang="zh-TW" sz="1800" dirty="0" smtClean="0">
                <a:latin typeface="+mj-ea"/>
                <a:ea typeface="+mj-ea"/>
                <a:cs typeface="Arial" pitchFamily="34" charset="0"/>
              </a:rPr>
              <a:t>帳號，您需要先註冊一個新的</a:t>
            </a:r>
            <a:r>
              <a:rPr lang="en-US" altLang="zh-TW" sz="1800" dirty="0" smtClean="0">
                <a:latin typeface="+mj-ea"/>
                <a:ea typeface="+mj-ea"/>
                <a:cs typeface="Arial" pitchFamily="34" charset="0"/>
              </a:rPr>
              <a:t>MyJSTOR</a:t>
            </a:r>
            <a:r>
              <a:rPr lang="zh-TW" altLang="zh-TW" sz="1800" dirty="0" smtClean="0">
                <a:latin typeface="+mj-ea"/>
                <a:ea typeface="+mj-ea"/>
                <a:cs typeface="Arial" pitchFamily="34" charset="0"/>
              </a:rPr>
              <a:t>的帳號才能登入統計報表：</a:t>
            </a:r>
          </a:p>
          <a:p>
            <a:pPr marL="360000" indent="0" eaLnBrk="1" fontAlgn="auto" hangingPunct="1">
              <a:lnSpc>
                <a:spcPts val="3000"/>
              </a:lnSpc>
              <a:spcBef>
                <a:spcPts val="0"/>
              </a:spcBef>
              <a:spcAft>
                <a:spcPts val="0"/>
              </a:spcAft>
              <a:buFont typeface="+mj-lt"/>
              <a:buAutoNum type="arabicPeriod"/>
              <a:defRPr/>
            </a:pPr>
            <a:r>
              <a:rPr lang="zh-TW" altLang="zh-TW" sz="1800" dirty="0" smtClean="0">
                <a:latin typeface="+mj-ea"/>
                <a:ea typeface="+mj-ea"/>
                <a:cs typeface="Arial" pitchFamily="34" charset="0"/>
              </a:rPr>
              <a:t>至</a:t>
            </a:r>
            <a:r>
              <a:rPr lang="en-US" altLang="zh-TW" sz="1800" dirty="0" smtClean="0">
                <a:latin typeface="+mj-ea"/>
                <a:ea typeface="+mj-ea"/>
                <a:cs typeface="Arial" pitchFamily="34" charset="0"/>
              </a:rPr>
              <a:t>JSTOR</a:t>
            </a:r>
            <a:r>
              <a:rPr lang="zh-TW" altLang="zh-TW" sz="1800" dirty="0" smtClean="0">
                <a:latin typeface="+mj-ea"/>
                <a:ea typeface="+mj-ea"/>
                <a:cs typeface="Arial" pitchFamily="34" charset="0"/>
              </a:rPr>
              <a:t>的登入網頁，並選擇</a:t>
            </a:r>
            <a:r>
              <a:rPr lang="en-US" altLang="zh-TW" sz="1800" dirty="0" smtClean="0">
                <a:latin typeface="+mj-ea"/>
                <a:ea typeface="+mj-ea"/>
                <a:cs typeface="Arial" pitchFamily="34" charset="0"/>
              </a:rPr>
              <a:t>”</a:t>
            </a:r>
            <a:r>
              <a:rPr lang="zh-TW" altLang="zh-TW" sz="1800" dirty="0" smtClean="0">
                <a:latin typeface="+mj-ea"/>
                <a:ea typeface="+mj-ea"/>
                <a:cs typeface="Arial" pitchFamily="34" charset="0"/>
              </a:rPr>
              <a:t>註冊</a:t>
            </a:r>
            <a:r>
              <a:rPr lang="en-US" altLang="zh-TW" sz="1800" dirty="0" smtClean="0">
                <a:latin typeface="+mj-ea"/>
                <a:ea typeface="+mj-ea"/>
                <a:cs typeface="Arial" pitchFamily="34" charset="0"/>
              </a:rPr>
              <a:t>”</a:t>
            </a:r>
            <a:r>
              <a:rPr lang="zh-TW" altLang="zh-TW" sz="1800" dirty="0" smtClean="0">
                <a:latin typeface="+mj-ea"/>
                <a:ea typeface="+mj-ea"/>
                <a:cs typeface="Arial" pitchFamily="34" charset="0"/>
              </a:rPr>
              <a:t>以申請一個</a:t>
            </a:r>
            <a:r>
              <a:rPr lang="en-US" altLang="zh-TW" sz="1800" dirty="0" smtClean="0">
                <a:latin typeface="+mj-ea"/>
                <a:ea typeface="+mj-ea"/>
                <a:cs typeface="Arial" pitchFamily="34" charset="0"/>
              </a:rPr>
              <a:t>MyJSTOR</a:t>
            </a:r>
            <a:r>
              <a:rPr lang="zh-TW" altLang="zh-TW" sz="1800" dirty="0" smtClean="0">
                <a:latin typeface="+mj-ea"/>
                <a:ea typeface="+mj-ea"/>
                <a:cs typeface="Arial" pitchFamily="34" charset="0"/>
              </a:rPr>
              <a:t>帳號後，再登出該帳號。</a:t>
            </a:r>
          </a:p>
          <a:p>
            <a:pPr marL="360000" indent="0" eaLnBrk="1" fontAlgn="auto" hangingPunct="1">
              <a:lnSpc>
                <a:spcPts val="3000"/>
              </a:lnSpc>
              <a:spcBef>
                <a:spcPts val="0"/>
              </a:spcBef>
              <a:spcAft>
                <a:spcPts val="0"/>
              </a:spcAft>
              <a:buFont typeface="+mj-lt"/>
              <a:buAutoNum type="arabicPeriod"/>
              <a:defRPr/>
            </a:pPr>
            <a:r>
              <a:rPr lang="zh-TW" altLang="zh-TW" sz="1800" dirty="0" smtClean="0">
                <a:latin typeface="+mj-ea"/>
                <a:ea typeface="+mj-ea"/>
                <a:cs typeface="Arial" pitchFamily="34" charset="0"/>
              </a:rPr>
              <a:t>下一步點選您收到的電子郵件裡的</a:t>
            </a:r>
            <a:r>
              <a:rPr lang="zh-TW" altLang="zh-TW" sz="1800" dirty="0" smtClean="0">
                <a:solidFill>
                  <a:srgbClr val="FF0000"/>
                </a:solidFill>
                <a:latin typeface="+mj-ea"/>
                <a:ea typeface="+mj-ea"/>
                <a:cs typeface="Arial" pitchFamily="34" charset="0"/>
              </a:rPr>
              <a:t>啟動連結</a:t>
            </a:r>
            <a:r>
              <a:rPr lang="zh-TW" altLang="zh-TW" sz="1800" dirty="0" smtClean="0">
                <a:latin typeface="+mj-ea"/>
                <a:ea typeface="+mj-ea"/>
                <a:cs typeface="Arial" pitchFamily="34" charset="0"/>
              </a:rPr>
              <a:t>。</a:t>
            </a:r>
            <a:r>
              <a:rPr lang="en-US" altLang="zh-TW" sz="1800" dirty="0" smtClean="0">
                <a:latin typeface="+mj-ea"/>
                <a:cs typeface="Arial" pitchFamily="34" charset="0"/>
              </a:rPr>
              <a:t> (</a:t>
            </a:r>
            <a:r>
              <a:rPr lang="zh-TW" altLang="en-US" sz="1800" dirty="0" smtClean="0">
                <a:latin typeface="+mj-ea"/>
                <a:cs typeface="Arial" pitchFamily="34" charset="0"/>
              </a:rPr>
              <a:t>洽飛資得</a:t>
            </a:r>
            <a:r>
              <a:rPr lang="en-US" altLang="zh-TW" sz="1800" dirty="0" smtClean="0">
                <a:latin typeface="+mj-ea"/>
                <a:cs typeface="Arial" pitchFamily="34" charset="0"/>
              </a:rPr>
              <a:t>)</a:t>
            </a:r>
            <a:endParaRPr lang="zh-TW" altLang="zh-TW" sz="1800" dirty="0" smtClean="0">
              <a:latin typeface="+mj-ea"/>
              <a:ea typeface="+mj-ea"/>
              <a:cs typeface="Arial" pitchFamily="34" charset="0"/>
            </a:endParaRPr>
          </a:p>
          <a:p>
            <a:pPr marL="360000" indent="0" eaLnBrk="1" fontAlgn="auto" hangingPunct="1">
              <a:lnSpc>
                <a:spcPts val="3000"/>
              </a:lnSpc>
              <a:spcBef>
                <a:spcPts val="0"/>
              </a:spcBef>
              <a:spcAft>
                <a:spcPts val="0"/>
              </a:spcAft>
              <a:buFont typeface="+mj-lt"/>
              <a:buAutoNum type="arabicPeriod"/>
              <a:defRPr/>
            </a:pPr>
            <a:r>
              <a:rPr lang="zh-TW" altLang="zh-TW" sz="1800" dirty="0" smtClean="0">
                <a:latin typeface="+mj-ea"/>
                <a:ea typeface="+mj-ea"/>
                <a:cs typeface="Arial" pitchFamily="34" charset="0"/>
              </a:rPr>
              <a:t>在下一頁輸入您的帳號細節後，點選</a:t>
            </a:r>
            <a:r>
              <a:rPr lang="en-US" altLang="zh-TW" sz="1800" dirty="0" smtClean="0">
                <a:latin typeface="+mj-ea"/>
                <a:ea typeface="+mj-ea"/>
                <a:cs typeface="Arial" pitchFamily="34" charset="0"/>
              </a:rPr>
              <a:t>”</a:t>
            </a:r>
            <a:r>
              <a:rPr lang="zh-TW" altLang="zh-TW" sz="1800" dirty="0" smtClean="0">
                <a:latin typeface="+mj-ea"/>
                <a:ea typeface="+mj-ea"/>
                <a:cs typeface="Arial" pitchFamily="34" charset="0"/>
              </a:rPr>
              <a:t>登入</a:t>
            </a:r>
            <a:r>
              <a:rPr lang="en-US" altLang="zh-TW" sz="1800" dirty="0" smtClean="0">
                <a:latin typeface="+mj-ea"/>
                <a:ea typeface="+mj-ea"/>
                <a:cs typeface="Arial" pitchFamily="34" charset="0"/>
              </a:rPr>
              <a:t>”</a:t>
            </a:r>
            <a:r>
              <a:rPr lang="zh-TW" altLang="zh-TW" sz="1800" dirty="0" smtClean="0">
                <a:latin typeface="+mj-ea"/>
                <a:ea typeface="+mj-ea"/>
                <a:cs typeface="Arial" pitchFamily="34" charset="0"/>
              </a:rPr>
              <a:t>。</a:t>
            </a:r>
          </a:p>
          <a:p>
            <a:pPr marL="360000" indent="0" eaLnBrk="1" fontAlgn="auto" hangingPunct="1">
              <a:lnSpc>
                <a:spcPts val="3000"/>
              </a:lnSpc>
              <a:spcBef>
                <a:spcPts val="0"/>
              </a:spcBef>
              <a:spcAft>
                <a:spcPts val="0"/>
              </a:spcAft>
              <a:buFont typeface="+mj-lt"/>
              <a:buAutoNum type="arabicPeriod"/>
              <a:defRPr/>
            </a:pPr>
            <a:r>
              <a:rPr lang="zh-TW" altLang="zh-TW" sz="1800" dirty="0" smtClean="0">
                <a:latin typeface="+mj-ea"/>
                <a:ea typeface="+mj-ea"/>
                <a:cs typeface="Arial" pitchFamily="34" charset="0"/>
              </a:rPr>
              <a:t>在下一頁點選</a:t>
            </a:r>
            <a:r>
              <a:rPr lang="en-US" altLang="zh-TW" sz="1800" dirty="0" smtClean="0">
                <a:latin typeface="+mj-ea"/>
                <a:ea typeface="+mj-ea"/>
                <a:cs typeface="Arial" pitchFamily="34" charset="0"/>
              </a:rPr>
              <a:t>”</a:t>
            </a:r>
            <a:r>
              <a:rPr lang="zh-TW" altLang="zh-TW" sz="1800" dirty="0" smtClean="0">
                <a:latin typeface="+mj-ea"/>
                <a:ea typeface="+mj-ea"/>
                <a:cs typeface="Arial" pitchFamily="34" charset="0"/>
              </a:rPr>
              <a:t>啟動</a:t>
            </a:r>
            <a:r>
              <a:rPr lang="en-US" altLang="zh-TW" sz="1800" dirty="0" smtClean="0">
                <a:latin typeface="+mj-ea"/>
                <a:ea typeface="+mj-ea"/>
                <a:cs typeface="Arial" pitchFamily="34" charset="0"/>
              </a:rPr>
              <a:t>”(Activate.)</a:t>
            </a:r>
            <a:r>
              <a:rPr lang="zh-TW" altLang="zh-TW" sz="1800" dirty="0" smtClean="0">
                <a:latin typeface="+mj-ea"/>
                <a:ea typeface="+mj-ea"/>
                <a:cs typeface="Arial" pitchFamily="34" charset="0"/>
              </a:rPr>
              <a:t>。</a:t>
            </a:r>
          </a:p>
          <a:p>
            <a:pPr marL="360000" indent="0" eaLnBrk="1" fontAlgn="auto" hangingPunct="1">
              <a:lnSpc>
                <a:spcPts val="3000"/>
              </a:lnSpc>
              <a:spcBef>
                <a:spcPts val="0"/>
              </a:spcBef>
              <a:spcAft>
                <a:spcPts val="0"/>
              </a:spcAft>
              <a:buFont typeface="+mj-lt"/>
              <a:buAutoNum type="arabicPeriod"/>
              <a:defRPr/>
            </a:pPr>
            <a:r>
              <a:rPr lang="zh-TW" altLang="zh-TW" sz="1800" dirty="0" smtClean="0">
                <a:latin typeface="+mj-ea"/>
                <a:ea typeface="+mj-ea"/>
                <a:cs typeface="Arial" pitchFamily="34" charset="0"/>
              </a:rPr>
              <a:t>登出系統後，再使用您的</a:t>
            </a:r>
            <a:r>
              <a:rPr lang="en-US" altLang="zh-TW" sz="1800" dirty="0" smtClean="0">
                <a:latin typeface="+mj-ea"/>
                <a:ea typeface="+mj-ea"/>
                <a:cs typeface="Arial" pitchFamily="34" charset="0"/>
              </a:rPr>
              <a:t>MyJSTOR</a:t>
            </a:r>
            <a:r>
              <a:rPr lang="zh-TW" altLang="zh-TW" sz="1800" dirty="0" smtClean="0">
                <a:latin typeface="+mj-ea"/>
                <a:ea typeface="+mj-ea"/>
                <a:cs typeface="Arial" pitchFamily="34" charset="0"/>
              </a:rPr>
              <a:t>帳號重新登入後，即可點選網頁上</a:t>
            </a:r>
            <a:r>
              <a:rPr lang="en-US" altLang="zh-TW" sz="1800" dirty="0" smtClean="0">
                <a:latin typeface="+mj-ea"/>
                <a:ea typeface="+mj-ea"/>
                <a:cs typeface="Arial" pitchFamily="34" charset="0"/>
              </a:rPr>
              <a:t>” MyJSTOR”</a:t>
            </a:r>
            <a:r>
              <a:rPr lang="zh-TW" altLang="zh-TW" sz="1800" dirty="0" smtClean="0">
                <a:latin typeface="+mj-ea"/>
                <a:ea typeface="+mj-ea"/>
                <a:cs typeface="Arial" pitchFamily="34" charset="0"/>
              </a:rPr>
              <a:t>標籤以使用統計報表功能。</a:t>
            </a:r>
          </a:p>
          <a:p>
            <a:pPr marL="360000" indent="0" eaLnBrk="1" fontAlgn="auto" hangingPunct="1">
              <a:lnSpc>
                <a:spcPts val="2500"/>
              </a:lnSpc>
              <a:spcBef>
                <a:spcPts val="0"/>
              </a:spcBef>
              <a:spcAft>
                <a:spcPts val="0"/>
              </a:spcAft>
              <a:defRPr/>
            </a:pPr>
            <a:r>
              <a:rPr lang="en-US" altLang="zh-TW" sz="1800" dirty="0" smtClean="0">
                <a:latin typeface="+mj-ea"/>
                <a:ea typeface="+mj-ea"/>
                <a:cs typeface="Arial" pitchFamily="34" charset="0"/>
              </a:rPr>
              <a:t> </a:t>
            </a:r>
            <a:endParaRPr lang="zh-TW" altLang="zh-TW" sz="1800" dirty="0" smtClean="0">
              <a:latin typeface="+mj-ea"/>
              <a:ea typeface="+mj-ea"/>
              <a:cs typeface="Arial" pitchFamily="34" charset="0"/>
            </a:endParaRPr>
          </a:p>
          <a:p>
            <a:pPr marL="360000" indent="0" eaLnBrk="1" fontAlgn="auto" hangingPunct="1">
              <a:lnSpc>
                <a:spcPts val="2500"/>
              </a:lnSpc>
              <a:spcBef>
                <a:spcPts val="0"/>
              </a:spcBef>
              <a:spcAft>
                <a:spcPts val="0"/>
              </a:spcAft>
              <a:defRPr/>
            </a:pPr>
            <a:endParaRPr lang="zh-TW" altLang="en-US" sz="1800" dirty="0" smtClean="0">
              <a:latin typeface="+mj-ea"/>
              <a:ea typeface="+mj-ea"/>
              <a:cs typeface="Arial"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標題 1"/>
          <p:cNvSpPr>
            <a:spLocks noGrp="1"/>
          </p:cNvSpPr>
          <p:nvPr>
            <p:ph type="title"/>
          </p:nvPr>
        </p:nvSpPr>
        <p:spPr/>
        <p:txBody>
          <a:bodyPr/>
          <a:lstStyle/>
          <a:p>
            <a:pPr eaLnBrk="1" hangingPunct="1"/>
            <a:r>
              <a:rPr lang="en-US" altLang="zh-TW" sz="3200" smtClean="0">
                <a:latin typeface="微軟正黑體" pitchFamily="34" charset="-120"/>
                <a:cs typeface="Arial" pitchFamily="34" charset="0"/>
              </a:rPr>
              <a:t>JSTOR</a:t>
            </a:r>
            <a:r>
              <a:rPr lang="zh-TW" altLang="en-US" sz="3200" smtClean="0">
                <a:latin typeface="微軟正黑體" pitchFamily="34" charset="-120"/>
                <a:cs typeface="Arial" pitchFamily="34" charset="0"/>
              </a:rPr>
              <a:t>統計申請說明</a:t>
            </a:r>
          </a:p>
        </p:txBody>
      </p:sp>
      <p:sp>
        <p:nvSpPr>
          <p:cNvPr id="3" name="內容版面配置區 2"/>
          <p:cNvSpPr>
            <a:spLocks noGrp="1"/>
          </p:cNvSpPr>
          <p:nvPr>
            <p:ph idx="1"/>
          </p:nvPr>
        </p:nvSpPr>
        <p:spPr>
          <a:xfrm>
            <a:off x="457200" y="990600"/>
            <a:ext cx="8229600" cy="5486400"/>
          </a:xfrm>
        </p:spPr>
        <p:txBody>
          <a:bodyPr rtlCol="0">
            <a:noAutofit/>
          </a:bodyPr>
          <a:lstStyle/>
          <a:p>
            <a:pPr marL="360000" indent="0" eaLnBrk="1" fontAlgn="auto" hangingPunct="1">
              <a:lnSpc>
                <a:spcPct val="150000"/>
              </a:lnSpc>
              <a:spcAft>
                <a:spcPts val="0"/>
              </a:spcAft>
              <a:defRPr/>
            </a:pPr>
            <a:r>
              <a:rPr lang="zh-TW" altLang="en-US" u="sng" dirty="0" smtClean="0">
                <a:latin typeface="+mj-ea"/>
                <a:ea typeface="+mj-ea"/>
                <a:cs typeface="Arial" pitchFamily="34" charset="0"/>
              </a:rPr>
              <a:t>已經有</a:t>
            </a:r>
            <a:r>
              <a:rPr lang="en-US" altLang="zh-TW" u="sng" dirty="0" smtClean="0">
                <a:latin typeface="+mj-ea"/>
                <a:ea typeface="+mj-ea"/>
                <a:cs typeface="Arial" pitchFamily="34" charset="0"/>
              </a:rPr>
              <a:t>MYSTOR</a:t>
            </a:r>
            <a:r>
              <a:rPr lang="zh-TW" altLang="en-US" u="sng" dirty="0" smtClean="0">
                <a:latin typeface="+mj-ea"/>
                <a:ea typeface="+mj-ea"/>
                <a:cs typeface="Arial" pitchFamily="34" charset="0"/>
              </a:rPr>
              <a:t>的帳號</a:t>
            </a:r>
            <a:r>
              <a:rPr lang="en-US" altLang="zh-TW" dirty="0" smtClean="0">
                <a:latin typeface="+mj-ea"/>
                <a:ea typeface="+mj-ea"/>
                <a:cs typeface="Arial" pitchFamily="34" charset="0"/>
              </a:rPr>
              <a:t/>
            </a:r>
            <a:br>
              <a:rPr lang="en-US" altLang="zh-TW" dirty="0" smtClean="0">
                <a:latin typeface="+mj-ea"/>
                <a:ea typeface="+mj-ea"/>
                <a:cs typeface="Arial" pitchFamily="34" charset="0"/>
              </a:rPr>
            </a:br>
            <a:endParaRPr lang="en-US" altLang="zh-TW" dirty="0" smtClean="0">
              <a:latin typeface="+mj-ea"/>
              <a:ea typeface="+mj-ea"/>
              <a:cs typeface="Arial" pitchFamily="34" charset="0"/>
            </a:endParaRPr>
          </a:p>
          <a:p>
            <a:pPr marL="360000" indent="-360000" eaLnBrk="1" fontAlgn="auto" hangingPunct="1">
              <a:lnSpc>
                <a:spcPct val="150000"/>
              </a:lnSpc>
              <a:spcBef>
                <a:spcPts val="0"/>
              </a:spcBef>
              <a:spcAft>
                <a:spcPts val="0"/>
              </a:spcAft>
              <a:buFont typeface="+mj-lt"/>
              <a:buAutoNum type="arabicPeriod"/>
              <a:defRPr/>
            </a:pPr>
            <a:r>
              <a:rPr lang="zh-TW" altLang="en-US" dirty="0" smtClean="0">
                <a:latin typeface="+mj-ea"/>
                <a:ea typeface="+mj-ea"/>
                <a:cs typeface="Arial" pitchFamily="34" charset="0"/>
              </a:rPr>
              <a:t>若您已經申請過</a:t>
            </a:r>
            <a:r>
              <a:rPr lang="en-US" altLang="zh-TW" dirty="0" smtClean="0">
                <a:latin typeface="+mj-ea"/>
                <a:ea typeface="+mj-ea"/>
                <a:cs typeface="Arial" pitchFamily="34" charset="0"/>
              </a:rPr>
              <a:t>JSTOR</a:t>
            </a:r>
            <a:r>
              <a:rPr lang="zh-TW" altLang="en-US" dirty="0" smtClean="0">
                <a:latin typeface="+mj-ea"/>
                <a:ea typeface="+mj-ea"/>
                <a:cs typeface="Arial" pitchFamily="34" charset="0"/>
              </a:rPr>
              <a:t>統計</a:t>
            </a:r>
            <a:r>
              <a:rPr lang="en-US" altLang="zh-TW" dirty="0" smtClean="0">
                <a:latin typeface="+mj-ea"/>
                <a:ea typeface="+mj-ea"/>
                <a:cs typeface="Arial" pitchFamily="34" charset="0"/>
              </a:rPr>
              <a:t>,</a:t>
            </a:r>
            <a:r>
              <a:rPr lang="zh-TW" altLang="en-US" dirty="0" smtClean="0">
                <a:latin typeface="+mj-ea"/>
                <a:ea typeface="+mj-ea"/>
                <a:cs typeface="Arial" pitchFamily="34" charset="0"/>
              </a:rPr>
              <a:t>並已經有</a:t>
            </a:r>
            <a:r>
              <a:rPr lang="en-US" altLang="zh-TW" dirty="0" smtClean="0">
                <a:latin typeface="+mj-ea"/>
                <a:ea typeface="+mj-ea"/>
                <a:cs typeface="Arial" pitchFamily="34" charset="0"/>
              </a:rPr>
              <a:t>MyJSTOR</a:t>
            </a:r>
            <a:r>
              <a:rPr lang="zh-TW" altLang="en-US" dirty="0" smtClean="0">
                <a:latin typeface="+mj-ea"/>
                <a:ea typeface="+mj-ea"/>
                <a:cs typeface="Arial" pitchFamily="34" charset="0"/>
              </a:rPr>
              <a:t>帳號，您需要先</a:t>
            </a:r>
            <a:r>
              <a:rPr lang="zh-TW" altLang="en-US" dirty="0" smtClean="0">
                <a:solidFill>
                  <a:srgbClr val="FF0000"/>
                </a:solidFill>
                <a:latin typeface="+mj-ea"/>
                <a:ea typeface="+mj-ea"/>
                <a:cs typeface="Arial" pitchFamily="34" charset="0"/>
              </a:rPr>
              <a:t>啟動</a:t>
            </a:r>
            <a:r>
              <a:rPr lang="zh-TW" altLang="en-US" dirty="0" smtClean="0">
                <a:latin typeface="+mj-ea"/>
                <a:ea typeface="+mj-ea"/>
                <a:cs typeface="Arial" pitchFamily="34" charset="0"/>
              </a:rPr>
              <a:t>您的帳號才能登入統計報表：</a:t>
            </a:r>
            <a:endParaRPr lang="en-US" altLang="zh-TW" dirty="0" smtClean="0">
              <a:latin typeface="+mj-ea"/>
              <a:ea typeface="+mj-ea"/>
              <a:cs typeface="Arial" pitchFamily="34" charset="0"/>
            </a:endParaRPr>
          </a:p>
          <a:p>
            <a:pPr marL="360000" indent="-360000" eaLnBrk="1" fontAlgn="auto" hangingPunct="1">
              <a:lnSpc>
                <a:spcPct val="150000"/>
              </a:lnSpc>
              <a:spcBef>
                <a:spcPts val="0"/>
              </a:spcBef>
              <a:spcAft>
                <a:spcPts val="0"/>
              </a:spcAft>
              <a:buFont typeface="+mj-lt"/>
              <a:buAutoNum type="arabicPeriod"/>
              <a:defRPr/>
            </a:pPr>
            <a:r>
              <a:rPr lang="zh-TW" altLang="en-US" dirty="0" smtClean="0">
                <a:latin typeface="+mj-ea"/>
                <a:ea typeface="+mj-ea"/>
                <a:cs typeface="Arial" pitchFamily="34" charset="0"/>
              </a:rPr>
              <a:t>點選您收到的電子郵件裡的</a:t>
            </a:r>
            <a:r>
              <a:rPr lang="zh-TW" altLang="en-US" dirty="0" smtClean="0">
                <a:solidFill>
                  <a:srgbClr val="FF0000"/>
                </a:solidFill>
                <a:latin typeface="+mj-ea"/>
                <a:ea typeface="+mj-ea"/>
                <a:cs typeface="Arial" pitchFamily="34" charset="0"/>
              </a:rPr>
              <a:t>啟動連結</a:t>
            </a:r>
            <a:r>
              <a:rPr lang="zh-TW" altLang="en-US" dirty="0" smtClean="0">
                <a:latin typeface="+mj-ea"/>
                <a:ea typeface="+mj-ea"/>
                <a:cs typeface="Arial" pitchFamily="34" charset="0"/>
              </a:rPr>
              <a:t>。</a:t>
            </a:r>
            <a:r>
              <a:rPr lang="en-US" altLang="zh-TW" dirty="0" smtClean="0">
                <a:latin typeface="+mj-ea"/>
                <a:ea typeface="+mj-ea"/>
                <a:cs typeface="Arial" pitchFamily="34" charset="0"/>
              </a:rPr>
              <a:t>(</a:t>
            </a:r>
            <a:r>
              <a:rPr lang="zh-TW" altLang="en-US" dirty="0" smtClean="0">
                <a:latin typeface="+mj-ea"/>
                <a:ea typeface="+mj-ea"/>
                <a:cs typeface="Arial" pitchFamily="34" charset="0"/>
              </a:rPr>
              <a:t>洽飛資得</a:t>
            </a:r>
            <a:r>
              <a:rPr lang="en-US" altLang="zh-TW" dirty="0" smtClean="0">
                <a:latin typeface="+mj-ea"/>
                <a:ea typeface="+mj-ea"/>
                <a:cs typeface="Arial" pitchFamily="34" charset="0"/>
              </a:rPr>
              <a:t>)</a:t>
            </a:r>
          </a:p>
          <a:p>
            <a:pPr marL="360000" indent="-360000" eaLnBrk="1" fontAlgn="auto" hangingPunct="1">
              <a:lnSpc>
                <a:spcPct val="150000"/>
              </a:lnSpc>
              <a:spcBef>
                <a:spcPts val="0"/>
              </a:spcBef>
              <a:spcAft>
                <a:spcPts val="0"/>
              </a:spcAft>
              <a:buFont typeface="+mj-lt"/>
              <a:buAutoNum type="arabicPeriod"/>
              <a:defRPr/>
            </a:pPr>
            <a:r>
              <a:rPr lang="zh-TW" altLang="en-US" dirty="0" smtClean="0">
                <a:latin typeface="+mj-ea"/>
                <a:ea typeface="+mj-ea"/>
                <a:cs typeface="Arial" pitchFamily="34" charset="0"/>
              </a:rPr>
              <a:t>在下一頁輸入您的帳號細節後，點選 “登入”。</a:t>
            </a:r>
            <a:endParaRPr lang="en-US" altLang="zh-TW" dirty="0" smtClean="0">
              <a:latin typeface="+mj-ea"/>
              <a:ea typeface="+mj-ea"/>
              <a:cs typeface="Arial" pitchFamily="34" charset="0"/>
            </a:endParaRPr>
          </a:p>
          <a:p>
            <a:pPr marL="360000" indent="-360000" eaLnBrk="1" fontAlgn="auto" hangingPunct="1">
              <a:lnSpc>
                <a:spcPct val="150000"/>
              </a:lnSpc>
              <a:spcBef>
                <a:spcPts val="0"/>
              </a:spcBef>
              <a:spcAft>
                <a:spcPts val="0"/>
              </a:spcAft>
              <a:buFont typeface="+mj-lt"/>
              <a:buAutoNum type="arabicPeriod"/>
              <a:defRPr/>
            </a:pPr>
            <a:r>
              <a:rPr lang="zh-TW" altLang="en-US" dirty="0" smtClean="0">
                <a:latin typeface="+mj-ea"/>
                <a:ea typeface="+mj-ea"/>
                <a:cs typeface="Arial" pitchFamily="34" charset="0"/>
              </a:rPr>
              <a:t>在下一頁點選”啟動” </a:t>
            </a:r>
            <a:r>
              <a:rPr lang="en-US" altLang="zh-TW" dirty="0" smtClean="0">
                <a:latin typeface="+mj-ea"/>
                <a:ea typeface="+mj-ea"/>
                <a:cs typeface="Arial" pitchFamily="34" charset="0"/>
              </a:rPr>
              <a:t>(Activate.)</a:t>
            </a:r>
            <a:r>
              <a:rPr lang="zh-TW" altLang="en-US" dirty="0" smtClean="0">
                <a:latin typeface="+mj-ea"/>
                <a:ea typeface="+mj-ea"/>
                <a:cs typeface="Arial" pitchFamily="34" charset="0"/>
              </a:rPr>
              <a:t>。</a:t>
            </a:r>
            <a:endParaRPr lang="en-US" altLang="zh-TW" dirty="0" smtClean="0">
              <a:latin typeface="+mj-ea"/>
              <a:ea typeface="+mj-ea"/>
              <a:cs typeface="Arial" pitchFamily="34" charset="0"/>
            </a:endParaRPr>
          </a:p>
          <a:p>
            <a:pPr marL="360000" indent="-360000" eaLnBrk="1" fontAlgn="auto" hangingPunct="1">
              <a:lnSpc>
                <a:spcPct val="150000"/>
              </a:lnSpc>
              <a:spcBef>
                <a:spcPts val="0"/>
              </a:spcBef>
              <a:spcAft>
                <a:spcPts val="0"/>
              </a:spcAft>
              <a:buFont typeface="+mj-lt"/>
              <a:buAutoNum type="arabicPeriod"/>
              <a:defRPr/>
            </a:pPr>
            <a:r>
              <a:rPr lang="zh-TW" altLang="en-US" dirty="0" smtClean="0">
                <a:latin typeface="+mj-ea"/>
                <a:ea typeface="+mj-ea"/>
                <a:cs typeface="Arial" pitchFamily="34" charset="0"/>
              </a:rPr>
              <a:t>登出系統後，再使用您的</a:t>
            </a:r>
            <a:r>
              <a:rPr lang="en-US" altLang="zh-TW" dirty="0" smtClean="0">
                <a:latin typeface="+mj-ea"/>
                <a:ea typeface="+mj-ea"/>
                <a:cs typeface="Arial" pitchFamily="34" charset="0"/>
              </a:rPr>
              <a:t>MyJSTOR</a:t>
            </a:r>
            <a:r>
              <a:rPr lang="zh-TW" altLang="en-US" dirty="0" smtClean="0">
                <a:latin typeface="+mj-ea"/>
                <a:ea typeface="+mj-ea"/>
                <a:cs typeface="Arial" pitchFamily="34" charset="0"/>
              </a:rPr>
              <a:t>帳號重新登入後，即可點選網頁上” </a:t>
            </a:r>
            <a:r>
              <a:rPr lang="en-US" altLang="zh-TW" dirty="0" smtClean="0">
                <a:latin typeface="+mj-ea"/>
                <a:ea typeface="+mj-ea"/>
                <a:cs typeface="Arial" pitchFamily="34" charset="0"/>
              </a:rPr>
              <a:t>MyJSTOR</a:t>
            </a:r>
            <a:r>
              <a:rPr lang="zh-TW" altLang="en-US" dirty="0" smtClean="0">
                <a:latin typeface="+mj-ea"/>
                <a:ea typeface="+mj-ea"/>
                <a:cs typeface="Arial" pitchFamily="34" charset="0"/>
              </a:rPr>
              <a:t>”標籤以使用統計報表功能。</a:t>
            </a:r>
            <a:endParaRPr lang="en-US" altLang="zh-TW" dirty="0" smtClean="0">
              <a:latin typeface="+mj-ea"/>
              <a:ea typeface="+mj-ea"/>
              <a:cs typeface="Arial" pitchFamily="34" charset="0"/>
            </a:endParaRPr>
          </a:p>
          <a:p>
            <a:pPr marL="360000" indent="-360000" eaLnBrk="1" fontAlgn="auto" hangingPunct="1">
              <a:lnSpc>
                <a:spcPct val="150000"/>
              </a:lnSpc>
              <a:spcBef>
                <a:spcPts val="0"/>
              </a:spcBef>
              <a:spcAft>
                <a:spcPts val="0"/>
              </a:spcAft>
              <a:buFont typeface="+mj-lt"/>
              <a:buAutoNum type="arabicPeriod"/>
              <a:defRPr/>
            </a:pPr>
            <a:endParaRPr lang="en-US" altLang="zh-TW" dirty="0" smtClean="0">
              <a:latin typeface="+mj-ea"/>
              <a:ea typeface="+mj-ea"/>
              <a:cs typeface="Arial" pitchFamily="34" charset="0"/>
            </a:endParaRPr>
          </a:p>
          <a:p>
            <a:pPr marL="360000" indent="-360000" eaLnBrk="1" fontAlgn="auto" hangingPunct="1">
              <a:lnSpc>
                <a:spcPct val="150000"/>
              </a:lnSpc>
              <a:spcBef>
                <a:spcPts val="0"/>
              </a:spcBef>
              <a:spcAft>
                <a:spcPts val="0"/>
              </a:spcAft>
              <a:defRPr/>
            </a:pPr>
            <a:r>
              <a:rPr lang="zh-TW" altLang="zh-TW" dirty="0" smtClean="0">
                <a:solidFill>
                  <a:srgbClr val="C00000"/>
                </a:solidFill>
                <a:latin typeface="+mj-ea"/>
                <a:cs typeface="Arial" pitchFamily="34" charset="0"/>
              </a:rPr>
              <a:t>完整的統計</a:t>
            </a:r>
            <a:r>
              <a:rPr lang="en-US" altLang="zh-TW" dirty="0" smtClean="0">
                <a:solidFill>
                  <a:srgbClr val="C00000"/>
                </a:solidFill>
                <a:latin typeface="+mj-ea"/>
                <a:cs typeface="Arial" pitchFamily="34" charset="0"/>
              </a:rPr>
              <a:t>MYSTOR</a:t>
            </a:r>
            <a:r>
              <a:rPr lang="zh-TW" altLang="zh-TW" dirty="0" smtClean="0">
                <a:solidFill>
                  <a:srgbClr val="C00000"/>
                </a:solidFill>
                <a:latin typeface="+mj-ea"/>
                <a:cs typeface="Arial" pitchFamily="34" charset="0"/>
              </a:rPr>
              <a:t>帳號的申請方式及統計的詳細說明</a:t>
            </a:r>
            <a:r>
              <a:rPr lang="en-US" altLang="zh-TW" dirty="0" smtClean="0">
                <a:solidFill>
                  <a:srgbClr val="C00000"/>
                </a:solidFill>
                <a:latin typeface="+mj-ea"/>
                <a:cs typeface="Arial" pitchFamily="34" charset="0"/>
              </a:rPr>
              <a:t>, </a:t>
            </a:r>
            <a:r>
              <a:rPr lang="zh-TW" altLang="zh-TW" dirty="0" smtClean="0">
                <a:solidFill>
                  <a:srgbClr val="C00000"/>
                </a:solidFill>
                <a:latin typeface="+mj-ea"/>
                <a:cs typeface="Arial" pitchFamily="34" charset="0"/>
              </a:rPr>
              <a:t>請</a:t>
            </a:r>
            <a:r>
              <a:rPr lang="zh-TW" altLang="en-US" dirty="0" smtClean="0">
                <a:solidFill>
                  <a:srgbClr val="C00000"/>
                </a:solidFill>
                <a:latin typeface="+mj-ea"/>
                <a:cs typeface="Arial" pitchFamily="34" charset="0"/>
              </a:rPr>
              <a:t>以下說明</a:t>
            </a:r>
            <a:r>
              <a:rPr lang="en-US" altLang="zh-TW" dirty="0" smtClean="0">
                <a:solidFill>
                  <a:srgbClr val="C00000"/>
                </a:solidFill>
                <a:latin typeface="+mj-ea"/>
                <a:cs typeface="Arial" pitchFamily="34" charset="0"/>
              </a:rPr>
              <a:t>!</a:t>
            </a:r>
            <a:endParaRPr lang="zh-TW" altLang="zh-TW" dirty="0" smtClean="0">
              <a:solidFill>
                <a:srgbClr val="C00000"/>
              </a:solidFill>
              <a:latin typeface="+mj-ea"/>
              <a:cs typeface="Arial" pitchFamily="34" charset="0"/>
            </a:endParaRPr>
          </a:p>
          <a:p>
            <a:pPr marL="360000" indent="-360000" eaLnBrk="1" fontAlgn="auto" hangingPunct="1">
              <a:lnSpc>
                <a:spcPct val="150000"/>
              </a:lnSpc>
              <a:spcBef>
                <a:spcPts val="0"/>
              </a:spcBef>
              <a:spcAft>
                <a:spcPts val="0"/>
              </a:spcAft>
              <a:buFont typeface="+mj-lt"/>
              <a:buAutoNum type="arabicPeriod"/>
              <a:defRPr/>
            </a:pPr>
            <a:endParaRPr lang="zh-TW" altLang="en-US" dirty="0" smtClean="0">
              <a:latin typeface="+mj-ea"/>
              <a:ea typeface="+mj-ea"/>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zh-TW" altLang="en-US" sz="3200" smtClean="0">
                <a:latin typeface="Book Antiqua" pitchFamily="18" charset="0"/>
              </a:rPr>
              <a:t>今日教育訓練的內容包括～</a:t>
            </a:r>
            <a:endParaRPr lang="en-US" altLang="zh-TW" sz="3200" smtClean="0">
              <a:latin typeface="Book Antiqua" pitchFamily="18" charset="0"/>
            </a:endParaRPr>
          </a:p>
        </p:txBody>
      </p:sp>
      <p:sp>
        <p:nvSpPr>
          <p:cNvPr id="21507" name="Rectangle 3"/>
          <p:cNvSpPr>
            <a:spLocks noGrp="1" noChangeArrowheads="1"/>
          </p:cNvSpPr>
          <p:nvPr>
            <p:ph type="body" idx="1"/>
          </p:nvPr>
        </p:nvSpPr>
        <p:spPr>
          <a:xfrm>
            <a:off x="1062038" y="1241425"/>
            <a:ext cx="6951662" cy="4567238"/>
          </a:xfrm>
        </p:spPr>
        <p:txBody>
          <a:bodyPr/>
          <a:lstStyle/>
          <a:p>
            <a:pPr marL="381000" indent="-381000" eaLnBrk="1" hangingPunct="1">
              <a:lnSpc>
                <a:spcPct val="115000"/>
              </a:lnSpc>
              <a:buFontTx/>
              <a:buAutoNum type="arabicPeriod"/>
              <a:defRPr/>
            </a:pPr>
            <a:r>
              <a:rPr lang="en-US" altLang="zh-TW" sz="2800" dirty="0" smtClean="0">
                <a:latin typeface="+mj-ea"/>
                <a:ea typeface="+mj-ea"/>
              </a:rPr>
              <a:t>ITHAKA </a:t>
            </a:r>
            <a:r>
              <a:rPr lang="zh-TW" altLang="en-US" sz="2800" dirty="0" smtClean="0">
                <a:latin typeface="+mj-ea"/>
                <a:ea typeface="+mj-ea"/>
              </a:rPr>
              <a:t>、</a:t>
            </a:r>
            <a:r>
              <a:rPr lang="en-US" altLang="zh-TW" sz="2800" dirty="0" smtClean="0">
                <a:latin typeface="+mj-ea"/>
                <a:ea typeface="+mj-ea"/>
              </a:rPr>
              <a:t>JSTOR</a:t>
            </a:r>
            <a:r>
              <a:rPr lang="zh-TW" altLang="en-US" sz="2800" dirty="0" smtClean="0">
                <a:latin typeface="+mj-ea"/>
                <a:ea typeface="+mj-ea"/>
              </a:rPr>
              <a:t>、</a:t>
            </a:r>
            <a:r>
              <a:rPr lang="en-US" altLang="zh-TW" sz="2800" dirty="0" smtClean="0">
                <a:latin typeface="+mj-ea"/>
                <a:ea typeface="+mj-ea"/>
              </a:rPr>
              <a:t> Portico</a:t>
            </a:r>
          </a:p>
          <a:p>
            <a:pPr marL="381000" indent="-381000" eaLnBrk="1" hangingPunct="1">
              <a:lnSpc>
                <a:spcPct val="115000"/>
              </a:lnSpc>
              <a:buFontTx/>
              <a:buAutoNum type="arabicPeriod"/>
              <a:defRPr/>
            </a:pPr>
            <a:r>
              <a:rPr lang="en-US" altLang="zh-TW" sz="2800" dirty="0" smtClean="0">
                <a:solidFill>
                  <a:srgbClr val="FF0000"/>
                </a:solidFill>
                <a:latin typeface="+mj-ea"/>
                <a:ea typeface="+mj-ea"/>
              </a:rPr>
              <a:t>JSTOR</a:t>
            </a:r>
            <a:r>
              <a:rPr lang="zh-TW" altLang="en-US" sz="2800" dirty="0" smtClean="0">
                <a:solidFill>
                  <a:srgbClr val="FF0000"/>
                </a:solidFill>
                <a:latin typeface="+mj-ea"/>
                <a:ea typeface="+mj-ea"/>
              </a:rPr>
              <a:t>回溯期刊計畫現況</a:t>
            </a:r>
          </a:p>
          <a:p>
            <a:pPr marL="381000" indent="-381000" eaLnBrk="1" hangingPunct="1">
              <a:lnSpc>
                <a:spcPct val="115000"/>
              </a:lnSpc>
              <a:buFontTx/>
              <a:buAutoNum type="arabicPeriod"/>
              <a:defRPr/>
            </a:pPr>
            <a:r>
              <a:rPr lang="zh-TW" altLang="en-US" sz="2800" dirty="0" smtClean="0">
                <a:latin typeface="+mj-ea"/>
                <a:ea typeface="+mj-ea"/>
              </a:rPr>
              <a:t>新推出的</a:t>
            </a:r>
            <a:r>
              <a:rPr lang="en-US" altLang="zh-TW" sz="2800" dirty="0" smtClean="0">
                <a:latin typeface="+mj-ea"/>
                <a:ea typeface="+mj-ea"/>
              </a:rPr>
              <a:t>JSTOR</a:t>
            </a:r>
            <a:r>
              <a:rPr lang="zh-TW" altLang="en-US" sz="2800" dirty="0" smtClean="0">
                <a:latin typeface="+mj-ea"/>
                <a:ea typeface="+mj-ea"/>
              </a:rPr>
              <a:t>回溯期刊套裝介紹</a:t>
            </a:r>
            <a:endParaRPr lang="en-US" altLang="zh-TW" sz="2800" dirty="0" smtClean="0">
              <a:latin typeface="+mj-ea"/>
              <a:ea typeface="+mj-ea"/>
            </a:endParaRPr>
          </a:p>
          <a:p>
            <a:pPr marL="381000" indent="-381000" eaLnBrk="1" hangingPunct="1">
              <a:lnSpc>
                <a:spcPct val="115000"/>
              </a:lnSpc>
              <a:buFontTx/>
              <a:buAutoNum type="arabicPeriod"/>
              <a:defRPr/>
            </a:pPr>
            <a:r>
              <a:rPr lang="zh-TW" altLang="en-US" sz="2800" dirty="0" smtClean="0">
                <a:latin typeface="+mj-ea"/>
                <a:ea typeface="+mj-ea"/>
              </a:rPr>
              <a:t>關於</a:t>
            </a:r>
            <a:r>
              <a:rPr lang="en-US" altLang="zh-TW" sz="2800" dirty="0" smtClean="0">
                <a:latin typeface="+mj-ea"/>
                <a:ea typeface="+mj-ea"/>
              </a:rPr>
              <a:t>JSTOR</a:t>
            </a:r>
            <a:r>
              <a:rPr lang="zh-TW" altLang="en-US" sz="2800" dirty="0" smtClean="0">
                <a:latin typeface="+mj-ea"/>
                <a:ea typeface="+mj-ea"/>
              </a:rPr>
              <a:t>學術現刊</a:t>
            </a:r>
            <a:endParaRPr lang="en-US" altLang="zh-TW" sz="2800" dirty="0" smtClean="0">
              <a:latin typeface="+mj-ea"/>
              <a:ea typeface="+mj-ea"/>
            </a:endParaRPr>
          </a:p>
          <a:p>
            <a:pPr marL="381000" indent="-381000" eaLnBrk="1" hangingPunct="1">
              <a:lnSpc>
                <a:spcPct val="115000"/>
              </a:lnSpc>
              <a:buFontTx/>
              <a:buAutoNum type="arabicPeriod"/>
              <a:defRPr/>
            </a:pPr>
            <a:r>
              <a:rPr lang="zh-TW" altLang="en-US" sz="2800" dirty="0" smtClean="0">
                <a:latin typeface="+mj-ea"/>
                <a:ea typeface="+mj-ea"/>
              </a:rPr>
              <a:t>館藏管理的實証依據</a:t>
            </a:r>
            <a:endParaRPr lang="en-US" altLang="zh-TW" sz="2800" dirty="0" smtClean="0">
              <a:latin typeface="+mj-ea"/>
              <a:ea typeface="+mj-ea"/>
            </a:endParaRPr>
          </a:p>
          <a:p>
            <a:pPr marL="381000" indent="-381000" eaLnBrk="1" hangingPunct="1">
              <a:lnSpc>
                <a:spcPct val="115000"/>
              </a:lnSpc>
              <a:buFontTx/>
              <a:buAutoNum type="arabicPeriod"/>
              <a:defRPr/>
            </a:pPr>
            <a:r>
              <a:rPr lang="en-US" altLang="zh-TW" sz="2800" dirty="0" smtClean="0">
                <a:latin typeface="+mj-ea"/>
                <a:ea typeface="+mj-ea"/>
              </a:rPr>
              <a:t>Institution Finder</a:t>
            </a:r>
            <a:endParaRPr lang="zh-TW" altLang="en-US" sz="2800" dirty="0" smtClean="0">
              <a:latin typeface="+mj-ea"/>
              <a:ea typeface="+mj-ea"/>
            </a:endParaRPr>
          </a:p>
          <a:p>
            <a:pPr marL="381000" indent="-381000" eaLnBrk="1" hangingPunct="1">
              <a:lnSpc>
                <a:spcPct val="115000"/>
              </a:lnSpc>
              <a:buFontTx/>
              <a:buAutoNum type="arabicPeriod"/>
              <a:defRPr/>
            </a:pPr>
            <a:r>
              <a:rPr lang="zh-TW" altLang="en-US" sz="2800" dirty="0" smtClean="0">
                <a:latin typeface="+mj-ea"/>
                <a:ea typeface="+mj-ea"/>
              </a:rPr>
              <a:t>圖書館管理端最常遇到的問題：</a:t>
            </a:r>
            <a:r>
              <a:rPr lang="en-US" altLang="zh-TW" sz="2800" dirty="0" smtClean="0">
                <a:latin typeface="+mj-ea"/>
                <a:ea typeface="+mj-ea"/>
              </a:rPr>
              <a:t/>
            </a:r>
            <a:br>
              <a:rPr lang="en-US" altLang="zh-TW" sz="2800" dirty="0" smtClean="0">
                <a:latin typeface="+mj-ea"/>
                <a:ea typeface="+mj-ea"/>
              </a:rPr>
            </a:br>
            <a:r>
              <a:rPr lang="zh-TW" altLang="en-US" sz="2800" dirty="0" smtClean="0">
                <a:latin typeface="+mj-ea"/>
                <a:ea typeface="+mj-ea"/>
              </a:rPr>
              <a:t>如何下載使用統計</a:t>
            </a:r>
            <a:r>
              <a:rPr lang="en-US" altLang="zh-TW" sz="2800" dirty="0" smtClean="0">
                <a:latin typeface="+mj-ea"/>
                <a:ea typeface="+mj-ea"/>
              </a:rPr>
              <a:t/>
            </a:r>
            <a:br>
              <a:rPr lang="en-US" altLang="zh-TW" sz="2800" dirty="0" smtClean="0">
                <a:latin typeface="+mj-ea"/>
                <a:ea typeface="+mj-ea"/>
              </a:rPr>
            </a:br>
            <a:r>
              <a:rPr lang="zh-TW" altLang="en-US" sz="2800" dirty="0" smtClean="0">
                <a:latin typeface="+mj-ea"/>
                <a:ea typeface="+mj-ea"/>
              </a:rPr>
              <a:t>如何下載訂購的期刊清單</a:t>
            </a:r>
            <a:endParaRPr lang="en-US" altLang="zh-TW" sz="2800" dirty="0" smtClean="0">
              <a:latin typeface="+mj-ea"/>
              <a:ea typeface="+mj-ea"/>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標題 1"/>
          <p:cNvSpPr>
            <a:spLocks noGrp="1"/>
          </p:cNvSpPr>
          <p:nvPr>
            <p:ph type="title"/>
          </p:nvPr>
        </p:nvSpPr>
        <p:spPr/>
        <p:txBody>
          <a:bodyPr/>
          <a:lstStyle/>
          <a:p>
            <a:pPr eaLnBrk="1" hangingPunct="1"/>
            <a:endParaRPr lang="zh-TW" altLang="en-US" smtClean="0"/>
          </a:p>
        </p:txBody>
      </p:sp>
      <p:sp>
        <p:nvSpPr>
          <p:cNvPr id="72707" name="內容版面配置區 2"/>
          <p:cNvSpPr>
            <a:spLocks noGrp="1"/>
          </p:cNvSpPr>
          <p:nvPr>
            <p:ph idx="1"/>
          </p:nvPr>
        </p:nvSpPr>
        <p:spPr/>
        <p:txBody>
          <a:bodyPr/>
          <a:lstStyle/>
          <a:p>
            <a:pPr eaLnBrk="1" hangingPunct="1"/>
            <a:endParaRPr lang="zh-TW" altLang="en-US" smtClean="0"/>
          </a:p>
        </p:txBody>
      </p:sp>
      <p:pic>
        <p:nvPicPr>
          <p:cNvPr id="7270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2709" name="文字方塊 4"/>
          <p:cNvSpPr txBox="1">
            <a:spLocks noChangeArrowheads="1"/>
          </p:cNvSpPr>
          <p:nvPr/>
        </p:nvSpPr>
        <p:spPr bwMode="auto">
          <a:xfrm>
            <a:off x="5795963" y="5229225"/>
            <a:ext cx="2225675" cy="369888"/>
          </a:xfrm>
          <a:prstGeom prst="rect">
            <a:avLst/>
          </a:prstGeom>
          <a:noFill/>
          <a:ln w="9525">
            <a:noFill/>
            <a:miter lim="800000"/>
            <a:headEnd/>
            <a:tailEnd/>
          </a:ln>
        </p:spPr>
        <p:txBody>
          <a:bodyPr wrap="none">
            <a:spAutoFit/>
          </a:bodyPr>
          <a:lstStyle/>
          <a:p>
            <a:r>
              <a:rPr kumimoji="0" lang="zh-TW" altLang="en-US" b="1">
                <a:solidFill>
                  <a:srgbClr val="FF0000"/>
                </a:solidFill>
                <a:latin typeface="Calibri" pitchFamily="34" charset="0"/>
                <a:ea typeface="ＭＳ Ｐゴシック" pitchFamily="34" charset="-128"/>
              </a:rPr>
              <a:t>先申請</a:t>
            </a:r>
            <a:r>
              <a:rPr kumimoji="0" lang="en-US" altLang="zh-TW" b="1">
                <a:solidFill>
                  <a:srgbClr val="FF0000"/>
                </a:solidFill>
                <a:latin typeface="Calibri" pitchFamily="34" charset="0"/>
                <a:ea typeface="ＭＳ Ｐゴシック" pitchFamily="34" charset="-128"/>
              </a:rPr>
              <a:t>MYJSTOR</a:t>
            </a:r>
            <a:r>
              <a:rPr kumimoji="0" lang="zh-TW" altLang="en-US" b="1">
                <a:solidFill>
                  <a:srgbClr val="FF0000"/>
                </a:solidFill>
                <a:latin typeface="Calibri" pitchFamily="34" charset="0"/>
                <a:ea typeface="ＭＳ Ｐゴシック" pitchFamily="34" charset="-128"/>
              </a:rPr>
              <a:t>帳號</a:t>
            </a:r>
            <a:endParaRPr kumimoji="0" lang="en-US" altLang="zh-TW" b="1">
              <a:solidFill>
                <a:srgbClr val="FF0000"/>
              </a:solidFill>
              <a:latin typeface="Calibri"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ctrTitle"/>
          </p:nvPr>
        </p:nvSpPr>
        <p:spPr/>
        <p:txBody>
          <a:bodyPr/>
          <a:lstStyle/>
          <a:p>
            <a:pPr eaLnBrk="1" hangingPunct="1">
              <a:defRPr/>
            </a:pPr>
            <a:endParaRPr lang="zh-TW" altLang="en-US" smtClean="0"/>
          </a:p>
        </p:txBody>
      </p:sp>
      <p:sp>
        <p:nvSpPr>
          <p:cNvPr id="73731" name="副標題 2"/>
          <p:cNvSpPr>
            <a:spLocks noGrp="1"/>
          </p:cNvSpPr>
          <p:nvPr>
            <p:ph type="subTitle" idx="1"/>
          </p:nvPr>
        </p:nvSpPr>
        <p:spPr/>
        <p:txBody>
          <a:bodyPr/>
          <a:lstStyle/>
          <a:p>
            <a:pPr eaLnBrk="1" hangingPunct="1"/>
            <a:endParaRPr lang="zh-TW" altLang="en-US" smtClean="0"/>
          </a:p>
        </p:txBody>
      </p:sp>
      <p:pic>
        <p:nvPicPr>
          <p:cNvPr id="7373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 name="矩形 5"/>
          <p:cNvSpPr/>
          <p:nvPr/>
        </p:nvSpPr>
        <p:spPr>
          <a:xfrm>
            <a:off x="179388" y="1052513"/>
            <a:ext cx="3671887" cy="14398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8" name="矩形 7"/>
          <p:cNvSpPr/>
          <p:nvPr/>
        </p:nvSpPr>
        <p:spPr>
          <a:xfrm>
            <a:off x="4140200" y="1268413"/>
            <a:ext cx="2447925" cy="8651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73735" name="文字方塊 8"/>
          <p:cNvSpPr txBox="1">
            <a:spLocks noChangeArrowheads="1"/>
          </p:cNvSpPr>
          <p:nvPr/>
        </p:nvSpPr>
        <p:spPr bwMode="auto">
          <a:xfrm>
            <a:off x="2819400" y="2598738"/>
            <a:ext cx="1897063" cy="830262"/>
          </a:xfrm>
          <a:prstGeom prst="rect">
            <a:avLst/>
          </a:prstGeom>
          <a:noFill/>
          <a:ln w="9525">
            <a:noFill/>
            <a:miter lim="800000"/>
            <a:headEnd/>
            <a:tailEnd/>
          </a:ln>
        </p:spPr>
        <p:txBody>
          <a:bodyPr wrap="none">
            <a:spAutoFit/>
          </a:bodyPr>
          <a:lstStyle/>
          <a:p>
            <a:r>
              <a:rPr kumimoji="0" lang="zh-TW" altLang="en-US" b="1">
                <a:solidFill>
                  <a:srgbClr val="FF0000"/>
                </a:solidFill>
                <a:latin typeface="微軟正黑體" pitchFamily="34" charset="-120"/>
                <a:ea typeface="微軟正黑體" pitchFamily="34" charset="-120"/>
              </a:rPr>
              <a:t>已經</a:t>
            </a:r>
            <a:r>
              <a:rPr kumimoji="0" lang="zh-TW" altLang="en-US" b="1">
                <a:solidFill>
                  <a:srgbClr val="FF0000"/>
                </a:solidFill>
                <a:latin typeface="Calibri" pitchFamily="34" charset="0"/>
                <a:ea typeface="ＭＳ Ｐゴシック" pitchFamily="34" charset="-128"/>
              </a:rPr>
              <a:t>有</a:t>
            </a:r>
            <a:endParaRPr kumimoji="0" lang="en-US" altLang="zh-TW" b="1">
              <a:solidFill>
                <a:srgbClr val="FF0000"/>
              </a:solidFill>
              <a:latin typeface="Calibri" pitchFamily="34" charset="0"/>
              <a:ea typeface="ＭＳ Ｐゴシック" pitchFamily="34" charset="-128"/>
            </a:endParaRPr>
          </a:p>
          <a:p>
            <a:r>
              <a:rPr kumimoji="0" lang="en-US" altLang="zh-TW" b="1">
                <a:solidFill>
                  <a:srgbClr val="FF0000"/>
                </a:solidFill>
                <a:latin typeface="Calibri" pitchFamily="34" charset="0"/>
                <a:ea typeface="ＭＳ Ｐゴシック" pitchFamily="34" charset="-128"/>
              </a:rPr>
              <a:t>MYSTOR</a:t>
            </a:r>
            <a:r>
              <a:rPr kumimoji="0" lang="zh-TW" altLang="en-US" b="1">
                <a:solidFill>
                  <a:srgbClr val="FF0000"/>
                </a:solidFill>
                <a:latin typeface="Calibri" pitchFamily="34" charset="0"/>
                <a:ea typeface="ＭＳ Ｐゴシック" pitchFamily="34" charset="-128"/>
              </a:rPr>
              <a:t>帳號</a:t>
            </a:r>
          </a:p>
        </p:txBody>
      </p:sp>
      <p:sp>
        <p:nvSpPr>
          <p:cNvPr id="73736" name="文字方塊 9"/>
          <p:cNvSpPr txBox="1">
            <a:spLocks noChangeArrowheads="1"/>
          </p:cNvSpPr>
          <p:nvPr/>
        </p:nvSpPr>
        <p:spPr bwMode="auto">
          <a:xfrm>
            <a:off x="6705600" y="1143000"/>
            <a:ext cx="2103438" cy="1200150"/>
          </a:xfrm>
          <a:prstGeom prst="rect">
            <a:avLst/>
          </a:prstGeom>
          <a:noFill/>
          <a:ln w="9525">
            <a:noFill/>
            <a:miter lim="800000"/>
            <a:headEnd/>
            <a:tailEnd/>
          </a:ln>
        </p:spPr>
        <p:txBody>
          <a:bodyPr>
            <a:spAutoFit/>
          </a:bodyPr>
          <a:lstStyle/>
          <a:p>
            <a:r>
              <a:rPr kumimoji="0" lang="zh-TW" altLang="en-US" b="1">
                <a:solidFill>
                  <a:srgbClr val="FF0000"/>
                </a:solidFill>
                <a:latin typeface="Calibri" pitchFamily="34" charset="0"/>
                <a:ea typeface="ＭＳ Ｐゴシック" pitchFamily="34" charset="-128"/>
              </a:rPr>
              <a:t>未申請</a:t>
            </a:r>
            <a:r>
              <a:rPr kumimoji="0" lang="en-US" altLang="zh-TW" b="1">
                <a:solidFill>
                  <a:srgbClr val="FF0000"/>
                </a:solidFill>
                <a:latin typeface="Calibri" pitchFamily="34" charset="0"/>
                <a:ea typeface="ＭＳ Ｐゴシック" pitchFamily="34" charset="-128"/>
              </a:rPr>
              <a:t>MYSTOR</a:t>
            </a:r>
            <a:r>
              <a:rPr kumimoji="0" lang="zh-TW" altLang="en-US" b="1">
                <a:solidFill>
                  <a:srgbClr val="FF0000"/>
                </a:solidFill>
                <a:latin typeface="Calibri" pitchFamily="34" charset="0"/>
                <a:ea typeface="ＭＳ Ｐゴシック" pitchFamily="34" charset="-128"/>
              </a:rPr>
              <a:t>帳號</a:t>
            </a:r>
            <a:endParaRPr kumimoji="0" lang="en-US" altLang="zh-TW" b="1">
              <a:solidFill>
                <a:srgbClr val="FF0000"/>
              </a:solidFill>
              <a:latin typeface="Calibri" pitchFamily="34" charset="0"/>
              <a:ea typeface="ＭＳ Ｐゴシック" pitchFamily="34" charset="-128"/>
            </a:endParaRPr>
          </a:p>
          <a:p>
            <a:r>
              <a:rPr kumimoji="0" lang="zh-TW" altLang="en-US" b="1">
                <a:solidFill>
                  <a:srgbClr val="FF0000"/>
                </a:solidFill>
                <a:latin typeface="Calibri" pitchFamily="34" charset="0"/>
                <a:ea typeface="ＭＳ Ｐゴシック" pitchFamily="34" charset="-128"/>
              </a:rPr>
              <a:t>請先申請</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標題 1"/>
          <p:cNvSpPr>
            <a:spLocks noGrp="1"/>
          </p:cNvSpPr>
          <p:nvPr>
            <p:ph type="title"/>
          </p:nvPr>
        </p:nvSpPr>
        <p:spPr/>
        <p:txBody>
          <a:bodyPr/>
          <a:lstStyle/>
          <a:p>
            <a:pPr eaLnBrk="1" hangingPunct="1"/>
            <a:endParaRPr lang="zh-TW" altLang="en-US" smtClean="0"/>
          </a:p>
        </p:txBody>
      </p:sp>
      <p:sp>
        <p:nvSpPr>
          <p:cNvPr id="74755" name="內容版面配置區 2"/>
          <p:cNvSpPr>
            <a:spLocks noGrp="1"/>
          </p:cNvSpPr>
          <p:nvPr>
            <p:ph idx="1"/>
          </p:nvPr>
        </p:nvSpPr>
        <p:spPr/>
        <p:txBody>
          <a:bodyPr/>
          <a:lstStyle/>
          <a:p>
            <a:pPr eaLnBrk="1" hangingPunct="1"/>
            <a:endParaRPr lang="zh-TW" altLang="en-US" smtClean="0"/>
          </a:p>
        </p:txBody>
      </p:sp>
      <p:pic>
        <p:nvPicPr>
          <p:cNvPr id="74756" name="Picture 2"/>
          <p:cNvPicPr>
            <a:picLocks noChangeAspect="1" noChangeArrowheads="1"/>
          </p:cNvPicPr>
          <p:nvPr/>
        </p:nvPicPr>
        <p:blipFill>
          <a:blip r:embed="rId2" cstate="print"/>
          <a:srcRect b="11305"/>
          <a:stretch>
            <a:fillRect/>
          </a:stretch>
        </p:blipFill>
        <p:spPr bwMode="auto">
          <a:xfrm>
            <a:off x="0" y="0"/>
            <a:ext cx="9144000" cy="6858000"/>
          </a:xfrm>
          <a:prstGeom prst="rect">
            <a:avLst/>
          </a:prstGeom>
          <a:noFill/>
          <a:ln w="9525">
            <a:noFill/>
            <a:miter lim="800000"/>
            <a:headEnd/>
            <a:tailEnd/>
          </a:ln>
        </p:spPr>
      </p:pic>
      <p:sp>
        <p:nvSpPr>
          <p:cNvPr id="5" name="矩形 4"/>
          <p:cNvSpPr/>
          <p:nvPr/>
        </p:nvSpPr>
        <p:spPr>
          <a:xfrm>
            <a:off x="179388" y="1341438"/>
            <a:ext cx="3671887" cy="14398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74758" name="文字方塊 5"/>
          <p:cNvSpPr txBox="1">
            <a:spLocks noChangeArrowheads="1"/>
          </p:cNvSpPr>
          <p:nvPr/>
        </p:nvSpPr>
        <p:spPr bwMode="auto">
          <a:xfrm>
            <a:off x="4953000" y="5410200"/>
            <a:ext cx="3749675" cy="708025"/>
          </a:xfrm>
          <a:prstGeom prst="rect">
            <a:avLst/>
          </a:prstGeom>
          <a:noFill/>
          <a:ln w="9525">
            <a:noFill/>
            <a:miter lim="800000"/>
            <a:headEnd/>
            <a:tailEnd/>
          </a:ln>
        </p:spPr>
        <p:txBody>
          <a:bodyPr wrap="none">
            <a:spAutoFit/>
          </a:bodyPr>
          <a:lstStyle/>
          <a:p>
            <a:r>
              <a:rPr kumimoji="0" lang="zh-TW" altLang="en-US" sz="2000" b="1">
                <a:solidFill>
                  <a:srgbClr val="FF0000"/>
                </a:solidFill>
                <a:latin typeface="Calibri" pitchFamily="34" charset="0"/>
                <a:ea typeface="ＭＳ Ｐゴシック" pitchFamily="34" charset="-128"/>
              </a:rPr>
              <a:t>已完成帳號或已有</a:t>
            </a:r>
            <a:r>
              <a:rPr kumimoji="0" lang="en-US" altLang="zh-TW" sz="2000" b="1">
                <a:solidFill>
                  <a:srgbClr val="FF0000"/>
                </a:solidFill>
                <a:latin typeface="Calibri" pitchFamily="34" charset="0"/>
                <a:ea typeface="ＭＳ Ｐゴシック" pitchFamily="34" charset="-128"/>
              </a:rPr>
              <a:t>MYJSTOR</a:t>
            </a:r>
            <a:r>
              <a:rPr kumimoji="0" lang="zh-TW" altLang="en-US" sz="2000" b="1">
                <a:solidFill>
                  <a:srgbClr val="FF0000"/>
                </a:solidFill>
                <a:latin typeface="Calibri" pitchFamily="34" charset="0"/>
                <a:ea typeface="ＭＳ Ｐゴシック" pitchFamily="34" charset="-128"/>
              </a:rPr>
              <a:t>帳號</a:t>
            </a:r>
            <a:endParaRPr kumimoji="0" lang="en-US" altLang="zh-TW" sz="2000" b="1">
              <a:solidFill>
                <a:srgbClr val="FF0000"/>
              </a:solidFill>
              <a:latin typeface="Calibri" pitchFamily="34" charset="0"/>
              <a:ea typeface="ＭＳ Ｐゴシック" pitchFamily="34" charset="-128"/>
            </a:endParaRPr>
          </a:p>
          <a:p>
            <a:r>
              <a:rPr kumimoji="0" lang="zh-TW" altLang="en-US" sz="2000" b="1">
                <a:solidFill>
                  <a:srgbClr val="FF0000"/>
                </a:solidFill>
                <a:latin typeface="Calibri" pitchFamily="34" charset="0"/>
                <a:ea typeface="ＭＳ Ｐゴシック" pitchFamily="34" charset="-128"/>
              </a:rPr>
              <a:t>的客戶</a:t>
            </a:r>
            <a:r>
              <a:rPr kumimoji="0" lang="en-US" altLang="zh-TW" sz="2000" b="1">
                <a:solidFill>
                  <a:srgbClr val="FF0000"/>
                </a:solidFill>
                <a:latin typeface="Calibri" pitchFamily="34" charset="0"/>
                <a:ea typeface="ＭＳ Ｐゴシック" pitchFamily="34" charset="-128"/>
              </a:rPr>
              <a:t>, </a:t>
            </a:r>
            <a:r>
              <a:rPr kumimoji="0" lang="zh-TW" altLang="en-US" sz="2000" b="1">
                <a:solidFill>
                  <a:srgbClr val="FF0000"/>
                </a:solidFill>
                <a:latin typeface="Calibri" pitchFamily="34" charset="0"/>
                <a:ea typeface="ＭＳ Ｐゴシック" pitchFamily="34" charset="-128"/>
              </a:rPr>
              <a:t>請直接登入</a:t>
            </a:r>
            <a:r>
              <a:rPr kumimoji="0" lang="en-US" altLang="zh-TW" sz="2000" b="1">
                <a:solidFill>
                  <a:srgbClr val="FF0000"/>
                </a:solidFill>
                <a:latin typeface="Calibri" pitchFamily="34" charset="0"/>
                <a:ea typeface="ＭＳ Ｐゴシック" pitchFamily="34" charset="-128"/>
              </a:rPr>
              <a:t>.</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9" name="文字方塊 4"/>
          <p:cNvSpPr txBox="1">
            <a:spLocks noChangeArrowheads="1"/>
          </p:cNvSpPr>
          <p:nvPr/>
        </p:nvSpPr>
        <p:spPr bwMode="auto">
          <a:xfrm>
            <a:off x="1393825" y="2057400"/>
            <a:ext cx="7216775" cy="3046413"/>
          </a:xfrm>
          <a:prstGeom prst="rect">
            <a:avLst/>
          </a:prstGeom>
          <a:noFill/>
          <a:ln w="9525">
            <a:noFill/>
            <a:miter lim="800000"/>
            <a:headEnd/>
            <a:tailEnd/>
          </a:ln>
        </p:spPr>
        <p:txBody>
          <a:bodyPr>
            <a:spAutoFit/>
          </a:bodyPr>
          <a:lstStyle/>
          <a:p>
            <a:pPr>
              <a:defRPr/>
            </a:pPr>
            <a:r>
              <a:rPr kumimoji="0" lang="zh-TW" altLang="en-US" sz="3200" dirty="0">
                <a:solidFill>
                  <a:srgbClr val="FF0000"/>
                </a:solidFill>
                <a:latin typeface="+mj-ea"/>
                <a:ea typeface="+mj-ea"/>
              </a:rPr>
              <a:t>每個單位都各自的管理端啟動</a:t>
            </a:r>
            <a:r>
              <a:rPr kumimoji="0" lang="en-US" altLang="zh-TW" sz="3200" dirty="0">
                <a:solidFill>
                  <a:srgbClr val="FF0000"/>
                </a:solidFill>
                <a:latin typeface="+mj-ea"/>
                <a:ea typeface="+mj-ea"/>
              </a:rPr>
              <a:t>URL </a:t>
            </a:r>
          </a:p>
          <a:p>
            <a:pPr>
              <a:defRPr/>
            </a:pPr>
            <a:r>
              <a:rPr kumimoji="0" lang="en-US" altLang="zh-TW" sz="3200" dirty="0">
                <a:solidFill>
                  <a:srgbClr val="FF0000"/>
                </a:solidFill>
                <a:latin typeface="+mj-ea"/>
                <a:ea typeface="+mj-ea"/>
              </a:rPr>
              <a:t/>
            </a:r>
            <a:br>
              <a:rPr kumimoji="0" lang="en-US" altLang="zh-TW" sz="3200" dirty="0">
                <a:solidFill>
                  <a:srgbClr val="FF0000"/>
                </a:solidFill>
                <a:latin typeface="+mj-ea"/>
                <a:ea typeface="+mj-ea"/>
              </a:rPr>
            </a:br>
            <a:r>
              <a:rPr kumimoji="0" lang="zh-TW" altLang="en-US" sz="3200" dirty="0">
                <a:solidFill>
                  <a:srgbClr val="FF0000"/>
                </a:solidFill>
                <a:latin typeface="+mj-ea"/>
                <a:ea typeface="+mj-ea"/>
              </a:rPr>
              <a:t>在登入</a:t>
            </a:r>
            <a:r>
              <a:rPr kumimoji="0" lang="en-US" altLang="zh-TW" sz="3200" b="1" dirty="0">
                <a:solidFill>
                  <a:srgbClr val="FF0000"/>
                </a:solidFill>
                <a:latin typeface="+mj-ea"/>
                <a:ea typeface="+mj-ea"/>
              </a:rPr>
              <a:t>MYJSTOR</a:t>
            </a:r>
            <a:r>
              <a:rPr kumimoji="0" lang="zh-TW" altLang="en-US" sz="3200" b="1" dirty="0">
                <a:solidFill>
                  <a:srgbClr val="FF0000"/>
                </a:solidFill>
                <a:latin typeface="+mj-ea"/>
                <a:ea typeface="+mj-ea"/>
              </a:rPr>
              <a:t>的狀況下</a:t>
            </a:r>
            <a:endParaRPr kumimoji="0" lang="en-US" altLang="zh-TW" sz="3200" b="1" dirty="0">
              <a:solidFill>
                <a:srgbClr val="FF0000"/>
              </a:solidFill>
              <a:latin typeface="+mj-ea"/>
              <a:ea typeface="+mj-ea"/>
            </a:endParaRPr>
          </a:p>
          <a:p>
            <a:pPr>
              <a:defRPr/>
            </a:pPr>
            <a:r>
              <a:rPr kumimoji="0" lang="en-US" altLang="zh-TW" sz="3200" b="1" dirty="0">
                <a:solidFill>
                  <a:srgbClr val="FF0000"/>
                </a:solidFill>
                <a:latin typeface="+mj-ea"/>
                <a:ea typeface="+mj-ea"/>
              </a:rPr>
              <a:t/>
            </a:r>
            <a:br>
              <a:rPr kumimoji="0" lang="en-US" altLang="zh-TW" sz="3200" b="1" dirty="0">
                <a:solidFill>
                  <a:srgbClr val="FF0000"/>
                </a:solidFill>
                <a:latin typeface="+mj-ea"/>
                <a:ea typeface="+mj-ea"/>
              </a:rPr>
            </a:br>
            <a:r>
              <a:rPr kumimoji="0" lang="zh-TW" altLang="en-US" sz="3200" b="1" dirty="0">
                <a:solidFill>
                  <a:srgbClr val="FF0000"/>
                </a:solidFill>
                <a:latin typeface="+mj-ea"/>
                <a:ea typeface="+mj-ea"/>
              </a:rPr>
              <a:t>點擊此</a:t>
            </a:r>
            <a:r>
              <a:rPr kumimoji="0" lang="en-US" altLang="zh-TW" sz="3200" b="1" dirty="0">
                <a:solidFill>
                  <a:srgbClr val="FF0000"/>
                </a:solidFill>
                <a:latin typeface="+mj-ea"/>
                <a:ea typeface="+mj-ea"/>
              </a:rPr>
              <a:t>URL</a:t>
            </a:r>
          </a:p>
          <a:p>
            <a:pPr>
              <a:defRPr/>
            </a:pPr>
            <a:endParaRPr kumimoji="0" lang="zh-TW" altLang="en-US" sz="3200" dirty="0">
              <a:latin typeface="+mj-ea"/>
              <a:ea typeface="+mj-ea"/>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8" descr="2011-02-15_182803"/>
          <p:cNvPicPr>
            <a:picLocks noChangeAspect="1" noChangeArrowheads="1"/>
          </p:cNvPicPr>
          <p:nvPr/>
        </p:nvPicPr>
        <p:blipFill>
          <a:blip r:embed="rId2" cstate="print"/>
          <a:srcRect/>
          <a:stretch>
            <a:fillRect/>
          </a:stretch>
        </p:blipFill>
        <p:spPr bwMode="auto">
          <a:xfrm>
            <a:off x="0" y="250825"/>
            <a:ext cx="9159875" cy="6310313"/>
          </a:xfrm>
          <a:prstGeom prst="rect">
            <a:avLst/>
          </a:prstGeom>
          <a:noFill/>
          <a:ln w="9525">
            <a:noFill/>
            <a:miter lim="800000"/>
            <a:headEnd/>
            <a:tailEnd/>
          </a:ln>
        </p:spPr>
      </p:pic>
      <p:sp>
        <p:nvSpPr>
          <p:cNvPr id="5" name="矩形 4"/>
          <p:cNvSpPr/>
          <p:nvPr/>
        </p:nvSpPr>
        <p:spPr>
          <a:xfrm>
            <a:off x="193675" y="3355975"/>
            <a:ext cx="3168650" cy="863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8198" name="文字方塊 5"/>
          <p:cNvSpPr txBox="1">
            <a:spLocks noChangeArrowheads="1"/>
          </p:cNvSpPr>
          <p:nvPr/>
        </p:nvSpPr>
        <p:spPr bwMode="auto">
          <a:xfrm>
            <a:off x="4343400" y="5181600"/>
            <a:ext cx="4348163" cy="830263"/>
          </a:xfrm>
          <a:prstGeom prst="rect">
            <a:avLst/>
          </a:prstGeom>
          <a:noFill/>
          <a:ln w="9525">
            <a:noFill/>
            <a:miter lim="800000"/>
            <a:headEnd/>
            <a:tailEnd/>
          </a:ln>
        </p:spPr>
        <p:txBody>
          <a:bodyPr wrap="none">
            <a:spAutoFit/>
          </a:bodyPr>
          <a:lstStyle/>
          <a:p>
            <a:pPr>
              <a:defRPr/>
            </a:pPr>
            <a:r>
              <a:rPr kumimoji="0" lang="zh-TW" altLang="en-US" b="1" dirty="0">
                <a:solidFill>
                  <a:srgbClr val="FF0000"/>
                </a:solidFill>
                <a:latin typeface="+mj-ea"/>
                <a:ea typeface="+mj-ea"/>
              </a:rPr>
              <a:t>開通</a:t>
            </a:r>
            <a:r>
              <a:rPr kumimoji="0" lang="en-US" altLang="zh-TW" b="1" dirty="0">
                <a:solidFill>
                  <a:srgbClr val="FF0000"/>
                </a:solidFill>
                <a:latin typeface="+mj-ea"/>
                <a:ea typeface="+mj-ea"/>
              </a:rPr>
              <a:t>JSTOR</a:t>
            </a:r>
            <a:r>
              <a:rPr kumimoji="0" lang="zh-TW" altLang="en-US" b="1" dirty="0">
                <a:solidFill>
                  <a:srgbClr val="FF0000"/>
                </a:solidFill>
                <a:latin typeface="+mj-ea"/>
                <a:ea typeface="+mj-ea"/>
              </a:rPr>
              <a:t>統計的申請</a:t>
            </a:r>
            <a:r>
              <a:rPr kumimoji="0" lang="en-US" altLang="zh-TW" b="1" dirty="0">
                <a:solidFill>
                  <a:srgbClr val="FF0000"/>
                </a:solidFill>
                <a:latin typeface="+mj-ea"/>
                <a:ea typeface="+mj-ea"/>
              </a:rPr>
              <a:t>, </a:t>
            </a:r>
            <a:r>
              <a:rPr kumimoji="0" lang="zh-TW" altLang="en-US" b="1" dirty="0">
                <a:solidFill>
                  <a:srgbClr val="FF0000"/>
                </a:solidFill>
                <a:latin typeface="+mj-ea"/>
                <a:ea typeface="+mj-ea"/>
              </a:rPr>
              <a:t>請點選</a:t>
            </a:r>
            <a:endParaRPr kumimoji="0" lang="en-US" altLang="zh-TW" b="1" dirty="0">
              <a:solidFill>
                <a:srgbClr val="FF0000"/>
              </a:solidFill>
              <a:latin typeface="+mj-ea"/>
              <a:ea typeface="+mj-ea"/>
            </a:endParaRPr>
          </a:p>
          <a:p>
            <a:pPr>
              <a:defRPr/>
            </a:pPr>
            <a:r>
              <a:rPr kumimoji="0" lang="en-US" altLang="zh-TW" b="1" dirty="0">
                <a:solidFill>
                  <a:srgbClr val="FF0000"/>
                </a:solidFill>
                <a:latin typeface="+mj-ea"/>
                <a:ea typeface="+mj-ea"/>
              </a:rPr>
              <a:t>ACTIVATE</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內容版面配置區 2"/>
          <p:cNvSpPr>
            <a:spLocks noGrp="1"/>
          </p:cNvSpPr>
          <p:nvPr>
            <p:ph idx="1"/>
          </p:nvPr>
        </p:nvSpPr>
        <p:spPr/>
        <p:txBody>
          <a:bodyPr/>
          <a:lstStyle/>
          <a:p>
            <a:pPr eaLnBrk="1" hangingPunct="1"/>
            <a:endParaRPr lang="zh-TW" altLang="en-US" smtClean="0"/>
          </a:p>
        </p:txBody>
      </p:sp>
      <p:pic>
        <p:nvPicPr>
          <p:cNvPr id="77827" name="Picture 2"/>
          <p:cNvPicPr>
            <a:picLocks noChangeAspect="1" noChangeArrowheads="1"/>
          </p:cNvPicPr>
          <p:nvPr/>
        </p:nvPicPr>
        <p:blipFill>
          <a:blip r:embed="rId2" cstate="print"/>
          <a:srcRect/>
          <a:stretch>
            <a:fillRect/>
          </a:stretch>
        </p:blipFill>
        <p:spPr bwMode="auto">
          <a:xfrm>
            <a:off x="33338" y="476250"/>
            <a:ext cx="9110662" cy="5876925"/>
          </a:xfrm>
          <a:prstGeom prst="rect">
            <a:avLst/>
          </a:prstGeom>
          <a:noFill/>
          <a:ln w="9525">
            <a:noFill/>
            <a:miter lim="800000"/>
            <a:headEnd/>
            <a:tailEnd/>
          </a:ln>
        </p:spPr>
      </p:pic>
      <p:sp>
        <p:nvSpPr>
          <p:cNvPr id="9220" name="文字方塊 4"/>
          <p:cNvSpPr txBox="1">
            <a:spLocks noChangeArrowheads="1"/>
          </p:cNvSpPr>
          <p:nvPr/>
        </p:nvSpPr>
        <p:spPr bwMode="auto">
          <a:xfrm>
            <a:off x="4613275" y="4581525"/>
            <a:ext cx="4149725" cy="461963"/>
          </a:xfrm>
          <a:prstGeom prst="rect">
            <a:avLst/>
          </a:prstGeom>
          <a:noFill/>
          <a:ln w="9525">
            <a:noFill/>
            <a:miter lim="800000"/>
            <a:headEnd/>
            <a:tailEnd/>
          </a:ln>
        </p:spPr>
        <p:txBody>
          <a:bodyPr wrap="none">
            <a:spAutoFit/>
          </a:bodyPr>
          <a:lstStyle/>
          <a:p>
            <a:pPr>
              <a:defRPr/>
            </a:pPr>
            <a:r>
              <a:rPr kumimoji="0" lang="zh-TW" altLang="en-US" b="1" dirty="0">
                <a:solidFill>
                  <a:srgbClr val="FF0000"/>
                </a:solidFill>
                <a:latin typeface="+mj-ea"/>
                <a:ea typeface="+mj-ea"/>
              </a:rPr>
              <a:t>完成開通後</a:t>
            </a:r>
            <a:r>
              <a:rPr kumimoji="0" lang="en-US" altLang="zh-TW" b="1" dirty="0">
                <a:solidFill>
                  <a:srgbClr val="FF0000"/>
                </a:solidFill>
                <a:latin typeface="+mj-ea"/>
                <a:ea typeface="+mj-ea"/>
              </a:rPr>
              <a:t>, </a:t>
            </a:r>
            <a:r>
              <a:rPr kumimoji="0" lang="zh-TW" altLang="en-US" b="1" dirty="0">
                <a:solidFill>
                  <a:srgbClr val="FF0000"/>
                </a:solidFill>
                <a:latin typeface="+mj-ea"/>
                <a:ea typeface="+mj-ea"/>
              </a:rPr>
              <a:t>請點選</a:t>
            </a:r>
            <a:r>
              <a:rPr kumimoji="0" lang="en-US" altLang="zh-TW" b="1" dirty="0">
                <a:solidFill>
                  <a:srgbClr val="FF0000"/>
                </a:solidFill>
                <a:latin typeface="+mj-ea"/>
                <a:ea typeface="+mj-ea"/>
              </a:rPr>
              <a:t>LOGOUT.</a:t>
            </a:r>
          </a:p>
        </p:txBody>
      </p:sp>
      <p:sp>
        <p:nvSpPr>
          <p:cNvPr id="6" name="矩形 5"/>
          <p:cNvSpPr/>
          <p:nvPr/>
        </p:nvSpPr>
        <p:spPr>
          <a:xfrm>
            <a:off x="6804025" y="692150"/>
            <a:ext cx="2089150" cy="5762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標題 1"/>
          <p:cNvSpPr>
            <a:spLocks noGrp="1"/>
          </p:cNvSpPr>
          <p:nvPr>
            <p:ph type="title"/>
          </p:nvPr>
        </p:nvSpPr>
        <p:spPr/>
        <p:txBody>
          <a:bodyPr/>
          <a:lstStyle/>
          <a:p>
            <a:pPr eaLnBrk="1" hangingPunct="1"/>
            <a:endParaRPr lang="zh-TW" altLang="en-US" smtClean="0"/>
          </a:p>
        </p:txBody>
      </p:sp>
      <p:sp>
        <p:nvSpPr>
          <p:cNvPr id="78851" name="內容版面配置區 2"/>
          <p:cNvSpPr>
            <a:spLocks noGrp="1"/>
          </p:cNvSpPr>
          <p:nvPr>
            <p:ph idx="1"/>
          </p:nvPr>
        </p:nvSpPr>
        <p:spPr/>
        <p:txBody>
          <a:bodyPr/>
          <a:lstStyle/>
          <a:p>
            <a:pPr eaLnBrk="1" hangingPunct="1"/>
            <a:endParaRPr lang="zh-TW" altLang="en-US" smtClean="0"/>
          </a:p>
        </p:txBody>
      </p:sp>
      <p:pic>
        <p:nvPicPr>
          <p:cNvPr id="78852" name="Picture 2"/>
          <p:cNvPicPr>
            <a:picLocks noChangeAspect="1" noChangeArrowheads="1"/>
          </p:cNvPicPr>
          <p:nvPr/>
        </p:nvPicPr>
        <p:blipFill>
          <a:blip r:embed="rId2" cstate="print"/>
          <a:srcRect b="12305"/>
          <a:stretch>
            <a:fillRect/>
          </a:stretch>
        </p:blipFill>
        <p:spPr bwMode="auto">
          <a:xfrm>
            <a:off x="0" y="0"/>
            <a:ext cx="9186863" cy="6858000"/>
          </a:xfrm>
          <a:prstGeom prst="rect">
            <a:avLst/>
          </a:prstGeom>
          <a:noFill/>
          <a:ln w="9525">
            <a:noFill/>
            <a:miter lim="800000"/>
            <a:headEnd/>
            <a:tailEnd/>
          </a:ln>
        </p:spPr>
      </p:pic>
      <p:sp>
        <p:nvSpPr>
          <p:cNvPr id="78853" name="文字方塊 4"/>
          <p:cNvSpPr txBox="1">
            <a:spLocks noChangeArrowheads="1"/>
          </p:cNvSpPr>
          <p:nvPr/>
        </p:nvSpPr>
        <p:spPr bwMode="auto">
          <a:xfrm>
            <a:off x="5334000" y="2590800"/>
            <a:ext cx="2665413" cy="369888"/>
          </a:xfrm>
          <a:prstGeom prst="rect">
            <a:avLst/>
          </a:prstGeom>
          <a:noFill/>
          <a:ln w="9525">
            <a:noFill/>
            <a:miter lim="800000"/>
            <a:headEnd/>
            <a:tailEnd/>
          </a:ln>
        </p:spPr>
        <p:txBody>
          <a:bodyPr wrap="none">
            <a:spAutoFit/>
          </a:bodyPr>
          <a:lstStyle/>
          <a:p>
            <a:r>
              <a:rPr kumimoji="0" lang="zh-TW" altLang="en-US" b="1">
                <a:solidFill>
                  <a:srgbClr val="FF0000"/>
                </a:solidFill>
                <a:latin typeface="Calibri" pitchFamily="34" charset="0"/>
                <a:ea typeface="ＭＳ Ｐゴシック" pitchFamily="34" charset="-128"/>
              </a:rPr>
              <a:t>完成申請後</a:t>
            </a:r>
            <a:r>
              <a:rPr kumimoji="0" lang="en-US" altLang="zh-TW" b="1">
                <a:solidFill>
                  <a:srgbClr val="FF0000"/>
                </a:solidFill>
                <a:latin typeface="Calibri" pitchFamily="34" charset="0"/>
                <a:ea typeface="ＭＳ Ｐゴシック" pitchFamily="34" charset="-128"/>
              </a:rPr>
              <a:t>, </a:t>
            </a:r>
            <a:r>
              <a:rPr kumimoji="0" lang="zh-TW" altLang="en-US" b="1">
                <a:solidFill>
                  <a:srgbClr val="FF0000"/>
                </a:solidFill>
                <a:latin typeface="Calibri" pitchFamily="34" charset="0"/>
                <a:ea typeface="ＭＳ Ｐゴシック" pitchFamily="34" charset="-128"/>
              </a:rPr>
              <a:t>請重新登入</a:t>
            </a:r>
            <a:r>
              <a:rPr kumimoji="0" lang="en-US" altLang="zh-TW" b="1">
                <a:solidFill>
                  <a:srgbClr val="FF0000"/>
                </a:solidFill>
                <a:latin typeface="Calibri" pitchFamily="34" charset="0"/>
                <a:ea typeface="ＭＳ Ｐゴシック" pitchFamily="34" charset="-128"/>
              </a:rPr>
              <a:t>.</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7" descr="2011-02-16_085212"/>
          <p:cNvPicPr>
            <a:picLocks noChangeAspect="1" noChangeArrowheads="1"/>
          </p:cNvPicPr>
          <p:nvPr/>
        </p:nvPicPr>
        <p:blipFill>
          <a:blip r:embed="rId2" cstate="print"/>
          <a:srcRect/>
          <a:stretch>
            <a:fillRect/>
          </a:stretch>
        </p:blipFill>
        <p:spPr bwMode="auto">
          <a:xfrm>
            <a:off x="0" y="376238"/>
            <a:ext cx="9144000" cy="6213475"/>
          </a:xfrm>
          <a:prstGeom prst="rect">
            <a:avLst/>
          </a:prstGeom>
          <a:noFill/>
          <a:ln w="9525">
            <a:noFill/>
            <a:miter lim="800000"/>
            <a:headEnd/>
            <a:tailEnd/>
          </a:ln>
        </p:spPr>
      </p:pic>
      <p:sp>
        <p:nvSpPr>
          <p:cNvPr id="11268" name="文字方塊 5"/>
          <p:cNvSpPr txBox="1">
            <a:spLocks noChangeArrowheads="1"/>
          </p:cNvSpPr>
          <p:nvPr/>
        </p:nvSpPr>
        <p:spPr bwMode="auto">
          <a:xfrm>
            <a:off x="1584325" y="3246438"/>
            <a:ext cx="4657725" cy="830262"/>
          </a:xfrm>
          <a:prstGeom prst="rect">
            <a:avLst/>
          </a:prstGeom>
          <a:noFill/>
          <a:ln w="9525">
            <a:noFill/>
            <a:miter lim="800000"/>
            <a:headEnd/>
            <a:tailEnd/>
          </a:ln>
        </p:spPr>
        <p:txBody>
          <a:bodyPr wrap="none">
            <a:spAutoFit/>
          </a:bodyPr>
          <a:lstStyle/>
          <a:p>
            <a:pPr>
              <a:defRPr/>
            </a:pPr>
            <a:r>
              <a:rPr kumimoji="0" lang="zh-TW" altLang="en-US" b="1" dirty="0">
                <a:solidFill>
                  <a:srgbClr val="FF0000"/>
                </a:solidFill>
                <a:latin typeface="+mj-ea"/>
                <a:ea typeface="+mj-ea"/>
              </a:rPr>
              <a:t>重新登入後</a:t>
            </a:r>
            <a:r>
              <a:rPr kumimoji="0" lang="en-US" altLang="zh-TW" b="1" dirty="0">
                <a:solidFill>
                  <a:srgbClr val="FF0000"/>
                </a:solidFill>
                <a:latin typeface="+mj-ea"/>
                <a:ea typeface="+mj-ea"/>
              </a:rPr>
              <a:t>, MYSTOR</a:t>
            </a:r>
            <a:r>
              <a:rPr kumimoji="0" lang="zh-TW" altLang="en-US" b="1" dirty="0">
                <a:solidFill>
                  <a:srgbClr val="FF0000"/>
                </a:solidFill>
                <a:latin typeface="+mj-ea"/>
                <a:ea typeface="+mj-ea"/>
              </a:rPr>
              <a:t>的選單下</a:t>
            </a:r>
            <a:r>
              <a:rPr kumimoji="0" lang="en-US" altLang="zh-TW" b="1" dirty="0">
                <a:solidFill>
                  <a:srgbClr val="FF0000"/>
                </a:solidFill>
                <a:latin typeface="+mj-ea"/>
                <a:ea typeface="+mj-ea"/>
              </a:rPr>
              <a:t>, </a:t>
            </a:r>
          </a:p>
          <a:p>
            <a:pPr>
              <a:defRPr/>
            </a:pPr>
            <a:r>
              <a:rPr kumimoji="0" lang="zh-TW" altLang="en-US" b="1" dirty="0">
                <a:solidFill>
                  <a:srgbClr val="FF0000"/>
                </a:solidFill>
                <a:latin typeface="+mj-ea"/>
                <a:ea typeface="+mj-ea"/>
              </a:rPr>
              <a:t>即會出現</a:t>
            </a:r>
            <a:r>
              <a:rPr kumimoji="0" lang="en-US" altLang="zh-TW" b="1" dirty="0">
                <a:solidFill>
                  <a:srgbClr val="FF0000"/>
                </a:solidFill>
                <a:latin typeface="+mj-ea"/>
                <a:ea typeface="+mj-ea"/>
              </a:rPr>
              <a:t>Usage Statistics</a:t>
            </a:r>
            <a:r>
              <a:rPr kumimoji="0" lang="zh-TW" altLang="en-US" b="1" dirty="0">
                <a:solidFill>
                  <a:srgbClr val="FF0000"/>
                </a:solidFill>
                <a:latin typeface="+mj-ea"/>
                <a:ea typeface="+mj-ea"/>
              </a:rPr>
              <a:t>的選項</a:t>
            </a:r>
            <a:endParaRPr kumimoji="0" lang="en-US" altLang="zh-TW" b="1" dirty="0">
              <a:solidFill>
                <a:srgbClr val="FF0000"/>
              </a:solidFill>
              <a:latin typeface="+mj-ea"/>
              <a:ea typeface="+mj-ea"/>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8" descr="2011-02-16_085449"/>
          <p:cNvPicPr>
            <a:picLocks noChangeAspect="1" noChangeArrowheads="1"/>
          </p:cNvPicPr>
          <p:nvPr/>
        </p:nvPicPr>
        <p:blipFill>
          <a:blip r:embed="rId2" cstate="print"/>
          <a:srcRect/>
          <a:stretch>
            <a:fillRect/>
          </a:stretch>
        </p:blipFill>
        <p:spPr bwMode="auto">
          <a:xfrm>
            <a:off x="-11113" y="838200"/>
            <a:ext cx="9144001" cy="5911850"/>
          </a:xfrm>
          <a:prstGeom prst="rect">
            <a:avLst/>
          </a:prstGeom>
          <a:noFill/>
          <a:ln w="9525">
            <a:noFill/>
            <a:miter lim="800000"/>
            <a:headEnd/>
            <a:tailEnd/>
          </a:ln>
        </p:spPr>
      </p:pic>
      <p:sp>
        <p:nvSpPr>
          <p:cNvPr id="12293" name="文字方塊 4"/>
          <p:cNvSpPr txBox="1">
            <a:spLocks noChangeArrowheads="1"/>
          </p:cNvSpPr>
          <p:nvPr/>
        </p:nvSpPr>
        <p:spPr bwMode="auto">
          <a:xfrm>
            <a:off x="5181600" y="3084513"/>
            <a:ext cx="3570288" cy="830262"/>
          </a:xfrm>
          <a:prstGeom prst="rect">
            <a:avLst/>
          </a:prstGeom>
          <a:noFill/>
          <a:ln w="9525">
            <a:noFill/>
            <a:miter lim="800000"/>
            <a:headEnd/>
            <a:tailEnd/>
          </a:ln>
        </p:spPr>
        <p:txBody>
          <a:bodyPr wrap="none">
            <a:spAutoFit/>
          </a:bodyPr>
          <a:lstStyle/>
          <a:p>
            <a:pPr>
              <a:defRPr/>
            </a:pPr>
            <a:r>
              <a:rPr kumimoji="0" lang="zh-TW" altLang="en-US" b="1" dirty="0">
                <a:solidFill>
                  <a:srgbClr val="FF0000"/>
                </a:solidFill>
                <a:latin typeface="+mj-ea"/>
                <a:ea typeface="+mj-ea"/>
              </a:rPr>
              <a:t>提出統計需求後</a:t>
            </a:r>
            <a:r>
              <a:rPr kumimoji="0" lang="en-US" altLang="zh-TW" b="1" dirty="0">
                <a:solidFill>
                  <a:srgbClr val="FF0000"/>
                </a:solidFill>
                <a:latin typeface="+mj-ea"/>
                <a:ea typeface="+mj-ea"/>
              </a:rPr>
              <a:t>, </a:t>
            </a:r>
          </a:p>
          <a:p>
            <a:pPr>
              <a:defRPr/>
            </a:pPr>
            <a:r>
              <a:rPr kumimoji="0" lang="zh-TW" altLang="en-US" b="1" dirty="0">
                <a:solidFill>
                  <a:srgbClr val="FF0000"/>
                </a:solidFill>
                <a:latin typeface="+mj-ea"/>
                <a:ea typeface="+mj-ea"/>
              </a:rPr>
              <a:t>會列出待提供的統計清單</a:t>
            </a:r>
            <a:endParaRPr kumimoji="0" lang="en-US" altLang="zh-TW" b="1" dirty="0">
              <a:solidFill>
                <a:srgbClr val="FF0000"/>
              </a:solidFill>
              <a:latin typeface="+mj-ea"/>
              <a:ea typeface="+mj-ea"/>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9" descr="2011-02-16_085709"/>
          <p:cNvPicPr>
            <a:picLocks noChangeAspect="1" noChangeArrowheads="1"/>
          </p:cNvPicPr>
          <p:nvPr/>
        </p:nvPicPr>
        <p:blipFill>
          <a:blip r:embed="rId2" cstate="print"/>
          <a:srcRect/>
          <a:stretch>
            <a:fillRect/>
          </a:stretch>
        </p:blipFill>
        <p:spPr bwMode="auto">
          <a:xfrm>
            <a:off x="0" y="914400"/>
            <a:ext cx="9144000" cy="5888038"/>
          </a:xfrm>
          <a:prstGeom prst="rect">
            <a:avLst/>
          </a:prstGeom>
          <a:noFill/>
          <a:ln w="9525">
            <a:noFill/>
            <a:miter lim="800000"/>
            <a:headEnd/>
            <a:tailEnd/>
          </a:ln>
        </p:spPr>
      </p:pic>
      <p:sp>
        <p:nvSpPr>
          <p:cNvPr id="5" name="矩形 4"/>
          <p:cNvSpPr/>
          <p:nvPr/>
        </p:nvSpPr>
        <p:spPr>
          <a:xfrm>
            <a:off x="128588" y="2128838"/>
            <a:ext cx="2644775" cy="3730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p>
        </p:txBody>
      </p:sp>
      <p:sp>
        <p:nvSpPr>
          <p:cNvPr id="13318" name="文字方塊 5"/>
          <p:cNvSpPr txBox="1">
            <a:spLocks noChangeArrowheads="1"/>
          </p:cNvSpPr>
          <p:nvPr/>
        </p:nvSpPr>
        <p:spPr bwMode="auto">
          <a:xfrm>
            <a:off x="3206750" y="1489075"/>
            <a:ext cx="3460750" cy="461963"/>
          </a:xfrm>
          <a:prstGeom prst="rect">
            <a:avLst/>
          </a:prstGeom>
          <a:noFill/>
          <a:ln w="9525">
            <a:noFill/>
            <a:miter lim="800000"/>
            <a:headEnd/>
            <a:tailEnd/>
          </a:ln>
        </p:spPr>
        <p:txBody>
          <a:bodyPr wrap="none">
            <a:spAutoFit/>
          </a:bodyPr>
          <a:lstStyle/>
          <a:p>
            <a:pPr>
              <a:defRPr/>
            </a:pPr>
            <a:r>
              <a:rPr kumimoji="0" lang="zh-TW" altLang="en-US" b="1">
                <a:solidFill>
                  <a:srgbClr val="FF0000"/>
                </a:solidFill>
                <a:latin typeface="+mj-ea"/>
                <a:ea typeface="+mj-ea"/>
              </a:rPr>
              <a:t>統計格式 </a:t>
            </a:r>
            <a:r>
              <a:rPr kumimoji="0" lang="en-US" altLang="zh-TW" b="1">
                <a:solidFill>
                  <a:srgbClr val="FF0000"/>
                </a:solidFill>
                <a:latin typeface="+mj-ea"/>
                <a:ea typeface="+mj-ea"/>
              </a:rPr>
              <a:t>1 - COUNTER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8"/>
          <p:cNvSpPr>
            <a:spLocks noChangeArrowheads="1"/>
          </p:cNvSpPr>
          <p:nvPr/>
        </p:nvSpPr>
        <p:spPr bwMode="auto">
          <a:xfrm>
            <a:off x="342900" y="228600"/>
            <a:ext cx="4914900" cy="461963"/>
          </a:xfrm>
          <a:prstGeom prst="rect">
            <a:avLst/>
          </a:prstGeom>
          <a:noFill/>
          <a:ln w="9525">
            <a:noFill/>
            <a:miter lim="800000"/>
            <a:headEnd/>
            <a:tailEnd/>
          </a:ln>
        </p:spPr>
        <p:txBody>
          <a:bodyPr>
            <a:spAutoFit/>
          </a:bodyPr>
          <a:lstStyle/>
          <a:p>
            <a:pPr eaLnBrk="0" hangingPunct="0">
              <a:defRPr/>
            </a:pPr>
            <a:r>
              <a:rPr kumimoji="0" lang="en-US" altLang="zh-TW" dirty="0">
                <a:latin typeface="+mj-ea"/>
                <a:ea typeface="+mj-ea"/>
              </a:rPr>
              <a:t>JSTOR</a:t>
            </a:r>
            <a:r>
              <a:rPr kumimoji="0" lang="zh-TW" altLang="en-US" dirty="0">
                <a:latin typeface="+mj-ea"/>
                <a:ea typeface="+mj-ea"/>
              </a:rPr>
              <a:t>回溯期刊計畫現況</a:t>
            </a:r>
          </a:p>
        </p:txBody>
      </p:sp>
      <p:sp>
        <p:nvSpPr>
          <p:cNvPr id="4" name="Content Placeholder 1"/>
          <p:cNvSpPr txBox="1">
            <a:spLocks/>
          </p:cNvSpPr>
          <p:nvPr/>
        </p:nvSpPr>
        <p:spPr bwMode="auto">
          <a:xfrm>
            <a:off x="0" y="1371600"/>
            <a:ext cx="8763000" cy="4267200"/>
          </a:xfrm>
          <a:prstGeom prst="rect">
            <a:avLst/>
          </a:prstGeom>
          <a:noFill/>
          <a:ln w="9525">
            <a:noFill/>
            <a:miter lim="800000"/>
            <a:headEnd/>
            <a:tailEnd/>
          </a:ln>
        </p:spPr>
        <p:txBody>
          <a:bodyPr/>
          <a:lstStyle/>
          <a:p>
            <a:pPr marL="739775" lvl="1" indent="-282575">
              <a:lnSpc>
                <a:spcPct val="200000"/>
              </a:lnSpc>
              <a:spcBef>
                <a:spcPts val="1200"/>
              </a:spcBef>
              <a:buClr>
                <a:srgbClr val="C00000"/>
              </a:buClr>
              <a:buFont typeface="Arial" charset="0"/>
              <a:buChar char="»"/>
              <a:defRPr/>
            </a:pPr>
            <a:r>
              <a:rPr lang="zh-CN" altLang="en-US" sz="2000">
                <a:solidFill>
                  <a:srgbClr val="000000"/>
                </a:solidFill>
                <a:latin typeface="微軟正黑體" pitchFamily="34" charset="-120"/>
                <a:ea typeface="微軟正黑體" pitchFamily="34" charset="-120"/>
              </a:rPr>
              <a:t>自</a:t>
            </a:r>
            <a:r>
              <a:rPr lang="en-US" altLang="zh-CN" sz="2000">
                <a:solidFill>
                  <a:srgbClr val="000000"/>
                </a:solidFill>
                <a:latin typeface="微軟正黑體" pitchFamily="34" charset="-120"/>
                <a:ea typeface="微軟正黑體" pitchFamily="34" charset="-120"/>
              </a:rPr>
              <a:t>1997</a:t>
            </a:r>
            <a:r>
              <a:rPr lang="zh-CN" altLang="en-US" sz="2000">
                <a:solidFill>
                  <a:srgbClr val="000000"/>
                </a:solidFill>
                <a:latin typeface="微軟正黑體" pitchFamily="34" charset="-120"/>
                <a:ea typeface="微軟正黑體" pitchFamily="34" charset="-120"/>
              </a:rPr>
              <a:t>年以來，</a:t>
            </a:r>
            <a:r>
              <a:rPr lang="en-US" altLang="zh-CN" sz="2000">
                <a:solidFill>
                  <a:srgbClr val="000000"/>
                </a:solidFill>
                <a:latin typeface="微軟正黑體" pitchFamily="34" charset="-120"/>
                <a:ea typeface="微軟正黑體" pitchFamily="34" charset="-120"/>
              </a:rPr>
              <a:t>JSTOR</a:t>
            </a:r>
            <a:r>
              <a:rPr lang="zh-TW" altLang="en-US" sz="2000">
                <a:solidFill>
                  <a:srgbClr val="000000"/>
                </a:solidFill>
                <a:latin typeface="微軟正黑體" pitchFamily="34" charset="-120"/>
                <a:ea typeface="微軟正黑體" pitchFamily="34" charset="-120"/>
              </a:rPr>
              <a:t>一直致力於集成來自全世界最好的出版商出版內容，以供給學術研究社群使用。同時，竭盡所能確保全世界圖書館訂戶存取于</a:t>
            </a:r>
            <a:r>
              <a:rPr lang="en-US" altLang="zh-CN" sz="2000">
                <a:solidFill>
                  <a:srgbClr val="000000"/>
                </a:solidFill>
                <a:latin typeface="微軟正黑體" pitchFamily="34" charset="-120"/>
                <a:ea typeface="微軟正黑體" pitchFamily="34" charset="-120"/>
              </a:rPr>
              <a:t>JSTOR</a:t>
            </a:r>
            <a:r>
              <a:rPr lang="zh-TW" altLang="en-US" sz="2000">
                <a:solidFill>
                  <a:srgbClr val="000000"/>
                </a:solidFill>
                <a:latin typeface="微軟正黑體" pitchFamily="34" charset="-120"/>
                <a:ea typeface="微軟正黑體" pitchFamily="34" charset="-120"/>
              </a:rPr>
              <a:t>的回溯期刊能為下一代所用。目前，已有來自</a:t>
            </a:r>
            <a:r>
              <a:rPr lang="en-US" altLang="zh-CN" sz="2000">
                <a:solidFill>
                  <a:srgbClr val="FF0000"/>
                </a:solidFill>
                <a:latin typeface="微軟正黑體" pitchFamily="34" charset="-120"/>
                <a:ea typeface="微軟正黑體" pitchFamily="34" charset="-120"/>
              </a:rPr>
              <a:t>140</a:t>
            </a:r>
            <a:r>
              <a:rPr lang="zh-TW" altLang="en-US" sz="2000">
                <a:solidFill>
                  <a:srgbClr val="FF0000"/>
                </a:solidFill>
                <a:latin typeface="微軟正黑體" pitchFamily="34" charset="-120"/>
                <a:ea typeface="微軟正黑體" pitchFamily="34" charset="-120"/>
              </a:rPr>
              <a:t>多個國家超過</a:t>
            </a:r>
            <a:r>
              <a:rPr lang="en-US" altLang="zh-CN" sz="2000">
                <a:solidFill>
                  <a:srgbClr val="FF0000"/>
                </a:solidFill>
                <a:latin typeface="微軟正黑體" pitchFamily="34" charset="-120"/>
                <a:ea typeface="微軟正黑體" pitchFamily="34" charset="-120"/>
              </a:rPr>
              <a:t>7,600</a:t>
            </a:r>
            <a:r>
              <a:rPr lang="zh-TW" altLang="en-US" sz="2000">
                <a:solidFill>
                  <a:srgbClr val="FF0000"/>
                </a:solidFill>
                <a:latin typeface="微軟正黑體" pitchFamily="34" charset="-120"/>
                <a:ea typeface="微軟正黑體" pitchFamily="34" charset="-120"/>
              </a:rPr>
              <a:t>個圖書館共同促進此項計畫，參與</a:t>
            </a:r>
            <a:r>
              <a:rPr lang="en-US" altLang="zh-CN" sz="2000">
                <a:solidFill>
                  <a:srgbClr val="FF0000"/>
                </a:solidFill>
                <a:latin typeface="微軟正黑體" pitchFamily="34" charset="-120"/>
                <a:ea typeface="微軟正黑體" pitchFamily="34" charset="-120"/>
              </a:rPr>
              <a:t>JSTOR</a:t>
            </a:r>
            <a:r>
              <a:rPr lang="zh-TW" altLang="en-US" sz="2000">
                <a:solidFill>
                  <a:srgbClr val="FF0000"/>
                </a:solidFill>
                <a:latin typeface="微軟正黑體" pitchFamily="34" charset="-120"/>
                <a:ea typeface="微軟正黑體" pitchFamily="34" charset="-120"/>
              </a:rPr>
              <a:t>的出版商更多達</a:t>
            </a:r>
            <a:r>
              <a:rPr lang="en-US" altLang="zh-CN" sz="2000">
                <a:solidFill>
                  <a:srgbClr val="FF0000"/>
                </a:solidFill>
                <a:latin typeface="微軟正黑體" pitchFamily="34" charset="-120"/>
                <a:ea typeface="微軟正黑體" pitchFamily="34" charset="-120"/>
              </a:rPr>
              <a:t>800</a:t>
            </a:r>
            <a:r>
              <a:rPr lang="zh-CN" altLang="en-US" sz="2000" dirty="0">
                <a:solidFill>
                  <a:srgbClr val="FF0000"/>
                </a:solidFill>
                <a:latin typeface="微軟正黑體" pitchFamily="34" charset="-120"/>
                <a:ea typeface="微軟正黑體" pitchFamily="34" charset="-120"/>
              </a:rPr>
              <a:t>家，包含的期刊已</a:t>
            </a:r>
            <a:r>
              <a:rPr lang="zh-CN" altLang="en-US" sz="2000">
                <a:solidFill>
                  <a:srgbClr val="FF0000"/>
                </a:solidFill>
                <a:latin typeface="微軟正黑體" pitchFamily="34" charset="-120"/>
                <a:ea typeface="微軟正黑體" pitchFamily="34" charset="-120"/>
              </a:rPr>
              <a:t>近</a:t>
            </a:r>
            <a:r>
              <a:rPr lang="en-US" altLang="zh-CN" sz="2000">
                <a:solidFill>
                  <a:srgbClr val="FF0000"/>
                </a:solidFill>
                <a:latin typeface="微軟正黑體" pitchFamily="34" charset="-120"/>
                <a:ea typeface="微軟正黑體" pitchFamily="34" charset="-120"/>
              </a:rPr>
              <a:t>1800</a:t>
            </a:r>
            <a:r>
              <a:rPr lang="zh-CN" altLang="en-US" sz="2000">
                <a:solidFill>
                  <a:srgbClr val="FF0000"/>
                </a:solidFill>
                <a:latin typeface="微軟正黑體" pitchFamily="34" charset="-120"/>
                <a:ea typeface="微軟正黑體" pitchFamily="34" charset="-120"/>
              </a:rPr>
              <a:t>種。</a:t>
            </a:r>
            <a:endParaRPr lang="zh-CN" altLang="en-US" sz="2000" dirty="0">
              <a:solidFill>
                <a:srgbClr val="FF0000"/>
              </a:solidFill>
              <a:latin typeface="微軟正黑體" pitchFamily="34" charset="-120"/>
              <a:ea typeface="微軟正黑體" pitchFamily="34" charset="-120"/>
            </a:endParaRPr>
          </a:p>
          <a:p>
            <a:pPr marL="739775" lvl="1" indent="-282575">
              <a:lnSpc>
                <a:spcPct val="200000"/>
              </a:lnSpc>
              <a:spcBef>
                <a:spcPts val="1200"/>
              </a:spcBef>
              <a:buClr>
                <a:srgbClr val="C00000"/>
              </a:buClr>
              <a:defRPr/>
            </a:pPr>
            <a:r>
              <a:rPr kumimoji="0" lang="en-US" altLang="zh-TW" sz="1600" kern="0" dirty="0">
                <a:solidFill>
                  <a:srgbClr val="000000"/>
                </a:solidFill>
                <a:latin typeface="+mj-ea"/>
                <a:ea typeface="+mj-ea"/>
              </a:rPr>
              <a:t/>
            </a:r>
            <a:br>
              <a:rPr kumimoji="0" lang="en-US" altLang="zh-TW" sz="1600" kern="0" dirty="0">
                <a:solidFill>
                  <a:srgbClr val="000000"/>
                </a:solidFill>
                <a:latin typeface="+mj-ea"/>
                <a:ea typeface="+mj-ea"/>
              </a:rPr>
            </a:br>
            <a:endParaRPr kumimoji="0" lang="zh-TW" altLang="en-US" sz="1600" kern="0" dirty="0">
              <a:solidFill>
                <a:srgbClr val="000000"/>
              </a:solidFill>
              <a:latin typeface="+mj-ea"/>
              <a:ea typeface="+mj-ea"/>
            </a:endParaRP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7" descr="2011-02-16_090531"/>
          <p:cNvPicPr>
            <a:picLocks noChangeAspect="1" noChangeArrowheads="1"/>
          </p:cNvPicPr>
          <p:nvPr/>
        </p:nvPicPr>
        <p:blipFill>
          <a:blip r:embed="rId2" cstate="print"/>
          <a:srcRect/>
          <a:stretch>
            <a:fillRect/>
          </a:stretch>
        </p:blipFill>
        <p:spPr bwMode="auto">
          <a:xfrm>
            <a:off x="14288" y="304800"/>
            <a:ext cx="9144000" cy="6537325"/>
          </a:xfrm>
          <a:prstGeom prst="rect">
            <a:avLst/>
          </a:prstGeom>
          <a:noFill/>
          <a:ln w="9525">
            <a:noFill/>
            <a:miter lim="800000"/>
            <a:headEnd/>
            <a:tailEnd/>
          </a:ln>
        </p:spPr>
      </p:pic>
      <p:sp>
        <p:nvSpPr>
          <p:cNvPr id="14340" name="文字方塊 7"/>
          <p:cNvSpPr txBox="1">
            <a:spLocks noChangeArrowheads="1"/>
          </p:cNvSpPr>
          <p:nvPr/>
        </p:nvSpPr>
        <p:spPr bwMode="auto">
          <a:xfrm>
            <a:off x="3149600" y="1166813"/>
            <a:ext cx="3816350" cy="461962"/>
          </a:xfrm>
          <a:prstGeom prst="rect">
            <a:avLst/>
          </a:prstGeom>
          <a:noFill/>
          <a:ln w="9525">
            <a:noFill/>
            <a:miter lim="800000"/>
            <a:headEnd/>
            <a:tailEnd/>
          </a:ln>
        </p:spPr>
        <p:txBody>
          <a:bodyPr wrap="none">
            <a:spAutoFit/>
          </a:bodyPr>
          <a:lstStyle/>
          <a:p>
            <a:pPr>
              <a:defRPr/>
            </a:pPr>
            <a:r>
              <a:rPr kumimoji="0" lang="zh-TW" altLang="en-US" b="1">
                <a:solidFill>
                  <a:srgbClr val="FF0000"/>
                </a:solidFill>
                <a:latin typeface="+mj-ea"/>
                <a:ea typeface="+mj-ea"/>
              </a:rPr>
              <a:t>統計報表範例</a:t>
            </a:r>
            <a:r>
              <a:rPr kumimoji="0" lang="en-US" altLang="zh-TW" b="1">
                <a:solidFill>
                  <a:srgbClr val="FF0000"/>
                </a:solidFill>
                <a:latin typeface="+mj-ea"/>
                <a:ea typeface="+mj-ea"/>
              </a:rPr>
              <a:t> - COUNTER</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9" descr="2011-08-11_120053"/>
          <p:cNvPicPr>
            <a:picLocks noChangeAspect="1" noChangeArrowheads="1"/>
          </p:cNvPicPr>
          <p:nvPr/>
        </p:nvPicPr>
        <p:blipFill>
          <a:blip r:embed="rId2" cstate="print"/>
          <a:srcRect/>
          <a:stretch>
            <a:fillRect/>
          </a:stretch>
        </p:blipFill>
        <p:spPr bwMode="auto">
          <a:xfrm>
            <a:off x="0" y="1314450"/>
            <a:ext cx="9144000" cy="5162550"/>
          </a:xfrm>
          <a:prstGeom prst="rect">
            <a:avLst/>
          </a:prstGeom>
          <a:noFill/>
          <a:ln w="9525">
            <a:noFill/>
            <a:miter lim="800000"/>
            <a:headEnd/>
            <a:tailEnd/>
          </a:ln>
        </p:spPr>
      </p:pic>
      <p:sp>
        <p:nvSpPr>
          <p:cNvPr id="5" name="矩形 4"/>
          <p:cNvSpPr/>
          <p:nvPr/>
        </p:nvSpPr>
        <p:spPr>
          <a:xfrm>
            <a:off x="61913" y="2239963"/>
            <a:ext cx="2828925" cy="3587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latin typeface="+mj-ea"/>
              <a:ea typeface="+mj-ea"/>
            </a:endParaRPr>
          </a:p>
        </p:txBody>
      </p:sp>
      <p:sp>
        <p:nvSpPr>
          <p:cNvPr id="15366" name="文字方塊 5"/>
          <p:cNvSpPr txBox="1">
            <a:spLocks noChangeArrowheads="1"/>
          </p:cNvSpPr>
          <p:nvPr/>
        </p:nvSpPr>
        <p:spPr bwMode="auto">
          <a:xfrm>
            <a:off x="3092450" y="2128838"/>
            <a:ext cx="4433888" cy="461962"/>
          </a:xfrm>
          <a:prstGeom prst="rect">
            <a:avLst/>
          </a:prstGeom>
          <a:noFill/>
          <a:ln w="9525">
            <a:noFill/>
            <a:miter lim="800000"/>
            <a:headEnd/>
            <a:tailEnd/>
          </a:ln>
        </p:spPr>
        <p:txBody>
          <a:bodyPr wrap="none">
            <a:spAutoFit/>
          </a:bodyPr>
          <a:lstStyle/>
          <a:p>
            <a:pPr>
              <a:defRPr/>
            </a:pPr>
            <a:r>
              <a:rPr kumimoji="0" lang="zh-TW" altLang="en-US" b="1">
                <a:solidFill>
                  <a:srgbClr val="FF0000"/>
                </a:solidFill>
                <a:latin typeface="+mj-ea"/>
                <a:ea typeface="+mj-ea"/>
              </a:rPr>
              <a:t>統計格式 </a:t>
            </a:r>
            <a:r>
              <a:rPr kumimoji="0" lang="en-US" altLang="zh-TW" b="1">
                <a:solidFill>
                  <a:srgbClr val="FF0000"/>
                </a:solidFill>
                <a:latin typeface="+mj-ea"/>
                <a:ea typeface="+mj-ea"/>
              </a:rPr>
              <a:t>2 – Summary Usage</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6" descr="2011-02-16_091500"/>
          <p:cNvPicPr>
            <a:picLocks noChangeAspect="1" noChangeArrowheads="1"/>
          </p:cNvPicPr>
          <p:nvPr/>
        </p:nvPicPr>
        <p:blipFill>
          <a:blip r:embed="rId2" cstate="print"/>
          <a:srcRect/>
          <a:stretch>
            <a:fillRect/>
          </a:stretch>
        </p:blipFill>
        <p:spPr bwMode="auto">
          <a:xfrm>
            <a:off x="0" y="692150"/>
            <a:ext cx="9144000" cy="6242050"/>
          </a:xfrm>
          <a:prstGeom prst="rect">
            <a:avLst/>
          </a:prstGeom>
          <a:noFill/>
          <a:ln w="9525">
            <a:noFill/>
            <a:miter lim="800000"/>
            <a:headEnd/>
            <a:tailEnd/>
          </a:ln>
        </p:spPr>
      </p:pic>
      <p:sp>
        <p:nvSpPr>
          <p:cNvPr id="16387" name="文字方塊 5"/>
          <p:cNvSpPr txBox="1">
            <a:spLocks noChangeArrowheads="1"/>
          </p:cNvSpPr>
          <p:nvPr/>
        </p:nvSpPr>
        <p:spPr bwMode="auto">
          <a:xfrm>
            <a:off x="3224213" y="1431925"/>
            <a:ext cx="4865687" cy="461963"/>
          </a:xfrm>
          <a:prstGeom prst="rect">
            <a:avLst/>
          </a:prstGeom>
          <a:noFill/>
          <a:ln w="9525">
            <a:noFill/>
            <a:miter lim="800000"/>
            <a:headEnd/>
            <a:tailEnd/>
          </a:ln>
        </p:spPr>
        <p:txBody>
          <a:bodyPr wrap="none">
            <a:spAutoFit/>
          </a:bodyPr>
          <a:lstStyle/>
          <a:p>
            <a:pPr>
              <a:defRPr/>
            </a:pPr>
            <a:r>
              <a:rPr kumimoji="0" lang="zh-TW" altLang="en-US" b="1">
                <a:solidFill>
                  <a:srgbClr val="FF0000"/>
                </a:solidFill>
                <a:latin typeface="+mj-ea"/>
                <a:ea typeface="+mj-ea"/>
              </a:rPr>
              <a:t>統計格式 範本</a:t>
            </a:r>
            <a:r>
              <a:rPr kumimoji="0" lang="en-US" altLang="zh-TW" b="1">
                <a:solidFill>
                  <a:srgbClr val="FF0000"/>
                </a:solidFill>
                <a:latin typeface="+mj-ea"/>
                <a:ea typeface="+mj-ea"/>
              </a:rPr>
              <a:t> – Summary Usage</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10" descr="2011-02-16_090850"/>
          <p:cNvPicPr>
            <a:picLocks noChangeAspect="1" noChangeArrowheads="1"/>
          </p:cNvPicPr>
          <p:nvPr/>
        </p:nvPicPr>
        <p:blipFill>
          <a:blip r:embed="rId2" cstate="print"/>
          <a:srcRect/>
          <a:stretch>
            <a:fillRect/>
          </a:stretch>
        </p:blipFill>
        <p:spPr bwMode="auto">
          <a:xfrm>
            <a:off x="0" y="766763"/>
            <a:ext cx="9144000" cy="6091237"/>
          </a:xfrm>
          <a:prstGeom prst="rect">
            <a:avLst/>
          </a:prstGeom>
          <a:noFill/>
          <a:ln w="9525">
            <a:noFill/>
            <a:miter lim="800000"/>
            <a:headEnd/>
            <a:tailEnd/>
          </a:ln>
        </p:spPr>
      </p:pic>
      <p:sp>
        <p:nvSpPr>
          <p:cNvPr id="5" name="矩形 4"/>
          <p:cNvSpPr/>
          <p:nvPr/>
        </p:nvSpPr>
        <p:spPr>
          <a:xfrm>
            <a:off x="128588" y="2009775"/>
            <a:ext cx="2673350" cy="3587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zh-TW" altLang="en-US">
              <a:latin typeface="+mj-ea"/>
              <a:ea typeface="+mj-ea"/>
            </a:endParaRPr>
          </a:p>
        </p:txBody>
      </p:sp>
      <p:sp>
        <p:nvSpPr>
          <p:cNvPr id="17414" name="文字方塊 5"/>
          <p:cNvSpPr txBox="1">
            <a:spLocks noChangeArrowheads="1"/>
          </p:cNvSpPr>
          <p:nvPr/>
        </p:nvSpPr>
        <p:spPr bwMode="auto">
          <a:xfrm>
            <a:off x="2057400" y="1179513"/>
            <a:ext cx="4249738" cy="461962"/>
          </a:xfrm>
          <a:prstGeom prst="rect">
            <a:avLst/>
          </a:prstGeom>
          <a:noFill/>
          <a:ln w="9525">
            <a:noFill/>
            <a:miter lim="800000"/>
            <a:headEnd/>
            <a:tailEnd/>
          </a:ln>
        </p:spPr>
        <p:txBody>
          <a:bodyPr wrap="none">
            <a:spAutoFit/>
          </a:bodyPr>
          <a:lstStyle/>
          <a:p>
            <a:pPr>
              <a:defRPr/>
            </a:pPr>
            <a:r>
              <a:rPr kumimoji="0" lang="zh-TW" altLang="en-US" b="1" dirty="0">
                <a:solidFill>
                  <a:srgbClr val="FF0000"/>
                </a:solidFill>
                <a:latin typeface="+mj-ea"/>
                <a:ea typeface="+mj-ea"/>
              </a:rPr>
              <a:t>統計格式 </a:t>
            </a:r>
            <a:r>
              <a:rPr kumimoji="0" lang="en-US" altLang="zh-TW" b="1" dirty="0">
                <a:solidFill>
                  <a:srgbClr val="FF0000"/>
                </a:solidFill>
                <a:latin typeface="+mj-ea"/>
                <a:ea typeface="+mj-ea"/>
              </a:rPr>
              <a:t>3 – Detailed Usage</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8" descr="2011-02-16_091759"/>
          <p:cNvPicPr>
            <a:picLocks noChangeAspect="1" noChangeArrowheads="1"/>
          </p:cNvPicPr>
          <p:nvPr/>
        </p:nvPicPr>
        <p:blipFill>
          <a:blip r:embed="rId2" cstate="print"/>
          <a:srcRect/>
          <a:stretch>
            <a:fillRect/>
          </a:stretch>
        </p:blipFill>
        <p:spPr bwMode="auto">
          <a:xfrm>
            <a:off x="0" y="801688"/>
            <a:ext cx="9144000" cy="6056312"/>
          </a:xfrm>
          <a:prstGeom prst="rect">
            <a:avLst/>
          </a:prstGeom>
          <a:noFill/>
          <a:ln w="9525">
            <a:noFill/>
            <a:miter lim="800000"/>
            <a:headEnd/>
            <a:tailEnd/>
          </a:ln>
        </p:spPr>
      </p:pic>
      <p:sp>
        <p:nvSpPr>
          <p:cNvPr id="18437" name="文字方塊 4"/>
          <p:cNvSpPr txBox="1">
            <a:spLocks noChangeArrowheads="1"/>
          </p:cNvSpPr>
          <p:nvPr/>
        </p:nvSpPr>
        <p:spPr bwMode="auto">
          <a:xfrm>
            <a:off x="2857500" y="1484313"/>
            <a:ext cx="4683125" cy="461962"/>
          </a:xfrm>
          <a:prstGeom prst="rect">
            <a:avLst/>
          </a:prstGeom>
          <a:noFill/>
          <a:ln w="9525">
            <a:noFill/>
            <a:miter lim="800000"/>
            <a:headEnd/>
            <a:tailEnd/>
          </a:ln>
        </p:spPr>
        <p:txBody>
          <a:bodyPr wrap="none">
            <a:spAutoFit/>
          </a:bodyPr>
          <a:lstStyle/>
          <a:p>
            <a:pPr>
              <a:defRPr/>
            </a:pPr>
            <a:r>
              <a:rPr kumimoji="0" lang="zh-TW" altLang="en-US" b="1">
                <a:solidFill>
                  <a:srgbClr val="FF0000"/>
                </a:solidFill>
                <a:latin typeface="+mj-ea"/>
                <a:ea typeface="+mj-ea"/>
              </a:rPr>
              <a:t>統計格式 範本</a:t>
            </a:r>
            <a:r>
              <a:rPr kumimoji="0" lang="en-US" altLang="zh-TW" b="1">
                <a:solidFill>
                  <a:srgbClr val="FF0000"/>
                </a:solidFill>
                <a:latin typeface="+mj-ea"/>
                <a:ea typeface="+mj-ea"/>
              </a:rPr>
              <a:t> – Detailed Usage</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p:cNvPicPr>
            <a:picLocks noChangeAspect="1" noChangeArrowheads="1"/>
          </p:cNvPicPr>
          <p:nvPr/>
        </p:nvPicPr>
        <p:blipFill>
          <a:blip r:embed="rId2" cstate="print"/>
          <a:srcRect r="23628" b="13148"/>
          <a:stretch>
            <a:fillRect/>
          </a:stretch>
        </p:blipFill>
        <p:spPr bwMode="auto">
          <a:xfrm>
            <a:off x="0" y="0"/>
            <a:ext cx="9144000" cy="6858000"/>
          </a:xfrm>
          <a:prstGeom prst="rect">
            <a:avLst/>
          </a:prstGeom>
          <a:noFill/>
          <a:ln w="9525">
            <a:noFill/>
            <a:miter lim="800000"/>
            <a:headEnd/>
            <a:tailEnd/>
          </a:ln>
        </p:spPr>
      </p:pic>
      <p:sp>
        <p:nvSpPr>
          <p:cNvPr id="88067" name="Rectangle 4"/>
          <p:cNvSpPr>
            <a:spLocks noChangeArrowheads="1"/>
          </p:cNvSpPr>
          <p:nvPr/>
        </p:nvSpPr>
        <p:spPr bwMode="auto">
          <a:xfrm>
            <a:off x="838200" y="1066800"/>
            <a:ext cx="7162800" cy="984250"/>
          </a:xfrm>
          <a:prstGeom prst="rect">
            <a:avLst/>
          </a:prstGeom>
          <a:noFill/>
          <a:ln w="9525">
            <a:noFill/>
            <a:miter lim="800000"/>
            <a:headEnd/>
            <a:tailEnd/>
          </a:ln>
        </p:spPr>
        <p:txBody>
          <a:bodyPr>
            <a:spAutoFit/>
          </a:bodyPr>
          <a:lstStyle/>
          <a:p>
            <a:pPr marL="457200" indent="-457200" eaLnBrk="0" hangingPunct="0">
              <a:buClr>
                <a:schemeClr val="bg2"/>
              </a:buClr>
              <a:buFont typeface="Wingdings" pitchFamily="2" charset="2"/>
              <a:buNone/>
            </a:pPr>
            <a:endParaRPr kumimoji="0" lang="en-US" altLang="zh-TW" sz="2000">
              <a:latin typeface="Calibri" pitchFamily="34" charset="0"/>
              <a:ea typeface="ＭＳ Ｐゴシック" pitchFamily="34" charset="-128"/>
            </a:endParaRPr>
          </a:p>
          <a:p>
            <a:pPr marL="457200" indent="-457200" eaLnBrk="0" hangingPunct="0"/>
            <a:endParaRPr kumimoji="0" lang="en-US" altLang="zh-TW">
              <a:latin typeface="Calibri" pitchFamily="34" charset="0"/>
              <a:ea typeface="ＭＳ Ｐゴシック" pitchFamily="34" charset="-128"/>
            </a:endParaRPr>
          </a:p>
          <a:p>
            <a:pPr marL="457200" indent="-457200" eaLnBrk="0" hangingPunct="0">
              <a:buFontTx/>
              <a:buChar char="•"/>
            </a:pPr>
            <a:endParaRPr kumimoji="0" lang="en-US" altLang="zh-TW" sz="2000">
              <a:latin typeface="Calibri" pitchFamily="34" charset="0"/>
              <a:ea typeface="ＭＳ Ｐゴシック" pitchFamily="34" charset="-128"/>
            </a:endParaRPr>
          </a:p>
        </p:txBody>
      </p:sp>
      <p:sp>
        <p:nvSpPr>
          <p:cNvPr id="88068" name="TextBox 4"/>
          <p:cNvSpPr txBox="1">
            <a:spLocks noChangeArrowheads="1"/>
          </p:cNvSpPr>
          <p:nvPr/>
        </p:nvSpPr>
        <p:spPr bwMode="auto">
          <a:xfrm>
            <a:off x="3184525" y="5380038"/>
            <a:ext cx="5959475" cy="1477962"/>
          </a:xfrm>
          <a:prstGeom prst="rect">
            <a:avLst/>
          </a:prstGeom>
          <a:noFill/>
          <a:ln w="9525">
            <a:noFill/>
            <a:miter lim="800000"/>
            <a:headEnd/>
            <a:tailEnd/>
          </a:ln>
        </p:spPr>
        <p:txBody>
          <a:bodyPr>
            <a:spAutoFit/>
          </a:bodyPr>
          <a:lstStyle/>
          <a:p>
            <a:pPr eaLnBrk="0" hangingPunct="0">
              <a:lnSpc>
                <a:spcPct val="150000"/>
              </a:lnSpc>
            </a:pPr>
            <a:r>
              <a:rPr kumimoji="0" lang="zh-TW" altLang="en-US" sz="2000">
                <a:latin typeface="Calibri" pitchFamily="34" charset="0"/>
                <a:ea typeface="ＭＳ Ｐゴシック" pitchFamily="34" charset="-128"/>
              </a:rPr>
              <a:t>◎</a:t>
            </a:r>
            <a:r>
              <a:rPr kumimoji="0" lang="en-US" altLang="zh-TW" sz="2000">
                <a:latin typeface="Calibri" pitchFamily="34" charset="0"/>
                <a:ea typeface="ＭＳ Ｐゴシック" pitchFamily="34" charset="-128"/>
              </a:rPr>
              <a:t>Learn more about the JSTOR</a:t>
            </a:r>
            <a:r>
              <a:rPr kumimoji="0" lang="zh-TW" altLang="en-US" sz="2000">
                <a:latin typeface="Calibri" pitchFamily="34" charset="0"/>
                <a:ea typeface="ＭＳ Ｐゴシック" pitchFamily="34" charset="-128"/>
              </a:rPr>
              <a:t> </a:t>
            </a:r>
            <a:r>
              <a:rPr kumimoji="0" lang="en-US" altLang="zh-TW" sz="2000">
                <a:latin typeface="Calibri" pitchFamily="34" charset="0"/>
                <a:ea typeface="ＭＳ Ｐゴシック" pitchFamily="34" charset="-128"/>
              </a:rPr>
              <a:t>Usage Statistics at </a:t>
            </a:r>
          </a:p>
          <a:p>
            <a:pPr lvl="1" eaLnBrk="0" hangingPunct="0"/>
            <a:r>
              <a:rPr kumimoji="0" lang="en-US" altLang="zh-TW" sz="2000">
                <a:latin typeface="Calibri" pitchFamily="34" charset="0"/>
                <a:ea typeface="ＭＳ Ｐゴシック" pitchFamily="34" charset="-128"/>
                <a:hlinkClick r:id="rId3"/>
              </a:rPr>
              <a:t>http://about.jstor.org/support-training/admin-info/usage-statistics-libraries</a:t>
            </a:r>
            <a:endParaRPr kumimoji="0" lang="en-US" altLang="zh-TW" sz="2000">
              <a:latin typeface="Calibri" pitchFamily="34" charset="0"/>
              <a:ea typeface="ＭＳ Ｐゴシック" pitchFamily="34" charset="-128"/>
            </a:endParaRPr>
          </a:p>
          <a:p>
            <a:pPr algn="ctr" eaLnBrk="0" hangingPunct="0"/>
            <a:endParaRPr kumimoji="0" lang="en-US" altLang="zh-TW" sz="2000">
              <a:latin typeface="Calibri"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4" descr="Temp"/>
          <p:cNvPicPr>
            <a:picLocks noChangeAspect="1" noChangeArrowheads="1"/>
          </p:cNvPicPr>
          <p:nvPr/>
        </p:nvPicPr>
        <p:blipFill>
          <a:blip r:embed="rId3" cstate="print"/>
          <a:srcRect/>
          <a:stretch>
            <a:fillRect/>
          </a:stretch>
        </p:blipFill>
        <p:spPr bwMode="auto">
          <a:xfrm>
            <a:off x="0" y="0"/>
            <a:ext cx="9145588" cy="6859588"/>
          </a:xfrm>
          <a:prstGeom prst="rect">
            <a:avLst/>
          </a:prstGeom>
          <a:noFill/>
          <a:ln w="9525">
            <a:noFill/>
            <a:miter lim="800000"/>
            <a:headEnd/>
            <a:tailEnd/>
          </a:ln>
        </p:spPr>
      </p:pic>
      <p:sp>
        <p:nvSpPr>
          <p:cNvPr id="89091" name="Rectangle 5"/>
          <p:cNvSpPr>
            <a:spLocks noChangeArrowheads="1"/>
          </p:cNvSpPr>
          <p:nvPr/>
        </p:nvSpPr>
        <p:spPr bwMode="auto">
          <a:xfrm>
            <a:off x="2289175" y="2438400"/>
            <a:ext cx="4727575" cy="1127125"/>
          </a:xfrm>
          <a:prstGeom prst="rect">
            <a:avLst/>
          </a:prstGeom>
          <a:noFill/>
          <a:ln w="9525">
            <a:noFill/>
            <a:miter lim="800000"/>
            <a:headEnd/>
            <a:tailEnd/>
          </a:ln>
        </p:spPr>
        <p:txBody>
          <a:bodyPr wrap="none">
            <a:spAutoFit/>
          </a:bodyPr>
          <a:lstStyle/>
          <a:p>
            <a:pPr algn="ctr">
              <a:lnSpc>
                <a:spcPct val="80000"/>
              </a:lnSpc>
              <a:spcBef>
                <a:spcPts val="575"/>
              </a:spcBef>
            </a:pPr>
            <a:r>
              <a:rPr lang="zh-TW" altLang="en-US" sz="2800" b="1">
                <a:solidFill>
                  <a:srgbClr val="000000"/>
                </a:solidFill>
                <a:latin typeface="微軟正黑體" pitchFamily="34" charset="-120"/>
                <a:ea typeface="微軟正黑體" pitchFamily="34" charset="-120"/>
              </a:rPr>
              <a:t>如何下載期刊清單</a:t>
            </a:r>
          </a:p>
          <a:p>
            <a:pPr algn="ctr">
              <a:lnSpc>
                <a:spcPct val="80000"/>
              </a:lnSpc>
            </a:pPr>
            <a:endParaRPr lang="en-US" altLang="zh-TW" sz="2800" b="1">
              <a:solidFill>
                <a:srgbClr val="262626"/>
              </a:solidFill>
              <a:latin typeface="微軟正黑體" pitchFamily="34" charset="-120"/>
              <a:ea typeface="微軟正黑體" pitchFamily="34" charset="-120"/>
            </a:endParaRPr>
          </a:p>
          <a:p>
            <a:pPr algn="ctr">
              <a:lnSpc>
                <a:spcPct val="80000"/>
              </a:lnSpc>
            </a:pPr>
            <a:r>
              <a:rPr lang="en-US" altLang="zh-TW" sz="2800" b="1">
                <a:solidFill>
                  <a:srgbClr val="000000"/>
                </a:solidFill>
                <a:latin typeface="微軟正黑體" pitchFamily="34" charset="-120"/>
                <a:ea typeface="微軟正黑體" pitchFamily="34" charset="-120"/>
              </a:rPr>
              <a:t>How to download title list </a:t>
            </a:r>
            <a:endParaRPr lang="zh-TW" altLang="en-US" sz="2800" b="1">
              <a:solidFill>
                <a:srgbClr val="000000"/>
              </a:solidFill>
              <a:latin typeface="微軟正黑體" pitchFamily="34" charset="-120"/>
              <a:ea typeface="微軟正黑體" pitchFamily="34" charset="-120"/>
            </a:endParaRPr>
          </a:p>
        </p:txBody>
      </p:sp>
      <p:sp>
        <p:nvSpPr>
          <p:cNvPr id="89092" name="Rectangle 6"/>
          <p:cNvSpPr>
            <a:spLocks noChangeArrowheads="1"/>
          </p:cNvSpPr>
          <p:nvPr/>
        </p:nvSpPr>
        <p:spPr bwMode="auto">
          <a:xfrm>
            <a:off x="1752600" y="4038600"/>
            <a:ext cx="5562600" cy="830263"/>
          </a:xfrm>
          <a:prstGeom prst="rect">
            <a:avLst/>
          </a:prstGeom>
          <a:noFill/>
          <a:ln w="9525">
            <a:noFill/>
            <a:miter lim="800000"/>
            <a:headEnd/>
            <a:tailEnd/>
          </a:ln>
        </p:spPr>
        <p:txBody>
          <a:bodyPr>
            <a:spAutoFit/>
          </a:bodyPr>
          <a:lstStyle/>
          <a:p>
            <a:pPr algn="ctr"/>
            <a:endParaRPr kumimoji="0" lang="en-US" altLang="zh-TW" sz="1600">
              <a:latin typeface="Calibri" pitchFamily="34" charset="0"/>
              <a:ea typeface="ＭＳ Ｐゴシック" pitchFamily="34" charset="-128"/>
            </a:endParaRPr>
          </a:p>
          <a:p>
            <a:pPr algn="ctr"/>
            <a:endParaRPr kumimoji="0" lang="en-US" altLang="zh-TW" sz="1600">
              <a:latin typeface="Calibri" pitchFamily="34" charset="0"/>
              <a:ea typeface="ＭＳ Ｐゴシック" pitchFamily="34" charset="-128"/>
            </a:endParaRPr>
          </a:p>
          <a:p>
            <a:pPr algn="ctr"/>
            <a:endParaRPr kumimoji="0" lang="en-US" altLang="zh-TW" sz="1600">
              <a:latin typeface="Calibri" pitchFamily="34" charset="0"/>
              <a:ea typeface="ＭＳ Ｐゴシック" pitchFamily="34" charset="-128"/>
            </a:endParaRPr>
          </a:p>
        </p:txBody>
      </p:sp>
      <p:grpSp>
        <p:nvGrpSpPr>
          <p:cNvPr id="89093" name="群組 7"/>
          <p:cNvGrpSpPr>
            <a:grpSpLocks/>
          </p:cNvGrpSpPr>
          <p:nvPr/>
        </p:nvGrpSpPr>
        <p:grpSpPr bwMode="auto">
          <a:xfrm>
            <a:off x="2357438" y="5035550"/>
            <a:ext cx="6435725" cy="1479550"/>
            <a:chOff x="2357438" y="5035195"/>
            <a:chExt cx="6435725" cy="1479905"/>
          </a:xfrm>
        </p:grpSpPr>
        <p:sp>
          <p:nvSpPr>
            <p:cNvPr id="5" name="Text Box 10"/>
            <p:cNvSpPr txBox="1">
              <a:spLocks noChangeArrowheads="1"/>
            </p:cNvSpPr>
            <p:nvPr/>
          </p:nvSpPr>
          <p:spPr bwMode="auto">
            <a:xfrm>
              <a:off x="2357438" y="5035195"/>
              <a:ext cx="6435725" cy="1441796"/>
            </a:xfrm>
            <a:prstGeom prst="rect">
              <a:avLst/>
            </a:prstGeom>
            <a:noFill/>
            <a:ln w="9525">
              <a:noFill/>
              <a:miter lim="800000"/>
              <a:headEnd/>
              <a:tailEnd/>
            </a:ln>
          </p:spPr>
          <p:txBody>
            <a:bodyPr>
              <a:spAutoFit/>
            </a:bodyPr>
            <a:lstStyle/>
            <a:p>
              <a:pPr algn="r" eaLnBrk="0" fontAlgn="auto" hangingPunct="0">
                <a:lnSpc>
                  <a:spcPct val="115000"/>
                </a:lnSpc>
                <a:spcBef>
                  <a:spcPct val="15000"/>
                </a:spcBef>
                <a:spcAft>
                  <a:spcPts val="0"/>
                </a:spcAft>
                <a:defRPr/>
              </a:pPr>
              <a:endParaRPr kumimoji="0" lang="en-US" altLang="zh-TW" dirty="0">
                <a:solidFill>
                  <a:schemeClr val="tx2">
                    <a:lumMod val="50000"/>
                  </a:schemeClr>
                </a:solidFill>
                <a:latin typeface="+mj-ea"/>
                <a:ea typeface="+mj-ea"/>
              </a:endParaRPr>
            </a:p>
            <a:p>
              <a:pPr algn="r" eaLnBrk="0" fontAlgn="auto" hangingPunct="0">
                <a:lnSpc>
                  <a:spcPct val="115000"/>
                </a:lnSpc>
                <a:spcBef>
                  <a:spcPct val="15000"/>
                </a:spcBef>
                <a:spcAft>
                  <a:spcPts val="0"/>
                </a:spcAft>
                <a:defRPr/>
              </a:pPr>
              <a:r>
                <a:rPr kumimoji="0" lang="en-US" altLang="zh-TW" dirty="0">
                  <a:solidFill>
                    <a:schemeClr val="tx2">
                      <a:lumMod val="50000"/>
                    </a:schemeClr>
                  </a:solidFill>
                  <a:latin typeface="+mj-ea"/>
                  <a:ea typeface="ＭＳ Ｐゴシック" pitchFamily="34" charset="-128"/>
                </a:rPr>
                <a:t>JSTOR </a:t>
              </a:r>
              <a:r>
                <a:rPr kumimoji="0" lang="zh-TW" altLang="en-US" dirty="0">
                  <a:solidFill>
                    <a:schemeClr val="tx2">
                      <a:lumMod val="50000"/>
                    </a:schemeClr>
                  </a:solidFill>
                  <a:latin typeface="+mj-ea"/>
                  <a:ea typeface="ＭＳ Ｐゴシック" pitchFamily="34" charset="-128"/>
                </a:rPr>
                <a:t>總代理</a:t>
              </a:r>
              <a:endParaRPr kumimoji="0" lang="en-US" altLang="zh-TW" dirty="0">
                <a:solidFill>
                  <a:schemeClr val="tx2">
                    <a:lumMod val="50000"/>
                  </a:schemeClr>
                </a:solidFill>
                <a:latin typeface="+mj-ea"/>
                <a:ea typeface="ＭＳ Ｐゴシック" pitchFamily="34" charset="-128"/>
              </a:endParaRPr>
            </a:p>
            <a:p>
              <a:pPr algn="r" eaLnBrk="0" fontAlgn="auto" hangingPunct="0">
                <a:lnSpc>
                  <a:spcPct val="115000"/>
                </a:lnSpc>
                <a:spcBef>
                  <a:spcPct val="15000"/>
                </a:spcBef>
                <a:spcAft>
                  <a:spcPts val="0"/>
                </a:spcAft>
                <a:defRPr/>
              </a:pPr>
              <a:r>
                <a:rPr kumimoji="0" lang="zh-TW" altLang="en-US" dirty="0">
                  <a:solidFill>
                    <a:schemeClr val="tx2">
                      <a:lumMod val="50000"/>
                    </a:schemeClr>
                  </a:solidFill>
                  <a:latin typeface="+mj-ea"/>
                  <a:ea typeface="+mj-ea"/>
                </a:rPr>
                <a:t>飛資得知識服務股份有限公司</a:t>
              </a:r>
              <a:endParaRPr kumimoji="0" lang="en-US" altLang="zh-TW" dirty="0">
                <a:solidFill>
                  <a:schemeClr val="tx2">
                    <a:lumMod val="50000"/>
                  </a:schemeClr>
                </a:solidFill>
                <a:latin typeface="+mj-ea"/>
                <a:ea typeface="+mj-ea"/>
              </a:endParaRPr>
            </a:p>
          </p:txBody>
        </p:sp>
        <p:pic>
          <p:nvPicPr>
            <p:cNvPr id="89095" name="圖片 5" descr="知識服務-en.gif"/>
            <p:cNvPicPr>
              <a:picLocks noChangeAspect="1"/>
            </p:cNvPicPr>
            <p:nvPr/>
          </p:nvPicPr>
          <p:blipFill>
            <a:blip r:embed="rId4" cstate="print"/>
            <a:srcRect/>
            <a:stretch>
              <a:fillRect/>
            </a:stretch>
          </p:blipFill>
          <p:spPr bwMode="auto">
            <a:xfrm>
              <a:off x="3759200" y="5791200"/>
              <a:ext cx="965200" cy="7239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362075"/>
            <a:ext cx="9104211" cy="4505325"/>
          </a:xfrm>
          <a:prstGeom prst="rect">
            <a:avLst/>
          </a:prstGeom>
          <a:noFill/>
          <a:ln w="9525">
            <a:noFill/>
            <a:miter lim="800000"/>
            <a:headEnd/>
            <a:tailEnd/>
          </a:ln>
        </p:spPr>
      </p:pic>
      <p:sp>
        <p:nvSpPr>
          <p:cNvPr id="9" name="向右箭號 8"/>
          <p:cNvSpPr/>
          <p:nvPr/>
        </p:nvSpPr>
        <p:spPr bwMode="auto">
          <a:xfrm rot="3171582">
            <a:off x="7879867" y="1127540"/>
            <a:ext cx="762000" cy="4572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a:lstStyle/>
          <a:p>
            <a:pPr eaLnBrk="0" hangingPunct="0">
              <a:defRPr/>
            </a:pPr>
            <a:endParaRPr kumimoji="0" lang="zh-TW" altLang="en-US" dirty="0">
              <a:ln>
                <a:solidFill>
                  <a:srgbClr val="FF0000"/>
                </a:solidFill>
              </a:ln>
              <a:solidFill>
                <a:srgbClr val="FF0000"/>
              </a:solidFill>
              <a:latin typeface="Arial" charset="0"/>
              <a:ea typeface="ＭＳ Ｐゴシック" pitchFamily="28" charset="-128"/>
            </a:endParaRPr>
          </a:p>
        </p:txBody>
      </p:sp>
      <p:sp>
        <p:nvSpPr>
          <p:cNvPr id="10" name="文字方塊 9"/>
          <p:cNvSpPr txBox="1"/>
          <p:nvPr/>
        </p:nvSpPr>
        <p:spPr>
          <a:xfrm>
            <a:off x="381000" y="228600"/>
            <a:ext cx="4495800" cy="461963"/>
          </a:xfrm>
          <a:prstGeom prst="rect">
            <a:avLst/>
          </a:prstGeom>
          <a:noFill/>
        </p:spPr>
        <p:txBody>
          <a:bodyPr>
            <a:spAutoFit/>
          </a:bodyPr>
          <a:lstStyle/>
          <a:p>
            <a:pPr>
              <a:defRPr/>
            </a:pPr>
            <a:r>
              <a:rPr lang="zh-TW" altLang="en-US" dirty="0" smtClean="0">
                <a:latin typeface="+mj-ea"/>
                <a:ea typeface="+mj-ea"/>
              </a:rPr>
              <a:t>１．在</a:t>
            </a:r>
            <a:r>
              <a:rPr lang="en-US" altLang="zh-TW" dirty="0">
                <a:ea typeface="ＭＳ Ｐゴシック" pitchFamily="34" charset="-128"/>
              </a:rPr>
              <a:t>JSTOR</a:t>
            </a:r>
            <a:r>
              <a:rPr lang="zh-TW" altLang="en-US" dirty="0">
                <a:latin typeface="+mj-ea"/>
                <a:ea typeface="+mj-ea"/>
              </a:rPr>
              <a:t>首頁選擇</a:t>
            </a:r>
            <a:r>
              <a:rPr lang="en-US" altLang="zh-TW" dirty="0">
                <a:ea typeface="ＭＳ Ｐゴシック" pitchFamily="34" charset="-128"/>
              </a:rPr>
              <a:t>About</a:t>
            </a:r>
            <a:endParaRPr lang="zh-TW" altLang="en-US" dirty="0">
              <a:ea typeface="ＭＳ Ｐゴシック" pitchFamily="34" charset="-128"/>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圖片 10"/>
          <p:cNvPicPr/>
          <p:nvPr/>
        </p:nvPicPr>
        <p:blipFill>
          <a:blip r:embed="rId2" cstate="print"/>
          <a:srcRect/>
          <a:stretch>
            <a:fillRect/>
          </a:stretch>
        </p:blipFill>
        <p:spPr bwMode="auto">
          <a:xfrm>
            <a:off x="609600" y="1600200"/>
            <a:ext cx="8211998" cy="4876800"/>
          </a:xfrm>
          <a:prstGeom prst="rect">
            <a:avLst/>
          </a:prstGeom>
          <a:noFill/>
          <a:ln w="9525">
            <a:noFill/>
            <a:miter lim="800000"/>
            <a:headEnd/>
            <a:tailEnd/>
          </a:ln>
        </p:spPr>
      </p:pic>
      <p:sp>
        <p:nvSpPr>
          <p:cNvPr id="10" name="文字方塊 9"/>
          <p:cNvSpPr txBox="1"/>
          <p:nvPr/>
        </p:nvSpPr>
        <p:spPr>
          <a:xfrm>
            <a:off x="381000" y="228600"/>
            <a:ext cx="5867400" cy="461665"/>
          </a:xfrm>
          <a:prstGeom prst="rect">
            <a:avLst/>
          </a:prstGeom>
          <a:noFill/>
        </p:spPr>
        <p:txBody>
          <a:bodyPr>
            <a:spAutoFit/>
          </a:bodyPr>
          <a:lstStyle/>
          <a:p>
            <a:pPr>
              <a:defRPr/>
            </a:pPr>
            <a:r>
              <a:rPr lang="zh-TW" altLang="en-US" dirty="0" smtClean="0">
                <a:latin typeface="+mj-ea"/>
                <a:ea typeface="+mj-ea"/>
              </a:rPr>
              <a:t>２．進到內容頁面</a:t>
            </a:r>
            <a:r>
              <a:rPr lang="en-US" altLang="zh-TW" dirty="0" smtClean="0">
                <a:latin typeface="+mj-ea"/>
                <a:ea typeface="+mj-ea"/>
              </a:rPr>
              <a:t>http://about.jstor.org/</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381000" y="609600"/>
            <a:ext cx="7162800" cy="685800"/>
          </a:xfrm>
        </p:spPr>
        <p:txBody>
          <a:bodyPr>
            <a:normAutofit fontScale="90000"/>
          </a:bodyPr>
          <a:lstStyle/>
          <a:p>
            <a:pPr lvl="0"/>
            <a:r>
              <a:rPr kumimoji="1" lang="zh-TW" altLang="en-US" sz="2700" b="0" kern="1200" dirty="0" smtClean="0">
                <a:solidFill>
                  <a:schemeClr val="tx1"/>
                </a:solidFill>
                <a:latin typeface="+mj-ea"/>
                <a:cs typeface="+mn-cs"/>
              </a:rPr>
              <a:t>３．選擇</a:t>
            </a:r>
            <a:r>
              <a:rPr kumimoji="1" lang="en-US" altLang="zh-TW" sz="2700" b="0" kern="1200" dirty="0" smtClean="0">
                <a:solidFill>
                  <a:schemeClr val="tx1"/>
                </a:solidFill>
                <a:latin typeface="+mj-ea"/>
                <a:cs typeface="+mn-cs"/>
              </a:rPr>
              <a:t>LIBRARIANS</a:t>
            </a:r>
            <a:br>
              <a:rPr kumimoji="1" lang="en-US" altLang="zh-TW" sz="2700" b="0" kern="1200" dirty="0" smtClean="0">
                <a:solidFill>
                  <a:schemeClr val="tx1"/>
                </a:solidFill>
                <a:latin typeface="+mj-ea"/>
                <a:cs typeface="+mn-cs"/>
              </a:rPr>
            </a:br>
            <a:r>
              <a:rPr kumimoji="1" lang="zh-TW" altLang="en-US" sz="2700" b="0" kern="1200" dirty="0" smtClean="0">
                <a:solidFill>
                  <a:schemeClr val="tx1"/>
                </a:solidFill>
                <a:latin typeface="+mj-ea"/>
                <a:cs typeface="+mn-cs"/>
              </a:rPr>
              <a:t>４．選擇右上角</a:t>
            </a:r>
            <a:r>
              <a:rPr kumimoji="1" lang="en-US" altLang="zh-TW" sz="2700" b="0" kern="1200" dirty="0" smtClean="0">
                <a:solidFill>
                  <a:schemeClr val="tx1"/>
                </a:solidFill>
                <a:latin typeface="+mj-ea"/>
                <a:cs typeface="+mn-cs"/>
              </a:rPr>
              <a:t>CONCENT ON </a:t>
            </a:r>
            <a:r>
              <a:rPr kumimoji="1" lang="zh-TW" altLang="en-US" sz="2700" b="0" kern="1200" dirty="0" smtClean="0">
                <a:solidFill>
                  <a:schemeClr val="tx1"/>
                </a:solidFill>
                <a:latin typeface="+mj-ea"/>
                <a:cs typeface="+mn-cs"/>
              </a:rPr>
              <a:t>　　　</a:t>
            </a:r>
            <a:r>
              <a:rPr kumimoji="1" lang="en-US" altLang="zh-TW" sz="2700" b="0" kern="1200" dirty="0" smtClean="0">
                <a:solidFill>
                  <a:schemeClr val="tx1"/>
                </a:solidFill>
                <a:latin typeface="+mj-ea"/>
                <a:cs typeface="+mn-cs"/>
              </a:rPr>
              <a:t/>
            </a:r>
            <a:br>
              <a:rPr kumimoji="1" lang="en-US" altLang="zh-TW" sz="2700" b="0" kern="1200" dirty="0" smtClean="0">
                <a:solidFill>
                  <a:schemeClr val="tx1"/>
                </a:solidFill>
                <a:latin typeface="+mj-ea"/>
                <a:cs typeface="+mn-cs"/>
              </a:rPr>
            </a:br>
            <a:r>
              <a:rPr kumimoji="1" lang="zh-TW" altLang="en-US" sz="2700" b="0" kern="1200" dirty="0" smtClean="0">
                <a:solidFill>
                  <a:schemeClr val="tx1"/>
                </a:solidFill>
                <a:latin typeface="+mj-ea"/>
                <a:cs typeface="+mn-cs"/>
              </a:rPr>
              <a:t>　　</a:t>
            </a:r>
            <a:r>
              <a:rPr kumimoji="1" lang="en-US" altLang="zh-TW" sz="2700" b="0" kern="1200" dirty="0" err="1" smtClean="0">
                <a:solidFill>
                  <a:schemeClr val="tx1"/>
                </a:solidFill>
                <a:latin typeface="+mj-ea"/>
                <a:cs typeface="+mn-cs"/>
              </a:rPr>
              <a:t>JSTOR→About</a:t>
            </a:r>
            <a:r>
              <a:rPr kumimoji="1" lang="en-US" altLang="zh-TW" sz="2700" b="0" kern="1200" dirty="0" smtClean="0">
                <a:solidFill>
                  <a:schemeClr val="tx1"/>
                </a:solidFill>
                <a:latin typeface="+mj-ea"/>
                <a:cs typeface="+mn-cs"/>
              </a:rPr>
              <a:t> Archive Journals</a:t>
            </a:r>
            <a:r>
              <a:rPr lang="en-US" altLang="zh-TW" dirty="0" smtClean="0"/>
              <a:t/>
            </a:r>
            <a:br>
              <a:rPr lang="en-US" altLang="zh-TW" dirty="0" smtClean="0"/>
            </a:br>
            <a:endParaRPr lang="zh-TW" altLang="en-US" dirty="0"/>
          </a:p>
        </p:txBody>
      </p:sp>
      <p:pic>
        <p:nvPicPr>
          <p:cNvPr id="4" name="圖片 3"/>
          <p:cNvPicPr/>
          <p:nvPr/>
        </p:nvPicPr>
        <p:blipFill>
          <a:blip r:embed="rId2" cstate="print"/>
          <a:srcRect/>
          <a:stretch>
            <a:fillRect/>
          </a:stretch>
        </p:blipFill>
        <p:spPr bwMode="auto">
          <a:xfrm>
            <a:off x="609601" y="1651093"/>
            <a:ext cx="8077200" cy="482590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bwMode="auto">
          <a:xfrm>
            <a:off x="-152400" y="1219200"/>
            <a:ext cx="8763000" cy="4267200"/>
          </a:xfrm>
          <a:prstGeom prst="rect">
            <a:avLst/>
          </a:prstGeom>
          <a:noFill/>
          <a:ln w="9525">
            <a:noFill/>
            <a:miter lim="800000"/>
            <a:headEnd/>
            <a:tailEnd/>
          </a:ln>
        </p:spPr>
        <p:txBody>
          <a:bodyPr/>
          <a:lstStyle/>
          <a:p>
            <a:pPr marL="739775" lvl="1" indent="-282575">
              <a:lnSpc>
                <a:spcPct val="200000"/>
              </a:lnSpc>
              <a:spcBef>
                <a:spcPts val="1200"/>
              </a:spcBef>
              <a:buClr>
                <a:srgbClr val="C00000"/>
              </a:buClr>
              <a:buFont typeface="Arial" charset="0"/>
              <a:buChar char="»"/>
              <a:defRPr/>
            </a:pPr>
            <a:r>
              <a:rPr lang="zh-TW" altLang="en-US" sz="1800">
                <a:solidFill>
                  <a:srgbClr val="000000"/>
                </a:solidFill>
                <a:latin typeface="微軟正黑體" pitchFamily="34" charset="-120"/>
                <a:ea typeface="微軟正黑體" pitchFamily="34" charset="-120"/>
              </a:rPr>
              <a:t>有鑒於當前經濟環境的挑戰，</a:t>
            </a:r>
            <a:r>
              <a:rPr lang="en-US" altLang="zh-TW" sz="1800">
                <a:solidFill>
                  <a:srgbClr val="000000"/>
                </a:solidFill>
                <a:latin typeface="微軟正黑體" pitchFamily="34" charset="-120"/>
                <a:ea typeface="微軟正黑體" pitchFamily="34" charset="-120"/>
              </a:rPr>
              <a:t>JSTOR</a:t>
            </a:r>
            <a:r>
              <a:rPr lang="zh-TW" altLang="en-US" sz="1800">
                <a:solidFill>
                  <a:srgbClr val="000000"/>
                </a:solidFill>
                <a:latin typeface="微軟正黑體" pitchFamily="34" charset="-120"/>
                <a:ea typeface="微軟正黑體" pitchFamily="34" charset="-120"/>
              </a:rPr>
              <a:t>目前最重要的就是要提供給參與計畫的圖書館成員一個合理花費的高品質內容服務。因此，自</a:t>
            </a:r>
            <a:r>
              <a:rPr lang="en-US" altLang="zh-TW" sz="1800">
                <a:solidFill>
                  <a:srgbClr val="000000"/>
                </a:solidFill>
                <a:latin typeface="微軟正黑體" pitchFamily="34" charset="-120"/>
                <a:ea typeface="微軟正黑體" pitchFamily="34" charset="-120"/>
              </a:rPr>
              <a:t>1997</a:t>
            </a:r>
            <a:r>
              <a:rPr lang="zh-TW" altLang="en-US" sz="1800">
                <a:solidFill>
                  <a:srgbClr val="000000"/>
                </a:solidFill>
                <a:latin typeface="微軟正黑體" pitchFamily="34" charset="-120"/>
                <a:ea typeface="微軟正黑體" pitchFamily="34" charset="-120"/>
              </a:rPr>
              <a:t>年計畫始執行以來，</a:t>
            </a:r>
            <a:r>
              <a:rPr lang="en-US" altLang="zh-TW" sz="1800">
                <a:solidFill>
                  <a:srgbClr val="000000"/>
                </a:solidFill>
                <a:latin typeface="微軟正黑體" pitchFamily="34" charset="-120"/>
                <a:ea typeface="微軟正黑體" pitchFamily="34" charset="-120"/>
              </a:rPr>
              <a:t>JSTOR</a:t>
            </a:r>
            <a:r>
              <a:rPr lang="zh-CN" altLang="zh-TW" sz="1800">
                <a:solidFill>
                  <a:srgbClr val="000000"/>
                </a:solidFill>
                <a:latin typeface="微軟正黑體" pitchFamily="34" charset="-120"/>
                <a:ea typeface="微軟正黑體" pitchFamily="34" charset="-120"/>
              </a:rPr>
              <a:t>回溯期刊</a:t>
            </a:r>
            <a:r>
              <a:rPr lang="zh-TW" altLang="en-US" sz="1800">
                <a:solidFill>
                  <a:srgbClr val="FF0000"/>
                </a:solidFill>
                <a:latin typeface="微軟正黑體" pitchFamily="34" charset="-120"/>
                <a:ea typeface="微軟正黑體" pitchFamily="34" charset="-120"/>
              </a:rPr>
              <a:t>未有任何費用的提漲</a:t>
            </a:r>
            <a:r>
              <a:rPr lang="zh-CN" altLang="zh-TW" sz="1800">
                <a:solidFill>
                  <a:srgbClr val="000000"/>
                </a:solidFill>
                <a:latin typeface="微軟正黑體" pitchFamily="34" charset="-120"/>
                <a:ea typeface="微軟正黑體" pitchFamily="34" charset="-120"/>
              </a:rPr>
              <a:t>，</a:t>
            </a:r>
            <a:r>
              <a:rPr lang="zh-CN" altLang="en-US" sz="1800">
                <a:solidFill>
                  <a:srgbClr val="FF0000"/>
                </a:solidFill>
                <a:latin typeface="微軟正黑體" pitchFamily="34" charset="-120"/>
                <a:ea typeface="微軟正黑體" pitchFamily="34" charset="-120"/>
              </a:rPr>
              <a:t>用戶隨每年</a:t>
            </a:r>
            <a:r>
              <a:rPr lang="en-US" altLang="zh-TW" sz="1800">
                <a:solidFill>
                  <a:srgbClr val="FF0000"/>
                </a:solidFill>
                <a:latin typeface="微軟正黑體" pitchFamily="34" charset="-120"/>
                <a:ea typeface="微軟正黑體" pitchFamily="34" charset="-120"/>
              </a:rPr>
              <a:t>moving wall</a:t>
            </a:r>
            <a:r>
              <a:rPr lang="zh-TW" altLang="en-US" sz="1800">
                <a:solidFill>
                  <a:srgbClr val="FF0000"/>
                </a:solidFill>
                <a:latin typeface="微軟正黑體" pitchFamily="34" charset="-120"/>
                <a:ea typeface="微軟正黑體" pitchFamily="34" charset="-120"/>
              </a:rPr>
              <a:t>的移動使用愈多的內容。這意味著使用</a:t>
            </a:r>
            <a:r>
              <a:rPr lang="en-US" altLang="zh-TW" sz="1800">
                <a:solidFill>
                  <a:srgbClr val="FF0000"/>
                </a:solidFill>
                <a:latin typeface="微軟正黑體" pitchFamily="34" charset="-120"/>
                <a:ea typeface="微軟正黑體" pitchFamily="34" charset="-120"/>
              </a:rPr>
              <a:t>JSTOR</a:t>
            </a:r>
            <a:r>
              <a:rPr lang="zh-TW" altLang="en-US" sz="1800">
                <a:solidFill>
                  <a:srgbClr val="FF0000"/>
                </a:solidFill>
                <a:latin typeface="微軟正黑體" pitchFamily="34" charset="-120"/>
                <a:ea typeface="微軟正黑體" pitchFamily="34" charset="-120"/>
              </a:rPr>
              <a:t>的花費逐年下降。</a:t>
            </a:r>
            <a:r>
              <a:rPr lang="zh-CN" altLang="en-US" sz="1800">
                <a:solidFill>
                  <a:srgbClr val="000000"/>
                </a:solidFill>
                <a:latin typeface="微軟正黑體" pitchFamily="34" charset="-120"/>
                <a:ea typeface="微軟正黑體" pitchFamily="34" charset="-120"/>
              </a:rPr>
              <a:t>（關於</a:t>
            </a:r>
            <a:r>
              <a:rPr lang="en-US" altLang="zh-TW" sz="1800">
                <a:solidFill>
                  <a:srgbClr val="000000"/>
                </a:solidFill>
                <a:latin typeface="微軟正黑體" pitchFamily="34" charset="-120"/>
                <a:ea typeface="微軟正黑體" pitchFamily="34" charset="-120"/>
              </a:rPr>
              <a:t>moving wall</a:t>
            </a:r>
            <a:r>
              <a:rPr lang="zh-TW" altLang="en-US" sz="1800">
                <a:solidFill>
                  <a:srgbClr val="000000"/>
                </a:solidFill>
                <a:latin typeface="微軟正黑體" pitchFamily="34" charset="-120"/>
                <a:ea typeface="微軟正黑體" pitchFamily="34" charset="-120"/>
              </a:rPr>
              <a:t>的相關資訊及每年的新增內容，請查以下連結</a:t>
            </a:r>
            <a:r>
              <a:rPr lang="en-US" altLang="zh-TW" sz="1800">
                <a:solidFill>
                  <a:srgbClr val="000000"/>
                </a:solidFill>
                <a:latin typeface="微軟正黑體" pitchFamily="34" charset="-120"/>
                <a:ea typeface="微軟正黑體" pitchFamily="34" charset="-120"/>
                <a:hlinkClick r:id="rId2"/>
              </a:rPr>
              <a:t>http</a:t>
            </a:r>
            <a:r>
              <a:rPr lang="en-US" altLang="zh-TW" sz="1800" dirty="0">
                <a:solidFill>
                  <a:srgbClr val="000000"/>
                </a:solidFill>
                <a:latin typeface="微軟正黑體" pitchFamily="34" charset="-120"/>
                <a:ea typeface="微軟正黑體" pitchFamily="34" charset="-120"/>
                <a:hlinkClick r:id="rId2"/>
              </a:rPr>
              <a:t>://about.jstor.org/content-collections/moving-wall</a:t>
            </a:r>
            <a:r>
              <a:rPr lang="zh-CN" altLang="zh-TW" sz="1800" dirty="0">
                <a:solidFill>
                  <a:srgbClr val="000000"/>
                </a:solidFill>
                <a:latin typeface="微軟正黑體" pitchFamily="34" charset="-120"/>
                <a:ea typeface="微軟正黑體" pitchFamily="34" charset="-120"/>
              </a:rPr>
              <a:t>）。</a:t>
            </a:r>
            <a:endParaRPr lang="zh-TW" altLang="zh-TW" sz="1800" dirty="0">
              <a:solidFill>
                <a:srgbClr val="000000"/>
              </a:solidFill>
              <a:latin typeface="微軟正黑體" pitchFamily="34" charset="-120"/>
              <a:ea typeface="微軟正黑體" pitchFamily="34" charset="-120"/>
            </a:endParaRPr>
          </a:p>
          <a:p>
            <a:pPr marL="739775" lvl="1" indent="-282575">
              <a:lnSpc>
                <a:spcPct val="200000"/>
              </a:lnSpc>
              <a:spcBef>
                <a:spcPts val="1200"/>
              </a:spcBef>
              <a:buClr>
                <a:srgbClr val="C00000"/>
              </a:buClr>
              <a:buFont typeface="Arial" charset="0"/>
              <a:buChar char="»"/>
              <a:defRPr/>
            </a:pPr>
            <a:r>
              <a:rPr kumimoji="0" lang="en-US" altLang="zh-TW" sz="1600" kern="0" dirty="0">
                <a:solidFill>
                  <a:srgbClr val="000000"/>
                </a:solidFill>
                <a:latin typeface="+mj-ea"/>
                <a:ea typeface="+mj-ea"/>
              </a:rPr>
              <a:t/>
            </a:r>
            <a:br>
              <a:rPr kumimoji="0" lang="en-US" altLang="zh-TW" sz="1600" kern="0" dirty="0">
                <a:solidFill>
                  <a:srgbClr val="000000"/>
                </a:solidFill>
                <a:latin typeface="+mj-ea"/>
                <a:ea typeface="+mj-ea"/>
              </a:rPr>
            </a:br>
            <a:endParaRPr kumimoji="0" lang="zh-TW" altLang="en-US" sz="1600" kern="0" dirty="0">
              <a:solidFill>
                <a:srgbClr val="000000"/>
              </a:solidFill>
              <a:latin typeface="+mj-ea"/>
              <a:ea typeface="+mj-ea"/>
            </a:endParaRPr>
          </a:p>
        </p:txBody>
      </p:sp>
      <p:sp>
        <p:nvSpPr>
          <p:cNvPr id="5" name="Rectangle 8"/>
          <p:cNvSpPr>
            <a:spLocks noChangeArrowheads="1"/>
          </p:cNvSpPr>
          <p:nvPr/>
        </p:nvSpPr>
        <p:spPr bwMode="auto">
          <a:xfrm>
            <a:off x="342900" y="228600"/>
            <a:ext cx="4914900" cy="461963"/>
          </a:xfrm>
          <a:prstGeom prst="rect">
            <a:avLst/>
          </a:prstGeom>
          <a:noFill/>
          <a:ln w="9525">
            <a:noFill/>
            <a:miter lim="800000"/>
            <a:headEnd/>
            <a:tailEnd/>
          </a:ln>
        </p:spPr>
        <p:txBody>
          <a:bodyPr>
            <a:spAutoFit/>
          </a:bodyPr>
          <a:lstStyle/>
          <a:p>
            <a:pPr eaLnBrk="0" hangingPunct="0">
              <a:defRPr/>
            </a:pPr>
            <a:r>
              <a:rPr kumimoji="0" lang="en-US" altLang="zh-TW" dirty="0">
                <a:latin typeface="+mj-ea"/>
                <a:ea typeface="+mj-ea"/>
              </a:rPr>
              <a:t>JSTOR</a:t>
            </a:r>
            <a:r>
              <a:rPr kumimoji="0" lang="zh-TW" altLang="en-US" dirty="0">
                <a:latin typeface="+mj-ea"/>
                <a:ea typeface="+mj-ea"/>
              </a:rPr>
              <a:t>回溯期刊計畫現況</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457200" y="152400"/>
            <a:ext cx="7162800" cy="685800"/>
          </a:xfrm>
        </p:spPr>
        <p:txBody>
          <a:bodyPr>
            <a:noAutofit/>
          </a:bodyPr>
          <a:lstStyle/>
          <a:p>
            <a:pPr lvl="0"/>
            <a:r>
              <a:rPr kumimoji="1" lang="zh-TW" altLang="en-US" b="0" kern="1200" dirty="0" smtClean="0">
                <a:solidFill>
                  <a:schemeClr val="tx1"/>
                </a:solidFill>
                <a:latin typeface="+mj-ea"/>
                <a:cs typeface="+mn-cs"/>
              </a:rPr>
              <a:t>５．此頁面有</a:t>
            </a:r>
            <a:r>
              <a:rPr kumimoji="1" lang="en-US" altLang="zh-TW" b="0" kern="1200" dirty="0" smtClean="0">
                <a:solidFill>
                  <a:schemeClr val="tx1"/>
                </a:solidFill>
                <a:latin typeface="+mj-ea"/>
                <a:cs typeface="+mn-cs"/>
              </a:rPr>
              <a:t>Archive Journals</a:t>
            </a:r>
            <a:r>
              <a:rPr kumimoji="1" lang="zh-TW" altLang="en-US" b="0" kern="1200" dirty="0" smtClean="0">
                <a:solidFill>
                  <a:schemeClr val="tx1"/>
                </a:solidFill>
                <a:latin typeface="+mj-ea"/>
                <a:cs typeface="+mn-cs"/>
              </a:rPr>
              <a:t>的介紹，請再進一步點選</a:t>
            </a:r>
            <a:r>
              <a:rPr kumimoji="1" lang="en-US" altLang="zh-TW" b="0" kern="1200" dirty="0" smtClean="0">
                <a:solidFill>
                  <a:schemeClr val="tx1"/>
                </a:solidFill>
                <a:latin typeface="+mj-ea"/>
                <a:cs typeface="+mn-cs"/>
              </a:rPr>
              <a:t>BROWSE ARCHIVE JOURNALS NOW </a:t>
            </a:r>
            <a:endParaRPr kumimoji="1" lang="zh-TW" altLang="en-US" b="0" kern="1200" dirty="0" smtClean="0">
              <a:solidFill>
                <a:schemeClr val="tx1"/>
              </a:solidFill>
              <a:latin typeface="+mj-ea"/>
              <a:cs typeface="+mn-cs"/>
            </a:endParaRPr>
          </a:p>
        </p:txBody>
      </p:sp>
      <p:pic>
        <p:nvPicPr>
          <p:cNvPr id="4" name="圖片 3"/>
          <p:cNvPicPr/>
          <p:nvPr/>
        </p:nvPicPr>
        <p:blipFill>
          <a:blip r:embed="rId2" cstate="print"/>
          <a:srcRect/>
          <a:stretch>
            <a:fillRect/>
          </a:stretch>
        </p:blipFill>
        <p:spPr bwMode="auto">
          <a:xfrm>
            <a:off x="457200" y="1295400"/>
            <a:ext cx="8305800" cy="5181600"/>
          </a:xfrm>
          <a:prstGeom prst="rect">
            <a:avLst/>
          </a:prstGeom>
          <a:noFill/>
          <a:ln w="9525">
            <a:noFill/>
            <a:miter lim="800000"/>
            <a:headEnd/>
            <a:tailEnd/>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381000" y="152400"/>
            <a:ext cx="7162800" cy="685800"/>
          </a:xfrm>
        </p:spPr>
        <p:txBody>
          <a:bodyPr>
            <a:noAutofit/>
          </a:bodyPr>
          <a:lstStyle/>
          <a:p>
            <a:pPr lvl="0"/>
            <a:r>
              <a:rPr kumimoji="1" lang="zh-TW" altLang="en-US" b="0" kern="1200" dirty="0" smtClean="0">
                <a:solidFill>
                  <a:schemeClr val="tx1"/>
                </a:solidFill>
                <a:latin typeface="+mj-ea"/>
                <a:cs typeface="+mn-cs"/>
              </a:rPr>
              <a:t>６．</a:t>
            </a:r>
            <a:r>
              <a:rPr kumimoji="1" lang="zh-TW" altLang="zh-TW" b="0" kern="1200" dirty="0" smtClean="0">
                <a:solidFill>
                  <a:schemeClr val="tx1"/>
                </a:solidFill>
                <a:latin typeface="+mj-ea"/>
                <a:cs typeface="+mn-cs"/>
              </a:rPr>
              <a:t>在此頁面可看到每一個專輯的涵蓋主題，點選其中一個專輯</a:t>
            </a:r>
            <a:endParaRPr kumimoji="1" lang="zh-TW" altLang="en-US" b="0" kern="1200" dirty="0" smtClean="0">
              <a:solidFill>
                <a:schemeClr val="tx1"/>
              </a:solidFill>
              <a:latin typeface="+mj-ea"/>
              <a:cs typeface="+mn-cs"/>
            </a:endParaRPr>
          </a:p>
        </p:txBody>
      </p:sp>
      <p:pic>
        <p:nvPicPr>
          <p:cNvPr id="4" name="圖片 3"/>
          <p:cNvPicPr/>
          <p:nvPr/>
        </p:nvPicPr>
        <p:blipFill>
          <a:blip r:embed="rId2" cstate="print"/>
          <a:srcRect/>
          <a:stretch>
            <a:fillRect/>
          </a:stretch>
        </p:blipFill>
        <p:spPr bwMode="auto">
          <a:xfrm>
            <a:off x="381000" y="1240244"/>
            <a:ext cx="8458200" cy="5236756"/>
          </a:xfrm>
          <a:prstGeom prst="rect">
            <a:avLst/>
          </a:prstGeom>
          <a:noFill/>
          <a:ln w="9525">
            <a:noFill/>
            <a:miter lim="800000"/>
            <a:headEnd/>
            <a:tailEnd/>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Autofit/>
          </a:bodyPr>
          <a:lstStyle/>
          <a:p>
            <a:r>
              <a:rPr kumimoji="1" lang="zh-TW" altLang="en-US" b="0" kern="1200" dirty="0" smtClean="0">
                <a:solidFill>
                  <a:schemeClr val="tx1"/>
                </a:solidFill>
                <a:latin typeface="+mj-ea"/>
                <a:cs typeface="+mn-cs"/>
              </a:rPr>
              <a:t>７．</a:t>
            </a:r>
            <a:r>
              <a:rPr kumimoji="1" lang="zh-TW" altLang="zh-TW" b="0" kern="1200" dirty="0" smtClean="0">
                <a:solidFill>
                  <a:schemeClr val="tx1"/>
                </a:solidFill>
                <a:latin typeface="+mj-ea"/>
                <a:cs typeface="+mn-cs"/>
              </a:rPr>
              <a:t>選擇</a:t>
            </a:r>
            <a:r>
              <a:rPr kumimoji="1" lang="en-US" altLang="zh-TW" b="0" kern="1200" dirty="0" smtClean="0">
                <a:solidFill>
                  <a:schemeClr val="tx1"/>
                </a:solidFill>
                <a:latin typeface="+mj-ea"/>
                <a:cs typeface="+mn-cs"/>
              </a:rPr>
              <a:t>TITLE LIST</a:t>
            </a:r>
            <a:r>
              <a:rPr kumimoji="1" lang="zh-TW" altLang="zh-TW" b="0" kern="1200" dirty="0" smtClean="0">
                <a:solidFill>
                  <a:schemeClr val="tx1"/>
                </a:solidFill>
                <a:latin typeface="+mj-ea"/>
                <a:cs typeface="+mn-cs"/>
              </a:rPr>
              <a:t>，下載或在線閱讀專輯包含之期刊清單</a:t>
            </a:r>
            <a:endParaRPr kumimoji="1" lang="zh-TW" altLang="en-US" b="0" kern="1200" dirty="0" smtClean="0">
              <a:solidFill>
                <a:schemeClr val="tx1"/>
              </a:solidFill>
              <a:latin typeface="+mj-ea"/>
              <a:cs typeface="+mn-cs"/>
            </a:endParaRPr>
          </a:p>
        </p:txBody>
      </p:sp>
      <p:pic>
        <p:nvPicPr>
          <p:cNvPr id="4" name="圖片 3"/>
          <p:cNvPicPr/>
          <p:nvPr/>
        </p:nvPicPr>
        <p:blipFill>
          <a:blip r:embed="rId2" cstate="print"/>
          <a:srcRect/>
          <a:stretch>
            <a:fillRect/>
          </a:stretch>
        </p:blipFill>
        <p:spPr bwMode="auto">
          <a:xfrm>
            <a:off x="257175" y="1287508"/>
            <a:ext cx="8582025" cy="5189492"/>
          </a:xfrm>
          <a:prstGeom prst="rect">
            <a:avLst/>
          </a:prstGeom>
          <a:noFill/>
          <a:ln w="9525">
            <a:noFill/>
            <a:miter lim="800000"/>
            <a:headEnd/>
            <a:tailEnd/>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title_background"/>
          <p:cNvPicPr>
            <a:picLocks noChangeAspect="1" noChangeArrowheads="1"/>
          </p:cNvPicPr>
          <p:nvPr/>
        </p:nvPicPr>
        <p:blipFill>
          <a:blip r:embed="rId3" cstate="print"/>
          <a:srcRect/>
          <a:stretch>
            <a:fillRect/>
          </a:stretch>
        </p:blipFill>
        <p:spPr bwMode="auto">
          <a:xfrm>
            <a:off x="0" y="-19050"/>
            <a:ext cx="9167813" cy="6877050"/>
          </a:xfrm>
          <a:prstGeom prst="rect">
            <a:avLst/>
          </a:prstGeom>
          <a:noFill/>
          <a:ln w="9525">
            <a:noFill/>
            <a:miter lim="800000"/>
            <a:headEnd/>
            <a:tailEnd/>
          </a:ln>
        </p:spPr>
      </p:pic>
      <p:sp>
        <p:nvSpPr>
          <p:cNvPr id="440323" name="Text Box 3"/>
          <p:cNvSpPr txBox="1">
            <a:spLocks noChangeArrowheads="1"/>
          </p:cNvSpPr>
          <p:nvPr/>
        </p:nvSpPr>
        <p:spPr bwMode="auto">
          <a:xfrm>
            <a:off x="4994275" y="2270125"/>
            <a:ext cx="2990850" cy="854075"/>
          </a:xfrm>
          <a:prstGeom prst="rect">
            <a:avLst/>
          </a:prstGeom>
          <a:noFill/>
          <a:ln w="9525">
            <a:noFill/>
            <a:miter lim="800000"/>
            <a:headEnd/>
            <a:tailEnd/>
          </a:ln>
          <a:effectLst/>
        </p:spPr>
        <p:txBody>
          <a:bodyPr wrap="none">
            <a:spAutoFit/>
          </a:bodyPr>
          <a:lstStyle/>
          <a:p>
            <a:pPr>
              <a:defRPr/>
            </a:pPr>
            <a:endParaRPr lang="en-US" altLang="zh-TW" i="1" dirty="0">
              <a:effectLst>
                <a:outerShdw blurRad="38100" dist="38100" dir="2700000" algn="tl">
                  <a:srgbClr val="C0C0C0"/>
                </a:outerShdw>
              </a:effectLst>
              <a:ea typeface="標楷體" pitchFamily="65" charset="-120"/>
            </a:endParaRPr>
          </a:p>
          <a:p>
            <a:pPr>
              <a:defRPr/>
            </a:pPr>
            <a:endParaRPr lang="en-US" altLang="zh-TW" sz="800" i="1" dirty="0">
              <a:effectLst>
                <a:outerShdw blurRad="38100" dist="38100" dir="2700000" algn="tl">
                  <a:srgbClr val="C0C0C0"/>
                </a:outerShdw>
              </a:effectLst>
              <a:ea typeface="標楷體" pitchFamily="65" charset="-120"/>
            </a:endParaRPr>
          </a:p>
          <a:p>
            <a:pPr>
              <a:defRPr/>
            </a:pPr>
            <a:r>
              <a:rPr lang="zh-TW" altLang="en-US" sz="1800" dirty="0">
                <a:effectLst>
                  <a:outerShdw blurRad="38100" dist="38100" dir="2700000" algn="tl">
                    <a:srgbClr val="C0C0C0"/>
                  </a:outerShdw>
                </a:effectLst>
                <a:latin typeface="微軟正黑體" pitchFamily="34" charset="-120"/>
                <a:ea typeface="微軟正黑體" pitchFamily="34" charset="-120"/>
              </a:rPr>
              <a:t>產品資訊及教育訓練 請洽：</a:t>
            </a:r>
            <a:endParaRPr lang="en-US" altLang="zh-TW" sz="1800" dirty="0">
              <a:effectLst>
                <a:outerShdw blurRad="38100" dist="38100" dir="2700000" algn="tl">
                  <a:srgbClr val="C0C0C0"/>
                </a:outerShdw>
              </a:effectLst>
              <a:latin typeface="微軟正黑體" pitchFamily="34" charset="-120"/>
              <a:ea typeface="微軟正黑體" pitchFamily="34" charset="-120"/>
            </a:endParaRPr>
          </a:p>
        </p:txBody>
      </p:sp>
      <p:sp>
        <p:nvSpPr>
          <p:cNvPr id="440324" name="Text Box 4"/>
          <p:cNvSpPr txBox="1">
            <a:spLocks noChangeArrowheads="1"/>
          </p:cNvSpPr>
          <p:nvPr/>
        </p:nvSpPr>
        <p:spPr bwMode="auto">
          <a:xfrm>
            <a:off x="5048250" y="3200400"/>
            <a:ext cx="3414713" cy="2295525"/>
          </a:xfrm>
          <a:prstGeom prst="rect">
            <a:avLst/>
          </a:prstGeom>
          <a:noFill/>
          <a:ln w="9525">
            <a:noFill/>
            <a:miter lim="800000"/>
            <a:headEnd/>
            <a:tailEnd/>
          </a:ln>
          <a:effectLst/>
        </p:spPr>
        <p:txBody>
          <a:bodyPr>
            <a:spAutoFit/>
          </a:bodyPr>
          <a:lstStyle/>
          <a:p>
            <a:pPr>
              <a:lnSpc>
                <a:spcPct val="110000"/>
              </a:lnSpc>
              <a:spcBef>
                <a:spcPct val="20000"/>
              </a:spcBef>
              <a:defRPr/>
            </a:pPr>
            <a:r>
              <a:rPr lang="zh-TW" altLang="en-US" sz="1600" dirty="0">
                <a:solidFill>
                  <a:srgbClr val="747155"/>
                </a:solidFill>
                <a:effectLst>
                  <a:outerShdw blurRad="38100" dist="38100" dir="2700000" algn="tl">
                    <a:srgbClr val="C0C0C0"/>
                  </a:outerShdw>
                </a:effectLst>
                <a:latin typeface="+mj-ea"/>
                <a:ea typeface="+mj-ea"/>
              </a:rPr>
              <a:t>飛資得知識服務</a:t>
            </a:r>
            <a:endParaRPr lang="en-US" altLang="zh-TW" sz="1600" dirty="0">
              <a:solidFill>
                <a:srgbClr val="747155"/>
              </a:solidFill>
              <a:effectLst>
                <a:outerShdw blurRad="38100" dist="38100" dir="2700000" algn="tl">
                  <a:srgbClr val="C0C0C0"/>
                </a:outerShdw>
              </a:effectLst>
              <a:latin typeface="+mj-ea"/>
              <a:ea typeface="+mj-ea"/>
            </a:endParaRPr>
          </a:p>
          <a:p>
            <a:pPr>
              <a:lnSpc>
                <a:spcPct val="110000"/>
              </a:lnSpc>
              <a:spcBef>
                <a:spcPct val="20000"/>
              </a:spcBef>
              <a:defRPr/>
            </a:pPr>
            <a:r>
              <a:rPr lang="en-US" altLang="zh-TW" sz="1600" dirty="0">
                <a:solidFill>
                  <a:srgbClr val="747155"/>
                </a:solidFill>
                <a:effectLst>
                  <a:outerShdw blurRad="38100" dist="38100" dir="2700000" algn="tl">
                    <a:srgbClr val="C0C0C0"/>
                  </a:outerShdw>
                </a:effectLst>
                <a:latin typeface="+mj-ea"/>
                <a:ea typeface="+mj-ea"/>
              </a:rPr>
              <a:t>Tel</a:t>
            </a:r>
            <a:r>
              <a:rPr lang="en-US" altLang="zh-TW" sz="1600" dirty="0">
                <a:latin typeface="+mj-ea"/>
                <a:ea typeface="+mj-ea"/>
              </a:rPr>
              <a:t> </a:t>
            </a:r>
            <a:r>
              <a:rPr lang="en-US" altLang="zh-TW" sz="1600" dirty="0">
                <a:solidFill>
                  <a:srgbClr val="747155"/>
                </a:solidFill>
                <a:effectLst>
                  <a:outerShdw blurRad="38100" dist="38100" dir="2700000" algn="tl">
                    <a:srgbClr val="C0C0C0"/>
                  </a:outerShdw>
                </a:effectLst>
                <a:latin typeface="+mj-ea"/>
                <a:ea typeface="+mj-ea"/>
              </a:rPr>
              <a:t>-</a:t>
            </a:r>
            <a:r>
              <a:rPr lang="en-US" altLang="zh-TW" sz="1600" dirty="0">
                <a:latin typeface="+mj-ea"/>
                <a:ea typeface="+mj-ea"/>
              </a:rPr>
              <a:t> </a:t>
            </a:r>
            <a:r>
              <a:rPr lang="en-US" altLang="zh-TW" sz="1600" dirty="0">
                <a:solidFill>
                  <a:srgbClr val="747155"/>
                </a:solidFill>
                <a:effectLst>
                  <a:outerShdw blurRad="38100" dist="38100" dir="2700000" algn="tl">
                    <a:srgbClr val="C0C0C0"/>
                  </a:outerShdw>
                </a:effectLst>
                <a:latin typeface="+mj-ea"/>
                <a:ea typeface="+mj-ea"/>
              </a:rPr>
              <a:t> (02)26581258 </a:t>
            </a:r>
          </a:p>
          <a:p>
            <a:pPr>
              <a:lnSpc>
                <a:spcPct val="110000"/>
              </a:lnSpc>
              <a:spcBef>
                <a:spcPct val="20000"/>
              </a:spcBef>
              <a:defRPr/>
            </a:pPr>
            <a:r>
              <a:rPr lang="en-US" altLang="zh-TW" sz="1600" dirty="0">
                <a:solidFill>
                  <a:srgbClr val="747155"/>
                </a:solidFill>
                <a:effectLst>
                  <a:outerShdw blurRad="38100" dist="38100" dir="2700000" algn="tl">
                    <a:srgbClr val="C0C0C0"/>
                  </a:outerShdw>
                </a:effectLst>
                <a:latin typeface="+mj-ea"/>
                <a:ea typeface="+mj-ea"/>
              </a:rPr>
              <a:t>Fax - (02)26577071</a:t>
            </a:r>
          </a:p>
          <a:p>
            <a:pPr>
              <a:lnSpc>
                <a:spcPct val="110000"/>
              </a:lnSpc>
              <a:spcBef>
                <a:spcPct val="20000"/>
              </a:spcBef>
              <a:defRPr/>
            </a:pPr>
            <a:r>
              <a:rPr lang="en-US" altLang="zh-TW" sz="1600" dirty="0">
                <a:solidFill>
                  <a:srgbClr val="747155"/>
                </a:solidFill>
                <a:effectLst>
                  <a:outerShdw blurRad="38100" dist="38100" dir="2700000" algn="tl">
                    <a:srgbClr val="C0C0C0"/>
                  </a:outerShdw>
                </a:effectLst>
                <a:latin typeface="+mj-ea"/>
                <a:ea typeface="+mj-ea"/>
              </a:rPr>
              <a:t>E-mail  </a:t>
            </a:r>
            <a:r>
              <a:rPr lang="en-US" altLang="zh-TW" sz="1600" dirty="0">
                <a:solidFill>
                  <a:srgbClr val="747155"/>
                </a:solidFill>
                <a:effectLst>
                  <a:outerShdw blurRad="38100" dist="38100" dir="2700000" algn="tl">
                    <a:srgbClr val="C0C0C0"/>
                  </a:outerShdw>
                </a:effectLst>
                <a:latin typeface="+mj-ea"/>
                <a:ea typeface="+mj-ea"/>
                <a:hlinkClick r:id="rId4"/>
              </a:rPr>
              <a:t>jstor@flysheet.com.tw</a:t>
            </a:r>
            <a:endParaRPr lang="en-US" altLang="zh-TW" sz="1600" dirty="0">
              <a:solidFill>
                <a:srgbClr val="747155"/>
              </a:solidFill>
              <a:effectLst>
                <a:outerShdw blurRad="38100" dist="38100" dir="2700000" algn="tl">
                  <a:srgbClr val="C0C0C0"/>
                </a:outerShdw>
              </a:effectLst>
              <a:latin typeface="+mj-ea"/>
              <a:ea typeface="+mj-ea"/>
            </a:endParaRPr>
          </a:p>
          <a:p>
            <a:pPr>
              <a:lnSpc>
                <a:spcPct val="110000"/>
              </a:lnSpc>
              <a:defRPr/>
            </a:pPr>
            <a:r>
              <a:rPr lang="en-US" altLang="zh-TW" sz="1600" dirty="0">
                <a:solidFill>
                  <a:srgbClr val="747155"/>
                </a:solidFill>
                <a:effectLst>
                  <a:outerShdw blurRad="38100" dist="38100" dir="2700000" algn="tl">
                    <a:srgbClr val="C0C0C0"/>
                  </a:outerShdw>
                </a:effectLst>
                <a:latin typeface="+mj-ea"/>
                <a:ea typeface="+mj-ea"/>
              </a:rPr>
              <a:t>Website - </a:t>
            </a:r>
            <a:r>
              <a:rPr lang="en-US" altLang="zh-TW" sz="1600" dirty="0">
                <a:solidFill>
                  <a:srgbClr val="747155"/>
                </a:solidFill>
                <a:effectLst>
                  <a:outerShdw blurRad="38100" dist="38100" dir="2700000" algn="tl">
                    <a:srgbClr val="C0C0C0"/>
                  </a:outerShdw>
                </a:effectLst>
                <a:latin typeface="+mj-ea"/>
                <a:ea typeface="+mj-ea"/>
                <a:hlinkClick r:id="rId5"/>
              </a:rPr>
              <a:t>http://www.flysheet.com.tw</a:t>
            </a:r>
            <a:r>
              <a:rPr lang="en-US" altLang="zh-TW" dirty="0">
                <a:latin typeface="+mj-ea"/>
                <a:ea typeface="+mj-ea"/>
              </a:rPr>
              <a:t> </a:t>
            </a:r>
          </a:p>
          <a:p>
            <a:pPr>
              <a:spcBef>
                <a:spcPct val="20000"/>
              </a:spcBef>
              <a:defRPr/>
            </a:pPr>
            <a:endParaRPr lang="en-US" altLang="zh-TW" sz="1600" dirty="0">
              <a:solidFill>
                <a:srgbClr val="747155"/>
              </a:solidFill>
              <a:effectLst>
                <a:outerShdw blurRad="38100" dist="38100" dir="2700000" algn="tl">
                  <a:srgbClr val="C0C0C0"/>
                </a:outerShdw>
              </a:effectLst>
              <a:latin typeface="+mj-ea"/>
              <a:ea typeface="+mj-ea"/>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2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10876</TotalTime>
  <Words>4203</Words>
  <Application>Microsoft Office PowerPoint</Application>
  <PresentationFormat>如螢幕大小 (4:3)</PresentationFormat>
  <Paragraphs>971</Paragraphs>
  <Slides>93</Slides>
  <Notes>25</Notes>
  <HiddenSlides>0</HiddenSlides>
  <MMClips>0</MMClips>
  <ScaleCrop>false</ScaleCrop>
  <HeadingPairs>
    <vt:vector size="4" baseType="variant">
      <vt:variant>
        <vt:lpstr>佈景主題</vt:lpstr>
      </vt:variant>
      <vt:variant>
        <vt:i4>1</vt:i4>
      </vt:variant>
      <vt:variant>
        <vt:lpstr>投影片標題</vt:lpstr>
      </vt:variant>
      <vt:variant>
        <vt:i4>93</vt:i4>
      </vt:variant>
    </vt:vector>
  </HeadingPairs>
  <TitlesOfParts>
    <vt:vector size="94" baseType="lpstr">
      <vt:lpstr>Blank Presentation</vt:lpstr>
      <vt:lpstr>投影片 1</vt:lpstr>
      <vt:lpstr>今日教育訓練的內容包括～</vt:lpstr>
      <vt:lpstr>今日教育訓練的內容包括～</vt:lpstr>
      <vt:lpstr>投影片 4</vt:lpstr>
      <vt:lpstr>投影片 5</vt:lpstr>
      <vt:lpstr>投影片 6</vt:lpstr>
      <vt:lpstr>今日教育訓練的內容包括～</vt:lpstr>
      <vt:lpstr>投影片 8</vt:lpstr>
      <vt:lpstr>投影片 9</vt:lpstr>
      <vt:lpstr>投影片 10</vt:lpstr>
      <vt:lpstr>今日教育訓練的內容包括～</vt:lpstr>
      <vt:lpstr>投影片 12</vt:lpstr>
      <vt:lpstr>投影片 13</vt:lpstr>
      <vt:lpstr>今日教育訓練的內容包括～</vt:lpstr>
      <vt:lpstr>投影片 15</vt:lpstr>
      <vt:lpstr>參與CSP計畫的出版社</vt:lpstr>
      <vt:lpstr>參與CSP計畫的出版社</vt:lpstr>
      <vt:lpstr>投影片 18</vt:lpstr>
      <vt:lpstr>投影片 19</vt:lpstr>
      <vt:lpstr>2013年全新推出: 主題套裝</vt:lpstr>
      <vt:lpstr>2013年全新推出: 主題套裝</vt:lpstr>
      <vt:lpstr>出版社套裝</vt:lpstr>
      <vt:lpstr>今日教育訓練的內容包括～</vt:lpstr>
      <vt:lpstr>Tying Them All Together</vt:lpstr>
      <vt:lpstr>Current Scholarship Program: Usage</vt:lpstr>
      <vt:lpstr>Current Scholarship Program: 各地區使用量</vt:lpstr>
      <vt:lpstr>Current Scholarship Program: Usage</vt:lpstr>
      <vt:lpstr>Current Scholarship Program: Usage</vt:lpstr>
      <vt:lpstr>Current Scholarship Program: Usage</vt:lpstr>
      <vt:lpstr>投影片 30</vt:lpstr>
      <vt:lpstr>從 JSTOR 使用量資料中發掘有用資訊 Mining JSTOR Usage Data</vt:lpstr>
      <vt:lpstr>投影片 32</vt:lpstr>
      <vt:lpstr>Archive Collections</vt:lpstr>
      <vt:lpstr>Archive Collections</vt:lpstr>
      <vt:lpstr>Archive Collections</vt:lpstr>
      <vt:lpstr>投影片 36</vt:lpstr>
      <vt:lpstr>投影片 37</vt:lpstr>
      <vt:lpstr>投影片 38</vt:lpstr>
      <vt:lpstr>投影片 39</vt:lpstr>
      <vt:lpstr>投影片 40</vt:lpstr>
      <vt:lpstr>投影片 41</vt:lpstr>
      <vt:lpstr>投影片 42</vt:lpstr>
      <vt:lpstr>投影片 43</vt:lpstr>
      <vt:lpstr>投影片 44</vt:lpstr>
      <vt:lpstr>投影片 45</vt:lpstr>
      <vt:lpstr>投影片 46</vt:lpstr>
      <vt:lpstr>投影片 47</vt:lpstr>
      <vt:lpstr>投影片 48</vt:lpstr>
      <vt:lpstr>投影片 49</vt:lpstr>
      <vt:lpstr>投影片 50</vt:lpstr>
      <vt:lpstr>投影片 51</vt:lpstr>
      <vt:lpstr>投影片 52</vt:lpstr>
      <vt:lpstr>投影片 53</vt:lpstr>
      <vt:lpstr>投影片 54</vt:lpstr>
      <vt:lpstr>投影片 55</vt:lpstr>
      <vt:lpstr>投影片 56</vt:lpstr>
      <vt:lpstr>投影片 57</vt:lpstr>
      <vt:lpstr>Title Lists</vt:lpstr>
      <vt:lpstr>Title Lists Continued</vt:lpstr>
      <vt:lpstr>今日教育訓練的內容包括～</vt:lpstr>
      <vt:lpstr>投影片 61</vt:lpstr>
      <vt:lpstr>Institution Finder運作機制：</vt:lpstr>
      <vt:lpstr>Institution Finder運作機制：</vt:lpstr>
      <vt:lpstr>Institution Finder運作機制：</vt:lpstr>
      <vt:lpstr>投影片 65</vt:lpstr>
      <vt:lpstr>今日教育訓練的內容包括～</vt:lpstr>
      <vt:lpstr>投影片 67</vt:lpstr>
      <vt:lpstr>2010 JSTOR統計申請說明</vt:lpstr>
      <vt:lpstr>JSTOR統計申請說明</vt:lpstr>
      <vt:lpstr>投影片 70</vt:lpstr>
      <vt:lpstr>投影片 71</vt:lpstr>
      <vt:lpstr>投影片 72</vt:lpstr>
      <vt:lpstr>投影片 73</vt:lpstr>
      <vt:lpstr>投影片 74</vt:lpstr>
      <vt:lpstr>投影片 75</vt:lpstr>
      <vt:lpstr>投影片 76</vt:lpstr>
      <vt:lpstr>投影片 77</vt:lpstr>
      <vt:lpstr>投影片 78</vt:lpstr>
      <vt:lpstr>投影片 79</vt:lpstr>
      <vt:lpstr>投影片 80</vt:lpstr>
      <vt:lpstr>投影片 81</vt:lpstr>
      <vt:lpstr>投影片 82</vt:lpstr>
      <vt:lpstr>投影片 83</vt:lpstr>
      <vt:lpstr>投影片 84</vt:lpstr>
      <vt:lpstr>投影片 85</vt:lpstr>
      <vt:lpstr>投影片 86</vt:lpstr>
      <vt:lpstr>投影片 87</vt:lpstr>
      <vt:lpstr>投影片 88</vt:lpstr>
      <vt:lpstr>３．選擇LIBRARIANS ４．選擇右上角CONCENT ON 　　　 　　JSTOR→About Archive Journals </vt:lpstr>
      <vt:lpstr>５．此頁面有Archive Journals的介紹，請再進一步點選BROWSE ARCHIVE JOURNALS NOW </vt:lpstr>
      <vt:lpstr>６．在此頁面可看到每一個專輯的涵蓋主題，點選其中一個專輯</vt:lpstr>
      <vt:lpstr>７．選擇TITLE LIST，下載或在線閱讀專輯包含之期刊清單</vt:lpstr>
      <vt:lpstr>投影片 93</vt:lpstr>
    </vt:vector>
  </TitlesOfParts>
  <Company>Margie Chu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Margie Chu</dc:creator>
  <cp:lastModifiedBy>joyce</cp:lastModifiedBy>
  <cp:revision>736</cp:revision>
  <dcterms:created xsi:type="dcterms:W3CDTF">2011-11-10T13:19:41Z</dcterms:created>
  <dcterms:modified xsi:type="dcterms:W3CDTF">2013-04-24T01:10:21Z</dcterms:modified>
</cp:coreProperties>
</file>