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theme/themeOverride2.xml" ContentType="application/vnd.openxmlformats-officedocument.themeOverr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theme/themeOverride3.xml" ContentType="application/vnd.openxmlformats-officedocument.themeOverr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drawings/drawing1.xml" ContentType="application/vnd.openxmlformats-officedocument.drawingml.chartshapes+xml"/>
  <Override PartName="/ppt/notesSlides/notesSlide19.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95"/>
  </p:notesMasterIdLst>
  <p:handoutMasterIdLst>
    <p:handoutMasterId r:id="rId96"/>
  </p:handoutMasterIdLst>
  <p:sldIdLst>
    <p:sldId id="586" r:id="rId2"/>
    <p:sldId id="587" r:id="rId3"/>
    <p:sldId id="588" r:id="rId4"/>
    <p:sldId id="561" r:id="rId5"/>
    <p:sldId id="562" r:id="rId6"/>
    <p:sldId id="591" r:id="rId7"/>
    <p:sldId id="589" r:id="rId8"/>
    <p:sldId id="567" r:id="rId9"/>
    <p:sldId id="569" r:id="rId10"/>
    <p:sldId id="568" r:id="rId11"/>
    <p:sldId id="590" r:id="rId12"/>
    <p:sldId id="566" r:id="rId13"/>
    <p:sldId id="599" r:id="rId14"/>
    <p:sldId id="592" r:id="rId15"/>
    <p:sldId id="570" r:id="rId16"/>
    <p:sldId id="571" r:id="rId17"/>
    <p:sldId id="572" r:id="rId18"/>
    <p:sldId id="573" r:id="rId19"/>
    <p:sldId id="600" r:id="rId20"/>
    <p:sldId id="601" r:id="rId21"/>
    <p:sldId id="602" r:id="rId22"/>
    <p:sldId id="603" r:id="rId23"/>
    <p:sldId id="593" r:id="rId24"/>
    <p:sldId id="575" r:id="rId25"/>
    <p:sldId id="576" r:id="rId26"/>
    <p:sldId id="577" r:id="rId27"/>
    <p:sldId id="578" r:id="rId28"/>
    <p:sldId id="579" r:id="rId29"/>
    <p:sldId id="580" r:id="rId30"/>
    <p:sldId id="560" r:id="rId31"/>
    <p:sldId id="536" r:id="rId32"/>
    <p:sldId id="529" r:id="rId33"/>
    <p:sldId id="491" r:id="rId34"/>
    <p:sldId id="534" r:id="rId35"/>
    <p:sldId id="515" r:id="rId36"/>
    <p:sldId id="516" r:id="rId37"/>
    <p:sldId id="517" r:id="rId38"/>
    <p:sldId id="518" r:id="rId39"/>
    <p:sldId id="519" r:id="rId40"/>
    <p:sldId id="490" r:id="rId41"/>
    <p:sldId id="442" r:id="rId42"/>
    <p:sldId id="497" r:id="rId43"/>
    <p:sldId id="494" r:id="rId44"/>
    <p:sldId id="495" r:id="rId45"/>
    <p:sldId id="508" r:id="rId46"/>
    <p:sldId id="499" r:id="rId47"/>
    <p:sldId id="509" r:id="rId48"/>
    <p:sldId id="513" r:id="rId49"/>
    <p:sldId id="500" r:id="rId50"/>
    <p:sldId id="525" r:id="rId51"/>
    <p:sldId id="522" r:id="rId52"/>
    <p:sldId id="523" r:id="rId53"/>
    <p:sldId id="531" r:id="rId54"/>
    <p:sldId id="521" r:id="rId55"/>
    <p:sldId id="514" r:id="rId56"/>
    <p:sldId id="502" r:id="rId57"/>
    <p:sldId id="512" r:id="rId58"/>
    <p:sldId id="510" r:id="rId59"/>
    <p:sldId id="520" r:id="rId60"/>
    <p:sldId id="604" r:id="rId61"/>
    <p:sldId id="605" r:id="rId62"/>
    <p:sldId id="608" r:id="rId63"/>
    <p:sldId id="606" r:id="rId64"/>
    <p:sldId id="609" r:id="rId65"/>
    <p:sldId id="607" r:id="rId66"/>
    <p:sldId id="594" r:id="rId67"/>
    <p:sldId id="537" r:id="rId68"/>
    <p:sldId id="539" r:id="rId69"/>
    <p:sldId id="538" r:id="rId70"/>
    <p:sldId id="541" r:id="rId71"/>
    <p:sldId id="540" r:id="rId72"/>
    <p:sldId id="542" r:id="rId73"/>
    <p:sldId id="598" r:id="rId74"/>
    <p:sldId id="543" r:id="rId75"/>
    <p:sldId id="544" r:id="rId76"/>
    <p:sldId id="545" r:id="rId77"/>
    <p:sldId id="546" r:id="rId78"/>
    <p:sldId id="547" r:id="rId79"/>
    <p:sldId id="548" r:id="rId80"/>
    <p:sldId id="549" r:id="rId81"/>
    <p:sldId id="550" r:id="rId82"/>
    <p:sldId id="551" r:id="rId83"/>
    <p:sldId id="552" r:id="rId84"/>
    <p:sldId id="553" r:id="rId85"/>
    <p:sldId id="554" r:id="rId86"/>
    <p:sldId id="559" r:id="rId87"/>
    <p:sldId id="556" r:id="rId88"/>
    <p:sldId id="557" r:id="rId89"/>
    <p:sldId id="610" r:id="rId90"/>
    <p:sldId id="611" r:id="rId91"/>
    <p:sldId id="612" r:id="rId92"/>
    <p:sldId id="613" r:id="rId93"/>
    <p:sldId id="585" r:id="rId94"/>
  </p:sldIdLst>
  <p:sldSz cx="9144000" cy="6858000" type="screen4x3"/>
  <p:notesSz cx="6807200" cy="9939338"/>
  <p:defaultTextStyle>
    <a:defPPr>
      <a:defRPr lang="en-US"/>
    </a:defPPr>
    <a:lvl1pPr algn="l" rtl="0" fontAlgn="base">
      <a:spcBef>
        <a:spcPct val="0"/>
      </a:spcBef>
      <a:spcAft>
        <a:spcPct val="0"/>
      </a:spcAft>
      <a:defRPr kumimoji="1" sz="2400"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sz="2400"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sz="2400"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sz="2400"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sz="2400" kern="1200">
        <a:solidFill>
          <a:schemeClr val="tx1"/>
        </a:solidFill>
        <a:latin typeface="Arial" pitchFamily="34" charset="0"/>
        <a:ea typeface="新細明體" pitchFamily="18" charset="-120"/>
        <a:cs typeface="+mn-cs"/>
      </a:defRPr>
    </a:lvl5pPr>
    <a:lvl6pPr marL="2286000" algn="l" defTabSz="914400" rtl="0" eaLnBrk="1" latinLnBrk="0" hangingPunct="1">
      <a:defRPr kumimoji="1" sz="2400" kern="1200">
        <a:solidFill>
          <a:schemeClr val="tx1"/>
        </a:solidFill>
        <a:latin typeface="Arial" pitchFamily="34" charset="0"/>
        <a:ea typeface="新細明體" pitchFamily="18" charset="-120"/>
        <a:cs typeface="+mn-cs"/>
      </a:defRPr>
    </a:lvl6pPr>
    <a:lvl7pPr marL="2743200" algn="l" defTabSz="914400" rtl="0" eaLnBrk="1" latinLnBrk="0" hangingPunct="1">
      <a:defRPr kumimoji="1" sz="2400" kern="1200">
        <a:solidFill>
          <a:schemeClr val="tx1"/>
        </a:solidFill>
        <a:latin typeface="Arial" pitchFamily="34" charset="0"/>
        <a:ea typeface="新細明體" pitchFamily="18" charset="-120"/>
        <a:cs typeface="+mn-cs"/>
      </a:defRPr>
    </a:lvl7pPr>
    <a:lvl8pPr marL="3200400" algn="l" defTabSz="914400" rtl="0" eaLnBrk="1" latinLnBrk="0" hangingPunct="1">
      <a:defRPr kumimoji="1" sz="2400" kern="1200">
        <a:solidFill>
          <a:schemeClr val="tx1"/>
        </a:solidFill>
        <a:latin typeface="Arial" pitchFamily="34" charset="0"/>
        <a:ea typeface="新細明體" pitchFamily="18" charset="-120"/>
        <a:cs typeface="+mn-cs"/>
      </a:defRPr>
    </a:lvl8pPr>
    <a:lvl9pPr marL="3657600" algn="l" defTabSz="914400" rtl="0" eaLnBrk="1" latinLnBrk="0" hangingPunct="1">
      <a:defRPr kumimoji="1" sz="2400" kern="1200">
        <a:solidFill>
          <a:schemeClr val="tx1"/>
        </a:solidFill>
        <a:latin typeface="Arial" pitchFamily="34"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881212"/>
    <a:srgbClr val="006C00"/>
    <a:srgbClr val="008000"/>
    <a:srgbClr val="7F9FB3"/>
    <a:srgbClr val="8693AC"/>
    <a:srgbClr val="899AC1"/>
    <a:srgbClr val="E6ECE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inimized">
    <p:restoredLeft sz="19270" autoAdjust="0"/>
    <p:restoredTop sz="98537" autoAdjust="0"/>
  </p:normalViewPr>
  <p:slideViewPr>
    <p:cSldViewPr>
      <p:cViewPr>
        <p:scale>
          <a:sx n="57" d="100"/>
          <a:sy n="57" d="100"/>
        </p:scale>
        <p:origin x="-1512" y="6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Documents%20and%20Settings\sglasser\Desktop\desktop\MIT\California_Chicago_by%20region_cleaned.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Documents%20and%20Settings\sglasser\Local%20Settings\Temporary%20Internet%20Files\Content.Outlook\AYAQN5JU\Discipline%20Usage.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Documents%20and%20Settings\sglasser\Local%20Settings\Temporary%20Internet%20Files\Content.Outlook\AYAQN5JU\Discipline%20Usage.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clrMapOvr bg1="lt1" tx1="dk1" bg2="lt2" tx2="dk2" accent1="accent1" accent2="accent2" accent3="accent3" accent4="accent4" accent5="accent5" accent6="accent6" hlink="hlink" folHlink="folHlink"/>
  <c:chart>
    <c:plotArea>
      <c:layout/>
      <c:barChart>
        <c:barDir val="col"/>
        <c:grouping val="clustered"/>
        <c:ser>
          <c:idx val="0"/>
          <c:order val="0"/>
          <c:tx>
            <c:strRef>
              <c:f>'By Institution'!$D$1</c:f>
              <c:strCache>
                <c:ptCount val="1"/>
                <c:pt idx="0">
                  <c:v>Chicago</c:v>
                </c:pt>
              </c:strCache>
            </c:strRef>
          </c:tx>
          <c:spPr>
            <a:solidFill>
              <a:srgbClr val="92D050"/>
            </a:solidFill>
          </c:spPr>
          <c:cat>
            <c:strRef>
              <c:f>('By Institution'!$C$2,'By Institution'!$C$4,'By Institution'!$C$6:$C$11)</c:f>
              <c:strCache>
                <c:ptCount val="8"/>
                <c:pt idx="0">
                  <c:v>Chinese University of Hong Kong</c:v>
                </c:pt>
                <c:pt idx="1">
                  <c:v>Hong Kong Baptist University</c:v>
                </c:pt>
                <c:pt idx="2">
                  <c:v>National Sun Yat-Sen University</c:v>
                </c:pt>
                <c:pt idx="3">
                  <c:v>National University of Singapore</c:v>
                </c:pt>
                <c:pt idx="4">
                  <c:v>Osaka University </c:v>
                </c:pt>
                <c:pt idx="5">
                  <c:v>Seoul National University</c:v>
                </c:pt>
                <c:pt idx="6">
                  <c:v>University of Tokyo</c:v>
                </c:pt>
                <c:pt idx="7">
                  <c:v>Yonsei University </c:v>
                </c:pt>
              </c:strCache>
            </c:strRef>
          </c:cat>
          <c:val>
            <c:numRef>
              <c:f>('By Institution'!$D$2,'By Institution'!$D$4,'By Institution'!$D$6:$D$11)</c:f>
              <c:numCache>
                <c:formatCode>0%</c:formatCode>
                <c:ptCount val="8"/>
                <c:pt idx="0">
                  <c:v>1.34</c:v>
                </c:pt>
                <c:pt idx="1">
                  <c:v>0.89000000000000068</c:v>
                </c:pt>
                <c:pt idx="2">
                  <c:v>6.9300000000000024</c:v>
                </c:pt>
                <c:pt idx="3">
                  <c:v>1.42</c:v>
                </c:pt>
                <c:pt idx="4">
                  <c:v>0.1</c:v>
                </c:pt>
                <c:pt idx="5">
                  <c:v>1.57</c:v>
                </c:pt>
                <c:pt idx="6">
                  <c:v>0.92</c:v>
                </c:pt>
                <c:pt idx="7">
                  <c:v>1.4</c:v>
                </c:pt>
              </c:numCache>
            </c:numRef>
          </c:val>
        </c:ser>
        <c:ser>
          <c:idx val="1"/>
          <c:order val="1"/>
          <c:tx>
            <c:strRef>
              <c:f>'By Institution'!$E$1</c:f>
              <c:strCache>
                <c:ptCount val="1"/>
                <c:pt idx="0">
                  <c:v>California</c:v>
                </c:pt>
              </c:strCache>
            </c:strRef>
          </c:tx>
          <c:cat>
            <c:strRef>
              <c:f>('By Institution'!$C$2,'By Institution'!$C$4,'By Institution'!$C$6:$C$11)</c:f>
              <c:strCache>
                <c:ptCount val="8"/>
                <c:pt idx="0">
                  <c:v>Chinese University of Hong Kong</c:v>
                </c:pt>
                <c:pt idx="1">
                  <c:v>Hong Kong Baptist University</c:v>
                </c:pt>
                <c:pt idx="2">
                  <c:v>National Sun Yat-Sen University</c:v>
                </c:pt>
                <c:pt idx="3">
                  <c:v>National University of Singapore</c:v>
                </c:pt>
                <c:pt idx="4">
                  <c:v>Osaka University </c:v>
                </c:pt>
                <c:pt idx="5">
                  <c:v>Seoul National University</c:v>
                </c:pt>
                <c:pt idx="6">
                  <c:v>University of Tokyo</c:v>
                </c:pt>
                <c:pt idx="7">
                  <c:v>Yonsei University </c:v>
                </c:pt>
              </c:strCache>
            </c:strRef>
          </c:cat>
          <c:val>
            <c:numRef>
              <c:f>('By Institution'!$E$2,'By Institution'!$E$4,'By Institution'!$E$6:$E$11)</c:f>
              <c:numCache>
                <c:formatCode>0%</c:formatCode>
                <c:ptCount val="8"/>
                <c:pt idx="0">
                  <c:v>2.7800000000000002</c:v>
                </c:pt>
                <c:pt idx="1">
                  <c:v>0.56999999999999995</c:v>
                </c:pt>
                <c:pt idx="2">
                  <c:v>6.44</c:v>
                </c:pt>
                <c:pt idx="3">
                  <c:v>4.4800000000000004</c:v>
                </c:pt>
                <c:pt idx="4">
                  <c:v>2.17</c:v>
                </c:pt>
                <c:pt idx="5">
                  <c:v>0.76000000000000323</c:v>
                </c:pt>
                <c:pt idx="6">
                  <c:v>0.2</c:v>
                </c:pt>
                <c:pt idx="7">
                  <c:v>2.3499999999999988</c:v>
                </c:pt>
              </c:numCache>
            </c:numRef>
          </c:val>
        </c:ser>
        <c:axId val="77477760"/>
        <c:axId val="77479296"/>
      </c:barChart>
      <c:catAx>
        <c:axId val="77477760"/>
        <c:scaling>
          <c:orientation val="minMax"/>
        </c:scaling>
        <c:axPos val="b"/>
        <c:tickLblPos val="nextTo"/>
        <c:crossAx val="77479296"/>
        <c:crosses val="autoZero"/>
        <c:auto val="1"/>
        <c:lblAlgn val="ctr"/>
        <c:lblOffset val="100"/>
      </c:catAx>
      <c:valAx>
        <c:axId val="77479296"/>
        <c:scaling>
          <c:orientation val="minMax"/>
        </c:scaling>
        <c:axPos val="l"/>
        <c:majorGridlines/>
        <c:numFmt formatCode="0%" sourceLinked="1"/>
        <c:tickLblPos val="nextTo"/>
        <c:crossAx val="77477760"/>
        <c:crosses val="autoZero"/>
        <c:crossBetween val="between"/>
      </c:valAx>
    </c:plotArea>
    <c:legend>
      <c:legendPos val="r"/>
      <c:layout/>
    </c:legend>
    <c:plotVisOnly val="1"/>
    <c:dispBlanksAs val="gap"/>
  </c:chart>
  <c:externalData r:id="rId2"/>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TW"/>
  <c:clrMapOvr bg1="lt1" tx1="dk1" bg2="lt2" tx2="dk2" accent1="accent1" accent2="accent2" accent3="accent3" accent4="accent4" accent5="accent5" accent6="accent6" hlink="hlink" folHlink="folHlink"/>
  <c:chart>
    <c:title>
      <c:tx>
        <c:rich>
          <a:bodyPr/>
          <a:lstStyle/>
          <a:p>
            <a:pPr>
              <a:defRPr/>
            </a:pPr>
            <a:r>
              <a:rPr lang="zh-TW" altLang="zh-CN" sz="1800" b="1" i="0" u="none" strike="noStrike" baseline="0" dirty="0" smtClean="0"/>
              <a:t>前十名學科的 </a:t>
            </a:r>
            <a:r>
              <a:rPr lang="en-US" altLang="zh-CN" sz="1800" b="1" i="0" u="none" strike="noStrike" baseline="0" dirty="0" smtClean="0"/>
              <a:t>CSP </a:t>
            </a:r>
            <a:r>
              <a:rPr lang="zh-TW" altLang="zh-CN" sz="1800" b="1" i="0" u="none" strike="noStrike" baseline="0" dirty="0" smtClean="0"/>
              <a:t>使用量</a:t>
            </a:r>
            <a:endParaRPr lang="en-US" altLang="zh-TW" sz="1800" b="1" i="0" u="none" strike="noStrike" baseline="0" dirty="0" smtClean="0"/>
          </a:p>
          <a:p>
            <a:pPr>
              <a:defRPr/>
            </a:pPr>
            <a:r>
              <a:rPr lang="zh-TW" altLang="en-US" sz="1200" dirty="0" smtClean="0"/>
              <a:t>台灣</a:t>
            </a:r>
            <a:endParaRPr lang="en-US" sz="1200" dirty="0"/>
          </a:p>
        </c:rich>
      </c:tx>
      <c:layout/>
    </c:title>
    <c:plotArea>
      <c:layout/>
      <c:barChart>
        <c:barDir val="col"/>
        <c:grouping val="clustered"/>
        <c:ser>
          <c:idx val="0"/>
          <c:order val="0"/>
          <c:tx>
            <c:strRef>
              <c:f>Charts!$H$3</c:f>
              <c:strCache>
                <c:ptCount val="1"/>
                <c:pt idx="0">
                  <c:v>CSP</c:v>
                </c:pt>
              </c:strCache>
            </c:strRef>
          </c:tx>
          <c:spPr>
            <a:solidFill>
              <a:srgbClr val="0070C0"/>
            </a:solidFill>
          </c:spPr>
          <c:cat>
            <c:strRef>
              <c:f>Charts!$G$5:$G$14</c:f>
              <c:strCache>
                <c:ptCount val="10"/>
                <c:pt idx="0">
                  <c:v>Marketing &amp; Advertising</c:v>
                </c:pt>
                <c:pt idx="1">
                  <c:v>Political Science</c:v>
                </c:pt>
                <c:pt idx="2">
                  <c:v>Health Sciences</c:v>
                </c:pt>
                <c:pt idx="3">
                  <c:v>Sociology</c:v>
                </c:pt>
                <c:pt idx="4">
                  <c:v>Language &amp; Literature</c:v>
                </c:pt>
                <c:pt idx="5">
                  <c:v>Business</c:v>
                </c:pt>
                <c:pt idx="6">
                  <c:v>Biological Sciences</c:v>
                </c:pt>
                <c:pt idx="7">
                  <c:v>History</c:v>
                </c:pt>
                <c:pt idx="8">
                  <c:v>Music</c:v>
                </c:pt>
                <c:pt idx="9">
                  <c:v>Mathematics</c:v>
                </c:pt>
              </c:strCache>
            </c:strRef>
          </c:cat>
          <c:val>
            <c:numRef>
              <c:f>Charts!$H$5:$H$14</c:f>
              <c:numCache>
                <c:formatCode>#,##0</c:formatCode>
                <c:ptCount val="10"/>
                <c:pt idx="0">
                  <c:v>9207</c:v>
                </c:pt>
                <c:pt idx="1">
                  <c:v>4574</c:v>
                </c:pt>
                <c:pt idx="2">
                  <c:v>4384</c:v>
                </c:pt>
                <c:pt idx="3">
                  <c:v>3802</c:v>
                </c:pt>
                <c:pt idx="4">
                  <c:v>2589</c:v>
                </c:pt>
                <c:pt idx="5">
                  <c:v>1986</c:v>
                </c:pt>
                <c:pt idx="6">
                  <c:v>1744</c:v>
                </c:pt>
                <c:pt idx="7">
                  <c:v>1456</c:v>
                </c:pt>
                <c:pt idx="8">
                  <c:v>1369</c:v>
                </c:pt>
                <c:pt idx="9">
                  <c:v>1290</c:v>
                </c:pt>
              </c:numCache>
            </c:numRef>
          </c:val>
        </c:ser>
        <c:axId val="77974144"/>
        <c:axId val="78619008"/>
      </c:barChart>
      <c:catAx>
        <c:axId val="77974144"/>
        <c:scaling>
          <c:orientation val="minMax"/>
        </c:scaling>
        <c:axPos val="b"/>
        <c:tickLblPos val="nextTo"/>
        <c:crossAx val="78619008"/>
        <c:crosses val="autoZero"/>
        <c:auto val="1"/>
        <c:lblAlgn val="ctr"/>
        <c:lblOffset val="100"/>
      </c:catAx>
      <c:valAx>
        <c:axId val="78619008"/>
        <c:scaling>
          <c:orientation val="minMax"/>
        </c:scaling>
        <c:axPos val="l"/>
        <c:majorGridlines/>
        <c:numFmt formatCode="#,##0" sourceLinked="1"/>
        <c:tickLblPos val="nextTo"/>
        <c:crossAx val="77974144"/>
        <c:crosses val="autoZero"/>
        <c:crossBetween val="between"/>
      </c:valAx>
    </c:plotArea>
    <c:plotVisOnly val="1"/>
    <c:dispBlanksAs val="gap"/>
  </c:chart>
  <c:spPr>
    <a:ln>
      <a:noFill/>
    </a:ln>
  </c:sp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zh-TW"/>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rgbClr val="000000"/>
                </a:solidFill>
                <a:latin typeface="+mn-lt"/>
                <a:ea typeface="+mn-ea"/>
                <a:cs typeface="+mn-cs"/>
              </a:defRPr>
            </a:pPr>
            <a:r>
              <a:rPr lang="zh-TW" altLang="zh-TW" sz="1800" b="1" i="0" baseline="0" dirty="0" smtClean="0"/>
              <a:t>前十名學科的 </a:t>
            </a:r>
            <a:r>
              <a:rPr lang="en-US" altLang="zh-TW" sz="1800" b="1" i="0" baseline="0" dirty="0" err="1" smtClean="0"/>
              <a:t>Backfile</a:t>
            </a:r>
            <a:r>
              <a:rPr lang="en-US" altLang="zh-TW" sz="1800" b="1" i="0" baseline="0" dirty="0" smtClean="0"/>
              <a:t> </a:t>
            </a:r>
            <a:r>
              <a:rPr lang="zh-TW" altLang="zh-TW" sz="1800" b="1" i="0" baseline="0" dirty="0" smtClean="0"/>
              <a:t>使用量</a:t>
            </a:r>
            <a:endParaRPr lang="en-US" altLang="zh-TW" sz="1800" b="1" i="0" baseline="0" dirty="0" smtClean="0"/>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rgbClr val="000000"/>
                </a:solidFill>
                <a:latin typeface="+mn-lt"/>
                <a:ea typeface="+mn-ea"/>
                <a:cs typeface="+mn-cs"/>
              </a:defRPr>
            </a:pPr>
            <a:r>
              <a:rPr lang="zh-TW" altLang="en-US" sz="1200" dirty="0" smtClean="0"/>
              <a:t>台灣</a:t>
            </a:r>
            <a:endParaRPr lang="en-US" sz="1200" dirty="0"/>
          </a:p>
        </c:rich>
      </c:tx>
      <c:layout/>
    </c:title>
    <c:plotArea>
      <c:layout>
        <c:manualLayout>
          <c:layoutTarget val="inner"/>
          <c:xMode val="edge"/>
          <c:yMode val="edge"/>
          <c:x val="9.7512467191601046E-2"/>
          <c:y val="0.13164251207729474"/>
          <c:w val="0.902487532808399"/>
          <c:h val="0.53927479173798643"/>
        </c:manualLayout>
      </c:layout>
      <c:barChart>
        <c:barDir val="col"/>
        <c:grouping val="clustered"/>
        <c:ser>
          <c:idx val="0"/>
          <c:order val="0"/>
          <c:tx>
            <c:strRef>
              <c:f>Charts!$K$3</c:f>
              <c:strCache>
                <c:ptCount val="1"/>
                <c:pt idx="0">
                  <c:v>Backfile</c:v>
                </c:pt>
              </c:strCache>
            </c:strRef>
          </c:tx>
          <c:spPr>
            <a:solidFill>
              <a:srgbClr val="0070C0"/>
            </a:solidFill>
          </c:spPr>
          <c:cat>
            <c:strRef>
              <c:f>Charts!$J$5:$J$14</c:f>
              <c:strCache>
                <c:ptCount val="10"/>
                <c:pt idx="0">
                  <c:v>Business</c:v>
                </c:pt>
                <c:pt idx="1">
                  <c:v>Sociology</c:v>
                </c:pt>
                <c:pt idx="2">
                  <c:v>Language &amp; Literature</c:v>
                </c:pt>
                <c:pt idx="3">
                  <c:v>Political Science</c:v>
                </c:pt>
                <c:pt idx="4">
                  <c:v>Statistics</c:v>
                </c:pt>
                <c:pt idx="5">
                  <c:v>Economics</c:v>
                </c:pt>
                <c:pt idx="6">
                  <c:v>Education</c:v>
                </c:pt>
                <c:pt idx="7">
                  <c:v>History</c:v>
                </c:pt>
                <c:pt idx="8">
                  <c:v>Management &amp; Organizational Behavior</c:v>
                </c:pt>
                <c:pt idx="9">
                  <c:v>Marketing &amp; Advertising</c:v>
                </c:pt>
              </c:strCache>
            </c:strRef>
          </c:cat>
          <c:val>
            <c:numRef>
              <c:f>Charts!$K$5:$K$14</c:f>
              <c:numCache>
                <c:formatCode>#,##0</c:formatCode>
                <c:ptCount val="10"/>
                <c:pt idx="0">
                  <c:v>154228</c:v>
                </c:pt>
                <c:pt idx="1">
                  <c:v>58900</c:v>
                </c:pt>
                <c:pt idx="2">
                  <c:v>52030</c:v>
                </c:pt>
                <c:pt idx="3">
                  <c:v>44321</c:v>
                </c:pt>
                <c:pt idx="4">
                  <c:v>41328</c:v>
                </c:pt>
                <c:pt idx="5">
                  <c:v>41282</c:v>
                </c:pt>
                <c:pt idx="6">
                  <c:v>34400</c:v>
                </c:pt>
                <c:pt idx="7">
                  <c:v>27717</c:v>
                </c:pt>
                <c:pt idx="8">
                  <c:v>26484</c:v>
                </c:pt>
                <c:pt idx="9">
                  <c:v>23058</c:v>
                </c:pt>
              </c:numCache>
            </c:numRef>
          </c:val>
        </c:ser>
        <c:axId val="78625792"/>
        <c:axId val="78406400"/>
      </c:barChart>
      <c:catAx>
        <c:axId val="78625792"/>
        <c:scaling>
          <c:orientation val="minMax"/>
        </c:scaling>
        <c:axPos val="b"/>
        <c:tickLblPos val="nextTo"/>
        <c:crossAx val="78406400"/>
        <c:crosses val="autoZero"/>
        <c:auto val="1"/>
        <c:lblAlgn val="ctr"/>
        <c:lblOffset val="100"/>
      </c:catAx>
      <c:valAx>
        <c:axId val="78406400"/>
        <c:scaling>
          <c:orientation val="minMax"/>
        </c:scaling>
        <c:axPos val="l"/>
        <c:majorGridlines/>
        <c:numFmt formatCode="#,##0" sourceLinked="1"/>
        <c:tickLblPos val="nextTo"/>
        <c:crossAx val="78625792"/>
        <c:crosses val="autoZero"/>
        <c:crossBetween val="between"/>
      </c:valAx>
    </c:plotArea>
    <c:plotVisOnly val="1"/>
    <c:dispBlanksAs val="gap"/>
  </c:chart>
  <c:spPr>
    <a:ln>
      <a:noFill/>
    </a:ln>
  </c:spPr>
  <c:externalData r:id="rId2"/>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E1E510-EC84-474E-93BF-74F92D521B99}" type="doc">
      <dgm:prSet loTypeId="urn:microsoft.com/office/officeart/2005/8/layout/list1" loCatId="list" qsTypeId="urn:microsoft.com/office/officeart/2005/8/quickstyle/simple1#1" qsCatId="simple" csTypeId="urn:microsoft.com/office/officeart/2005/8/colors/colorful2" csCatId="colorful" phldr="1"/>
      <dgm:spPr/>
      <dgm:t>
        <a:bodyPr/>
        <a:lstStyle/>
        <a:p>
          <a:endParaRPr lang="en-US"/>
        </a:p>
      </dgm:t>
    </dgm:pt>
    <dgm:pt modelId="{D5F38009-9BB5-49AE-8C87-5A73046B4542}">
      <dgm:prSet phldrT="[Text]"/>
      <dgm:spPr/>
      <dgm:t>
        <a:bodyPr/>
        <a:lstStyle/>
        <a:p>
          <a:r>
            <a:rPr lang="en-US" dirty="0" smtClean="0">
              <a:latin typeface="Calibri" pitchFamily="34" charset="0"/>
              <a:cs typeface="Calibri" pitchFamily="34" charset="0"/>
            </a:rPr>
            <a:t>Cost Per Content Access: $1.56</a:t>
          </a:r>
        </a:p>
      </dgm:t>
    </dgm:pt>
    <dgm:pt modelId="{042BF754-E422-4035-8E3D-573F558AE05A}" type="parTrans" cxnId="{D085CF53-811D-4958-9CD8-EF3ADBC5B738}">
      <dgm:prSet/>
      <dgm:spPr/>
      <dgm:t>
        <a:bodyPr/>
        <a:lstStyle/>
        <a:p>
          <a:endParaRPr lang="en-US">
            <a:latin typeface="Calibri" pitchFamily="34" charset="0"/>
            <a:cs typeface="Calibri" pitchFamily="34" charset="0"/>
          </a:endParaRPr>
        </a:p>
      </dgm:t>
    </dgm:pt>
    <dgm:pt modelId="{CE94DA5B-DA8B-46DA-8A33-A3C87D4C5271}" type="sibTrans" cxnId="{D085CF53-811D-4958-9CD8-EF3ADBC5B738}">
      <dgm:prSet/>
      <dgm:spPr/>
      <dgm:t>
        <a:bodyPr/>
        <a:lstStyle/>
        <a:p>
          <a:endParaRPr lang="en-US">
            <a:latin typeface="Calibri" pitchFamily="34" charset="0"/>
            <a:cs typeface="Calibri" pitchFamily="34" charset="0"/>
          </a:endParaRPr>
        </a:p>
      </dgm:t>
    </dgm:pt>
    <dgm:pt modelId="{E08B9987-801A-4A88-A2B7-CADF93ED32D3}">
      <dgm:prSet phldrT="[Text]"/>
      <dgm:spPr>
        <a:solidFill>
          <a:srgbClr val="8693AC"/>
        </a:solidFill>
      </dgm:spPr>
      <dgm:t>
        <a:bodyPr/>
        <a:lstStyle/>
        <a:p>
          <a:r>
            <a:rPr lang="en-US" dirty="0" smtClean="0">
              <a:latin typeface="Calibri" pitchFamily="34" charset="0"/>
              <a:cs typeface="Calibri" pitchFamily="34" charset="0"/>
            </a:rPr>
            <a:t>Cost Per Significant Access: $0.34</a:t>
          </a:r>
        </a:p>
      </dgm:t>
    </dgm:pt>
    <dgm:pt modelId="{C9632D15-731C-4696-B9E2-0C555E90FBF7}" type="parTrans" cxnId="{68C26957-543F-4048-8BE7-3AF3A51797A5}">
      <dgm:prSet/>
      <dgm:spPr/>
      <dgm:t>
        <a:bodyPr/>
        <a:lstStyle/>
        <a:p>
          <a:endParaRPr lang="en-US">
            <a:latin typeface="Calibri" pitchFamily="34" charset="0"/>
            <a:cs typeface="Calibri" pitchFamily="34" charset="0"/>
          </a:endParaRPr>
        </a:p>
      </dgm:t>
    </dgm:pt>
    <dgm:pt modelId="{42BDC338-8501-4B05-A618-F3FC3AE3036D}" type="sibTrans" cxnId="{68C26957-543F-4048-8BE7-3AF3A51797A5}">
      <dgm:prSet/>
      <dgm:spPr/>
      <dgm:t>
        <a:bodyPr/>
        <a:lstStyle/>
        <a:p>
          <a:endParaRPr lang="en-US">
            <a:latin typeface="Calibri" pitchFamily="34" charset="0"/>
            <a:cs typeface="Calibri" pitchFamily="34" charset="0"/>
          </a:endParaRPr>
        </a:p>
      </dgm:t>
    </dgm:pt>
    <dgm:pt modelId="{99097392-1D3C-40C7-9513-F855E9ADA87E}">
      <dgm:prSet phldrT="[Text]"/>
      <dgm:spPr>
        <a:solidFill>
          <a:srgbClr val="899AC1"/>
        </a:solidFill>
        <a:ln>
          <a:solidFill>
            <a:schemeClr val="bg1"/>
          </a:solidFill>
        </a:ln>
      </dgm:spPr>
      <dgm:t>
        <a:bodyPr/>
        <a:lstStyle/>
        <a:p>
          <a:r>
            <a:rPr lang="en-US" dirty="0" smtClean="0">
              <a:latin typeface="Calibri" pitchFamily="34" charset="0"/>
              <a:cs typeface="Calibri" pitchFamily="34" charset="0"/>
            </a:rPr>
            <a:t>Cost Per PDF Download: $2.66</a:t>
          </a:r>
          <a:endParaRPr lang="en-US" dirty="0">
            <a:latin typeface="Calibri" pitchFamily="34" charset="0"/>
            <a:cs typeface="Calibri" pitchFamily="34" charset="0"/>
          </a:endParaRPr>
        </a:p>
      </dgm:t>
    </dgm:pt>
    <dgm:pt modelId="{4438D9DB-7A15-47B2-80D0-78FDC83D7283}" type="parTrans" cxnId="{E0E1AE6B-89B8-4E5F-8BF0-348B3C890D78}">
      <dgm:prSet/>
      <dgm:spPr/>
      <dgm:t>
        <a:bodyPr/>
        <a:lstStyle/>
        <a:p>
          <a:endParaRPr lang="en-US">
            <a:latin typeface="Calibri" pitchFamily="34" charset="0"/>
            <a:cs typeface="Calibri" pitchFamily="34" charset="0"/>
          </a:endParaRPr>
        </a:p>
      </dgm:t>
    </dgm:pt>
    <dgm:pt modelId="{88AC5116-2B94-43A7-9FFB-ABF25054B379}" type="sibTrans" cxnId="{E0E1AE6B-89B8-4E5F-8BF0-348B3C890D78}">
      <dgm:prSet/>
      <dgm:spPr/>
      <dgm:t>
        <a:bodyPr/>
        <a:lstStyle/>
        <a:p>
          <a:endParaRPr lang="en-US">
            <a:latin typeface="Calibri" pitchFamily="34" charset="0"/>
            <a:cs typeface="Calibri" pitchFamily="34" charset="0"/>
          </a:endParaRPr>
        </a:p>
      </dgm:t>
    </dgm:pt>
    <dgm:pt modelId="{C70AA027-D579-41A2-A328-49120388D2CF}">
      <dgm:prSet phldrT="[Text]"/>
      <dgm:spPr>
        <a:solidFill>
          <a:srgbClr val="7F9FB3"/>
        </a:solidFill>
        <a:ln>
          <a:solidFill>
            <a:schemeClr val="bg1"/>
          </a:solidFill>
        </a:ln>
      </dgm:spPr>
      <dgm:t>
        <a:bodyPr/>
        <a:lstStyle/>
        <a:p>
          <a:r>
            <a:rPr lang="en-US" dirty="0" smtClean="0">
              <a:latin typeface="Calibri" pitchFamily="34" charset="0"/>
              <a:cs typeface="Calibri" pitchFamily="34" charset="0"/>
            </a:rPr>
            <a:t>Cost Per COUNTER Use: $1.14</a:t>
          </a:r>
          <a:endParaRPr lang="en-US" dirty="0">
            <a:latin typeface="Calibri" pitchFamily="34" charset="0"/>
            <a:cs typeface="Calibri" pitchFamily="34" charset="0"/>
          </a:endParaRPr>
        </a:p>
      </dgm:t>
    </dgm:pt>
    <dgm:pt modelId="{189DC2B1-6362-4C13-993D-F313D0C9CC6D}" type="parTrans" cxnId="{1EE4009B-50FD-4F1B-88CC-7731C05F06DA}">
      <dgm:prSet/>
      <dgm:spPr/>
      <dgm:t>
        <a:bodyPr/>
        <a:lstStyle/>
        <a:p>
          <a:endParaRPr lang="en-US"/>
        </a:p>
      </dgm:t>
    </dgm:pt>
    <dgm:pt modelId="{7A85BDB7-105A-4C37-8C1F-7F5C0565085F}" type="sibTrans" cxnId="{1EE4009B-50FD-4F1B-88CC-7731C05F06DA}">
      <dgm:prSet/>
      <dgm:spPr/>
      <dgm:t>
        <a:bodyPr/>
        <a:lstStyle/>
        <a:p>
          <a:endParaRPr lang="en-US"/>
        </a:p>
      </dgm:t>
    </dgm:pt>
    <dgm:pt modelId="{009B5D67-CFC0-44FE-B85A-9517C4572104}" type="pres">
      <dgm:prSet presAssocID="{5AE1E510-EC84-474E-93BF-74F92D521B99}" presName="linear" presStyleCnt="0">
        <dgm:presLayoutVars>
          <dgm:dir/>
          <dgm:animLvl val="lvl"/>
          <dgm:resizeHandles val="exact"/>
        </dgm:presLayoutVars>
      </dgm:prSet>
      <dgm:spPr/>
      <dgm:t>
        <a:bodyPr/>
        <a:lstStyle/>
        <a:p>
          <a:endParaRPr lang="en-US"/>
        </a:p>
      </dgm:t>
    </dgm:pt>
    <dgm:pt modelId="{DD8AECFC-1791-468E-9071-917BEE679CA1}" type="pres">
      <dgm:prSet presAssocID="{D5F38009-9BB5-49AE-8C87-5A73046B4542}" presName="parentLin" presStyleCnt="0"/>
      <dgm:spPr/>
    </dgm:pt>
    <dgm:pt modelId="{C7CC28A5-0D48-4A48-AE84-D111B70E2FEC}" type="pres">
      <dgm:prSet presAssocID="{D5F38009-9BB5-49AE-8C87-5A73046B4542}" presName="parentLeftMargin" presStyleLbl="node1" presStyleIdx="0" presStyleCnt="4"/>
      <dgm:spPr/>
      <dgm:t>
        <a:bodyPr/>
        <a:lstStyle/>
        <a:p>
          <a:endParaRPr lang="en-US"/>
        </a:p>
      </dgm:t>
    </dgm:pt>
    <dgm:pt modelId="{D40FABCF-9432-4C9F-8DBE-C3F86DAC613E}" type="pres">
      <dgm:prSet presAssocID="{D5F38009-9BB5-49AE-8C87-5A73046B4542}" presName="parentText" presStyleLbl="node1" presStyleIdx="0" presStyleCnt="4">
        <dgm:presLayoutVars>
          <dgm:chMax val="0"/>
          <dgm:bulletEnabled val="1"/>
        </dgm:presLayoutVars>
      </dgm:prSet>
      <dgm:spPr/>
      <dgm:t>
        <a:bodyPr/>
        <a:lstStyle/>
        <a:p>
          <a:endParaRPr lang="en-US"/>
        </a:p>
      </dgm:t>
    </dgm:pt>
    <dgm:pt modelId="{2835BCF4-E523-4AE3-890B-9B06F757C4B0}" type="pres">
      <dgm:prSet presAssocID="{D5F38009-9BB5-49AE-8C87-5A73046B4542}" presName="negativeSpace" presStyleCnt="0"/>
      <dgm:spPr/>
    </dgm:pt>
    <dgm:pt modelId="{DDE569FD-68EF-4E5A-BA4F-0279417F6520}" type="pres">
      <dgm:prSet presAssocID="{D5F38009-9BB5-49AE-8C87-5A73046B4542}" presName="childText" presStyleLbl="conFgAcc1" presStyleIdx="0" presStyleCnt="4">
        <dgm:presLayoutVars>
          <dgm:bulletEnabled val="1"/>
        </dgm:presLayoutVars>
      </dgm:prSet>
      <dgm:spPr/>
    </dgm:pt>
    <dgm:pt modelId="{54D82386-0AE4-4552-9784-D48F5236E323}" type="pres">
      <dgm:prSet presAssocID="{CE94DA5B-DA8B-46DA-8A33-A3C87D4C5271}" presName="spaceBetweenRectangles" presStyleCnt="0"/>
      <dgm:spPr/>
    </dgm:pt>
    <dgm:pt modelId="{B9188C5D-FD68-4F5C-84EA-2288D3C86DED}" type="pres">
      <dgm:prSet presAssocID="{E08B9987-801A-4A88-A2B7-CADF93ED32D3}" presName="parentLin" presStyleCnt="0"/>
      <dgm:spPr/>
    </dgm:pt>
    <dgm:pt modelId="{1784B5C7-B415-4F4B-9606-979B2E0595C5}" type="pres">
      <dgm:prSet presAssocID="{E08B9987-801A-4A88-A2B7-CADF93ED32D3}" presName="parentLeftMargin" presStyleLbl="node1" presStyleIdx="0" presStyleCnt="4"/>
      <dgm:spPr/>
      <dgm:t>
        <a:bodyPr/>
        <a:lstStyle/>
        <a:p>
          <a:endParaRPr lang="en-US"/>
        </a:p>
      </dgm:t>
    </dgm:pt>
    <dgm:pt modelId="{5CDEEE49-0232-47B4-BF70-169711D9278F}" type="pres">
      <dgm:prSet presAssocID="{E08B9987-801A-4A88-A2B7-CADF93ED32D3}" presName="parentText" presStyleLbl="node1" presStyleIdx="1" presStyleCnt="4">
        <dgm:presLayoutVars>
          <dgm:chMax val="0"/>
          <dgm:bulletEnabled val="1"/>
        </dgm:presLayoutVars>
      </dgm:prSet>
      <dgm:spPr/>
      <dgm:t>
        <a:bodyPr/>
        <a:lstStyle/>
        <a:p>
          <a:endParaRPr lang="en-US"/>
        </a:p>
      </dgm:t>
    </dgm:pt>
    <dgm:pt modelId="{32FC0BCF-EA20-4A45-8BAE-ED35073664DD}" type="pres">
      <dgm:prSet presAssocID="{E08B9987-801A-4A88-A2B7-CADF93ED32D3}" presName="negativeSpace" presStyleCnt="0"/>
      <dgm:spPr/>
    </dgm:pt>
    <dgm:pt modelId="{EABCE070-705A-40D2-A555-4A4F480C3B41}" type="pres">
      <dgm:prSet presAssocID="{E08B9987-801A-4A88-A2B7-CADF93ED32D3}" presName="childText" presStyleLbl="conFgAcc1" presStyleIdx="1" presStyleCnt="4">
        <dgm:presLayoutVars>
          <dgm:bulletEnabled val="1"/>
        </dgm:presLayoutVars>
      </dgm:prSet>
      <dgm:spPr>
        <a:ln>
          <a:solidFill>
            <a:srgbClr val="8693AC"/>
          </a:solidFill>
        </a:ln>
      </dgm:spPr>
      <dgm:t>
        <a:bodyPr/>
        <a:lstStyle/>
        <a:p>
          <a:endParaRPr lang="en-US"/>
        </a:p>
      </dgm:t>
    </dgm:pt>
    <dgm:pt modelId="{2C90A100-6A17-43EF-87DC-C23A6AD387CA}" type="pres">
      <dgm:prSet presAssocID="{42BDC338-8501-4B05-A618-F3FC3AE3036D}" presName="spaceBetweenRectangles" presStyleCnt="0"/>
      <dgm:spPr/>
    </dgm:pt>
    <dgm:pt modelId="{AC700566-2BD1-4257-804D-CC91782C5371}" type="pres">
      <dgm:prSet presAssocID="{99097392-1D3C-40C7-9513-F855E9ADA87E}" presName="parentLin" presStyleCnt="0"/>
      <dgm:spPr/>
    </dgm:pt>
    <dgm:pt modelId="{2C115A64-A3A6-4E58-A2DD-10D455FAFD1A}" type="pres">
      <dgm:prSet presAssocID="{99097392-1D3C-40C7-9513-F855E9ADA87E}" presName="parentLeftMargin" presStyleLbl="node1" presStyleIdx="1" presStyleCnt="4"/>
      <dgm:spPr/>
      <dgm:t>
        <a:bodyPr/>
        <a:lstStyle/>
        <a:p>
          <a:endParaRPr lang="en-US"/>
        </a:p>
      </dgm:t>
    </dgm:pt>
    <dgm:pt modelId="{040948C8-A081-421F-8249-4F24E124FD90}" type="pres">
      <dgm:prSet presAssocID="{99097392-1D3C-40C7-9513-F855E9ADA87E}" presName="parentText" presStyleLbl="node1" presStyleIdx="2" presStyleCnt="4">
        <dgm:presLayoutVars>
          <dgm:chMax val="0"/>
          <dgm:bulletEnabled val="1"/>
        </dgm:presLayoutVars>
      </dgm:prSet>
      <dgm:spPr/>
      <dgm:t>
        <a:bodyPr/>
        <a:lstStyle/>
        <a:p>
          <a:endParaRPr lang="en-US"/>
        </a:p>
      </dgm:t>
    </dgm:pt>
    <dgm:pt modelId="{F73FE98B-7D3A-48F3-9518-136A37CC7044}" type="pres">
      <dgm:prSet presAssocID="{99097392-1D3C-40C7-9513-F855E9ADA87E}" presName="negativeSpace" presStyleCnt="0"/>
      <dgm:spPr/>
    </dgm:pt>
    <dgm:pt modelId="{545643FF-36F7-4037-AEEA-3F7EF5A6DF32}" type="pres">
      <dgm:prSet presAssocID="{99097392-1D3C-40C7-9513-F855E9ADA87E}" presName="childText" presStyleLbl="conFgAcc1" presStyleIdx="2" presStyleCnt="4">
        <dgm:presLayoutVars>
          <dgm:bulletEnabled val="1"/>
        </dgm:presLayoutVars>
      </dgm:prSet>
      <dgm:spPr>
        <a:ln>
          <a:solidFill>
            <a:srgbClr val="899AC1"/>
          </a:solidFill>
        </a:ln>
      </dgm:spPr>
      <dgm:t>
        <a:bodyPr/>
        <a:lstStyle/>
        <a:p>
          <a:endParaRPr lang="en-US"/>
        </a:p>
      </dgm:t>
    </dgm:pt>
    <dgm:pt modelId="{F19FCDEA-934A-4BE0-B8E4-8EFD71F5EF32}" type="pres">
      <dgm:prSet presAssocID="{88AC5116-2B94-43A7-9FFB-ABF25054B379}" presName="spaceBetweenRectangles" presStyleCnt="0"/>
      <dgm:spPr/>
    </dgm:pt>
    <dgm:pt modelId="{D1BC0C84-196F-4AC1-8FFE-B09F6C47046C}" type="pres">
      <dgm:prSet presAssocID="{C70AA027-D579-41A2-A328-49120388D2CF}" presName="parentLin" presStyleCnt="0"/>
      <dgm:spPr/>
    </dgm:pt>
    <dgm:pt modelId="{AC23F7AE-8333-4555-98A4-37EBD983191A}" type="pres">
      <dgm:prSet presAssocID="{C70AA027-D579-41A2-A328-49120388D2CF}" presName="parentLeftMargin" presStyleLbl="node1" presStyleIdx="2" presStyleCnt="4"/>
      <dgm:spPr/>
      <dgm:t>
        <a:bodyPr/>
        <a:lstStyle/>
        <a:p>
          <a:endParaRPr lang="en-US"/>
        </a:p>
      </dgm:t>
    </dgm:pt>
    <dgm:pt modelId="{0F8E4257-E3F1-4D91-BB2F-FDE659CBF3D9}" type="pres">
      <dgm:prSet presAssocID="{C70AA027-D579-41A2-A328-49120388D2CF}" presName="parentText" presStyleLbl="node1" presStyleIdx="3" presStyleCnt="4">
        <dgm:presLayoutVars>
          <dgm:chMax val="0"/>
          <dgm:bulletEnabled val="1"/>
        </dgm:presLayoutVars>
      </dgm:prSet>
      <dgm:spPr/>
      <dgm:t>
        <a:bodyPr/>
        <a:lstStyle/>
        <a:p>
          <a:endParaRPr lang="en-US"/>
        </a:p>
      </dgm:t>
    </dgm:pt>
    <dgm:pt modelId="{6A6CD489-A2E6-443D-BEAF-A22D9740CB7C}" type="pres">
      <dgm:prSet presAssocID="{C70AA027-D579-41A2-A328-49120388D2CF}" presName="negativeSpace" presStyleCnt="0"/>
      <dgm:spPr/>
    </dgm:pt>
    <dgm:pt modelId="{B29FDA74-2904-4B2E-B69A-C3B691C0C6D4}" type="pres">
      <dgm:prSet presAssocID="{C70AA027-D579-41A2-A328-49120388D2CF}" presName="childText" presStyleLbl="conFgAcc1" presStyleIdx="3" presStyleCnt="4">
        <dgm:presLayoutVars>
          <dgm:bulletEnabled val="1"/>
        </dgm:presLayoutVars>
      </dgm:prSet>
      <dgm:spPr>
        <a:ln>
          <a:solidFill>
            <a:srgbClr val="7F9FB3"/>
          </a:solidFill>
        </a:ln>
      </dgm:spPr>
      <dgm:t>
        <a:bodyPr/>
        <a:lstStyle/>
        <a:p>
          <a:endParaRPr lang="en-US"/>
        </a:p>
      </dgm:t>
    </dgm:pt>
  </dgm:ptLst>
  <dgm:cxnLst>
    <dgm:cxn modelId="{3D552310-61E8-449E-AEF0-B543DB59F219}" type="presOf" srcId="{D5F38009-9BB5-49AE-8C87-5A73046B4542}" destId="{D40FABCF-9432-4C9F-8DBE-C3F86DAC613E}" srcOrd="1" destOrd="0" presId="urn:microsoft.com/office/officeart/2005/8/layout/list1"/>
    <dgm:cxn modelId="{F886B39C-4787-4F9B-A63D-227595552E15}" type="presOf" srcId="{99097392-1D3C-40C7-9513-F855E9ADA87E}" destId="{2C115A64-A3A6-4E58-A2DD-10D455FAFD1A}" srcOrd="0" destOrd="0" presId="urn:microsoft.com/office/officeart/2005/8/layout/list1"/>
    <dgm:cxn modelId="{D085CF53-811D-4958-9CD8-EF3ADBC5B738}" srcId="{5AE1E510-EC84-474E-93BF-74F92D521B99}" destId="{D5F38009-9BB5-49AE-8C87-5A73046B4542}" srcOrd="0" destOrd="0" parTransId="{042BF754-E422-4035-8E3D-573F558AE05A}" sibTransId="{CE94DA5B-DA8B-46DA-8A33-A3C87D4C5271}"/>
    <dgm:cxn modelId="{C20DB873-72A3-45CD-B8EB-5851EB9ED5E7}" type="presOf" srcId="{E08B9987-801A-4A88-A2B7-CADF93ED32D3}" destId="{1784B5C7-B415-4F4B-9606-979B2E0595C5}" srcOrd="0" destOrd="0" presId="urn:microsoft.com/office/officeart/2005/8/layout/list1"/>
    <dgm:cxn modelId="{4B21D4BF-809A-4AF5-9C29-ED458E6ABC62}" type="presOf" srcId="{5AE1E510-EC84-474E-93BF-74F92D521B99}" destId="{009B5D67-CFC0-44FE-B85A-9517C4572104}" srcOrd="0" destOrd="0" presId="urn:microsoft.com/office/officeart/2005/8/layout/list1"/>
    <dgm:cxn modelId="{E0E1AE6B-89B8-4E5F-8BF0-348B3C890D78}" srcId="{5AE1E510-EC84-474E-93BF-74F92D521B99}" destId="{99097392-1D3C-40C7-9513-F855E9ADA87E}" srcOrd="2" destOrd="0" parTransId="{4438D9DB-7A15-47B2-80D0-78FDC83D7283}" sibTransId="{88AC5116-2B94-43A7-9FFB-ABF25054B379}"/>
    <dgm:cxn modelId="{DA428EC0-F505-442C-90D5-38D53DE6CE4F}" type="presOf" srcId="{99097392-1D3C-40C7-9513-F855E9ADA87E}" destId="{040948C8-A081-421F-8249-4F24E124FD90}" srcOrd="1" destOrd="0" presId="urn:microsoft.com/office/officeart/2005/8/layout/list1"/>
    <dgm:cxn modelId="{68C26957-543F-4048-8BE7-3AF3A51797A5}" srcId="{5AE1E510-EC84-474E-93BF-74F92D521B99}" destId="{E08B9987-801A-4A88-A2B7-CADF93ED32D3}" srcOrd="1" destOrd="0" parTransId="{C9632D15-731C-4696-B9E2-0C555E90FBF7}" sibTransId="{42BDC338-8501-4B05-A618-F3FC3AE3036D}"/>
    <dgm:cxn modelId="{6FA8CB50-2FEE-419B-A5EB-089280A6F948}" type="presOf" srcId="{E08B9987-801A-4A88-A2B7-CADF93ED32D3}" destId="{5CDEEE49-0232-47B4-BF70-169711D9278F}" srcOrd="1" destOrd="0" presId="urn:microsoft.com/office/officeart/2005/8/layout/list1"/>
    <dgm:cxn modelId="{B59A6A66-3CE5-4D48-984F-938D30CCEE23}" type="presOf" srcId="{C70AA027-D579-41A2-A328-49120388D2CF}" destId="{AC23F7AE-8333-4555-98A4-37EBD983191A}" srcOrd="0" destOrd="0" presId="urn:microsoft.com/office/officeart/2005/8/layout/list1"/>
    <dgm:cxn modelId="{27525944-5B9C-46CF-B67A-2B0AEE4BA264}" type="presOf" srcId="{D5F38009-9BB5-49AE-8C87-5A73046B4542}" destId="{C7CC28A5-0D48-4A48-AE84-D111B70E2FEC}" srcOrd="0" destOrd="0" presId="urn:microsoft.com/office/officeart/2005/8/layout/list1"/>
    <dgm:cxn modelId="{1EE4009B-50FD-4F1B-88CC-7731C05F06DA}" srcId="{5AE1E510-EC84-474E-93BF-74F92D521B99}" destId="{C70AA027-D579-41A2-A328-49120388D2CF}" srcOrd="3" destOrd="0" parTransId="{189DC2B1-6362-4C13-993D-F313D0C9CC6D}" sibTransId="{7A85BDB7-105A-4C37-8C1F-7F5C0565085F}"/>
    <dgm:cxn modelId="{7E1626EC-5ABD-429C-99CA-A71AEE357AE2}" type="presOf" srcId="{C70AA027-D579-41A2-A328-49120388D2CF}" destId="{0F8E4257-E3F1-4D91-BB2F-FDE659CBF3D9}" srcOrd="1" destOrd="0" presId="urn:microsoft.com/office/officeart/2005/8/layout/list1"/>
    <dgm:cxn modelId="{2AA54703-8559-43E2-8561-B591413980E3}" type="presParOf" srcId="{009B5D67-CFC0-44FE-B85A-9517C4572104}" destId="{DD8AECFC-1791-468E-9071-917BEE679CA1}" srcOrd="0" destOrd="0" presId="urn:microsoft.com/office/officeart/2005/8/layout/list1"/>
    <dgm:cxn modelId="{9BD5DAD8-B93B-48E3-8EFC-24F4CDFAFB70}" type="presParOf" srcId="{DD8AECFC-1791-468E-9071-917BEE679CA1}" destId="{C7CC28A5-0D48-4A48-AE84-D111B70E2FEC}" srcOrd="0" destOrd="0" presId="urn:microsoft.com/office/officeart/2005/8/layout/list1"/>
    <dgm:cxn modelId="{D0D76311-6952-427C-AA73-D285863D50AB}" type="presParOf" srcId="{DD8AECFC-1791-468E-9071-917BEE679CA1}" destId="{D40FABCF-9432-4C9F-8DBE-C3F86DAC613E}" srcOrd="1" destOrd="0" presId="urn:microsoft.com/office/officeart/2005/8/layout/list1"/>
    <dgm:cxn modelId="{23A7289D-8299-4284-805C-704901E7B889}" type="presParOf" srcId="{009B5D67-CFC0-44FE-B85A-9517C4572104}" destId="{2835BCF4-E523-4AE3-890B-9B06F757C4B0}" srcOrd="1" destOrd="0" presId="urn:microsoft.com/office/officeart/2005/8/layout/list1"/>
    <dgm:cxn modelId="{3106C1D2-0132-4DDE-8C10-B327A978C27B}" type="presParOf" srcId="{009B5D67-CFC0-44FE-B85A-9517C4572104}" destId="{DDE569FD-68EF-4E5A-BA4F-0279417F6520}" srcOrd="2" destOrd="0" presId="urn:microsoft.com/office/officeart/2005/8/layout/list1"/>
    <dgm:cxn modelId="{80D302C9-84B0-4F65-A9B7-E5F04FBE1BCD}" type="presParOf" srcId="{009B5D67-CFC0-44FE-B85A-9517C4572104}" destId="{54D82386-0AE4-4552-9784-D48F5236E323}" srcOrd="3" destOrd="0" presId="urn:microsoft.com/office/officeart/2005/8/layout/list1"/>
    <dgm:cxn modelId="{D6810BFA-1F21-4EB6-90AE-3AACDEAC3B66}" type="presParOf" srcId="{009B5D67-CFC0-44FE-B85A-9517C4572104}" destId="{B9188C5D-FD68-4F5C-84EA-2288D3C86DED}" srcOrd="4" destOrd="0" presId="urn:microsoft.com/office/officeart/2005/8/layout/list1"/>
    <dgm:cxn modelId="{4B8D202A-9DFF-4DCE-AAFC-73493B815560}" type="presParOf" srcId="{B9188C5D-FD68-4F5C-84EA-2288D3C86DED}" destId="{1784B5C7-B415-4F4B-9606-979B2E0595C5}" srcOrd="0" destOrd="0" presId="urn:microsoft.com/office/officeart/2005/8/layout/list1"/>
    <dgm:cxn modelId="{97D59844-1B43-477A-8E25-F21C2B21FC7F}" type="presParOf" srcId="{B9188C5D-FD68-4F5C-84EA-2288D3C86DED}" destId="{5CDEEE49-0232-47B4-BF70-169711D9278F}" srcOrd="1" destOrd="0" presId="urn:microsoft.com/office/officeart/2005/8/layout/list1"/>
    <dgm:cxn modelId="{4B006289-6B6B-4A03-8220-8EA4DC277240}" type="presParOf" srcId="{009B5D67-CFC0-44FE-B85A-9517C4572104}" destId="{32FC0BCF-EA20-4A45-8BAE-ED35073664DD}" srcOrd="5" destOrd="0" presId="urn:microsoft.com/office/officeart/2005/8/layout/list1"/>
    <dgm:cxn modelId="{88B31759-80A8-479D-9FD5-B382F42D3543}" type="presParOf" srcId="{009B5D67-CFC0-44FE-B85A-9517C4572104}" destId="{EABCE070-705A-40D2-A555-4A4F480C3B41}" srcOrd="6" destOrd="0" presId="urn:microsoft.com/office/officeart/2005/8/layout/list1"/>
    <dgm:cxn modelId="{17142613-47CF-4507-A192-47EA243F68A5}" type="presParOf" srcId="{009B5D67-CFC0-44FE-B85A-9517C4572104}" destId="{2C90A100-6A17-43EF-87DC-C23A6AD387CA}" srcOrd="7" destOrd="0" presId="urn:microsoft.com/office/officeart/2005/8/layout/list1"/>
    <dgm:cxn modelId="{AE405B6F-9F7B-4C06-99D3-3B8145175377}" type="presParOf" srcId="{009B5D67-CFC0-44FE-B85A-9517C4572104}" destId="{AC700566-2BD1-4257-804D-CC91782C5371}" srcOrd="8" destOrd="0" presId="urn:microsoft.com/office/officeart/2005/8/layout/list1"/>
    <dgm:cxn modelId="{C3F640E5-E0B4-4615-A0D1-83DBC9819C44}" type="presParOf" srcId="{AC700566-2BD1-4257-804D-CC91782C5371}" destId="{2C115A64-A3A6-4E58-A2DD-10D455FAFD1A}" srcOrd="0" destOrd="0" presId="urn:microsoft.com/office/officeart/2005/8/layout/list1"/>
    <dgm:cxn modelId="{999724D5-8A85-49F6-A5A1-039990D49BB4}" type="presParOf" srcId="{AC700566-2BD1-4257-804D-CC91782C5371}" destId="{040948C8-A081-421F-8249-4F24E124FD90}" srcOrd="1" destOrd="0" presId="urn:microsoft.com/office/officeart/2005/8/layout/list1"/>
    <dgm:cxn modelId="{A8E6A025-44F3-4123-94FE-4CD73677D648}" type="presParOf" srcId="{009B5D67-CFC0-44FE-B85A-9517C4572104}" destId="{F73FE98B-7D3A-48F3-9518-136A37CC7044}" srcOrd="9" destOrd="0" presId="urn:microsoft.com/office/officeart/2005/8/layout/list1"/>
    <dgm:cxn modelId="{B57E4EC7-6789-4092-BEB6-4C07427C6F9F}" type="presParOf" srcId="{009B5D67-CFC0-44FE-B85A-9517C4572104}" destId="{545643FF-36F7-4037-AEEA-3F7EF5A6DF32}" srcOrd="10" destOrd="0" presId="urn:microsoft.com/office/officeart/2005/8/layout/list1"/>
    <dgm:cxn modelId="{638DA49A-970D-44F8-951A-AC7A46A5FF8B}" type="presParOf" srcId="{009B5D67-CFC0-44FE-B85A-9517C4572104}" destId="{F19FCDEA-934A-4BE0-B8E4-8EFD71F5EF32}" srcOrd="11" destOrd="0" presId="urn:microsoft.com/office/officeart/2005/8/layout/list1"/>
    <dgm:cxn modelId="{6ABDA566-B629-4F75-ADCB-BC65D7C23FF0}" type="presParOf" srcId="{009B5D67-CFC0-44FE-B85A-9517C4572104}" destId="{D1BC0C84-196F-4AC1-8FFE-B09F6C47046C}" srcOrd="12" destOrd="0" presId="urn:microsoft.com/office/officeart/2005/8/layout/list1"/>
    <dgm:cxn modelId="{028780F9-ACE4-4128-B411-30A101A6CEB0}" type="presParOf" srcId="{D1BC0C84-196F-4AC1-8FFE-B09F6C47046C}" destId="{AC23F7AE-8333-4555-98A4-37EBD983191A}" srcOrd="0" destOrd="0" presId="urn:microsoft.com/office/officeart/2005/8/layout/list1"/>
    <dgm:cxn modelId="{78EFC80F-732A-4519-9207-79AA654A2C47}" type="presParOf" srcId="{D1BC0C84-196F-4AC1-8FFE-B09F6C47046C}" destId="{0F8E4257-E3F1-4D91-BB2F-FDE659CBF3D9}" srcOrd="1" destOrd="0" presId="urn:microsoft.com/office/officeart/2005/8/layout/list1"/>
    <dgm:cxn modelId="{7FEA8650-6E89-4751-9BBF-DDB48137AB4C}" type="presParOf" srcId="{009B5D67-CFC0-44FE-B85A-9517C4572104}" destId="{6A6CD489-A2E6-443D-BEAF-A22D9740CB7C}" srcOrd="13" destOrd="0" presId="urn:microsoft.com/office/officeart/2005/8/layout/list1"/>
    <dgm:cxn modelId="{EA1A6732-DF83-4E6A-ABC0-90CBAA707FD5}" type="presParOf" srcId="{009B5D67-CFC0-44FE-B85A-9517C4572104}" destId="{B29FDA74-2904-4B2E-B69A-C3B691C0C6D4}"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DE569FD-68EF-4E5A-BA4F-0279417F6520}">
      <dsp:nvSpPr>
        <dsp:cNvPr id="0" name=""/>
        <dsp:cNvSpPr/>
      </dsp:nvSpPr>
      <dsp:spPr>
        <a:xfrm>
          <a:off x="0" y="633239"/>
          <a:ext cx="5715000" cy="529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0FABCF-9432-4C9F-8DBE-C3F86DAC613E}">
      <dsp:nvSpPr>
        <dsp:cNvPr id="0" name=""/>
        <dsp:cNvSpPr/>
      </dsp:nvSpPr>
      <dsp:spPr>
        <a:xfrm>
          <a:off x="285750" y="323279"/>
          <a:ext cx="4000500" cy="6199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209" tIns="0" rIns="151209" bIns="0" numCol="1" spcCol="1270" anchor="ctr" anchorCtr="0">
          <a:noAutofit/>
        </a:bodyPr>
        <a:lstStyle/>
        <a:p>
          <a:pPr lvl="0" algn="l" defTabSz="933450">
            <a:lnSpc>
              <a:spcPct val="90000"/>
            </a:lnSpc>
            <a:spcBef>
              <a:spcPct val="0"/>
            </a:spcBef>
            <a:spcAft>
              <a:spcPct val="35000"/>
            </a:spcAft>
          </a:pPr>
          <a:r>
            <a:rPr lang="en-US" sz="2100" kern="1200" dirty="0" smtClean="0">
              <a:latin typeface="Calibri" pitchFamily="34" charset="0"/>
              <a:cs typeface="Calibri" pitchFamily="34" charset="0"/>
            </a:rPr>
            <a:t>Cost Per Content Access: $1.56</a:t>
          </a:r>
        </a:p>
      </dsp:txBody>
      <dsp:txXfrm>
        <a:off x="285750" y="323279"/>
        <a:ext cx="4000500" cy="619920"/>
      </dsp:txXfrm>
    </dsp:sp>
    <dsp:sp modelId="{EABCE070-705A-40D2-A555-4A4F480C3B41}">
      <dsp:nvSpPr>
        <dsp:cNvPr id="0" name=""/>
        <dsp:cNvSpPr/>
      </dsp:nvSpPr>
      <dsp:spPr>
        <a:xfrm>
          <a:off x="0" y="1585799"/>
          <a:ext cx="5715000" cy="529200"/>
        </a:xfrm>
        <a:prstGeom prst="rect">
          <a:avLst/>
        </a:prstGeom>
        <a:solidFill>
          <a:schemeClr val="lt1">
            <a:alpha val="90000"/>
            <a:hueOff val="0"/>
            <a:satOff val="0"/>
            <a:lumOff val="0"/>
            <a:alphaOff val="0"/>
          </a:schemeClr>
        </a:solidFill>
        <a:ln w="25400" cap="flat" cmpd="sng" algn="ctr">
          <a:solidFill>
            <a:srgbClr val="8693AC"/>
          </a:solidFill>
          <a:prstDash val="solid"/>
        </a:ln>
        <a:effectLst/>
      </dsp:spPr>
      <dsp:style>
        <a:lnRef idx="2">
          <a:scrgbClr r="0" g="0" b="0"/>
        </a:lnRef>
        <a:fillRef idx="1">
          <a:scrgbClr r="0" g="0" b="0"/>
        </a:fillRef>
        <a:effectRef idx="0">
          <a:scrgbClr r="0" g="0" b="0"/>
        </a:effectRef>
        <a:fontRef idx="minor"/>
      </dsp:style>
    </dsp:sp>
    <dsp:sp modelId="{5CDEEE49-0232-47B4-BF70-169711D9278F}">
      <dsp:nvSpPr>
        <dsp:cNvPr id="0" name=""/>
        <dsp:cNvSpPr/>
      </dsp:nvSpPr>
      <dsp:spPr>
        <a:xfrm>
          <a:off x="285750" y="1275839"/>
          <a:ext cx="4000500" cy="619920"/>
        </a:xfrm>
        <a:prstGeom prst="roundRect">
          <a:avLst/>
        </a:prstGeom>
        <a:solidFill>
          <a:srgbClr val="8693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209" tIns="0" rIns="151209" bIns="0" numCol="1" spcCol="1270" anchor="ctr" anchorCtr="0">
          <a:noAutofit/>
        </a:bodyPr>
        <a:lstStyle/>
        <a:p>
          <a:pPr lvl="0" algn="l" defTabSz="933450">
            <a:lnSpc>
              <a:spcPct val="90000"/>
            </a:lnSpc>
            <a:spcBef>
              <a:spcPct val="0"/>
            </a:spcBef>
            <a:spcAft>
              <a:spcPct val="35000"/>
            </a:spcAft>
          </a:pPr>
          <a:r>
            <a:rPr lang="en-US" sz="2100" kern="1200" dirty="0" smtClean="0">
              <a:latin typeface="Calibri" pitchFamily="34" charset="0"/>
              <a:cs typeface="Calibri" pitchFamily="34" charset="0"/>
            </a:rPr>
            <a:t>Cost Per Significant Access: $0.34</a:t>
          </a:r>
        </a:p>
      </dsp:txBody>
      <dsp:txXfrm>
        <a:off x="285750" y="1275839"/>
        <a:ext cx="4000500" cy="619920"/>
      </dsp:txXfrm>
    </dsp:sp>
    <dsp:sp modelId="{545643FF-36F7-4037-AEEA-3F7EF5A6DF32}">
      <dsp:nvSpPr>
        <dsp:cNvPr id="0" name=""/>
        <dsp:cNvSpPr/>
      </dsp:nvSpPr>
      <dsp:spPr>
        <a:xfrm>
          <a:off x="0" y="2538360"/>
          <a:ext cx="5715000" cy="529200"/>
        </a:xfrm>
        <a:prstGeom prst="rect">
          <a:avLst/>
        </a:prstGeom>
        <a:solidFill>
          <a:schemeClr val="lt1">
            <a:alpha val="90000"/>
            <a:hueOff val="0"/>
            <a:satOff val="0"/>
            <a:lumOff val="0"/>
            <a:alphaOff val="0"/>
          </a:schemeClr>
        </a:solidFill>
        <a:ln w="25400" cap="flat" cmpd="sng" algn="ctr">
          <a:solidFill>
            <a:srgbClr val="899AC1"/>
          </a:solidFill>
          <a:prstDash val="solid"/>
        </a:ln>
        <a:effectLst/>
      </dsp:spPr>
      <dsp:style>
        <a:lnRef idx="2">
          <a:scrgbClr r="0" g="0" b="0"/>
        </a:lnRef>
        <a:fillRef idx="1">
          <a:scrgbClr r="0" g="0" b="0"/>
        </a:fillRef>
        <a:effectRef idx="0">
          <a:scrgbClr r="0" g="0" b="0"/>
        </a:effectRef>
        <a:fontRef idx="minor"/>
      </dsp:style>
    </dsp:sp>
    <dsp:sp modelId="{040948C8-A081-421F-8249-4F24E124FD90}">
      <dsp:nvSpPr>
        <dsp:cNvPr id="0" name=""/>
        <dsp:cNvSpPr/>
      </dsp:nvSpPr>
      <dsp:spPr>
        <a:xfrm>
          <a:off x="285750" y="2228399"/>
          <a:ext cx="4000500" cy="619920"/>
        </a:xfrm>
        <a:prstGeom prst="roundRect">
          <a:avLst/>
        </a:prstGeom>
        <a:solidFill>
          <a:srgbClr val="899AC1"/>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209" tIns="0" rIns="151209" bIns="0" numCol="1" spcCol="1270" anchor="ctr" anchorCtr="0">
          <a:noAutofit/>
        </a:bodyPr>
        <a:lstStyle/>
        <a:p>
          <a:pPr lvl="0" algn="l" defTabSz="933450">
            <a:lnSpc>
              <a:spcPct val="90000"/>
            </a:lnSpc>
            <a:spcBef>
              <a:spcPct val="0"/>
            </a:spcBef>
            <a:spcAft>
              <a:spcPct val="35000"/>
            </a:spcAft>
          </a:pPr>
          <a:r>
            <a:rPr lang="en-US" sz="2100" kern="1200" dirty="0" smtClean="0">
              <a:latin typeface="Calibri" pitchFamily="34" charset="0"/>
              <a:cs typeface="Calibri" pitchFamily="34" charset="0"/>
            </a:rPr>
            <a:t>Cost Per PDF Download: $2.66</a:t>
          </a:r>
          <a:endParaRPr lang="en-US" sz="2100" kern="1200" dirty="0">
            <a:latin typeface="Calibri" pitchFamily="34" charset="0"/>
            <a:cs typeface="Calibri" pitchFamily="34" charset="0"/>
          </a:endParaRPr>
        </a:p>
      </dsp:txBody>
      <dsp:txXfrm>
        <a:off x="285750" y="2228399"/>
        <a:ext cx="4000500" cy="619920"/>
      </dsp:txXfrm>
    </dsp:sp>
    <dsp:sp modelId="{B29FDA74-2904-4B2E-B69A-C3B691C0C6D4}">
      <dsp:nvSpPr>
        <dsp:cNvPr id="0" name=""/>
        <dsp:cNvSpPr/>
      </dsp:nvSpPr>
      <dsp:spPr>
        <a:xfrm>
          <a:off x="0" y="3490920"/>
          <a:ext cx="5715000" cy="529200"/>
        </a:xfrm>
        <a:prstGeom prst="rect">
          <a:avLst/>
        </a:prstGeom>
        <a:solidFill>
          <a:schemeClr val="lt1">
            <a:alpha val="90000"/>
            <a:hueOff val="0"/>
            <a:satOff val="0"/>
            <a:lumOff val="0"/>
            <a:alphaOff val="0"/>
          </a:schemeClr>
        </a:solidFill>
        <a:ln w="25400" cap="flat" cmpd="sng" algn="ctr">
          <a:solidFill>
            <a:srgbClr val="7F9FB3"/>
          </a:solidFill>
          <a:prstDash val="solid"/>
        </a:ln>
        <a:effectLst/>
      </dsp:spPr>
      <dsp:style>
        <a:lnRef idx="2">
          <a:scrgbClr r="0" g="0" b="0"/>
        </a:lnRef>
        <a:fillRef idx="1">
          <a:scrgbClr r="0" g="0" b="0"/>
        </a:fillRef>
        <a:effectRef idx="0">
          <a:scrgbClr r="0" g="0" b="0"/>
        </a:effectRef>
        <a:fontRef idx="minor"/>
      </dsp:style>
    </dsp:sp>
    <dsp:sp modelId="{0F8E4257-E3F1-4D91-BB2F-FDE659CBF3D9}">
      <dsp:nvSpPr>
        <dsp:cNvPr id="0" name=""/>
        <dsp:cNvSpPr/>
      </dsp:nvSpPr>
      <dsp:spPr>
        <a:xfrm>
          <a:off x="285750" y="3180960"/>
          <a:ext cx="4000500" cy="619920"/>
        </a:xfrm>
        <a:prstGeom prst="roundRect">
          <a:avLst/>
        </a:prstGeom>
        <a:solidFill>
          <a:srgbClr val="7F9FB3"/>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209" tIns="0" rIns="151209" bIns="0" numCol="1" spcCol="1270" anchor="ctr" anchorCtr="0">
          <a:noAutofit/>
        </a:bodyPr>
        <a:lstStyle/>
        <a:p>
          <a:pPr lvl="0" algn="l" defTabSz="933450">
            <a:lnSpc>
              <a:spcPct val="90000"/>
            </a:lnSpc>
            <a:spcBef>
              <a:spcPct val="0"/>
            </a:spcBef>
            <a:spcAft>
              <a:spcPct val="35000"/>
            </a:spcAft>
          </a:pPr>
          <a:r>
            <a:rPr lang="en-US" sz="2100" kern="1200" dirty="0" smtClean="0">
              <a:latin typeface="Calibri" pitchFamily="34" charset="0"/>
              <a:cs typeface="Calibri" pitchFamily="34" charset="0"/>
            </a:rPr>
            <a:t>Cost Per COUNTER Use: $1.14</a:t>
          </a:r>
          <a:endParaRPr lang="en-US" sz="2100" kern="1200" dirty="0">
            <a:latin typeface="Calibri" pitchFamily="34" charset="0"/>
            <a:cs typeface="Calibri" pitchFamily="34" charset="0"/>
          </a:endParaRPr>
        </a:p>
      </dsp:txBody>
      <dsp:txXfrm>
        <a:off x="285750" y="3180960"/>
        <a:ext cx="4000500" cy="6199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0.92308</cdr:x>
      <cdr:y>0.46032</cdr:y>
    </cdr:from>
    <cdr:to>
      <cdr:x>0.99145</cdr:x>
      <cdr:y>0.55556</cdr:y>
    </cdr:to>
    <cdr:sp macro="" textlink="">
      <cdr:nvSpPr>
        <cdr:cNvPr id="3" name="Rectangle 2"/>
        <cdr:cNvSpPr/>
      </cdr:nvSpPr>
      <cdr:spPr bwMode="auto">
        <a:xfrm xmlns:a="http://schemas.openxmlformats.org/drawingml/2006/main">
          <a:off x="8229600" y="2209800"/>
          <a:ext cx="609600" cy="457200"/>
        </a:xfrm>
        <a:prstGeom xmlns:a="http://schemas.openxmlformats.org/drawingml/2006/main" prst="rect">
          <a:avLst/>
        </a:prstGeom>
        <a:solidFill xmlns:a="http://schemas.openxmlformats.org/drawingml/2006/main">
          <a:schemeClr val="bg1"/>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n-US"/>
        </a:p>
      </cdr:txBody>
    </cdr:sp>
  </cdr:relSizeAnchor>
  <cdr:relSizeAnchor xmlns:cdr="http://schemas.openxmlformats.org/drawingml/2006/chartDrawing">
    <cdr:from>
      <cdr:x>0.06838</cdr:x>
      <cdr:y>0.88889</cdr:y>
    </cdr:from>
    <cdr:to>
      <cdr:x>0.89744</cdr:x>
      <cdr:y>0.98413</cdr:y>
    </cdr:to>
    <cdr:sp macro="" textlink="">
      <cdr:nvSpPr>
        <cdr:cNvPr id="4" name="Rectangle 3"/>
        <cdr:cNvSpPr/>
      </cdr:nvSpPr>
      <cdr:spPr bwMode="auto">
        <a:xfrm xmlns:a="http://schemas.openxmlformats.org/drawingml/2006/main">
          <a:off x="609600" y="4267200"/>
          <a:ext cx="7391400" cy="457200"/>
        </a:xfrm>
        <a:prstGeom xmlns:a="http://schemas.openxmlformats.org/drawingml/2006/main" prst="rect">
          <a:avLst/>
        </a:prstGeom>
        <a:solidFill xmlns:a="http://schemas.openxmlformats.org/drawingml/2006/main">
          <a:schemeClr val="bg1"/>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0.92308</cdr:x>
      <cdr:y>0.44444</cdr:y>
    </cdr:from>
    <cdr:to>
      <cdr:x>0.98291</cdr:x>
      <cdr:y>0.53968</cdr:y>
    </cdr:to>
    <cdr:sp macro="" textlink="">
      <cdr:nvSpPr>
        <cdr:cNvPr id="5" name="TextBox 4"/>
        <cdr:cNvSpPr txBox="1"/>
      </cdr:nvSpPr>
      <cdr:spPr>
        <a:xfrm xmlns:a="http://schemas.openxmlformats.org/drawingml/2006/main">
          <a:off x="8229600" y="2133600"/>
          <a:ext cx="533400" cy="4572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nSpc>
              <a:spcPts val="1500"/>
            </a:lnSpc>
          </a:pPr>
          <a:r>
            <a:rPr lang="ja-JP" sz="900" dirty="0">
              <a:latin typeface="PMingLiU" pitchFamily="18" charset="-120"/>
              <a:ea typeface="PMingLiU" pitchFamily="18" charset="-120"/>
            </a:rPr>
            <a:t>芝加</a:t>
          </a:r>
          <a:r>
            <a:rPr lang="ja-JP" sz="900" dirty="0" smtClean="0">
              <a:latin typeface="PMingLiU" pitchFamily="18" charset="-120"/>
              <a:ea typeface="PMingLiU" pitchFamily="18" charset="-120"/>
            </a:rPr>
            <a:t>哥</a:t>
          </a:r>
          <a:endParaRPr lang="en-US" altLang="ja-JP" sz="900" dirty="0" smtClean="0">
            <a:latin typeface="PMingLiU" pitchFamily="18" charset="-120"/>
            <a:ea typeface="PMingLiU" pitchFamily="18" charset="-120"/>
          </a:endParaRPr>
        </a:p>
        <a:p xmlns:a="http://schemas.openxmlformats.org/drawingml/2006/main">
          <a:pPr>
            <a:lnSpc>
              <a:spcPts val="1500"/>
            </a:lnSpc>
          </a:pPr>
          <a:r>
            <a:rPr lang="ja-JP" sz="900" dirty="0">
              <a:latin typeface="PMingLiU" pitchFamily="18" charset="-120"/>
              <a:ea typeface="PMingLiU" pitchFamily="18" charset="-120"/>
            </a:rPr>
            <a:t>加州</a:t>
          </a:r>
          <a:endParaRPr lang="en-US" sz="900" dirty="0">
            <a:latin typeface="PMingLiU" pitchFamily="18" charset="-120"/>
            <a:ea typeface="PMingLiU" pitchFamily="18" charset="-120"/>
          </a:endParaRPr>
        </a:p>
      </cdr:txBody>
    </cdr:sp>
  </cdr:relSizeAnchor>
  <cdr:relSizeAnchor xmlns:cdr="http://schemas.openxmlformats.org/drawingml/2006/chartDrawing">
    <cdr:from>
      <cdr:x>0.05983</cdr:x>
      <cdr:y>0.90476</cdr:y>
    </cdr:from>
    <cdr:to>
      <cdr:x>0.16239</cdr:x>
      <cdr:y>1</cdr:y>
    </cdr:to>
    <cdr:sp macro="" textlink="">
      <cdr:nvSpPr>
        <cdr:cNvPr id="6" name="TextBox 5"/>
        <cdr:cNvSpPr txBox="1"/>
      </cdr:nvSpPr>
      <cdr:spPr>
        <a:xfrm xmlns:a="http://schemas.openxmlformats.org/drawingml/2006/main">
          <a:off x="533400" y="4343400"/>
          <a:ext cx="914400" cy="457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900" dirty="0" smtClean="0">
              <a:latin typeface="PMingLiU" pitchFamily="18" charset="-120"/>
              <a:ea typeface="PMingLiU" pitchFamily="18" charset="-120"/>
            </a:rPr>
            <a:t>A</a:t>
          </a:r>
          <a:r>
            <a:rPr lang="ja-JP" sz="900" dirty="0" smtClean="0">
              <a:latin typeface="PMingLiU" pitchFamily="18" charset="-120"/>
              <a:ea typeface="PMingLiU" pitchFamily="18" charset="-120"/>
            </a:rPr>
            <a:t>大學</a:t>
          </a:r>
          <a:endParaRPr lang="en-US" sz="900" dirty="0" smtClean="0">
            <a:latin typeface="PMingLiU" pitchFamily="18" charset="-120"/>
            <a:ea typeface="PMingLiU" pitchFamily="18" charset="-120"/>
          </a:endParaRPr>
        </a:p>
      </cdr:txBody>
    </cdr:sp>
  </cdr:relSizeAnchor>
  <cdr:relSizeAnchor xmlns:cdr="http://schemas.openxmlformats.org/drawingml/2006/chartDrawing">
    <cdr:from>
      <cdr:x>0.16239</cdr:x>
      <cdr:y>0.90476</cdr:y>
    </cdr:from>
    <cdr:to>
      <cdr:x>0.26496</cdr:x>
      <cdr:y>0.96825</cdr:y>
    </cdr:to>
    <cdr:sp macro="" textlink="">
      <cdr:nvSpPr>
        <cdr:cNvPr id="7" name="TextBox 6"/>
        <cdr:cNvSpPr txBox="1"/>
      </cdr:nvSpPr>
      <cdr:spPr>
        <a:xfrm xmlns:a="http://schemas.openxmlformats.org/drawingml/2006/main">
          <a:off x="1447800" y="4343400"/>
          <a:ext cx="9144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900" dirty="0" smtClean="0">
              <a:latin typeface="PMingLiU" pitchFamily="18" charset="-120"/>
              <a:ea typeface="PMingLiU" pitchFamily="18" charset="-120"/>
            </a:rPr>
            <a:t>B</a:t>
          </a:r>
          <a:r>
            <a:rPr lang="ja-JP" sz="900" dirty="0" smtClean="0">
              <a:latin typeface="PMingLiU" pitchFamily="18" charset="-120"/>
              <a:ea typeface="PMingLiU" pitchFamily="18" charset="-120"/>
            </a:rPr>
            <a:t>大學</a:t>
          </a:r>
          <a:endParaRPr lang="en-US" sz="900" dirty="0" smtClean="0">
            <a:latin typeface="PMingLiU" pitchFamily="18" charset="-120"/>
            <a:ea typeface="PMingLiU" pitchFamily="18" charset="-120"/>
          </a:endParaRPr>
        </a:p>
      </cdr:txBody>
    </cdr:sp>
  </cdr:relSizeAnchor>
  <cdr:relSizeAnchor xmlns:cdr="http://schemas.openxmlformats.org/drawingml/2006/chartDrawing">
    <cdr:from>
      <cdr:x>0.81197</cdr:x>
      <cdr:y>0.90476</cdr:y>
    </cdr:from>
    <cdr:to>
      <cdr:x>0.88889</cdr:x>
      <cdr:y>0.95578</cdr:y>
    </cdr:to>
    <cdr:sp macro="" textlink="">
      <cdr:nvSpPr>
        <cdr:cNvPr id="8" name="TextBox 7"/>
        <cdr:cNvSpPr txBox="1"/>
      </cdr:nvSpPr>
      <cdr:spPr>
        <a:xfrm xmlns:a="http://schemas.openxmlformats.org/drawingml/2006/main">
          <a:off x="7239000" y="4343400"/>
          <a:ext cx="685800" cy="24492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900" dirty="0">
              <a:latin typeface="PMingLiU" pitchFamily="18" charset="-120"/>
              <a:ea typeface="PMingLiU" pitchFamily="18" charset="-120"/>
            </a:rPr>
            <a:t>H</a:t>
          </a:r>
          <a:r>
            <a:rPr lang="ja-JP" sz="900" dirty="0" smtClean="0">
              <a:latin typeface="PMingLiU" pitchFamily="18" charset="-120"/>
              <a:ea typeface="PMingLiU" pitchFamily="18" charset="-120"/>
            </a:rPr>
            <a:t>大學</a:t>
          </a:r>
          <a:endParaRPr lang="en-US" sz="900" dirty="0" smtClean="0">
            <a:latin typeface="PMingLiU" pitchFamily="18" charset="-120"/>
            <a:ea typeface="PMingLiU" pitchFamily="18" charset="-120"/>
          </a:endParaRPr>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eaLnBrk="0" hangingPunct="0">
              <a:defRPr kumimoji="0" sz="1200">
                <a:latin typeface="Arial" charset="0"/>
                <a:ea typeface="ＭＳ Ｐゴシック" pitchFamily="28" charset="-128"/>
              </a:defRPr>
            </a:lvl1pPr>
          </a:lstStyle>
          <a:p>
            <a:pPr>
              <a:defRPr/>
            </a:pPr>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eaLnBrk="0" hangingPunct="0">
              <a:defRPr kumimoji="0" sz="1200">
                <a:latin typeface="Arial" charset="0"/>
                <a:ea typeface="ＭＳ Ｐゴシック" pitchFamily="28" charset="-128"/>
              </a:defRPr>
            </a:lvl1pPr>
          </a:lstStyle>
          <a:p>
            <a:pPr>
              <a:defRPr/>
            </a:pPr>
            <a:fld id="{940AB49B-8094-4E7B-9162-4B92AA4BD98E}" type="datetimeFigureOut">
              <a:rPr lang="en-US"/>
              <a:pPr>
                <a:defRPr/>
              </a:pPr>
              <a:t>4/24/2013</a:t>
            </a:fld>
            <a:endParaRPr lang="en-US" dirty="0"/>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eaLnBrk="0" hangingPunct="0">
              <a:defRPr kumimoji="0" sz="1200">
                <a:latin typeface="Arial" charset="0"/>
                <a:ea typeface="ＭＳ Ｐゴシック" pitchFamily="28" charset="-128"/>
              </a:defRPr>
            </a:lvl1pPr>
          </a:lstStyle>
          <a:p>
            <a:pPr>
              <a:defRPr/>
            </a:pPr>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eaLnBrk="0" hangingPunct="0">
              <a:defRPr kumimoji="0" sz="1200">
                <a:latin typeface="Arial" charset="0"/>
                <a:ea typeface="ＭＳ Ｐゴシック" pitchFamily="28" charset="-128"/>
              </a:defRPr>
            </a:lvl1pPr>
          </a:lstStyle>
          <a:p>
            <a:pPr>
              <a:defRPr/>
            </a:pPr>
            <a:fld id="{9CF29342-9BF2-4D2A-BC2D-B4F6F9FB873F}"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eaLnBrk="0" hangingPunct="0">
              <a:defRPr kumimoji="0" sz="1200">
                <a:latin typeface="Arial" charset="0"/>
                <a:ea typeface="ＭＳ Ｐゴシック" pitchFamily="28" charset="-128"/>
              </a:defRPr>
            </a:lvl1pPr>
          </a:lstStyle>
          <a:p>
            <a:pPr>
              <a:defRPr/>
            </a:pPr>
            <a:endParaRPr lang="en-US"/>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eaLnBrk="0" hangingPunct="0">
              <a:defRPr kumimoji="0" sz="1200">
                <a:latin typeface="Arial" charset="0"/>
                <a:ea typeface="ＭＳ Ｐゴシック" pitchFamily="28" charset="-128"/>
              </a:defRPr>
            </a:lvl1pPr>
          </a:lstStyle>
          <a:p>
            <a:pPr>
              <a:defRPr/>
            </a:pPr>
            <a:fld id="{7AE59C72-A604-4704-9AAE-C2A123F6BEEA}" type="datetimeFigureOut">
              <a:rPr lang="en-US"/>
              <a:pPr>
                <a:defRPr/>
              </a:pPr>
              <a:t>4/24/2013</a:t>
            </a:fld>
            <a:endParaRPr lang="en-US" dirty="0"/>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eaLnBrk="0" hangingPunct="0">
              <a:defRPr kumimoji="0" sz="1200">
                <a:latin typeface="Arial" charset="0"/>
                <a:ea typeface="ＭＳ Ｐゴシック" pitchFamily="28" charset="-128"/>
              </a:defRPr>
            </a:lvl1pPr>
          </a:lstStyle>
          <a:p>
            <a:pPr>
              <a:defRPr/>
            </a:pPr>
            <a:endParaRPr lang="en-US"/>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eaLnBrk="0" hangingPunct="0">
              <a:defRPr kumimoji="0" sz="1200">
                <a:latin typeface="Arial" charset="0"/>
                <a:ea typeface="ＭＳ Ｐゴシック" pitchFamily="28" charset="-128"/>
              </a:defRPr>
            </a:lvl1pPr>
          </a:lstStyle>
          <a:p>
            <a:pPr>
              <a:defRPr/>
            </a:pPr>
            <a:fld id="{167F79EC-89F2-4BE5-81F5-56F6354E0C9F}"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0652A1B-286A-4914-8F0E-49C958280CE9}" type="slidenum">
              <a:rPr lang="zh-TW" altLang="en-US" smtClean="0">
                <a:latin typeface="Arial" pitchFamily="34" charset="0"/>
                <a:ea typeface="ＭＳ Ｐゴシック" pitchFamily="34" charset="-128"/>
              </a:rPr>
              <a:pPr/>
              <a:t>1</a:t>
            </a:fld>
            <a:endParaRPr lang="en-US" altLang="zh-TW" smtClean="0">
              <a:latin typeface="Arial" pitchFamily="34" charset="0"/>
              <a:ea typeface="ＭＳ Ｐゴシック" pitchFamily="34" charset="-128"/>
            </a:endParaRPr>
          </a:p>
        </p:txBody>
      </p:sp>
      <p:sp>
        <p:nvSpPr>
          <p:cNvPr id="972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72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AC3775B-9301-495A-935E-76804552E0B9}" type="slidenum">
              <a:rPr lang="en-US" altLang="zh-TW" smtClean="0">
                <a:latin typeface="Arial" pitchFamily="34" charset="0"/>
                <a:ea typeface="ＭＳ Ｐゴシック" pitchFamily="34" charset="-128"/>
              </a:rPr>
              <a:pPr/>
              <a:t>22</a:t>
            </a:fld>
            <a:endParaRPr lang="en-US" altLang="zh-TW" smtClean="0">
              <a:latin typeface="Arial" pitchFamily="34" charset="0"/>
              <a:ea typeface="ＭＳ Ｐゴシック" pitchFamily="34" charset="-128"/>
            </a:endParaRPr>
          </a:p>
        </p:txBody>
      </p:sp>
      <p:sp>
        <p:nvSpPr>
          <p:cNvPr id="1126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26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B1BA5AE-46C8-4DBD-8B47-7E2DF6A31B89}" type="slidenum">
              <a:rPr lang="en-US" altLang="zh-TW" smtClean="0">
                <a:latin typeface="Arial" pitchFamily="34" charset="0"/>
                <a:ea typeface="ＭＳ Ｐゴシック" pitchFamily="34" charset="-128"/>
              </a:rPr>
              <a:pPr/>
              <a:t>24</a:t>
            </a:fld>
            <a:endParaRPr lang="en-US" altLang="zh-TW" smtClean="0">
              <a:latin typeface="Arial" pitchFamily="34" charset="0"/>
              <a:ea typeface="ＭＳ Ｐゴシック" pitchFamily="34" charset="-128"/>
            </a:endParaRPr>
          </a:p>
        </p:txBody>
      </p:sp>
      <p:sp>
        <p:nvSpPr>
          <p:cNvPr id="1044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44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p:spPr>
      </p:sp>
      <p:sp>
        <p:nvSpPr>
          <p:cNvPr id="1054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p>
          <a:p>
            <a:pPr eaLnBrk="1" hangingPunct="1">
              <a:spcBef>
                <a:spcPct val="0"/>
              </a:spcBef>
            </a:pPr>
            <a:endParaRPr lang="zh-TW" altLang="en-US" dirty="0" smtClean="0"/>
          </a:p>
        </p:txBody>
      </p:sp>
      <p:sp>
        <p:nvSpPr>
          <p:cNvPr id="1054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A8A0DE5-C9C1-4D3B-9D76-7D556C5AF790}" type="slidenum">
              <a:rPr lang="en-US" altLang="zh-TW" smtClean="0">
                <a:latin typeface="Arial" pitchFamily="34" charset="0"/>
                <a:ea typeface="ＭＳ Ｐゴシック" pitchFamily="34" charset="-128"/>
              </a:rPr>
              <a:pPr/>
              <a:t>25</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p:spPr>
      </p:sp>
      <p:sp>
        <p:nvSpPr>
          <p:cNvPr id="1064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065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C8BC97-F1D9-4252-A309-AF37E0852D36}" type="slidenum">
              <a:rPr lang="en-US" altLang="zh-TW" smtClean="0">
                <a:latin typeface="Arial" pitchFamily="34" charset="0"/>
                <a:ea typeface="ＭＳ Ｐゴシック" pitchFamily="34" charset="-128"/>
              </a:rPr>
              <a:pPr/>
              <a:t>26</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p:spPr>
      </p:sp>
      <p:sp>
        <p:nvSpPr>
          <p:cNvPr id="1075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1075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4B1A93-CFDB-43EC-82CA-04FCD209673C}" type="slidenum">
              <a:rPr lang="en-US" altLang="zh-TW" smtClean="0">
                <a:latin typeface="Arial" pitchFamily="34" charset="0"/>
                <a:ea typeface="ＭＳ Ｐゴシック" pitchFamily="34" charset="-128"/>
              </a:rPr>
              <a:pPr/>
              <a:t>27</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085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23B22A-F55E-47BE-A189-AD71B9E13AEE}" type="slidenum">
              <a:rPr lang="en-US" altLang="zh-TW" smtClean="0">
                <a:latin typeface="Arial" pitchFamily="34" charset="0"/>
                <a:ea typeface="ＭＳ Ｐゴシック" pitchFamily="34" charset="-128"/>
              </a:rPr>
              <a:pPr/>
              <a:t>28</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p:spPr>
      </p:sp>
      <p:sp>
        <p:nvSpPr>
          <p:cNvPr id="1095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095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543582A-E3F5-4EF6-A48E-9889963BB3AC}" type="slidenum">
              <a:rPr lang="en-US" altLang="zh-TW" smtClean="0">
                <a:latin typeface="Arial" pitchFamily="34" charset="0"/>
                <a:ea typeface="ＭＳ Ｐゴシック" pitchFamily="34" charset="-128"/>
              </a:rPr>
              <a:pPr/>
              <a:t>29</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p:spPr>
      </p:sp>
      <p:sp>
        <p:nvSpPr>
          <p:cNvPr id="1136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136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764586-C857-4A23-8209-BF26FC33E4D3}" type="slidenum">
              <a:rPr lang="en-US" altLang="zh-TW" smtClean="0">
                <a:latin typeface="Arial" pitchFamily="34" charset="0"/>
                <a:ea typeface="ＭＳ Ｐゴシック" pitchFamily="34" charset="-128"/>
              </a:rPr>
              <a:pPr/>
              <a:t>30</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p:spPr>
      </p:sp>
      <p:sp>
        <p:nvSpPr>
          <p:cNvPr id="114691" name="Notes Placeholder 2"/>
          <p:cNvSpPr>
            <a:spLocks noGrp="1"/>
          </p:cNvSpPr>
          <p:nvPr>
            <p:ph type="body" idx="1"/>
          </p:nvPr>
        </p:nvSpPr>
        <p:spPr bwMode="auto">
          <a:noFill/>
        </p:spPr>
        <p:txBody>
          <a:bodyPr wrap="square" lIns="91431" tIns="45716" rIns="91431" bIns="45716" numCol="1" anchor="t" anchorCtr="0" compatLnSpc="1">
            <a:prstTxWarp prst="textNoShape">
              <a:avLst/>
            </a:prstTxWarp>
          </a:bodyPr>
          <a:lstStyle/>
          <a:p>
            <a:pPr eaLnBrk="1" hangingPunct="1">
              <a:spcBef>
                <a:spcPct val="0"/>
              </a:spcBef>
            </a:pPr>
            <a:endParaRPr lang="en-US" altLang="zh-TW" smtClean="0"/>
          </a:p>
        </p:txBody>
      </p:sp>
      <p:sp>
        <p:nvSpPr>
          <p:cNvPr id="1146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5C38FD-677C-447D-9E7B-A15F007F8E77}" type="slidenum">
              <a:rPr lang="en-US" altLang="zh-TW" smtClean="0">
                <a:latin typeface="Arial" pitchFamily="34" charset="0"/>
                <a:ea typeface="ＭＳ Ｐゴシック" pitchFamily="34" charset="-128"/>
              </a:rPr>
              <a:pPr/>
              <a:t>31</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p:spPr>
      </p:sp>
      <p:sp>
        <p:nvSpPr>
          <p:cNvPr id="1157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157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866EF83-7FCD-4032-8015-304DC0F3DE9B}" type="slidenum">
              <a:rPr lang="en-US" altLang="zh-TW" smtClean="0">
                <a:latin typeface="Arial" pitchFamily="34" charset="0"/>
                <a:ea typeface="ＭＳ Ｐゴシック" pitchFamily="34" charset="-128"/>
              </a:rPr>
              <a:pPr/>
              <a:t>32</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98307"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zh-TW" sz="1400" dirty="0" smtClean="0"/>
          </a:p>
        </p:txBody>
      </p:sp>
      <p:sp>
        <p:nvSpPr>
          <p:cNvPr id="9830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D6A925A-6F0B-4F20-89D2-952DBFFEE0C8}" type="slidenum">
              <a:rPr lang="en-US" altLang="zh-TW" smtClean="0">
                <a:latin typeface="Arial" pitchFamily="34" charset="0"/>
                <a:ea typeface="ＭＳ Ｐゴシック" pitchFamily="34" charset="-128"/>
              </a:rPr>
              <a:pPr/>
              <a:t>5</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p:spPr>
      </p:sp>
      <p:sp>
        <p:nvSpPr>
          <p:cNvPr id="1167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Presenter will update “Until X Date” to indicate the agreement end date. If they are under the new agreement which includes E-Books, this will be completed with the new agreement date.</a:t>
            </a:r>
          </a:p>
        </p:txBody>
      </p:sp>
      <p:sp>
        <p:nvSpPr>
          <p:cNvPr id="1167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278CA3-BE25-4456-BC34-265ABBD9B4A5}" type="slidenum">
              <a:rPr lang="en-US" altLang="zh-TW" smtClean="0">
                <a:latin typeface="Arial" pitchFamily="34" charset="0"/>
                <a:ea typeface="ＭＳ Ｐゴシック" pitchFamily="34" charset="-128"/>
              </a:rPr>
              <a:pPr/>
              <a:t>40</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p:spPr>
      </p:sp>
      <p:sp>
        <p:nvSpPr>
          <p:cNvPr id="1177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177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89F6D1F-EB03-4B1E-A04D-7539F55AE2FE}" type="slidenum">
              <a:rPr lang="en-US" altLang="zh-TW" smtClean="0">
                <a:latin typeface="Arial" pitchFamily="34" charset="0"/>
                <a:ea typeface="ＭＳ Ｐゴシック" pitchFamily="34" charset="-128"/>
              </a:rPr>
              <a:pPr/>
              <a:t>41</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p:spPr>
      </p:sp>
      <p:sp>
        <p:nvSpPr>
          <p:cNvPr id="1187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187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B3685B-95BA-4771-B326-3B932C9345D1}" type="slidenum">
              <a:rPr lang="en-US" altLang="zh-TW" smtClean="0">
                <a:latin typeface="Arial" pitchFamily="34" charset="0"/>
                <a:ea typeface="ＭＳ Ｐゴシック" pitchFamily="34" charset="-128"/>
              </a:rPr>
              <a:pPr/>
              <a:t>57</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p:spPr>
      </p:sp>
      <p:sp>
        <p:nvSpPr>
          <p:cNvPr id="1198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198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4CE9A0F-A78A-4359-A545-AB0534298503}" type="slidenum">
              <a:rPr lang="en-US" altLang="zh-TW" smtClean="0">
                <a:latin typeface="Arial" pitchFamily="34" charset="0"/>
                <a:ea typeface="ＭＳ Ｐゴシック" pitchFamily="34" charset="-128"/>
              </a:rPr>
              <a:pPr/>
              <a:t>67</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1208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208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9E8B39-B2D7-4011-844C-068B83553A31}" type="slidenum">
              <a:rPr lang="en-US" altLang="zh-TW" smtClean="0">
                <a:latin typeface="Arial" pitchFamily="34" charset="0"/>
                <a:ea typeface="ＭＳ Ｐゴシック" pitchFamily="34" charset="-128"/>
              </a:rPr>
              <a:pPr/>
              <a:t>86</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9B7FC05-D12D-49DE-AB9D-7078ED5637C5}" type="slidenum">
              <a:rPr lang="zh-TW" altLang="en-US" smtClean="0">
                <a:latin typeface="Arial" pitchFamily="34" charset="0"/>
                <a:ea typeface="ＭＳ Ｐゴシック" pitchFamily="34" charset="-128"/>
              </a:rPr>
              <a:pPr/>
              <a:t>93</a:t>
            </a:fld>
            <a:endParaRPr lang="en-US" altLang="zh-TW" smtClean="0">
              <a:latin typeface="Arial" pitchFamily="34" charset="0"/>
              <a:ea typeface="ＭＳ Ｐゴシック" pitchFamily="34" charset="-128"/>
            </a:endParaRPr>
          </a:p>
        </p:txBody>
      </p:sp>
      <p:sp>
        <p:nvSpPr>
          <p:cNvPr id="122883"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122884" name="Rectangle 3"/>
          <p:cNvSpPr>
            <a:spLocks noGrp="1" noChangeArrowheads="1"/>
          </p:cNvSpPr>
          <p:nvPr>
            <p:ph type="body" idx="1"/>
          </p:nvPr>
        </p:nvSpPr>
        <p:spPr bwMode="auto">
          <a:xfrm>
            <a:off x="680720" y="4722912"/>
            <a:ext cx="5445760" cy="4470976"/>
          </a:xfrm>
          <a:noFill/>
        </p:spPr>
        <p:txBody>
          <a:bodyPr wrap="square" numCol="1" anchor="t" anchorCtr="0" compatLnSpc="1">
            <a:prstTxWarp prst="textNoShape">
              <a:avLst/>
            </a:prstTxWarp>
          </a:bodyPr>
          <a:lstStyle/>
          <a:p>
            <a:pPr eaLnBrk="1" hangingPunct="1"/>
            <a:endParaRPr lang="zh-TW" alt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99331"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9933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55E550-109B-45CD-B1A3-9259A0CCB9F1}" type="slidenum">
              <a:rPr lang="en-US" altLang="zh-TW" smtClean="0">
                <a:latin typeface="Arial" pitchFamily="34" charset="0"/>
                <a:ea typeface="ＭＳ Ｐゴシック" pitchFamily="34" charset="-128"/>
              </a:rPr>
              <a:pPr/>
              <a:t>8</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00355"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dirty="0" smtClean="0"/>
          </a:p>
        </p:txBody>
      </p:sp>
      <p:sp>
        <p:nvSpPr>
          <p:cNvPr id="100356"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F05C850-E123-466B-A834-A967A69E7E7F}" type="slidenum">
              <a:rPr lang="en-US" altLang="zh-TW" smtClean="0">
                <a:latin typeface="Arial" pitchFamily="34" charset="0"/>
                <a:ea typeface="ＭＳ Ｐゴシック" pitchFamily="34" charset="-128"/>
              </a:rPr>
              <a:pPr/>
              <a:t>10</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03" name="Notes Placeholder 2"/>
          <p:cNvSpPr>
            <a:spLocks noGrp="1"/>
          </p:cNvSpPr>
          <p:nvPr>
            <p:ph type="body" idx="1"/>
          </p:nvPr>
        </p:nvSpPr>
        <p:spPr bwMode="auto">
          <a:noFill/>
        </p:spPr>
        <p:txBody>
          <a:bodyPr wrap="square" numCol="1" anchor="t" anchorCtr="0" compatLnSpc="1">
            <a:prstTxWarp prst="textNoShape">
              <a:avLst/>
            </a:prstTxWarp>
          </a:bodyPr>
          <a:lstStyle/>
          <a:p>
            <a:pPr marL="452438" indent="-452438" eaLnBrk="1" hangingPunct="1">
              <a:lnSpc>
                <a:spcPct val="80000"/>
              </a:lnSpc>
              <a:spcBef>
                <a:spcPct val="0"/>
              </a:spcBef>
            </a:pPr>
            <a:endParaRPr lang="zh-TW" altLang="en-US" dirty="0" smtClean="0"/>
          </a:p>
        </p:txBody>
      </p:sp>
      <p:sp>
        <p:nvSpPr>
          <p:cNvPr id="1024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64E7432-FF26-48AA-A768-2A00569433AC}" type="slidenum">
              <a:rPr lang="en-US" altLang="zh-TW" smtClean="0">
                <a:latin typeface="Arial" pitchFamily="34" charset="0"/>
                <a:ea typeface="ＭＳ Ｐゴシック" pitchFamily="34" charset="-128"/>
              </a:rPr>
              <a:pPr/>
              <a:t>15</a:t>
            </a:fld>
            <a:endParaRPr lang="en-US" altLang="zh-TW" smtClean="0">
              <a:latin typeface="Arial"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E5ECBDB-9739-47F1-AE90-A6BDF8FC1A44}" type="slidenum">
              <a:rPr lang="en-US" altLang="zh-TW" smtClean="0">
                <a:latin typeface="Arial" pitchFamily="34" charset="0"/>
                <a:ea typeface="ＭＳ Ｐゴシック" pitchFamily="34" charset="-128"/>
              </a:rPr>
              <a:pPr/>
              <a:t>18</a:t>
            </a:fld>
            <a:endParaRPr lang="en-US" altLang="zh-TW" smtClean="0">
              <a:latin typeface="Arial" pitchFamily="34" charset="0"/>
              <a:ea typeface="ＭＳ Ｐゴシック" pitchFamily="34" charset="-128"/>
            </a:endParaRPr>
          </a:p>
        </p:txBody>
      </p:sp>
      <p:sp>
        <p:nvSpPr>
          <p:cNvPr id="1034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34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E5ECBDB-9739-47F1-AE90-A6BDF8FC1A44}" type="slidenum">
              <a:rPr lang="en-US" altLang="zh-TW" smtClean="0">
                <a:latin typeface="Arial" pitchFamily="34" charset="0"/>
                <a:ea typeface="ＭＳ Ｐゴシック" pitchFamily="34" charset="-128"/>
              </a:rPr>
              <a:pPr/>
              <a:t>19</a:t>
            </a:fld>
            <a:endParaRPr lang="en-US" altLang="zh-TW" smtClean="0">
              <a:latin typeface="Arial" pitchFamily="34" charset="0"/>
              <a:ea typeface="ＭＳ Ｐゴシック" pitchFamily="34" charset="-128"/>
            </a:endParaRPr>
          </a:p>
        </p:txBody>
      </p:sp>
      <p:sp>
        <p:nvSpPr>
          <p:cNvPr id="1034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34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2346B0B-BA60-481C-9BDE-9CEBDBD1E532}" type="slidenum">
              <a:rPr lang="en-US" altLang="zh-TW" smtClean="0">
                <a:latin typeface="Arial" pitchFamily="34" charset="0"/>
                <a:ea typeface="ＭＳ Ｐゴシック" pitchFamily="34" charset="-128"/>
              </a:rPr>
              <a:pPr/>
              <a:t>20</a:t>
            </a:fld>
            <a:endParaRPr lang="en-US" altLang="zh-TW" smtClean="0">
              <a:latin typeface="Arial" pitchFamily="34" charset="0"/>
              <a:ea typeface="ＭＳ Ｐゴシック" pitchFamily="34" charset="-128"/>
            </a:endParaRPr>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05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0B3DF5D-324E-4B9A-9778-67435C8C5205}" type="slidenum">
              <a:rPr lang="en-US" altLang="zh-TW" smtClean="0">
                <a:latin typeface="Arial" pitchFamily="34" charset="0"/>
                <a:ea typeface="ＭＳ Ｐゴシック" pitchFamily="34" charset="-128"/>
              </a:rPr>
              <a:pPr/>
              <a:t>21</a:t>
            </a:fld>
            <a:endParaRPr lang="en-US" altLang="zh-TW" smtClean="0">
              <a:latin typeface="Arial" pitchFamily="34" charset="0"/>
              <a:ea typeface="ＭＳ Ｐゴシック" pitchFamily="34" charset="-128"/>
            </a:endParaRPr>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16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chemeClr val="accent4">
                    <a:lumMod val="65000"/>
                    <a:lumOff val="3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2400" cy="8382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905000"/>
            <a:ext cx="7772400" cy="3962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914400"/>
            <a:ext cx="1943100" cy="5029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914400"/>
            <a:ext cx="56769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FA544BB4-2095-4283-AF75-45A8FC88C51F}" type="datetimeFigureOut">
              <a:rPr lang="zh-TW" altLang="en-US"/>
              <a:pPr>
                <a:defRPr/>
              </a:pPr>
              <a:t>2013/4/24</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a:latin typeface="Arial" pitchFamily="34" charset="0"/>
                <a:ea typeface="ＭＳ Ｐゴシック" pitchFamily="34" charset="-128"/>
              </a:defRPr>
            </a:lvl1pPr>
          </a:lstStyle>
          <a:p>
            <a:pPr>
              <a:defRPr/>
            </a:pPr>
            <a:fld id="{83028A95-906B-48E1-82F4-DEB9AB68D167}"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228600" y="228600"/>
            <a:ext cx="7162800" cy="6858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5800" y="19050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pic>
        <p:nvPicPr>
          <p:cNvPr id="2" name="Picture 13" descr="page_background"/>
          <p:cNvPicPr>
            <a:picLocks noChangeAspect="1" noChangeArrowheads="1"/>
          </p:cNvPicPr>
          <p:nvPr/>
        </p:nvPicPr>
        <p:blipFill>
          <a:blip r:embed="rId2" cstate="print"/>
          <a:srcRect/>
          <a:stretch>
            <a:fillRect/>
          </a:stretch>
        </p:blipFill>
        <p:spPr bwMode="auto">
          <a:xfrm>
            <a:off x="-25400" y="0"/>
            <a:ext cx="9167813" cy="6877050"/>
          </a:xfrm>
          <a:prstGeom prst="rect">
            <a:avLst/>
          </a:prstGeom>
          <a:noFill/>
          <a:ln w="9525">
            <a:noFill/>
            <a:miter lim="800000"/>
            <a:headEnd/>
            <a:tailEnd/>
          </a:ln>
        </p:spPr>
      </p:pic>
      <p:sp>
        <p:nvSpPr>
          <p:cNvPr id="3" name="Text Box 11"/>
          <p:cNvSpPr txBox="1">
            <a:spLocks noChangeArrowheads="1"/>
          </p:cNvSpPr>
          <p:nvPr/>
        </p:nvSpPr>
        <p:spPr bwMode="auto">
          <a:xfrm>
            <a:off x="231775" y="6553200"/>
            <a:ext cx="2057400" cy="244475"/>
          </a:xfrm>
          <a:prstGeom prst="rect">
            <a:avLst/>
          </a:prstGeom>
          <a:noFill/>
          <a:ln w="9525">
            <a:noFill/>
            <a:miter lim="800000"/>
            <a:headEnd/>
            <a:tailEnd/>
          </a:ln>
          <a:effectLst/>
        </p:spPr>
        <p:txBody>
          <a:bodyPr wrap="none" anchor="ctr">
            <a:spAutoFit/>
          </a:bodyPr>
          <a:lstStyle/>
          <a:p>
            <a:pPr>
              <a:spcBef>
                <a:spcPct val="50000"/>
              </a:spcBef>
              <a:defRPr/>
            </a:pPr>
            <a:r>
              <a:rPr lang="en-US" altLang="zh-TW" sz="1000">
                <a:solidFill>
                  <a:srgbClr val="B5B178"/>
                </a:solidFill>
              </a:rPr>
              <a:t>JSTOR  Rep. / FlySheet </a:t>
            </a:r>
            <a:r>
              <a:rPr lang="en-US" altLang="zh-TW" sz="1000">
                <a:solidFill>
                  <a:srgbClr val="5A595F"/>
                </a:solidFill>
              </a:rPr>
              <a:t>  </a:t>
            </a:r>
            <a:r>
              <a:rPr lang="en-US" altLang="zh-TW" sz="1000">
                <a:solidFill>
                  <a:srgbClr val="B5B178"/>
                </a:solidFill>
              </a:rPr>
              <a:t>l </a:t>
            </a:r>
            <a:r>
              <a:rPr lang="en-US" altLang="zh-TW" sz="1000">
                <a:solidFill>
                  <a:srgbClr val="5A595F"/>
                </a:solidFill>
              </a:rPr>
              <a:t>  2011</a:t>
            </a:r>
          </a:p>
        </p:txBody>
      </p:sp>
      <p:pic>
        <p:nvPicPr>
          <p:cNvPr id="4" name="Picture 10" descr="知識服務_橫"/>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6115050" y="6434138"/>
            <a:ext cx="2413000" cy="463550"/>
          </a:xfrm>
          <a:prstGeom prst="rect">
            <a:avLst/>
          </a:prstGeom>
          <a:noFill/>
          <a:ln w="9525">
            <a:noFill/>
            <a:miter lim="800000"/>
            <a:headEnd/>
            <a:tailEnd/>
          </a:ln>
        </p:spPr>
      </p:pic>
      <p:sp>
        <p:nvSpPr>
          <p:cNvPr id="5" name="投影片編號版面配置區 1"/>
          <p:cNvSpPr>
            <a:spLocks noGrp="1"/>
          </p:cNvSpPr>
          <p:nvPr>
            <p:ph type="sldNum" sz="quarter" idx="10"/>
          </p:nvPr>
        </p:nvSpPr>
        <p:spPr>
          <a:xfrm>
            <a:off x="-61913" y="6559550"/>
            <a:ext cx="482601" cy="34290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新細明體" pitchFamily="18" charset="-120"/>
              </a:defRPr>
            </a:lvl1pPr>
          </a:lstStyle>
          <a:p>
            <a:pPr>
              <a:defRPr/>
            </a:pPr>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4pPr>
              <a:defRPr>
                <a:solidFill>
                  <a:schemeClr val="accent4">
                    <a:lumMod val="65000"/>
                    <a:lumOff val="35000"/>
                  </a:schemeClr>
                </a:solidFill>
              </a:defRPr>
            </a:lvl4pPr>
            <a:lvl5pPr>
              <a:defRPr>
                <a:solidFill>
                  <a:schemeClr val="accent4">
                    <a:lumMod val="65000"/>
                    <a:lumOff val="3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Placeholder 7"/>
          <p:cNvSpPr>
            <a:spLocks noGrp="1"/>
          </p:cNvSpPr>
          <p:nvPr>
            <p:ph type="title"/>
          </p:nvPr>
        </p:nvSpPr>
        <p:spPr>
          <a:xfrm>
            <a:off x="228600" y="228600"/>
            <a:ext cx="7162800" cy="685800"/>
          </a:xfrm>
          <a:prstGeom prst="rect">
            <a:avLst/>
          </a:prstGeom>
        </p:spPr>
        <p:txBody>
          <a:bodyPr rtlCol="0">
            <a:normAutofit/>
          </a:bodyPr>
          <a:lstStyle/>
          <a:p>
            <a:r>
              <a:rPr lang="en-US" dirty="0" smtClean="0"/>
              <a:t>Click to edit Master title style</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chemeClr val="accent4">
                    <a:lumMod val="65000"/>
                    <a:lumOff val="3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371600"/>
            <a:ext cx="3810000" cy="4724400"/>
          </a:xfrm>
        </p:spPr>
        <p:txBody>
          <a:bodyPr/>
          <a:lstStyle>
            <a:lvl1pPr>
              <a:defRPr sz="2400"/>
            </a:lvl1pPr>
            <a:lvl2pPr>
              <a:defRPr sz="2400"/>
            </a:lvl2pPr>
            <a:lvl3pPr>
              <a:defRPr sz="2000"/>
            </a:lvl3pPr>
            <a:lvl4pPr>
              <a:defRPr sz="1800">
                <a:solidFill>
                  <a:schemeClr val="accent4">
                    <a:lumMod val="65000"/>
                    <a:lumOff val="35000"/>
                  </a:schemeClr>
                </a:solidFill>
              </a:defRPr>
            </a:lvl4pPr>
            <a:lvl5pPr>
              <a:defRPr sz="1800">
                <a:solidFill>
                  <a:schemeClr val="accent4">
                    <a:lumMod val="65000"/>
                    <a:lumOff val="35000"/>
                  </a:schemeClr>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371600"/>
            <a:ext cx="3810000" cy="4724400"/>
          </a:xfrm>
        </p:spPr>
        <p:txBody>
          <a:bodyPr/>
          <a:lstStyle>
            <a:lvl1pPr>
              <a:defRPr sz="2400"/>
            </a:lvl1pPr>
            <a:lvl2pPr>
              <a:defRPr sz="2400"/>
            </a:lvl2pPr>
            <a:lvl3pPr>
              <a:defRPr sz="2000"/>
            </a:lvl3pPr>
            <a:lvl4pPr>
              <a:defRPr sz="1800">
                <a:solidFill>
                  <a:schemeClr val="accent4">
                    <a:lumMod val="65000"/>
                    <a:lumOff val="35000"/>
                  </a:schemeClr>
                </a:solidFill>
              </a:defRPr>
            </a:lvl4pPr>
            <a:lvl5pPr>
              <a:defRPr sz="1800">
                <a:solidFill>
                  <a:schemeClr val="accent4">
                    <a:lumMod val="65000"/>
                    <a:lumOff val="35000"/>
                  </a:schemeClr>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itle Placeholder 7"/>
          <p:cNvSpPr>
            <a:spLocks noGrp="1"/>
          </p:cNvSpPr>
          <p:nvPr>
            <p:ph type="title"/>
          </p:nvPr>
        </p:nvSpPr>
        <p:spPr>
          <a:xfrm>
            <a:off x="228600" y="228600"/>
            <a:ext cx="7162800" cy="685800"/>
          </a:xfrm>
          <a:prstGeom prst="rect">
            <a:avLst/>
          </a:prstGeom>
        </p:spPr>
        <p:txBody>
          <a:bodyPr rtlCol="0">
            <a:normAutofit/>
          </a:bodyPr>
          <a:lstStyle/>
          <a:p>
            <a:r>
              <a:rPr lang="en-US" dirty="0" smtClean="0"/>
              <a:t>Click to edit Master title style</a:t>
            </a:r>
            <a:endParaRPr lang="en-US" dirty="0"/>
          </a:p>
        </p:txBody>
      </p:sp>
      <p:sp>
        <p:nvSpPr>
          <p:cNvPr id="5"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400"/>
            </a:lvl2pPr>
            <a:lvl3pPr>
              <a:defRPr sz="2000"/>
            </a:lvl3pPr>
            <a:lvl4pPr>
              <a:defRPr sz="1800">
                <a:solidFill>
                  <a:schemeClr val="accent4">
                    <a:lumMod val="65000"/>
                    <a:lumOff val="35000"/>
                  </a:schemeClr>
                </a:solidFill>
              </a:defRPr>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400"/>
            </a:lvl2pPr>
            <a:lvl3pPr>
              <a:defRPr sz="2000"/>
            </a:lvl3pPr>
            <a:lvl4pPr>
              <a:defRPr sz="1800">
                <a:solidFill>
                  <a:schemeClr val="accent4">
                    <a:lumMod val="65000"/>
                    <a:lumOff val="35000"/>
                  </a:schemeClr>
                </a:solidFill>
              </a:defRPr>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Title Placeholder 7"/>
          <p:cNvSpPr>
            <a:spLocks noGrp="1"/>
          </p:cNvSpPr>
          <p:nvPr>
            <p:ph type="title"/>
          </p:nvPr>
        </p:nvSpPr>
        <p:spPr>
          <a:xfrm>
            <a:off x="228600" y="228600"/>
            <a:ext cx="7162800" cy="685800"/>
          </a:xfrm>
          <a:prstGeom prst="rect">
            <a:avLst/>
          </a:prstGeom>
        </p:spPr>
        <p:txBody>
          <a:bodyPr rtlCol="0">
            <a:normAutofit/>
          </a:bodyPr>
          <a:lstStyle/>
          <a:p>
            <a:r>
              <a:rPr lang="en-US" dirty="0" smtClean="0"/>
              <a:t>Click to edit Master title style</a:t>
            </a:r>
            <a:endParaRPr lang="en-US" dirty="0"/>
          </a:p>
        </p:txBody>
      </p:sp>
      <p:sp>
        <p:nvSpPr>
          <p:cNvPr id="7"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7"/>
          <p:cNvSpPr>
            <a:spLocks noGrp="1"/>
          </p:cNvSpPr>
          <p:nvPr>
            <p:ph type="title"/>
          </p:nvPr>
        </p:nvSpPr>
        <p:spPr>
          <a:xfrm>
            <a:off x="228600" y="228600"/>
            <a:ext cx="7162800" cy="685800"/>
          </a:xfrm>
          <a:prstGeom prst="rect">
            <a:avLst/>
          </a:prstGeom>
        </p:spPr>
        <p:txBody>
          <a:bodyPr rtlCol="0">
            <a:normAutofit/>
          </a:bodyPr>
          <a:lstStyle/>
          <a:p>
            <a:r>
              <a:rPr lang="en-US" dirty="0" smtClean="0"/>
              <a:t>Click to edit Master title style</a:t>
            </a:r>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Placeholder 7"/>
          <p:cNvSpPr>
            <a:spLocks noGrp="1"/>
          </p:cNvSpPr>
          <p:nvPr>
            <p:ph type="title"/>
          </p:nvPr>
        </p:nvSpPr>
        <p:spPr>
          <a:xfrm>
            <a:off x="228600" y="228600"/>
            <a:ext cx="7162800" cy="685800"/>
          </a:xfrm>
          <a:prstGeom prst="rect">
            <a:avLst/>
          </a:prstGeom>
        </p:spPr>
        <p:txBody>
          <a:bodyPr rtlCol="0">
            <a:normAutofit/>
          </a:bodyPr>
          <a:lstStyle/>
          <a:p>
            <a:r>
              <a:rPr lang="en-US" dirty="0" smtClean="0"/>
              <a:t>Click to edit Master title style</a:t>
            </a:r>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3008313" cy="1162050"/>
          </a:xfrm>
          <a:prstGeom prst="rect">
            <a:avLst/>
          </a:prstGeo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914400"/>
            <a:ext cx="5111750" cy="5211763"/>
          </a:xfrm>
        </p:spPr>
        <p:txBody>
          <a:bodyPr/>
          <a:lstStyle>
            <a:lvl1pPr>
              <a:defRPr sz="3200"/>
            </a:lvl1pPr>
            <a:lvl2pPr>
              <a:defRPr sz="2800"/>
            </a:lvl2pPr>
            <a:lvl3pPr>
              <a:defRPr sz="2400"/>
            </a:lvl3pPr>
            <a:lvl4pPr>
              <a:defRPr sz="2000">
                <a:solidFill>
                  <a:schemeClr val="accent4">
                    <a:lumMod val="65000"/>
                    <a:lumOff val="35000"/>
                  </a:schemeClr>
                </a:solidFill>
              </a:defRPr>
            </a:lvl4pPr>
            <a:lvl5pPr>
              <a:defRPr sz="2000">
                <a:solidFill>
                  <a:schemeClr val="accent4">
                    <a:lumMod val="65000"/>
                    <a:lumOff val="35000"/>
                  </a:schemeClr>
                </a:solidFill>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133600"/>
            <a:ext cx="3008313" cy="3992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914399"/>
            <a:ext cx="5486400" cy="3813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Page #</a:t>
            </a: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 descr="Temp"/>
          <p:cNvPicPr>
            <a:picLocks noChangeAspect="1" noChangeArrowheads="1"/>
          </p:cNvPicPr>
          <p:nvPr userDrawn="1"/>
        </p:nvPicPr>
        <p:blipFill>
          <a:blip r:embed="rId16" cstate="print"/>
          <a:srcRect/>
          <a:stretch>
            <a:fillRect/>
          </a:stretch>
        </p:blipFill>
        <p:spPr bwMode="auto">
          <a:xfrm>
            <a:off x="0" y="0"/>
            <a:ext cx="9145588" cy="6859588"/>
          </a:xfrm>
          <a:prstGeom prst="rect">
            <a:avLst/>
          </a:prstGeom>
          <a:noFill/>
          <a:ln w="9525">
            <a:noFill/>
            <a:miter lim="800000"/>
            <a:headEnd/>
            <a:tailEnd/>
          </a:ln>
        </p:spPr>
      </p:pic>
      <p:sp>
        <p:nvSpPr>
          <p:cNvPr id="1027" name="Rectangle 3"/>
          <p:cNvSpPr>
            <a:spLocks noGrp="1" noChangeArrowheads="1"/>
          </p:cNvSpPr>
          <p:nvPr>
            <p:ph type="body" idx="1"/>
          </p:nvPr>
        </p:nvSpPr>
        <p:spPr bwMode="auto">
          <a:xfrm>
            <a:off x="685800" y="1905000"/>
            <a:ext cx="7772400" cy="3962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TW" smtClean="0"/>
              <a:t>First level</a:t>
            </a:r>
          </a:p>
          <a:p>
            <a:pPr lvl="1"/>
            <a:r>
              <a:rPr lang="en-US" altLang="zh-TW" smtClean="0"/>
              <a:t>Second level</a:t>
            </a:r>
          </a:p>
          <a:p>
            <a:pPr lvl="2"/>
            <a:r>
              <a:rPr lang="en-US" altLang="zh-TW" smtClean="0"/>
              <a:t>Third level</a:t>
            </a:r>
          </a:p>
          <a:p>
            <a:pPr lvl="0"/>
            <a:r>
              <a:rPr lang="en-US" altLang="zh-TW" smtClean="0"/>
              <a:t>First level</a:t>
            </a:r>
          </a:p>
          <a:p>
            <a:pPr lvl="1"/>
            <a:r>
              <a:rPr lang="en-US" altLang="zh-TW" smtClean="0"/>
              <a:t>Second level</a:t>
            </a:r>
          </a:p>
          <a:p>
            <a:pPr lvl="2"/>
            <a:r>
              <a:rPr lang="en-US" altLang="zh-TW" smtClean="0"/>
              <a:t>Third level</a:t>
            </a:r>
          </a:p>
          <a:p>
            <a:pPr lvl="0"/>
            <a:r>
              <a:rPr lang="en-US" altLang="zh-TW" smtClean="0"/>
              <a:t>First level</a:t>
            </a:r>
          </a:p>
          <a:p>
            <a:pPr lvl="1"/>
            <a:r>
              <a:rPr lang="en-US" altLang="zh-TW" smtClean="0"/>
              <a:t>Second level</a:t>
            </a:r>
          </a:p>
          <a:p>
            <a:pPr lvl="2"/>
            <a:r>
              <a:rPr lang="en-US" altLang="zh-TW" smtClean="0"/>
              <a:t>Third level</a:t>
            </a:r>
          </a:p>
          <a:p>
            <a:pPr lvl="2"/>
            <a:endParaRPr lang="en-US" altLang="zh-TW" smtClean="0"/>
          </a:p>
          <a:p>
            <a:pPr lvl="2"/>
            <a:endParaRPr lang="en-US" altLang="zh-TW"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kumimoji="0" sz="1400">
                <a:latin typeface="Arial" charset="0"/>
                <a:ea typeface="ＭＳ Ｐゴシック" pitchFamily="28" charset="-128"/>
              </a:defRPr>
            </a:lvl1pPr>
          </a:lstStyle>
          <a:p>
            <a:pPr>
              <a:defRPr/>
            </a:pPr>
            <a:r>
              <a:rPr lang="en-US"/>
              <a:t>Page #</a:t>
            </a:r>
            <a:endParaRPr lang="en-US"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kumimoji="0" sz="1400">
                <a:latin typeface="Arial" charset="0"/>
                <a:ea typeface="ＭＳ Ｐゴシック" pitchFamily="28" charset="-128"/>
              </a:defRPr>
            </a:lvl1pPr>
          </a:lstStyle>
          <a:p>
            <a:pPr>
              <a:defRPr/>
            </a:pPr>
            <a:endParaRPr lang="en-US"/>
          </a:p>
        </p:txBody>
      </p:sp>
      <p:sp>
        <p:nvSpPr>
          <p:cNvPr id="1030" name="Title Placeholder 7"/>
          <p:cNvSpPr>
            <a:spLocks noGrp="1"/>
          </p:cNvSpPr>
          <p:nvPr>
            <p:ph type="title"/>
          </p:nvPr>
        </p:nvSpPr>
        <p:spPr bwMode="auto">
          <a:xfrm>
            <a:off x="228600" y="228600"/>
            <a:ext cx="71628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63" r:id="rId12"/>
    <p:sldLayoutId id="2147483764" r:id="rId13"/>
    <p:sldLayoutId id="2147483765" r:id="rId14"/>
  </p:sldLayoutIdLst>
  <p:hf hdr="0" ftr="0" dt="0"/>
  <p:txStyles>
    <p:titleStyle>
      <a:lvl1pPr algn="l" rtl="0" eaLnBrk="0" fontAlgn="base" hangingPunct="0">
        <a:spcBef>
          <a:spcPct val="0"/>
        </a:spcBef>
        <a:spcAft>
          <a:spcPct val="0"/>
        </a:spcAft>
        <a:defRPr sz="2400" b="1">
          <a:solidFill>
            <a:srgbClr val="595959"/>
          </a:solidFill>
          <a:latin typeface="+mj-lt"/>
          <a:ea typeface="+mj-ea"/>
          <a:cs typeface="+mj-cs"/>
        </a:defRPr>
      </a:lvl1pPr>
      <a:lvl2pPr algn="l" rtl="0" eaLnBrk="0" fontAlgn="base" hangingPunct="0">
        <a:spcBef>
          <a:spcPct val="0"/>
        </a:spcBef>
        <a:spcAft>
          <a:spcPct val="0"/>
        </a:spcAft>
        <a:defRPr sz="2400" b="1">
          <a:solidFill>
            <a:srgbClr val="595959"/>
          </a:solidFill>
          <a:latin typeface="Arial" charset="0"/>
          <a:ea typeface="ＭＳ Ｐゴシック" pitchFamily="28" charset="-128"/>
        </a:defRPr>
      </a:lvl2pPr>
      <a:lvl3pPr algn="l" rtl="0" eaLnBrk="0" fontAlgn="base" hangingPunct="0">
        <a:spcBef>
          <a:spcPct val="0"/>
        </a:spcBef>
        <a:spcAft>
          <a:spcPct val="0"/>
        </a:spcAft>
        <a:defRPr sz="2400" b="1">
          <a:solidFill>
            <a:srgbClr val="595959"/>
          </a:solidFill>
          <a:latin typeface="Arial" charset="0"/>
          <a:ea typeface="ＭＳ Ｐゴシック" pitchFamily="28" charset="-128"/>
        </a:defRPr>
      </a:lvl3pPr>
      <a:lvl4pPr algn="l" rtl="0" eaLnBrk="0" fontAlgn="base" hangingPunct="0">
        <a:spcBef>
          <a:spcPct val="0"/>
        </a:spcBef>
        <a:spcAft>
          <a:spcPct val="0"/>
        </a:spcAft>
        <a:defRPr sz="2400" b="1">
          <a:solidFill>
            <a:srgbClr val="595959"/>
          </a:solidFill>
          <a:latin typeface="Arial" charset="0"/>
          <a:ea typeface="ＭＳ Ｐゴシック" pitchFamily="28" charset="-128"/>
        </a:defRPr>
      </a:lvl4pPr>
      <a:lvl5pPr algn="l" rtl="0" eaLnBrk="0" fontAlgn="base" hangingPunct="0">
        <a:spcBef>
          <a:spcPct val="0"/>
        </a:spcBef>
        <a:spcAft>
          <a:spcPct val="0"/>
        </a:spcAft>
        <a:defRPr sz="2400" b="1">
          <a:solidFill>
            <a:srgbClr val="595959"/>
          </a:solidFill>
          <a:latin typeface="Arial" charset="0"/>
          <a:ea typeface="ＭＳ Ｐゴシック" pitchFamily="28" charset="-128"/>
        </a:defRPr>
      </a:lvl5pPr>
      <a:lvl6pPr marL="457200" algn="ctr" rtl="0" fontAlgn="base">
        <a:spcBef>
          <a:spcPct val="0"/>
        </a:spcBef>
        <a:spcAft>
          <a:spcPct val="0"/>
        </a:spcAft>
        <a:defRPr sz="4400">
          <a:solidFill>
            <a:schemeClr val="tx2"/>
          </a:solidFill>
          <a:latin typeface="Arial" charset="0"/>
          <a:ea typeface="ＭＳ Ｐゴシック" pitchFamily="28" charset="-128"/>
        </a:defRPr>
      </a:lvl6pPr>
      <a:lvl7pPr marL="914400" algn="ctr" rtl="0" fontAlgn="base">
        <a:spcBef>
          <a:spcPct val="0"/>
        </a:spcBef>
        <a:spcAft>
          <a:spcPct val="0"/>
        </a:spcAft>
        <a:defRPr sz="4400">
          <a:solidFill>
            <a:schemeClr val="tx2"/>
          </a:solidFill>
          <a:latin typeface="Arial" charset="0"/>
          <a:ea typeface="ＭＳ Ｐゴシック" pitchFamily="28" charset="-128"/>
        </a:defRPr>
      </a:lvl7pPr>
      <a:lvl8pPr marL="1371600" algn="ctr" rtl="0" fontAlgn="base">
        <a:spcBef>
          <a:spcPct val="0"/>
        </a:spcBef>
        <a:spcAft>
          <a:spcPct val="0"/>
        </a:spcAft>
        <a:defRPr sz="4400">
          <a:solidFill>
            <a:schemeClr val="tx2"/>
          </a:solidFill>
          <a:latin typeface="Arial" charset="0"/>
          <a:ea typeface="ＭＳ Ｐゴシック" pitchFamily="28" charset="-128"/>
        </a:defRPr>
      </a:lvl8pPr>
      <a:lvl9pPr marL="1828800" algn="ctr" rtl="0" fontAlgn="base">
        <a:spcBef>
          <a:spcPct val="0"/>
        </a:spcBef>
        <a:spcAft>
          <a:spcPct val="0"/>
        </a:spcAft>
        <a:defRPr sz="4400">
          <a:solidFill>
            <a:schemeClr val="tx2"/>
          </a:solidFill>
          <a:latin typeface="Arial" charset="0"/>
          <a:ea typeface="ＭＳ Ｐゴシック" pitchFamily="28" charset="-128"/>
        </a:defRPr>
      </a:lvl9pPr>
    </p:titleStyle>
    <p:bodyStyle>
      <a:lvl1pPr marL="342900" indent="-342900" algn="l" rtl="0" eaLnBrk="0" fontAlgn="base" hangingPunct="0">
        <a:spcBef>
          <a:spcPct val="20000"/>
        </a:spcBef>
        <a:spcAft>
          <a:spcPct val="0"/>
        </a:spcAft>
        <a:buClr>
          <a:srgbClr val="0070C0"/>
        </a:buClr>
        <a:buFont typeface="Arial" pitchFamily="34" charset="0"/>
        <a:defRPr sz="2000" b="1">
          <a:solidFill>
            <a:srgbClr val="595959"/>
          </a:solidFill>
          <a:latin typeface="+mj-lt"/>
          <a:ea typeface="+mn-ea"/>
          <a:cs typeface="+mn-cs"/>
        </a:defRPr>
      </a:lvl1pPr>
      <a:lvl2pPr marL="742950" indent="-285750" algn="l" rtl="0" eaLnBrk="0" fontAlgn="base" hangingPunct="0">
        <a:spcBef>
          <a:spcPct val="20000"/>
        </a:spcBef>
        <a:spcAft>
          <a:spcPct val="0"/>
        </a:spcAft>
        <a:buClr>
          <a:srgbClr val="C00000"/>
        </a:buClr>
        <a:buFont typeface="Arial" pitchFamily="34" charset="0"/>
        <a:buChar char="»"/>
        <a:defRPr>
          <a:solidFill>
            <a:srgbClr val="595959"/>
          </a:solidFill>
          <a:latin typeface="+mj-lt"/>
          <a:ea typeface="+mn-ea"/>
        </a:defRPr>
      </a:lvl2pPr>
      <a:lvl3pPr marL="1143000" indent="-228600" algn="l" rtl="0" eaLnBrk="0" fontAlgn="base" hangingPunct="0">
        <a:spcBef>
          <a:spcPct val="20000"/>
        </a:spcBef>
        <a:spcAft>
          <a:spcPct val="0"/>
        </a:spcAft>
        <a:buFont typeface="Wingdings" pitchFamily="2" charset="2"/>
        <a:buChar char="§"/>
        <a:defRPr sz="1600">
          <a:solidFill>
            <a:srgbClr val="595959"/>
          </a:solidFill>
          <a:latin typeface="+mj-lt"/>
          <a:ea typeface="+mn-ea"/>
        </a:defRPr>
      </a:lvl3pPr>
      <a:lvl4pPr marL="1600200" indent="-228600" algn="l" rtl="0" eaLnBrk="0" fontAlgn="base" hangingPunct="0">
        <a:spcBef>
          <a:spcPct val="20000"/>
        </a:spcBef>
        <a:spcAft>
          <a:spcPct val="0"/>
        </a:spcAft>
        <a:buFont typeface="Wingdings" pitchFamily="2" charset="2"/>
        <a:buChar char="§"/>
        <a:defRPr sz="2000">
          <a:solidFill>
            <a:schemeClr val="tx1"/>
          </a:solidFill>
          <a:latin typeface="+mj-lt"/>
          <a:ea typeface="+mn-ea"/>
        </a:defRPr>
      </a:lvl4pPr>
      <a:lvl5pPr marL="2057400" indent="-228600" algn="l" rtl="0" eaLnBrk="0" fontAlgn="base" hangingPunct="0">
        <a:spcBef>
          <a:spcPct val="20000"/>
        </a:spcBef>
        <a:spcAft>
          <a:spcPct val="0"/>
        </a:spcAft>
        <a:buFont typeface="Wingdings" pitchFamily="2" charset="2"/>
        <a:buChar char="§"/>
        <a:defRPr sz="2000">
          <a:solidFill>
            <a:schemeClr val="tx1"/>
          </a:solidFill>
          <a:latin typeface="+mj-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jpe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portico.or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about.jstor.org/hebrew-journals-pilot-project"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8" Type="http://schemas.openxmlformats.org/officeDocument/2006/relationships/hyperlink" Target="http://www.jstor.org/action/showJournals?browseType=collectionInfoPage&amp;selectCollection=asvii" TargetMode="External"/><Relationship Id="rId3" Type="http://schemas.openxmlformats.org/officeDocument/2006/relationships/hyperlink" Target="http://www.jstor.org/action/showJournals?browseType=collectionInfoPage&amp;selectCollection=asii" TargetMode="External"/><Relationship Id="rId7" Type="http://schemas.openxmlformats.org/officeDocument/2006/relationships/hyperlink" Target="http://www.jstor.org/action/showJournals?browseType=collectionInfoPage&amp;selectCollection=asvi" TargetMode="External"/><Relationship Id="rId2" Type="http://schemas.openxmlformats.org/officeDocument/2006/relationships/hyperlink" Target="http://www.jstor.org/action/showJournals?browseType=collectionInfoPage&amp;selectCollection=as" TargetMode="External"/><Relationship Id="rId1" Type="http://schemas.openxmlformats.org/officeDocument/2006/relationships/slideLayout" Target="../slideLayouts/slideLayout2.xml"/><Relationship Id="rId6" Type="http://schemas.openxmlformats.org/officeDocument/2006/relationships/hyperlink" Target="http://www.jstor.org/action/showJournals?browseType=collectionInfoPage&amp;selectCollection=asv" TargetMode="External"/><Relationship Id="rId11" Type="http://schemas.openxmlformats.org/officeDocument/2006/relationships/hyperlink" Target="http://www.jstor.org/action/showJournals?browseType=collectionInfoPage&amp;selectCollection=asxi" TargetMode="External"/><Relationship Id="rId5" Type="http://schemas.openxmlformats.org/officeDocument/2006/relationships/hyperlink" Target="http://www.jstor.org/action/showJournals?browseType=collectionInfoPage&amp;selectCollection=asiv" TargetMode="External"/><Relationship Id="rId10" Type="http://schemas.openxmlformats.org/officeDocument/2006/relationships/hyperlink" Target="http://www.jstor.org/action/showJournals?browseType=collectionInfoPage&amp;selectCollection=asx" TargetMode="External"/><Relationship Id="rId4" Type="http://schemas.openxmlformats.org/officeDocument/2006/relationships/hyperlink" Target="http://www.jstor.org/action/showJournals?browseType=collectionInfoPage&amp;selectCollection=asiii" TargetMode="External"/><Relationship Id="rId9" Type="http://schemas.openxmlformats.org/officeDocument/2006/relationships/hyperlink" Target="http://www.jstor.org/action/showJournals?browseType=collectionInfoPage&amp;selectCollection=lifesci"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www.jstor.org/action/showJournals?browseType=collectionInfoPage&amp;selectCollection=britpam" TargetMode="External"/><Relationship Id="rId2" Type="http://schemas.openxmlformats.org/officeDocument/2006/relationships/hyperlink" Target="http://www.jstor.org/action/showJournals?browseType=collectionInfoPage&amp;selectCollection=lifesc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hyperlink" Target="http://www.jstor.org/action/showLogin" TargetMode="External"/><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jstor.org/action/showLogin" TargetMode="Externa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hyperlink" Target="http://server.university.edu/login?url" TargetMode="Externa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68.xml.rels><?xml version="1.0" encoding="UTF-8" standalone="yes"?>
<Relationships xmlns="http://schemas.openxmlformats.org/package/2006/relationships"><Relationship Id="rId2" Type="http://schemas.openxmlformats.org/officeDocument/2006/relationships/hyperlink" Target="http://www.jstor.org/" TargetMode="Externa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hyperlink" Target="http://about.jstor.org/support-training/admin-info/usage-statistics-libraries" TargetMode="External"/><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8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about.jstor.org/content-collections/moving-wall"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www.flysheet.com.tw/" TargetMode="External"/><Relationship Id="rId4" Type="http://schemas.openxmlformats.org/officeDocument/2006/relationships/hyperlink" Target="mailto:jstor@flysheet.com.t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3" descr="blue_background"/>
          <p:cNvPicPr>
            <a:picLocks noChangeAspect="1" noChangeArrowheads="1"/>
          </p:cNvPicPr>
          <p:nvPr/>
        </p:nvPicPr>
        <p:blipFill>
          <a:blip r:embed="rId3" cstate="print"/>
          <a:srcRect/>
          <a:stretch>
            <a:fillRect/>
          </a:stretch>
        </p:blipFill>
        <p:spPr bwMode="auto">
          <a:xfrm>
            <a:off x="-23813" y="25400"/>
            <a:ext cx="9167813" cy="6877050"/>
          </a:xfrm>
          <a:prstGeom prst="rect">
            <a:avLst/>
          </a:prstGeom>
          <a:noFill/>
          <a:ln w="9525">
            <a:noFill/>
            <a:miter lim="800000"/>
            <a:headEnd/>
            <a:tailEnd/>
          </a:ln>
        </p:spPr>
      </p:pic>
      <p:sp>
        <p:nvSpPr>
          <p:cNvPr id="3077" name="Text Box 5"/>
          <p:cNvSpPr txBox="1">
            <a:spLocks noChangeArrowheads="1"/>
          </p:cNvSpPr>
          <p:nvPr/>
        </p:nvSpPr>
        <p:spPr bwMode="auto">
          <a:xfrm>
            <a:off x="685800" y="584502"/>
            <a:ext cx="7850187" cy="3225498"/>
          </a:xfrm>
          <a:prstGeom prst="rect">
            <a:avLst/>
          </a:prstGeom>
          <a:noFill/>
          <a:ln w="9525">
            <a:noFill/>
            <a:miter lim="800000"/>
            <a:headEnd/>
            <a:tailEnd/>
          </a:ln>
          <a:effectLst/>
        </p:spPr>
        <p:txBody>
          <a:bodyPr anchor="b">
            <a:spAutoFit/>
          </a:bodyPr>
          <a:lstStyle/>
          <a:p>
            <a:pPr>
              <a:lnSpc>
                <a:spcPct val="130000"/>
              </a:lnSpc>
              <a:defRPr/>
            </a:pPr>
            <a:r>
              <a:rPr lang="en-US" altLang="zh-TW" sz="3200" dirty="0">
                <a:solidFill>
                  <a:srgbClr val="CBD7DE"/>
                </a:solidFill>
                <a:effectLst>
                  <a:outerShdw blurRad="38100" dist="38100" dir="2700000" algn="tl">
                    <a:srgbClr val="C0C0C0"/>
                  </a:outerShdw>
                </a:effectLst>
                <a:latin typeface="+mj-ea"/>
                <a:ea typeface="+mj-ea"/>
              </a:rPr>
              <a:t> CONCERT </a:t>
            </a:r>
            <a:r>
              <a:rPr lang="en-US" altLang="zh-TW" sz="3200" dirty="0" smtClean="0">
                <a:solidFill>
                  <a:srgbClr val="CBD7DE"/>
                </a:solidFill>
                <a:effectLst>
                  <a:outerShdw blurRad="38100" dist="38100" dir="2700000" algn="tl">
                    <a:srgbClr val="C0C0C0"/>
                  </a:outerShdw>
                </a:effectLst>
                <a:latin typeface="+mj-ea"/>
                <a:ea typeface="+mj-ea"/>
              </a:rPr>
              <a:t>2013</a:t>
            </a:r>
            <a:r>
              <a:rPr lang="zh-TW" altLang="en-US" sz="3200" dirty="0" smtClean="0">
                <a:solidFill>
                  <a:srgbClr val="CBD7DE"/>
                </a:solidFill>
                <a:effectLst>
                  <a:outerShdw blurRad="38100" dist="38100" dir="2700000" algn="tl">
                    <a:srgbClr val="C0C0C0"/>
                  </a:outerShdw>
                </a:effectLst>
                <a:latin typeface="+mj-ea"/>
                <a:ea typeface="ＭＳ Ｐゴシック" pitchFamily="34" charset="-128"/>
              </a:rPr>
              <a:t>資料庫</a:t>
            </a:r>
            <a:r>
              <a:rPr lang="zh-TW" altLang="en-US" sz="3200" dirty="0">
                <a:solidFill>
                  <a:srgbClr val="CBD7DE"/>
                </a:solidFill>
                <a:effectLst>
                  <a:outerShdw blurRad="38100" dist="38100" dir="2700000" algn="tl">
                    <a:srgbClr val="C0C0C0"/>
                  </a:outerShdw>
                </a:effectLst>
                <a:latin typeface="+mj-ea"/>
                <a:ea typeface="ＭＳ Ｐゴシック" pitchFamily="34" charset="-128"/>
              </a:rPr>
              <a:t>教育訓練</a:t>
            </a:r>
            <a:r>
              <a:rPr lang="en-US" altLang="zh-TW" sz="3200" dirty="0">
                <a:solidFill>
                  <a:srgbClr val="CBD7DE"/>
                </a:solidFill>
                <a:effectLst>
                  <a:outerShdw blurRad="38100" dist="38100" dir="2700000" algn="tl">
                    <a:srgbClr val="C0C0C0"/>
                  </a:outerShdw>
                </a:effectLst>
                <a:latin typeface="+mj-ea"/>
                <a:ea typeface="ＭＳ Ｐゴシック" pitchFamily="34" charset="-128"/>
              </a:rPr>
              <a:t>-    </a:t>
            </a:r>
            <a:r>
              <a:rPr lang="zh-TW" altLang="en-US" sz="3200" dirty="0">
                <a:solidFill>
                  <a:srgbClr val="CBD7DE"/>
                </a:solidFill>
                <a:effectLst>
                  <a:outerShdw blurRad="38100" dist="38100" dir="2700000" algn="tl">
                    <a:srgbClr val="C0C0C0"/>
                  </a:outerShdw>
                </a:effectLst>
                <a:latin typeface="+mj-ea"/>
                <a:ea typeface="ＭＳ Ｐゴシック" pitchFamily="34" charset="-128"/>
              </a:rPr>
              <a:t>　　　</a:t>
            </a:r>
            <a:r>
              <a:rPr lang="en-US" altLang="zh-TW" sz="6000" dirty="0">
                <a:solidFill>
                  <a:schemeClr val="bg1"/>
                </a:solidFill>
                <a:effectLst>
                  <a:outerShdw blurRad="38100" dist="38100" dir="2700000" algn="tl">
                    <a:srgbClr val="C0C0C0"/>
                  </a:outerShdw>
                </a:effectLst>
                <a:latin typeface="+mj-ea"/>
                <a:ea typeface="+mj-ea"/>
              </a:rPr>
              <a:t>JSTOR</a:t>
            </a:r>
            <a:r>
              <a:rPr lang="en-US" altLang="zh-TW" sz="3200" dirty="0">
                <a:solidFill>
                  <a:srgbClr val="CBD7DE"/>
                </a:solidFill>
                <a:effectLst>
                  <a:outerShdw blurRad="38100" dist="38100" dir="2700000" algn="tl">
                    <a:srgbClr val="C0C0C0"/>
                  </a:outerShdw>
                </a:effectLst>
                <a:latin typeface="+mj-ea"/>
                <a:ea typeface="+mj-ea"/>
              </a:rPr>
              <a:t> </a:t>
            </a:r>
          </a:p>
          <a:p>
            <a:pPr>
              <a:defRPr/>
            </a:pPr>
            <a:endParaRPr lang="en-US" altLang="zh-TW" dirty="0">
              <a:solidFill>
                <a:srgbClr val="CBD7DE"/>
              </a:solidFill>
              <a:effectLst>
                <a:outerShdw blurRad="38100" dist="38100" dir="2700000" algn="tl">
                  <a:srgbClr val="C0C0C0"/>
                </a:outerShdw>
              </a:effectLst>
              <a:latin typeface="+mj-ea"/>
              <a:ea typeface="+mj-ea"/>
            </a:endParaRPr>
          </a:p>
          <a:p>
            <a:pPr>
              <a:defRPr/>
            </a:pPr>
            <a:endParaRPr lang="en-US" altLang="zh-TW" dirty="0">
              <a:solidFill>
                <a:srgbClr val="CBD7DE"/>
              </a:solidFill>
              <a:effectLst>
                <a:outerShdw blurRad="38100" dist="38100" dir="2700000" algn="tl">
                  <a:srgbClr val="C0C0C0"/>
                </a:outerShdw>
              </a:effectLst>
              <a:latin typeface="+mj-ea"/>
              <a:ea typeface="+mj-ea"/>
            </a:endParaRPr>
          </a:p>
          <a:p>
            <a:pPr>
              <a:defRPr/>
            </a:pPr>
            <a:r>
              <a:rPr lang="en-US" altLang="zh-TW" sz="1800" dirty="0" err="1">
                <a:solidFill>
                  <a:srgbClr val="CBD7DE"/>
                </a:solidFill>
                <a:latin typeface="+mj-ea"/>
                <a:ea typeface="+mj-ea"/>
              </a:rPr>
              <a:t>FlySheet</a:t>
            </a:r>
            <a:r>
              <a:rPr lang="en-US" altLang="zh-TW" sz="1800" dirty="0">
                <a:solidFill>
                  <a:srgbClr val="CBD7DE"/>
                </a:solidFill>
                <a:latin typeface="+mj-ea"/>
                <a:ea typeface="+mj-ea"/>
              </a:rPr>
              <a:t> Info-Aggregate Services Co. Ltd</a:t>
            </a:r>
            <a:r>
              <a:rPr lang="en-US" altLang="zh-TW" sz="1800" dirty="0" smtClean="0">
                <a:solidFill>
                  <a:srgbClr val="CBD7DE"/>
                </a:solidFill>
                <a:latin typeface="+mj-ea"/>
                <a:ea typeface="+mj-ea"/>
              </a:rPr>
              <a:t>.</a:t>
            </a:r>
          </a:p>
          <a:p>
            <a:pPr>
              <a:defRPr/>
            </a:pPr>
            <a:r>
              <a:rPr lang="zh-TW" altLang="en-US" sz="1800" dirty="0" smtClean="0">
                <a:solidFill>
                  <a:srgbClr val="CBD7DE"/>
                </a:solidFill>
                <a:latin typeface="+mj-ea"/>
                <a:ea typeface="+mj-ea"/>
              </a:rPr>
              <a:t>陳家宜 </a:t>
            </a:r>
            <a:r>
              <a:rPr lang="en-US" altLang="zh-TW" sz="1800" dirty="0" smtClean="0">
                <a:solidFill>
                  <a:srgbClr val="CBD7DE"/>
                </a:solidFill>
                <a:latin typeface="+mj-ea"/>
                <a:ea typeface="+mj-ea"/>
              </a:rPr>
              <a:t>Joyce</a:t>
            </a:r>
            <a:endParaRPr lang="en-US" altLang="zh-TW" sz="1800" dirty="0">
              <a:latin typeface="+mj-ea"/>
              <a:ea typeface="+mj-ea"/>
            </a:endParaRPr>
          </a:p>
        </p:txBody>
      </p:sp>
      <p:pic>
        <p:nvPicPr>
          <p:cNvPr id="7172" name="Picture 16"/>
          <p:cNvPicPr>
            <a:picLocks noChangeAspect="1" noChangeArrowheads="1"/>
          </p:cNvPicPr>
          <p:nvPr/>
        </p:nvPicPr>
        <p:blipFill>
          <a:blip r:embed="rId4" cstate="print"/>
          <a:srcRect t="4762"/>
          <a:stretch>
            <a:fillRect/>
          </a:stretch>
        </p:blipFill>
        <p:spPr bwMode="auto">
          <a:xfrm>
            <a:off x="0" y="6350000"/>
            <a:ext cx="5667375" cy="508000"/>
          </a:xfrm>
          <a:prstGeom prst="rect">
            <a:avLst/>
          </a:prstGeom>
          <a:noFill/>
          <a:ln w="9525">
            <a:noFill/>
            <a:miter lim="800000"/>
            <a:headEnd/>
            <a:tailEnd/>
          </a:ln>
        </p:spPr>
      </p:pic>
      <p:pic>
        <p:nvPicPr>
          <p:cNvPr id="7173" name="Picture 17"/>
          <p:cNvPicPr>
            <a:picLocks noChangeAspect="1" noChangeArrowheads="1"/>
          </p:cNvPicPr>
          <p:nvPr/>
        </p:nvPicPr>
        <p:blipFill>
          <a:blip r:embed="rId5" cstate="print"/>
          <a:srcRect l="48180" t="2380" r="-14566"/>
          <a:stretch>
            <a:fillRect/>
          </a:stretch>
        </p:blipFill>
        <p:spPr bwMode="auto">
          <a:xfrm>
            <a:off x="4605338" y="6337300"/>
            <a:ext cx="3762375" cy="520700"/>
          </a:xfrm>
          <a:prstGeom prst="rect">
            <a:avLst/>
          </a:prstGeom>
          <a:noFill/>
          <a:ln w="9525">
            <a:noFill/>
            <a:miter lim="800000"/>
            <a:headEnd/>
            <a:tailEnd/>
          </a:ln>
        </p:spPr>
      </p:pic>
      <p:pic>
        <p:nvPicPr>
          <p:cNvPr id="7174" name="Picture 10" descr="知識服務_橫"/>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400800" y="6324600"/>
            <a:ext cx="2127250" cy="573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Content Placeholder 1"/>
          <p:cNvSpPr>
            <a:spLocks noGrp="1"/>
          </p:cNvSpPr>
          <p:nvPr>
            <p:ph sz="half" idx="1"/>
          </p:nvPr>
        </p:nvSpPr>
        <p:spPr>
          <a:xfrm>
            <a:off x="-152400" y="1219200"/>
            <a:ext cx="8763000" cy="4495800"/>
          </a:xfrm>
        </p:spPr>
        <p:txBody>
          <a:bodyPr/>
          <a:lstStyle/>
          <a:p>
            <a:pPr marL="739775" lvl="1" indent="-282575" eaLnBrk="1" hangingPunct="1">
              <a:lnSpc>
                <a:spcPct val="200000"/>
              </a:lnSpc>
              <a:spcBef>
                <a:spcPts val="1200"/>
              </a:spcBef>
              <a:buFont typeface="Arial" charset="0"/>
              <a:buChar char="»"/>
              <a:defRPr/>
            </a:pPr>
            <a:r>
              <a:rPr lang="zh-TW" altLang="en-US" sz="2000" smtClean="0">
                <a:solidFill>
                  <a:srgbClr val="000000"/>
                </a:solidFill>
                <a:latin typeface="微軟正黑體" pitchFamily="34" charset="-120"/>
                <a:ea typeface="微軟正黑體" pitchFamily="34" charset="-120"/>
              </a:rPr>
              <a:t>就內容面來看，</a:t>
            </a:r>
            <a:r>
              <a:rPr lang="en-US" altLang="zh-CN" sz="2000" smtClean="0">
                <a:solidFill>
                  <a:srgbClr val="000000"/>
                </a:solidFill>
                <a:latin typeface="微軟正黑體" pitchFamily="34" charset="-120"/>
                <a:ea typeface="微軟正黑體" pitchFamily="34" charset="-120"/>
              </a:rPr>
              <a:t>JSTOR</a:t>
            </a:r>
            <a:r>
              <a:rPr lang="zh-TW" altLang="en-US" sz="2000" smtClean="0">
                <a:solidFill>
                  <a:srgbClr val="000000"/>
                </a:solidFill>
                <a:latin typeface="微軟正黑體" pitchFamily="34" charset="-120"/>
                <a:ea typeface="微軟正黑體" pitchFamily="34" charset="-120"/>
              </a:rPr>
              <a:t>不斷地增加其期刊內容的深度與廣度。至今，已有超過四千四百萬頁的內容提供並存取于讀者使用。再者，</a:t>
            </a:r>
            <a:r>
              <a:rPr lang="en-US" altLang="zh-CN" sz="2000" smtClean="0">
                <a:solidFill>
                  <a:srgbClr val="000000"/>
                </a:solidFill>
                <a:latin typeface="微軟正黑體" pitchFamily="34" charset="-120"/>
                <a:ea typeface="微軟正黑體" pitchFamily="34" charset="-120"/>
              </a:rPr>
              <a:t>JSTOR</a:t>
            </a:r>
            <a:r>
              <a:rPr lang="zh-TW" altLang="en-US" sz="2000" smtClean="0">
                <a:solidFill>
                  <a:srgbClr val="000000"/>
                </a:solidFill>
                <a:latin typeface="微軟正黑體" pitchFamily="34" charset="-120"/>
                <a:ea typeface="微軟正黑體" pitchFamily="34" charset="-120"/>
              </a:rPr>
              <a:t>每年與新加入及既有的合作出版商合作，拓展符合學術界期待的內容。以</a:t>
            </a:r>
            <a:r>
              <a:rPr lang="en-US" altLang="zh-CN" sz="2000" smtClean="0">
                <a:solidFill>
                  <a:srgbClr val="000000"/>
                </a:solidFill>
                <a:latin typeface="微軟正黑體" pitchFamily="34" charset="-120"/>
                <a:ea typeface="微軟正黑體" pitchFamily="34" charset="-120"/>
              </a:rPr>
              <a:t>2011</a:t>
            </a:r>
            <a:r>
              <a:rPr lang="zh-TW" altLang="en-US" sz="2000" smtClean="0">
                <a:solidFill>
                  <a:srgbClr val="000000"/>
                </a:solidFill>
                <a:latin typeface="微軟正黑體" pitchFamily="34" charset="-120"/>
                <a:ea typeface="微軟正黑體" pitchFamily="34" charset="-120"/>
              </a:rPr>
              <a:t>年推出的學術現刊計畫（</a:t>
            </a:r>
            <a:r>
              <a:rPr lang="en-US" altLang="zh-CN" sz="2000" smtClean="0">
                <a:solidFill>
                  <a:srgbClr val="000000"/>
                </a:solidFill>
                <a:latin typeface="微軟正黑體" pitchFamily="34" charset="-120"/>
                <a:ea typeface="微軟正黑體" pitchFamily="34" charset="-120"/>
              </a:rPr>
              <a:t>Current Scholarship Program</a:t>
            </a:r>
            <a:r>
              <a:rPr lang="zh-TW" altLang="en-US" sz="2000" smtClean="0">
                <a:solidFill>
                  <a:srgbClr val="000000"/>
                </a:solidFill>
                <a:latin typeface="微軟正黑體" pitchFamily="34" charset="-120"/>
                <a:ea typeface="微軟正黑體" pitchFamily="34" charset="-120"/>
              </a:rPr>
              <a:t>）為例，從一開始的</a:t>
            </a:r>
            <a:r>
              <a:rPr lang="en-US" altLang="zh-CN" sz="2000" smtClean="0">
                <a:solidFill>
                  <a:srgbClr val="000000"/>
                </a:solidFill>
                <a:latin typeface="微軟正黑體" pitchFamily="34" charset="-120"/>
                <a:ea typeface="微軟正黑體" pitchFamily="34" charset="-120"/>
              </a:rPr>
              <a:t>176</a:t>
            </a:r>
            <a:r>
              <a:rPr lang="zh-CN" altLang="en-US" sz="2000" smtClean="0">
                <a:solidFill>
                  <a:srgbClr val="000000"/>
                </a:solidFill>
                <a:latin typeface="微軟正黑體" pitchFamily="34" charset="-120"/>
                <a:ea typeface="微軟正黑體" pitchFamily="34" charset="-120"/>
              </a:rPr>
              <a:t>種期刊至</a:t>
            </a:r>
            <a:r>
              <a:rPr lang="en-US" altLang="zh-CN" sz="2000" smtClean="0">
                <a:solidFill>
                  <a:srgbClr val="000000"/>
                </a:solidFill>
                <a:latin typeface="微軟正黑體" pitchFamily="34" charset="-120"/>
                <a:ea typeface="微軟正黑體" pitchFamily="34" charset="-120"/>
              </a:rPr>
              <a:t>2013</a:t>
            </a:r>
            <a:r>
              <a:rPr lang="zh-CN" altLang="en-US" sz="2000" dirty="0" smtClean="0">
                <a:solidFill>
                  <a:srgbClr val="000000"/>
                </a:solidFill>
                <a:latin typeface="微軟正黑體" pitchFamily="34" charset="-120"/>
                <a:ea typeface="微軟正黑體" pitchFamily="34" charset="-120"/>
              </a:rPr>
              <a:t>年已增</a:t>
            </a:r>
            <a:r>
              <a:rPr lang="zh-CN" altLang="en-US" sz="2000" smtClean="0">
                <a:solidFill>
                  <a:srgbClr val="000000"/>
                </a:solidFill>
                <a:latin typeface="微軟正黑體" pitchFamily="34" charset="-120"/>
                <a:ea typeface="微軟正黑體" pitchFamily="34" charset="-120"/>
              </a:rPr>
              <a:t>至</a:t>
            </a:r>
            <a:r>
              <a:rPr lang="en-US" altLang="zh-CN" sz="2000" smtClean="0">
                <a:solidFill>
                  <a:srgbClr val="000000"/>
                </a:solidFill>
                <a:latin typeface="微軟正黑體" pitchFamily="34" charset="-120"/>
                <a:ea typeface="微軟正黑體" pitchFamily="34" charset="-120"/>
              </a:rPr>
              <a:t>238</a:t>
            </a:r>
            <a:r>
              <a:rPr lang="zh-TW" altLang="en-US" sz="2000" smtClean="0">
                <a:solidFill>
                  <a:srgbClr val="000000"/>
                </a:solidFill>
                <a:latin typeface="微軟正黑體" pitchFamily="34" charset="-120"/>
                <a:ea typeface="微軟正黑體" pitchFamily="34" charset="-120"/>
              </a:rPr>
              <a:t>種。每個回溯期刊專輯除了達成一開始應允的數量，有些專輯甚至超過原本計畫的期刊數量。</a:t>
            </a:r>
            <a:r>
              <a:rPr lang="en-US" altLang="zh-TW" sz="1600" dirty="0" smtClean="0">
                <a:solidFill>
                  <a:srgbClr val="000000"/>
                </a:solidFill>
                <a:latin typeface="+mj-ea"/>
                <a:ea typeface="+mj-ea"/>
              </a:rPr>
              <a:t/>
            </a:r>
            <a:br>
              <a:rPr lang="en-US" altLang="zh-TW" sz="1600" dirty="0" smtClean="0">
                <a:solidFill>
                  <a:srgbClr val="000000"/>
                </a:solidFill>
                <a:latin typeface="+mj-ea"/>
                <a:ea typeface="+mj-ea"/>
              </a:rPr>
            </a:br>
            <a:endParaRPr lang="zh-TW" altLang="en-US" sz="1600" dirty="0" smtClean="0">
              <a:solidFill>
                <a:srgbClr val="000000"/>
              </a:solidFill>
              <a:latin typeface="+mj-ea"/>
              <a:ea typeface="+mj-ea"/>
            </a:endParaRPr>
          </a:p>
        </p:txBody>
      </p:sp>
      <p:sp>
        <p:nvSpPr>
          <p:cNvPr id="5" name="Rectangle 8"/>
          <p:cNvSpPr>
            <a:spLocks noChangeArrowheads="1"/>
          </p:cNvSpPr>
          <p:nvPr/>
        </p:nvSpPr>
        <p:spPr bwMode="auto">
          <a:xfrm>
            <a:off x="342900" y="228600"/>
            <a:ext cx="4914900" cy="461963"/>
          </a:xfrm>
          <a:prstGeom prst="rect">
            <a:avLst/>
          </a:prstGeom>
          <a:noFill/>
          <a:ln w="9525">
            <a:noFill/>
            <a:miter lim="800000"/>
            <a:headEnd/>
            <a:tailEnd/>
          </a:ln>
        </p:spPr>
        <p:txBody>
          <a:bodyPr>
            <a:spAutoFit/>
          </a:bodyPr>
          <a:lstStyle/>
          <a:p>
            <a:pPr eaLnBrk="0" hangingPunct="0">
              <a:defRPr/>
            </a:pPr>
            <a:r>
              <a:rPr kumimoji="0" lang="en-US" altLang="zh-TW" dirty="0">
                <a:latin typeface="+mj-ea"/>
                <a:ea typeface="+mj-ea"/>
              </a:rPr>
              <a:t>JSTOR</a:t>
            </a:r>
            <a:r>
              <a:rPr kumimoji="0" lang="zh-TW" altLang="en-US" dirty="0">
                <a:latin typeface="+mj-ea"/>
                <a:ea typeface="+mj-ea"/>
              </a:rPr>
              <a:t>回溯期刊計畫現況</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zh-TW" altLang="en-US" sz="3200" smtClean="0">
                <a:latin typeface="Book Antiqua" pitchFamily="18" charset="0"/>
              </a:rPr>
              <a:t>今日教育訓練的內容包括～</a:t>
            </a:r>
            <a:endParaRPr lang="en-US" altLang="zh-TW" sz="3200" smtClean="0">
              <a:latin typeface="Book Antiqua" pitchFamily="18" charset="0"/>
            </a:endParaRPr>
          </a:p>
        </p:txBody>
      </p:sp>
      <p:sp>
        <p:nvSpPr>
          <p:cNvPr id="21507" name="Rectangle 3"/>
          <p:cNvSpPr>
            <a:spLocks noGrp="1" noChangeArrowheads="1"/>
          </p:cNvSpPr>
          <p:nvPr>
            <p:ph type="body" idx="1"/>
          </p:nvPr>
        </p:nvSpPr>
        <p:spPr>
          <a:xfrm>
            <a:off x="1062038" y="1241425"/>
            <a:ext cx="6951662" cy="4567238"/>
          </a:xfrm>
        </p:spPr>
        <p:txBody>
          <a:bodyPr/>
          <a:lstStyle/>
          <a:p>
            <a:pPr marL="381000" indent="-381000" eaLnBrk="1" hangingPunct="1">
              <a:lnSpc>
                <a:spcPct val="115000"/>
              </a:lnSpc>
              <a:buFontTx/>
              <a:buAutoNum type="arabicPeriod"/>
              <a:defRPr/>
            </a:pPr>
            <a:r>
              <a:rPr lang="en-US" altLang="zh-TW" sz="2800" dirty="0" smtClean="0">
                <a:latin typeface="+mj-ea"/>
                <a:ea typeface="+mj-ea"/>
              </a:rPr>
              <a:t>ITHAKA </a:t>
            </a:r>
            <a:r>
              <a:rPr lang="zh-TW" altLang="en-US" sz="2800" dirty="0" smtClean="0">
                <a:latin typeface="+mj-ea"/>
                <a:ea typeface="+mj-ea"/>
              </a:rPr>
              <a:t>、</a:t>
            </a:r>
            <a:r>
              <a:rPr lang="en-US" altLang="zh-TW" sz="2800" dirty="0" smtClean="0">
                <a:latin typeface="+mj-ea"/>
                <a:ea typeface="+mj-ea"/>
              </a:rPr>
              <a:t>JSTOR</a:t>
            </a:r>
            <a:r>
              <a:rPr lang="zh-TW" altLang="en-US" sz="2800" dirty="0" smtClean="0">
                <a:latin typeface="+mj-ea"/>
                <a:ea typeface="+mj-ea"/>
              </a:rPr>
              <a:t>、</a:t>
            </a:r>
            <a:r>
              <a:rPr lang="en-US" altLang="zh-TW" sz="2800" dirty="0" smtClean="0">
                <a:latin typeface="+mj-ea"/>
                <a:ea typeface="+mj-ea"/>
              </a:rPr>
              <a:t> Portico</a:t>
            </a:r>
          </a:p>
          <a:p>
            <a:pPr marL="381000" indent="-381000" eaLnBrk="1" hangingPunct="1">
              <a:lnSpc>
                <a:spcPct val="115000"/>
              </a:lnSpc>
              <a:buFontTx/>
              <a:buAutoNum type="arabicPeriod"/>
              <a:defRPr/>
            </a:pPr>
            <a:r>
              <a:rPr lang="en-US" altLang="zh-TW" sz="2800" dirty="0" smtClean="0">
                <a:latin typeface="+mj-ea"/>
                <a:ea typeface="+mj-ea"/>
              </a:rPr>
              <a:t>JSTOR</a:t>
            </a:r>
            <a:r>
              <a:rPr lang="zh-TW" altLang="en-US" sz="2800" dirty="0" smtClean="0">
                <a:latin typeface="+mj-ea"/>
                <a:ea typeface="+mj-ea"/>
              </a:rPr>
              <a:t>回溯期刊計畫現況</a:t>
            </a:r>
          </a:p>
          <a:p>
            <a:pPr marL="381000" indent="-381000" eaLnBrk="1" hangingPunct="1">
              <a:lnSpc>
                <a:spcPct val="115000"/>
              </a:lnSpc>
              <a:buFontTx/>
              <a:buAutoNum type="arabicPeriod"/>
              <a:defRPr/>
            </a:pPr>
            <a:r>
              <a:rPr lang="zh-TW" altLang="en-US" sz="2800" dirty="0" smtClean="0">
                <a:solidFill>
                  <a:srgbClr val="FF0000"/>
                </a:solidFill>
                <a:latin typeface="+mj-ea"/>
                <a:ea typeface="+mj-ea"/>
              </a:rPr>
              <a:t>新推出的</a:t>
            </a:r>
            <a:r>
              <a:rPr lang="en-US" altLang="zh-TW" sz="2800" dirty="0" smtClean="0">
                <a:solidFill>
                  <a:srgbClr val="FF0000"/>
                </a:solidFill>
                <a:latin typeface="+mj-ea"/>
                <a:ea typeface="+mj-ea"/>
              </a:rPr>
              <a:t>JSTOR</a:t>
            </a:r>
            <a:r>
              <a:rPr lang="zh-TW" altLang="en-US" sz="2800" dirty="0" smtClean="0">
                <a:solidFill>
                  <a:srgbClr val="FF0000"/>
                </a:solidFill>
                <a:latin typeface="+mj-ea"/>
                <a:ea typeface="+mj-ea"/>
              </a:rPr>
              <a:t>回溯期刊套裝介紹</a:t>
            </a:r>
            <a:endParaRPr lang="en-US" altLang="zh-TW" sz="2800" dirty="0" smtClean="0">
              <a:solidFill>
                <a:srgbClr val="FF0000"/>
              </a:solidFill>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關於</a:t>
            </a:r>
            <a:r>
              <a:rPr lang="en-US" altLang="zh-TW" sz="2800" dirty="0" smtClean="0">
                <a:latin typeface="+mj-ea"/>
                <a:ea typeface="+mj-ea"/>
              </a:rPr>
              <a:t>JSTOR</a:t>
            </a:r>
            <a:r>
              <a:rPr lang="zh-TW" altLang="en-US" sz="2800" dirty="0" smtClean="0">
                <a:latin typeface="+mj-ea"/>
                <a:ea typeface="+mj-ea"/>
              </a:rPr>
              <a:t>學術現刊</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館藏管理的實証依據</a:t>
            </a:r>
            <a:endParaRPr lang="en-US" altLang="zh-TW" sz="2800" dirty="0" smtClean="0">
              <a:latin typeface="+mj-ea"/>
              <a:ea typeface="+mj-ea"/>
            </a:endParaRPr>
          </a:p>
          <a:p>
            <a:pPr marL="381000" indent="-381000" eaLnBrk="1" hangingPunct="1">
              <a:lnSpc>
                <a:spcPct val="115000"/>
              </a:lnSpc>
              <a:buFontTx/>
              <a:buAutoNum type="arabicPeriod"/>
              <a:defRPr/>
            </a:pPr>
            <a:r>
              <a:rPr lang="en-US" altLang="zh-TW" sz="2800" dirty="0" smtClean="0">
                <a:latin typeface="+mj-ea"/>
                <a:ea typeface="+mj-ea"/>
              </a:rPr>
              <a:t>Institution Finder</a:t>
            </a:r>
            <a:endParaRPr lang="zh-TW" altLang="en-US"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圖書館管理端最常遇到的問題：</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如何下載使用統計</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如何下載訂購的期刊清單</a:t>
            </a:r>
            <a:endParaRPr lang="en-US" altLang="zh-TW" sz="2800" dirty="0" smtClean="0">
              <a:latin typeface="+mj-ea"/>
              <a:ea typeface="+mj-e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jstynes\Desktop\COUPERIN\AS9-1.jpg"/>
          <p:cNvPicPr>
            <a:picLocks noChangeAspect="1" noChangeArrowheads="1"/>
          </p:cNvPicPr>
          <p:nvPr/>
        </p:nvPicPr>
        <p:blipFill>
          <a:blip r:embed="rId2" cstate="print"/>
          <a:srcRect b="42308"/>
          <a:stretch>
            <a:fillRect/>
          </a:stretch>
        </p:blipFill>
        <p:spPr bwMode="auto">
          <a:xfrm>
            <a:off x="1066800" y="1371600"/>
            <a:ext cx="1581150" cy="1143000"/>
          </a:xfrm>
          <a:prstGeom prst="rect">
            <a:avLst/>
          </a:prstGeom>
          <a:noFill/>
          <a:ln w="9525">
            <a:solidFill>
              <a:srgbClr val="BEBAA2"/>
            </a:solidFill>
            <a:miter lim="800000"/>
            <a:headEnd/>
            <a:tailEnd/>
          </a:ln>
        </p:spPr>
      </p:pic>
      <p:pic>
        <p:nvPicPr>
          <p:cNvPr id="20483" name="Picture 3" descr="C:\Users\jstynes\Desktop\COUPERIN\AS9-2.jpg"/>
          <p:cNvPicPr>
            <a:picLocks noChangeAspect="1" noChangeArrowheads="1"/>
          </p:cNvPicPr>
          <p:nvPr/>
        </p:nvPicPr>
        <p:blipFill>
          <a:blip r:embed="rId3" cstate="print"/>
          <a:srcRect b="42308"/>
          <a:stretch>
            <a:fillRect/>
          </a:stretch>
        </p:blipFill>
        <p:spPr bwMode="auto">
          <a:xfrm>
            <a:off x="2857500" y="1371600"/>
            <a:ext cx="1582738" cy="1143000"/>
          </a:xfrm>
          <a:prstGeom prst="rect">
            <a:avLst/>
          </a:prstGeom>
          <a:noFill/>
          <a:ln w="9525">
            <a:solidFill>
              <a:srgbClr val="BEBAA2"/>
            </a:solidFill>
            <a:miter lim="800000"/>
            <a:headEnd/>
            <a:tailEnd/>
          </a:ln>
        </p:spPr>
      </p:pic>
      <p:pic>
        <p:nvPicPr>
          <p:cNvPr id="20484" name="Picture 4" descr="C:\Users\jstynes\Desktop\COUPERIN\AS9-3.jpg"/>
          <p:cNvPicPr>
            <a:picLocks noChangeAspect="1" noChangeArrowheads="1"/>
          </p:cNvPicPr>
          <p:nvPr/>
        </p:nvPicPr>
        <p:blipFill>
          <a:blip r:embed="rId4" cstate="print"/>
          <a:srcRect b="42308"/>
          <a:stretch>
            <a:fillRect/>
          </a:stretch>
        </p:blipFill>
        <p:spPr bwMode="auto">
          <a:xfrm>
            <a:off x="4648200" y="1371600"/>
            <a:ext cx="1587500" cy="1143000"/>
          </a:xfrm>
          <a:prstGeom prst="rect">
            <a:avLst/>
          </a:prstGeom>
          <a:noFill/>
          <a:ln w="9525">
            <a:solidFill>
              <a:srgbClr val="BEBAA2"/>
            </a:solidFill>
            <a:miter lim="800000"/>
            <a:headEnd/>
            <a:tailEnd/>
          </a:ln>
        </p:spPr>
      </p:pic>
      <p:pic>
        <p:nvPicPr>
          <p:cNvPr id="20485" name="Picture 5" descr="C:\Users\jstynes\Desktop\COUPERIN\AS9-4.jpg"/>
          <p:cNvPicPr>
            <a:picLocks noChangeAspect="1" noChangeArrowheads="1"/>
          </p:cNvPicPr>
          <p:nvPr/>
        </p:nvPicPr>
        <p:blipFill>
          <a:blip r:embed="rId5" cstate="print"/>
          <a:srcRect b="43314"/>
          <a:stretch>
            <a:fillRect/>
          </a:stretch>
        </p:blipFill>
        <p:spPr bwMode="auto">
          <a:xfrm>
            <a:off x="6477000" y="1371600"/>
            <a:ext cx="1609725" cy="1143000"/>
          </a:xfrm>
          <a:prstGeom prst="rect">
            <a:avLst/>
          </a:prstGeom>
          <a:noFill/>
          <a:ln w="9525">
            <a:solidFill>
              <a:srgbClr val="BEBAA2"/>
            </a:solidFill>
            <a:miter lim="800000"/>
            <a:headEnd/>
            <a:tailEnd/>
          </a:ln>
        </p:spPr>
      </p:pic>
      <p:sp>
        <p:nvSpPr>
          <p:cNvPr id="21510" name="Content Placeholder 1"/>
          <p:cNvSpPr>
            <a:spLocks noGrp="1"/>
          </p:cNvSpPr>
          <p:nvPr>
            <p:ph sz="half" idx="1"/>
          </p:nvPr>
        </p:nvSpPr>
        <p:spPr>
          <a:xfrm>
            <a:off x="1143000" y="2743200"/>
            <a:ext cx="6858000" cy="3657600"/>
          </a:xfrm>
        </p:spPr>
        <p:txBody>
          <a:bodyPr/>
          <a:lstStyle/>
          <a:p>
            <a:pPr marL="0" indent="0" eaLnBrk="1" hangingPunct="1">
              <a:spcBef>
                <a:spcPts val="863"/>
              </a:spcBef>
              <a:defRPr/>
            </a:pPr>
            <a:r>
              <a:rPr lang="en-US" altLang="zh-TW" sz="3600" b="0" dirty="0" smtClean="0">
                <a:solidFill>
                  <a:srgbClr val="000000"/>
                </a:solidFill>
                <a:latin typeface="+mj-ea"/>
              </a:rPr>
              <a:t>150</a:t>
            </a:r>
            <a:r>
              <a:rPr lang="zh-TW" altLang="en-US" sz="3600" b="0" dirty="0" smtClean="0">
                <a:solidFill>
                  <a:srgbClr val="000000"/>
                </a:solidFill>
                <a:latin typeface="+mj-ea"/>
              </a:rPr>
              <a:t>種期刊*</a:t>
            </a:r>
          </a:p>
          <a:p>
            <a:pPr marL="0" indent="0" eaLnBrk="1" hangingPunct="1">
              <a:spcBef>
                <a:spcPts val="863"/>
              </a:spcBef>
              <a:buFont typeface="Arial" charset="0"/>
              <a:buNone/>
              <a:defRPr/>
            </a:pPr>
            <a:r>
              <a:rPr lang="zh-TW" altLang="en-US" sz="3600" b="0" dirty="0" smtClean="0">
                <a:solidFill>
                  <a:srgbClr val="000000"/>
                </a:solidFill>
                <a:latin typeface="微軟正黑體" pitchFamily="34" charset="-120"/>
                <a:ea typeface="微軟正黑體" pitchFamily="34" charset="-120"/>
              </a:rPr>
              <a:t>於 </a:t>
            </a:r>
            <a:r>
              <a:rPr lang="en-US" altLang="zh-TW" sz="3600" b="0" dirty="0" smtClean="0">
                <a:solidFill>
                  <a:srgbClr val="000000"/>
                </a:solidFill>
                <a:latin typeface="微軟正黑體" pitchFamily="34" charset="-120"/>
                <a:ea typeface="微軟正黑體" pitchFamily="34" charset="-120"/>
              </a:rPr>
              <a:t>2012 </a:t>
            </a:r>
            <a:r>
              <a:rPr lang="zh-TW" altLang="en-US" sz="3600" b="0" dirty="0" smtClean="0">
                <a:solidFill>
                  <a:srgbClr val="000000"/>
                </a:solidFill>
                <a:latin typeface="微軟正黑體" pitchFamily="34" charset="-120"/>
                <a:ea typeface="微軟正黑體" pitchFamily="34" charset="-120"/>
              </a:rPr>
              <a:t>年 </a:t>
            </a:r>
            <a:r>
              <a:rPr lang="en-US" altLang="zh-TW" sz="3600" b="0" dirty="0" smtClean="0">
                <a:solidFill>
                  <a:srgbClr val="000000"/>
                </a:solidFill>
                <a:latin typeface="微軟正黑體" pitchFamily="34" charset="-120"/>
                <a:ea typeface="微軟正黑體" pitchFamily="34" charset="-120"/>
              </a:rPr>
              <a:t>6 </a:t>
            </a:r>
            <a:r>
              <a:rPr lang="zh-TW" altLang="en-US" sz="3600" b="0" dirty="0" smtClean="0">
                <a:solidFill>
                  <a:srgbClr val="000000"/>
                </a:solidFill>
                <a:latin typeface="微軟正黑體" pitchFamily="34" charset="-120"/>
                <a:ea typeface="微軟正黑體" pitchFamily="34" charset="-120"/>
              </a:rPr>
              <a:t>月推出</a:t>
            </a:r>
          </a:p>
          <a:p>
            <a:pPr marL="0" indent="0" eaLnBrk="1" hangingPunct="1">
              <a:spcBef>
                <a:spcPts val="438"/>
              </a:spcBef>
              <a:buFont typeface="Arial" charset="0"/>
              <a:buNone/>
              <a:defRPr/>
            </a:pPr>
            <a:r>
              <a:rPr lang="zh-TW" altLang="en-US" sz="1800" dirty="0" smtClean="0">
                <a:solidFill>
                  <a:srgbClr val="000000"/>
                </a:solidFill>
                <a:latin typeface="微軟正黑體" pitchFamily="34" charset="-120"/>
                <a:ea typeface="微軟正黑體" pitchFamily="34" charset="-120"/>
              </a:rPr>
              <a:t>涵蓋包括歷史學、文學和美術等廣泛的人文領域</a:t>
            </a:r>
          </a:p>
          <a:p>
            <a:pPr marL="0" indent="0" eaLnBrk="1" hangingPunct="1">
              <a:buFont typeface="Arial" charset="0"/>
              <a:buNone/>
              <a:defRPr/>
            </a:pPr>
            <a:endParaRPr lang="zh-TW" altLang="en-US" sz="1800" dirty="0" smtClean="0">
              <a:solidFill>
                <a:srgbClr val="000000"/>
              </a:solidFill>
              <a:latin typeface="微軟正黑體" pitchFamily="34" charset="-120"/>
              <a:ea typeface="微軟正黑體" pitchFamily="34" charset="-120"/>
            </a:endParaRPr>
          </a:p>
          <a:p>
            <a:pPr marL="739775" lvl="1" indent="-282575" eaLnBrk="1" hangingPunct="1">
              <a:spcBef>
                <a:spcPts val="1200"/>
              </a:spcBef>
              <a:buFont typeface="Arial" charset="0"/>
              <a:buChar char="»"/>
              <a:defRPr/>
            </a:pPr>
            <a:r>
              <a:rPr lang="zh-TW" altLang="en-US" dirty="0" smtClean="0">
                <a:solidFill>
                  <a:srgbClr val="000000"/>
                </a:solidFill>
                <a:latin typeface="微軟正黑體" pitchFamily="34" charset="-120"/>
                <a:ea typeface="微軟正黑體" pitchFamily="34" charset="-120"/>
              </a:rPr>
              <a:t>收錄來自 </a:t>
            </a:r>
            <a:r>
              <a:rPr lang="en-US" altLang="zh-TW" dirty="0" smtClean="0">
                <a:solidFill>
                  <a:srgbClr val="000000"/>
                </a:solidFill>
                <a:latin typeface="微軟正黑體" pitchFamily="34" charset="-120"/>
                <a:ea typeface="微軟正黑體" pitchFamily="34" charset="-120"/>
              </a:rPr>
              <a:t>15 </a:t>
            </a:r>
            <a:r>
              <a:rPr lang="zh-TW" altLang="en-US" dirty="0" smtClean="0">
                <a:solidFill>
                  <a:srgbClr val="000000"/>
                </a:solidFill>
                <a:latin typeface="微軟正黑體" pitchFamily="34" charset="-120"/>
                <a:ea typeface="微軟正黑體" pitchFamily="34" charset="-120"/>
              </a:rPr>
              <a:t>個國家的出版品 </a:t>
            </a:r>
          </a:p>
          <a:p>
            <a:pPr marL="739775" lvl="1" indent="-282575" eaLnBrk="1" hangingPunct="1">
              <a:spcBef>
                <a:spcPts val="1200"/>
              </a:spcBef>
              <a:buFont typeface="Arial" charset="0"/>
              <a:buChar char="»"/>
              <a:defRPr/>
            </a:pPr>
            <a:r>
              <a:rPr lang="zh-CN" altLang="en-US" dirty="0" smtClean="0">
                <a:solidFill>
                  <a:srgbClr val="000000"/>
                </a:solidFill>
                <a:latin typeface="微軟正黑體" pitchFamily="34" charset="-120"/>
                <a:ea typeface="微軟正黑體" pitchFamily="34" charset="-120"/>
              </a:rPr>
              <a:t>预计于</a:t>
            </a:r>
            <a:r>
              <a:rPr lang="en-US" altLang="zh-CN" dirty="0" smtClean="0">
                <a:solidFill>
                  <a:srgbClr val="000000"/>
                </a:solidFill>
                <a:latin typeface="微軟正黑體" pitchFamily="34" charset="-120"/>
                <a:ea typeface="微軟正黑體" pitchFamily="34" charset="-120"/>
              </a:rPr>
              <a:t>2015</a:t>
            </a:r>
            <a:r>
              <a:rPr lang="zh-CN" altLang="en-US" dirty="0" smtClean="0">
                <a:solidFill>
                  <a:srgbClr val="000000"/>
                </a:solidFill>
                <a:latin typeface="微軟正黑體" pitchFamily="34" charset="-120"/>
                <a:ea typeface="微軟正黑體" pitchFamily="34" charset="-120"/>
              </a:rPr>
              <a:t>年底至少有</a:t>
            </a:r>
            <a:r>
              <a:rPr lang="en-US" altLang="zh-CN" dirty="0" smtClean="0">
                <a:solidFill>
                  <a:srgbClr val="000000"/>
                </a:solidFill>
                <a:latin typeface="微軟正黑體" pitchFamily="34" charset="-120"/>
                <a:ea typeface="微軟正黑體" pitchFamily="34" charset="-120"/>
              </a:rPr>
              <a:t>150</a:t>
            </a:r>
            <a:r>
              <a:rPr lang="zh-CN" altLang="en-US" dirty="0" smtClean="0">
                <a:solidFill>
                  <a:srgbClr val="000000"/>
                </a:solidFill>
                <a:latin typeface="微軟正黑體" pitchFamily="34" charset="-120"/>
                <a:ea typeface="微軟正黑體" pitchFamily="34" charset="-120"/>
              </a:rPr>
              <a:t>本期刊。</a:t>
            </a:r>
            <a:endParaRPr lang="zh-TW" altLang="en-US" dirty="0" smtClean="0">
              <a:solidFill>
                <a:srgbClr val="000000"/>
              </a:solidFill>
              <a:latin typeface="微軟正黑體" pitchFamily="34" charset="-120"/>
              <a:ea typeface="微軟正黑體" pitchFamily="34" charset="-120"/>
            </a:endParaRPr>
          </a:p>
        </p:txBody>
      </p:sp>
      <p:cxnSp>
        <p:nvCxnSpPr>
          <p:cNvPr id="20487" name="Straight Connector 6"/>
          <p:cNvCxnSpPr>
            <a:cxnSpLocks noChangeShapeType="1"/>
          </p:cNvCxnSpPr>
          <p:nvPr/>
        </p:nvCxnSpPr>
        <p:spPr bwMode="auto">
          <a:xfrm>
            <a:off x="1066800" y="2514600"/>
            <a:ext cx="7010400" cy="0"/>
          </a:xfrm>
          <a:prstGeom prst="line">
            <a:avLst/>
          </a:prstGeom>
          <a:noFill/>
          <a:ln w="19050" algn="ctr">
            <a:solidFill>
              <a:srgbClr val="BEBAA2"/>
            </a:solidFill>
            <a:round/>
            <a:headEnd/>
            <a:tailEnd/>
          </a:ln>
        </p:spPr>
      </p:cxnSp>
      <p:pic>
        <p:nvPicPr>
          <p:cNvPr id="20488" name="Picture 2" descr="期刊封面"/>
          <p:cNvPicPr>
            <a:picLocks noChangeAspect="1" noChangeArrowheads="1"/>
          </p:cNvPicPr>
          <p:nvPr/>
        </p:nvPicPr>
        <p:blipFill>
          <a:blip r:embed="rId6" cstate="print"/>
          <a:srcRect b="49048"/>
          <a:stretch>
            <a:fillRect/>
          </a:stretch>
        </p:blipFill>
        <p:spPr bwMode="auto">
          <a:xfrm>
            <a:off x="1066800" y="1371600"/>
            <a:ext cx="1600200" cy="1143000"/>
          </a:xfrm>
          <a:prstGeom prst="rect">
            <a:avLst/>
          </a:prstGeom>
          <a:noFill/>
          <a:ln w="9525">
            <a:solidFill>
              <a:srgbClr val="BEBAA2"/>
            </a:solidFill>
            <a:miter lim="800000"/>
            <a:headEnd/>
            <a:tailEnd/>
          </a:ln>
        </p:spPr>
      </p:pic>
      <p:pic>
        <p:nvPicPr>
          <p:cNvPr id="20489" name="Picture 4" descr="期刊封面"/>
          <p:cNvPicPr>
            <a:picLocks noChangeAspect="1" noChangeArrowheads="1"/>
          </p:cNvPicPr>
          <p:nvPr/>
        </p:nvPicPr>
        <p:blipFill>
          <a:blip r:embed="rId7" cstate="print"/>
          <a:srcRect b="52856"/>
          <a:stretch>
            <a:fillRect/>
          </a:stretch>
        </p:blipFill>
        <p:spPr bwMode="auto">
          <a:xfrm>
            <a:off x="2819400" y="1371600"/>
            <a:ext cx="1676400" cy="1143000"/>
          </a:xfrm>
          <a:prstGeom prst="rect">
            <a:avLst/>
          </a:prstGeom>
          <a:noFill/>
          <a:ln w="9525">
            <a:solidFill>
              <a:srgbClr val="BEBAA2"/>
            </a:solidFill>
            <a:miter lim="800000"/>
            <a:headEnd/>
            <a:tailEnd/>
          </a:ln>
        </p:spPr>
      </p:pic>
      <p:pic>
        <p:nvPicPr>
          <p:cNvPr id="20490" name="Picture 6" descr="期刊封面"/>
          <p:cNvPicPr>
            <a:picLocks noChangeAspect="1" noChangeArrowheads="1"/>
          </p:cNvPicPr>
          <p:nvPr/>
        </p:nvPicPr>
        <p:blipFill>
          <a:blip r:embed="rId8" cstate="print"/>
          <a:srcRect b="45714"/>
          <a:stretch>
            <a:fillRect/>
          </a:stretch>
        </p:blipFill>
        <p:spPr bwMode="auto">
          <a:xfrm>
            <a:off x="4648200" y="1371600"/>
            <a:ext cx="1600200" cy="1143000"/>
          </a:xfrm>
          <a:prstGeom prst="rect">
            <a:avLst/>
          </a:prstGeom>
          <a:noFill/>
          <a:ln w="9525">
            <a:solidFill>
              <a:srgbClr val="BEBAA2"/>
            </a:solidFill>
            <a:miter lim="800000"/>
            <a:headEnd/>
            <a:tailEnd/>
          </a:ln>
        </p:spPr>
      </p:pic>
      <p:pic>
        <p:nvPicPr>
          <p:cNvPr id="20491" name="Picture 8" descr="期刊封面"/>
          <p:cNvPicPr>
            <a:picLocks noChangeAspect="1" noChangeArrowheads="1"/>
          </p:cNvPicPr>
          <p:nvPr/>
        </p:nvPicPr>
        <p:blipFill>
          <a:blip r:embed="rId9" cstate="print"/>
          <a:srcRect b="48276"/>
          <a:stretch>
            <a:fillRect/>
          </a:stretch>
        </p:blipFill>
        <p:spPr bwMode="auto">
          <a:xfrm>
            <a:off x="6477000" y="1371600"/>
            <a:ext cx="1600200" cy="1160463"/>
          </a:xfrm>
          <a:prstGeom prst="rect">
            <a:avLst/>
          </a:prstGeom>
          <a:noFill/>
          <a:ln w="9525">
            <a:solidFill>
              <a:srgbClr val="BEBAA2"/>
            </a:solidFill>
            <a:miter lim="800000"/>
            <a:headEnd/>
            <a:tailEnd/>
          </a:ln>
        </p:spPr>
      </p:pic>
      <p:pic>
        <p:nvPicPr>
          <p:cNvPr id="20492" name="Picture 2" descr="期刊封面"/>
          <p:cNvPicPr>
            <a:picLocks noChangeAspect="1" noChangeArrowheads="1"/>
          </p:cNvPicPr>
          <p:nvPr/>
        </p:nvPicPr>
        <p:blipFill>
          <a:blip r:embed="rId10" cstate="print"/>
          <a:srcRect b="54286"/>
          <a:stretch>
            <a:fillRect/>
          </a:stretch>
        </p:blipFill>
        <p:spPr bwMode="auto">
          <a:xfrm>
            <a:off x="1066800" y="1371600"/>
            <a:ext cx="1600200" cy="1143000"/>
          </a:xfrm>
          <a:prstGeom prst="rect">
            <a:avLst/>
          </a:prstGeom>
          <a:noFill/>
          <a:ln w="9525">
            <a:solidFill>
              <a:srgbClr val="BEBAA2"/>
            </a:solidFill>
            <a:miter lim="800000"/>
            <a:headEnd/>
            <a:tailEnd/>
          </a:ln>
        </p:spPr>
      </p:pic>
      <p:pic>
        <p:nvPicPr>
          <p:cNvPr id="20493" name="Picture 4" descr="期刊封面"/>
          <p:cNvPicPr>
            <a:picLocks noChangeAspect="1" noChangeArrowheads="1"/>
          </p:cNvPicPr>
          <p:nvPr/>
        </p:nvPicPr>
        <p:blipFill>
          <a:blip r:embed="rId11" cstate="print"/>
          <a:srcRect b="54546"/>
          <a:stretch>
            <a:fillRect/>
          </a:stretch>
        </p:blipFill>
        <p:spPr bwMode="auto">
          <a:xfrm>
            <a:off x="2819400" y="1371600"/>
            <a:ext cx="1676400" cy="1143000"/>
          </a:xfrm>
          <a:prstGeom prst="rect">
            <a:avLst/>
          </a:prstGeom>
          <a:noFill/>
          <a:ln w="9525">
            <a:solidFill>
              <a:srgbClr val="BEBAA2"/>
            </a:solidFill>
            <a:miter lim="800000"/>
            <a:headEnd/>
            <a:tailEnd/>
          </a:ln>
        </p:spPr>
      </p:pic>
      <p:pic>
        <p:nvPicPr>
          <p:cNvPr id="20494" name="Picture 6" descr="期刊封面"/>
          <p:cNvPicPr>
            <a:picLocks noChangeAspect="1" noChangeArrowheads="1"/>
          </p:cNvPicPr>
          <p:nvPr/>
        </p:nvPicPr>
        <p:blipFill>
          <a:blip r:embed="rId12" cstate="print"/>
          <a:srcRect b="50000"/>
          <a:stretch>
            <a:fillRect/>
          </a:stretch>
        </p:blipFill>
        <p:spPr bwMode="auto">
          <a:xfrm>
            <a:off x="4648200" y="1371600"/>
            <a:ext cx="1600200" cy="1143000"/>
          </a:xfrm>
          <a:prstGeom prst="rect">
            <a:avLst/>
          </a:prstGeom>
          <a:noFill/>
          <a:ln w="9525">
            <a:solidFill>
              <a:srgbClr val="BEBAA2"/>
            </a:solidFill>
            <a:miter lim="800000"/>
            <a:headEnd/>
            <a:tailEnd/>
          </a:ln>
        </p:spPr>
      </p:pic>
      <p:pic>
        <p:nvPicPr>
          <p:cNvPr id="20495" name="Picture 8" descr="期刊封面"/>
          <p:cNvPicPr>
            <a:picLocks noChangeAspect="1" noChangeArrowheads="1"/>
          </p:cNvPicPr>
          <p:nvPr/>
        </p:nvPicPr>
        <p:blipFill>
          <a:blip r:embed="rId13" cstate="print"/>
          <a:srcRect b="53125"/>
          <a:stretch>
            <a:fillRect/>
          </a:stretch>
        </p:blipFill>
        <p:spPr bwMode="auto">
          <a:xfrm>
            <a:off x="6467475" y="1371600"/>
            <a:ext cx="1609725" cy="1143000"/>
          </a:xfrm>
          <a:prstGeom prst="rect">
            <a:avLst/>
          </a:prstGeom>
          <a:noFill/>
          <a:ln w="9525">
            <a:solidFill>
              <a:srgbClr val="BEBAA2"/>
            </a:solidFill>
            <a:miter lim="800000"/>
            <a:headEnd/>
            <a:tailEnd/>
          </a:ln>
        </p:spPr>
      </p:pic>
      <p:sp>
        <p:nvSpPr>
          <p:cNvPr id="17" name="Rectangle 8"/>
          <p:cNvSpPr>
            <a:spLocks noChangeArrowheads="1"/>
          </p:cNvSpPr>
          <p:nvPr/>
        </p:nvSpPr>
        <p:spPr bwMode="auto">
          <a:xfrm>
            <a:off x="342900" y="228600"/>
            <a:ext cx="7048500" cy="461665"/>
          </a:xfrm>
          <a:prstGeom prst="rect">
            <a:avLst/>
          </a:prstGeom>
          <a:noFill/>
          <a:ln w="9525">
            <a:noFill/>
            <a:miter lim="800000"/>
            <a:headEnd/>
            <a:tailEnd/>
          </a:ln>
        </p:spPr>
        <p:txBody>
          <a:bodyPr wrap="square">
            <a:spAutoFit/>
          </a:bodyPr>
          <a:lstStyle/>
          <a:p>
            <a:pPr eaLnBrk="0" hangingPunct="0">
              <a:defRPr/>
            </a:pPr>
            <a:r>
              <a:rPr kumimoji="0" lang="en-US" altLang="zh-TW" dirty="0">
                <a:latin typeface="+mj-ea"/>
                <a:ea typeface="+mj-ea"/>
              </a:rPr>
              <a:t>Arts &amp; Sciences</a:t>
            </a:r>
            <a:r>
              <a:rPr kumimoji="0" lang="zh-TW" altLang="en-US" dirty="0">
                <a:latin typeface="+mj-ea"/>
                <a:ea typeface="+mj-ea"/>
              </a:rPr>
              <a:t> </a:t>
            </a:r>
            <a:r>
              <a:rPr kumimoji="0" lang="en-US" altLang="zh-TW" dirty="0" smtClean="0">
                <a:latin typeface="+mj-ea"/>
                <a:ea typeface="+mj-ea"/>
              </a:rPr>
              <a:t>XI (CONCERT 2014</a:t>
            </a:r>
            <a:r>
              <a:rPr kumimoji="0" lang="zh-TW" altLang="en-US" dirty="0" smtClean="0">
                <a:latin typeface="+mj-ea"/>
                <a:ea typeface="+mj-ea"/>
              </a:rPr>
              <a:t>年將引進）</a:t>
            </a:r>
            <a:endParaRPr kumimoji="0" lang="en-US" altLang="zh-TW" dirty="0">
              <a:latin typeface="+mj-ea"/>
              <a:ea typeface="+mj-ea"/>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0" name="Content Placeholder 1"/>
          <p:cNvSpPr>
            <a:spLocks noGrp="1"/>
          </p:cNvSpPr>
          <p:nvPr>
            <p:ph sz="half" idx="1"/>
          </p:nvPr>
        </p:nvSpPr>
        <p:spPr>
          <a:xfrm>
            <a:off x="1143000" y="1676400"/>
            <a:ext cx="6858000" cy="3657600"/>
          </a:xfrm>
        </p:spPr>
        <p:txBody>
          <a:bodyPr/>
          <a:lstStyle/>
          <a:p>
            <a:pPr marL="0" indent="0" eaLnBrk="1" hangingPunct="1">
              <a:spcBef>
                <a:spcPts val="863"/>
              </a:spcBef>
              <a:defRPr/>
            </a:pPr>
            <a:r>
              <a:rPr lang="en-US" altLang="zh-TW" sz="3600" b="0" dirty="0" smtClean="0">
                <a:solidFill>
                  <a:srgbClr val="000000"/>
                </a:solidFill>
                <a:latin typeface="+mj-ea"/>
              </a:rPr>
              <a:t>125</a:t>
            </a:r>
            <a:r>
              <a:rPr lang="zh-TW" altLang="en-US" sz="3600" b="0" dirty="0" smtClean="0">
                <a:solidFill>
                  <a:srgbClr val="000000"/>
                </a:solidFill>
                <a:latin typeface="+mj-ea"/>
              </a:rPr>
              <a:t>種期刊*</a:t>
            </a:r>
          </a:p>
          <a:p>
            <a:pPr marL="0" indent="0" eaLnBrk="1" hangingPunct="1">
              <a:spcBef>
                <a:spcPts val="863"/>
              </a:spcBef>
              <a:buFont typeface="Arial" charset="0"/>
              <a:buNone/>
              <a:defRPr/>
            </a:pPr>
            <a:r>
              <a:rPr lang="en-US" altLang="zh-TW" sz="3600" b="0" dirty="0" smtClean="0">
                <a:solidFill>
                  <a:srgbClr val="000000"/>
                </a:solidFill>
                <a:latin typeface="微軟正黑體" pitchFamily="34" charset="-120"/>
                <a:ea typeface="微軟正黑體" pitchFamily="34" charset="-120"/>
              </a:rPr>
              <a:t>2013</a:t>
            </a:r>
            <a:r>
              <a:rPr lang="zh-TW" altLang="en-US" sz="3600" b="0" dirty="0" smtClean="0">
                <a:solidFill>
                  <a:srgbClr val="000000"/>
                </a:solidFill>
                <a:latin typeface="微軟正黑體" pitchFamily="34" charset="-120"/>
                <a:ea typeface="微軟正黑體" pitchFamily="34" charset="-120"/>
              </a:rPr>
              <a:t>年</a:t>
            </a:r>
            <a:r>
              <a:rPr lang="en-US" altLang="zh-TW" sz="3600" b="0" dirty="0" smtClean="0">
                <a:solidFill>
                  <a:srgbClr val="000000"/>
                </a:solidFill>
                <a:latin typeface="微軟正黑體" pitchFamily="34" charset="-120"/>
                <a:ea typeface="微軟正黑體" pitchFamily="34" charset="-120"/>
              </a:rPr>
              <a:t>4</a:t>
            </a:r>
            <a:r>
              <a:rPr lang="zh-TW" altLang="en-US" sz="3600" b="0" dirty="0" smtClean="0">
                <a:solidFill>
                  <a:srgbClr val="000000"/>
                </a:solidFill>
                <a:latin typeface="微軟正黑體" pitchFamily="34" charset="-120"/>
                <a:ea typeface="微軟正黑體" pitchFamily="34" charset="-120"/>
              </a:rPr>
              <a:t>月推出最新專輯</a:t>
            </a:r>
          </a:p>
          <a:p>
            <a:pPr marL="0" indent="0" eaLnBrk="1" hangingPunct="1">
              <a:spcBef>
                <a:spcPts val="438"/>
              </a:spcBef>
              <a:defRPr/>
            </a:pPr>
            <a:r>
              <a:rPr lang="zh-TW" altLang="en-US" sz="1800" dirty="0" smtClean="0">
                <a:solidFill>
                  <a:srgbClr val="000000"/>
                </a:solidFill>
                <a:latin typeface="微軟正黑體" pitchFamily="34" charset="-120"/>
                <a:ea typeface="微軟正黑體" pitchFamily="34" charset="-120"/>
              </a:rPr>
              <a:t>涵蓋教育、法律、政治科學、社會學、犯罪學、社會工作、心理學和亞洲研究領域</a:t>
            </a:r>
          </a:p>
          <a:p>
            <a:pPr marL="739775" lvl="1" indent="-282575" eaLnBrk="1" hangingPunct="1">
              <a:spcBef>
                <a:spcPts val="1200"/>
              </a:spcBef>
              <a:buFont typeface="Arial" charset="0"/>
              <a:buChar char="»"/>
              <a:defRPr/>
            </a:pPr>
            <a:r>
              <a:rPr lang="zh-TW" altLang="en-US" dirty="0" smtClean="0">
                <a:solidFill>
                  <a:srgbClr val="000000"/>
                </a:solidFill>
                <a:latin typeface="微軟正黑體" pitchFamily="34" charset="-120"/>
                <a:ea typeface="微軟正黑體" pitchFamily="34" charset="-120"/>
              </a:rPr>
              <a:t>延伸</a:t>
            </a:r>
            <a:r>
              <a:rPr lang="en-US" altLang="zh-TW" dirty="0" smtClean="0">
                <a:solidFill>
                  <a:srgbClr val="000000"/>
                </a:solidFill>
                <a:latin typeface="微軟正黑體" pitchFamily="34" charset="-120"/>
                <a:ea typeface="微軟正黑體" pitchFamily="34" charset="-120"/>
              </a:rPr>
              <a:t>JSTOR</a:t>
            </a:r>
            <a:r>
              <a:rPr lang="zh-TW" altLang="en-US" dirty="0" smtClean="0">
                <a:solidFill>
                  <a:srgbClr val="000000"/>
                </a:solidFill>
                <a:latin typeface="微軟正黑體" pitchFamily="34" charset="-120"/>
                <a:ea typeface="微軟正黑體" pitchFamily="34" charset="-120"/>
              </a:rPr>
              <a:t>在社會科學領域的收錄，針對高使用率且對各層級高等教育單位有廣大吸引力的主題</a:t>
            </a:r>
            <a:r>
              <a:rPr lang="en-US" altLang="zh-TW" dirty="0" smtClean="0">
                <a:solidFill>
                  <a:srgbClr val="000000"/>
                </a:solidFill>
                <a:latin typeface="微軟正黑體" pitchFamily="34" charset="-120"/>
                <a:ea typeface="微軟正黑體" pitchFamily="34" charset="-120"/>
              </a:rPr>
              <a:t>-</a:t>
            </a:r>
            <a:r>
              <a:rPr lang="zh-TW" altLang="en-US" dirty="0" smtClean="0">
                <a:solidFill>
                  <a:srgbClr val="000000"/>
                </a:solidFill>
                <a:latin typeface="微軟正黑體" pitchFamily="34" charset="-120"/>
                <a:ea typeface="微軟正黑體" pitchFamily="34" charset="-120"/>
              </a:rPr>
              <a:t>教育、法律和政治科學</a:t>
            </a:r>
          </a:p>
          <a:p>
            <a:pPr marL="739775" lvl="1" indent="-282575" eaLnBrk="1" hangingPunct="1">
              <a:spcBef>
                <a:spcPts val="1200"/>
              </a:spcBef>
              <a:buFont typeface="Arial" charset="0"/>
              <a:buChar char="»"/>
              <a:defRPr/>
            </a:pPr>
            <a:r>
              <a:rPr lang="zh-TW" altLang="en-US" dirty="0" smtClean="0">
                <a:solidFill>
                  <a:srgbClr val="000000"/>
                </a:solidFill>
                <a:latin typeface="微軟正黑體" pitchFamily="34" charset="-120"/>
                <a:ea typeface="微軟正黑體" pitchFamily="34" charset="-120"/>
              </a:rPr>
              <a:t>收錄來自於美國律師協會、</a:t>
            </a:r>
            <a:r>
              <a:rPr lang="en-US" altLang="zh-TW" dirty="0" smtClean="0">
                <a:solidFill>
                  <a:srgbClr val="000000"/>
                </a:solidFill>
                <a:latin typeface="微軟正黑體" pitchFamily="34" charset="-120"/>
                <a:ea typeface="微軟正黑體" pitchFamily="34" charset="-120"/>
              </a:rPr>
              <a:t>Brill</a:t>
            </a:r>
            <a:r>
              <a:rPr lang="zh-TW" altLang="en-US" dirty="0" smtClean="0">
                <a:solidFill>
                  <a:srgbClr val="000000"/>
                </a:solidFill>
                <a:latin typeface="微軟正黑體" pitchFamily="34" charset="-120"/>
                <a:ea typeface="微軟正黑體" pitchFamily="34" charset="-120"/>
              </a:rPr>
              <a:t>、</a:t>
            </a:r>
            <a:r>
              <a:rPr lang="en-US" altLang="zh-TW" dirty="0" smtClean="0">
                <a:solidFill>
                  <a:srgbClr val="000000"/>
                </a:solidFill>
                <a:latin typeface="微軟正黑體" pitchFamily="34" charset="-120"/>
                <a:ea typeface="微軟正黑體" pitchFamily="34" charset="-120"/>
              </a:rPr>
              <a:t>Lynn Reiner</a:t>
            </a:r>
            <a:r>
              <a:rPr lang="zh-TW" altLang="en-US" dirty="0" smtClean="0">
                <a:solidFill>
                  <a:srgbClr val="000000"/>
                </a:solidFill>
                <a:latin typeface="微軟正黑體" pitchFamily="34" charset="-120"/>
                <a:ea typeface="微軟正黑體" pitchFamily="34" charset="-120"/>
              </a:rPr>
              <a:t>和</a:t>
            </a:r>
            <a:r>
              <a:rPr lang="en-US" altLang="zh-TW" dirty="0" smtClean="0">
                <a:solidFill>
                  <a:srgbClr val="000000"/>
                </a:solidFill>
                <a:latin typeface="微軟正黑體" pitchFamily="34" charset="-120"/>
                <a:ea typeface="微軟正黑體" pitchFamily="34" charset="-120"/>
              </a:rPr>
              <a:t>Springer</a:t>
            </a:r>
            <a:r>
              <a:rPr lang="zh-TW" altLang="en-US" dirty="0" smtClean="0">
                <a:solidFill>
                  <a:srgbClr val="000000"/>
                </a:solidFill>
                <a:latin typeface="微軟正黑體" pitchFamily="34" charset="-120"/>
                <a:ea typeface="微軟正黑體" pitchFamily="34" charset="-120"/>
              </a:rPr>
              <a:t>的期刊</a:t>
            </a:r>
          </a:p>
        </p:txBody>
      </p:sp>
      <p:sp>
        <p:nvSpPr>
          <p:cNvPr id="17" name="Rectangle 8"/>
          <p:cNvSpPr>
            <a:spLocks noChangeArrowheads="1"/>
          </p:cNvSpPr>
          <p:nvPr/>
        </p:nvSpPr>
        <p:spPr bwMode="auto">
          <a:xfrm>
            <a:off x="342900" y="228600"/>
            <a:ext cx="6591300" cy="461665"/>
          </a:xfrm>
          <a:prstGeom prst="rect">
            <a:avLst/>
          </a:prstGeom>
          <a:noFill/>
          <a:ln w="9525">
            <a:noFill/>
            <a:miter lim="800000"/>
            <a:headEnd/>
            <a:tailEnd/>
          </a:ln>
        </p:spPr>
        <p:txBody>
          <a:bodyPr wrap="square">
            <a:spAutoFit/>
          </a:bodyPr>
          <a:lstStyle/>
          <a:p>
            <a:pPr eaLnBrk="0" hangingPunct="0">
              <a:defRPr/>
            </a:pPr>
            <a:r>
              <a:rPr kumimoji="0" lang="en-US" altLang="zh-TW" dirty="0">
                <a:latin typeface="+mj-ea"/>
                <a:ea typeface="+mj-ea"/>
              </a:rPr>
              <a:t>Arts &amp; Sciences</a:t>
            </a:r>
            <a:r>
              <a:rPr kumimoji="0" lang="zh-TW" altLang="en-US" dirty="0">
                <a:latin typeface="+mj-ea"/>
                <a:ea typeface="+mj-ea"/>
              </a:rPr>
              <a:t> </a:t>
            </a:r>
            <a:r>
              <a:rPr kumimoji="0" lang="en-US" altLang="zh-TW" dirty="0" smtClean="0">
                <a:latin typeface="+mj-ea"/>
                <a:ea typeface="+mj-ea"/>
              </a:rPr>
              <a:t>XII </a:t>
            </a:r>
            <a:r>
              <a:rPr kumimoji="0" lang="zh-TW" altLang="en-US" dirty="0" smtClean="0">
                <a:latin typeface="+mj-ea"/>
                <a:ea typeface="+mj-ea"/>
              </a:rPr>
              <a:t> </a:t>
            </a:r>
            <a:r>
              <a:rPr kumimoji="0" lang="en-US" altLang="zh-TW" dirty="0" smtClean="0">
                <a:latin typeface="+mj-ea"/>
                <a:ea typeface="+mj-ea"/>
              </a:rPr>
              <a:t>(JSTOR 2013</a:t>
            </a:r>
            <a:r>
              <a:rPr kumimoji="0" lang="zh-TW" altLang="en-US" dirty="0" smtClean="0">
                <a:latin typeface="+mj-ea"/>
                <a:ea typeface="+mj-ea"/>
              </a:rPr>
              <a:t>年新增專輯</a:t>
            </a:r>
            <a:r>
              <a:rPr kumimoji="0" lang="en-US" altLang="zh-TW" dirty="0" smtClean="0">
                <a:latin typeface="+mj-ea"/>
                <a:ea typeface="+mj-ea"/>
              </a:rPr>
              <a:t>)</a:t>
            </a:r>
            <a:endParaRPr kumimoji="0" lang="en-US" altLang="zh-TW" dirty="0">
              <a:latin typeface="+mj-ea"/>
              <a:ea typeface="+mj-ea"/>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zh-TW" altLang="en-US" sz="3200" smtClean="0">
                <a:latin typeface="Book Antiqua" pitchFamily="18" charset="0"/>
              </a:rPr>
              <a:t>今日教育訓練的內容包括～</a:t>
            </a:r>
            <a:endParaRPr lang="en-US" altLang="zh-TW" sz="3200" smtClean="0">
              <a:latin typeface="Book Antiqua" pitchFamily="18" charset="0"/>
            </a:endParaRPr>
          </a:p>
        </p:txBody>
      </p:sp>
      <p:sp>
        <p:nvSpPr>
          <p:cNvPr id="21507" name="Rectangle 3"/>
          <p:cNvSpPr>
            <a:spLocks noGrp="1" noChangeArrowheads="1"/>
          </p:cNvSpPr>
          <p:nvPr>
            <p:ph type="body" idx="1"/>
          </p:nvPr>
        </p:nvSpPr>
        <p:spPr>
          <a:xfrm>
            <a:off x="1062038" y="1241425"/>
            <a:ext cx="6951662" cy="4567238"/>
          </a:xfrm>
        </p:spPr>
        <p:txBody>
          <a:bodyPr/>
          <a:lstStyle/>
          <a:p>
            <a:pPr marL="381000" indent="-381000" eaLnBrk="1" hangingPunct="1">
              <a:lnSpc>
                <a:spcPct val="115000"/>
              </a:lnSpc>
              <a:buFontTx/>
              <a:buAutoNum type="arabicPeriod"/>
              <a:defRPr/>
            </a:pPr>
            <a:r>
              <a:rPr lang="en-US" altLang="zh-TW" sz="2800" dirty="0" smtClean="0">
                <a:latin typeface="+mj-ea"/>
                <a:ea typeface="+mj-ea"/>
              </a:rPr>
              <a:t>ITHAKA </a:t>
            </a:r>
            <a:r>
              <a:rPr lang="zh-TW" altLang="en-US" sz="2800" dirty="0" smtClean="0">
                <a:latin typeface="+mj-ea"/>
                <a:ea typeface="+mj-ea"/>
              </a:rPr>
              <a:t>、</a:t>
            </a:r>
            <a:r>
              <a:rPr lang="en-US" altLang="zh-TW" sz="2800" dirty="0" smtClean="0">
                <a:latin typeface="+mj-ea"/>
                <a:ea typeface="+mj-ea"/>
              </a:rPr>
              <a:t>JSTOR</a:t>
            </a:r>
            <a:r>
              <a:rPr lang="zh-TW" altLang="en-US" sz="2800" dirty="0" smtClean="0">
                <a:latin typeface="+mj-ea"/>
                <a:ea typeface="+mj-ea"/>
              </a:rPr>
              <a:t>、</a:t>
            </a:r>
            <a:r>
              <a:rPr lang="en-US" altLang="zh-TW" sz="2800" dirty="0" smtClean="0">
                <a:latin typeface="+mj-ea"/>
                <a:ea typeface="+mj-ea"/>
              </a:rPr>
              <a:t> Portico</a:t>
            </a:r>
          </a:p>
          <a:p>
            <a:pPr marL="381000" indent="-381000" eaLnBrk="1" hangingPunct="1">
              <a:lnSpc>
                <a:spcPct val="115000"/>
              </a:lnSpc>
              <a:buFontTx/>
              <a:buAutoNum type="arabicPeriod"/>
              <a:defRPr/>
            </a:pPr>
            <a:r>
              <a:rPr lang="en-US" altLang="zh-TW" sz="2800" dirty="0" smtClean="0">
                <a:latin typeface="+mj-ea"/>
                <a:ea typeface="+mj-ea"/>
              </a:rPr>
              <a:t>JSTOR</a:t>
            </a:r>
            <a:r>
              <a:rPr lang="zh-TW" altLang="en-US" sz="2800" dirty="0" smtClean="0">
                <a:latin typeface="+mj-ea"/>
                <a:ea typeface="+mj-ea"/>
              </a:rPr>
              <a:t>回溯期刊計畫現況</a:t>
            </a:r>
          </a:p>
          <a:p>
            <a:pPr marL="381000" indent="-381000" eaLnBrk="1" hangingPunct="1">
              <a:lnSpc>
                <a:spcPct val="115000"/>
              </a:lnSpc>
              <a:buFontTx/>
              <a:buAutoNum type="arabicPeriod"/>
              <a:defRPr/>
            </a:pPr>
            <a:r>
              <a:rPr lang="zh-TW" altLang="en-US" sz="2800" dirty="0" smtClean="0">
                <a:latin typeface="+mj-ea"/>
                <a:ea typeface="+mj-ea"/>
              </a:rPr>
              <a:t>新推出的</a:t>
            </a:r>
            <a:r>
              <a:rPr lang="en-US" altLang="zh-TW" sz="2800" dirty="0" smtClean="0">
                <a:latin typeface="+mj-ea"/>
                <a:ea typeface="+mj-ea"/>
              </a:rPr>
              <a:t>JSTOR</a:t>
            </a:r>
            <a:r>
              <a:rPr lang="zh-TW" altLang="en-US" sz="2800" dirty="0" smtClean="0">
                <a:latin typeface="+mj-ea"/>
                <a:ea typeface="+mj-ea"/>
              </a:rPr>
              <a:t>回溯期刊套裝介紹</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solidFill>
                  <a:srgbClr val="FF0000"/>
                </a:solidFill>
                <a:latin typeface="+mj-ea"/>
                <a:ea typeface="+mj-ea"/>
              </a:rPr>
              <a:t>關於</a:t>
            </a:r>
            <a:r>
              <a:rPr lang="en-US" altLang="zh-TW" sz="2800" dirty="0" smtClean="0">
                <a:solidFill>
                  <a:srgbClr val="FF0000"/>
                </a:solidFill>
                <a:latin typeface="+mj-ea"/>
                <a:ea typeface="+mj-ea"/>
              </a:rPr>
              <a:t>JSTOR</a:t>
            </a:r>
            <a:r>
              <a:rPr lang="zh-TW" altLang="en-US" sz="2800" dirty="0" smtClean="0">
                <a:solidFill>
                  <a:srgbClr val="FF0000"/>
                </a:solidFill>
                <a:latin typeface="+mj-ea"/>
                <a:ea typeface="+mj-ea"/>
              </a:rPr>
              <a:t>學術現刊</a:t>
            </a:r>
            <a:endParaRPr lang="en-US" altLang="zh-TW" sz="2800" dirty="0" smtClean="0">
              <a:solidFill>
                <a:srgbClr val="FF0000"/>
              </a:solidFill>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館藏管理的實証依據</a:t>
            </a:r>
            <a:endParaRPr lang="en-US" altLang="zh-TW" sz="2800" dirty="0" smtClean="0">
              <a:latin typeface="+mj-ea"/>
              <a:ea typeface="+mj-ea"/>
            </a:endParaRPr>
          </a:p>
          <a:p>
            <a:pPr marL="381000" indent="-381000" eaLnBrk="1" hangingPunct="1">
              <a:lnSpc>
                <a:spcPct val="115000"/>
              </a:lnSpc>
              <a:buFontTx/>
              <a:buAutoNum type="arabicPeriod"/>
              <a:defRPr/>
            </a:pPr>
            <a:r>
              <a:rPr lang="en-US" altLang="zh-TW" sz="2800" dirty="0" smtClean="0">
                <a:latin typeface="+mj-ea"/>
                <a:ea typeface="+mj-ea"/>
              </a:rPr>
              <a:t>Institution Finder</a:t>
            </a:r>
            <a:endParaRPr lang="zh-TW" altLang="en-US"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圖書館管理端最常遇到的問題：</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如何下載使用統計</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如何下載訂購的期刊清單</a:t>
            </a:r>
            <a:endParaRPr lang="en-US" altLang="zh-TW" sz="2800" dirty="0" smtClean="0">
              <a:latin typeface="+mj-ea"/>
              <a:ea typeface="+mj-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Temp"/>
          <p:cNvPicPr>
            <a:picLocks noChangeAspect="1" noChangeArrowheads="1"/>
          </p:cNvPicPr>
          <p:nvPr/>
        </p:nvPicPr>
        <p:blipFill>
          <a:blip r:embed="rId3" cstate="print"/>
          <a:srcRect/>
          <a:stretch>
            <a:fillRect/>
          </a:stretch>
        </p:blipFill>
        <p:spPr bwMode="auto">
          <a:xfrm>
            <a:off x="0" y="-1588"/>
            <a:ext cx="9145588" cy="6859588"/>
          </a:xfrm>
          <a:prstGeom prst="rect">
            <a:avLst/>
          </a:prstGeom>
          <a:noFill/>
          <a:ln w="9525">
            <a:noFill/>
            <a:miter lim="800000"/>
            <a:headEnd/>
            <a:tailEnd/>
          </a:ln>
        </p:spPr>
      </p:pic>
      <p:sp>
        <p:nvSpPr>
          <p:cNvPr id="28674" name="Rectangle 3"/>
          <p:cNvSpPr>
            <a:spLocks noChangeArrowheads="1"/>
          </p:cNvSpPr>
          <p:nvPr/>
        </p:nvSpPr>
        <p:spPr bwMode="auto">
          <a:xfrm>
            <a:off x="295275" y="349250"/>
            <a:ext cx="7324725" cy="336550"/>
          </a:xfrm>
          <a:prstGeom prst="rect">
            <a:avLst/>
          </a:prstGeom>
          <a:noFill/>
          <a:ln w="9525" algn="ctr">
            <a:noFill/>
            <a:miter lim="800000"/>
            <a:headEnd/>
            <a:tailEnd/>
          </a:ln>
          <a:effectLst/>
        </p:spPr>
        <p:txBody>
          <a:bodyPr anchor="ctr"/>
          <a:lstStyle/>
          <a:p>
            <a:pPr>
              <a:defRPr/>
            </a:pPr>
            <a:r>
              <a:rPr kumimoji="0" lang="en-US" altLang="zh-TW" sz="2500" dirty="0">
                <a:latin typeface="+mj-ea"/>
                <a:ea typeface="+mj-ea"/>
              </a:rPr>
              <a:t>JSTOR</a:t>
            </a:r>
            <a:r>
              <a:rPr kumimoji="0" lang="zh-TW" altLang="en-US" sz="2500" dirty="0">
                <a:latin typeface="+mj-ea"/>
                <a:ea typeface="+mj-ea"/>
              </a:rPr>
              <a:t>學術現刊</a:t>
            </a:r>
            <a:r>
              <a:rPr kumimoji="0" lang="en-US" altLang="zh-TW" sz="2500" dirty="0">
                <a:latin typeface="+mj-ea"/>
                <a:ea typeface="+mj-ea"/>
              </a:rPr>
              <a:t>(CSP)</a:t>
            </a:r>
            <a:r>
              <a:rPr kumimoji="0" lang="zh-TW" altLang="en-US" sz="2500" dirty="0">
                <a:latin typeface="+mj-ea"/>
                <a:ea typeface="+mj-ea"/>
              </a:rPr>
              <a:t>概覽</a:t>
            </a:r>
          </a:p>
        </p:txBody>
      </p:sp>
      <p:sp>
        <p:nvSpPr>
          <p:cNvPr id="4100" name="Rectangle 4"/>
          <p:cNvSpPr>
            <a:spLocks noChangeArrowheads="1"/>
          </p:cNvSpPr>
          <p:nvPr/>
        </p:nvSpPr>
        <p:spPr bwMode="auto">
          <a:xfrm>
            <a:off x="123825" y="995363"/>
            <a:ext cx="5816600" cy="4708525"/>
          </a:xfrm>
          <a:prstGeom prst="rect">
            <a:avLst/>
          </a:prstGeom>
          <a:noFill/>
          <a:ln w="9525">
            <a:noFill/>
            <a:miter lim="800000"/>
            <a:headEnd/>
            <a:tailEnd/>
          </a:ln>
        </p:spPr>
        <p:txBody>
          <a:bodyPr>
            <a:spAutoFit/>
          </a:bodyPr>
          <a:lstStyle/>
          <a:p>
            <a:pPr marL="457200" indent="-457200" eaLnBrk="0" hangingPunct="0">
              <a:defRPr/>
            </a:pPr>
            <a:endParaRPr kumimoji="0" lang="en-US" altLang="zh-TW" sz="1600" dirty="0">
              <a:solidFill>
                <a:srgbClr val="000000"/>
              </a:solidFill>
              <a:latin typeface="+mj-ea"/>
              <a:ea typeface="+mj-ea"/>
            </a:endParaRPr>
          </a:p>
          <a:p>
            <a:pPr marL="457200" indent="-457200" eaLnBrk="0" hangingPunct="0">
              <a:buClr>
                <a:srgbClr val="808080"/>
              </a:buClr>
              <a:buFont typeface="Wingdings" pitchFamily="2" charset="2"/>
              <a:buChar char="§"/>
              <a:defRPr/>
            </a:pPr>
            <a:r>
              <a:rPr kumimoji="0" lang="en-US" altLang="zh-TW" sz="2000" dirty="0">
                <a:solidFill>
                  <a:srgbClr val="595959"/>
                </a:solidFill>
                <a:latin typeface="+mj-ea"/>
                <a:ea typeface="+mj-ea"/>
              </a:rPr>
              <a:t>JSTOR </a:t>
            </a:r>
            <a:r>
              <a:rPr kumimoji="0" lang="zh-TW" altLang="en-US" sz="2000" dirty="0">
                <a:solidFill>
                  <a:srgbClr val="595959"/>
                </a:solidFill>
                <a:latin typeface="+mj-ea"/>
                <a:ea typeface="+mj-ea"/>
              </a:rPr>
              <a:t>平台上將同時收錄現刊及回溯期刊內容</a:t>
            </a:r>
          </a:p>
          <a:p>
            <a:pPr marL="457200" indent="-457200" eaLnBrk="0" hangingPunct="0">
              <a:buClr>
                <a:srgbClr val="808080"/>
              </a:buClr>
              <a:buFont typeface="Wingdings" pitchFamily="2" charset="2"/>
              <a:buNone/>
              <a:defRPr/>
            </a:pPr>
            <a:r>
              <a:rPr kumimoji="0" lang="en-US" altLang="zh-TW" sz="1600" dirty="0">
                <a:solidFill>
                  <a:srgbClr val="595959"/>
                </a:solidFill>
                <a:latin typeface="+mj-ea"/>
                <a:ea typeface="+mj-ea"/>
              </a:rPr>
              <a:t>	</a:t>
            </a:r>
            <a:endParaRPr kumimoji="0" lang="en-US" altLang="zh-TW" sz="1400" dirty="0">
              <a:solidFill>
                <a:srgbClr val="595959"/>
              </a:solidFill>
              <a:latin typeface="+mj-ea"/>
              <a:ea typeface="+mj-ea"/>
            </a:endParaRPr>
          </a:p>
          <a:p>
            <a:pPr marL="457200" indent="-457200" eaLnBrk="0" hangingPunct="0">
              <a:buClr>
                <a:srgbClr val="808080"/>
              </a:buClr>
              <a:buFont typeface="Wingdings" pitchFamily="2" charset="2"/>
              <a:buNone/>
              <a:defRPr/>
            </a:pPr>
            <a:endParaRPr kumimoji="0" lang="zh-TW" altLang="en-US" sz="1600" dirty="0">
              <a:solidFill>
                <a:srgbClr val="000000"/>
              </a:solidFill>
              <a:latin typeface="+mj-ea"/>
              <a:ea typeface="+mj-ea"/>
            </a:endParaRPr>
          </a:p>
          <a:p>
            <a:pPr marL="457200" indent="-457200" eaLnBrk="0" hangingPunct="0">
              <a:buClr>
                <a:srgbClr val="808080"/>
              </a:buClr>
              <a:buFont typeface="Wingdings" pitchFamily="2" charset="2"/>
              <a:buChar char="§"/>
              <a:defRPr/>
            </a:pPr>
            <a:r>
              <a:rPr kumimoji="0" lang="zh-TW" altLang="en-US" sz="2000" dirty="0">
                <a:solidFill>
                  <a:srgbClr val="595959"/>
                </a:solidFill>
                <a:latin typeface="+mj-ea"/>
                <a:ea typeface="+mj-ea"/>
              </a:rPr>
              <a:t>收錄來自享有盛譽的大學出版社、學術團體和獨立出版商提供超過 </a:t>
            </a:r>
            <a:r>
              <a:rPr kumimoji="0" lang="en-US" altLang="zh-TW" sz="2000" dirty="0" smtClean="0">
                <a:solidFill>
                  <a:srgbClr val="595959"/>
                </a:solidFill>
                <a:latin typeface="+mj-ea"/>
                <a:ea typeface="+mj-ea"/>
              </a:rPr>
              <a:t>300 </a:t>
            </a:r>
            <a:r>
              <a:rPr kumimoji="0" lang="zh-TW" altLang="en-US" sz="2000" dirty="0">
                <a:solidFill>
                  <a:srgbClr val="595959"/>
                </a:solidFill>
                <a:latin typeface="+mj-ea"/>
                <a:ea typeface="+mj-ea"/>
              </a:rPr>
              <a:t>種的期刊</a:t>
            </a:r>
          </a:p>
          <a:p>
            <a:pPr marL="457200" indent="-457200" eaLnBrk="0" hangingPunct="0">
              <a:buClr>
                <a:srgbClr val="808080"/>
              </a:buClr>
              <a:buFont typeface="Wingdings" pitchFamily="2" charset="2"/>
              <a:buNone/>
              <a:defRPr/>
            </a:pPr>
            <a:r>
              <a:rPr kumimoji="0" lang="en-US" altLang="zh-TW" sz="1600" dirty="0">
                <a:solidFill>
                  <a:srgbClr val="595959"/>
                </a:solidFill>
                <a:latin typeface="+mj-ea"/>
                <a:ea typeface="+mj-ea"/>
              </a:rPr>
              <a:t>	</a:t>
            </a:r>
            <a:endParaRPr kumimoji="0" lang="en-US" altLang="zh-TW" sz="1400" dirty="0">
              <a:solidFill>
                <a:srgbClr val="595959"/>
              </a:solidFill>
              <a:latin typeface="+mj-ea"/>
              <a:ea typeface="+mj-ea"/>
            </a:endParaRPr>
          </a:p>
          <a:p>
            <a:pPr marL="457200" indent="-457200" eaLnBrk="0" hangingPunct="0">
              <a:buClr>
                <a:srgbClr val="808080"/>
              </a:buClr>
              <a:buFont typeface="Wingdings" pitchFamily="2" charset="2"/>
              <a:buNone/>
              <a:defRPr/>
            </a:pPr>
            <a:endParaRPr kumimoji="0" lang="zh-TW" altLang="en-US" sz="1600" dirty="0">
              <a:solidFill>
                <a:srgbClr val="000000"/>
              </a:solidFill>
              <a:latin typeface="+mj-ea"/>
              <a:ea typeface="+mj-ea"/>
            </a:endParaRPr>
          </a:p>
          <a:p>
            <a:pPr marL="457200" indent="-457200" eaLnBrk="0" hangingPunct="0">
              <a:buClr>
                <a:srgbClr val="808080"/>
              </a:buClr>
              <a:buFont typeface="Wingdings" pitchFamily="2" charset="2"/>
              <a:buChar char="§"/>
              <a:defRPr/>
            </a:pPr>
            <a:r>
              <a:rPr kumimoji="0" lang="zh-TW" altLang="en-US" sz="2000" dirty="0">
                <a:solidFill>
                  <a:srgbClr val="595959"/>
                </a:solidFill>
                <a:latin typeface="+mj-ea"/>
                <a:ea typeface="+mj-ea"/>
              </a:rPr>
              <a:t>於 </a:t>
            </a:r>
            <a:r>
              <a:rPr kumimoji="0" lang="en-US" altLang="zh-TW" sz="2000" dirty="0">
                <a:solidFill>
                  <a:srgbClr val="595959"/>
                </a:solidFill>
                <a:latin typeface="+mj-ea"/>
                <a:ea typeface="+mj-ea"/>
              </a:rPr>
              <a:t>2011 </a:t>
            </a:r>
            <a:r>
              <a:rPr kumimoji="0" lang="zh-TW" altLang="en-US" sz="2000" dirty="0">
                <a:solidFill>
                  <a:srgbClr val="595959"/>
                </a:solidFill>
                <a:latin typeface="+mj-ea"/>
                <a:ea typeface="+mj-ea"/>
              </a:rPr>
              <a:t>年 </a:t>
            </a:r>
            <a:r>
              <a:rPr kumimoji="0" lang="en-US" altLang="zh-TW" sz="2000" dirty="0">
                <a:solidFill>
                  <a:srgbClr val="595959"/>
                </a:solidFill>
                <a:latin typeface="+mj-ea"/>
                <a:ea typeface="+mj-ea"/>
              </a:rPr>
              <a:t>1 </a:t>
            </a:r>
            <a:r>
              <a:rPr kumimoji="0" lang="zh-TW" altLang="en-US" sz="2000" dirty="0">
                <a:solidFill>
                  <a:srgbClr val="595959"/>
                </a:solidFill>
                <a:latin typeface="+mj-ea"/>
                <a:ea typeface="+mj-ea"/>
              </a:rPr>
              <a:t>月推出</a:t>
            </a:r>
          </a:p>
          <a:p>
            <a:pPr marL="457200" indent="-457200" eaLnBrk="0" hangingPunct="0">
              <a:buClr>
                <a:srgbClr val="808080"/>
              </a:buClr>
              <a:buFont typeface="Wingdings" pitchFamily="2" charset="2"/>
              <a:buChar char="§"/>
              <a:defRPr/>
            </a:pPr>
            <a:endParaRPr kumimoji="0" lang="zh-TW" altLang="en-US" sz="1600" dirty="0">
              <a:solidFill>
                <a:srgbClr val="595959"/>
              </a:solidFill>
              <a:latin typeface="+mj-ea"/>
              <a:ea typeface="+mj-ea"/>
            </a:endParaRPr>
          </a:p>
          <a:p>
            <a:pPr marL="457200" indent="-457200" eaLnBrk="0" hangingPunct="0">
              <a:buClr>
                <a:srgbClr val="808080"/>
              </a:buClr>
              <a:buFont typeface="Wingdings" pitchFamily="2" charset="2"/>
              <a:buChar char="§"/>
              <a:defRPr/>
            </a:pPr>
            <a:r>
              <a:rPr kumimoji="0" lang="zh-TW" altLang="en-US" sz="2000" dirty="0">
                <a:solidFill>
                  <a:srgbClr val="595959"/>
                </a:solidFill>
                <a:latin typeface="+mj-ea"/>
                <a:ea typeface="+mj-ea"/>
              </a:rPr>
              <a:t>所有 </a:t>
            </a:r>
            <a:r>
              <a:rPr kumimoji="0" lang="en-US" altLang="zh-TW" sz="2000" dirty="0">
                <a:solidFill>
                  <a:srgbClr val="595959"/>
                </a:solidFill>
                <a:latin typeface="+mj-ea"/>
                <a:ea typeface="+mj-ea"/>
              </a:rPr>
              <a:t>CSP </a:t>
            </a:r>
            <a:r>
              <a:rPr kumimoji="0" lang="zh-TW" altLang="en-US" sz="2000" dirty="0">
                <a:solidFill>
                  <a:srgbClr val="595959"/>
                </a:solidFill>
                <a:latin typeface="+mj-ea"/>
                <a:ea typeface="+mj-ea"/>
              </a:rPr>
              <a:t>期刊都包括在 </a:t>
            </a:r>
            <a:r>
              <a:rPr kumimoji="0" lang="en-US" altLang="zh-TW" sz="2000" dirty="0">
                <a:solidFill>
                  <a:srgbClr val="595959"/>
                </a:solidFill>
                <a:latin typeface="+mj-ea"/>
                <a:ea typeface="+mj-ea"/>
              </a:rPr>
              <a:t>JSTOR </a:t>
            </a:r>
            <a:r>
              <a:rPr kumimoji="0" lang="zh-TW" altLang="en-US" sz="2000" dirty="0">
                <a:solidFill>
                  <a:srgbClr val="595959"/>
                </a:solidFill>
                <a:latin typeface="+mj-ea"/>
                <a:ea typeface="+mj-ea"/>
              </a:rPr>
              <a:t>回溯期刊套裝中</a:t>
            </a:r>
          </a:p>
          <a:p>
            <a:pPr marL="457200" indent="-457200" eaLnBrk="0" hangingPunct="0">
              <a:buClr>
                <a:schemeClr val="bg2"/>
              </a:buClr>
              <a:buFont typeface="Wingdings" pitchFamily="2" charset="2"/>
              <a:buNone/>
              <a:defRPr/>
            </a:pPr>
            <a:r>
              <a:rPr kumimoji="0" lang="en-US" altLang="zh-TW" sz="1600" dirty="0">
                <a:solidFill>
                  <a:srgbClr val="595959"/>
                </a:solidFill>
                <a:latin typeface="+mj-ea"/>
                <a:ea typeface="+mj-ea"/>
              </a:rPr>
              <a:t>	</a:t>
            </a:r>
            <a:endParaRPr kumimoji="0" lang="en-US" altLang="zh-TW" sz="1400" dirty="0">
              <a:solidFill>
                <a:srgbClr val="595959"/>
              </a:solidFill>
              <a:latin typeface="+mj-ea"/>
              <a:ea typeface="+mj-ea"/>
            </a:endParaRPr>
          </a:p>
          <a:p>
            <a:pPr marL="457200" indent="-457200" eaLnBrk="0" hangingPunct="0">
              <a:buClr>
                <a:srgbClr val="808080"/>
              </a:buClr>
              <a:buFont typeface="Wingdings" pitchFamily="2" charset="2"/>
              <a:buChar char="§"/>
              <a:defRPr/>
            </a:pPr>
            <a:endParaRPr kumimoji="0" lang="zh-TW" altLang="en-US" sz="1600" dirty="0">
              <a:solidFill>
                <a:srgbClr val="000000"/>
              </a:solidFill>
              <a:latin typeface="+mj-ea"/>
              <a:ea typeface="+mj-ea"/>
            </a:endParaRPr>
          </a:p>
          <a:p>
            <a:pPr marL="457200" indent="-457200" eaLnBrk="0" hangingPunct="0">
              <a:buClr>
                <a:srgbClr val="808080"/>
              </a:buClr>
              <a:buFont typeface="Wingdings" pitchFamily="2" charset="2"/>
              <a:buChar char="§"/>
              <a:defRPr/>
            </a:pPr>
            <a:r>
              <a:rPr kumimoji="0" lang="zh-TW" altLang="en-US" sz="2000" dirty="0">
                <a:solidFill>
                  <a:srgbClr val="595959"/>
                </a:solidFill>
                <a:latin typeface="+mj-ea"/>
                <a:ea typeface="+mj-ea"/>
              </a:rPr>
              <a:t>均透過</a:t>
            </a:r>
            <a:r>
              <a:rPr kumimoji="0" lang="en-US" altLang="zh-TW" sz="2000" dirty="0">
                <a:solidFill>
                  <a:srgbClr val="595959"/>
                </a:solidFill>
                <a:latin typeface="+mj-ea"/>
                <a:ea typeface="+mj-ea"/>
              </a:rPr>
              <a:t>Portico</a:t>
            </a:r>
            <a:r>
              <a:rPr kumimoji="0" lang="zh-TW" altLang="en-US" sz="2000" dirty="0">
                <a:solidFill>
                  <a:srgbClr val="595959"/>
                </a:solidFill>
                <a:latin typeface="+mj-ea"/>
                <a:ea typeface="+mj-ea"/>
              </a:rPr>
              <a:t>永續保存和</a:t>
            </a:r>
            <a:r>
              <a:rPr kumimoji="0" lang="en-US" altLang="zh-TW" sz="2000" dirty="0">
                <a:solidFill>
                  <a:srgbClr val="595959"/>
                </a:solidFill>
                <a:latin typeface="+mj-ea"/>
                <a:ea typeface="+mj-ea"/>
              </a:rPr>
              <a:t>PCA</a:t>
            </a:r>
            <a:endParaRPr kumimoji="0" lang="en-US" altLang="zh-TW" sz="2000" dirty="0">
              <a:solidFill>
                <a:srgbClr val="595959"/>
              </a:solidFill>
              <a:latin typeface="+mj-ea"/>
              <a:ea typeface="+mj-ea"/>
              <a:hlinkClick r:id="rId4"/>
            </a:endParaRPr>
          </a:p>
          <a:p>
            <a:pPr marL="457200" indent="-457200" eaLnBrk="0" hangingPunct="0">
              <a:buClr>
                <a:srgbClr val="808080"/>
              </a:buClr>
              <a:buFont typeface="Wingdings" pitchFamily="2" charset="2"/>
              <a:buNone/>
              <a:defRPr/>
            </a:pPr>
            <a:r>
              <a:rPr kumimoji="0" lang="en-US" altLang="zh-TW" sz="1600" dirty="0">
                <a:solidFill>
                  <a:srgbClr val="595959"/>
                </a:solidFill>
                <a:latin typeface="+mj-ea"/>
                <a:ea typeface="+mj-ea"/>
              </a:rPr>
              <a:t>	</a:t>
            </a:r>
            <a:r>
              <a:rPr kumimoji="0" lang="en-US" altLang="zh-TW" sz="1400" dirty="0">
                <a:solidFill>
                  <a:srgbClr val="595959"/>
                </a:solidFill>
                <a:latin typeface="+mj-ea"/>
                <a:ea typeface="+mj-ea"/>
              </a:rPr>
              <a:t>Preservation and PCA through </a:t>
            </a:r>
            <a:r>
              <a:rPr kumimoji="0" lang="en-US" altLang="zh-TW" sz="1400" dirty="0">
                <a:solidFill>
                  <a:srgbClr val="595959"/>
                </a:solidFill>
                <a:latin typeface="+mj-ea"/>
                <a:ea typeface="+mj-ea"/>
                <a:hlinkClick r:id="rId4"/>
              </a:rPr>
              <a:t>Portico</a:t>
            </a:r>
            <a:endParaRPr kumimoji="0" lang="en-US" altLang="zh-TW" sz="1400" dirty="0">
              <a:solidFill>
                <a:srgbClr val="000000"/>
              </a:solidFill>
              <a:latin typeface="+mj-ea"/>
              <a:ea typeface="+mj-ea"/>
            </a:endParaRPr>
          </a:p>
          <a:p>
            <a:pPr marL="457200" indent="-457200" eaLnBrk="0" hangingPunct="0">
              <a:buClr>
                <a:srgbClr val="808080"/>
              </a:buClr>
              <a:buFont typeface="Wingdings" pitchFamily="2" charset="2"/>
              <a:buChar char="§"/>
              <a:defRPr/>
            </a:pPr>
            <a:endParaRPr kumimoji="0" lang="zh-TW" altLang="en-US" sz="1600" dirty="0">
              <a:solidFill>
                <a:srgbClr val="000000"/>
              </a:solidFill>
              <a:latin typeface="Times New Roman" pitchFamily="18" charset="0"/>
            </a:endParaRPr>
          </a:p>
        </p:txBody>
      </p:sp>
      <p:sp>
        <p:nvSpPr>
          <p:cNvPr id="5" name="TextBox 4"/>
          <p:cNvSpPr txBox="1"/>
          <p:nvPr/>
        </p:nvSpPr>
        <p:spPr>
          <a:xfrm>
            <a:off x="6156325" y="1565275"/>
            <a:ext cx="2592388" cy="1570038"/>
          </a:xfrm>
          <a:prstGeom prst="rect">
            <a:avLst/>
          </a:prstGeom>
          <a:solidFill>
            <a:schemeClr val="accent3">
              <a:lumMod val="85000"/>
            </a:schemeClr>
          </a:solidFill>
        </p:spPr>
        <p:txBody>
          <a:bodyPr>
            <a:spAutoFit/>
          </a:bodyPr>
          <a:lstStyle/>
          <a:p>
            <a:pPr lvl="1" indent="-182563" eaLnBrk="0" hangingPunct="0">
              <a:defRPr/>
            </a:pPr>
            <a:r>
              <a:rPr kumimoji="0" lang="en-US" altLang="zh-TW" dirty="0">
                <a:solidFill>
                  <a:srgbClr val="0070C0"/>
                </a:solidFill>
                <a:latin typeface="+mj-ea"/>
                <a:ea typeface="+mj-ea"/>
              </a:rPr>
              <a:t>	</a:t>
            </a:r>
            <a:r>
              <a:rPr kumimoji="0" lang="en-US" altLang="zh-TW" b="1" dirty="0">
                <a:solidFill>
                  <a:srgbClr val="0070C0"/>
                </a:solidFill>
                <a:latin typeface="+mj-ea"/>
                <a:ea typeface="+mj-ea"/>
              </a:rPr>
              <a:t>2013 </a:t>
            </a:r>
            <a:r>
              <a:rPr kumimoji="0" lang="zh-TW" altLang="en-US" b="1" dirty="0">
                <a:solidFill>
                  <a:srgbClr val="0070C0"/>
                </a:solidFill>
                <a:latin typeface="+mj-ea"/>
                <a:ea typeface="+mj-ea"/>
              </a:rPr>
              <a:t>年將收錄</a:t>
            </a:r>
            <a:r>
              <a:rPr kumimoji="0" lang="en-US" altLang="zh-TW" b="1" dirty="0">
                <a:solidFill>
                  <a:srgbClr val="0070C0"/>
                </a:solidFill>
                <a:latin typeface="+mj-ea"/>
                <a:ea typeface="+mj-ea"/>
              </a:rPr>
              <a:t>38 </a:t>
            </a:r>
            <a:r>
              <a:rPr kumimoji="0" lang="zh-TW" altLang="en-US" b="1" dirty="0">
                <a:solidFill>
                  <a:srgbClr val="0070C0"/>
                </a:solidFill>
                <a:latin typeface="+mj-ea"/>
                <a:ea typeface="+mj-ea"/>
              </a:rPr>
              <a:t>家出版商所提供的 </a:t>
            </a:r>
            <a:r>
              <a:rPr kumimoji="0" lang="en-US" altLang="zh-TW" b="1" dirty="0" smtClean="0">
                <a:solidFill>
                  <a:srgbClr val="0070C0"/>
                </a:solidFill>
                <a:latin typeface="+mj-ea"/>
                <a:ea typeface="+mj-ea"/>
              </a:rPr>
              <a:t>239 </a:t>
            </a:r>
            <a:r>
              <a:rPr kumimoji="0" lang="zh-TW" altLang="en-US" b="1" dirty="0">
                <a:solidFill>
                  <a:srgbClr val="0070C0"/>
                </a:solidFill>
                <a:latin typeface="+mj-ea"/>
                <a:ea typeface="+mj-ea"/>
              </a:rPr>
              <a:t>種刊物</a:t>
            </a:r>
            <a:endParaRPr kumimoji="0" lang="zh-TW" altLang="en-US" dirty="0">
              <a:latin typeface="+mj-ea"/>
              <a:ea typeface="+mj-ea"/>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2"/>
          <p:cNvSpPr>
            <a:spLocks noGrp="1"/>
          </p:cNvSpPr>
          <p:nvPr>
            <p:ph type="title"/>
          </p:nvPr>
        </p:nvSpPr>
        <p:spPr>
          <a:xfrm>
            <a:off x="228600" y="230188"/>
            <a:ext cx="7162800" cy="534987"/>
          </a:xfrm>
        </p:spPr>
        <p:txBody>
          <a:bodyPr/>
          <a:lstStyle/>
          <a:p>
            <a:pPr eaLnBrk="1" hangingPunct="1">
              <a:defRPr/>
            </a:pPr>
            <a:r>
              <a:rPr lang="zh-TW" altLang="en-US" sz="2800" dirty="0" smtClean="0">
                <a:solidFill>
                  <a:schemeClr val="bg2"/>
                </a:solidFill>
                <a:latin typeface="+mj-ea"/>
              </a:rPr>
              <a:t>參與</a:t>
            </a:r>
            <a:r>
              <a:rPr lang="en-US" altLang="zh-TW" sz="2800" dirty="0" smtClean="0">
                <a:solidFill>
                  <a:schemeClr val="bg2"/>
                </a:solidFill>
                <a:latin typeface="+mj-ea"/>
              </a:rPr>
              <a:t>CSP</a:t>
            </a:r>
            <a:r>
              <a:rPr lang="zh-TW" altLang="en-US" sz="2800" dirty="0" smtClean="0">
                <a:solidFill>
                  <a:schemeClr val="bg2"/>
                </a:solidFill>
                <a:latin typeface="+mj-ea"/>
              </a:rPr>
              <a:t>計畫的出版社</a:t>
            </a:r>
            <a:endParaRPr lang="zh-TW" altLang="en-US" sz="1600" dirty="0" smtClean="0">
              <a:solidFill>
                <a:schemeClr val="bg2"/>
              </a:solidFill>
              <a:latin typeface="+mj-ea"/>
            </a:endParaRPr>
          </a:p>
        </p:txBody>
      </p:sp>
      <p:graphicFrame>
        <p:nvGraphicFramePr>
          <p:cNvPr id="30792" name="Group 72"/>
          <p:cNvGraphicFramePr>
            <a:graphicFrameLocks noGrp="1"/>
          </p:cNvGraphicFramePr>
          <p:nvPr/>
        </p:nvGraphicFramePr>
        <p:xfrm>
          <a:off x="533400" y="1295400"/>
          <a:ext cx="5029200" cy="4922520"/>
        </p:xfrm>
        <a:graphic>
          <a:graphicData uri="http://schemas.openxmlformats.org/drawingml/2006/table">
            <a:tbl>
              <a:tblPr/>
              <a:tblGrid>
                <a:gridCol w="5029200"/>
              </a:tblGrid>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dirty="0" smtClean="0">
                          <a:ln>
                            <a:noFill/>
                          </a:ln>
                          <a:solidFill>
                            <a:srgbClr val="000000"/>
                          </a:solidFill>
                          <a:effectLst/>
                          <a:latin typeface="+mj-ea"/>
                          <a:ea typeface="+mj-ea"/>
                        </a:rPr>
                        <a:t>美國東方學會</a:t>
                      </a: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美國雅典古典研究院</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美國東方研究院</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美國國際法協會</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rgbClr val="000000"/>
                          </a:solidFill>
                          <a:effectLst/>
                          <a:latin typeface="+mj-ea"/>
                          <a:ea typeface="+mj-ea"/>
                        </a:rPr>
                        <a:t>Antioch Review </a:t>
                      </a:r>
                      <a:r>
                        <a:rPr kumimoji="0" lang="zh-TW" altLang="en-US" sz="1300" b="0" i="0" u="none" strike="noStrike" cap="none" normalizeH="0" baseline="0" smtClean="0">
                          <a:ln>
                            <a:noFill/>
                          </a:ln>
                          <a:solidFill>
                            <a:srgbClr val="000000"/>
                          </a:solidFill>
                          <a:effectLst/>
                          <a:latin typeface="+mj-ea"/>
                          <a:ea typeface="+mj-ea"/>
                        </a:rPr>
                        <a:t>雜誌社</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美國考古研究會</a:t>
                      </a: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斯拉夫人、東歐人和歐亞混血人種協會</a:t>
                      </a: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非裔美國人生活和歷史研究會</a:t>
                      </a: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澳洲和紐西蘭醫學史協會</a:t>
                      </a: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澳洲勞工史研究會</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中密西根大學</a:t>
                      </a: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美國中西部和中南部古典協會</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賓州歷史協會</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印第安那大學歷史系</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印第安那大學出版社</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傳統音樂國際理事會</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黑人教育期刊</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dirty="0" smtClean="0">
                          <a:ln>
                            <a:noFill/>
                          </a:ln>
                          <a:solidFill>
                            <a:srgbClr val="000000"/>
                          </a:solidFill>
                          <a:effectLst/>
                          <a:latin typeface="+mj-ea"/>
                          <a:ea typeface="+mj-ea"/>
                        </a:rPr>
                        <a:t>麻省歷史協會</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1" i="0" u="none" strike="noStrike" cap="none" normalizeH="0" baseline="0" smtClean="0">
                          <a:ln>
                            <a:noFill/>
                          </a:ln>
                          <a:solidFill>
                            <a:srgbClr val="0070C0"/>
                          </a:solidFill>
                          <a:effectLst/>
                          <a:latin typeface="+mj-ea"/>
                          <a:ea typeface="+mj-ea"/>
                        </a:rPr>
                        <a:t>美國數學協會</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現代人文研究協會</a:t>
                      </a: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美國數學教師理事會</a:t>
                      </a: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rgbClr val="000000"/>
                          </a:solidFill>
                          <a:effectLst/>
                          <a:latin typeface="+mj-ea"/>
                          <a:ea typeface="+mj-ea"/>
                        </a:rPr>
                        <a:t>Omohundro </a:t>
                      </a:r>
                      <a:r>
                        <a:rPr kumimoji="0" lang="zh-TW" altLang="en-US" sz="1300" b="0" i="0" u="none" strike="noStrike" cap="none" normalizeH="0" baseline="0" smtClean="0">
                          <a:ln>
                            <a:noFill/>
                          </a:ln>
                          <a:solidFill>
                            <a:srgbClr val="000000"/>
                          </a:solidFill>
                          <a:effectLst/>
                          <a:latin typeface="+mj-ea"/>
                          <a:ea typeface="+mj-ea"/>
                        </a:rPr>
                        <a:t>早期美國歷史和文化研究會</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300" b="0" i="0" u="none" strike="noStrike" cap="none" normalizeH="0" baseline="0" smtClean="0">
                          <a:ln>
                            <a:noFill/>
                          </a:ln>
                          <a:solidFill>
                            <a:srgbClr val="000000"/>
                          </a:solidFill>
                          <a:effectLst/>
                          <a:latin typeface="+mj-ea"/>
                          <a:ea typeface="+mj-ea"/>
                        </a:rPr>
                        <a:t>奧勒崗歷史協會</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300" b="0" i="0" u="none" strike="noStrike" cap="none" normalizeH="0" baseline="0" dirty="0" smtClean="0">
                          <a:ln>
                            <a:noFill/>
                          </a:ln>
                          <a:solidFill>
                            <a:srgbClr val="000000"/>
                          </a:solidFill>
                          <a:effectLst/>
                          <a:latin typeface="+mj-ea"/>
                          <a:ea typeface="+mj-ea"/>
                        </a:rPr>
                        <a:t>Paradigm Publishers</a:t>
                      </a:r>
                    </a:p>
                  </a:txBody>
                  <a:tcPr marL="0" marR="0" marT="0" marB="0" anchor="b" horzOverflow="overflow">
                    <a:lnL>
                      <a:noFill/>
                    </a:lnL>
                    <a:lnR>
                      <a:noFill/>
                    </a:lnR>
                    <a:lnT>
                      <a:noFill/>
                    </a:lnT>
                    <a:lnB>
                      <a:noFill/>
                    </a:lnB>
                    <a:lnTlToBr>
                      <a:noFill/>
                    </a:lnTlToBr>
                    <a:lnBlToTr>
                      <a:noFill/>
                    </a:lnBlToTr>
                    <a:noFill/>
                  </a:tcPr>
                </a:tc>
              </a:tr>
            </a:tbl>
          </a:graphicData>
        </a:graphic>
      </p:graphicFrame>
      <p:graphicFrame>
        <p:nvGraphicFramePr>
          <p:cNvPr id="30787" name="Group 67"/>
          <p:cNvGraphicFramePr>
            <a:graphicFrameLocks noGrp="1"/>
          </p:cNvGraphicFramePr>
          <p:nvPr/>
        </p:nvGraphicFramePr>
        <p:xfrm>
          <a:off x="3575050" y="1268413"/>
          <a:ext cx="5029200" cy="4922520"/>
        </p:xfrm>
        <a:graphic>
          <a:graphicData uri="http://schemas.openxmlformats.org/drawingml/2006/table">
            <a:tbl>
              <a:tblPr/>
              <a:tblGrid>
                <a:gridCol w="5029200"/>
              </a:tblGrid>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dirty="0" smtClean="0">
                          <a:ln>
                            <a:noFill/>
                          </a:ln>
                          <a:solidFill>
                            <a:schemeClr val="tx1"/>
                          </a:solidFill>
                          <a:effectLst/>
                          <a:latin typeface="+mj-ea"/>
                          <a:ea typeface="+mj-ea"/>
                        </a:rPr>
                        <a:t>American Oriental Society</a:t>
                      </a:r>
                      <a:endParaRPr kumimoji="0" lang="en-US" altLang="zh-TW" sz="1300" b="0" i="0" u="none" strike="noStrike" cap="none" normalizeH="0" baseline="0" dirty="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American School of Classical Studies at Athens</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American Schools of Oriental Research</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American Society of International Law</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Antioch Review</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Archaeological Institute of America</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Association for Slavic, East European, and Eurasian Studies</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Association for the Study of African American Life and History</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Australian and New Zealand Society of the History of Medicine</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Australian Society for the Study of  Labour History, Inc.</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Central Michigan University</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dirty="0" smtClean="0">
                          <a:ln>
                            <a:noFill/>
                          </a:ln>
                          <a:solidFill>
                            <a:schemeClr val="tx1"/>
                          </a:solidFill>
                          <a:effectLst/>
                          <a:latin typeface="+mj-ea"/>
                          <a:ea typeface="+mj-ea"/>
                        </a:rPr>
                        <a:t>Classical Association of the Middle West and South</a:t>
                      </a:r>
                      <a:endParaRPr kumimoji="0" lang="en-US" altLang="zh-TW" sz="1300" b="0" i="0" u="none" strike="noStrike" cap="none" normalizeH="0" baseline="0" dirty="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Historical Society of Pennsylvania</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Indiana University Department of History</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Indiana University Press</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International Council for Traditional Music</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Journal of Negro Education</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Massachusetts Historical Society</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1" i="0" u="none" strike="noStrike" cap="none" normalizeH="0" baseline="0" smtClean="0">
                          <a:ln>
                            <a:noFill/>
                          </a:ln>
                          <a:solidFill>
                            <a:srgbClr val="0070C0"/>
                          </a:solidFill>
                          <a:effectLst/>
                          <a:latin typeface="+mj-ea"/>
                          <a:ea typeface="+mj-ea"/>
                        </a:rPr>
                        <a:t>Mathematical Association of America</a:t>
                      </a: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Modern Humanities Research Association</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National Council of Teachers of Mathematics</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219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Omohundro Institute of Early American History and Culture</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14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smtClean="0">
                          <a:ln>
                            <a:noFill/>
                          </a:ln>
                          <a:solidFill>
                            <a:schemeClr val="tx1"/>
                          </a:solidFill>
                          <a:effectLst/>
                          <a:latin typeface="+mj-ea"/>
                          <a:ea typeface="+mj-ea"/>
                        </a:rPr>
                        <a:t>Oregon Historical Society</a:t>
                      </a:r>
                      <a:endParaRPr kumimoji="0" lang="en-US" altLang="zh-TW" sz="13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300" b="0" i="0" u="none" strike="noStrike" cap="none" normalizeH="0" baseline="0" dirty="0" smtClean="0">
                          <a:ln>
                            <a:noFill/>
                          </a:ln>
                          <a:solidFill>
                            <a:schemeClr val="tx1"/>
                          </a:solidFill>
                          <a:effectLst/>
                          <a:latin typeface="+mj-ea"/>
                          <a:ea typeface="+mj-ea"/>
                        </a:rPr>
                        <a:t>Paradigm Publishers</a:t>
                      </a:r>
                      <a:endParaRPr kumimoji="0" lang="en-US" altLang="zh-TW" sz="1300" b="0" i="0" u="none" strike="noStrike" cap="none" normalizeH="0" baseline="0" dirty="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276" name="Group 4"/>
          <p:cNvGraphicFramePr>
            <a:graphicFrameLocks noGrp="1"/>
          </p:cNvGraphicFramePr>
          <p:nvPr>
            <p:ph sz="half" idx="1"/>
          </p:nvPr>
        </p:nvGraphicFramePr>
        <p:xfrm>
          <a:off x="685800" y="1751013"/>
          <a:ext cx="3810000" cy="3962403"/>
        </p:xfrm>
        <a:graphic>
          <a:graphicData uri="http://schemas.openxmlformats.org/drawingml/2006/table">
            <a:tbl>
              <a:tblPr/>
              <a:tblGrid>
                <a:gridCol w="3810000"/>
              </a:tblGrid>
              <a:tr h="301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mj-ea"/>
                          <a:ea typeface="+mj-ea"/>
                        </a:rPr>
                        <a:t>賓州大學出版社</a:t>
                      </a: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mj-ea"/>
                          <a:ea typeface="+mj-ea"/>
                        </a:rPr>
                        <a:t>Perspectives of New Music </a:t>
                      </a:r>
                      <a:r>
                        <a:rPr kumimoji="0" lang="zh-TW" altLang="en-US" sz="1800" b="0" i="0" u="none" strike="noStrike" cap="none" normalizeH="0" baseline="0" smtClean="0">
                          <a:ln>
                            <a:noFill/>
                          </a:ln>
                          <a:solidFill>
                            <a:srgbClr val="000000"/>
                          </a:solidFill>
                          <a:effectLst/>
                          <a:latin typeface="+mj-ea"/>
                          <a:ea typeface="+mj-ea"/>
                        </a:rPr>
                        <a:t>雜誌社</a:t>
                      </a:r>
                    </a:p>
                  </a:txBody>
                  <a:tcPr marL="0" marR="0" marT="0" marB="0" anchor="b" horzOverflow="overflow">
                    <a:lnL>
                      <a:noFill/>
                    </a:lnL>
                    <a:lnR>
                      <a:noFill/>
                    </a:lnR>
                    <a:lnT>
                      <a:noFill/>
                    </a:lnT>
                    <a:lnB>
                      <a:noFill/>
                    </a:lnB>
                    <a:lnTlToBr>
                      <a:noFill/>
                    </a:lnTlToBr>
                    <a:lnBlToTr>
                      <a:noFill/>
                    </a:lnBlToTr>
                    <a:noFill/>
                  </a:tcPr>
                </a:tc>
              </a:tr>
              <a:tr h="301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mj-ea"/>
                          <a:ea typeface="+mj-ea"/>
                        </a:rPr>
                        <a:t>SF-TH </a:t>
                      </a:r>
                      <a:r>
                        <a:rPr kumimoji="0" lang="zh-TW" altLang="en-US" sz="1800" b="0" i="0" u="none" strike="noStrike" cap="none" normalizeH="0" baseline="0" smtClean="0">
                          <a:ln>
                            <a:noFill/>
                          </a:ln>
                          <a:solidFill>
                            <a:srgbClr val="000000"/>
                          </a:solidFill>
                          <a:effectLst/>
                          <a:latin typeface="+mj-ea"/>
                          <a:ea typeface="+mj-ea"/>
                        </a:rPr>
                        <a:t>公司</a:t>
                      </a:r>
                    </a:p>
                  </a:txBody>
                  <a:tcPr marL="0" marR="0" marT="0" marB="0" anchor="b" horzOverflow="overflow">
                    <a:lnL>
                      <a:noFill/>
                    </a:lnL>
                    <a:lnR>
                      <a:noFill/>
                    </a:lnR>
                    <a:lnT>
                      <a:noFill/>
                    </a:lnT>
                    <a:lnB>
                      <a:noFill/>
                    </a:lnB>
                    <a:lnTlToBr>
                      <a:noFill/>
                    </a:lnTlToBr>
                    <a:lnBlToTr>
                      <a:noFill/>
                    </a:lnBlToTr>
                    <a:noFill/>
                  </a:tcPr>
                </a:tc>
              </a:tr>
              <a:tr h="334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smtClean="0">
                          <a:ln>
                            <a:noFill/>
                          </a:ln>
                          <a:solidFill>
                            <a:srgbClr val="000000"/>
                          </a:solidFill>
                          <a:effectLst/>
                          <a:latin typeface="+mj-ea"/>
                          <a:ea typeface="+mj-ea"/>
                        </a:rPr>
                        <a:t>康乃爾大學東南亞計劃出版物</a:t>
                      </a:r>
                    </a:p>
                  </a:txBody>
                  <a:tcPr marL="0" marR="0" marT="0" marB="0" anchor="b" horzOverflow="overflow">
                    <a:lnL>
                      <a:noFill/>
                    </a:lnL>
                    <a:lnR>
                      <a:noFill/>
                    </a:lnR>
                    <a:lnT>
                      <a:noFill/>
                    </a:lnT>
                    <a:lnB>
                      <a:noFill/>
                    </a:lnB>
                    <a:lnTlToBr>
                      <a:noFill/>
                    </a:lnTlToBr>
                    <a:lnBlToTr>
                      <a:noFill/>
                    </a:lnBlToTr>
                    <a:noFill/>
                  </a:tcPr>
                </a:tc>
              </a:tr>
              <a:tr h="301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mj-ea"/>
                          <a:ea typeface="+mj-ea"/>
                        </a:rPr>
                        <a:t>波士頓大學校董會</a:t>
                      </a: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smtClean="0">
                          <a:ln>
                            <a:noFill/>
                          </a:ln>
                          <a:solidFill>
                            <a:srgbClr val="0070C0"/>
                          </a:solidFill>
                          <a:effectLst/>
                          <a:latin typeface="+mj-ea"/>
                          <a:ea typeface="+mj-ea"/>
                        </a:rPr>
                        <a:t>加州大學出版社</a:t>
                      </a:r>
                    </a:p>
                  </a:txBody>
                  <a:tcPr marL="0" marR="0" marT="0" marB="0" anchor="b" horzOverflow="overflow">
                    <a:lnL>
                      <a:noFill/>
                    </a:lnL>
                    <a:lnR>
                      <a:noFill/>
                    </a:lnR>
                    <a:lnT>
                      <a:noFill/>
                    </a:lnT>
                    <a:lnB>
                      <a:noFill/>
                    </a:lnB>
                    <a:lnTlToBr>
                      <a:noFill/>
                    </a:lnTlToBr>
                    <a:lnBlToTr>
                      <a:noFill/>
                    </a:lnBlToTr>
                    <a:noFill/>
                  </a:tcPr>
                </a:tc>
              </a:tr>
              <a:tr h="301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smtClean="0">
                          <a:ln>
                            <a:noFill/>
                          </a:ln>
                          <a:solidFill>
                            <a:srgbClr val="0070C0"/>
                          </a:solidFill>
                          <a:effectLst/>
                          <a:latin typeface="+mj-ea"/>
                          <a:ea typeface="+mj-ea"/>
                        </a:rPr>
                        <a:t>芝加哥大學出版社</a:t>
                      </a: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smtClean="0">
                          <a:ln>
                            <a:noFill/>
                          </a:ln>
                          <a:solidFill>
                            <a:srgbClr val="000000"/>
                          </a:solidFill>
                          <a:effectLst/>
                          <a:latin typeface="+mj-ea"/>
                          <a:ea typeface="+mj-ea"/>
                        </a:rPr>
                        <a:t>科羅拉多大學 </a:t>
                      </a:r>
                    </a:p>
                  </a:txBody>
                  <a:tcPr marL="0" marR="0" marT="0" marB="0" anchor="b" horzOverflow="overflow">
                    <a:lnL>
                      <a:noFill/>
                    </a:lnL>
                    <a:lnR>
                      <a:noFill/>
                    </a:lnR>
                    <a:lnT>
                      <a:noFill/>
                    </a:lnT>
                    <a:lnB>
                      <a:noFill/>
                    </a:lnB>
                    <a:lnTlToBr>
                      <a:noFill/>
                    </a:lnTlToBr>
                    <a:lnBlToTr>
                      <a:noFill/>
                    </a:lnBlToTr>
                    <a:noFill/>
                  </a:tcPr>
                </a:tc>
              </a:tr>
              <a:tr h="301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dirty="0" smtClean="0">
                          <a:ln>
                            <a:noFill/>
                          </a:ln>
                          <a:solidFill>
                            <a:srgbClr val="000000"/>
                          </a:solidFill>
                          <a:effectLst/>
                          <a:latin typeface="+mj-ea"/>
                          <a:ea typeface="+mj-ea"/>
                        </a:rPr>
                        <a:t>伊利諾大學出版社</a:t>
                      </a: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smtClean="0">
                          <a:ln>
                            <a:noFill/>
                          </a:ln>
                          <a:solidFill>
                            <a:srgbClr val="000000"/>
                          </a:solidFill>
                          <a:effectLst/>
                          <a:latin typeface="+mj-ea"/>
                          <a:ea typeface="+mj-ea"/>
                        </a:rPr>
                        <a:t>明尼蘇達大學出版社</a:t>
                      </a:r>
                    </a:p>
                  </a:txBody>
                  <a:tcPr marL="0" marR="0" marT="0" marB="0" anchor="b" horzOverflow="overflow">
                    <a:lnL>
                      <a:noFill/>
                    </a:lnL>
                    <a:lnR>
                      <a:noFill/>
                    </a:lnR>
                    <a:lnT>
                      <a:noFill/>
                    </a:lnT>
                    <a:lnB>
                      <a:noFill/>
                    </a:lnB>
                    <a:lnTlToBr>
                      <a:noFill/>
                    </a:lnTlToBr>
                    <a:lnBlToTr>
                      <a:noFill/>
                    </a:lnBlToTr>
                    <a:noFill/>
                  </a:tcPr>
                </a:tc>
              </a:tr>
              <a:tr h="301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smtClean="0">
                          <a:ln>
                            <a:noFill/>
                          </a:ln>
                          <a:solidFill>
                            <a:srgbClr val="000000"/>
                          </a:solidFill>
                          <a:effectLst/>
                          <a:latin typeface="+mj-ea"/>
                          <a:ea typeface="+mj-ea"/>
                        </a:rPr>
                        <a:t>內布拉斯加大學出版社</a:t>
                      </a: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smtClean="0">
                          <a:ln>
                            <a:noFill/>
                          </a:ln>
                          <a:solidFill>
                            <a:srgbClr val="000000"/>
                          </a:solidFill>
                          <a:effectLst/>
                          <a:latin typeface="+mj-ea"/>
                          <a:ea typeface="+mj-ea"/>
                        </a:rPr>
                        <a:t>西方歷史季刊</a:t>
                      </a:r>
                    </a:p>
                  </a:txBody>
                  <a:tcPr marL="0" marR="0" marT="0" marB="0" anchor="b" horzOverflow="overflow">
                    <a:lnL>
                      <a:noFill/>
                    </a:lnL>
                    <a:lnR>
                      <a:noFill/>
                    </a:lnR>
                    <a:lnT>
                      <a:noFill/>
                    </a:lnT>
                    <a:lnB>
                      <a:noFill/>
                    </a:lnB>
                    <a:lnTlToBr>
                      <a:noFill/>
                    </a:lnTlToBr>
                    <a:lnBlToTr>
                      <a:noFill/>
                    </a:lnBlToTr>
                    <a:noFill/>
                  </a:tcPr>
                </a:tc>
              </a:tr>
              <a:tr h="301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dirty="0" smtClean="0">
                          <a:ln>
                            <a:noFill/>
                          </a:ln>
                          <a:solidFill>
                            <a:srgbClr val="000000"/>
                          </a:solidFill>
                          <a:effectLst/>
                          <a:latin typeface="+mj-ea"/>
                          <a:ea typeface="+mj-ea"/>
                        </a:rPr>
                        <a:t>World Literature Today </a:t>
                      </a:r>
                      <a:r>
                        <a:rPr kumimoji="0" lang="zh-TW" altLang="en-US" sz="1800" b="0" i="0" u="none" strike="noStrike" cap="none" normalizeH="0" baseline="0" dirty="0" smtClean="0">
                          <a:ln>
                            <a:noFill/>
                          </a:ln>
                          <a:solidFill>
                            <a:srgbClr val="000000"/>
                          </a:solidFill>
                          <a:effectLst/>
                          <a:latin typeface="+mj-ea"/>
                          <a:ea typeface="+mj-ea"/>
                        </a:rPr>
                        <a:t>雜誌社</a:t>
                      </a:r>
                    </a:p>
                  </a:txBody>
                  <a:tcPr marL="0" marR="0" marT="0" marB="0" anchor="b" horzOverflow="overflow">
                    <a:lnL>
                      <a:noFill/>
                    </a:lnL>
                    <a:lnR>
                      <a:noFill/>
                    </a:lnR>
                    <a:lnT>
                      <a:noFill/>
                    </a:lnT>
                    <a:lnB>
                      <a:noFill/>
                    </a:lnB>
                    <a:lnTlToBr>
                      <a:noFill/>
                    </a:lnTlToBr>
                    <a:lnBlToTr>
                      <a:noFill/>
                    </a:lnBlToTr>
                    <a:noFill/>
                  </a:tcPr>
                </a:tc>
              </a:tr>
            </a:tbl>
          </a:graphicData>
        </a:graphic>
      </p:graphicFrame>
      <p:graphicFrame>
        <p:nvGraphicFramePr>
          <p:cNvPr id="5" name="Table 4"/>
          <p:cNvGraphicFramePr>
            <a:graphicFrameLocks noGrp="1"/>
          </p:cNvGraphicFramePr>
          <p:nvPr>
            <p:ph sz="half" idx="2"/>
          </p:nvPr>
        </p:nvGraphicFramePr>
        <p:xfrm>
          <a:off x="4648200" y="1751013"/>
          <a:ext cx="3810000" cy="4115123"/>
        </p:xfrm>
        <a:graphic>
          <a:graphicData uri="http://schemas.openxmlformats.org/drawingml/2006/table">
            <a:tbl>
              <a:tblPr/>
              <a:tblGrid>
                <a:gridCol w="3810000"/>
              </a:tblGrid>
              <a:tr h="3032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dirty="0" smtClean="0">
                          <a:ln>
                            <a:noFill/>
                          </a:ln>
                          <a:solidFill>
                            <a:schemeClr val="tx1"/>
                          </a:solidFill>
                          <a:effectLst/>
                          <a:latin typeface="+mj-ea"/>
                          <a:ea typeface="+mj-ea"/>
                        </a:rPr>
                        <a:t>Penn State University Press</a:t>
                      </a:r>
                      <a:endParaRPr kumimoji="0" lang="en-US" altLang="zh-TW" sz="1600" b="0" i="0" u="none" strike="noStrike" cap="none" normalizeH="0" baseline="0" dirty="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dirty="0" smtClean="0">
                          <a:ln>
                            <a:noFill/>
                          </a:ln>
                          <a:solidFill>
                            <a:schemeClr val="tx1"/>
                          </a:solidFill>
                          <a:effectLst/>
                          <a:latin typeface="+mj-ea"/>
                          <a:ea typeface="+mj-ea"/>
                        </a:rPr>
                        <a:t>Perspectives of New Music</a:t>
                      </a:r>
                      <a:endParaRPr kumimoji="0" lang="en-US" altLang="zh-TW" sz="1600" b="0" i="0" u="none" strike="noStrike" cap="none" normalizeH="0" baseline="0" dirty="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000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dirty="0" smtClean="0">
                          <a:ln>
                            <a:noFill/>
                          </a:ln>
                          <a:solidFill>
                            <a:schemeClr val="tx1"/>
                          </a:solidFill>
                          <a:effectLst/>
                          <a:latin typeface="+mj-ea"/>
                          <a:ea typeface="+mj-ea"/>
                        </a:rPr>
                        <a:t>SF-TH Inc</a:t>
                      </a:r>
                      <a:endParaRPr kumimoji="0" lang="en-US" altLang="zh-TW" sz="1600" b="0" i="0" u="none" strike="noStrike" cap="none" normalizeH="0" baseline="0" dirty="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349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smtClean="0">
                          <a:ln>
                            <a:noFill/>
                          </a:ln>
                          <a:solidFill>
                            <a:schemeClr val="tx1"/>
                          </a:solidFill>
                          <a:effectLst/>
                          <a:latin typeface="+mj-ea"/>
                          <a:ea typeface="+mj-ea"/>
                        </a:rPr>
                        <a:t>Southeast Asia Program Publications at Cornell</a:t>
                      </a:r>
                      <a:endParaRPr kumimoji="0" lang="en-US" altLang="zh-TW" sz="16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016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smtClean="0">
                          <a:ln>
                            <a:noFill/>
                          </a:ln>
                          <a:solidFill>
                            <a:schemeClr val="tx1"/>
                          </a:solidFill>
                          <a:effectLst/>
                          <a:latin typeface="+mj-ea"/>
                          <a:ea typeface="+mj-ea"/>
                        </a:rPr>
                        <a:t>Trustees of Boston University</a:t>
                      </a:r>
                      <a:endParaRPr kumimoji="0" lang="en-US" altLang="zh-TW" sz="16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0070C0"/>
                          </a:solidFill>
                          <a:effectLst/>
                          <a:latin typeface="+mj-ea"/>
                          <a:ea typeface="+mj-ea"/>
                        </a:rPr>
                        <a:t>University of California Press</a:t>
                      </a: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70C0"/>
                          </a:solidFill>
                          <a:effectLst/>
                          <a:latin typeface="+mj-ea"/>
                          <a:ea typeface="+mj-ea"/>
                        </a:rPr>
                        <a:t>University of Chicago Press</a:t>
                      </a:r>
                    </a:p>
                  </a:txBody>
                  <a:tcPr marL="0" marR="0" marT="0" marB="0" anchor="b" horzOverflow="overflow">
                    <a:lnL>
                      <a:noFill/>
                    </a:lnL>
                    <a:lnR>
                      <a:noFill/>
                    </a:lnR>
                    <a:lnT>
                      <a:noFill/>
                    </a:lnT>
                    <a:lnB>
                      <a:noFill/>
                    </a:lnB>
                    <a:lnTlToBr>
                      <a:noFill/>
                    </a:lnTlToBr>
                    <a:lnBlToTr>
                      <a:noFill/>
                    </a:lnBlToTr>
                    <a:noFill/>
                  </a:tcPr>
                </a:tc>
              </a:tr>
              <a:tr h="3000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smtClean="0">
                          <a:ln>
                            <a:noFill/>
                          </a:ln>
                          <a:solidFill>
                            <a:schemeClr val="tx1"/>
                          </a:solidFill>
                          <a:effectLst/>
                          <a:latin typeface="+mj-ea"/>
                          <a:ea typeface="+mj-ea"/>
                        </a:rPr>
                        <a:t>University of Colorado </a:t>
                      </a:r>
                      <a:endParaRPr kumimoji="0" lang="en-US" altLang="zh-TW" sz="16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smtClean="0">
                          <a:ln>
                            <a:noFill/>
                          </a:ln>
                          <a:solidFill>
                            <a:schemeClr val="tx1"/>
                          </a:solidFill>
                          <a:effectLst/>
                          <a:latin typeface="+mj-ea"/>
                          <a:ea typeface="+mj-ea"/>
                        </a:rPr>
                        <a:t>University of Illinois Press</a:t>
                      </a:r>
                      <a:endParaRPr kumimoji="0" lang="en-US" altLang="zh-TW" sz="16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smtClean="0">
                          <a:ln>
                            <a:noFill/>
                          </a:ln>
                          <a:solidFill>
                            <a:schemeClr val="tx1"/>
                          </a:solidFill>
                          <a:effectLst/>
                          <a:latin typeface="+mj-ea"/>
                          <a:ea typeface="+mj-ea"/>
                        </a:rPr>
                        <a:t>University of Minnesota Press</a:t>
                      </a:r>
                      <a:endParaRPr kumimoji="0" lang="en-US" altLang="zh-TW" sz="16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smtClean="0">
                          <a:ln>
                            <a:noFill/>
                          </a:ln>
                          <a:solidFill>
                            <a:schemeClr val="tx1"/>
                          </a:solidFill>
                          <a:effectLst/>
                          <a:latin typeface="+mj-ea"/>
                          <a:ea typeface="+mj-ea"/>
                        </a:rPr>
                        <a:t>University of Nebraska Press</a:t>
                      </a:r>
                      <a:endParaRPr kumimoji="0" lang="en-US" altLang="zh-TW" sz="16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032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smtClean="0">
                          <a:ln>
                            <a:noFill/>
                          </a:ln>
                          <a:solidFill>
                            <a:schemeClr val="tx1"/>
                          </a:solidFill>
                          <a:effectLst/>
                          <a:latin typeface="+mj-ea"/>
                          <a:ea typeface="+mj-ea"/>
                        </a:rPr>
                        <a:t>Western Historical Quarterly</a:t>
                      </a:r>
                      <a:endParaRPr kumimoji="0" lang="en-US" altLang="zh-TW" sz="1600" b="0" i="0" u="none" strike="noStrike" cap="none" normalizeH="0" baseline="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r h="3000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zh-TW" sz="1600" b="0" i="0" u="none" strike="noStrike" cap="none" normalizeH="0" baseline="0" dirty="0" smtClean="0">
                          <a:ln>
                            <a:noFill/>
                          </a:ln>
                          <a:solidFill>
                            <a:schemeClr val="tx1"/>
                          </a:solidFill>
                          <a:effectLst/>
                          <a:latin typeface="+mj-ea"/>
                          <a:ea typeface="+mj-ea"/>
                        </a:rPr>
                        <a:t>World Literature Today</a:t>
                      </a:r>
                      <a:endParaRPr kumimoji="0" lang="en-US" altLang="zh-TW" sz="1600" b="0" i="0" u="none" strike="noStrike" cap="none" normalizeH="0" baseline="0" dirty="0" smtClean="0">
                        <a:ln>
                          <a:noFill/>
                        </a:ln>
                        <a:solidFill>
                          <a:srgbClr val="000000"/>
                        </a:solidFill>
                        <a:effectLst/>
                        <a:latin typeface="+mj-ea"/>
                        <a:ea typeface="+mj-ea"/>
                      </a:endParaRPr>
                    </a:p>
                  </a:txBody>
                  <a:tcPr marL="0" marR="0" marT="0" marB="0" anchor="b" horzOverflow="overflow">
                    <a:lnL>
                      <a:noFill/>
                    </a:lnL>
                    <a:lnR>
                      <a:noFill/>
                    </a:lnR>
                    <a:lnT>
                      <a:noFill/>
                    </a:lnT>
                    <a:lnB>
                      <a:noFill/>
                    </a:lnB>
                    <a:lnTlToBr>
                      <a:noFill/>
                    </a:lnTlToBr>
                    <a:lnBlToTr>
                      <a:noFill/>
                    </a:lnBlToTr>
                    <a:noFill/>
                  </a:tcPr>
                </a:tc>
              </a:tr>
            </a:tbl>
          </a:graphicData>
        </a:graphic>
      </p:graphicFrame>
      <p:sp>
        <p:nvSpPr>
          <p:cNvPr id="8" name="Title 2"/>
          <p:cNvSpPr>
            <a:spLocks noGrp="1"/>
          </p:cNvSpPr>
          <p:nvPr>
            <p:ph type="title"/>
          </p:nvPr>
        </p:nvSpPr>
        <p:spPr>
          <a:xfrm>
            <a:off x="228600" y="230188"/>
            <a:ext cx="7162800" cy="534987"/>
          </a:xfrm>
        </p:spPr>
        <p:txBody>
          <a:bodyPr>
            <a:normAutofit/>
          </a:bodyPr>
          <a:lstStyle/>
          <a:p>
            <a:pPr eaLnBrk="1" hangingPunct="1">
              <a:defRPr/>
            </a:pPr>
            <a:r>
              <a:rPr lang="zh-TW" altLang="en-US" sz="2800" dirty="0" smtClean="0">
                <a:solidFill>
                  <a:schemeClr val="bg2"/>
                </a:solidFill>
                <a:latin typeface="+mj-ea"/>
              </a:rPr>
              <a:t>參與</a:t>
            </a:r>
            <a:r>
              <a:rPr lang="en-US" altLang="zh-TW" sz="2800" dirty="0" smtClean="0">
                <a:solidFill>
                  <a:schemeClr val="bg2"/>
                </a:solidFill>
                <a:latin typeface="+mj-ea"/>
              </a:rPr>
              <a:t>CSP</a:t>
            </a:r>
            <a:r>
              <a:rPr lang="zh-TW" altLang="en-US" sz="2800" dirty="0" smtClean="0">
                <a:solidFill>
                  <a:schemeClr val="bg2"/>
                </a:solidFill>
                <a:latin typeface="+mj-ea"/>
              </a:rPr>
              <a:t>計畫的出版社</a:t>
            </a:r>
            <a:endParaRPr lang="zh-TW" altLang="en-US" sz="1600" dirty="0" smtClean="0">
              <a:solidFill>
                <a:schemeClr val="bg2"/>
              </a:solidFill>
              <a:latin typeface="+mj-ea"/>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Grp="1" noChangeArrowheads="1"/>
          </p:cNvSpPr>
          <p:nvPr>
            <p:ph idx="1"/>
          </p:nvPr>
        </p:nvSpPr>
        <p:spPr>
          <a:xfrm>
            <a:off x="228600" y="1371600"/>
            <a:ext cx="8367713" cy="4876800"/>
          </a:xfrm>
        </p:spPr>
        <p:txBody>
          <a:bodyPr/>
          <a:lstStyle/>
          <a:p>
            <a:pPr marL="739775" lvl="1" indent="-282575" eaLnBrk="1" hangingPunct="1">
              <a:spcBef>
                <a:spcPts val="475"/>
              </a:spcBef>
              <a:buClr>
                <a:srgbClr val="000000"/>
              </a:buClr>
              <a:defRPr/>
            </a:pPr>
            <a:r>
              <a:rPr lang="en-US" altLang="zh-TW" sz="2000" dirty="0" err="1" smtClean="0">
                <a:solidFill>
                  <a:schemeClr val="tx1"/>
                </a:solidFill>
                <a:latin typeface="+mj-ea"/>
                <a:ea typeface="+mj-ea"/>
              </a:rPr>
              <a:t>利用對</a:t>
            </a:r>
            <a:r>
              <a:rPr lang="en-US" altLang="zh-TW" sz="2000" dirty="0" smtClean="0">
                <a:solidFill>
                  <a:schemeClr val="tx1"/>
                </a:solidFill>
                <a:latin typeface="+mj-ea"/>
                <a:ea typeface="+mj-ea"/>
              </a:rPr>
              <a:t> JSTOR </a:t>
            </a:r>
            <a:r>
              <a:rPr lang="en-US" altLang="zh-TW" sz="2000" dirty="0" err="1" smtClean="0">
                <a:solidFill>
                  <a:schemeClr val="tx1"/>
                </a:solidFill>
                <a:latin typeface="+mj-ea"/>
                <a:ea typeface="+mj-ea"/>
              </a:rPr>
              <a:t>回溯檔案的投資</a:t>
            </a:r>
            <a:r>
              <a:rPr lang="en-US" altLang="zh-TW" sz="2000" dirty="0" smtClean="0">
                <a:solidFill>
                  <a:schemeClr val="tx1"/>
                </a:solidFill>
                <a:latin typeface="+mj-ea"/>
                <a:ea typeface="+mj-ea"/>
              </a:rPr>
              <a:t/>
            </a:r>
            <a:br>
              <a:rPr lang="en-US" altLang="zh-TW" sz="2000" dirty="0" smtClean="0">
                <a:solidFill>
                  <a:schemeClr val="tx1"/>
                </a:solidFill>
                <a:latin typeface="+mj-ea"/>
                <a:ea typeface="+mj-ea"/>
              </a:rPr>
            </a:br>
            <a:endParaRPr lang="en-US" altLang="zh-TW" sz="2000" dirty="0" smtClean="0">
              <a:solidFill>
                <a:schemeClr val="tx1"/>
              </a:solidFill>
              <a:latin typeface="+mj-ea"/>
              <a:ea typeface="+mj-ea"/>
            </a:endParaRPr>
          </a:p>
          <a:p>
            <a:pPr marL="739775" lvl="1" indent="-282575" eaLnBrk="1" hangingPunct="1">
              <a:spcBef>
                <a:spcPts val="475"/>
              </a:spcBef>
              <a:buClr>
                <a:srgbClr val="000000"/>
              </a:buClr>
              <a:defRPr/>
            </a:pPr>
            <a:r>
              <a:rPr lang="zh-TW" altLang="en-US" sz="2000" dirty="0" smtClean="0">
                <a:solidFill>
                  <a:schemeClr val="tx1"/>
                </a:solidFill>
                <a:latin typeface="+mj-ea"/>
                <a:ea typeface="+mj-ea"/>
              </a:rPr>
              <a:t>提升使用量</a:t>
            </a:r>
            <a:endParaRPr lang="zh-TW" altLang="en-US" sz="1400" dirty="0" smtClean="0">
              <a:solidFill>
                <a:schemeClr val="tx1"/>
              </a:solidFill>
              <a:latin typeface="+mj-ea"/>
              <a:ea typeface="+mj-ea"/>
            </a:endParaRPr>
          </a:p>
          <a:p>
            <a:pPr lvl="2" eaLnBrk="1" hangingPunct="1">
              <a:defRPr/>
            </a:pPr>
            <a:r>
              <a:rPr lang="zh-TW" altLang="en-US" sz="2000" dirty="0" smtClean="0">
                <a:solidFill>
                  <a:schemeClr val="tx1"/>
                </a:solidFill>
                <a:latin typeface="+mj-ea"/>
                <a:ea typeface="+mj-ea"/>
              </a:rPr>
              <a:t>參與</a:t>
            </a:r>
            <a:r>
              <a:rPr lang="en-US" altLang="zh-TW" sz="2000" dirty="0" smtClean="0">
                <a:solidFill>
                  <a:schemeClr val="tx1"/>
                </a:solidFill>
                <a:latin typeface="+mj-ea"/>
                <a:ea typeface="+mj-ea"/>
              </a:rPr>
              <a:t>JSTOR</a:t>
            </a:r>
            <a:r>
              <a:rPr lang="zh-TW" altLang="en-US" sz="2000" dirty="0" smtClean="0">
                <a:solidFill>
                  <a:schemeClr val="tx1"/>
                </a:solidFill>
                <a:latin typeface="+mj-ea"/>
                <a:ea typeface="+mj-ea"/>
              </a:rPr>
              <a:t> </a:t>
            </a:r>
            <a:r>
              <a:rPr lang="en-US" altLang="zh-TW" sz="2000" dirty="0" smtClean="0">
                <a:solidFill>
                  <a:schemeClr val="tx1"/>
                </a:solidFill>
                <a:latin typeface="+mj-ea"/>
                <a:ea typeface="+mj-ea"/>
              </a:rPr>
              <a:t>CSP</a:t>
            </a:r>
            <a:r>
              <a:rPr lang="zh-TW" altLang="en-US" sz="2000" dirty="0" smtClean="0">
                <a:solidFill>
                  <a:schemeClr val="tx1"/>
                </a:solidFill>
                <a:latin typeface="+mj-ea"/>
                <a:ea typeface="+mj-ea"/>
              </a:rPr>
              <a:t>計畫的期刊，使用量大幅提升</a:t>
            </a:r>
            <a:r>
              <a:rPr lang="en-US" altLang="zh-TW" sz="2000" dirty="0" smtClean="0">
                <a:solidFill>
                  <a:schemeClr val="tx1"/>
                </a:solidFill>
                <a:latin typeface="+mj-ea"/>
                <a:ea typeface="+mj-ea"/>
              </a:rPr>
              <a:t/>
            </a:r>
            <a:br>
              <a:rPr lang="en-US" altLang="zh-TW" sz="2000" dirty="0" smtClean="0">
                <a:solidFill>
                  <a:schemeClr val="tx1"/>
                </a:solidFill>
                <a:latin typeface="+mj-ea"/>
                <a:ea typeface="+mj-ea"/>
              </a:rPr>
            </a:br>
            <a:endParaRPr lang="en-US" altLang="zh-TW" sz="2000" dirty="0" smtClean="0">
              <a:solidFill>
                <a:schemeClr val="tx1"/>
              </a:solidFill>
              <a:latin typeface="+mj-ea"/>
              <a:ea typeface="+mj-ea"/>
            </a:endParaRPr>
          </a:p>
          <a:p>
            <a:pPr lvl="1" eaLnBrk="1" hangingPunct="1">
              <a:spcBef>
                <a:spcPts val="475"/>
              </a:spcBef>
              <a:buClr>
                <a:srgbClr val="000000"/>
              </a:buClr>
              <a:defRPr/>
            </a:pPr>
            <a:r>
              <a:rPr lang="zh-TW" altLang="en-US" sz="2000" dirty="0" smtClean="0">
                <a:solidFill>
                  <a:schemeClr val="tx1"/>
                </a:solidFill>
                <a:latin typeface="+mj-ea"/>
                <a:ea typeface="+mj-ea"/>
              </a:rPr>
              <a:t>數位保存與合約終止後使用權</a:t>
            </a:r>
            <a:r>
              <a:rPr lang="en-US" altLang="zh-TW" sz="2000" dirty="0" smtClean="0">
                <a:solidFill>
                  <a:schemeClr val="tx1"/>
                </a:solidFill>
                <a:latin typeface="+mj-ea"/>
                <a:ea typeface="+mj-ea"/>
              </a:rPr>
              <a:t/>
            </a:r>
            <a:br>
              <a:rPr lang="en-US" altLang="zh-TW" sz="2000" dirty="0" smtClean="0">
                <a:solidFill>
                  <a:schemeClr val="tx1"/>
                </a:solidFill>
                <a:latin typeface="+mj-ea"/>
                <a:ea typeface="+mj-ea"/>
              </a:rPr>
            </a:br>
            <a:r>
              <a:rPr lang="en-US" altLang="zh-TW" sz="1400" dirty="0" smtClean="0">
                <a:solidFill>
                  <a:schemeClr val="tx1"/>
                </a:solidFill>
                <a:latin typeface="+mj-ea"/>
                <a:ea typeface="+mj-ea"/>
              </a:rPr>
              <a:t>Digital preservation and post-cancellation access</a:t>
            </a:r>
            <a:br>
              <a:rPr lang="en-US" altLang="zh-TW" sz="1400" dirty="0" smtClean="0">
                <a:solidFill>
                  <a:schemeClr val="tx1"/>
                </a:solidFill>
                <a:latin typeface="+mj-ea"/>
                <a:ea typeface="+mj-ea"/>
              </a:rPr>
            </a:br>
            <a:endParaRPr lang="zh-TW" altLang="en-US" sz="1400" dirty="0" smtClean="0">
              <a:solidFill>
                <a:schemeClr val="tx1"/>
              </a:solidFill>
              <a:latin typeface="+mj-ea"/>
              <a:ea typeface="+mj-ea"/>
            </a:endParaRPr>
          </a:p>
          <a:p>
            <a:pPr lvl="1" eaLnBrk="1" hangingPunct="1">
              <a:spcBef>
                <a:spcPts val="475"/>
              </a:spcBef>
              <a:buClr>
                <a:srgbClr val="000000"/>
              </a:buClr>
              <a:defRPr/>
            </a:pPr>
            <a:r>
              <a:rPr lang="en-US" altLang="zh-TW" sz="2000" dirty="0" smtClean="0">
                <a:solidFill>
                  <a:schemeClr val="tx1"/>
                </a:solidFill>
                <a:latin typeface="+mj-ea"/>
                <a:ea typeface="+mj-ea"/>
              </a:rPr>
              <a:t>COUNTER </a:t>
            </a:r>
            <a:r>
              <a:rPr lang="zh-TW" altLang="en-US" sz="2000" dirty="0" smtClean="0">
                <a:solidFill>
                  <a:schemeClr val="tx1"/>
                </a:solidFill>
                <a:latin typeface="+mj-ea"/>
                <a:ea typeface="+mj-ea"/>
              </a:rPr>
              <a:t>格式使用統計報告</a:t>
            </a:r>
            <a:r>
              <a:rPr lang="en-US" altLang="zh-TW" sz="2000" dirty="0" smtClean="0">
                <a:solidFill>
                  <a:schemeClr val="tx1"/>
                </a:solidFill>
                <a:latin typeface="+mj-ea"/>
                <a:ea typeface="+mj-ea"/>
              </a:rPr>
              <a:t/>
            </a:r>
            <a:br>
              <a:rPr lang="en-US" altLang="zh-TW" sz="2000" dirty="0" smtClean="0">
                <a:solidFill>
                  <a:schemeClr val="tx1"/>
                </a:solidFill>
                <a:latin typeface="+mj-ea"/>
                <a:ea typeface="+mj-ea"/>
              </a:rPr>
            </a:br>
            <a:endParaRPr lang="zh-TW" altLang="en-US" sz="1400" dirty="0" smtClean="0">
              <a:solidFill>
                <a:schemeClr val="tx1"/>
              </a:solidFill>
              <a:latin typeface="+mj-ea"/>
              <a:ea typeface="+mj-ea"/>
            </a:endParaRPr>
          </a:p>
          <a:p>
            <a:pPr lvl="1" eaLnBrk="1" hangingPunct="1">
              <a:spcBef>
                <a:spcPts val="475"/>
              </a:spcBef>
              <a:buClr>
                <a:srgbClr val="000000"/>
              </a:buClr>
              <a:defRPr/>
            </a:pPr>
            <a:r>
              <a:rPr lang="zh-TW" altLang="en-US" sz="2000" dirty="0" smtClean="0">
                <a:solidFill>
                  <a:schemeClr val="tx1"/>
                </a:solidFill>
                <a:latin typeface="+mj-ea"/>
                <a:ea typeface="+mj-ea"/>
              </a:rPr>
              <a:t>只需要單一授權和購買點即可訂購來自不同出版商的不同期刊</a:t>
            </a:r>
            <a:r>
              <a:rPr lang="en-US" altLang="zh-TW" sz="2000" dirty="0" smtClean="0">
                <a:solidFill>
                  <a:schemeClr val="tx1"/>
                </a:solidFill>
                <a:latin typeface="+mj-ea"/>
                <a:ea typeface="+mj-ea"/>
              </a:rPr>
              <a:t/>
            </a:r>
            <a:br>
              <a:rPr lang="en-US" altLang="zh-TW" sz="2000" dirty="0" smtClean="0">
                <a:solidFill>
                  <a:schemeClr val="tx1"/>
                </a:solidFill>
                <a:latin typeface="+mj-ea"/>
                <a:ea typeface="+mj-ea"/>
              </a:rPr>
            </a:br>
            <a:endParaRPr lang="zh-TW" altLang="en-US" sz="2000" dirty="0" smtClean="0">
              <a:solidFill>
                <a:schemeClr val="tx1"/>
              </a:solidFill>
              <a:latin typeface="+mj-ea"/>
              <a:ea typeface="+mj-ea"/>
            </a:endParaRPr>
          </a:p>
          <a:p>
            <a:pPr lvl="2" eaLnBrk="1" hangingPunct="1">
              <a:lnSpc>
                <a:spcPct val="120000"/>
              </a:lnSpc>
              <a:buFont typeface="Wingdings" pitchFamily="2" charset="2"/>
              <a:buNone/>
              <a:defRPr/>
            </a:pPr>
            <a:endParaRPr lang="zh-TW" altLang="en-US" sz="2000" dirty="0" smtClean="0">
              <a:solidFill>
                <a:schemeClr val="tx1"/>
              </a:solidFill>
              <a:latin typeface="+mj-ea"/>
              <a:ea typeface="+mj-ea"/>
            </a:endParaRPr>
          </a:p>
          <a:p>
            <a:pPr marL="1082675" lvl="2" indent="-168275" eaLnBrk="1" hangingPunct="1">
              <a:lnSpc>
                <a:spcPct val="120000"/>
              </a:lnSpc>
              <a:buFont typeface="Wingdings" pitchFamily="2" charset="2"/>
              <a:buNone/>
              <a:defRPr/>
            </a:pPr>
            <a:r>
              <a:rPr lang="en-US" altLang="zh-TW" sz="1400" dirty="0" smtClean="0">
                <a:solidFill>
                  <a:schemeClr val="tx1"/>
                </a:solidFill>
                <a:latin typeface="+mj-ea"/>
                <a:ea typeface="+mj-ea"/>
              </a:rPr>
              <a:t>  </a:t>
            </a:r>
            <a:r>
              <a:rPr lang="zh-TW" altLang="en-US" sz="1400" dirty="0" smtClean="0">
                <a:solidFill>
                  <a:schemeClr val="tx1"/>
                </a:solidFill>
                <a:latin typeface="+mj-ea"/>
                <a:ea typeface="+mj-ea"/>
              </a:rPr>
              <a:t> </a:t>
            </a:r>
            <a:r>
              <a:rPr lang="en-US" altLang="zh-TW" sz="1400" dirty="0" smtClean="0">
                <a:solidFill>
                  <a:schemeClr val="tx1"/>
                </a:solidFill>
                <a:latin typeface="+mj-ea"/>
                <a:ea typeface="+mj-ea"/>
              </a:rPr>
              <a:t> </a:t>
            </a:r>
            <a:endParaRPr lang="zh-TW" altLang="en-US" sz="1400" dirty="0" smtClean="0">
              <a:solidFill>
                <a:schemeClr val="tx1"/>
              </a:solidFill>
              <a:latin typeface="+mj-ea"/>
              <a:ea typeface="+mj-ea"/>
            </a:endParaRPr>
          </a:p>
          <a:p>
            <a:pPr marL="739775" lvl="1" indent="-282575" eaLnBrk="1" hangingPunct="1">
              <a:lnSpc>
                <a:spcPct val="120000"/>
              </a:lnSpc>
              <a:spcBef>
                <a:spcPts val="475"/>
              </a:spcBef>
              <a:buFont typeface="Wingdings" pitchFamily="2" charset="2"/>
              <a:buNone/>
              <a:defRPr/>
            </a:pPr>
            <a:endParaRPr lang="zh-TW" altLang="en-US" dirty="0" smtClean="0">
              <a:solidFill>
                <a:schemeClr val="tx1"/>
              </a:solidFill>
              <a:latin typeface="Times New Roman" pitchFamily="18" charset="0"/>
            </a:endParaRPr>
          </a:p>
        </p:txBody>
      </p:sp>
      <p:sp>
        <p:nvSpPr>
          <p:cNvPr id="6" name="Rectangle 2"/>
          <p:cNvSpPr>
            <a:spLocks noChangeArrowheads="1"/>
          </p:cNvSpPr>
          <p:nvPr/>
        </p:nvSpPr>
        <p:spPr bwMode="auto">
          <a:xfrm>
            <a:off x="336550" y="115888"/>
            <a:ext cx="7907338" cy="669925"/>
          </a:xfrm>
          <a:prstGeom prst="rect">
            <a:avLst/>
          </a:prstGeom>
          <a:noFill/>
          <a:ln w="9525" algn="ctr">
            <a:noFill/>
            <a:miter lim="800000"/>
            <a:headEnd/>
            <a:tailEnd/>
          </a:ln>
          <a:effectLst/>
        </p:spPr>
        <p:txBody>
          <a:bodyPr anchor="ctr"/>
          <a:lstStyle/>
          <a:p>
            <a:pPr>
              <a:defRPr/>
            </a:pPr>
            <a:r>
              <a:rPr kumimoji="0" lang="zh-TW" altLang="en-US" sz="2500" b="1" dirty="0">
                <a:solidFill>
                  <a:schemeClr val="bg2"/>
                </a:solidFill>
                <a:latin typeface="+mj-ea"/>
                <a:ea typeface="+mj-ea"/>
              </a:rPr>
              <a:t>使用</a:t>
            </a:r>
            <a:r>
              <a:rPr kumimoji="0" lang="en-US" altLang="zh-TW" sz="2500" b="1" dirty="0">
                <a:solidFill>
                  <a:schemeClr val="bg2"/>
                </a:solidFill>
                <a:latin typeface="+mj-ea"/>
                <a:ea typeface="+mj-ea"/>
              </a:rPr>
              <a:t>JSTOR</a:t>
            </a:r>
            <a:r>
              <a:rPr kumimoji="0" lang="zh-TW" altLang="en-US" sz="2500" b="1" dirty="0">
                <a:solidFill>
                  <a:srgbClr val="FF0000"/>
                </a:solidFill>
                <a:latin typeface="+mj-ea"/>
                <a:ea typeface="+mj-ea"/>
              </a:rPr>
              <a:t>學術現刊</a:t>
            </a:r>
            <a:r>
              <a:rPr kumimoji="0" lang="zh-TW" altLang="en-US" sz="2500" b="1" dirty="0">
                <a:solidFill>
                  <a:schemeClr val="bg2"/>
                </a:solidFill>
                <a:latin typeface="+mj-ea"/>
                <a:ea typeface="+mj-ea"/>
              </a:rPr>
              <a:t>的好處</a:t>
            </a:r>
            <a:r>
              <a:rPr kumimoji="0" lang="en-US" altLang="zh-TW" sz="2500" b="1" dirty="0">
                <a:solidFill>
                  <a:schemeClr val="bg2"/>
                </a:solidFill>
                <a:latin typeface="+mj-ea"/>
                <a:ea typeface="+mj-ea"/>
              </a:rPr>
              <a:t/>
            </a:r>
            <a:br>
              <a:rPr kumimoji="0" lang="en-US" altLang="zh-TW" sz="2500" b="1" dirty="0">
                <a:solidFill>
                  <a:schemeClr val="bg2"/>
                </a:solidFill>
                <a:latin typeface="+mj-ea"/>
                <a:ea typeface="+mj-ea"/>
              </a:rPr>
            </a:br>
            <a:r>
              <a:rPr kumimoji="0" lang="en-US" altLang="zh-TW" sz="1400" b="1" dirty="0">
                <a:solidFill>
                  <a:schemeClr val="bg2"/>
                </a:solidFill>
                <a:latin typeface="+mj-ea"/>
                <a:ea typeface="+mj-ea"/>
              </a:rPr>
              <a:t>Benefits of the Current Scholarship Program</a:t>
            </a:r>
            <a:endParaRPr kumimoji="0" lang="zh-TW" altLang="en-US" sz="1400" b="1" dirty="0">
              <a:solidFill>
                <a:schemeClr val="bg2"/>
              </a:solidFill>
              <a:latin typeface="+mj-ea"/>
              <a:ea typeface="+mj-ea"/>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Grp="1" noChangeArrowheads="1"/>
          </p:cNvSpPr>
          <p:nvPr>
            <p:ph idx="1"/>
          </p:nvPr>
        </p:nvSpPr>
        <p:spPr>
          <a:xfrm>
            <a:off x="228600" y="1066800"/>
            <a:ext cx="8367713" cy="1066800"/>
          </a:xfrm>
        </p:spPr>
        <p:txBody>
          <a:bodyPr/>
          <a:lstStyle/>
          <a:p>
            <a:pPr marL="739775" lvl="1" indent="-282575" eaLnBrk="1" hangingPunct="1">
              <a:spcBef>
                <a:spcPts val="475"/>
              </a:spcBef>
              <a:buClr>
                <a:srgbClr val="000000"/>
              </a:buClr>
              <a:defRPr/>
            </a:pPr>
            <a:r>
              <a:rPr lang="zh-TW" altLang="en-US" sz="2000" dirty="0" smtClean="0">
                <a:solidFill>
                  <a:schemeClr val="tx1"/>
                </a:solidFill>
                <a:latin typeface="+mj-ea"/>
                <a:ea typeface="+mj-ea"/>
              </a:rPr>
              <a:t>有彈性的訂購方式</a:t>
            </a:r>
            <a:endParaRPr lang="zh-TW" altLang="en-US" sz="1600" dirty="0" smtClean="0">
              <a:solidFill>
                <a:schemeClr val="tx1"/>
              </a:solidFill>
              <a:latin typeface="+mj-ea"/>
              <a:ea typeface="+mj-ea"/>
            </a:endParaRPr>
          </a:p>
          <a:p>
            <a:pPr lvl="2" eaLnBrk="1" hangingPunct="1">
              <a:defRPr/>
            </a:pPr>
            <a:r>
              <a:rPr lang="zh-TW" altLang="en-US" sz="2000" dirty="0" smtClean="0">
                <a:solidFill>
                  <a:schemeClr val="tx1"/>
                </a:solidFill>
                <a:latin typeface="+mj-ea"/>
                <a:ea typeface="+mj-ea"/>
              </a:rPr>
              <a:t>既可單本訂購，也可選擇出版商套裝的折扣訂購方案</a:t>
            </a:r>
            <a:endParaRPr lang="zh-TW" altLang="en-US" sz="1400" dirty="0" smtClean="0">
              <a:solidFill>
                <a:schemeClr val="tx1"/>
              </a:solidFill>
              <a:latin typeface="+mj-ea"/>
              <a:ea typeface="+mj-ea"/>
            </a:endParaRPr>
          </a:p>
          <a:p>
            <a:pPr lvl="2" eaLnBrk="1" hangingPunct="1">
              <a:defRPr/>
            </a:pPr>
            <a:r>
              <a:rPr lang="en-US" altLang="zh-TW" sz="2000" dirty="0" smtClean="0">
                <a:solidFill>
                  <a:srgbClr val="FF0000"/>
                </a:solidFill>
                <a:latin typeface="+mj-ea"/>
                <a:ea typeface="+mj-ea"/>
              </a:rPr>
              <a:t>2013</a:t>
            </a:r>
            <a:r>
              <a:rPr lang="zh-TW" altLang="en-US" sz="2000" dirty="0" smtClean="0">
                <a:solidFill>
                  <a:srgbClr val="FF0000"/>
                </a:solidFill>
                <a:latin typeface="+mj-ea"/>
                <a:ea typeface="+mj-ea"/>
              </a:rPr>
              <a:t>年將推出以主題為套裝的訂購方案</a:t>
            </a:r>
          </a:p>
          <a:p>
            <a:pPr marL="1082675" lvl="2" indent="-168275" eaLnBrk="1" hangingPunct="1">
              <a:lnSpc>
                <a:spcPct val="120000"/>
              </a:lnSpc>
              <a:buFont typeface="Wingdings" pitchFamily="2" charset="2"/>
              <a:buNone/>
              <a:defRPr/>
            </a:pPr>
            <a:r>
              <a:rPr lang="en-US" altLang="zh-TW" sz="1400" dirty="0" smtClean="0">
                <a:solidFill>
                  <a:schemeClr val="tx1"/>
                </a:solidFill>
                <a:latin typeface="+mj-ea"/>
                <a:ea typeface="+mj-ea"/>
              </a:rPr>
              <a:t>  </a:t>
            </a:r>
            <a:r>
              <a:rPr lang="zh-TW" altLang="en-US" sz="1400" dirty="0" smtClean="0">
                <a:solidFill>
                  <a:schemeClr val="tx1"/>
                </a:solidFill>
                <a:latin typeface="+mj-ea"/>
                <a:ea typeface="+mj-ea"/>
              </a:rPr>
              <a:t> </a:t>
            </a:r>
            <a:r>
              <a:rPr lang="en-US" altLang="zh-TW" sz="1400" dirty="0" smtClean="0">
                <a:solidFill>
                  <a:schemeClr val="tx1"/>
                </a:solidFill>
                <a:latin typeface="+mj-ea"/>
                <a:ea typeface="+mj-ea"/>
              </a:rPr>
              <a:t> </a:t>
            </a:r>
            <a:endParaRPr lang="zh-TW" altLang="en-US" sz="1400" dirty="0" smtClean="0">
              <a:solidFill>
                <a:schemeClr val="tx1"/>
              </a:solidFill>
              <a:latin typeface="+mj-ea"/>
              <a:ea typeface="+mj-ea"/>
            </a:endParaRPr>
          </a:p>
          <a:p>
            <a:pPr marL="739775" lvl="1" indent="-282575" eaLnBrk="1" hangingPunct="1">
              <a:lnSpc>
                <a:spcPct val="120000"/>
              </a:lnSpc>
              <a:spcBef>
                <a:spcPts val="475"/>
              </a:spcBef>
              <a:buFont typeface="Wingdings" pitchFamily="2" charset="2"/>
              <a:buNone/>
              <a:defRPr/>
            </a:pPr>
            <a:endParaRPr lang="zh-TW" altLang="en-US" dirty="0" smtClean="0">
              <a:solidFill>
                <a:schemeClr val="tx1"/>
              </a:solidFill>
              <a:latin typeface="Times New Roman" pitchFamily="18" charset="0"/>
            </a:endParaRPr>
          </a:p>
        </p:txBody>
      </p:sp>
      <p:sp>
        <p:nvSpPr>
          <p:cNvPr id="6" name="Rectangle 2"/>
          <p:cNvSpPr>
            <a:spLocks noChangeArrowheads="1"/>
          </p:cNvSpPr>
          <p:nvPr/>
        </p:nvSpPr>
        <p:spPr bwMode="auto">
          <a:xfrm>
            <a:off x="336550" y="115888"/>
            <a:ext cx="7907338" cy="669925"/>
          </a:xfrm>
          <a:prstGeom prst="rect">
            <a:avLst/>
          </a:prstGeom>
          <a:noFill/>
          <a:ln w="9525" algn="ctr">
            <a:noFill/>
            <a:miter lim="800000"/>
            <a:headEnd/>
            <a:tailEnd/>
          </a:ln>
          <a:effectLst/>
        </p:spPr>
        <p:txBody>
          <a:bodyPr anchor="ctr"/>
          <a:lstStyle/>
          <a:p>
            <a:pPr>
              <a:defRPr/>
            </a:pPr>
            <a:r>
              <a:rPr kumimoji="0" lang="zh-TW" altLang="en-US" sz="2500" b="1" dirty="0">
                <a:solidFill>
                  <a:schemeClr val="bg2"/>
                </a:solidFill>
                <a:latin typeface="+mj-ea"/>
                <a:ea typeface="+mj-ea"/>
              </a:rPr>
              <a:t>使用</a:t>
            </a:r>
            <a:r>
              <a:rPr kumimoji="0" lang="en-US" altLang="zh-TW" sz="2500" b="1" dirty="0">
                <a:solidFill>
                  <a:schemeClr val="bg2"/>
                </a:solidFill>
                <a:latin typeface="+mj-ea"/>
                <a:ea typeface="+mj-ea"/>
              </a:rPr>
              <a:t>JSTOR</a:t>
            </a:r>
            <a:r>
              <a:rPr kumimoji="0" lang="zh-TW" altLang="en-US" sz="2500" b="1" dirty="0">
                <a:solidFill>
                  <a:srgbClr val="FF0000"/>
                </a:solidFill>
                <a:latin typeface="+mj-ea"/>
                <a:ea typeface="+mj-ea"/>
              </a:rPr>
              <a:t>學術現刊</a:t>
            </a:r>
            <a:r>
              <a:rPr kumimoji="0" lang="zh-TW" altLang="en-US" sz="2500" b="1" dirty="0">
                <a:solidFill>
                  <a:schemeClr val="bg2"/>
                </a:solidFill>
                <a:latin typeface="+mj-ea"/>
                <a:ea typeface="+mj-ea"/>
              </a:rPr>
              <a:t>的好處</a:t>
            </a:r>
            <a:r>
              <a:rPr kumimoji="0" lang="en-US" altLang="zh-TW" sz="2500" b="1" dirty="0">
                <a:solidFill>
                  <a:schemeClr val="bg2"/>
                </a:solidFill>
                <a:latin typeface="+mj-ea"/>
                <a:ea typeface="+mj-ea"/>
              </a:rPr>
              <a:t/>
            </a:r>
            <a:br>
              <a:rPr kumimoji="0" lang="en-US" altLang="zh-TW" sz="2500" b="1" dirty="0">
                <a:solidFill>
                  <a:schemeClr val="bg2"/>
                </a:solidFill>
                <a:latin typeface="+mj-ea"/>
                <a:ea typeface="+mj-ea"/>
              </a:rPr>
            </a:br>
            <a:r>
              <a:rPr kumimoji="0" lang="en-US" altLang="zh-TW" sz="1400" b="1" dirty="0">
                <a:solidFill>
                  <a:schemeClr val="bg2"/>
                </a:solidFill>
                <a:latin typeface="+mj-ea"/>
                <a:ea typeface="+mj-ea"/>
              </a:rPr>
              <a:t>Benefits of the Current Scholarship Program</a:t>
            </a:r>
            <a:endParaRPr kumimoji="0" lang="zh-TW" altLang="en-US" sz="1400" b="1" dirty="0">
              <a:solidFill>
                <a:schemeClr val="bg2"/>
              </a:solidFill>
              <a:latin typeface="+mj-ea"/>
              <a:ea typeface="+mj-ea"/>
            </a:endParaRPr>
          </a:p>
        </p:txBody>
      </p:sp>
      <p:graphicFrame>
        <p:nvGraphicFramePr>
          <p:cNvPr id="7" name="表格 6"/>
          <p:cNvGraphicFramePr>
            <a:graphicFrameLocks noGrp="1"/>
          </p:cNvGraphicFramePr>
          <p:nvPr/>
        </p:nvGraphicFramePr>
        <p:xfrm>
          <a:off x="381000" y="2438400"/>
          <a:ext cx="8574360" cy="3868281"/>
        </p:xfrm>
        <a:graphic>
          <a:graphicData uri="http://schemas.openxmlformats.org/drawingml/2006/table">
            <a:tbl>
              <a:tblPr firstRow="1" bandRow="1"/>
              <a:tblGrid>
                <a:gridCol w="1238519"/>
                <a:gridCol w="3048661"/>
                <a:gridCol w="1504020"/>
                <a:gridCol w="1676400"/>
                <a:gridCol w="1106760"/>
              </a:tblGrid>
              <a:tr h="288032">
                <a:tc>
                  <a:txBody>
                    <a:bodyPr/>
                    <a:lstStyle>
                      <a:defPPr>
                        <a:defRPr lang="en-US"/>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1100" b="1" dirty="0" smtClean="0">
                          <a:latin typeface="+mj-ea"/>
                          <a:ea typeface="+mj-ea"/>
                        </a:rPr>
                        <a:t>單本挑選</a:t>
                      </a:r>
                      <a:endParaRPr lang="zh-TW" altLang="en-US" sz="1100" b="1" dirty="0">
                        <a:latin typeface="+mj-ea"/>
                        <a:ea typeface="+mj-ea"/>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defPPr>
                        <a:defRPr lang="en-US"/>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1100" b="1" dirty="0" smtClean="0">
                          <a:latin typeface="+mj-ea"/>
                          <a:ea typeface="+mj-ea"/>
                        </a:rPr>
                        <a:t>出版社套裝</a:t>
                      </a:r>
                      <a:endParaRPr lang="zh-TW" altLang="en-US" sz="1100" b="1" dirty="0">
                        <a:latin typeface="+mj-ea"/>
                        <a:ea typeface="+mj-ea"/>
                      </a:endParaRPr>
                    </a:p>
                  </a:txBody>
                  <a:tcPr>
                    <a:lnL w="12700" cmpd="sng">
                      <a:solidFill>
                        <a:sysClr val="window" lastClr="FFFFFF"/>
                      </a:solidFill>
                    </a:lnL>
                    <a:lnR w="28575"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gridSpan="2">
                  <a:txBody>
                    <a:bodyPr/>
                    <a:lstStyle>
                      <a:defPPr>
                        <a:defRPr lang="en-US"/>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1100" b="1" dirty="0" smtClean="0">
                          <a:latin typeface="+mj-ea"/>
                          <a:ea typeface="+mj-ea"/>
                        </a:rPr>
                        <a:t>主題套裝</a:t>
                      </a:r>
                      <a:endParaRPr lang="zh-TW" altLang="en-US" sz="1100" b="1" dirty="0">
                        <a:latin typeface="+mj-ea"/>
                        <a:ea typeface="+mj-ea"/>
                      </a:endParaRPr>
                    </a:p>
                  </a:txBody>
                  <a:tcPr>
                    <a:lnL w="28575"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hMerge="1">
                  <a:txBody>
                    <a:bodyPr/>
                    <a:lstStyle/>
                    <a:p>
                      <a:endParaRPr lang="zh-TW" altLang="en-US"/>
                    </a:p>
                  </a:txBody>
                  <a:tcPr/>
                </a:tc>
                <a:tc>
                  <a:txBody>
                    <a:bodyPr/>
                    <a:lstStyle/>
                    <a:p>
                      <a:pPr algn="ctr"/>
                      <a:r>
                        <a:rPr lang="zh-TW" altLang="en-US" sz="1100" b="1" dirty="0" smtClean="0">
                          <a:solidFill>
                            <a:schemeClr val="bg1"/>
                          </a:solidFill>
                          <a:latin typeface="+mj-ea"/>
                          <a:ea typeface="+mj-ea"/>
                        </a:rPr>
                        <a:t>全套</a:t>
                      </a:r>
                      <a:endParaRPr lang="zh-TW" altLang="en-US" sz="1100" b="1" dirty="0">
                        <a:solidFill>
                          <a:schemeClr val="bg1"/>
                        </a:solidFill>
                        <a:latin typeface="+mj-ea"/>
                        <a:ea typeface="+mj-ea"/>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216024">
                <a:tc gridSpan="2">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100" b="1" dirty="0" smtClean="0">
                          <a:solidFill>
                            <a:schemeClr val="tx1">
                              <a:lumMod val="75000"/>
                              <a:lumOff val="25000"/>
                            </a:schemeClr>
                          </a:solidFill>
                          <a:latin typeface="+mj-ea"/>
                          <a:ea typeface="+mj-ea"/>
                        </a:rPr>
                        <a:t>E-only/P+E/Full Run/P+E</a:t>
                      </a:r>
                      <a:r>
                        <a:rPr lang="en-US" altLang="zh-TW" sz="1100" b="1" baseline="0" dirty="0" smtClean="0">
                          <a:solidFill>
                            <a:schemeClr val="tx1">
                              <a:lumMod val="75000"/>
                              <a:lumOff val="25000"/>
                            </a:schemeClr>
                          </a:solidFill>
                          <a:latin typeface="+mj-ea"/>
                          <a:ea typeface="+mj-ea"/>
                        </a:rPr>
                        <a:t> Full Run</a:t>
                      </a:r>
                      <a:endParaRPr lang="zh-TW" altLang="en-US" sz="1100" b="1" dirty="0">
                        <a:solidFill>
                          <a:schemeClr val="tx1">
                            <a:lumMod val="75000"/>
                            <a:lumOff val="25000"/>
                          </a:schemeClr>
                        </a:solidFill>
                        <a:latin typeface="+mj-ea"/>
                        <a:ea typeface="+mj-ea"/>
                      </a:endParaRPr>
                    </a:p>
                  </a:txBody>
                  <a:tcPr>
                    <a:lnL w="12700" cmpd="sng">
                      <a:solidFill>
                        <a:sysClr val="window" lastClr="FFFFFF"/>
                      </a:solidFill>
                    </a:lnL>
                    <a:lnR w="28575"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hMerge="1">
                  <a:txBody>
                    <a:bodyPr/>
                    <a:lstStyle/>
                    <a:p>
                      <a:endParaRPr lang="zh-TW" altLang="en-US"/>
                    </a:p>
                  </a:txBody>
                  <a:tcPr/>
                </a:tc>
                <a:tc gridSpan="3">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100" b="1" dirty="0" smtClean="0">
                          <a:solidFill>
                            <a:schemeClr val="tx1">
                              <a:lumMod val="75000"/>
                              <a:lumOff val="25000"/>
                            </a:schemeClr>
                          </a:solidFill>
                          <a:latin typeface="+mj-ea"/>
                          <a:ea typeface="+mj-ea"/>
                        </a:rPr>
                        <a:t>E-only/Full</a:t>
                      </a:r>
                      <a:r>
                        <a:rPr lang="en-US" altLang="zh-TW" sz="1100" b="1" baseline="0" dirty="0" smtClean="0">
                          <a:solidFill>
                            <a:schemeClr val="tx1">
                              <a:lumMod val="75000"/>
                              <a:lumOff val="25000"/>
                            </a:schemeClr>
                          </a:solidFill>
                          <a:latin typeface="+mj-ea"/>
                          <a:ea typeface="+mj-ea"/>
                        </a:rPr>
                        <a:t> Run</a:t>
                      </a:r>
                      <a:endParaRPr lang="zh-TW" altLang="en-US" sz="1100" b="1" dirty="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hMerge="1">
                  <a:txBody>
                    <a:bodyPr/>
                    <a:lstStyle/>
                    <a:p>
                      <a:endParaRPr lang="zh-TW" altLang="en-US"/>
                    </a:p>
                  </a:txBody>
                  <a:tcPr/>
                </a:tc>
                <a:tc hMerge="1">
                  <a:txBody>
                    <a:bodyPr/>
                    <a:lstStyle/>
                    <a:p>
                      <a:endParaRPr lang="zh-TW" altLang="en-US"/>
                    </a:p>
                  </a:txBody>
                  <a:tcPr/>
                </a:tc>
              </a:tr>
              <a:tr h="395089">
                <a:tc rowSpan="12">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Arial" pitchFamily="34" charset="0"/>
                        <a:buChar char="•"/>
                      </a:pPr>
                      <a:r>
                        <a:rPr lang="en-US" altLang="zh-TW" sz="1100" dirty="0" smtClean="0">
                          <a:solidFill>
                            <a:schemeClr val="tx1">
                              <a:lumMod val="75000"/>
                              <a:lumOff val="25000"/>
                            </a:schemeClr>
                          </a:solidFill>
                          <a:latin typeface="+mj-ea"/>
                          <a:ea typeface="+mj-ea"/>
                        </a:rPr>
                        <a:t> </a:t>
                      </a:r>
                      <a:r>
                        <a:rPr lang="zh-TW" altLang="en-US" sz="1100" dirty="0" smtClean="0">
                          <a:solidFill>
                            <a:schemeClr val="tx1">
                              <a:lumMod val="75000"/>
                              <a:lumOff val="25000"/>
                            </a:schemeClr>
                          </a:solidFill>
                          <a:latin typeface="+mj-ea"/>
                          <a:ea typeface="+mj-ea"/>
                        </a:rPr>
                        <a:t>可根據需求挑選購買任</a:t>
                      </a:r>
                      <a:r>
                        <a:rPr lang="en-US" altLang="zh-TW" sz="1100" dirty="0" smtClean="0">
                          <a:solidFill>
                            <a:schemeClr val="tx1">
                              <a:lumMod val="75000"/>
                              <a:lumOff val="25000"/>
                            </a:schemeClr>
                          </a:solidFill>
                          <a:latin typeface="+mj-ea"/>
                          <a:ea typeface="+mj-ea"/>
                        </a:rPr>
                        <a:t>1</a:t>
                      </a:r>
                      <a:r>
                        <a:rPr lang="zh-TW" altLang="en-US" sz="1100" dirty="0" smtClean="0">
                          <a:solidFill>
                            <a:schemeClr val="tx1">
                              <a:lumMod val="75000"/>
                              <a:lumOff val="25000"/>
                            </a:schemeClr>
                          </a:solidFill>
                          <a:latin typeface="+mj-ea"/>
                          <a:ea typeface="+mj-ea"/>
                        </a:rPr>
                        <a:t>本需要的期刊</a:t>
                      </a:r>
                      <a:endParaRPr lang="en-US" altLang="zh-TW" sz="1100" dirty="0" smtClean="0">
                        <a:solidFill>
                          <a:schemeClr val="tx1">
                            <a:lumMod val="75000"/>
                            <a:lumOff val="25000"/>
                          </a:schemeClr>
                        </a:solidFill>
                        <a:latin typeface="+mj-ea"/>
                        <a:ea typeface="+mj-ea"/>
                      </a:endParaRPr>
                    </a:p>
                    <a:p>
                      <a:pPr>
                        <a:buFont typeface="Arial" pitchFamily="34" charset="0"/>
                        <a:buChar char="•"/>
                      </a:pPr>
                      <a:r>
                        <a:rPr lang="en-US" altLang="zh-TW" sz="1100" dirty="0" smtClean="0">
                          <a:solidFill>
                            <a:schemeClr val="tx1">
                              <a:lumMod val="75000"/>
                              <a:lumOff val="25000"/>
                            </a:schemeClr>
                          </a:solidFill>
                          <a:latin typeface="+mj-ea"/>
                          <a:ea typeface="+mj-ea"/>
                        </a:rPr>
                        <a:t> </a:t>
                      </a:r>
                      <a:r>
                        <a:rPr lang="zh-TW" altLang="en-US" sz="1100" dirty="0" smtClean="0">
                          <a:solidFill>
                            <a:schemeClr val="tx1">
                              <a:lumMod val="75000"/>
                              <a:lumOff val="25000"/>
                            </a:schemeClr>
                          </a:solidFill>
                          <a:latin typeface="+mj-ea"/>
                          <a:ea typeface="+mj-ea"/>
                        </a:rPr>
                        <a:t>亦是館藏電子化的最佳選擇</a:t>
                      </a:r>
                      <a:r>
                        <a:rPr lang="en-US" altLang="zh-TW" sz="1100" dirty="0" smtClean="0">
                          <a:solidFill>
                            <a:schemeClr val="tx1">
                              <a:lumMod val="75000"/>
                              <a:lumOff val="25000"/>
                            </a:schemeClr>
                          </a:solidFill>
                          <a:latin typeface="+mj-ea"/>
                          <a:ea typeface="+mj-ea"/>
                        </a:rPr>
                        <a:t>!</a:t>
                      </a:r>
                      <a:r>
                        <a:rPr lang="zh-TW" altLang="en-US" sz="1100" dirty="0" smtClean="0">
                          <a:solidFill>
                            <a:schemeClr val="tx1">
                              <a:lumMod val="75000"/>
                              <a:lumOff val="25000"/>
                            </a:schemeClr>
                          </a:solidFill>
                          <a:latin typeface="+mj-ea"/>
                          <a:ea typeface="+mj-ea"/>
                        </a:rPr>
                        <a:t>原紙本館藏可轉換成卷期完整的電子版</a:t>
                      </a:r>
                      <a:r>
                        <a:rPr lang="en-US" altLang="zh-TW" sz="1100" dirty="0" smtClean="0">
                          <a:solidFill>
                            <a:schemeClr val="tx1">
                              <a:lumMod val="75000"/>
                              <a:lumOff val="25000"/>
                            </a:schemeClr>
                          </a:solidFill>
                          <a:latin typeface="+mj-ea"/>
                          <a:ea typeface="+mj-ea"/>
                        </a:rPr>
                        <a:t>!</a:t>
                      </a:r>
                      <a:endParaRPr lang="zh-TW" altLang="en-US" sz="1100" dirty="0">
                        <a:solidFill>
                          <a:schemeClr val="tx1">
                            <a:lumMod val="75000"/>
                            <a:lumOff val="25000"/>
                          </a:schemeClr>
                        </a:solidFill>
                        <a:latin typeface="+mj-ea"/>
                        <a:ea typeface="+mj-ea"/>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rowSpan="12">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Arial" pitchFamily="34" charset="0"/>
                        <a:buChar char="•"/>
                      </a:pPr>
                      <a:r>
                        <a:rPr lang="zh-TW" altLang="en-US" sz="1100" dirty="0" smtClean="0">
                          <a:solidFill>
                            <a:schemeClr val="tx1">
                              <a:lumMod val="75000"/>
                              <a:lumOff val="25000"/>
                            </a:schemeClr>
                          </a:solidFill>
                          <a:latin typeface="+mj-ea"/>
                          <a:ea typeface="+mj-ea"/>
                        </a:rPr>
                        <a:t>可依出版社套裝選購，並享有優惠折扣</a:t>
                      </a:r>
                      <a:endParaRPr lang="en-US" altLang="zh-TW" sz="1100" dirty="0" smtClean="0">
                        <a:solidFill>
                          <a:schemeClr val="tx1">
                            <a:lumMod val="75000"/>
                            <a:lumOff val="25000"/>
                          </a:schemeClr>
                        </a:solidFill>
                        <a:latin typeface="+mj-ea"/>
                        <a:ea typeface="+mj-ea"/>
                      </a:endParaRPr>
                    </a:p>
                    <a:p>
                      <a:pPr>
                        <a:buFont typeface="Arial" pitchFamily="34" charset="0"/>
                        <a:buChar char="•"/>
                      </a:pPr>
                      <a:r>
                        <a:rPr lang="zh-TW" altLang="en-US" sz="1100" dirty="0" smtClean="0">
                          <a:solidFill>
                            <a:schemeClr val="tx1">
                              <a:lumMod val="75000"/>
                              <a:lumOff val="25000"/>
                            </a:schemeClr>
                          </a:solidFill>
                          <a:latin typeface="+mj-ea"/>
                          <a:ea typeface="+mj-ea"/>
                        </a:rPr>
                        <a:t>目前出版社有：</a:t>
                      </a:r>
                      <a:endParaRPr lang="en-US" altLang="zh-TW" sz="1100" dirty="0" smtClean="0">
                        <a:solidFill>
                          <a:schemeClr val="tx1">
                            <a:lumMod val="75000"/>
                            <a:lumOff val="25000"/>
                          </a:schemeClr>
                        </a:solidFill>
                        <a:latin typeface="+mj-ea"/>
                        <a:ea typeface="+mj-ea"/>
                      </a:endParaRPr>
                    </a:p>
                    <a:p>
                      <a:pPr rtl="0">
                        <a:buFont typeface="Wingdings" pitchFamily="2" charset="2"/>
                        <a:buChar char="ü"/>
                      </a:pPr>
                      <a:r>
                        <a:rPr lang="en-US" altLang="zh-TW" sz="1100" kern="1200" dirty="0" smtClean="0">
                          <a:solidFill>
                            <a:schemeClr val="tx1">
                              <a:lumMod val="75000"/>
                              <a:lumOff val="25000"/>
                            </a:schemeClr>
                          </a:solidFill>
                          <a:latin typeface="+mj-ea"/>
                          <a:ea typeface="+mj-ea"/>
                          <a:cs typeface="+mn-cs"/>
                        </a:rPr>
                        <a:t>The American Schools of Oriental Research</a:t>
                      </a:r>
                    </a:p>
                    <a:p>
                      <a:pPr rtl="0">
                        <a:buFont typeface="Wingdings" pitchFamily="2" charset="2"/>
                        <a:buChar char="ü"/>
                      </a:pPr>
                      <a:r>
                        <a:rPr lang="en-US" altLang="zh-TW" sz="1100" dirty="0" smtClean="0">
                          <a:solidFill>
                            <a:schemeClr val="tx1">
                              <a:lumMod val="75000"/>
                              <a:lumOff val="25000"/>
                            </a:schemeClr>
                          </a:solidFill>
                          <a:latin typeface="+mj-ea"/>
                          <a:ea typeface="+mj-ea"/>
                        </a:rPr>
                        <a:t>American Society of International Law</a:t>
                      </a:r>
                    </a:p>
                    <a:p>
                      <a:pPr rtl="0">
                        <a:buFont typeface="Wingdings" pitchFamily="2" charset="2"/>
                        <a:buChar char="ü"/>
                      </a:pPr>
                      <a:r>
                        <a:rPr lang="en-US" altLang="zh-TW" sz="1100" kern="1200" dirty="0" smtClean="0">
                          <a:solidFill>
                            <a:schemeClr val="tx1">
                              <a:lumMod val="75000"/>
                              <a:lumOff val="25000"/>
                            </a:schemeClr>
                          </a:solidFill>
                          <a:latin typeface="+mj-ea"/>
                          <a:ea typeface="+mj-ea"/>
                          <a:cs typeface="+mn-cs"/>
                        </a:rPr>
                        <a:t>Association for the Study of African American Life </a:t>
                      </a:r>
                    </a:p>
                    <a:p>
                      <a:pPr rtl="0"/>
                      <a:r>
                        <a:rPr lang="en-US" altLang="zh-TW" sz="1100" kern="1200" dirty="0" smtClean="0">
                          <a:solidFill>
                            <a:schemeClr val="tx1">
                              <a:lumMod val="75000"/>
                              <a:lumOff val="25000"/>
                            </a:schemeClr>
                          </a:solidFill>
                          <a:latin typeface="+mj-ea"/>
                          <a:ea typeface="+mj-ea"/>
                          <a:cs typeface="+mn-cs"/>
                        </a:rPr>
                        <a:t>and History</a:t>
                      </a:r>
                    </a:p>
                    <a:p>
                      <a:pPr rtl="0">
                        <a:buFont typeface="Wingdings" pitchFamily="2" charset="2"/>
                        <a:buChar char="ü"/>
                      </a:pPr>
                      <a:r>
                        <a:rPr lang="en-US" altLang="zh-TW" sz="1100" dirty="0" smtClean="0">
                          <a:solidFill>
                            <a:schemeClr val="tx1">
                              <a:lumMod val="75000"/>
                              <a:lumOff val="25000"/>
                            </a:schemeClr>
                          </a:solidFill>
                          <a:latin typeface="+mj-ea"/>
                          <a:ea typeface="+mj-ea"/>
                        </a:rPr>
                        <a:t>Complete Chicago Package</a:t>
                      </a:r>
                    </a:p>
                    <a:p>
                      <a:pPr rtl="0">
                        <a:buFont typeface="Wingdings" pitchFamily="2" charset="2"/>
                        <a:buChar char="ü"/>
                      </a:pPr>
                      <a:r>
                        <a:rPr lang="en-US" altLang="zh-TW" sz="1100" dirty="0" smtClean="0">
                          <a:solidFill>
                            <a:schemeClr val="tx1">
                              <a:lumMod val="75000"/>
                              <a:lumOff val="25000"/>
                            </a:schemeClr>
                          </a:solidFill>
                          <a:latin typeface="+mj-ea"/>
                          <a:ea typeface="+mj-ea"/>
                        </a:rPr>
                        <a:t>Indiana University Press</a:t>
                      </a:r>
                    </a:p>
                    <a:p>
                      <a:pPr rtl="0">
                        <a:buFont typeface="Wingdings" pitchFamily="2" charset="2"/>
                        <a:buChar char="ü"/>
                      </a:pPr>
                      <a:r>
                        <a:rPr lang="en-US" altLang="zh-TW" sz="1100" dirty="0" smtClean="0">
                          <a:solidFill>
                            <a:schemeClr val="tx1">
                              <a:lumMod val="75000"/>
                              <a:lumOff val="25000"/>
                            </a:schemeClr>
                          </a:solidFill>
                          <a:latin typeface="+mj-ea"/>
                          <a:ea typeface="+mj-ea"/>
                        </a:rPr>
                        <a:t>Mathematical Association of America</a:t>
                      </a:r>
                    </a:p>
                    <a:p>
                      <a:pPr rtl="0">
                        <a:buFont typeface="Wingdings" pitchFamily="2" charset="2"/>
                        <a:buChar char="ü"/>
                      </a:pPr>
                      <a:r>
                        <a:rPr lang="en-US" altLang="zh-TW" sz="1100" dirty="0" smtClean="0">
                          <a:solidFill>
                            <a:schemeClr val="tx1">
                              <a:lumMod val="75000"/>
                              <a:lumOff val="25000"/>
                            </a:schemeClr>
                          </a:solidFill>
                          <a:latin typeface="+mj-ea"/>
                          <a:ea typeface="+mj-ea"/>
                        </a:rPr>
                        <a:t>Modern Humanities Research Association</a:t>
                      </a:r>
                    </a:p>
                    <a:p>
                      <a:pPr rtl="0">
                        <a:buFont typeface="Wingdings" pitchFamily="2" charset="2"/>
                        <a:buChar char="ü"/>
                      </a:pPr>
                      <a:r>
                        <a:rPr lang="en-US" altLang="zh-TW" sz="1100" dirty="0" smtClean="0">
                          <a:solidFill>
                            <a:schemeClr val="tx1">
                              <a:lumMod val="75000"/>
                              <a:lumOff val="25000"/>
                            </a:schemeClr>
                          </a:solidFill>
                          <a:latin typeface="+mj-ea"/>
                          <a:ea typeface="+mj-ea"/>
                        </a:rPr>
                        <a:t>National Council of Teachers of Mathematics</a:t>
                      </a:r>
                    </a:p>
                    <a:p>
                      <a:pPr rtl="0">
                        <a:buFont typeface="Wingdings" pitchFamily="2" charset="2"/>
                        <a:buChar char="ü"/>
                      </a:pPr>
                      <a:r>
                        <a:rPr lang="en-US" altLang="zh-TW" sz="1100" dirty="0" smtClean="0">
                          <a:solidFill>
                            <a:schemeClr val="tx1">
                              <a:lumMod val="75000"/>
                              <a:lumOff val="25000"/>
                            </a:schemeClr>
                          </a:solidFill>
                          <a:latin typeface="+mj-ea"/>
                          <a:ea typeface="+mj-ea"/>
                        </a:rPr>
                        <a:t>Pennsylvania State University Press</a:t>
                      </a:r>
                    </a:p>
                    <a:p>
                      <a:pPr rtl="0">
                        <a:buFont typeface="Wingdings" pitchFamily="2" charset="2"/>
                        <a:buChar char="ü"/>
                      </a:pPr>
                      <a:r>
                        <a:rPr lang="en-US" altLang="zh-TW" sz="1100" dirty="0" smtClean="0">
                          <a:solidFill>
                            <a:schemeClr val="tx1">
                              <a:lumMod val="75000"/>
                              <a:lumOff val="25000"/>
                            </a:schemeClr>
                          </a:solidFill>
                          <a:latin typeface="+mj-ea"/>
                          <a:ea typeface="+mj-ea"/>
                        </a:rPr>
                        <a:t>University of California Press</a:t>
                      </a:r>
                    </a:p>
                    <a:p>
                      <a:pPr rtl="0">
                        <a:buFont typeface="Wingdings" pitchFamily="2" charset="2"/>
                        <a:buChar char="ü"/>
                      </a:pPr>
                      <a:r>
                        <a:rPr lang="en-US" altLang="zh-TW" sz="1100" dirty="0" smtClean="0">
                          <a:solidFill>
                            <a:schemeClr val="tx1">
                              <a:lumMod val="75000"/>
                              <a:lumOff val="25000"/>
                            </a:schemeClr>
                          </a:solidFill>
                          <a:latin typeface="+mj-ea"/>
                          <a:ea typeface="+mj-ea"/>
                        </a:rPr>
                        <a:t>University of Illinois Press</a:t>
                      </a:r>
                      <a:endParaRPr lang="en-US" altLang="zh-TW" sz="1100" kern="1200" dirty="0" smtClean="0">
                        <a:solidFill>
                          <a:schemeClr val="tx1">
                            <a:lumMod val="75000"/>
                            <a:lumOff val="25000"/>
                          </a:schemeClr>
                        </a:solidFill>
                        <a:latin typeface="+mj-ea"/>
                        <a:ea typeface="+mj-ea"/>
                        <a:cs typeface="+mn-cs"/>
                      </a:endParaRPr>
                    </a:p>
                  </a:txBody>
                  <a:tcPr>
                    <a:lnL w="12700" cmpd="sng">
                      <a:solidFill>
                        <a:sysClr val="window" lastClr="FFFFFF"/>
                      </a:solidFill>
                    </a:lnL>
                    <a:lnR w="28575"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gridSpan="2">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Arial" pitchFamily="34" charset="0"/>
                        <a:buChar char="•"/>
                      </a:pPr>
                      <a:r>
                        <a:rPr lang="zh-TW" altLang="en-US" sz="1100" dirty="0" smtClean="0">
                          <a:solidFill>
                            <a:schemeClr val="tx1">
                              <a:lumMod val="75000"/>
                              <a:lumOff val="25000"/>
                            </a:schemeClr>
                          </a:solidFill>
                          <a:latin typeface="+mj-ea"/>
                          <a:ea typeface="+mj-ea"/>
                        </a:rPr>
                        <a:t> 可依主題套裝選購</a:t>
                      </a:r>
                      <a:endParaRPr lang="en-US" altLang="zh-TW" sz="1100" dirty="0" smtClean="0">
                        <a:solidFill>
                          <a:schemeClr val="tx1">
                            <a:lumMod val="75000"/>
                            <a:lumOff val="25000"/>
                          </a:schemeClr>
                        </a:solidFill>
                        <a:latin typeface="+mj-ea"/>
                        <a:ea typeface="+mj-ea"/>
                      </a:endParaRPr>
                    </a:p>
                    <a:p>
                      <a:pPr>
                        <a:buFont typeface="Arial" pitchFamily="34" charset="0"/>
                        <a:buChar char="•"/>
                      </a:pPr>
                      <a:r>
                        <a:rPr lang="zh-TW" altLang="en-US" sz="1100" dirty="0" smtClean="0">
                          <a:solidFill>
                            <a:schemeClr val="tx1">
                              <a:lumMod val="75000"/>
                              <a:lumOff val="25000"/>
                            </a:schemeClr>
                          </a:solidFill>
                          <a:latin typeface="+mj-ea"/>
                          <a:ea typeface="+mj-ea"/>
                        </a:rPr>
                        <a:t>分成</a:t>
                      </a:r>
                      <a:r>
                        <a:rPr lang="en-US" altLang="zh-TW" sz="1100" dirty="0" smtClean="0">
                          <a:solidFill>
                            <a:schemeClr val="tx1">
                              <a:lumMod val="75000"/>
                              <a:lumOff val="25000"/>
                            </a:schemeClr>
                          </a:solidFill>
                          <a:latin typeface="+mj-ea"/>
                          <a:ea typeface="+mj-ea"/>
                        </a:rPr>
                        <a:t>21</a:t>
                      </a:r>
                      <a:r>
                        <a:rPr lang="zh-TW" altLang="en-US" sz="1100" dirty="0" smtClean="0">
                          <a:solidFill>
                            <a:schemeClr val="tx1">
                              <a:lumMod val="75000"/>
                              <a:lumOff val="25000"/>
                            </a:schemeClr>
                          </a:solidFill>
                          <a:latin typeface="+mj-ea"/>
                          <a:ea typeface="+mj-ea"/>
                        </a:rPr>
                        <a:t>種主題如下：</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hMerge="1">
                  <a:txBody>
                    <a:bodyPr/>
                    <a:lstStyle/>
                    <a:p>
                      <a:endParaRPr lang="zh-TW" altLang="en-US"/>
                    </a:p>
                  </a:txBody>
                  <a:tcPr/>
                </a:tc>
                <a:tc rowSpan="12">
                  <a:txBody>
                    <a:bodyPr/>
                    <a:lstStyle/>
                    <a:p>
                      <a:pPr>
                        <a:buFont typeface="Arial" pitchFamily="34" charset="0"/>
                        <a:buChar char="•"/>
                      </a:pPr>
                      <a:r>
                        <a:rPr lang="zh-TW" altLang="en-US" sz="1100" dirty="0" smtClean="0">
                          <a:latin typeface="+mj-ea"/>
                          <a:ea typeface="+mj-ea"/>
                        </a:rPr>
                        <a:t>購買全部</a:t>
                      </a:r>
                      <a:r>
                        <a:rPr lang="en-US" altLang="zh-TW" sz="1100" dirty="0" smtClean="0">
                          <a:latin typeface="+mj-ea"/>
                          <a:ea typeface="+mj-ea"/>
                        </a:rPr>
                        <a:t>239</a:t>
                      </a:r>
                      <a:r>
                        <a:rPr lang="zh-TW" altLang="en-US" sz="1100" dirty="0" smtClean="0">
                          <a:latin typeface="+mj-ea"/>
                          <a:ea typeface="+mj-ea"/>
                        </a:rPr>
                        <a:t>本學術期刊完整收錄</a:t>
                      </a:r>
                      <a:endParaRPr lang="zh-TW" altLang="en-US" sz="1100" dirty="0">
                        <a:latin typeface="+mj-ea"/>
                        <a:ea typeface="+mj-ea"/>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176411">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非洲及非裔美國研究</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藝術、藝術史及建築</a:t>
                      </a:r>
                      <a:endParaRPr lang="en-US" altLang="zh-TW" sz="1100" dirty="0" smtClean="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vMerge="1">
                  <a:txBody>
                    <a:bodyPr/>
                    <a:lstStyle/>
                    <a:p>
                      <a:endParaRPr lang="zh-TW" altLang="en-US"/>
                    </a:p>
                  </a:txBody>
                  <a:tcPr/>
                </a:tc>
              </a:tr>
              <a:tr h="271264">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區域研究</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考古學</a:t>
                      </a:r>
                      <a:endParaRPr lang="en-US" altLang="zh-TW" sz="1100" dirty="0" smtClean="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vMerge="1">
                  <a:txBody>
                    <a:bodyPr/>
                    <a:lstStyle/>
                    <a:p>
                      <a:endParaRPr lang="zh-TW" altLang="en-US"/>
                    </a:p>
                  </a:txBody>
                  <a:tcPr/>
                </a:tc>
              </a:tr>
              <a:tr h="157163">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亞洲研究</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商學及經濟</a:t>
                      </a:r>
                      <a:endParaRPr lang="en-US" altLang="zh-TW" sz="1100" dirty="0" smtClean="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vMerge="1">
                  <a:txBody>
                    <a:bodyPr/>
                    <a:lstStyle/>
                    <a:p>
                      <a:endParaRPr lang="zh-TW" altLang="en-US"/>
                    </a:p>
                  </a:txBody>
                  <a:tcPr/>
                </a:tc>
              </a:tr>
              <a:tr h="157163">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古典研究</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教育</a:t>
                      </a:r>
                      <a:endParaRPr lang="en-US" altLang="zh-TW" sz="1100" dirty="0" smtClean="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vMerge="1">
                  <a:txBody>
                    <a:bodyPr/>
                    <a:lstStyle/>
                    <a:p>
                      <a:endParaRPr lang="zh-TW" altLang="en-US"/>
                    </a:p>
                  </a:txBody>
                  <a:tcPr/>
                </a:tc>
              </a:tr>
              <a:tr h="228600">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男女平等及婦女研究</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Wingdings" pitchFamily="2" charset="2"/>
                        <a:buNone/>
                      </a:pPr>
                      <a:r>
                        <a:rPr lang="zh-TW" altLang="en-US" sz="1100" dirty="0" smtClean="0">
                          <a:solidFill>
                            <a:schemeClr val="tx1">
                              <a:lumMod val="75000"/>
                              <a:lumOff val="25000"/>
                            </a:schemeClr>
                          </a:solidFill>
                          <a:latin typeface="+mj-ea"/>
                          <a:ea typeface="+mj-ea"/>
                        </a:rPr>
                        <a:t>電影及表演藝術</a:t>
                      </a:r>
                      <a:endParaRPr lang="zh-TW" altLang="en-US" sz="1100" dirty="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vMerge="1">
                  <a:txBody>
                    <a:bodyPr/>
                    <a:lstStyle/>
                    <a:p>
                      <a:endParaRPr lang="zh-TW" altLang="en-US"/>
                    </a:p>
                  </a:txBody>
                  <a:tcPr/>
                </a:tc>
              </a:tr>
              <a:tr h="291465">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歷史</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Wingdings" pitchFamily="2" charset="2"/>
                        <a:buNone/>
                      </a:pPr>
                      <a:r>
                        <a:rPr lang="zh-TW" altLang="en-US" sz="1100" dirty="0" smtClean="0">
                          <a:solidFill>
                            <a:schemeClr val="tx1">
                              <a:lumMod val="75000"/>
                              <a:lumOff val="25000"/>
                            </a:schemeClr>
                          </a:solidFill>
                          <a:latin typeface="+mj-ea"/>
                          <a:ea typeface="+mj-ea"/>
                        </a:rPr>
                        <a:t>科學史及科技</a:t>
                      </a:r>
                      <a:endParaRPr lang="zh-TW" altLang="en-US" sz="1100" dirty="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vMerge="1">
                  <a:txBody>
                    <a:bodyPr/>
                    <a:lstStyle/>
                    <a:p>
                      <a:endParaRPr lang="zh-TW" altLang="en-US"/>
                    </a:p>
                  </a:txBody>
                  <a:tcPr/>
                </a:tc>
              </a:tr>
              <a:tr h="144780">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語言及文學</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Wingdings" pitchFamily="2" charset="2"/>
                        <a:buNone/>
                      </a:pPr>
                      <a:r>
                        <a:rPr lang="zh-TW" altLang="en-US" sz="1100" dirty="0" smtClean="0">
                          <a:solidFill>
                            <a:schemeClr val="tx1">
                              <a:lumMod val="75000"/>
                              <a:lumOff val="25000"/>
                            </a:schemeClr>
                          </a:solidFill>
                          <a:latin typeface="+mj-ea"/>
                          <a:ea typeface="+mj-ea"/>
                        </a:rPr>
                        <a:t>法律</a:t>
                      </a:r>
                      <a:endParaRPr lang="zh-TW" altLang="en-US" sz="1100" dirty="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vMerge="1">
                  <a:txBody>
                    <a:bodyPr/>
                    <a:lstStyle/>
                    <a:p>
                      <a:endParaRPr lang="zh-TW" altLang="en-US"/>
                    </a:p>
                  </a:txBody>
                  <a:tcPr/>
                </a:tc>
              </a:tr>
              <a:tr h="169545">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醫學及保健</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Wingdings" pitchFamily="2" charset="2"/>
                        <a:buNone/>
                      </a:pPr>
                      <a:r>
                        <a:rPr lang="zh-TW" altLang="en-US" sz="1100" dirty="0" smtClean="0">
                          <a:solidFill>
                            <a:schemeClr val="tx1">
                              <a:lumMod val="75000"/>
                              <a:lumOff val="25000"/>
                            </a:schemeClr>
                          </a:solidFill>
                          <a:latin typeface="+mj-ea"/>
                          <a:ea typeface="+mj-ea"/>
                        </a:rPr>
                        <a:t>音樂</a:t>
                      </a:r>
                      <a:endParaRPr lang="zh-TW" altLang="en-US" sz="1100" dirty="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vMerge="1">
                  <a:txBody>
                    <a:bodyPr/>
                    <a:lstStyle/>
                    <a:p>
                      <a:endParaRPr lang="zh-TW" altLang="en-US"/>
                    </a:p>
                  </a:txBody>
                  <a:tcPr/>
                </a:tc>
              </a:tr>
              <a:tr h="203835">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哲學</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Wingdings" pitchFamily="2" charset="2"/>
                        <a:buNone/>
                      </a:pPr>
                      <a:r>
                        <a:rPr lang="zh-TW" altLang="en-US" sz="1100" dirty="0" smtClean="0">
                          <a:solidFill>
                            <a:schemeClr val="tx1">
                              <a:lumMod val="75000"/>
                              <a:lumOff val="25000"/>
                            </a:schemeClr>
                          </a:solidFill>
                          <a:latin typeface="+mj-ea"/>
                          <a:ea typeface="+mj-ea"/>
                        </a:rPr>
                        <a:t>政治科學及社會學</a:t>
                      </a:r>
                      <a:endParaRPr lang="zh-TW" altLang="en-US" sz="1100" dirty="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vMerge="1">
                  <a:txBody>
                    <a:bodyPr/>
                    <a:lstStyle/>
                    <a:p>
                      <a:endParaRPr lang="zh-TW" altLang="en-US"/>
                    </a:p>
                  </a:txBody>
                  <a:tcPr/>
                </a:tc>
              </a:tr>
              <a:tr h="228600">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宗教</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Wingdings" pitchFamily="2" charset="2"/>
                        <a:buNone/>
                      </a:pPr>
                      <a:r>
                        <a:rPr lang="zh-TW" altLang="en-US" sz="1100" dirty="0" smtClean="0">
                          <a:solidFill>
                            <a:schemeClr val="tx1">
                              <a:lumMod val="75000"/>
                              <a:lumOff val="25000"/>
                            </a:schemeClr>
                          </a:solidFill>
                          <a:latin typeface="+mj-ea"/>
                          <a:ea typeface="+mj-ea"/>
                        </a:rPr>
                        <a:t>科學、科技及數學</a:t>
                      </a:r>
                      <a:endParaRPr lang="zh-TW" altLang="en-US" sz="1100" dirty="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vMerge="1">
                  <a:txBody>
                    <a:bodyPr/>
                    <a:lstStyle/>
                    <a:p>
                      <a:endParaRPr lang="zh-TW" altLang="en-US"/>
                    </a:p>
                  </a:txBody>
                  <a:tcPr/>
                </a:tc>
              </a:tr>
              <a:tr h="238467">
                <a:tc vMerge="1">
                  <a:txBody>
                    <a:bodyPr/>
                    <a:lstStyle/>
                    <a:p>
                      <a:endParaRPr lang="zh-TW" altLang="en-US"/>
                    </a:p>
                  </a:txBody>
                  <a:tcPr/>
                </a:tc>
                <a:tc vMerge="1">
                  <a:txBody>
                    <a:bodyPr/>
                    <a:lstStyle/>
                    <a:p>
                      <a:endParaRPr lang="zh-TW" altLang="en-US"/>
                    </a:p>
                  </a:txBody>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100" dirty="0" smtClean="0">
                          <a:solidFill>
                            <a:schemeClr val="tx1">
                              <a:lumMod val="75000"/>
                              <a:lumOff val="25000"/>
                            </a:schemeClr>
                          </a:solidFill>
                          <a:latin typeface="+mj-ea"/>
                          <a:ea typeface="+mj-ea"/>
                        </a:rPr>
                        <a:t>人類學</a:t>
                      </a:r>
                      <a:endParaRPr lang="en-US" altLang="zh-TW" sz="1100" dirty="0" smtClean="0">
                        <a:solidFill>
                          <a:schemeClr val="tx1">
                            <a:lumMod val="75000"/>
                            <a:lumOff val="25000"/>
                          </a:schemeClr>
                        </a:solidFill>
                        <a:latin typeface="+mj-ea"/>
                        <a:ea typeface="+mj-ea"/>
                      </a:endParaRPr>
                    </a:p>
                  </a:txBody>
                  <a:tcPr>
                    <a:lnL w="285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buFont typeface="Wingdings" pitchFamily="2" charset="2"/>
                        <a:buNone/>
                      </a:pPr>
                      <a:endParaRPr lang="zh-TW" altLang="en-US" sz="1100" dirty="0">
                        <a:solidFill>
                          <a:schemeClr val="tx1">
                            <a:lumMod val="75000"/>
                            <a:lumOff val="25000"/>
                          </a:schemeClr>
                        </a:solidFill>
                        <a:latin typeface="+mj-ea"/>
                        <a:ea typeface="+mj-ea"/>
                      </a:endParaRPr>
                    </a:p>
                  </a:txBody>
                  <a:tcPr>
                    <a:lnL w="3175" cap="flat" cmpd="sng" algn="ctr">
                      <a:solidFill>
                        <a:sysClr val="window" lastClr="FFFFFF"/>
                      </a:solidFill>
                      <a:prstDash val="solid"/>
                      <a:round/>
                      <a:headEnd type="none" w="med" len="med"/>
                      <a:tailEnd type="none" w="med" len="med"/>
                    </a:lnL>
                    <a:lnR w="12700" cmpd="sng">
                      <a:solidFill>
                        <a:sysClr val="window" lastClr="FFFFFF"/>
                      </a:solidFill>
                    </a:lnR>
                    <a:lnT w="3175"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vMerge="1">
                  <a:txBody>
                    <a:bodyPr/>
                    <a:lstStyle/>
                    <a:p>
                      <a:endParaRPr lang="zh-TW" altLang="en-US"/>
                    </a:p>
                  </a:txBody>
                  <a:tcPr/>
                </a:tc>
              </a:tr>
            </a:tbl>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zh-TW" altLang="en-US" sz="3200" smtClean="0">
                <a:latin typeface="Book Antiqua" pitchFamily="18" charset="0"/>
              </a:rPr>
              <a:t>今日教育訓練的內容包括～</a:t>
            </a:r>
            <a:endParaRPr lang="en-US" altLang="zh-TW" sz="3200" smtClean="0">
              <a:latin typeface="Book Antiqua" pitchFamily="18" charset="0"/>
            </a:endParaRPr>
          </a:p>
        </p:txBody>
      </p:sp>
      <p:sp>
        <p:nvSpPr>
          <p:cNvPr id="21507" name="Rectangle 3"/>
          <p:cNvSpPr>
            <a:spLocks noGrp="1" noChangeArrowheads="1"/>
          </p:cNvSpPr>
          <p:nvPr>
            <p:ph type="body" idx="1"/>
          </p:nvPr>
        </p:nvSpPr>
        <p:spPr>
          <a:xfrm>
            <a:off x="1062038" y="1241425"/>
            <a:ext cx="6951662" cy="4567238"/>
          </a:xfrm>
        </p:spPr>
        <p:txBody>
          <a:bodyPr/>
          <a:lstStyle/>
          <a:p>
            <a:pPr marL="381000" indent="-381000" eaLnBrk="1" hangingPunct="1">
              <a:lnSpc>
                <a:spcPct val="115000"/>
              </a:lnSpc>
              <a:buFontTx/>
              <a:buAutoNum type="arabicPeriod"/>
              <a:defRPr/>
            </a:pPr>
            <a:r>
              <a:rPr lang="en-US" altLang="zh-TW" sz="2800" dirty="0" smtClean="0">
                <a:latin typeface="+mj-ea"/>
                <a:ea typeface="+mj-ea"/>
              </a:rPr>
              <a:t>ITHAKA </a:t>
            </a:r>
            <a:r>
              <a:rPr lang="zh-TW" altLang="en-US" sz="2800" dirty="0" smtClean="0">
                <a:latin typeface="+mj-ea"/>
                <a:ea typeface="+mj-ea"/>
              </a:rPr>
              <a:t>、</a:t>
            </a:r>
            <a:r>
              <a:rPr lang="en-US" altLang="zh-TW" sz="2800" dirty="0" smtClean="0">
                <a:latin typeface="+mj-ea"/>
                <a:ea typeface="+mj-ea"/>
              </a:rPr>
              <a:t>JSTOR</a:t>
            </a:r>
            <a:r>
              <a:rPr lang="zh-TW" altLang="en-US" sz="2800" dirty="0" smtClean="0">
                <a:latin typeface="+mj-ea"/>
                <a:ea typeface="+mj-ea"/>
              </a:rPr>
              <a:t>、</a:t>
            </a:r>
            <a:r>
              <a:rPr lang="en-US" altLang="zh-TW" sz="2800" dirty="0" smtClean="0">
                <a:latin typeface="+mj-ea"/>
                <a:ea typeface="+mj-ea"/>
              </a:rPr>
              <a:t> Portico</a:t>
            </a:r>
          </a:p>
          <a:p>
            <a:pPr marL="381000" indent="-381000" eaLnBrk="1" hangingPunct="1">
              <a:lnSpc>
                <a:spcPct val="115000"/>
              </a:lnSpc>
              <a:buFontTx/>
              <a:buAutoNum type="arabicPeriod"/>
              <a:defRPr/>
            </a:pPr>
            <a:r>
              <a:rPr lang="en-US" altLang="zh-TW" sz="2800" dirty="0" smtClean="0">
                <a:latin typeface="+mj-ea"/>
                <a:ea typeface="+mj-ea"/>
              </a:rPr>
              <a:t>JSTOR</a:t>
            </a:r>
            <a:r>
              <a:rPr lang="zh-TW" altLang="en-US" sz="2800" dirty="0" smtClean="0">
                <a:latin typeface="+mj-ea"/>
                <a:ea typeface="+mj-ea"/>
              </a:rPr>
              <a:t>回溯期刊計畫現況</a:t>
            </a:r>
          </a:p>
          <a:p>
            <a:pPr marL="381000" indent="-381000" eaLnBrk="1" hangingPunct="1">
              <a:lnSpc>
                <a:spcPct val="115000"/>
              </a:lnSpc>
              <a:buFontTx/>
              <a:buAutoNum type="arabicPeriod"/>
              <a:defRPr/>
            </a:pPr>
            <a:r>
              <a:rPr lang="zh-TW" altLang="en-US" sz="2800" dirty="0" smtClean="0">
                <a:latin typeface="+mj-ea"/>
                <a:ea typeface="+mj-ea"/>
              </a:rPr>
              <a:t>新推出的</a:t>
            </a:r>
            <a:r>
              <a:rPr lang="en-US" altLang="zh-TW" sz="2800" dirty="0" smtClean="0">
                <a:latin typeface="+mj-ea"/>
                <a:ea typeface="+mj-ea"/>
              </a:rPr>
              <a:t>JSTOR</a:t>
            </a:r>
            <a:r>
              <a:rPr lang="zh-TW" altLang="en-US" sz="2800" dirty="0" smtClean="0">
                <a:latin typeface="+mj-ea"/>
                <a:ea typeface="+mj-ea"/>
              </a:rPr>
              <a:t>回溯期刊套裝介紹</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關於</a:t>
            </a:r>
            <a:r>
              <a:rPr lang="en-US" altLang="zh-TW" sz="2800" dirty="0" smtClean="0">
                <a:latin typeface="+mj-ea"/>
                <a:ea typeface="+mj-ea"/>
              </a:rPr>
              <a:t>JSTOR</a:t>
            </a:r>
            <a:r>
              <a:rPr lang="zh-TW" altLang="en-US" sz="2800" dirty="0" smtClean="0">
                <a:latin typeface="+mj-ea"/>
                <a:ea typeface="+mj-ea"/>
              </a:rPr>
              <a:t>學術現刊</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館藏管理的實証依據</a:t>
            </a:r>
            <a:endParaRPr lang="en-US" altLang="zh-TW" sz="2800" dirty="0" smtClean="0">
              <a:latin typeface="+mj-ea"/>
              <a:ea typeface="+mj-ea"/>
            </a:endParaRPr>
          </a:p>
          <a:p>
            <a:pPr marL="381000" indent="-381000" eaLnBrk="1" hangingPunct="1">
              <a:lnSpc>
                <a:spcPct val="115000"/>
              </a:lnSpc>
              <a:buFontTx/>
              <a:buAutoNum type="arabicPeriod"/>
              <a:defRPr/>
            </a:pPr>
            <a:r>
              <a:rPr lang="en-US" altLang="zh-TW" sz="2800" dirty="0" smtClean="0">
                <a:latin typeface="+mj-ea"/>
                <a:ea typeface="+mj-ea"/>
              </a:rPr>
              <a:t>Institution Finder</a:t>
            </a:r>
            <a:endParaRPr lang="zh-TW" altLang="en-US"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圖書館管理端最常遇到的問題：</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如何下載使用統計</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如何下載訂購的期刊清單</a:t>
            </a:r>
            <a:endParaRPr lang="en-US" altLang="zh-TW" sz="2800" dirty="0" smtClean="0">
              <a:latin typeface="+mj-ea"/>
              <a:ea typeface="+mj-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3"/>
          <p:cNvSpPr>
            <a:spLocks noGrp="1" noChangeArrowheads="1"/>
          </p:cNvSpPr>
          <p:nvPr>
            <p:ph idx="1"/>
          </p:nvPr>
        </p:nvSpPr>
        <p:spPr>
          <a:xfrm>
            <a:off x="179388" y="1295400"/>
            <a:ext cx="7791450" cy="5302250"/>
          </a:xfrm>
        </p:spPr>
        <p:txBody>
          <a:bodyPr/>
          <a:lstStyle/>
          <a:p>
            <a:pPr marL="739775" lvl="1" indent="-282575" eaLnBrk="1" hangingPunct="1">
              <a:spcBef>
                <a:spcPts val="475"/>
              </a:spcBef>
              <a:buClr>
                <a:srgbClr val="000000"/>
              </a:buClr>
              <a:defRPr/>
            </a:pPr>
            <a:r>
              <a:rPr lang="zh-TW" altLang="en-US" dirty="0" smtClean="0">
                <a:solidFill>
                  <a:srgbClr val="000000"/>
                </a:solidFill>
                <a:latin typeface="+mj-ea"/>
                <a:ea typeface="+mj-ea"/>
              </a:rPr>
              <a:t>現有 </a:t>
            </a:r>
            <a:r>
              <a:rPr lang="en-US" altLang="zh-TW" dirty="0" smtClean="0">
                <a:solidFill>
                  <a:srgbClr val="000000"/>
                </a:solidFill>
                <a:latin typeface="+mj-ea"/>
                <a:ea typeface="+mj-ea"/>
              </a:rPr>
              <a:t>21 </a:t>
            </a:r>
            <a:r>
              <a:rPr lang="zh-TW" altLang="en-US" dirty="0" smtClean="0">
                <a:solidFill>
                  <a:srgbClr val="000000"/>
                </a:solidFill>
                <a:latin typeface="+mj-ea"/>
                <a:ea typeface="+mj-ea"/>
              </a:rPr>
              <a:t>個主題套裝</a:t>
            </a:r>
          </a:p>
          <a:p>
            <a:pPr marL="739775" lvl="1" indent="-282575" eaLnBrk="1" hangingPunct="1">
              <a:spcBef>
                <a:spcPts val="475"/>
              </a:spcBef>
              <a:buClr>
                <a:srgbClr val="000000"/>
              </a:buClr>
              <a:buFont typeface="Wingdings" pitchFamily="2" charset="2"/>
              <a:buNone/>
              <a:defRPr/>
            </a:pPr>
            <a:r>
              <a:rPr lang="en-US" altLang="zh-TW" dirty="0" smtClean="0">
                <a:latin typeface="+mj-ea"/>
                <a:ea typeface="+mj-ea"/>
              </a:rPr>
              <a:t>	</a:t>
            </a:r>
            <a:r>
              <a:rPr lang="en-US" altLang="zh-TW" sz="1400" dirty="0" smtClean="0">
                <a:latin typeface="+mj-ea"/>
                <a:ea typeface="+mj-ea"/>
              </a:rPr>
              <a:t>21 Discipline packages available</a:t>
            </a:r>
            <a:br>
              <a:rPr lang="en-US" altLang="zh-TW" sz="1400" dirty="0" smtClean="0">
                <a:latin typeface="+mj-ea"/>
                <a:ea typeface="+mj-ea"/>
              </a:rPr>
            </a:br>
            <a:endParaRPr lang="zh-TW" altLang="en-US" sz="1400" dirty="0" smtClean="0">
              <a:solidFill>
                <a:srgbClr val="000000"/>
              </a:solidFill>
              <a:latin typeface="+mj-ea"/>
              <a:ea typeface="+mj-ea"/>
            </a:endParaRPr>
          </a:p>
          <a:p>
            <a:pPr marL="739775" lvl="1" indent="-282575" eaLnBrk="1" hangingPunct="1">
              <a:spcBef>
                <a:spcPts val="475"/>
              </a:spcBef>
              <a:buClr>
                <a:srgbClr val="000000"/>
              </a:buClr>
              <a:defRPr/>
            </a:pPr>
            <a:r>
              <a:rPr lang="zh-TW" altLang="en-US" dirty="0" smtClean="0">
                <a:solidFill>
                  <a:srgbClr val="000000"/>
                </a:solidFill>
                <a:latin typeface="+mj-ea"/>
                <a:ea typeface="+mj-ea"/>
              </a:rPr>
              <a:t>收錄</a:t>
            </a:r>
            <a:r>
              <a:rPr lang="en-US" altLang="zh-TW" dirty="0" smtClean="0">
                <a:solidFill>
                  <a:srgbClr val="000000"/>
                </a:solidFill>
                <a:latin typeface="+mj-ea"/>
                <a:ea typeface="+mj-ea"/>
              </a:rPr>
              <a:t>4-30</a:t>
            </a:r>
            <a:r>
              <a:rPr lang="zh-TW" altLang="en-US" dirty="0" smtClean="0">
                <a:solidFill>
                  <a:srgbClr val="000000"/>
                </a:solidFill>
                <a:latin typeface="+mj-ea"/>
                <a:ea typeface="+mj-ea"/>
              </a:rPr>
              <a:t>種期刊數量不同大小的出版商套裝</a:t>
            </a:r>
          </a:p>
          <a:p>
            <a:pPr marL="739775" lvl="1" indent="-282575" eaLnBrk="1" hangingPunct="1">
              <a:spcBef>
                <a:spcPts val="475"/>
              </a:spcBef>
              <a:buClr>
                <a:srgbClr val="000000"/>
              </a:buClr>
              <a:buFont typeface="Wingdings" pitchFamily="2" charset="2"/>
              <a:buNone/>
              <a:defRPr/>
            </a:pPr>
            <a:r>
              <a:rPr lang="en-US" altLang="zh-TW" dirty="0" smtClean="0">
                <a:latin typeface="+mj-ea"/>
                <a:ea typeface="+mj-ea"/>
              </a:rPr>
              <a:t>	</a:t>
            </a:r>
            <a:r>
              <a:rPr lang="en-US" altLang="zh-TW" sz="1400" dirty="0" smtClean="0">
                <a:latin typeface="+mj-ea"/>
                <a:ea typeface="+mj-ea"/>
              </a:rPr>
              <a:t>Multi-publisher packages ranging in size from 4 – 30 titles</a:t>
            </a:r>
            <a:br>
              <a:rPr lang="en-US" altLang="zh-TW" sz="1400" dirty="0" smtClean="0">
                <a:latin typeface="+mj-ea"/>
                <a:ea typeface="+mj-ea"/>
              </a:rPr>
            </a:br>
            <a:endParaRPr lang="zh-TW" altLang="en-US" sz="1400" dirty="0" smtClean="0">
              <a:solidFill>
                <a:srgbClr val="000000"/>
              </a:solidFill>
              <a:latin typeface="+mj-ea"/>
              <a:ea typeface="+mj-ea"/>
            </a:endParaRPr>
          </a:p>
          <a:p>
            <a:pPr marL="739775" lvl="1" indent="-282575" eaLnBrk="1" hangingPunct="1">
              <a:spcBef>
                <a:spcPts val="475"/>
              </a:spcBef>
              <a:buClr>
                <a:srgbClr val="000000"/>
              </a:buClr>
              <a:defRPr/>
            </a:pPr>
            <a:r>
              <a:rPr lang="zh-TW" altLang="en-US" dirty="0" smtClean="0">
                <a:solidFill>
                  <a:srgbClr val="000000"/>
                </a:solidFill>
                <a:latin typeface="+mj-ea"/>
                <a:ea typeface="+mj-ea"/>
              </a:rPr>
              <a:t>幫助圖書館根據單位的研究</a:t>
            </a:r>
            <a:r>
              <a:rPr lang="en-US" altLang="zh-TW" dirty="0" smtClean="0">
                <a:solidFill>
                  <a:srgbClr val="000000"/>
                </a:solidFill>
                <a:latin typeface="+mj-ea"/>
                <a:ea typeface="+mj-ea"/>
              </a:rPr>
              <a:t>/</a:t>
            </a:r>
            <a:r>
              <a:rPr lang="zh-TW" altLang="en-US" dirty="0" smtClean="0">
                <a:solidFill>
                  <a:srgbClr val="000000"/>
                </a:solidFill>
                <a:latin typeface="+mj-ea"/>
                <a:ea typeface="+mj-ea"/>
              </a:rPr>
              <a:t>教學需求及使用最多的領域和現有的訂購做適當的調整</a:t>
            </a:r>
          </a:p>
          <a:p>
            <a:pPr marL="739775" lvl="1" indent="-282575" eaLnBrk="1" hangingPunct="1">
              <a:spcBef>
                <a:spcPts val="475"/>
              </a:spcBef>
              <a:buClr>
                <a:srgbClr val="000000"/>
              </a:buClr>
              <a:buFont typeface="Wingdings" pitchFamily="2" charset="2"/>
              <a:buNone/>
              <a:defRPr/>
            </a:pPr>
            <a:r>
              <a:rPr lang="en-US" altLang="zh-TW" dirty="0" smtClean="0">
                <a:latin typeface="+mj-ea"/>
                <a:ea typeface="+mj-ea"/>
              </a:rPr>
              <a:t>	</a:t>
            </a:r>
            <a:r>
              <a:rPr lang="en-US" altLang="zh-TW" sz="1400" dirty="0" smtClean="0">
                <a:latin typeface="+mj-ea"/>
                <a:ea typeface="+mj-ea"/>
              </a:rPr>
              <a:t>Help libraries align current subscriptions with their research/curriculum needs, as well as the areas where they see the most usage</a:t>
            </a:r>
            <a:endParaRPr lang="zh-TW" altLang="en-US" sz="1400" dirty="0" smtClean="0">
              <a:solidFill>
                <a:srgbClr val="000000"/>
              </a:solidFill>
              <a:latin typeface="+mj-ea"/>
              <a:ea typeface="+mj-ea"/>
            </a:endParaRPr>
          </a:p>
        </p:txBody>
      </p:sp>
      <p:sp>
        <p:nvSpPr>
          <p:cNvPr id="46082" name="Rectangle 2"/>
          <p:cNvSpPr>
            <a:spLocks noGrp="1" noChangeArrowheads="1"/>
          </p:cNvSpPr>
          <p:nvPr>
            <p:ph type="title"/>
          </p:nvPr>
        </p:nvSpPr>
        <p:spPr>
          <a:xfrm>
            <a:off x="288925" y="150813"/>
            <a:ext cx="7162800" cy="685800"/>
          </a:xfrm>
        </p:spPr>
        <p:txBody>
          <a:bodyPr/>
          <a:lstStyle/>
          <a:p>
            <a:pPr eaLnBrk="1" hangingPunct="1">
              <a:defRPr/>
            </a:pPr>
            <a:r>
              <a:rPr lang="en-US" altLang="zh-TW" sz="2800" dirty="0" smtClean="0">
                <a:solidFill>
                  <a:schemeClr val="tx1"/>
                </a:solidFill>
                <a:latin typeface="+mj-ea"/>
              </a:rPr>
              <a:t>2013</a:t>
            </a:r>
            <a:r>
              <a:rPr lang="zh-TW" altLang="en-US" sz="2800" dirty="0" smtClean="0">
                <a:solidFill>
                  <a:schemeClr val="tx1"/>
                </a:solidFill>
                <a:latin typeface="+mj-ea"/>
              </a:rPr>
              <a:t>年全新推出</a:t>
            </a:r>
            <a:r>
              <a:rPr lang="en-US" altLang="zh-TW" sz="2800" dirty="0" smtClean="0">
                <a:solidFill>
                  <a:schemeClr val="tx1"/>
                </a:solidFill>
                <a:latin typeface="+mj-ea"/>
              </a:rPr>
              <a:t>:</a:t>
            </a:r>
            <a:r>
              <a:rPr lang="zh-TW" altLang="en-US" sz="2800" dirty="0" smtClean="0">
                <a:solidFill>
                  <a:schemeClr val="tx1"/>
                </a:solidFill>
                <a:latin typeface="+mj-ea"/>
              </a:rPr>
              <a:t> 主題套裝</a:t>
            </a:r>
            <a:endParaRPr lang="zh-TW" altLang="en-US" sz="1800" dirty="0" smtClean="0">
              <a:solidFill>
                <a:schemeClr val="tx1"/>
              </a:solidFill>
              <a:latin typeface="+mj-ea"/>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a:xfrm>
            <a:off x="103188" y="1143000"/>
            <a:ext cx="4621212" cy="5302250"/>
          </a:xfrm>
        </p:spPr>
        <p:txBody>
          <a:bodyPr/>
          <a:lstStyle/>
          <a:p>
            <a:pPr marL="358775" lvl="1" indent="-282575" eaLnBrk="1" hangingPunct="1">
              <a:spcBef>
                <a:spcPts val="475"/>
              </a:spcBef>
              <a:buClr>
                <a:srgbClr val="000000"/>
              </a:buClr>
            </a:pPr>
            <a:r>
              <a:rPr lang="en-US" altLang="zh-TW" smtClean="0">
                <a:solidFill>
                  <a:srgbClr val="000000"/>
                </a:solidFill>
                <a:latin typeface="微軟正黑體" pitchFamily="34" charset="-120"/>
                <a:ea typeface="微軟正黑體" pitchFamily="34" charset="-120"/>
              </a:rPr>
              <a:t>21</a:t>
            </a:r>
            <a:r>
              <a:rPr lang="zh-TW" altLang="en-US" smtClean="0">
                <a:solidFill>
                  <a:srgbClr val="000000"/>
                </a:solidFill>
                <a:latin typeface="微軟正黑體" pitchFamily="34" charset="-120"/>
                <a:ea typeface="微軟正黑體" pitchFamily="34" charset="-120"/>
              </a:rPr>
              <a:t>主題套裝包括：</a:t>
            </a:r>
            <a:endParaRPr lang="en-US" altLang="zh-TW" smtClean="0">
              <a:solidFill>
                <a:srgbClr val="000000"/>
              </a:solidFill>
              <a:latin typeface="微軟正黑體" pitchFamily="34" charset="-120"/>
              <a:ea typeface="微軟正黑體" pitchFamily="34" charset="-120"/>
            </a:endParaRPr>
          </a:p>
          <a:p>
            <a:pPr marL="719138" lvl="2" indent="-282575" eaLnBrk="1" hangingPunct="1">
              <a:spcBef>
                <a:spcPts val="475"/>
              </a:spcBef>
              <a:buClr>
                <a:srgbClr val="000000"/>
              </a:buClr>
            </a:pPr>
            <a:r>
              <a:rPr lang="en-US" altLang="zh-TW" smtClean="0"/>
              <a:t>African &amp; African American Studies </a:t>
            </a:r>
            <a:r>
              <a:rPr lang="zh-CN" altLang="zh-TW" smtClean="0"/>
              <a:t>非洲及非洲裔美國人研究 </a:t>
            </a:r>
            <a:r>
              <a:rPr lang="en-US" altLang="zh-TW" smtClean="0"/>
              <a:t>(10 titles)</a:t>
            </a:r>
            <a:endParaRPr lang="zh-TW" altLang="zh-TW" smtClean="0"/>
          </a:p>
          <a:p>
            <a:pPr marL="719138" lvl="2" indent="-282575" eaLnBrk="1" hangingPunct="1">
              <a:spcBef>
                <a:spcPts val="475"/>
              </a:spcBef>
              <a:buClr>
                <a:srgbClr val="000000"/>
              </a:buClr>
            </a:pPr>
            <a:r>
              <a:rPr lang="en-US" altLang="zh-TW" smtClean="0"/>
              <a:t>Anthropology </a:t>
            </a:r>
            <a:r>
              <a:rPr lang="zh-TW" altLang="zh-TW" smtClean="0"/>
              <a:t>人類學 </a:t>
            </a:r>
            <a:r>
              <a:rPr lang="en-US" altLang="zh-TW" smtClean="0"/>
              <a:t>(5 titles)</a:t>
            </a:r>
            <a:endParaRPr lang="zh-TW" altLang="zh-TW" smtClean="0"/>
          </a:p>
          <a:p>
            <a:pPr marL="719138" lvl="2" indent="-282575" eaLnBrk="1" hangingPunct="1">
              <a:spcBef>
                <a:spcPts val="475"/>
              </a:spcBef>
              <a:buClr>
                <a:srgbClr val="000000"/>
              </a:buClr>
            </a:pPr>
            <a:r>
              <a:rPr lang="en-US" altLang="zh-TW" smtClean="0"/>
              <a:t>Archaeology </a:t>
            </a:r>
            <a:r>
              <a:rPr lang="zh-TW" altLang="zh-TW" smtClean="0"/>
              <a:t>考古學 </a:t>
            </a:r>
            <a:r>
              <a:rPr lang="en-US" altLang="zh-TW" smtClean="0"/>
              <a:t>(7 titles)</a:t>
            </a:r>
            <a:endParaRPr lang="zh-TW" altLang="zh-TW" smtClean="0"/>
          </a:p>
          <a:p>
            <a:pPr marL="719138" lvl="2" indent="-282575" eaLnBrk="1" hangingPunct="1">
              <a:spcBef>
                <a:spcPts val="475"/>
              </a:spcBef>
              <a:buClr>
                <a:srgbClr val="000000"/>
              </a:buClr>
            </a:pPr>
            <a:r>
              <a:rPr lang="en-US" altLang="zh-TW" smtClean="0"/>
              <a:t>Area Studies </a:t>
            </a:r>
            <a:r>
              <a:rPr lang="zh-TW" altLang="zh-TW" smtClean="0"/>
              <a:t>區域研究 </a:t>
            </a:r>
            <a:r>
              <a:rPr lang="en-US" altLang="zh-TW" smtClean="0"/>
              <a:t>(13 titles)</a:t>
            </a:r>
            <a:endParaRPr lang="zh-TW" altLang="zh-TW" smtClean="0"/>
          </a:p>
          <a:p>
            <a:pPr marL="719138" lvl="2" indent="-282575" eaLnBrk="1" hangingPunct="1">
              <a:spcBef>
                <a:spcPts val="475"/>
              </a:spcBef>
              <a:buClr>
                <a:srgbClr val="000000"/>
              </a:buClr>
            </a:pPr>
            <a:r>
              <a:rPr lang="en-US" altLang="zh-TW" smtClean="0"/>
              <a:t>Art, Art History &amp; Architecture </a:t>
            </a:r>
            <a:r>
              <a:rPr lang="zh-TW" altLang="zh-TW" smtClean="0"/>
              <a:t>藝術、藝術史、及建築 </a:t>
            </a:r>
            <a:r>
              <a:rPr lang="en-US" altLang="zh-TW" smtClean="0"/>
              <a:t>(11 titles)</a:t>
            </a:r>
            <a:endParaRPr lang="zh-TW" altLang="zh-TW" smtClean="0"/>
          </a:p>
          <a:p>
            <a:pPr marL="719138" lvl="2" indent="-282575" eaLnBrk="1" hangingPunct="1">
              <a:spcBef>
                <a:spcPts val="475"/>
              </a:spcBef>
              <a:buClr>
                <a:srgbClr val="000000"/>
              </a:buClr>
            </a:pPr>
            <a:r>
              <a:rPr lang="en-US" altLang="zh-TW" smtClean="0"/>
              <a:t>Asian Studies </a:t>
            </a:r>
            <a:r>
              <a:rPr lang="zh-TW" altLang="zh-TW" smtClean="0"/>
              <a:t>亞洲研究 </a:t>
            </a:r>
            <a:r>
              <a:rPr lang="en-US" altLang="zh-TW" smtClean="0"/>
              <a:t>(5 titles)</a:t>
            </a:r>
            <a:endParaRPr lang="zh-TW" altLang="zh-TW" smtClean="0"/>
          </a:p>
          <a:p>
            <a:pPr marL="719138" lvl="2" indent="-282575" eaLnBrk="1" hangingPunct="1">
              <a:spcBef>
                <a:spcPts val="475"/>
              </a:spcBef>
              <a:buClr>
                <a:srgbClr val="000000"/>
              </a:buClr>
            </a:pPr>
            <a:r>
              <a:rPr lang="en-US" altLang="zh-TW" smtClean="0"/>
              <a:t>Business &amp; Economics </a:t>
            </a:r>
            <a:r>
              <a:rPr lang="zh-TW" altLang="zh-TW" smtClean="0"/>
              <a:t>商業</a:t>
            </a:r>
            <a:r>
              <a:rPr lang="en-US" altLang="zh-TW" smtClean="0"/>
              <a:t>&amp;</a:t>
            </a:r>
            <a:r>
              <a:rPr lang="zh-TW" altLang="zh-TW" smtClean="0"/>
              <a:t>經濟 </a:t>
            </a:r>
            <a:r>
              <a:rPr lang="en-US" altLang="zh-TW" smtClean="0"/>
              <a:t>(15 titles)</a:t>
            </a:r>
            <a:endParaRPr lang="zh-TW" altLang="zh-TW" smtClean="0"/>
          </a:p>
          <a:p>
            <a:pPr marL="719138" lvl="2" indent="-282575" eaLnBrk="1" hangingPunct="1">
              <a:spcBef>
                <a:spcPts val="475"/>
              </a:spcBef>
              <a:buClr>
                <a:srgbClr val="000000"/>
              </a:buClr>
            </a:pPr>
            <a:r>
              <a:rPr lang="en-US" altLang="zh-TW" smtClean="0"/>
              <a:t>Classical Studies </a:t>
            </a:r>
            <a:r>
              <a:rPr lang="zh-TW" altLang="zh-TW" smtClean="0"/>
              <a:t>古典研究 </a:t>
            </a:r>
            <a:r>
              <a:rPr lang="en-US" altLang="zh-TW" smtClean="0"/>
              <a:t>(5 titles)</a:t>
            </a:r>
            <a:endParaRPr lang="zh-TW" altLang="zh-TW" smtClean="0"/>
          </a:p>
          <a:p>
            <a:pPr marL="719138" lvl="2" indent="-282575" eaLnBrk="1" hangingPunct="1">
              <a:spcBef>
                <a:spcPts val="475"/>
              </a:spcBef>
              <a:buClr>
                <a:srgbClr val="000000"/>
              </a:buClr>
            </a:pPr>
            <a:r>
              <a:rPr lang="en-US" altLang="zh-TW" smtClean="0"/>
              <a:t>Education </a:t>
            </a:r>
            <a:r>
              <a:rPr lang="zh-TW" altLang="zh-TW" smtClean="0"/>
              <a:t>教育 </a:t>
            </a:r>
            <a:r>
              <a:rPr lang="en-US" altLang="zh-TW" smtClean="0"/>
              <a:t>(17 titles)</a:t>
            </a:r>
            <a:endParaRPr lang="zh-TW" altLang="zh-TW" smtClean="0"/>
          </a:p>
          <a:p>
            <a:pPr marL="719138" lvl="2" indent="-282575" eaLnBrk="1" hangingPunct="1">
              <a:spcBef>
                <a:spcPts val="475"/>
              </a:spcBef>
              <a:buClr>
                <a:srgbClr val="000000"/>
              </a:buClr>
            </a:pPr>
            <a:r>
              <a:rPr lang="en-US" altLang="zh-TW" smtClean="0"/>
              <a:t>Feminist &amp; Women’s Studies </a:t>
            </a:r>
            <a:r>
              <a:rPr lang="zh-TW" altLang="zh-TW" smtClean="0"/>
              <a:t>女性研究 </a:t>
            </a:r>
            <a:r>
              <a:rPr lang="en-US" altLang="zh-TW" smtClean="0"/>
              <a:t>(8 titles)</a:t>
            </a:r>
            <a:endParaRPr lang="zh-TW" altLang="zh-TW" smtClean="0"/>
          </a:p>
          <a:p>
            <a:pPr marL="719138" lvl="2" indent="-282575" eaLnBrk="1" hangingPunct="1">
              <a:spcBef>
                <a:spcPts val="475"/>
              </a:spcBef>
              <a:buClr>
                <a:srgbClr val="000000"/>
              </a:buClr>
            </a:pPr>
            <a:r>
              <a:rPr lang="en-US" altLang="zh-TW" smtClean="0"/>
              <a:t>Film &amp; Performing Arts </a:t>
            </a:r>
            <a:r>
              <a:rPr lang="zh-TW" altLang="zh-TW" smtClean="0"/>
              <a:t>電影</a:t>
            </a:r>
            <a:r>
              <a:rPr lang="en-US" altLang="zh-TW" smtClean="0"/>
              <a:t>&amp;</a:t>
            </a:r>
            <a:r>
              <a:rPr lang="zh-TW" altLang="zh-TW" smtClean="0"/>
              <a:t>表演藝術 </a:t>
            </a:r>
            <a:r>
              <a:rPr lang="en-US" altLang="zh-TW" smtClean="0"/>
              <a:t>(6 titles)</a:t>
            </a:r>
            <a:endParaRPr lang="zh-TW" altLang="zh-TW" smtClean="0"/>
          </a:p>
          <a:p>
            <a:pPr marL="719138" lvl="2" indent="-282575" eaLnBrk="1" hangingPunct="1">
              <a:spcBef>
                <a:spcPts val="475"/>
              </a:spcBef>
              <a:buClr>
                <a:srgbClr val="000000"/>
              </a:buClr>
            </a:pPr>
            <a:r>
              <a:rPr lang="en-US" altLang="zh-TW" smtClean="0"/>
              <a:t>History </a:t>
            </a:r>
            <a:r>
              <a:rPr lang="zh-TW" altLang="zh-TW" smtClean="0"/>
              <a:t>歷史 </a:t>
            </a:r>
            <a:r>
              <a:rPr lang="en-US" altLang="zh-TW" smtClean="0"/>
              <a:t>(23 titles)</a:t>
            </a:r>
            <a:endParaRPr lang="zh-TW" altLang="zh-TW" smtClean="0"/>
          </a:p>
        </p:txBody>
      </p:sp>
      <p:sp>
        <p:nvSpPr>
          <p:cNvPr id="46082" name="Rectangle 2"/>
          <p:cNvSpPr>
            <a:spLocks noGrp="1" noChangeArrowheads="1"/>
          </p:cNvSpPr>
          <p:nvPr>
            <p:ph type="title"/>
          </p:nvPr>
        </p:nvSpPr>
        <p:spPr>
          <a:xfrm>
            <a:off x="288925" y="150813"/>
            <a:ext cx="7162800" cy="685800"/>
          </a:xfrm>
        </p:spPr>
        <p:txBody>
          <a:bodyPr/>
          <a:lstStyle/>
          <a:p>
            <a:pPr eaLnBrk="1" hangingPunct="1">
              <a:defRPr/>
            </a:pPr>
            <a:r>
              <a:rPr lang="en-US" altLang="zh-TW" sz="2800" dirty="0" smtClean="0">
                <a:solidFill>
                  <a:schemeClr val="tx1"/>
                </a:solidFill>
                <a:latin typeface="+mj-ea"/>
              </a:rPr>
              <a:t>2013</a:t>
            </a:r>
            <a:r>
              <a:rPr lang="zh-TW" altLang="en-US" sz="2800" dirty="0" smtClean="0">
                <a:solidFill>
                  <a:schemeClr val="tx1"/>
                </a:solidFill>
                <a:latin typeface="+mj-ea"/>
              </a:rPr>
              <a:t>年全新推出</a:t>
            </a:r>
            <a:r>
              <a:rPr lang="en-US" altLang="zh-TW" sz="2800" dirty="0" smtClean="0">
                <a:solidFill>
                  <a:schemeClr val="tx1"/>
                </a:solidFill>
                <a:latin typeface="+mj-ea"/>
              </a:rPr>
              <a:t>:</a:t>
            </a:r>
            <a:r>
              <a:rPr lang="zh-TW" altLang="en-US" sz="2800" dirty="0" smtClean="0">
                <a:solidFill>
                  <a:schemeClr val="tx1"/>
                </a:solidFill>
                <a:latin typeface="+mj-ea"/>
              </a:rPr>
              <a:t> 主題套裝</a:t>
            </a:r>
            <a:endParaRPr lang="zh-TW" altLang="en-US" sz="1800" dirty="0" smtClean="0">
              <a:solidFill>
                <a:schemeClr val="tx1"/>
              </a:solidFill>
              <a:latin typeface="+mj-ea"/>
            </a:endParaRPr>
          </a:p>
        </p:txBody>
      </p:sp>
      <p:sp>
        <p:nvSpPr>
          <p:cNvPr id="4" name="Rectangle 3"/>
          <p:cNvSpPr txBox="1">
            <a:spLocks noChangeArrowheads="1"/>
          </p:cNvSpPr>
          <p:nvPr/>
        </p:nvSpPr>
        <p:spPr bwMode="auto">
          <a:xfrm>
            <a:off x="4343400" y="1174750"/>
            <a:ext cx="4621213" cy="5302250"/>
          </a:xfrm>
          <a:prstGeom prst="rect">
            <a:avLst/>
          </a:prstGeom>
          <a:noFill/>
          <a:ln w="9525">
            <a:noFill/>
            <a:miter lim="800000"/>
            <a:headEnd/>
            <a:tailEnd/>
          </a:ln>
        </p:spPr>
        <p:txBody>
          <a:bodyPr/>
          <a:lstStyle/>
          <a:p>
            <a:pPr marL="360000" lvl="1" indent="-282575">
              <a:spcBef>
                <a:spcPts val="475"/>
              </a:spcBef>
              <a:buClr>
                <a:srgbClr val="000000"/>
              </a:buClr>
              <a:defRPr/>
            </a:pPr>
            <a:endParaRPr kumimoji="0" lang="en-US" altLang="zh-TW" sz="1800" kern="0" dirty="0">
              <a:solidFill>
                <a:srgbClr val="000000"/>
              </a:solidFill>
              <a:latin typeface="+mj-ea"/>
              <a:ea typeface="+mj-ea"/>
            </a:endParaRPr>
          </a:p>
          <a:p>
            <a:pPr marL="720000" lvl="2" indent="-282575">
              <a:spcBef>
                <a:spcPts val="475"/>
              </a:spcBef>
              <a:buClr>
                <a:srgbClr val="000000"/>
              </a:buClr>
              <a:buFont typeface="Wingdings" pitchFamily="2" charset="2"/>
              <a:buChar char="§"/>
              <a:defRPr/>
            </a:pPr>
            <a:r>
              <a:rPr kumimoji="0" lang="en-US" altLang="zh-TW" sz="1600" kern="0" dirty="0">
                <a:solidFill>
                  <a:srgbClr val="595959"/>
                </a:solidFill>
                <a:latin typeface="+mj-lt"/>
                <a:ea typeface="+mn-ea"/>
              </a:rPr>
              <a:t>History of Science &amp; Technology </a:t>
            </a:r>
            <a:r>
              <a:rPr kumimoji="0" lang="zh-TW" altLang="zh-TW" sz="1600" kern="0" dirty="0">
                <a:solidFill>
                  <a:srgbClr val="595959"/>
                </a:solidFill>
                <a:latin typeface="+mj-lt"/>
                <a:ea typeface="+mn-ea"/>
              </a:rPr>
              <a:t>科技歷史 </a:t>
            </a:r>
            <a:r>
              <a:rPr kumimoji="0" lang="en-US" altLang="zh-TW" sz="1600" kern="0" dirty="0">
                <a:solidFill>
                  <a:srgbClr val="595959"/>
                </a:solidFill>
                <a:latin typeface="+mj-lt"/>
                <a:ea typeface="+mn-ea"/>
              </a:rPr>
              <a:t>(5 titles)</a:t>
            </a:r>
            <a:endParaRPr kumimoji="0" lang="zh-TW" altLang="zh-TW" sz="1600" kern="0" dirty="0">
              <a:solidFill>
                <a:srgbClr val="595959"/>
              </a:solidFill>
              <a:latin typeface="+mj-lt"/>
              <a:ea typeface="+mn-ea"/>
            </a:endParaRPr>
          </a:p>
          <a:p>
            <a:pPr marL="720000" lvl="2" indent="-282575">
              <a:spcBef>
                <a:spcPts val="475"/>
              </a:spcBef>
              <a:buClr>
                <a:srgbClr val="000000"/>
              </a:buClr>
              <a:buFont typeface="Wingdings" pitchFamily="2" charset="2"/>
              <a:buChar char="§"/>
              <a:defRPr/>
            </a:pPr>
            <a:r>
              <a:rPr kumimoji="0" lang="en-US" altLang="zh-TW" sz="1600" kern="0" dirty="0">
                <a:solidFill>
                  <a:srgbClr val="595959"/>
                </a:solidFill>
                <a:latin typeface="+mj-lt"/>
                <a:ea typeface="+mn-ea"/>
              </a:rPr>
              <a:t>Language &amp; Literature </a:t>
            </a:r>
            <a:r>
              <a:rPr kumimoji="0" lang="zh-TW" altLang="zh-TW" sz="1600" kern="0" dirty="0">
                <a:solidFill>
                  <a:srgbClr val="595959"/>
                </a:solidFill>
                <a:latin typeface="+mj-lt"/>
                <a:ea typeface="+mn-ea"/>
              </a:rPr>
              <a:t>語言</a:t>
            </a:r>
            <a:r>
              <a:rPr kumimoji="0" lang="en-US" altLang="zh-TW" sz="1600" kern="0" dirty="0">
                <a:solidFill>
                  <a:srgbClr val="595959"/>
                </a:solidFill>
                <a:latin typeface="+mj-lt"/>
                <a:ea typeface="+mn-ea"/>
              </a:rPr>
              <a:t>&amp;</a:t>
            </a:r>
            <a:r>
              <a:rPr kumimoji="0" lang="zh-TW" altLang="zh-TW" sz="1600" kern="0" dirty="0">
                <a:solidFill>
                  <a:srgbClr val="595959"/>
                </a:solidFill>
                <a:latin typeface="+mj-lt"/>
                <a:ea typeface="+mn-ea"/>
              </a:rPr>
              <a:t>文學 </a:t>
            </a:r>
            <a:r>
              <a:rPr kumimoji="0" lang="en-US" altLang="zh-TW" sz="1600" kern="0" dirty="0">
                <a:solidFill>
                  <a:srgbClr val="595959"/>
                </a:solidFill>
                <a:latin typeface="+mj-lt"/>
                <a:ea typeface="+mn-ea"/>
              </a:rPr>
              <a:t>(30 titles)</a:t>
            </a:r>
            <a:endParaRPr kumimoji="0" lang="zh-TW" altLang="zh-TW" sz="1600" kern="0" dirty="0">
              <a:solidFill>
                <a:srgbClr val="595959"/>
              </a:solidFill>
              <a:latin typeface="+mj-lt"/>
              <a:ea typeface="+mn-ea"/>
            </a:endParaRPr>
          </a:p>
          <a:p>
            <a:pPr marL="720000" lvl="2" indent="-282575">
              <a:spcBef>
                <a:spcPts val="475"/>
              </a:spcBef>
              <a:buClr>
                <a:srgbClr val="000000"/>
              </a:buClr>
              <a:buFont typeface="Wingdings" pitchFamily="2" charset="2"/>
              <a:buChar char="§"/>
              <a:defRPr/>
            </a:pPr>
            <a:r>
              <a:rPr kumimoji="0" lang="en-US" altLang="zh-TW" sz="1600" kern="0" dirty="0">
                <a:solidFill>
                  <a:srgbClr val="595959"/>
                </a:solidFill>
                <a:latin typeface="+mj-lt"/>
                <a:ea typeface="+mn-ea"/>
              </a:rPr>
              <a:t>Law </a:t>
            </a:r>
            <a:r>
              <a:rPr kumimoji="0" lang="zh-TW" altLang="zh-TW" sz="1600" kern="0" dirty="0">
                <a:solidFill>
                  <a:srgbClr val="595959"/>
                </a:solidFill>
                <a:latin typeface="+mj-lt"/>
                <a:ea typeface="+mn-ea"/>
              </a:rPr>
              <a:t>法律 </a:t>
            </a:r>
            <a:r>
              <a:rPr kumimoji="0" lang="en-US" altLang="zh-TW" sz="1600" kern="0" dirty="0">
                <a:solidFill>
                  <a:srgbClr val="595959"/>
                </a:solidFill>
                <a:latin typeface="+mj-lt"/>
                <a:ea typeface="+mn-ea"/>
              </a:rPr>
              <a:t>(9 titles)</a:t>
            </a:r>
            <a:endParaRPr kumimoji="0" lang="zh-TW" altLang="zh-TW" sz="1600" kern="0" dirty="0">
              <a:solidFill>
                <a:srgbClr val="595959"/>
              </a:solidFill>
              <a:latin typeface="+mj-lt"/>
              <a:ea typeface="+mn-ea"/>
            </a:endParaRPr>
          </a:p>
          <a:p>
            <a:pPr marL="720000" lvl="2" indent="-282575">
              <a:spcBef>
                <a:spcPts val="475"/>
              </a:spcBef>
              <a:buClr>
                <a:srgbClr val="000000"/>
              </a:buClr>
              <a:buFont typeface="Wingdings" pitchFamily="2" charset="2"/>
              <a:buChar char="§"/>
              <a:defRPr/>
            </a:pPr>
            <a:r>
              <a:rPr kumimoji="0" lang="en-US" altLang="zh-TW" sz="1600" kern="0" dirty="0">
                <a:solidFill>
                  <a:srgbClr val="595959"/>
                </a:solidFill>
                <a:latin typeface="+mj-lt"/>
                <a:ea typeface="+mn-ea"/>
              </a:rPr>
              <a:t>Medicine &amp; Allied Health </a:t>
            </a:r>
            <a:r>
              <a:rPr kumimoji="0" lang="zh-TW" altLang="zh-TW" sz="1600" kern="0" dirty="0">
                <a:solidFill>
                  <a:srgbClr val="595959"/>
                </a:solidFill>
                <a:latin typeface="+mj-lt"/>
                <a:ea typeface="+mn-ea"/>
              </a:rPr>
              <a:t>醫療照護保健 </a:t>
            </a:r>
            <a:r>
              <a:rPr kumimoji="0" lang="en-US" altLang="zh-TW" sz="1600" kern="0" dirty="0">
                <a:solidFill>
                  <a:srgbClr val="595959"/>
                </a:solidFill>
                <a:latin typeface="+mj-lt"/>
                <a:ea typeface="+mn-ea"/>
              </a:rPr>
              <a:t>(4 titles)</a:t>
            </a:r>
            <a:endParaRPr kumimoji="0" lang="zh-TW" altLang="zh-TW" sz="1600" kern="0" dirty="0">
              <a:solidFill>
                <a:srgbClr val="595959"/>
              </a:solidFill>
              <a:latin typeface="+mj-lt"/>
              <a:ea typeface="+mn-ea"/>
            </a:endParaRPr>
          </a:p>
          <a:p>
            <a:pPr marL="720000" lvl="2" indent="-282575">
              <a:spcBef>
                <a:spcPts val="475"/>
              </a:spcBef>
              <a:buClr>
                <a:srgbClr val="000000"/>
              </a:buClr>
              <a:buFont typeface="Wingdings" pitchFamily="2" charset="2"/>
              <a:buChar char="§"/>
              <a:defRPr/>
            </a:pPr>
            <a:r>
              <a:rPr kumimoji="0" lang="en-US" altLang="zh-TW" sz="1600" kern="0" dirty="0">
                <a:solidFill>
                  <a:srgbClr val="595959"/>
                </a:solidFill>
                <a:latin typeface="+mj-lt"/>
                <a:ea typeface="+mn-ea"/>
              </a:rPr>
              <a:t>Music </a:t>
            </a:r>
            <a:r>
              <a:rPr kumimoji="0" lang="zh-TW" altLang="zh-TW" sz="1600" kern="0" dirty="0">
                <a:solidFill>
                  <a:srgbClr val="595959"/>
                </a:solidFill>
                <a:latin typeface="+mj-lt"/>
                <a:ea typeface="+mn-ea"/>
              </a:rPr>
              <a:t>音樂</a:t>
            </a:r>
            <a:r>
              <a:rPr kumimoji="0" lang="en-US" altLang="zh-TW" sz="1600" kern="0" dirty="0">
                <a:solidFill>
                  <a:srgbClr val="595959"/>
                </a:solidFill>
                <a:latin typeface="+mj-lt"/>
                <a:ea typeface="+mn-ea"/>
              </a:rPr>
              <a:t> (9 titles)</a:t>
            </a:r>
            <a:endParaRPr kumimoji="0" lang="zh-TW" altLang="zh-TW" sz="1600" kern="0" dirty="0">
              <a:solidFill>
                <a:srgbClr val="595959"/>
              </a:solidFill>
              <a:latin typeface="+mj-lt"/>
              <a:ea typeface="+mn-ea"/>
            </a:endParaRPr>
          </a:p>
          <a:p>
            <a:pPr marL="720000" lvl="2" indent="-282575">
              <a:spcBef>
                <a:spcPts val="475"/>
              </a:spcBef>
              <a:buClr>
                <a:srgbClr val="000000"/>
              </a:buClr>
              <a:buFont typeface="Wingdings" pitchFamily="2" charset="2"/>
              <a:buChar char="§"/>
              <a:defRPr/>
            </a:pPr>
            <a:r>
              <a:rPr kumimoji="0" lang="en-US" altLang="zh-TW" sz="1600" kern="0" dirty="0">
                <a:solidFill>
                  <a:srgbClr val="595959"/>
                </a:solidFill>
                <a:latin typeface="+mj-lt"/>
                <a:ea typeface="+mn-ea"/>
              </a:rPr>
              <a:t>Philosophy </a:t>
            </a:r>
            <a:r>
              <a:rPr kumimoji="0" lang="zh-TW" altLang="zh-TW" sz="1600" kern="0" dirty="0">
                <a:solidFill>
                  <a:srgbClr val="595959"/>
                </a:solidFill>
                <a:latin typeface="+mj-lt"/>
                <a:ea typeface="+mn-ea"/>
              </a:rPr>
              <a:t>哲學 </a:t>
            </a:r>
            <a:r>
              <a:rPr kumimoji="0" lang="en-US" altLang="zh-TW" sz="1600" kern="0" dirty="0">
                <a:solidFill>
                  <a:srgbClr val="595959"/>
                </a:solidFill>
                <a:latin typeface="+mj-lt"/>
                <a:ea typeface="+mn-ea"/>
              </a:rPr>
              <a:t>(11 titles)</a:t>
            </a:r>
            <a:endParaRPr kumimoji="0" lang="zh-TW" altLang="zh-TW" sz="1600" kern="0" dirty="0">
              <a:solidFill>
                <a:srgbClr val="595959"/>
              </a:solidFill>
              <a:latin typeface="+mj-lt"/>
              <a:ea typeface="+mn-ea"/>
            </a:endParaRPr>
          </a:p>
          <a:p>
            <a:pPr marL="720000" lvl="2" indent="-282575">
              <a:spcBef>
                <a:spcPts val="475"/>
              </a:spcBef>
              <a:buClr>
                <a:srgbClr val="000000"/>
              </a:buClr>
              <a:buFont typeface="Wingdings" pitchFamily="2" charset="2"/>
              <a:buChar char="§"/>
              <a:defRPr/>
            </a:pPr>
            <a:r>
              <a:rPr kumimoji="0" lang="en-US" altLang="zh-TW" sz="1600" kern="0" dirty="0">
                <a:solidFill>
                  <a:srgbClr val="595959"/>
                </a:solidFill>
                <a:latin typeface="+mj-lt"/>
                <a:ea typeface="+mn-ea"/>
              </a:rPr>
              <a:t>Political Science &amp; Sociology </a:t>
            </a:r>
            <a:r>
              <a:rPr kumimoji="0" lang="zh-TW" altLang="zh-TW" sz="1600" kern="0" dirty="0">
                <a:solidFill>
                  <a:srgbClr val="595959"/>
                </a:solidFill>
                <a:latin typeface="+mj-lt"/>
                <a:ea typeface="+mn-ea"/>
              </a:rPr>
              <a:t>政治學</a:t>
            </a:r>
            <a:r>
              <a:rPr kumimoji="0" lang="en-US" altLang="zh-TW" sz="1600" kern="0" dirty="0">
                <a:solidFill>
                  <a:srgbClr val="595959"/>
                </a:solidFill>
                <a:latin typeface="+mj-lt"/>
                <a:ea typeface="+mn-ea"/>
              </a:rPr>
              <a:t>&amp;</a:t>
            </a:r>
            <a:r>
              <a:rPr kumimoji="0" lang="zh-TW" altLang="zh-TW" sz="1600" kern="0" dirty="0">
                <a:solidFill>
                  <a:srgbClr val="595959"/>
                </a:solidFill>
                <a:latin typeface="+mj-lt"/>
                <a:ea typeface="+mn-ea"/>
              </a:rPr>
              <a:t>社會學</a:t>
            </a:r>
            <a:r>
              <a:rPr kumimoji="0" lang="en-US" altLang="zh-TW" sz="1600" kern="0" dirty="0">
                <a:solidFill>
                  <a:srgbClr val="595959"/>
                </a:solidFill>
                <a:latin typeface="+mj-lt"/>
                <a:ea typeface="+mn-ea"/>
              </a:rPr>
              <a:t>(7 titles)</a:t>
            </a:r>
            <a:endParaRPr kumimoji="0" lang="zh-TW" altLang="zh-TW" sz="1600" kern="0" dirty="0">
              <a:solidFill>
                <a:srgbClr val="595959"/>
              </a:solidFill>
              <a:latin typeface="+mj-lt"/>
              <a:ea typeface="+mn-ea"/>
            </a:endParaRPr>
          </a:p>
          <a:p>
            <a:pPr marL="720000" lvl="2" indent="-282575">
              <a:spcBef>
                <a:spcPts val="475"/>
              </a:spcBef>
              <a:buClr>
                <a:srgbClr val="000000"/>
              </a:buClr>
              <a:buFont typeface="Wingdings" pitchFamily="2" charset="2"/>
              <a:buChar char="§"/>
              <a:defRPr/>
            </a:pPr>
            <a:r>
              <a:rPr kumimoji="0" lang="en-US" altLang="zh-TW" sz="1600" kern="0" dirty="0">
                <a:solidFill>
                  <a:srgbClr val="595959"/>
                </a:solidFill>
                <a:latin typeface="+mj-lt"/>
                <a:ea typeface="+mn-ea"/>
              </a:rPr>
              <a:t>Religion </a:t>
            </a:r>
            <a:r>
              <a:rPr kumimoji="0" lang="zh-TW" altLang="zh-TW" sz="1600" kern="0" dirty="0">
                <a:solidFill>
                  <a:srgbClr val="595959"/>
                </a:solidFill>
                <a:latin typeface="+mj-lt"/>
                <a:ea typeface="+mn-ea"/>
              </a:rPr>
              <a:t>宗教 </a:t>
            </a:r>
            <a:r>
              <a:rPr kumimoji="0" lang="en-US" altLang="zh-TW" sz="1600" kern="0" dirty="0">
                <a:solidFill>
                  <a:srgbClr val="595959"/>
                </a:solidFill>
                <a:latin typeface="+mj-lt"/>
                <a:ea typeface="+mn-ea"/>
              </a:rPr>
              <a:t>(10 titles)</a:t>
            </a:r>
          </a:p>
          <a:p>
            <a:pPr marL="720000" lvl="2" indent="-282575">
              <a:spcBef>
                <a:spcPts val="475"/>
              </a:spcBef>
              <a:buClr>
                <a:srgbClr val="000000"/>
              </a:buClr>
              <a:buFont typeface="Wingdings" pitchFamily="2" charset="2"/>
              <a:buChar char="§"/>
              <a:defRPr/>
            </a:pPr>
            <a:r>
              <a:rPr kumimoji="0" lang="en-US" altLang="zh-TW" sz="1600" kern="0" dirty="0">
                <a:solidFill>
                  <a:srgbClr val="595959"/>
                </a:solidFill>
                <a:latin typeface="+mj-lt"/>
                <a:ea typeface="+mn-ea"/>
              </a:rPr>
              <a:t>Science, Technology &amp; Mathematics </a:t>
            </a:r>
            <a:r>
              <a:rPr kumimoji="0" lang="zh-TW" altLang="zh-TW" sz="1600" kern="0" dirty="0">
                <a:solidFill>
                  <a:srgbClr val="595959"/>
                </a:solidFill>
                <a:latin typeface="+mj-lt"/>
                <a:ea typeface="+mn-ea"/>
              </a:rPr>
              <a:t>科學、科技</a:t>
            </a:r>
            <a:r>
              <a:rPr kumimoji="0" lang="en-US" altLang="zh-TW" sz="1600" kern="0" dirty="0">
                <a:solidFill>
                  <a:srgbClr val="595959"/>
                </a:solidFill>
                <a:latin typeface="+mj-lt"/>
                <a:ea typeface="+mn-ea"/>
              </a:rPr>
              <a:t>&amp;</a:t>
            </a:r>
            <a:r>
              <a:rPr kumimoji="0" lang="zh-TW" altLang="zh-TW" sz="1600" kern="0" dirty="0">
                <a:solidFill>
                  <a:srgbClr val="595959"/>
                </a:solidFill>
                <a:latin typeface="+mj-lt"/>
                <a:ea typeface="+mn-ea"/>
              </a:rPr>
              <a:t>數學 </a:t>
            </a:r>
            <a:r>
              <a:rPr kumimoji="0" lang="en-US" altLang="zh-TW" sz="1600" kern="0" dirty="0">
                <a:solidFill>
                  <a:srgbClr val="595959"/>
                </a:solidFill>
                <a:latin typeface="+mj-lt"/>
                <a:ea typeface="+mn-ea"/>
              </a:rPr>
              <a:t>(15 titles)</a:t>
            </a:r>
            <a:endParaRPr kumimoji="0" lang="zh-TW" altLang="zh-TW" sz="1600" kern="0" dirty="0">
              <a:solidFill>
                <a:srgbClr val="595959"/>
              </a:solidFill>
              <a:latin typeface="+mj-lt"/>
              <a:ea typeface="+mn-ea"/>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3"/>
          <p:cNvSpPr>
            <a:spLocks noGrp="1" noChangeArrowheads="1"/>
          </p:cNvSpPr>
          <p:nvPr>
            <p:ph idx="1"/>
          </p:nvPr>
        </p:nvSpPr>
        <p:spPr>
          <a:xfrm>
            <a:off x="381000" y="1295400"/>
            <a:ext cx="7772400" cy="3962400"/>
          </a:xfrm>
        </p:spPr>
        <p:txBody>
          <a:bodyPr/>
          <a:lstStyle/>
          <a:p>
            <a:pPr marL="739775" lvl="1" indent="-282575" eaLnBrk="1" hangingPunct="1">
              <a:spcBef>
                <a:spcPts val="475"/>
              </a:spcBef>
              <a:buClr>
                <a:srgbClr val="000000"/>
              </a:buClr>
              <a:defRPr/>
            </a:pPr>
            <a:r>
              <a:rPr lang="en-US" altLang="zh-TW" dirty="0" smtClean="0">
                <a:solidFill>
                  <a:srgbClr val="000000"/>
                </a:solidFill>
                <a:latin typeface="+mj-ea"/>
                <a:ea typeface="+mj-ea"/>
              </a:rPr>
              <a:t>2013 </a:t>
            </a:r>
            <a:r>
              <a:rPr lang="zh-TW" altLang="en-US" dirty="0" smtClean="0">
                <a:solidFill>
                  <a:srgbClr val="000000"/>
                </a:solidFill>
                <a:latin typeface="+mj-ea"/>
                <a:ea typeface="+mj-ea"/>
              </a:rPr>
              <a:t>年將推出超過 </a:t>
            </a:r>
            <a:r>
              <a:rPr lang="en-US" altLang="zh-TW" dirty="0" smtClean="0">
                <a:solidFill>
                  <a:srgbClr val="000000"/>
                </a:solidFill>
                <a:latin typeface="+mj-ea"/>
                <a:ea typeface="+mj-ea"/>
              </a:rPr>
              <a:t>13</a:t>
            </a:r>
            <a:r>
              <a:rPr lang="zh-TW" altLang="en-US" dirty="0" smtClean="0">
                <a:solidFill>
                  <a:srgbClr val="000000"/>
                </a:solidFill>
                <a:latin typeface="+mj-ea"/>
                <a:ea typeface="+mj-ea"/>
              </a:rPr>
              <a:t>種套裝</a:t>
            </a:r>
          </a:p>
          <a:p>
            <a:pPr marL="739775" lvl="1" indent="-282575" eaLnBrk="1" hangingPunct="1">
              <a:spcBef>
                <a:spcPts val="475"/>
              </a:spcBef>
              <a:buClr>
                <a:srgbClr val="000000"/>
              </a:buClr>
              <a:buFont typeface="Wingdings" pitchFamily="2" charset="2"/>
              <a:buNone/>
              <a:defRPr/>
            </a:pPr>
            <a:r>
              <a:rPr lang="en-US" altLang="zh-TW" sz="1400" dirty="0" smtClean="0">
                <a:latin typeface="+mj-ea"/>
                <a:ea typeface="+mj-ea"/>
              </a:rPr>
              <a:t>	11+ packages available for 2013</a:t>
            </a:r>
            <a:br>
              <a:rPr lang="en-US" altLang="zh-TW" sz="1400" dirty="0" smtClean="0">
                <a:latin typeface="+mj-ea"/>
                <a:ea typeface="+mj-ea"/>
              </a:rPr>
            </a:br>
            <a:endParaRPr lang="zh-TW" altLang="en-US" sz="1400" dirty="0" smtClean="0">
              <a:solidFill>
                <a:srgbClr val="000000"/>
              </a:solidFill>
              <a:latin typeface="+mj-ea"/>
              <a:ea typeface="+mj-ea"/>
            </a:endParaRPr>
          </a:p>
          <a:p>
            <a:pPr marL="739775" lvl="1" indent="-282575" eaLnBrk="1" hangingPunct="1">
              <a:spcBef>
                <a:spcPts val="475"/>
              </a:spcBef>
              <a:buClr>
                <a:srgbClr val="000000"/>
              </a:buClr>
              <a:defRPr/>
            </a:pPr>
            <a:r>
              <a:rPr lang="zh-TW" altLang="en-US" dirty="0" smtClean="0">
                <a:solidFill>
                  <a:srgbClr val="000000"/>
                </a:solidFill>
                <a:latin typeface="+mj-ea"/>
                <a:ea typeface="+mj-ea"/>
              </a:rPr>
              <a:t>折扣介於 </a:t>
            </a:r>
            <a:r>
              <a:rPr lang="en-US" altLang="zh-TW" dirty="0" smtClean="0">
                <a:solidFill>
                  <a:srgbClr val="000000"/>
                </a:solidFill>
                <a:latin typeface="+mj-ea"/>
                <a:ea typeface="+mj-ea"/>
              </a:rPr>
              <a:t>5 – 35%</a:t>
            </a:r>
          </a:p>
          <a:p>
            <a:pPr marL="739775" lvl="1" indent="-282575" eaLnBrk="1" hangingPunct="1">
              <a:buClr>
                <a:srgbClr val="7F7F7F"/>
              </a:buClr>
              <a:buFont typeface="Wingdings" pitchFamily="2" charset="2"/>
              <a:buNone/>
              <a:defRPr/>
            </a:pPr>
            <a:r>
              <a:rPr lang="en-US" altLang="zh-TW" dirty="0" smtClean="0">
                <a:latin typeface="+mj-ea"/>
                <a:ea typeface="+mj-ea"/>
              </a:rPr>
              <a:t>	</a:t>
            </a:r>
            <a:r>
              <a:rPr lang="en-US" altLang="zh-TW" sz="1400" dirty="0" smtClean="0">
                <a:latin typeface="+mj-ea"/>
                <a:ea typeface="+mj-ea"/>
              </a:rPr>
              <a:t>Discounts range from 5 – 35%</a:t>
            </a:r>
            <a:br>
              <a:rPr lang="en-US" altLang="zh-TW" sz="1400" dirty="0" smtClean="0">
                <a:latin typeface="+mj-ea"/>
                <a:ea typeface="+mj-ea"/>
              </a:rPr>
            </a:br>
            <a:endParaRPr lang="en-US" altLang="zh-TW" sz="1400" dirty="0" smtClean="0">
              <a:solidFill>
                <a:srgbClr val="000000"/>
              </a:solidFill>
              <a:latin typeface="+mj-ea"/>
              <a:ea typeface="+mj-ea"/>
            </a:endParaRPr>
          </a:p>
          <a:p>
            <a:pPr marL="739775" lvl="1" indent="-282575" eaLnBrk="1" hangingPunct="1">
              <a:spcBef>
                <a:spcPts val="475"/>
              </a:spcBef>
              <a:buClr>
                <a:srgbClr val="000000"/>
              </a:buClr>
              <a:defRPr/>
            </a:pPr>
            <a:r>
              <a:rPr lang="zh-TW" altLang="en-US" dirty="0" smtClean="0">
                <a:solidFill>
                  <a:srgbClr val="000000"/>
                </a:solidFill>
                <a:latin typeface="+mj-ea"/>
                <a:ea typeface="+mj-ea"/>
              </a:rPr>
              <a:t>包括 ： </a:t>
            </a:r>
          </a:p>
          <a:p>
            <a:pPr lvl="2" eaLnBrk="1" hangingPunct="1">
              <a:defRPr/>
            </a:pPr>
            <a:r>
              <a:rPr lang="zh-TW" altLang="en-US" sz="1800" dirty="0" smtClean="0">
                <a:solidFill>
                  <a:schemeClr val="tx1"/>
                </a:solidFill>
                <a:latin typeface="+mj-ea"/>
                <a:ea typeface="+mj-ea"/>
              </a:rPr>
              <a:t>美國國際法學會套裝</a:t>
            </a:r>
            <a:r>
              <a:rPr lang="zh-TW" altLang="zh-TW" sz="1800" dirty="0" smtClean="0">
                <a:solidFill>
                  <a:schemeClr val="tx1"/>
                </a:solidFill>
                <a:latin typeface="+mj-ea"/>
              </a:rPr>
              <a:t>（</a:t>
            </a:r>
            <a:r>
              <a:rPr lang="en-US" altLang="zh-TW" sz="1800" dirty="0" smtClean="0">
                <a:solidFill>
                  <a:schemeClr val="tx1"/>
                </a:solidFill>
                <a:latin typeface="+mj-ea"/>
              </a:rPr>
              <a:t>3 titles</a:t>
            </a:r>
            <a:r>
              <a:rPr lang="zh-TW" altLang="zh-TW" sz="1800" dirty="0" smtClean="0">
                <a:solidFill>
                  <a:schemeClr val="tx1"/>
                </a:solidFill>
                <a:latin typeface="+mj-ea"/>
              </a:rPr>
              <a:t>）</a:t>
            </a:r>
            <a:endParaRPr lang="zh-TW" altLang="en-US" sz="1800" dirty="0" smtClean="0">
              <a:solidFill>
                <a:schemeClr val="tx1"/>
              </a:solidFill>
              <a:latin typeface="+mj-ea"/>
              <a:ea typeface="+mj-ea"/>
            </a:endParaRPr>
          </a:p>
          <a:p>
            <a:pPr lvl="2" eaLnBrk="1" hangingPunct="1">
              <a:buFont typeface="Wingdings" pitchFamily="2" charset="2"/>
              <a:buNone/>
              <a:defRPr/>
            </a:pPr>
            <a:r>
              <a:rPr lang="en-US" altLang="zh-TW" sz="1800" dirty="0" smtClean="0">
                <a:latin typeface="+mj-ea"/>
                <a:ea typeface="+mj-ea"/>
              </a:rPr>
              <a:t>	</a:t>
            </a:r>
            <a:r>
              <a:rPr lang="en-US" altLang="zh-TW" sz="1400" dirty="0" smtClean="0">
                <a:latin typeface="+mj-ea"/>
                <a:ea typeface="+mj-ea"/>
              </a:rPr>
              <a:t>American Society of International Law Package</a:t>
            </a:r>
            <a:endParaRPr lang="zh-TW" altLang="en-US" sz="1400" dirty="0" smtClean="0">
              <a:latin typeface="+mj-ea"/>
              <a:ea typeface="+mj-ea"/>
            </a:endParaRPr>
          </a:p>
          <a:p>
            <a:pPr lvl="2" eaLnBrk="1" hangingPunct="1">
              <a:defRPr/>
            </a:pPr>
            <a:r>
              <a:rPr lang="zh-TW" altLang="en-US" sz="1800" dirty="0" smtClean="0">
                <a:solidFill>
                  <a:schemeClr val="tx1"/>
                </a:solidFill>
                <a:latin typeface="+mj-ea"/>
                <a:ea typeface="+mj-ea"/>
              </a:rPr>
              <a:t>芝加哥大學出版社全套裝</a:t>
            </a:r>
            <a:r>
              <a:rPr lang="zh-TW" altLang="zh-TW" sz="1800" dirty="0" smtClean="0">
                <a:solidFill>
                  <a:schemeClr val="tx1"/>
                </a:solidFill>
                <a:latin typeface="+mj-ea"/>
              </a:rPr>
              <a:t>（</a:t>
            </a:r>
            <a:r>
              <a:rPr lang="en-US" altLang="zh-TW" sz="1800" dirty="0" smtClean="0">
                <a:solidFill>
                  <a:schemeClr val="tx1"/>
                </a:solidFill>
                <a:latin typeface="+mj-ea"/>
              </a:rPr>
              <a:t>53 titles</a:t>
            </a:r>
            <a:r>
              <a:rPr lang="zh-TW" altLang="zh-TW" sz="1800" dirty="0" smtClean="0">
                <a:solidFill>
                  <a:schemeClr val="tx1"/>
                </a:solidFill>
                <a:latin typeface="+mj-ea"/>
              </a:rPr>
              <a:t>）</a:t>
            </a:r>
            <a:endParaRPr lang="zh-TW" altLang="en-US" sz="1800" dirty="0" smtClean="0">
              <a:solidFill>
                <a:schemeClr val="tx1"/>
              </a:solidFill>
              <a:latin typeface="+mj-ea"/>
              <a:ea typeface="+mj-ea"/>
            </a:endParaRPr>
          </a:p>
          <a:p>
            <a:pPr lvl="2" eaLnBrk="1" hangingPunct="1">
              <a:buFont typeface="Wingdings" pitchFamily="2" charset="2"/>
              <a:buNone/>
              <a:defRPr/>
            </a:pPr>
            <a:r>
              <a:rPr lang="en-US" altLang="zh-TW" sz="1800" dirty="0" smtClean="0">
                <a:latin typeface="+mj-ea"/>
                <a:ea typeface="+mj-ea"/>
              </a:rPr>
              <a:t>	</a:t>
            </a:r>
            <a:r>
              <a:rPr lang="en-US" altLang="zh-TW" sz="1400" dirty="0" smtClean="0">
                <a:latin typeface="+mj-ea"/>
                <a:ea typeface="+mj-ea"/>
              </a:rPr>
              <a:t>Complete Chicago Package (University of Chicago Press)</a:t>
            </a:r>
            <a:endParaRPr lang="zh-TW" altLang="en-US" sz="1400" dirty="0" smtClean="0">
              <a:latin typeface="+mj-ea"/>
              <a:ea typeface="+mj-ea"/>
            </a:endParaRPr>
          </a:p>
          <a:p>
            <a:pPr lvl="2" eaLnBrk="1" hangingPunct="1">
              <a:defRPr/>
            </a:pPr>
            <a:r>
              <a:rPr lang="zh-TW" altLang="en-US" sz="1800" dirty="0" smtClean="0">
                <a:solidFill>
                  <a:schemeClr val="tx1"/>
                </a:solidFill>
                <a:latin typeface="+mj-ea"/>
                <a:ea typeface="+mj-ea"/>
              </a:rPr>
              <a:t>加州大學出版社套裝</a:t>
            </a:r>
            <a:r>
              <a:rPr lang="zh-TW" altLang="zh-TW" sz="1800" dirty="0" smtClean="0">
                <a:solidFill>
                  <a:schemeClr val="tx1"/>
                </a:solidFill>
                <a:latin typeface="+mj-ea"/>
              </a:rPr>
              <a:t>（</a:t>
            </a:r>
            <a:r>
              <a:rPr lang="en-US" altLang="zh-TW" sz="1800" dirty="0" smtClean="0">
                <a:solidFill>
                  <a:schemeClr val="tx1"/>
                </a:solidFill>
                <a:latin typeface="+mj-ea"/>
              </a:rPr>
              <a:t>37 titles)</a:t>
            </a:r>
            <a:endParaRPr lang="zh-TW" altLang="en-US" sz="1800" dirty="0" smtClean="0">
              <a:solidFill>
                <a:schemeClr val="tx1"/>
              </a:solidFill>
              <a:latin typeface="+mj-ea"/>
              <a:ea typeface="+mj-ea"/>
            </a:endParaRPr>
          </a:p>
          <a:p>
            <a:pPr lvl="2" eaLnBrk="1" hangingPunct="1">
              <a:buClr>
                <a:srgbClr val="7F7F7F"/>
              </a:buClr>
              <a:buFont typeface="Wingdings" pitchFamily="2" charset="2"/>
              <a:buNone/>
              <a:defRPr/>
            </a:pPr>
            <a:r>
              <a:rPr lang="en-US" altLang="zh-TW" sz="1800" dirty="0" smtClean="0">
                <a:latin typeface="+mj-ea"/>
                <a:ea typeface="+mj-ea"/>
              </a:rPr>
              <a:t>	</a:t>
            </a:r>
            <a:r>
              <a:rPr lang="en-US" altLang="zh-TW" sz="1400" dirty="0" smtClean="0">
                <a:latin typeface="+mj-ea"/>
                <a:ea typeface="+mj-ea"/>
              </a:rPr>
              <a:t>University of California Press Package</a:t>
            </a:r>
            <a:endParaRPr lang="zh-TW" altLang="en-US" sz="1400" dirty="0" smtClean="0">
              <a:latin typeface="+mj-ea"/>
              <a:ea typeface="+mj-ea"/>
            </a:endParaRPr>
          </a:p>
          <a:p>
            <a:pPr lvl="2" eaLnBrk="1" hangingPunct="1">
              <a:defRPr/>
            </a:pPr>
            <a:r>
              <a:rPr lang="zh-TW" altLang="en-US" sz="1800" dirty="0" smtClean="0">
                <a:solidFill>
                  <a:schemeClr val="tx1"/>
                </a:solidFill>
                <a:latin typeface="+mj-ea"/>
                <a:ea typeface="+mj-ea"/>
              </a:rPr>
              <a:t>美國數學協會套裝</a:t>
            </a:r>
            <a:r>
              <a:rPr lang="zh-TW" altLang="zh-TW" sz="1800" dirty="0" smtClean="0">
                <a:solidFill>
                  <a:schemeClr val="tx1"/>
                </a:solidFill>
                <a:latin typeface="+mj-ea"/>
              </a:rPr>
              <a:t>（</a:t>
            </a:r>
            <a:r>
              <a:rPr lang="en-US" altLang="zh-TW" sz="1800" dirty="0" smtClean="0">
                <a:solidFill>
                  <a:schemeClr val="tx1"/>
                </a:solidFill>
                <a:latin typeface="+mj-ea"/>
              </a:rPr>
              <a:t>4 titles</a:t>
            </a:r>
            <a:r>
              <a:rPr lang="zh-TW" altLang="zh-TW" sz="1800" dirty="0" smtClean="0">
                <a:solidFill>
                  <a:schemeClr val="tx1"/>
                </a:solidFill>
                <a:latin typeface="+mj-ea"/>
              </a:rPr>
              <a:t>）</a:t>
            </a:r>
            <a:endParaRPr lang="zh-TW" altLang="en-US" sz="1800" dirty="0" smtClean="0">
              <a:solidFill>
                <a:schemeClr val="tx1"/>
              </a:solidFill>
              <a:latin typeface="+mj-ea"/>
              <a:ea typeface="+mj-ea"/>
            </a:endParaRPr>
          </a:p>
          <a:p>
            <a:pPr lvl="2" eaLnBrk="1" hangingPunct="1">
              <a:buFont typeface="Wingdings" pitchFamily="2" charset="2"/>
              <a:buNone/>
              <a:defRPr/>
            </a:pPr>
            <a:r>
              <a:rPr lang="en-US" altLang="zh-TW" sz="1800" dirty="0" smtClean="0">
                <a:latin typeface="+mj-ea"/>
                <a:ea typeface="+mj-ea"/>
              </a:rPr>
              <a:t>	Mathematical Association of America Package</a:t>
            </a:r>
          </a:p>
        </p:txBody>
      </p:sp>
      <p:sp>
        <p:nvSpPr>
          <p:cNvPr id="48130" name="Rectangle 2"/>
          <p:cNvSpPr>
            <a:spLocks noGrp="1" noChangeArrowheads="1"/>
          </p:cNvSpPr>
          <p:nvPr>
            <p:ph type="title"/>
          </p:nvPr>
        </p:nvSpPr>
        <p:spPr>
          <a:xfrm>
            <a:off x="433388" y="150813"/>
            <a:ext cx="7162800" cy="685800"/>
          </a:xfrm>
        </p:spPr>
        <p:txBody>
          <a:bodyPr/>
          <a:lstStyle/>
          <a:p>
            <a:pPr eaLnBrk="1" hangingPunct="1">
              <a:defRPr/>
            </a:pPr>
            <a:r>
              <a:rPr lang="zh-TW" altLang="en-US" sz="2800" dirty="0" smtClean="0">
                <a:solidFill>
                  <a:schemeClr val="tx1"/>
                </a:solidFill>
                <a:latin typeface="+mj-ea"/>
              </a:rPr>
              <a:t>出版社套裝</a:t>
            </a:r>
            <a:endParaRPr lang="zh-TW" altLang="en-US" sz="1800" dirty="0" smtClean="0">
              <a:solidFill>
                <a:schemeClr val="tx1"/>
              </a:solidFill>
              <a:latin typeface="+mj-ea"/>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zh-TW" altLang="en-US" sz="3200" smtClean="0">
                <a:latin typeface="Book Antiqua" pitchFamily="18" charset="0"/>
              </a:rPr>
              <a:t>今日教育訓練的內容包括～</a:t>
            </a:r>
            <a:endParaRPr lang="en-US" altLang="zh-TW" sz="3200" smtClean="0">
              <a:latin typeface="Book Antiqua" pitchFamily="18" charset="0"/>
            </a:endParaRPr>
          </a:p>
        </p:txBody>
      </p:sp>
      <p:sp>
        <p:nvSpPr>
          <p:cNvPr id="21507" name="Rectangle 3"/>
          <p:cNvSpPr>
            <a:spLocks noGrp="1" noChangeArrowheads="1"/>
          </p:cNvSpPr>
          <p:nvPr>
            <p:ph type="body" idx="1"/>
          </p:nvPr>
        </p:nvSpPr>
        <p:spPr>
          <a:xfrm>
            <a:off x="1062038" y="1241425"/>
            <a:ext cx="6951662" cy="4567238"/>
          </a:xfrm>
        </p:spPr>
        <p:txBody>
          <a:bodyPr/>
          <a:lstStyle/>
          <a:p>
            <a:pPr marL="381000" indent="-381000" eaLnBrk="1" hangingPunct="1">
              <a:lnSpc>
                <a:spcPct val="115000"/>
              </a:lnSpc>
              <a:buFontTx/>
              <a:buAutoNum type="arabicPeriod"/>
              <a:defRPr/>
            </a:pPr>
            <a:r>
              <a:rPr lang="en-US" altLang="zh-TW" sz="2800" dirty="0" smtClean="0">
                <a:latin typeface="+mj-ea"/>
                <a:ea typeface="+mj-ea"/>
              </a:rPr>
              <a:t>ITHAKA </a:t>
            </a:r>
            <a:r>
              <a:rPr lang="zh-TW" altLang="en-US" sz="2800" dirty="0" smtClean="0">
                <a:latin typeface="+mj-ea"/>
                <a:ea typeface="+mj-ea"/>
              </a:rPr>
              <a:t>、</a:t>
            </a:r>
            <a:r>
              <a:rPr lang="en-US" altLang="zh-TW" sz="2800" dirty="0" smtClean="0">
                <a:latin typeface="+mj-ea"/>
                <a:ea typeface="+mj-ea"/>
              </a:rPr>
              <a:t>JSTOR</a:t>
            </a:r>
            <a:r>
              <a:rPr lang="zh-TW" altLang="en-US" sz="2800" dirty="0" smtClean="0">
                <a:latin typeface="+mj-ea"/>
                <a:ea typeface="+mj-ea"/>
              </a:rPr>
              <a:t>、</a:t>
            </a:r>
            <a:r>
              <a:rPr lang="en-US" altLang="zh-TW" sz="2800" dirty="0" smtClean="0">
                <a:latin typeface="+mj-ea"/>
                <a:ea typeface="+mj-ea"/>
              </a:rPr>
              <a:t> Portico</a:t>
            </a:r>
          </a:p>
          <a:p>
            <a:pPr marL="381000" indent="-381000" eaLnBrk="1" hangingPunct="1">
              <a:lnSpc>
                <a:spcPct val="115000"/>
              </a:lnSpc>
              <a:buFontTx/>
              <a:buAutoNum type="arabicPeriod"/>
              <a:defRPr/>
            </a:pPr>
            <a:r>
              <a:rPr lang="en-US" altLang="zh-TW" sz="2800" dirty="0" smtClean="0">
                <a:latin typeface="+mj-ea"/>
                <a:ea typeface="+mj-ea"/>
              </a:rPr>
              <a:t>JSTOR</a:t>
            </a:r>
            <a:r>
              <a:rPr lang="zh-TW" altLang="en-US" sz="2800" dirty="0" smtClean="0">
                <a:latin typeface="+mj-ea"/>
                <a:ea typeface="+mj-ea"/>
              </a:rPr>
              <a:t>回溯期刊計畫現況</a:t>
            </a:r>
          </a:p>
          <a:p>
            <a:pPr marL="381000" indent="-381000" eaLnBrk="1" hangingPunct="1">
              <a:lnSpc>
                <a:spcPct val="115000"/>
              </a:lnSpc>
              <a:buFontTx/>
              <a:buAutoNum type="arabicPeriod"/>
              <a:defRPr/>
            </a:pPr>
            <a:r>
              <a:rPr lang="zh-TW" altLang="en-US" sz="2800" dirty="0" smtClean="0">
                <a:latin typeface="+mj-ea"/>
                <a:ea typeface="+mj-ea"/>
              </a:rPr>
              <a:t>新推出的</a:t>
            </a:r>
            <a:r>
              <a:rPr lang="en-US" altLang="zh-TW" sz="2800" dirty="0" smtClean="0">
                <a:latin typeface="+mj-ea"/>
                <a:ea typeface="+mj-ea"/>
              </a:rPr>
              <a:t>JSTOR</a:t>
            </a:r>
            <a:r>
              <a:rPr lang="zh-TW" altLang="en-US" sz="2800" dirty="0" smtClean="0">
                <a:latin typeface="+mj-ea"/>
                <a:ea typeface="+mj-ea"/>
              </a:rPr>
              <a:t>回溯期刊套裝介紹</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關於</a:t>
            </a:r>
            <a:r>
              <a:rPr lang="en-US" altLang="zh-TW" sz="2800" dirty="0" smtClean="0">
                <a:latin typeface="+mj-ea"/>
                <a:ea typeface="+mj-ea"/>
              </a:rPr>
              <a:t>JSTOR</a:t>
            </a:r>
            <a:r>
              <a:rPr lang="zh-TW" altLang="en-US" sz="2800" dirty="0" smtClean="0">
                <a:latin typeface="+mj-ea"/>
                <a:ea typeface="+mj-ea"/>
              </a:rPr>
              <a:t>學術現刊</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solidFill>
                  <a:srgbClr val="FF0000"/>
                </a:solidFill>
                <a:latin typeface="+mj-ea"/>
                <a:ea typeface="+mj-ea"/>
              </a:rPr>
              <a:t>館藏管理的實証依據</a:t>
            </a:r>
            <a:endParaRPr lang="en-US" altLang="zh-TW" sz="2800" dirty="0" smtClean="0">
              <a:solidFill>
                <a:srgbClr val="FF0000"/>
              </a:solidFill>
              <a:latin typeface="+mj-ea"/>
              <a:ea typeface="+mj-ea"/>
            </a:endParaRPr>
          </a:p>
          <a:p>
            <a:pPr marL="381000" indent="-381000" eaLnBrk="1" hangingPunct="1">
              <a:lnSpc>
                <a:spcPct val="115000"/>
              </a:lnSpc>
              <a:buFontTx/>
              <a:buAutoNum type="arabicPeriod"/>
              <a:defRPr/>
            </a:pPr>
            <a:r>
              <a:rPr lang="en-US" altLang="zh-TW" sz="2800" dirty="0" smtClean="0">
                <a:latin typeface="+mj-ea"/>
                <a:ea typeface="+mj-ea"/>
              </a:rPr>
              <a:t>Institution Finder</a:t>
            </a:r>
            <a:endParaRPr lang="zh-TW" altLang="en-US"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圖書館管理端最常遇到的問題：</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如何下載使用統計</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如何下載訂購的期刊清單</a:t>
            </a:r>
            <a:endParaRPr lang="en-US" altLang="zh-TW" sz="2800" dirty="0" smtClean="0">
              <a:latin typeface="+mj-ea"/>
              <a:ea typeface="+mj-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79388" y="333375"/>
            <a:ext cx="7162800" cy="336550"/>
          </a:xfrm>
        </p:spPr>
        <p:txBody>
          <a:bodyPr>
            <a:noAutofit/>
          </a:bodyPr>
          <a:lstStyle/>
          <a:p>
            <a:pPr eaLnBrk="1" hangingPunct="1">
              <a:defRPr/>
            </a:pPr>
            <a:r>
              <a:rPr lang="en-US" altLang="zh-TW" sz="1800" dirty="0" smtClean="0">
                <a:solidFill>
                  <a:schemeClr val="bg2"/>
                </a:solidFill>
                <a:latin typeface="+mj-ea"/>
              </a:rPr>
              <a:t>Tying Them All Together</a:t>
            </a:r>
            <a:endParaRPr lang="zh-TW" altLang="en-US" sz="1800" dirty="0" smtClean="0">
              <a:solidFill>
                <a:schemeClr val="bg2"/>
              </a:solidFill>
              <a:latin typeface="+mj-ea"/>
            </a:endParaRPr>
          </a:p>
        </p:txBody>
      </p:sp>
      <p:sp>
        <p:nvSpPr>
          <p:cNvPr id="33796" name="Rectangle 4"/>
          <p:cNvSpPr>
            <a:spLocks noChangeArrowheads="1"/>
          </p:cNvSpPr>
          <p:nvPr/>
        </p:nvSpPr>
        <p:spPr bwMode="auto">
          <a:xfrm>
            <a:off x="1116013" y="2708275"/>
            <a:ext cx="7129462" cy="2120900"/>
          </a:xfrm>
          <a:prstGeom prst="rect">
            <a:avLst/>
          </a:prstGeom>
          <a:noFill/>
          <a:ln w="9525" algn="ctr">
            <a:noFill/>
            <a:miter lim="800000"/>
            <a:headEnd/>
            <a:tailEnd/>
          </a:ln>
          <a:effectLst/>
        </p:spPr>
        <p:txBody>
          <a:bodyPr>
            <a:spAutoFit/>
          </a:bodyPr>
          <a:lstStyle/>
          <a:p>
            <a:pPr marL="346075" indent="-346075" algn="ctr">
              <a:spcBef>
                <a:spcPts val="675"/>
              </a:spcBef>
              <a:defRPr/>
            </a:pPr>
            <a:r>
              <a:rPr lang="en-US" altLang="zh-TW" sz="2800" b="1" dirty="0" err="1">
                <a:latin typeface="+mj-ea"/>
                <a:ea typeface="+mj-ea"/>
              </a:rPr>
              <a:t>JSTOR提供的擴展和發現能力</a:t>
            </a:r>
            <a:r>
              <a:rPr lang="en-US" altLang="zh-TW" sz="2800" b="1" dirty="0">
                <a:latin typeface="+mj-ea"/>
                <a:ea typeface="+mj-ea"/>
              </a:rPr>
              <a:t> </a:t>
            </a:r>
          </a:p>
          <a:p>
            <a:pPr marL="346075" indent="-346075" algn="ctr">
              <a:spcBef>
                <a:spcPts val="675"/>
              </a:spcBef>
              <a:defRPr/>
            </a:pPr>
            <a:r>
              <a:rPr lang="en-US" altLang="zh-TW" sz="2800" b="1" dirty="0">
                <a:latin typeface="+mj-ea"/>
                <a:ea typeface="+mj-ea"/>
              </a:rPr>
              <a:t>= </a:t>
            </a:r>
            <a:r>
              <a:rPr lang="en-US" altLang="zh-TW" sz="2800" b="1" dirty="0" err="1">
                <a:latin typeface="+mj-ea"/>
                <a:ea typeface="+mj-ea"/>
              </a:rPr>
              <a:t>提高使用量</a:t>
            </a:r>
            <a:endParaRPr lang="en-US" altLang="zh-TW" sz="2800" b="1" dirty="0">
              <a:latin typeface="+mj-ea"/>
              <a:ea typeface="+mj-ea"/>
            </a:endParaRPr>
          </a:p>
          <a:p>
            <a:pPr algn="ctr" eaLnBrk="0" hangingPunct="0">
              <a:spcBef>
                <a:spcPct val="50000"/>
              </a:spcBef>
              <a:defRPr/>
            </a:pPr>
            <a:r>
              <a:rPr kumimoji="0" lang="en-US" altLang="zh-TW" sz="2800" b="1" dirty="0">
                <a:latin typeface="+mj-ea"/>
                <a:ea typeface="+mj-ea"/>
              </a:rPr>
              <a:t>Scale and Discoverability Available on JSTOR = Increased Usage</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ontent Placeholder 1"/>
          <p:cNvSpPr>
            <a:spLocks noGrp="1"/>
          </p:cNvSpPr>
          <p:nvPr>
            <p:ph idx="1"/>
          </p:nvPr>
        </p:nvSpPr>
        <p:spPr>
          <a:xfrm>
            <a:off x="395288" y="1196975"/>
            <a:ext cx="8001000" cy="4967288"/>
          </a:xfrm>
        </p:spPr>
        <p:txBody>
          <a:bodyPr/>
          <a:lstStyle/>
          <a:p>
            <a:pPr marL="0" lvl="2" indent="0" eaLnBrk="1" hangingPunct="1">
              <a:buFont typeface="Wingdings" pitchFamily="2" charset="2"/>
              <a:buNone/>
              <a:defRPr/>
            </a:pPr>
            <a:r>
              <a:rPr lang="zh-TW" altLang="en-US" sz="2000" b="1" dirty="0" smtClean="0">
                <a:solidFill>
                  <a:schemeClr val="tx1"/>
                </a:solidFill>
                <a:latin typeface="+mj-ea"/>
                <a:ea typeface="+mj-ea"/>
              </a:rPr>
              <a:t>透過出版商平台 </a:t>
            </a:r>
            <a:r>
              <a:rPr lang="en-US" altLang="zh-TW" sz="2000" b="1" dirty="0" err="1" smtClean="0">
                <a:solidFill>
                  <a:schemeClr val="tx1"/>
                </a:solidFill>
                <a:latin typeface="+mj-ea"/>
                <a:ea typeface="+mj-ea"/>
              </a:rPr>
              <a:t>vs</a:t>
            </a:r>
            <a:r>
              <a:rPr lang="en-US" altLang="zh-TW" sz="2000" b="1" dirty="0" smtClean="0">
                <a:solidFill>
                  <a:schemeClr val="tx1"/>
                </a:solidFill>
                <a:latin typeface="+mj-ea"/>
                <a:ea typeface="+mj-ea"/>
              </a:rPr>
              <a:t> JSTOR </a:t>
            </a:r>
            <a:r>
              <a:rPr lang="zh-TW" altLang="en-US" sz="2000" b="1" dirty="0" smtClean="0">
                <a:solidFill>
                  <a:schemeClr val="tx1"/>
                </a:solidFill>
                <a:latin typeface="+mj-ea"/>
                <a:ea typeface="+mj-ea"/>
              </a:rPr>
              <a:t>成功取得全文的比較</a:t>
            </a:r>
          </a:p>
          <a:p>
            <a:pPr marL="0" lvl="2" indent="0" eaLnBrk="1" hangingPunct="1">
              <a:buClr>
                <a:srgbClr val="595959"/>
              </a:buClr>
              <a:buFont typeface="Wingdings" pitchFamily="2" charset="2"/>
              <a:buNone/>
              <a:defRPr/>
            </a:pPr>
            <a:r>
              <a:rPr lang="en-US" altLang="zh-TW" sz="1400" b="1" dirty="0" smtClean="0">
                <a:solidFill>
                  <a:schemeClr val="tx1"/>
                </a:solidFill>
                <a:latin typeface="+mj-ea"/>
                <a:ea typeface="+mj-ea"/>
              </a:rPr>
              <a:t>Comparing Successful Full-Text Accesses on Publishers’ Platforms </a:t>
            </a:r>
            <a:r>
              <a:rPr lang="en-US" altLang="zh-TW" sz="1400" b="1" dirty="0" err="1" smtClean="0">
                <a:solidFill>
                  <a:schemeClr val="tx1"/>
                </a:solidFill>
                <a:latin typeface="+mj-ea"/>
                <a:ea typeface="+mj-ea"/>
              </a:rPr>
              <a:t>vs</a:t>
            </a:r>
            <a:r>
              <a:rPr lang="en-US" altLang="zh-TW" sz="1400" b="1" dirty="0" smtClean="0">
                <a:solidFill>
                  <a:schemeClr val="tx1"/>
                </a:solidFill>
                <a:latin typeface="+mj-ea"/>
                <a:ea typeface="+mj-ea"/>
              </a:rPr>
              <a:t> JSTOR</a:t>
            </a:r>
            <a:endParaRPr lang="zh-TW" altLang="en-US" sz="1400" b="1" dirty="0" smtClean="0">
              <a:solidFill>
                <a:schemeClr val="tx1"/>
              </a:solidFill>
              <a:latin typeface="+mj-ea"/>
              <a:ea typeface="+mj-ea"/>
            </a:endParaRPr>
          </a:p>
          <a:p>
            <a:pPr marL="0" lvl="2" indent="0" eaLnBrk="1" hangingPunct="1">
              <a:buFont typeface="Wingdings" pitchFamily="2" charset="2"/>
              <a:buNone/>
              <a:defRPr/>
            </a:pPr>
            <a:r>
              <a:rPr lang="zh-TW" altLang="en-US" sz="1800" b="1" dirty="0" smtClean="0">
                <a:solidFill>
                  <a:schemeClr val="tx1"/>
                </a:solidFill>
                <a:latin typeface="+mj-ea"/>
                <a:ea typeface="+mj-ea"/>
              </a:rPr>
              <a:t> </a:t>
            </a:r>
          </a:p>
          <a:p>
            <a:pPr marL="739775" lvl="1" indent="-282575" eaLnBrk="1" hangingPunct="1">
              <a:spcBef>
                <a:spcPts val="438"/>
              </a:spcBef>
              <a:buClr>
                <a:srgbClr val="000000"/>
              </a:buClr>
              <a:defRPr/>
            </a:pPr>
            <a:r>
              <a:rPr lang="zh-TW" altLang="en-US" dirty="0" smtClean="0">
                <a:solidFill>
                  <a:schemeClr val="tx1"/>
                </a:solidFill>
                <a:latin typeface="+mj-ea"/>
                <a:ea typeface="+mj-ea"/>
              </a:rPr>
              <a:t>分析 </a:t>
            </a:r>
            <a:r>
              <a:rPr lang="en-US" altLang="zh-TW" dirty="0" smtClean="0">
                <a:solidFill>
                  <a:schemeClr val="tx1"/>
                </a:solidFill>
                <a:latin typeface="+mj-ea"/>
                <a:ea typeface="+mj-ea"/>
              </a:rPr>
              <a:t>2 </a:t>
            </a:r>
            <a:r>
              <a:rPr lang="zh-TW" altLang="en-US" dirty="0" smtClean="0">
                <a:solidFill>
                  <a:schemeClr val="tx1"/>
                </a:solidFill>
                <a:latin typeface="+mj-ea"/>
                <a:ea typeface="+mj-ea"/>
              </a:rPr>
              <a:t>家出版商（共 </a:t>
            </a:r>
            <a:r>
              <a:rPr lang="en-US" altLang="zh-TW" dirty="0" smtClean="0">
                <a:solidFill>
                  <a:schemeClr val="tx1"/>
                </a:solidFill>
                <a:latin typeface="+mj-ea"/>
                <a:ea typeface="+mj-ea"/>
              </a:rPr>
              <a:t>93 </a:t>
            </a:r>
            <a:r>
              <a:rPr lang="zh-TW" altLang="en-US" dirty="0" smtClean="0">
                <a:solidFill>
                  <a:schemeClr val="tx1"/>
                </a:solidFill>
                <a:latin typeface="+mj-ea"/>
                <a:ea typeface="+mj-ea"/>
              </a:rPr>
              <a:t>本期刊）</a:t>
            </a:r>
          </a:p>
          <a:p>
            <a:pPr marL="739775" lvl="1" indent="-282575" eaLnBrk="1" hangingPunct="1">
              <a:spcBef>
                <a:spcPts val="438"/>
              </a:spcBef>
              <a:buClr>
                <a:srgbClr val="000000"/>
              </a:buClr>
              <a:buFont typeface="Wingdings" pitchFamily="2" charset="2"/>
              <a:buNone/>
              <a:defRPr/>
            </a:pPr>
            <a:r>
              <a:rPr lang="en-US" altLang="zh-TW" dirty="0" smtClean="0">
                <a:solidFill>
                  <a:schemeClr val="tx1"/>
                </a:solidFill>
                <a:latin typeface="+mj-ea"/>
                <a:ea typeface="+mj-ea"/>
              </a:rPr>
              <a:t>	</a:t>
            </a:r>
            <a:r>
              <a:rPr lang="en-US" altLang="zh-TW" sz="1400" dirty="0" smtClean="0">
                <a:solidFill>
                  <a:schemeClr val="tx1"/>
                </a:solidFill>
                <a:latin typeface="+mj-ea"/>
                <a:ea typeface="+mj-ea"/>
              </a:rPr>
              <a:t>Analyzed 2 publishers – total of 93 titles</a:t>
            </a:r>
            <a:endParaRPr lang="zh-TW" altLang="en-US" sz="1400" dirty="0" smtClean="0">
              <a:solidFill>
                <a:schemeClr val="tx1"/>
              </a:solidFill>
              <a:latin typeface="+mj-ea"/>
              <a:ea typeface="+mj-ea"/>
            </a:endParaRPr>
          </a:p>
          <a:p>
            <a:pPr marL="739775" lvl="1" indent="-282575" eaLnBrk="1" hangingPunct="1">
              <a:spcBef>
                <a:spcPts val="438"/>
              </a:spcBef>
              <a:buClr>
                <a:srgbClr val="000000"/>
              </a:buClr>
              <a:defRPr/>
            </a:pPr>
            <a:r>
              <a:rPr lang="zh-TW" altLang="en-US" dirty="0" smtClean="0">
                <a:solidFill>
                  <a:schemeClr val="tx1"/>
                </a:solidFill>
                <a:latin typeface="+mj-ea"/>
                <a:ea typeface="+mj-ea"/>
              </a:rPr>
              <a:t>位於美國、加拿大、歐洲、亞洲和澳洲</a:t>
            </a:r>
            <a:r>
              <a:rPr lang="en-US" altLang="zh-TW" dirty="0" smtClean="0">
                <a:solidFill>
                  <a:schemeClr val="tx1"/>
                </a:solidFill>
                <a:latin typeface="+mj-ea"/>
                <a:ea typeface="+mj-ea"/>
              </a:rPr>
              <a:t>54 </a:t>
            </a:r>
            <a:r>
              <a:rPr lang="zh-TW" altLang="en-US" dirty="0" smtClean="0">
                <a:solidFill>
                  <a:schemeClr val="tx1"/>
                </a:solidFill>
                <a:latin typeface="+mj-ea"/>
                <a:ea typeface="+mj-ea"/>
              </a:rPr>
              <a:t>個機構</a:t>
            </a:r>
          </a:p>
          <a:p>
            <a:pPr marL="739775" lvl="1" indent="-282575" eaLnBrk="1" hangingPunct="1">
              <a:spcBef>
                <a:spcPts val="438"/>
              </a:spcBef>
              <a:buClr>
                <a:srgbClr val="000000"/>
              </a:buClr>
              <a:buFont typeface="Wingdings" pitchFamily="2" charset="2"/>
              <a:buNone/>
              <a:defRPr/>
            </a:pPr>
            <a:r>
              <a:rPr lang="en-US" altLang="zh-TW" dirty="0" smtClean="0">
                <a:solidFill>
                  <a:schemeClr val="tx1"/>
                </a:solidFill>
                <a:latin typeface="+mj-ea"/>
                <a:ea typeface="+mj-ea"/>
              </a:rPr>
              <a:t>	</a:t>
            </a:r>
            <a:r>
              <a:rPr lang="en-US" altLang="zh-TW" sz="1400" dirty="0" smtClean="0">
                <a:solidFill>
                  <a:schemeClr val="tx1"/>
                </a:solidFill>
                <a:latin typeface="+mj-ea"/>
                <a:ea typeface="+mj-ea"/>
              </a:rPr>
              <a:t>54 institutions in the US, Canada, Europe, Asia and Australia</a:t>
            </a:r>
            <a:endParaRPr lang="zh-TW" altLang="en-US" sz="1400" dirty="0" smtClean="0">
              <a:solidFill>
                <a:schemeClr val="tx1"/>
              </a:solidFill>
              <a:latin typeface="+mj-ea"/>
              <a:ea typeface="+mj-ea"/>
            </a:endParaRPr>
          </a:p>
          <a:p>
            <a:pPr marL="739775" lvl="1" indent="-282575" eaLnBrk="1" hangingPunct="1">
              <a:spcBef>
                <a:spcPts val="438"/>
              </a:spcBef>
              <a:buClr>
                <a:srgbClr val="000000"/>
              </a:buClr>
              <a:defRPr/>
            </a:pPr>
            <a:r>
              <a:rPr lang="zh-TW" altLang="en-US" dirty="0" smtClean="0">
                <a:solidFill>
                  <a:schemeClr val="tx1"/>
                </a:solidFill>
                <a:latin typeface="+mj-ea"/>
                <a:ea typeface="+mj-ea"/>
              </a:rPr>
              <a:t>所有高等教育機構 </a:t>
            </a:r>
            <a:r>
              <a:rPr lang="en-US" altLang="zh-TW" dirty="0" smtClean="0">
                <a:solidFill>
                  <a:schemeClr val="tx1"/>
                </a:solidFill>
                <a:latin typeface="+mj-ea"/>
                <a:ea typeface="+mj-ea"/>
              </a:rPr>
              <a:t>– </a:t>
            </a:r>
            <a:r>
              <a:rPr lang="zh-TW" altLang="en-US" dirty="0" smtClean="0">
                <a:solidFill>
                  <a:schemeClr val="tx1"/>
                </a:solidFill>
                <a:latin typeface="+mj-ea"/>
                <a:ea typeface="+mj-ea"/>
              </a:rPr>
              <a:t>等級從小規模至非常大規模之機構</a:t>
            </a:r>
          </a:p>
          <a:p>
            <a:pPr marL="739775" lvl="1" indent="-282575" eaLnBrk="1" hangingPunct="1">
              <a:spcBef>
                <a:spcPts val="438"/>
              </a:spcBef>
              <a:buClr>
                <a:srgbClr val="000000"/>
              </a:buClr>
              <a:buFont typeface="Wingdings" pitchFamily="2" charset="2"/>
              <a:buNone/>
              <a:defRPr/>
            </a:pPr>
            <a:r>
              <a:rPr lang="en-US" altLang="zh-TW" dirty="0" smtClean="0">
                <a:solidFill>
                  <a:schemeClr val="tx1"/>
                </a:solidFill>
                <a:latin typeface="+mj-ea"/>
                <a:ea typeface="+mj-ea"/>
              </a:rPr>
              <a:t>	</a:t>
            </a:r>
            <a:r>
              <a:rPr lang="en-US" altLang="zh-TW" sz="1400" dirty="0" smtClean="0">
                <a:solidFill>
                  <a:schemeClr val="tx1"/>
                </a:solidFill>
                <a:latin typeface="+mj-ea"/>
                <a:ea typeface="+mj-ea"/>
              </a:rPr>
              <a:t>All Higher Ed institutions – mix of classes from Small to Very Large</a:t>
            </a:r>
            <a:endParaRPr lang="zh-TW" altLang="en-US" sz="1400" dirty="0" smtClean="0">
              <a:solidFill>
                <a:schemeClr val="tx1"/>
              </a:solidFill>
              <a:latin typeface="+mj-ea"/>
              <a:ea typeface="+mj-ea"/>
            </a:endParaRPr>
          </a:p>
          <a:p>
            <a:pPr marL="739775" lvl="1" indent="-282575" eaLnBrk="1" hangingPunct="1">
              <a:spcBef>
                <a:spcPts val="438"/>
              </a:spcBef>
              <a:buClr>
                <a:srgbClr val="000000"/>
              </a:buClr>
              <a:defRPr/>
            </a:pPr>
            <a:r>
              <a:rPr lang="zh-TW" altLang="en-US" dirty="0" smtClean="0">
                <a:solidFill>
                  <a:schemeClr val="tx1"/>
                </a:solidFill>
                <a:latin typeface="+mj-ea"/>
                <a:ea typeface="+mj-ea"/>
              </a:rPr>
              <a:t>比較各單位訂購之現刊</a:t>
            </a:r>
            <a:r>
              <a:rPr lang="en-US" altLang="zh-TW" dirty="0" smtClean="0">
                <a:solidFill>
                  <a:schemeClr val="tx1"/>
                </a:solidFill>
                <a:latin typeface="+mj-ea"/>
                <a:ea typeface="+mj-ea"/>
              </a:rPr>
              <a:t>2010</a:t>
            </a:r>
            <a:r>
              <a:rPr lang="zh-TW" altLang="en-US" dirty="0" smtClean="0">
                <a:solidFill>
                  <a:schemeClr val="tx1"/>
                </a:solidFill>
                <a:latin typeface="+mj-ea"/>
                <a:ea typeface="+mj-ea"/>
              </a:rPr>
              <a:t>年在各出版商平台與</a:t>
            </a:r>
            <a:r>
              <a:rPr lang="en-US" altLang="zh-TW" dirty="0" smtClean="0">
                <a:solidFill>
                  <a:schemeClr val="tx1"/>
                </a:solidFill>
                <a:latin typeface="+mj-ea"/>
                <a:ea typeface="+mj-ea"/>
              </a:rPr>
              <a:t>2011</a:t>
            </a:r>
            <a:r>
              <a:rPr lang="zh-TW" altLang="en-US" dirty="0" smtClean="0">
                <a:solidFill>
                  <a:schemeClr val="tx1"/>
                </a:solidFill>
                <a:latin typeface="+mj-ea"/>
                <a:ea typeface="+mj-ea"/>
              </a:rPr>
              <a:t>年在</a:t>
            </a:r>
            <a:r>
              <a:rPr lang="en-US" altLang="zh-TW" dirty="0" smtClean="0">
                <a:solidFill>
                  <a:schemeClr val="tx1"/>
                </a:solidFill>
                <a:latin typeface="+mj-ea"/>
                <a:ea typeface="+mj-ea"/>
              </a:rPr>
              <a:t>JSTOR </a:t>
            </a:r>
            <a:r>
              <a:rPr lang="zh-TW" altLang="en-US" dirty="0" smtClean="0">
                <a:solidFill>
                  <a:schemeClr val="tx1"/>
                </a:solidFill>
                <a:latin typeface="+mj-ea"/>
                <a:ea typeface="+mj-ea"/>
              </a:rPr>
              <a:t>的使用量</a:t>
            </a:r>
          </a:p>
          <a:p>
            <a:pPr marL="739775" lvl="1" indent="-282575" eaLnBrk="1" hangingPunct="1">
              <a:buClr>
                <a:srgbClr val="595959"/>
              </a:buClr>
              <a:buFont typeface="Wingdings" pitchFamily="2" charset="2"/>
              <a:buNone/>
              <a:defRPr/>
            </a:pPr>
            <a:r>
              <a:rPr lang="en-US" altLang="zh-TW" dirty="0" smtClean="0">
                <a:solidFill>
                  <a:schemeClr val="tx1"/>
                </a:solidFill>
                <a:latin typeface="+mj-ea"/>
                <a:ea typeface="+mj-ea"/>
              </a:rPr>
              <a:t>	</a:t>
            </a:r>
            <a:r>
              <a:rPr lang="en-US" altLang="zh-TW" sz="1400" dirty="0" smtClean="0">
                <a:solidFill>
                  <a:schemeClr val="tx1"/>
                </a:solidFill>
                <a:latin typeface="+mj-ea"/>
                <a:ea typeface="+mj-ea"/>
              </a:rPr>
              <a:t>Comparing usage of a current subscription on publisher platform in 2010 </a:t>
            </a:r>
            <a:r>
              <a:rPr lang="en-US" altLang="zh-TW" sz="1400" dirty="0" err="1" smtClean="0">
                <a:solidFill>
                  <a:schemeClr val="tx1"/>
                </a:solidFill>
                <a:latin typeface="+mj-ea"/>
                <a:ea typeface="+mj-ea"/>
              </a:rPr>
              <a:t>vs</a:t>
            </a:r>
            <a:r>
              <a:rPr lang="en-US" altLang="zh-TW" sz="1400" dirty="0" smtClean="0">
                <a:solidFill>
                  <a:schemeClr val="tx1"/>
                </a:solidFill>
                <a:latin typeface="+mj-ea"/>
                <a:ea typeface="+mj-ea"/>
              </a:rPr>
              <a:t> JSTOR in 2011</a:t>
            </a:r>
            <a:endParaRPr lang="zh-TW" altLang="en-US" sz="1400" dirty="0" smtClean="0">
              <a:solidFill>
                <a:schemeClr val="tx1"/>
              </a:solidFill>
              <a:latin typeface="+mj-ea"/>
              <a:ea typeface="+mj-ea"/>
            </a:endParaRPr>
          </a:p>
          <a:p>
            <a:pPr marL="739775" lvl="1" indent="-282575" eaLnBrk="1" hangingPunct="1">
              <a:spcBef>
                <a:spcPts val="438"/>
              </a:spcBef>
              <a:buClr>
                <a:srgbClr val="000000"/>
              </a:buClr>
              <a:defRPr/>
            </a:pPr>
            <a:r>
              <a:rPr lang="zh-TW" altLang="en-US" b="1" dirty="0" smtClean="0">
                <a:solidFill>
                  <a:schemeClr val="tx1"/>
                </a:solidFill>
                <a:latin typeface="+mj-ea"/>
                <a:ea typeface="+mj-ea"/>
              </a:rPr>
              <a:t>分析所有機構、地區和期刊，在</a:t>
            </a:r>
            <a:r>
              <a:rPr lang="en-US" altLang="zh-TW" b="1" dirty="0" smtClean="0">
                <a:solidFill>
                  <a:schemeClr val="tx1"/>
                </a:solidFill>
                <a:latin typeface="+mj-ea"/>
                <a:ea typeface="+mj-ea"/>
              </a:rPr>
              <a:t>JSTOR</a:t>
            </a:r>
            <a:r>
              <a:rPr lang="zh-TW" altLang="en-US" b="1" dirty="0" smtClean="0">
                <a:solidFill>
                  <a:schemeClr val="tx1"/>
                </a:solidFill>
                <a:latin typeface="+mj-ea"/>
                <a:ea typeface="+mj-ea"/>
              </a:rPr>
              <a:t>上使用的量增加了 </a:t>
            </a:r>
            <a:r>
              <a:rPr lang="en-US" altLang="zh-TW" b="1" dirty="0" smtClean="0">
                <a:solidFill>
                  <a:schemeClr val="tx1"/>
                </a:solidFill>
                <a:latin typeface="+mj-ea"/>
                <a:ea typeface="+mj-ea"/>
              </a:rPr>
              <a:t>119%</a:t>
            </a:r>
            <a:endParaRPr lang="en-US" altLang="zh-TW" dirty="0" smtClean="0">
              <a:solidFill>
                <a:schemeClr val="tx1"/>
              </a:solidFill>
              <a:latin typeface="+mj-ea"/>
              <a:ea typeface="+mj-ea"/>
            </a:endParaRPr>
          </a:p>
          <a:p>
            <a:pPr marL="739775" lvl="1" indent="-282575" eaLnBrk="1" hangingPunct="1">
              <a:buClr>
                <a:srgbClr val="595959"/>
              </a:buClr>
              <a:buFont typeface="Wingdings" pitchFamily="2" charset="2"/>
              <a:buNone/>
              <a:defRPr/>
            </a:pPr>
            <a:r>
              <a:rPr lang="en-US" altLang="zh-TW" b="1" dirty="0" smtClean="0">
                <a:solidFill>
                  <a:schemeClr val="tx1"/>
                </a:solidFill>
                <a:latin typeface="+mj-ea"/>
                <a:ea typeface="+mj-ea"/>
              </a:rPr>
              <a:t>	</a:t>
            </a:r>
            <a:r>
              <a:rPr lang="en-US" altLang="zh-TW" sz="1400" b="1" dirty="0" smtClean="0">
                <a:solidFill>
                  <a:schemeClr val="tx1"/>
                </a:solidFill>
                <a:latin typeface="+mj-ea"/>
                <a:ea typeface="+mj-ea"/>
              </a:rPr>
              <a:t>Saw 119% increase in usage on JSTOR across all analyzed institutions, regions and titles</a:t>
            </a:r>
          </a:p>
          <a:p>
            <a:pPr marL="0" lvl="2" indent="0" eaLnBrk="1" hangingPunct="1">
              <a:buFont typeface="Wingdings" pitchFamily="2" charset="2"/>
              <a:buNone/>
              <a:defRPr/>
            </a:pPr>
            <a:endParaRPr lang="zh-TW" altLang="en-US" sz="1400" dirty="0" smtClean="0">
              <a:solidFill>
                <a:schemeClr val="tx1"/>
              </a:solidFill>
              <a:latin typeface="+mj-ea"/>
              <a:ea typeface="+mj-ea"/>
            </a:endParaRPr>
          </a:p>
        </p:txBody>
      </p:sp>
      <p:sp>
        <p:nvSpPr>
          <p:cNvPr id="5" name="Title 2"/>
          <p:cNvSpPr>
            <a:spLocks noGrp="1"/>
          </p:cNvSpPr>
          <p:nvPr>
            <p:ph type="title"/>
          </p:nvPr>
        </p:nvSpPr>
        <p:spPr>
          <a:xfrm>
            <a:off x="228600" y="188913"/>
            <a:ext cx="7086600" cy="533400"/>
          </a:xfrm>
        </p:spPr>
        <p:txBody>
          <a:bodyPr/>
          <a:lstStyle/>
          <a:p>
            <a:pPr eaLnBrk="1" hangingPunct="1">
              <a:defRPr/>
            </a:pPr>
            <a:r>
              <a:rPr lang="en-US" altLang="zh-TW" dirty="0" smtClean="0">
                <a:solidFill>
                  <a:schemeClr val="tx1"/>
                </a:solidFill>
                <a:latin typeface="+mj-ea"/>
              </a:rPr>
              <a:t>Current Scholarship Program: Usage</a:t>
            </a:r>
            <a:endParaRPr lang="zh-TW" altLang="en-US" dirty="0" smtClean="0">
              <a:solidFill>
                <a:schemeClr val="tx1"/>
              </a:solidFill>
              <a:latin typeface="+mj-ea"/>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Content Placeholder 1"/>
          <p:cNvSpPr>
            <a:spLocks noGrp="1"/>
          </p:cNvSpPr>
          <p:nvPr>
            <p:ph idx="1"/>
          </p:nvPr>
        </p:nvSpPr>
        <p:spPr>
          <a:xfrm>
            <a:off x="539750" y="1268413"/>
            <a:ext cx="7772400" cy="3962400"/>
          </a:xfrm>
        </p:spPr>
        <p:txBody>
          <a:bodyPr/>
          <a:lstStyle/>
          <a:p>
            <a:pPr marL="0" lvl="2" indent="0" eaLnBrk="1" hangingPunct="1">
              <a:buFont typeface="Wingdings" pitchFamily="2" charset="2"/>
              <a:buNone/>
              <a:defRPr/>
            </a:pPr>
            <a:r>
              <a:rPr lang="zh-TW" altLang="en-US" sz="2000" b="1" dirty="0" smtClean="0">
                <a:solidFill>
                  <a:schemeClr val="tx1"/>
                </a:solidFill>
                <a:latin typeface="+mj-ea"/>
                <a:ea typeface="+mj-ea"/>
              </a:rPr>
              <a:t>使用量對比：亞洲</a:t>
            </a:r>
          </a:p>
          <a:p>
            <a:pPr marL="0" lvl="2" indent="0" eaLnBrk="1" hangingPunct="1">
              <a:buFont typeface="Wingdings" pitchFamily="2" charset="2"/>
              <a:buNone/>
              <a:defRPr/>
            </a:pPr>
            <a:r>
              <a:rPr lang="zh-TW" altLang="en-US" sz="1800" b="1" dirty="0" smtClean="0">
                <a:solidFill>
                  <a:schemeClr val="tx1"/>
                </a:solidFill>
                <a:latin typeface="+mj-ea"/>
                <a:ea typeface="+mj-ea"/>
              </a:rPr>
              <a:t> </a:t>
            </a:r>
            <a:r>
              <a:rPr lang="en-US" altLang="zh-TW" b="1" dirty="0" smtClean="0">
                <a:solidFill>
                  <a:schemeClr val="tx1"/>
                </a:solidFill>
                <a:latin typeface="+mj-ea"/>
                <a:ea typeface="+mj-ea"/>
              </a:rPr>
              <a:t>Usage Comparison: Asia</a:t>
            </a:r>
          </a:p>
          <a:p>
            <a:pPr marL="0" lvl="2" indent="0" eaLnBrk="1" hangingPunct="1">
              <a:buFont typeface="Wingdings" pitchFamily="2" charset="2"/>
              <a:buNone/>
              <a:defRPr/>
            </a:pPr>
            <a:endParaRPr lang="zh-TW" altLang="en-US" sz="1800" b="1" dirty="0" smtClean="0">
              <a:solidFill>
                <a:schemeClr val="tx1"/>
              </a:solidFill>
              <a:latin typeface="+mj-ea"/>
              <a:ea typeface="+mj-ea"/>
            </a:endParaRPr>
          </a:p>
          <a:p>
            <a:pPr marL="739775" lvl="1" indent="-282575" eaLnBrk="1" hangingPunct="1">
              <a:spcBef>
                <a:spcPts val="438"/>
              </a:spcBef>
              <a:buClr>
                <a:srgbClr val="000000"/>
              </a:buClr>
              <a:defRPr/>
            </a:pPr>
            <a:r>
              <a:rPr lang="zh-TW" altLang="en-US" dirty="0" smtClean="0">
                <a:solidFill>
                  <a:schemeClr val="tx1"/>
                </a:solidFill>
                <a:latin typeface="+mj-ea"/>
                <a:ea typeface="+mj-ea"/>
              </a:rPr>
              <a:t>地區平均值：在</a:t>
            </a:r>
            <a:r>
              <a:rPr lang="en-US" altLang="zh-TW" dirty="0" smtClean="0">
                <a:solidFill>
                  <a:schemeClr val="tx1"/>
                </a:solidFill>
                <a:latin typeface="+mj-ea"/>
                <a:ea typeface="+mj-ea"/>
              </a:rPr>
              <a:t>JSTOR</a:t>
            </a:r>
            <a:r>
              <a:rPr lang="zh-TW" altLang="en-US" dirty="0" smtClean="0">
                <a:solidFill>
                  <a:schemeClr val="tx1"/>
                </a:solidFill>
                <a:latin typeface="+mj-ea"/>
                <a:ea typeface="+mj-ea"/>
              </a:rPr>
              <a:t>上的使用量增加了</a:t>
            </a:r>
            <a:r>
              <a:rPr lang="en-US" altLang="zh-TW" dirty="0" smtClean="0">
                <a:solidFill>
                  <a:schemeClr val="tx1"/>
                </a:solidFill>
                <a:latin typeface="+mj-ea"/>
                <a:ea typeface="+mj-ea"/>
              </a:rPr>
              <a:t>145%</a:t>
            </a:r>
          </a:p>
          <a:p>
            <a:pPr marL="739775" lvl="1" indent="-282575" eaLnBrk="1" hangingPunct="1">
              <a:spcBef>
                <a:spcPts val="438"/>
              </a:spcBef>
              <a:buClr>
                <a:srgbClr val="000000"/>
              </a:buClr>
              <a:buFont typeface="Wingdings" pitchFamily="2" charset="2"/>
              <a:buNone/>
              <a:defRPr/>
            </a:pPr>
            <a:r>
              <a:rPr lang="en-US" altLang="zh-TW" sz="1400" dirty="0" smtClean="0">
                <a:solidFill>
                  <a:schemeClr val="tx1"/>
                </a:solidFill>
                <a:latin typeface="+mj-ea"/>
                <a:ea typeface="+mj-ea"/>
              </a:rPr>
              <a:t>      Average for region: 145% increase in usage on JSTOR</a:t>
            </a:r>
            <a:br>
              <a:rPr lang="en-US" altLang="zh-TW" sz="1400" dirty="0" smtClean="0">
                <a:solidFill>
                  <a:schemeClr val="tx1"/>
                </a:solidFill>
                <a:latin typeface="+mj-ea"/>
                <a:ea typeface="+mj-ea"/>
              </a:rPr>
            </a:br>
            <a:endParaRPr lang="en-US" altLang="zh-TW" dirty="0" smtClean="0">
              <a:solidFill>
                <a:schemeClr val="tx1"/>
              </a:solidFill>
              <a:latin typeface="+mj-ea"/>
              <a:ea typeface="+mj-ea"/>
            </a:endParaRPr>
          </a:p>
          <a:p>
            <a:pPr marL="739775" lvl="1" indent="-282575" eaLnBrk="1" hangingPunct="1">
              <a:spcBef>
                <a:spcPts val="438"/>
              </a:spcBef>
              <a:buClr>
                <a:srgbClr val="000000"/>
              </a:buClr>
              <a:defRPr/>
            </a:pPr>
            <a:r>
              <a:rPr lang="zh-TW" altLang="en-US" dirty="0" smtClean="0">
                <a:solidFill>
                  <a:schemeClr val="tx1"/>
                </a:solidFill>
                <a:latin typeface="+mj-ea"/>
                <a:ea typeface="+mj-ea"/>
              </a:rPr>
              <a:t>芝加哥大學出版社期刊：增加 </a:t>
            </a:r>
            <a:r>
              <a:rPr lang="en-US" altLang="zh-TW" dirty="0" smtClean="0">
                <a:solidFill>
                  <a:schemeClr val="tx1"/>
                </a:solidFill>
                <a:latin typeface="+mj-ea"/>
                <a:ea typeface="+mj-ea"/>
              </a:rPr>
              <a:t>119%</a:t>
            </a:r>
          </a:p>
          <a:p>
            <a:pPr marL="739775" lvl="1" indent="-282575" eaLnBrk="1" hangingPunct="1">
              <a:spcBef>
                <a:spcPts val="438"/>
              </a:spcBef>
              <a:buClr>
                <a:srgbClr val="000000"/>
              </a:buClr>
              <a:buFont typeface="Wingdings" pitchFamily="2" charset="2"/>
              <a:buNone/>
              <a:defRPr/>
            </a:pPr>
            <a:r>
              <a:rPr lang="en-US" altLang="zh-TW" sz="1400" dirty="0" smtClean="0">
                <a:solidFill>
                  <a:schemeClr val="tx1"/>
                </a:solidFill>
                <a:latin typeface="+mj-ea"/>
                <a:ea typeface="+mj-ea"/>
              </a:rPr>
              <a:t>     University of Chicago Press titles: 119% increase</a:t>
            </a:r>
            <a:br>
              <a:rPr lang="en-US" altLang="zh-TW" sz="1400" dirty="0" smtClean="0">
                <a:solidFill>
                  <a:schemeClr val="tx1"/>
                </a:solidFill>
                <a:latin typeface="+mj-ea"/>
                <a:ea typeface="+mj-ea"/>
              </a:rPr>
            </a:br>
            <a:endParaRPr lang="en-US" altLang="zh-TW" dirty="0" smtClean="0">
              <a:solidFill>
                <a:schemeClr val="tx1"/>
              </a:solidFill>
              <a:latin typeface="+mj-ea"/>
              <a:ea typeface="+mj-ea"/>
            </a:endParaRPr>
          </a:p>
          <a:p>
            <a:pPr marL="739775" lvl="1" indent="-282575" eaLnBrk="1" hangingPunct="1">
              <a:spcBef>
                <a:spcPts val="438"/>
              </a:spcBef>
              <a:buClr>
                <a:srgbClr val="000000"/>
              </a:buClr>
              <a:defRPr/>
            </a:pPr>
            <a:r>
              <a:rPr lang="zh-TW" altLang="en-US" dirty="0" smtClean="0">
                <a:solidFill>
                  <a:schemeClr val="tx1"/>
                </a:solidFill>
                <a:latin typeface="+mj-ea"/>
                <a:ea typeface="+mj-ea"/>
              </a:rPr>
              <a:t>加州大學出版社刊物： 增加 </a:t>
            </a:r>
            <a:r>
              <a:rPr lang="en-US" altLang="zh-TW" dirty="0" smtClean="0">
                <a:solidFill>
                  <a:schemeClr val="tx1"/>
                </a:solidFill>
                <a:latin typeface="+mj-ea"/>
                <a:ea typeface="+mj-ea"/>
              </a:rPr>
              <a:t>260%</a:t>
            </a:r>
          </a:p>
          <a:p>
            <a:pPr marL="739775" lvl="1" indent="-282575" eaLnBrk="1" hangingPunct="1">
              <a:spcBef>
                <a:spcPts val="438"/>
              </a:spcBef>
              <a:buClr>
                <a:srgbClr val="000000"/>
              </a:buClr>
              <a:buFont typeface="Wingdings" pitchFamily="2" charset="2"/>
              <a:buNone/>
              <a:defRPr/>
            </a:pPr>
            <a:r>
              <a:rPr lang="en-US" altLang="zh-TW" sz="1400" dirty="0" smtClean="0">
                <a:solidFill>
                  <a:schemeClr val="tx1"/>
                </a:solidFill>
                <a:latin typeface="+mj-ea"/>
                <a:ea typeface="+mj-ea"/>
              </a:rPr>
              <a:t>     University of California Press titles: 260% increase</a:t>
            </a:r>
          </a:p>
          <a:p>
            <a:pPr marL="0" lvl="2" indent="0" eaLnBrk="1" hangingPunct="1">
              <a:buFont typeface="Wingdings" pitchFamily="2" charset="2"/>
              <a:buNone/>
              <a:defRPr/>
            </a:pPr>
            <a:endParaRPr lang="en-US" altLang="zh-TW" dirty="0" smtClean="0">
              <a:solidFill>
                <a:schemeClr val="tx1"/>
              </a:solidFill>
            </a:endParaRPr>
          </a:p>
          <a:p>
            <a:pPr marL="0" lvl="2" indent="0" eaLnBrk="1" hangingPunct="1">
              <a:buFont typeface="Wingdings" pitchFamily="2" charset="2"/>
              <a:buNone/>
              <a:defRPr/>
            </a:pPr>
            <a:endParaRPr lang="zh-TW" altLang="en-US" dirty="0" smtClean="0">
              <a:solidFill>
                <a:schemeClr val="tx1"/>
              </a:solidFill>
            </a:endParaRPr>
          </a:p>
        </p:txBody>
      </p:sp>
      <p:sp>
        <p:nvSpPr>
          <p:cNvPr id="5" name="Title 2"/>
          <p:cNvSpPr>
            <a:spLocks noGrp="1"/>
          </p:cNvSpPr>
          <p:nvPr>
            <p:ph type="title"/>
          </p:nvPr>
        </p:nvSpPr>
        <p:spPr>
          <a:xfrm>
            <a:off x="228600" y="188913"/>
            <a:ext cx="7086600" cy="533400"/>
          </a:xfrm>
        </p:spPr>
        <p:txBody>
          <a:bodyPr/>
          <a:lstStyle/>
          <a:p>
            <a:pPr eaLnBrk="1" hangingPunct="1">
              <a:defRPr/>
            </a:pPr>
            <a:r>
              <a:rPr lang="en-US" altLang="zh-TW" dirty="0" smtClean="0">
                <a:solidFill>
                  <a:schemeClr val="tx1"/>
                </a:solidFill>
                <a:latin typeface="+mj-ea"/>
              </a:rPr>
              <a:t>Current Scholarship Program: </a:t>
            </a:r>
            <a:r>
              <a:rPr lang="zh-TW" altLang="en-US" dirty="0" smtClean="0">
                <a:solidFill>
                  <a:schemeClr val="tx1"/>
                </a:solidFill>
                <a:latin typeface="+mj-ea"/>
              </a:rPr>
              <a:t>各地區使用量</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1"/>
          <p:cNvSpPr>
            <a:spLocks noGrp="1"/>
          </p:cNvSpPr>
          <p:nvPr>
            <p:ph idx="1"/>
          </p:nvPr>
        </p:nvSpPr>
        <p:spPr>
          <a:xfrm>
            <a:off x="838200" y="1066800"/>
            <a:ext cx="8763000" cy="1676400"/>
          </a:xfrm>
        </p:spPr>
        <p:txBody>
          <a:bodyPr/>
          <a:lstStyle/>
          <a:p>
            <a:pPr lvl="2" eaLnBrk="1" hangingPunct="1">
              <a:buFont typeface="Wingdings" pitchFamily="2" charset="2"/>
              <a:buNone/>
            </a:pPr>
            <a:r>
              <a:rPr lang="zh-TW" altLang="en-US" sz="2000" smtClean="0">
                <a:solidFill>
                  <a:schemeClr val="tx1"/>
                </a:solidFill>
                <a:ea typeface="ＭＳ Ｐゴシック" pitchFamily="34" charset="-128"/>
              </a:rPr>
              <a:t>亞洲機構： 使用量變化，</a:t>
            </a:r>
            <a:r>
              <a:rPr lang="en-US" altLang="zh-TW" sz="2000" smtClean="0">
                <a:solidFill>
                  <a:schemeClr val="tx1"/>
                </a:solidFill>
                <a:ea typeface="ＭＳ Ｐゴシック" pitchFamily="34" charset="-128"/>
              </a:rPr>
              <a:t>2010 - 2011</a:t>
            </a:r>
          </a:p>
          <a:p>
            <a:pPr lvl="2" eaLnBrk="1" hangingPunct="1">
              <a:buFont typeface="Wingdings" pitchFamily="2" charset="2"/>
              <a:buNone/>
            </a:pPr>
            <a:endParaRPr lang="en-US" altLang="zh-TW" sz="2000" b="1" smtClean="0">
              <a:solidFill>
                <a:schemeClr val="tx1"/>
              </a:solidFill>
              <a:ea typeface="ＭＳ Ｐゴシック" pitchFamily="34" charset="-128"/>
            </a:endParaRPr>
          </a:p>
          <a:p>
            <a:pPr lvl="2" eaLnBrk="1" hangingPunct="1">
              <a:buFont typeface="Wingdings" pitchFamily="2" charset="2"/>
              <a:buNone/>
            </a:pPr>
            <a:endParaRPr lang="en-US" altLang="zh-TW" smtClean="0">
              <a:solidFill>
                <a:schemeClr val="tx1"/>
              </a:solidFill>
            </a:endParaRPr>
          </a:p>
        </p:txBody>
      </p:sp>
      <p:graphicFrame>
        <p:nvGraphicFramePr>
          <p:cNvPr id="7" name="Chart 6"/>
          <p:cNvGraphicFramePr/>
          <p:nvPr/>
        </p:nvGraphicFramePr>
        <p:xfrm>
          <a:off x="3175" y="1603375"/>
          <a:ext cx="89154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TextBox 7"/>
          <p:cNvSpPr txBox="1">
            <a:spLocks noChangeArrowheads="1"/>
          </p:cNvSpPr>
          <p:nvPr/>
        </p:nvSpPr>
        <p:spPr bwMode="auto">
          <a:xfrm>
            <a:off x="2646363" y="5943600"/>
            <a:ext cx="914400" cy="230188"/>
          </a:xfrm>
          <a:prstGeom prst="rect">
            <a:avLst/>
          </a:prstGeom>
          <a:noFill/>
          <a:ln w="9525">
            <a:noFill/>
            <a:miter lim="800000"/>
            <a:headEnd/>
            <a:tailEnd/>
          </a:ln>
        </p:spPr>
        <p:txBody>
          <a:bodyPr>
            <a:spAutoFit/>
          </a:bodyPr>
          <a:lstStyle/>
          <a:p>
            <a:pPr eaLnBrk="0" hangingPunct="0"/>
            <a:r>
              <a:rPr lang="en-US" altLang="ja-JP" sz="900" dirty="0">
                <a:latin typeface="新細明體" pitchFamily="18" charset="-120"/>
              </a:rPr>
              <a:t>C</a:t>
            </a:r>
            <a:r>
              <a:rPr lang="ja-JP" altLang="en-US" sz="900" dirty="0" smtClean="0">
                <a:latin typeface="新細明體" pitchFamily="18" charset="-120"/>
              </a:rPr>
              <a:t>大學</a:t>
            </a:r>
            <a:endParaRPr lang="zh-TW" altLang="en-US" sz="900" dirty="0">
              <a:latin typeface="新細明體" pitchFamily="18" charset="-120"/>
            </a:endParaRPr>
          </a:p>
        </p:txBody>
      </p:sp>
      <p:sp>
        <p:nvSpPr>
          <p:cNvPr id="30725" name="TextBox 8"/>
          <p:cNvSpPr txBox="1">
            <a:spLocks noChangeArrowheads="1"/>
          </p:cNvSpPr>
          <p:nvPr/>
        </p:nvSpPr>
        <p:spPr bwMode="auto">
          <a:xfrm>
            <a:off x="3581400" y="5943600"/>
            <a:ext cx="990600" cy="230188"/>
          </a:xfrm>
          <a:prstGeom prst="rect">
            <a:avLst/>
          </a:prstGeom>
          <a:noFill/>
          <a:ln w="9525">
            <a:noFill/>
            <a:miter lim="800000"/>
            <a:headEnd/>
            <a:tailEnd/>
          </a:ln>
        </p:spPr>
        <p:txBody>
          <a:bodyPr>
            <a:spAutoFit/>
          </a:bodyPr>
          <a:lstStyle/>
          <a:p>
            <a:pPr eaLnBrk="0" hangingPunct="0"/>
            <a:r>
              <a:rPr lang="en-US" altLang="ja-JP" sz="900" dirty="0">
                <a:latin typeface="新細明體" pitchFamily="18" charset="-120"/>
              </a:rPr>
              <a:t>D</a:t>
            </a:r>
            <a:r>
              <a:rPr lang="ja-JP" altLang="en-US" sz="900" dirty="0" smtClean="0">
                <a:latin typeface="新細明體" pitchFamily="18" charset="-120"/>
              </a:rPr>
              <a:t>大學</a:t>
            </a:r>
            <a:endParaRPr lang="zh-TW" altLang="en-US" sz="900" dirty="0">
              <a:latin typeface="新細明體" pitchFamily="18" charset="-120"/>
            </a:endParaRPr>
          </a:p>
        </p:txBody>
      </p:sp>
      <p:sp>
        <p:nvSpPr>
          <p:cNvPr id="30726" name="TextBox 9"/>
          <p:cNvSpPr txBox="1">
            <a:spLocks noChangeArrowheads="1"/>
          </p:cNvSpPr>
          <p:nvPr/>
        </p:nvSpPr>
        <p:spPr bwMode="auto">
          <a:xfrm>
            <a:off x="4648200" y="5943600"/>
            <a:ext cx="838200" cy="230188"/>
          </a:xfrm>
          <a:prstGeom prst="rect">
            <a:avLst/>
          </a:prstGeom>
          <a:noFill/>
          <a:ln w="9525">
            <a:noFill/>
            <a:miter lim="800000"/>
            <a:headEnd/>
            <a:tailEnd/>
          </a:ln>
        </p:spPr>
        <p:txBody>
          <a:bodyPr>
            <a:spAutoFit/>
          </a:bodyPr>
          <a:lstStyle/>
          <a:p>
            <a:pPr eaLnBrk="0" hangingPunct="0"/>
            <a:r>
              <a:rPr lang="en-US" altLang="ja-JP" sz="900" dirty="0">
                <a:latin typeface="新細明體" pitchFamily="18" charset="-120"/>
              </a:rPr>
              <a:t>E</a:t>
            </a:r>
            <a:r>
              <a:rPr lang="ja-JP" altLang="en-US" sz="900" dirty="0" smtClean="0">
                <a:latin typeface="新細明體" pitchFamily="18" charset="-120"/>
              </a:rPr>
              <a:t>大學</a:t>
            </a:r>
            <a:endParaRPr lang="zh-TW" altLang="en-US" sz="900" dirty="0">
              <a:latin typeface="新細明體" pitchFamily="18" charset="-120"/>
            </a:endParaRPr>
          </a:p>
        </p:txBody>
      </p:sp>
      <p:sp>
        <p:nvSpPr>
          <p:cNvPr id="30727" name="TextBox 10"/>
          <p:cNvSpPr txBox="1">
            <a:spLocks noChangeArrowheads="1"/>
          </p:cNvSpPr>
          <p:nvPr/>
        </p:nvSpPr>
        <p:spPr bwMode="auto">
          <a:xfrm>
            <a:off x="5486400" y="5943600"/>
            <a:ext cx="914400" cy="230188"/>
          </a:xfrm>
          <a:prstGeom prst="rect">
            <a:avLst/>
          </a:prstGeom>
          <a:noFill/>
          <a:ln w="9525">
            <a:noFill/>
            <a:miter lim="800000"/>
            <a:headEnd/>
            <a:tailEnd/>
          </a:ln>
        </p:spPr>
        <p:txBody>
          <a:bodyPr>
            <a:spAutoFit/>
          </a:bodyPr>
          <a:lstStyle/>
          <a:p>
            <a:pPr eaLnBrk="0" hangingPunct="0"/>
            <a:r>
              <a:rPr lang="en-US" altLang="ja-JP" sz="900" dirty="0">
                <a:latin typeface="新細明體" pitchFamily="18" charset="-120"/>
              </a:rPr>
              <a:t>F</a:t>
            </a:r>
            <a:r>
              <a:rPr lang="ja-JP" altLang="en-US" sz="900" dirty="0" smtClean="0">
                <a:latin typeface="新細明體" pitchFamily="18" charset="-120"/>
              </a:rPr>
              <a:t>大學</a:t>
            </a:r>
            <a:endParaRPr lang="zh-TW" altLang="en-US" sz="900" dirty="0">
              <a:latin typeface="新細明體" pitchFamily="18" charset="-120"/>
            </a:endParaRPr>
          </a:p>
        </p:txBody>
      </p:sp>
      <p:sp>
        <p:nvSpPr>
          <p:cNvPr id="30728" name="TextBox 11"/>
          <p:cNvSpPr txBox="1">
            <a:spLocks noChangeArrowheads="1"/>
          </p:cNvSpPr>
          <p:nvPr/>
        </p:nvSpPr>
        <p:spPr bwMode="auto">
          <a:xfrm>
            <a:off x="6477000" y="5942013"/>
            <a:ext cx="685800" cy="230187"/>
          </a:xfrm>
          <a:prstGeom prst="rect">
            <a:avLst/>
          </a:prstGeom>
          <a:noFill/>
          <a:ln w="9525">
            <a:noFill/>
            <a:miter lim="800000"/>
            <a:headEnd/>
            <a:tailEnd/>
          </a:ln>
        </p:spPr>
        <p:txBody>
          <a:bodyPr>
            <a:spAutoFit/>
          </a:bodyPr>
          <a:lstStyle/>
          <a:p>
            <a:pPr eaLnBrk="0" hangingPunct="0"/>
            <a:r>
              <a:rPr lang="en-US" altLang="ja-JP" sz="900" dirty="0">
                <a:latin typeface="新細明體" pitchFamily="18" charset="-120"/>
              </a:rPr>
              <a:t>G</a:t>
            </a:r>
            <a:r>
              <a:rPr lang="ja-JP" altLang="en-US" sz="900" dirty="0" smtClean="0">
                <a:latin typeface="新細明體" pitchFamily="18" charset="-120"/>
              </a:rPr>
              <a:t>大學</a:t>
            </a:r>
            <a:endParaRPr lang="zh-TW" altLang="en-US" sz="900" dirty="0">
              <a:latin typeface="新細明體" pitchFamily="18" charset="-120"/>
            </a:endParaRPr>
          </a:p>
        </p:txBody>
      </p:sp>
      <p:sp>
        <p:nvSpPr>
          <p:cNvPr id="11" name="Title 2"/>
          <p:cNvSpPr>
            <a:spLocks noGrp="1"/>
          </p:cNvSpPr>
          <p:nvPr>
            <p:ph type="title"/>
          </p:nvPr>
        </p:nvSpPr>
        <p:spPr>
          <a:xfrm>
            <a:off x="228600" y="188913"/>
            <a:ext cx="7086600" cy="533400"/>
          </a:xfrm>
        </p:spPr>
        <p:txBody>
          <a:bodyPr/>
          <a:lstStyle/>
          <a:p>
            <a:pPr eaLnBrk="1" hangingPunct="1">
              <a:defRPr/>
            </a:pPr>
            <a:r>
              <a:rPr lang="en-US" altLang="zh-TW" dirty="0" smtClean="0">
                <a:solidFill>
                  <a:schemeClr val="tx1"/>
                </a:solidFill>
                <a:latin typeface="+mj-ea"/>
              </a:rPr>
              <a:t>Current Scholarship Program: Usage</a:t>
            </a:r>
            <a:endParaRPr lang="zh-TW" altLang="en-US" dirty="0" smtClean="0">
              <a:solidFill>
                <a:schemeClr val="tx1"/>
              </a:solidFill>
              <a:latin typeface="+mj-ea"/>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ChangeArrowheads="1"/>
          </p:cNvSpPr>
          <p:nvPr/>
        </p:nvSpPr>
        <p:spPr bwMode="auto">
          <a:xfrm>
            <a:off x="685800" y="4953000"/>
            <a:ext cx="7391400" cy="1066800"/>
          </a:xfrm>
          <a:prstGeom prst="rect">
            <a:avLst/>
          </a:prstGeom>
          <a:solidFill>
            <a:schemeClr val="bg1"/>
          </a:solidFill>
          <a:ln w="9525" algn="ctr">
            <a:noFill/>
            <a:round/>
            <a:headEnd/>
            <a:tailEnd/>
          </a:ln>
        </p:spPr>
        <p:txBody>
          <a:bodyPr/>
          <a:lstStyle/>
          <a:p>
            <a:pPr eaLnBrk="0" hangingPunct="0"/>
            <a:endParaRPr lang="en-US" altLang="zh-TW" sz="1100">
              <a:latin typeface="Times New Roman" pitchFamily="18" charset="0"/>
              <a:ea typeface="ＭＳ Ｐゴシック" pitchFamily="34" charset="-128"/>
            </a:endParaRPr>
          </a:p>
        </p:txBody>
      </p:sp>
      <p:graphicFrame>
        <p:nvGraphicFramePr>
          <p:cNvPr id="6" name="Chart 5"/>
          <p:cNvGraphicFramePr/>
          <p:nvPr/>
        </p:nvGraphicFramePr>
        <p:xfrm>
          <a:off x="690562" y="1225550"/>
          <a:ext cx="76200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31748" name="Rectangle 1"/>
          <p:cNvSpPr>
            <a:spLocks noChangeArrowheads="1"/>
          </p:cNvSpPr>
          <p:nvPr/>
        </p:nvSpPr>
        <p:spPr bwMode="auto">
          <a:xfrm>
            <a:off x="1066800" y="5638800"/>
            <a:ext cx="7162800" cy="304800"/>
          </a:xfrm>
          <a:prstGeom prst="rect">
            <a:avLst/>
          </a:prstGeom>
          <a:solidFill>
            <a:schemeClr val="bg1"/>
          </a:solidFill>
          <a:ln w="9525" algn="ctr">
            <a:noFill/>
            <a:round/>
            <a:headEnd/>
            <a:tailEnd/>
          </a:ln>
        </p:spPr>
        <p:txBody>
          <a:bodyPr/>
          <a:lstStyle/>
          <a:p>
            <a:pPr eaLnBrk="0" hangingPunct="0"/>
            <a:endParaRPr lang="en-US" altLang="zh-TW">
              <a:ea typeface="ＭＳ Ｐゴシック" pitchFamily="34" charset="-128"/>
            </a:endParaRPr>
          </a:p>
        </p:txBody>
      </p:sp>
      <p:sp>
        <p:nvSpPr>
          <p:cNvPr id="31749" name="TextBox 8"/>
          <p:cNvSpPr txBox="1">
            <a:spLocks noChangeArrowheads="1"/>
          </p:cNvSpPr>
          <p:nvPr/>
        </p:nvSpPr>
        <p:spPr bwMode="auto">
          <a:xfrm>
            <a:off x="1143000" y="5638800"/>
            <a:ext cx="7162800" cy="261938"/>
          </a:xfrm>
          <a:prstGeom prst="rect">
            <a:avLst/>
          </a:prstGeom>
          <a:noFill/>
          <a:ln w="9525">
            <a:noFill/>
            <a:miter lim="800000"/>
            <a:headEnd/>
            <a:tailEnd/>
          </a:ln>
        </p:spPr>
        <p:txBody>
          <a:bodyPr>
            <a:spAutoFit/>
          </a:bodyPr>
          <a:lstStyle/>
          <a:p>
            <a:pPr eaLnBrk="0" hangingPunct="0"/>
            <a:r>
              <a:rPr lang="ja-JP" altLang="en-US" sz="1100">
                <a:latin typeface="新細明體" pitchFamily="18" charset="-120"/>
              </a:rPr>
              <a:t>行銷與廣告     政治學      衛生科學     社會學    語言與文學     商學        </a:t>
            </a:r>
            <a:r>
              <a:rPr lang="zh-TW" altLang="en-US" sz="1100">
                <a:latin typeface="新細明體" pitchFamily="18" charset="-120"/>
              </a:rPr>
              <a:t> </a:t>
            </a:r>
            <a:r>
              <a:rPr lang="ja-JP" altLang="en-US" sz="1100">
                <a:latin typeface="新細明體" pitchFamily="18" charset="-120"/>
              </a:rPr>
              <a:t>生</a:t>
            </a:r>
            <a:r>
              <a:rPr lang="zh-TW" altLang="en-US" sz="1100">
                <a:latin typeface="新細明體" pitchFamily="18" charset="-120"/>
              </a:rPr>
              <a:t>物</a:t>
            </a:r>
            <a:r>
              <a:rPr lang="ja-JP" altLang="en-US" sz="1100">
                <a:latin typeface="新細明體" pitchFamily="18" charset="-120"/>
              </a:rPr>
              <a:t>科學</a:t>
            </a:r>
            <a:r>
              <a:rPr lang="zh-TW" altLang="en-US" sz="1100">
                <a:latin typeface="新細明體" pitchFamily="18" charset="-120"/>
              </a:rPr>
              <a:t>    </a:t>
            </a:r>
            <a:r>
              <a:rPr lang="ja-JP" altLang="en-US" sz="1100">
                <a:latin typeface="新細明體" pitchFamily="18" charset="-120"/>
              </a:rPr>
              <a:t>歷史學    </a:t>
            </a:r>
            <a:r>
              <a:rPr lang="zh-TW" altLang="en-US" sz="1100">
                <a:latin typeface="新細明體" pitchFamily="18" charset="-120"/>
              </a:rPr>
              <a:t>    </a:t>
            </a:r>
            <a:r>
              <a:rPr lang="ja-JP" altLang="en-US" sz="1100">
                <a:latin typeface="新細明體" pitchFamily="18" charset="-120"/>
              </a:rPr>
              <a:t>  音樂       </a:t>
            </a:r>
            <a:r>
              <a:rPr lang="zh-TW" altLang="en-US" sz="1100">
                <a:latin typeface="新細明體" pitchFamily="18" charset="-120"/>
              </a:rPr>
              <a:t>  </a:t>
            </a:r>
            <a:r>
              <a:rPr lang="ja-JP" altLang="en-US" sz="1100">
                <a:latin typeface="新細明體" pitchFamily="18" charset="-120"/>
              </a:rPr>
              <a:t>  </a:t>
            </a:r>
            <a:r>
              <a:rPr lang="zh-TW" altLang="en-US" sz="1100">
                <a:latin typeface="新細明體" pitchFamily="18" charset="-120"/>
              </a:rPr>
              <a:t>數學</a:t>
            </a:r>
          </a:p>
        </p:txBody>
      </p:sp>
      <p:sp>
        <p:nvSpPr>
          <p:cNvPr id="8" name="Title 2"/>
          <p:cNvSpPr>
            <a:spLocks noGrp="1"/>
          </p:cNvSpPr>
          <p:nvPr>
            <p:ph type="title"/>
          </p:nvPr>
        </p:nvSpPr>
        <p:spPr>
          <a:xfrm>
            <a:off x="228600" y="188913"/>
            <a:ext cx="7086600" cy="533400"/>
          </a:xfrm>
        </p:spPr>
        <p:txBody>
          <a:bodyPr/>
          <a:lstStyle/>
          <a:p>
            <a:pPr eaLnBrk="1" hangingPunct="1">
              <a:defRPr/>
            </a:pPr>
            <a:r>
              <a:rPr lang="en-US" altLang="zh-TW" dirty="0" smtClean="0">
                <a:solidFill>
                  <a:schemeClr val="tx1"/>
                </a:solidFill>
                <a:latin typeface="+mj-ea"/>
              </a:rPr>
              <a:t>Current Scholarship Program: Usage</a:t>
            </a:r>
            <a:endParaRPr lang="zh-TW" altLang="en-US" dirty="0" smtClean="0">
              <a:solidFill>
                <a:schemeClr val="tx1"/>
              </a:solidFill>
              <a:latin typeface="+mj-ea"/>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685800" y="1143001"/>
          <a:ext cx="7620000" cy="5257800"/>
        </p:xfrm>
        <a:graphic>
          <a:graphicData uri="http://schemas.openxmlformats.org/drawingml/2006/chart">
            <c:chart xmlns:c="http://schemas.openxmlformats.org/drawingml/2006/chart" xmlns:r="http://schemas.openxmlformats.org/officeDocument/2006/relationships" r:id="rId3"/>
          </a:graphicData>
        </a:graphic>
      </p:graphicFrame>
      <p:sp>
        <p:nvSpPr>
          <p:cNvPr id="32771" name="Rectangle 1"/>
          <p:cNvSpPr>
            <a:spLocks noChangeArrowheads="1"/>
          </p:cNvSpPr>
          <p:nvPr/>
        </p:nvSpPr>
        <p:spPr bwMode="auto">
          <a:xfrm>
            <a:off x="1066800" y="4800600"/>
            <a:ext cx="6934200" cy="1524000"/>
          </a:xfrm>
          <a:prstGeom prst="rect">
            <a:avLst/>
          </a:prstGeom>
          <a:solidFill>
            <a:schemeClr val="bg1"/>
          </a:solidFill>
          <a:ln w="9525" algn="ctr">
            <a:noFill/>
            <a:round/>
            <a:headEnd/>
            <a:tailEnd/>
          </a:ln>
        </p:spPr>
        <p:txBody>
          <a:bodyPr/>
          <a:lstStyle/>
          <a:p>
            <a:pPr eaLnBrk="0" hangingPunct="0"/>
            <a:endParaRPr lang="en-US" altLang="zh-TW">
              <a:ea typeface="ＭＳ Ｐゴシック" pitchFamily="34" charset="-128"/>
            </a:endParaRPr>
          </a:p>
        </p:txBody>
      </p:sp>
      <p:sp>
        <p:nvSpPr>
          <p:cNvPr id="32772" name="TextBox 6"/>
          <p:cNvSpPr txBox="1">
            <a:spLocks noChangeArrowheads="1"/>
          </p:cNvSpPr>
          <p:nvPr/>
        </p:nvSpPr>
        <p:spPr bwMode="auto">
          <a:xfrm>
            <a:off x="1524000" y="4724400"/>
            <a:ext cx="7086600" cy="430213"/>
          </a:xfrm>
          <a:prstGeom prst="rect">
            <a:avLst/>
          </a:prstGeom>
          <a:noFill/>
          <a:ln w="9525">
            <a:noFill/>
            <a:miter lim="800000"/>
            <a:headEnd/>
            <a:tailEnd/>
          </a:ln>
        </p:spPr>
        <p:txBody>
          <a:bodyPr>
            <a:spAutoFit/>
          </a:bodyPr>
          <a:lstStyle/>
          <a:p>
            <a:pPr eaLnBrk="0" hangingPunct="0"/>
            <a:r>
              <a:rPr lang="ja-JP" altLang="en-US" sz="1100">
                <a:latin typeface="新細明體" pitchFamily="18" charset="-120"/>
              </a:rPr>
              <a:t>商學</a:t>
            </a:r>
            <a:r>
              <a:rPr lang="zh-TW" altLang="en-US" sz="1100">
                <a:latin typeface="新細明體" pitchFamily="18" charset="-120"/>
              </a:rPr>
              <a:t>          </a:t>
            </a:r>
            <a:r>
              <a:rPr lang="ja-JP" altLang="en-US" sz="1100">
                <a:latin typeface="新細明體" pitchFamily="18" charset="-120"/>
              </a:rPr>
              <a:t>社會學    語言與文學     政治學</a:t>
            </a:r>
            <a:r>
              <a:rPr lang="zh-TW" altLang="en-US" sz="1100">
                <a:latin typeface="新細明體" pitchFamily="18" charset="-120"/>
              </a:rPr>
              <a:t>     </a:t>
            </a:r>
            <a:r>
              <a:rPr lang="ja-JP" altLang="en-US" sz="1100">
                <a:latin typeface="新細明體" pitchFamily="18" charset="-120"/>
              </a:rPr>
              <a:t>統計學</a:t>
            </a:r>
            <a:r>
              <a:rPr lang="zh-TW" altLang="en-US" sz="1100">
                <a:latin typeface="新細明體" pitchFamily="18" charset="-120"/>
              </a:rPr>
              <a:t>        </a:t>
            </a:r>
            <a:r>
              <a:rPr lang="ja-JP" altLang="en-US" sz="1100">
                <a:latin typeface="新細明體" pitchFamily="18" charset="-120"/>
              </a:rPr>
              <a:t>經濟學</a:t>
            </a:r>
            <a:r>
              <a:rPr lang="zh-TW" altLang="en-US" sz="1100">
                <a:latin typeface="新細明體" pitchFamily="18" charset="-120"/>
              </a:rPr>
              <a:t>      </a:t>
            </a:r>
            <a:r>
              <a:rPr lang="ja-JP" altLang="en-US" sz="1100">
                <a:latin typeface="新細明體" pitchFamily="18" charset="-120"/>
              </a:rPr>
              <a:t> 教育學</a:t>
            </a:r>
            <a:r>
              <a:rPr lang="zh-TW" altLang="en-US" sz="1100">
                <a:latin typeface="新細明體" pitchFamily="18" charset="-120"/>
              </a:rPr>
              <a:t>       </a:t>
            </a:r>
            <a:r>
              <a:rPr lang="ja-JP" altLang="en-US" sz="1100">
                <a:latin typeface="新細明體" pitchFamily="18" charset="-120"/>
              </a:rPr>
              <a:t>歷史學</a:t>
            </a:r>
            <a:r>
              <a:rPr lang="zh-TW" altLang="en-US" sz="1100">
                <a:latin typeface="新細明體" pitchFamily="18" charset="-120"/>
              </a:rPr>
              <a:t>        管理與     行銷與廣告</a:t>
            </a:r>
            <a:endParaRPr lang="en-US" altLang="zh-TW" sz="1100">
              <a:latin typeface="新細明體" pitchFamily="18" charset="-120"/>
            </a:endParaRPr>
          </a:p>
          <a:p>
            <a:pPr eaLnBrk="0" hangingPunct="0"/>
            <a:r>
              <a:rPr lang="zh-TW" altLang="en-US" sz="1100">
                <a:latin typeface="新細明體" pitchFamily="18" charset="-120"/>
              </a:rPr>
              <a:t>                                                                                                                                                  組織行為學</a:t>
            </a:r>
          </a:p>
        </p:txBody>
      </p:sp>
      <p:sp>
        <p:nvSpPr>
          <p:cNvPr id="8" name="Title 2"/>
          <p:cNvSpPr>
            <a:spLocks noGrp="1"/>
          </p:cNvSpPr>
          <p:nvPr>
            <p:ph type="title"/>
          </p:nvPr>
        </p:nvSpPr>
        <p:spPr>
          <a:xfrm>
            <a:off x="228600" y="188913"/>
            <a:ext cx="7086600" cy="533400"/>
          </a:xfrm>
        </p:spPr>
        <p:txBody>
          <a:bodyPr/>
          <a:lstStyle/>
          <a:p>
            <a:pPr eaLnBrk="1" hangingPunct="1">
              <a:defRPr/>
            </a:pPr>
            <a:r>
              <a:rPr lang="en-US" altLang="zh-TW" dirty="0" smtClean="0">
                <a:solidFill>
                  <a:schemeClr val="tx1"/>
                </a:solidFill>
                <a:latin typeface="+mj-ea"/>
              </a:rPr>
              <a:t>Current Scholarship Program: Usage</a:t>
            </a:r>
            <a:endParaRPr lang="zh-TW" altLang="en-US" dirty="0" smtClean="0">
              <a:solidFill>
                <a:schemeClr val="tx1"/>
              </a:solidFill>
              <a:latin typeface="+mj-ea"/>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zh-TW" altLang="en-US" sz="3200" smtClean="0">
                <a:latin typeface="Book Antiqua" pitchFamily="18" charset="0"/>
              </a:rPr>
              <a:t>今日教育訓練的內容包括～</a:t>
            </a:r>
            <a:endParaRPr lang="en-US" altLang="zh-TW" sz="3200" smtClean="0">
              <a:latin typeface="Book Antiqua" pitchFamily="18" charset="0"/>
            </a:endParaRPr>
          </a:p>
        </p:txBody>
      </p:sp>
      <p:sp>
        <p:nvSpPr>
          <p:cNvPr id="21507" name="Rectangle 3"/>
          <p:cNvSpPr>
            <a:spLocks noGrp="1" noChangeArrowheads="1"/>
          </p:cNvSpPr>
          <p:nvPr>
            <p:ph type="body" idx="1"/>
          </p:nvPr>
        </p:nvSpPr>
        <p:spPr>
          <a:xfrm>
            <a:off x="1062038" y="1241425"/>
            <a:ext cx="6951662" cy="4567238"/>
          </a:xfrm>
        </p:spPr>
        <p:txBody>
          <a:bodyPr/>
          <a:lstStyle/>
          <a:p>
            <a:pPr marL="381000" indent="-381000" eaLnBrk="1" hangingPunct="1">
              <a:lnSpc>
                <a:spcPct val="115000"/>
              </a:lnSpc>
              <a:buFontTx/>
              <a:buAutoNum type="arabicPeriod"/>
              <a:defRPr/>
            </a:pPr>
            <a:r>
              <a:rPr lang="en-US" altLang="zh-TW" sz="2800" dirty="0" smtClean="0">
                <a:solidFill>
                  <a:srgbClr val="FF0000"/>
                </a:solidFill>
                <a:latin typeface="+mj-ea"/>
                <a:ea typeface="+mj-ea"/>
              </a:rPr>
              <a:t>ITHAKA </a:t>
            </a:r>
            <a:r>
              <a:rPr lang="zh-TW" altLang="en-US" sz="2800" dirty="0" smtClean="0">
                <a:solidFill>
                  <a:srgbClr val="FF0000"/>
                </a:solidFill>
                <a:latin typeface="+mj-ea"/>
                <a:ea typeface="+mj-ea"/>
              </a:rPr>
              <a:t>、</a:t>
            </a:r>
            <a:r>
              <a:rPr lang="en-US" altLang="zh-TW" sz="2800" dirty="0" smtClean="0">
                <a:solidFill>
                  <a:srgbClr val="FF0000"/>
                </a:solidFill>
                <a:latin typeface="+mj-ea"/>
                <a:ea typeface="+mj-ea"/>
              </a:rPr>
              <a:t>JSTOR</a:t>
            </a:r>
            <a:r>
              <a:rPr lang="zh-TW" altLang="en-US" sz="2800" dirty="0" smtClean="0">
                <a:solidFill>
                  <a:srgbClr val="FF0000"/>
                </a:solidFill>
                <a:latin typeface="+mj-ea"/>
                <a:ea typeface="+mj-ea"/>
              </a:rPr>
              <a:t>、</a:t>
            </a:r>
            <a:r>
              <a:rPr lang="en-US" altLang="zh-TW" sz="2800" dirty="0" smtClean="0">
                <a:solidFill>
                  <a:srgbClr val="FF0000"/>
                </a:solidFill>
                <a:latin typeface="+mj-ea"/>
                <a:ea typeface="+mj-ea"/>
              </a:rPr>
              <a:t> Portico</a:t>
            </a:r>
          </a:p>
          <a:p>
            <a:pPr marL="381000" indent="-381000" eaLnBrk="1" hangingPunct="1">
              <a:lnSpc>
                <a:spcPct val="115000"/>
              </a:lnSpc>
              <a:buFontTx/>
              <a:buAutoNum type="arabicPeriod"/>
              <a:defRPr/>
            </a:pPr>
            <a:r>
              <a:rPr lang="en-US" altLang="zh-TW" sz="2800" dirty="0" smtClean="0">
                <a:latin typeface="+mj-ea"/>
                <a:ea typeface="+mj-ea"/>
              </a:rPr>
              <a:t>JSTOR</a:t>
            </a:r>
            <a:r>
              <a:rPr lang="zh-TW" altLang="en-US" sz="2800" dirty="0" smtClean="0">
                <a:latin typeface="+mj-ea"/>
                <a:ea typeface="+mj-ea"/>
              </a:rPr>
              <a:t>回溯期刊計畫現況</a:t>
            </a:r>
          </a:p>
          <a:p>
            <a:pPr marL="381000" indent="-381000" eaLnBrk="1" hangingPunct="1">
              <a:lnSpc>
                <a:spcPct val="115000"/>
              </a:lnSpc>
              <a:buFontTx/>
              <a:buAutoNum type="arabicPeriod"/>
              <a:defRPr/>
            </a:pPr>
            <a:r>
              <a:rPr lang="zh-TW" altLang="en-US" sz="2800" dirty="0" smtClean="0">
                <a:latin typeface="+mj-ea"/>
                <a:ea typeface="+mj-ea"/>
              </a:rPr>
              <a:t>新推出的</a:t>
            </a:r>
            <a:r>
              <a:rPr lang="en-US" altLang="zh-TW" sz="2800" dirty="0" smtClean="0">
                <a:latin typeface="+mj-ea"/>
                <a:ea typeface="+mj-ea"/>
              </a:rPr>
              <a:t>JSTOR</a:t>
            </a:r>
            <a:r>
              <a:rPr lang="zh-TW" altLang="en-US" sz="2800" dirty="0" smtClean="0">
                <a:latin typeface="+mj-ea"/>
                <a:ea typeface="+mj-ea"/>
              </a:rPr>
              <a:t>回溯期刊套裝介紹</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關於</a:t>
            </a:r>
            <a:r>
              <a:rPr lang="en-US" altLang="zh-TW" sz="2800" dirty="0" smtClean="0">
                <a:latin typeface="+mj-ea"/>
                <a:ea typeface="+mj-ea"/>
              </a:rPr>
              <a:t>JSTOR</a:t>
            </a:r>
            <a:r>
              <a:rPr lang="zh-TW" altLang="en-US" sz="2800" dirty="0" smtClean="0">
                <a:latin typeface="+mj-ea"/>
                <a:ea typeface="+mj-ea"/>
              </a:rPr>
              <a:t>學術現刊</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館藏管理的實証依據</a:t>
            </a:r>
            <a:endParaRPr lang="en-US" altLang="zh-TW" sz="2800" dirty="0" smtClean="0">
              <a:latin typeface="+mj-ea"/>
              <a:ea typeface="+mj-ea"/>
            </a:endParaRPr>
          </a:p>
          <a:p>
            <a:pPr marL="381000" indent="-381000" eaLnBrk="1" hangingPunct="1">
              <a:lnSpc>
                <a:spcPct val="115000"/>
              </a:lnSpc>
              <a:buFontTx/>
              <a:buAutoNum type="arabicPeriod"/>
              <a:defRPr/>
            </a:pPr>
            <a:r>
              <a:rPr lang="en-US" altLang="zh-TW" sz="2800" dirty="0" smtClean="0">
                <a:latin typeface="+mj-ea"/>
                <a:ea typeface="+mj-ea"/>
              </a:rPr>
              <a:t>Institution Finder</a:t>
            </a:r>
            <a:endParaRPr lang="zh-TW" altLang="en-US"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圖書館管理端最常遇到的問題：</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如何下載使用統計</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如何下載訂購的期刊清單</a:t>
            </a:r>
            <a:endParaRPr lang="en-US" altLang="zh-TW" sz="2800" dirty="0" smtClean="0">
              <a:latin typeface="+mj-ea"/>
              <a:ea typeface="+mj-ea"/>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Temp"/>
          <p:cNvPicPr>
            <a:picLocks noChangeAspect="1" noChangeArrowheads="1"/>
          </p:cNvPicPr>
          <p:nvPr/>
        </p:nvPicPr>
        <p:blipFill>
          <a:blip r:embed="rId3" cstate="print"/>
          <a:srcRect/>
          <a:stretch>
            <a:fillRect/>
          </a:stretch>
        </p:blipFill>
        <p:spPr bwMode="auto">
          <a:xfrm>
            <a:off x="0" y="0"/>
            <a:ext cx="9145588" cy="6859588"/>
          </a:xfrm>
          <a:prstGeom prst="rect">
            <a:avLst/>
          </a:prstGeom>
          <a:noFill/>
          <a:ln w="9525">
            <a:noFill/>
            <a:miter lim="800000"/>
            <a:headEnd/>
            <a:tailEnd/>
          </a:ln>
        </p:spPr>
      </p:pic>
      <p:sp>
        <p:nvSpPr>
          <p:cNvPr id="37891" name="Rectangle 6"/>
          <p:cNvSpPr>
            <a:spLocks noChangeArrowheads="1"/>
          </p:cNvSpPr>
          <p:nvPr/>
        </p:nvSpPr>
        <p:spPr bwMode="auto">
          <a:xfrm>
            <a:off x="1752600" y="4038600"/>
            <a:ext cx="5562600" cy="830263"/>
          </a:xfrm>
          <a:prstGeom prst="rect">
            <a:avLst/>
          </a:prstGeom>
          <a:noFill/>
          <a:ln w="9525">
            <a:noFill/>
            <a:miter lim="800000"/>
            <a:headEnd/>
            <a:tailEnd/>
          </a:ln>
        </p:spPr>
        <p:txBody>
          <a:bodyPr>
            <a:spAutoFit/>
          </a:bodyPr>
          <a:lstStyle/>
          <a:p>
            <a:pPr algn="ctr"/>
            <a:endParaRPr kumimoji="0" lang="en-US" altLang="zh-TW" sz="1600">
              <a:latin typeface="Calibri" pitchFamily="34" charset="0"/>
              <a:ea typeface="ＭＳ Ｐゴシック" pitchFamily="34" charset="-128"/>
            </a:endParaRPr>
          </a:p>
          <a:p>
            <a:pPr algn="ctr"/>
            <a:endParaRPr kumimoji="0" lang="en-US" altLang="zh-TW" sz="1600">
              <a:latin typeface="Calibri" pitchFamily="34" charset="0"/>
              <a:ea typeface="ＭＳ Ｐゴシック" pitchFamily="34" charset="-128"/>
            </a:endParaRPr>
          </a:p>
          <a:p>
            <a:pPr algn="ctr"/>
            <a:endParaRPr kumimoji="0" lang="en-US" altLang="zh-TW" sz="1600">
              <a:latin typeface="Calibri" pitchFamily="34" charset="0"/>
              <a:ea typeface="ＭＳ Ｐゴシック" pitchFamily="34" charset="-128"/>
            </a:endParaRPr>
          </a:p>
        </p:txBody>
      </p:sp>
      <p:sp>
        <p:nvSpPr>
          <p:cNvPr id="37892" name="Rectangle 5"/>
          <p:cNvSpPr>
            <a:spLocks noChangeArrowheads="1"/>
          </p:cNvSpPr>
          <p:nvPr/>
        </p:nvSpPr>
        <p:spPr bwMode="auto">
          <a:xfrm>
            <a:off x="1062038" y="2438400"/>
            <a:ext cx="7234237" cy="1127125"/>
          </a:xfrm>
          <a:prstGeom prst="rect">
            <a:avLst/>
          </a:prstGeom>
          <a:noFill/>
          <a:ln w="9525">
            <a:noFill/>
            <a:miter lim="800000"/>
            <a:headEnd/>
            <a:tailEnd/>
          </a:ln>
        </p:spPr>
        <p:txBody>
          <a:bodyPr wrap="none">
            <a:spAutoFit/>
          </a:bodyPr>
          <a:lstStyle/>
          <a:p>
            <a:pPr algn="ctr">
              <a:lnSpc>
                <a:spcPct val="80000"/>
              </a:lnSpc>
              <a:spcBef>
                <a:spcPts val="575"/>
              </a:spcBef>
            </a:pPr>
            <a:r>
              <a:rPr lang="zh-TW" altLang="en-US" sz="2800" b="1">
                <a:solidFill>
                  <a:srgbClr val="000000"/>
                </a:solidFill>
                <a:latin typeface="微軟正黑體" pitchFamily="34" charset="-120"/>
                <a:ea typeface="微軟正黑體" pitchFamily="34" charset="-120"/>
              </a:rPr>
              <a:t>館藏管理的實証依據</a:t>
            </a:r>
          </a:p>
          <a:p>
            <a:pPr algn="ctr">
              <a:lnSpc>
                <a:spcPct val="80000"/>
              </a:lnSpc>
            </a:pPr>
            <a:endParaRPr lang="en-US" altLang="zh-TW" sz="2800" b="1">
              <a:solidFill>
                <a:srgbClr val="262626"/>
              </a:solidFill>
              <a:latin typeface="微軟正黑體" pitchFamily="34" charset="-120"/>
              <a:ea typeface="微軟正黑體" pitchFamily="34" charset="-120"/>
            </a:endParaRPr>
          </a:p>
          <a:p>
            <a:pPr algn="ctr">
              <a:lnSpc>
                <a:spcPct val="80000"/>
              </a:lnSpc>
            </a:pPr>
            <a:r>
              <a:rPr lang="en-US" altLang="zh-TW" sz="2800" b="1">
                <a:solidFill>
                  <a:srgbClr val="000000"/>
                </a:solidFill>
                <a:latin typeface="微軟正黑體" pitchFamily="34" charset="-120"/>
                <a:ea typeface="微軟正黑體" pitchFamily="34" charset="-120"/>
              </a:rPr>
              <a:t>Evidence-Based Collection Management</a:t>
            </a:r>
          </a:p>
        </p:txBody>
      </p:sp>
      <p:grpSp>
        <p:nvGrpSpPr>
          <p:cNvPr id="37893" name="群組 7"/>
          <p:cNvGrpSpPr>
            <a:grpSpLocks/>
          </p:cNvGrpSpPr>
          <p:nvPr/>
        </p:nvGrpSpPr>
        <p:grpSpPr bwMode="auto">
          <a:xfrm>
            <a:off x="2357438" y="5035550"/>
            <a:ext cx="6435725" cy="1479550"/>
            <a:chOff x="2357438" y="5035195"/>
            <a:chExt cx="6435725" cy="1479905"/>
          </a:xfrm>
        </p:grpSpPr>
        <p:sp>
          <p:nvSpPr>
            <p:cNvPr id="9" name="Text Box 10"/>
            <p:cNvSpPr txBox="1">
              <a:spLocks noChangeArrowheads="1"/>
            </p:cNvSpPr>
            <p:nvPr/>
          </p:nvSpPr>
          <p:spPr bwMode="auto">
            <a:xfrm>
              <a:off x="2357438" y="5035195"/>
              <a:ext cx="6435725" cy="1441796"/>
            </a:xfrm>
            <a:prstGeom prst="rect">
              <a:avLst/>
            </a:prstGeom>
            <a:noFill/>
            <a:ln w="9525">
              <a:noFill/>
              <a:miter lim="800000"/>
              <a:headEnd/>
              <a:tailEnd/>
            </a:ln>
          </p:spPr>
          <p:txBody>
            <a:bodyPr>
              <a:spAutoFit/>
            </a:bodyPr>
            <a:lstStyle/>
            <a:p>
              <a:pPr algn="r" eaLnBrk="0" fontAlgn="auto" hangingPunct="0">
                <a:lnSpc>
                  <a:spcPct val="115000"/>
                </a:lnSpc>
                <a:spcBef>
                  <a:spcPct val="15000"/>
                </a:spcBef>
                <a:spcAft>
                  <a:spcPts val="0"/>
                </a:spcAft>
                <a:defRPr/>
              </a:pPr>
              <a:endParaRPr kumimoji="0" lang="en-US" altLang="zh-TW" dirty="0">
                <a:solidFill>
                  <a:schemeClr val="tx2">
                    <a:lumMod val="50000"/>
                  </a:schemeClr>
                </a:solidFill>
                <a:latin typeface="+mj-ea"/>
                <a:ea typeface="+mj-ea"/>
              </a:endParaRPr>
            </a:p>
            <a:p>
              <a:pPr algn="r" eaLnBrk="0" fontAlgn="auto" hangingPunct="0">
                <a:lnSpc>
                  <a:spcPct val="115000"/>
                </a:lnSpc>
                <a:spcBef>
                  <a:spcPct val="15000"/>
                </a:spcBef>
                <a:spcAft>
                  <a:spcPts val="0"/>
                </a:spcAft>
                <a:defRPr/>
              </a:pPr>
              <a:r>
                <a:rPr kumimoji="0" lang="en-US" altLang="zh-TW" dirty="0">
                  <a:solidFill>
                    <a:schemeClr val="tx2">
                      <a:lumMod val="50000"/>
                    </a:schemeClr>
                  </a:solidFill>
                  <a:latin typeface="+mj-ea"/>
                  <a:ea typeface="ＭＳ Ｐゴシック" pitchFamily="34" charset="-128"/>
                </a:rPr>
                <a:t>JSTOR </a:t>
              </a:r>
              <a:r>
                <a:rPr kumimoji="0" lang="zh-TW" altLang="en-US" dirty="0">
                  <a:solidFill>
                    <a:schemeClr val="tx2">
                      <a:lumMod val="50000"/>
                    </a:schemeClr>
                  </a:solidFill>
                  <a:latin typeface="+mj-ea"/>
                  <a:ea typeface="ＭＳ Ｐゴシック" pitchFamily="34" charset="-128"/>
                </a:rPr>
                <a:t>總代理</a:t>
              </a:r>
              <a:endParaRPr kumimoji="0" lang="en-US" altLang="zh-TW" dirty="0">
                <a:solidFill>
                  <a:schemeClr val="tx2">
                    <a:lumMod val="50000"/>
                  </a:schemeClr>
                </a:solidFill>
                <a:latin typeface="+mj-ea"/>
                <a:ea typeface="ＭＳ Ｐゴシック" pitchFamily="34" charset="-128"/>
              </a:endParaRPr>
            </a:p>
            <a:p>
              <a:pPr algn="r" eaLnBrk="0" fontAlgn="auto" hangingPunct="0">
                <a:lnSpc>
                  <a:spcPct val="115000"/>
                </a:lnSpc>
                <a:spcBef>
                  <a:spcPct val="15000"/>
                </a:spcBef>
                <a:spcAft>
                  <a:spcPts val="0"/>
                </a:spcAft>
                <a:defRPr/>
              </a:pPr>
              <a:r>
                <a:rPr kumimoji="0" lang="zh-TW" altLang="en-US" dirty="0">
                  <a:solidFill>
                    <a:schemeClr val="tx2">
                      <a:lumMod val="50000"/>
                    </a:schemeClr>
                  </a:solidFill>
                  <a:latin typeface="+mj-ea"/>
                  <a:ea typeface="+mj-ea"/>
                </a:rPr>
                <a:t>飛資得知識服務股份有限公司</a:t>
              </a:r>
              <a:endParaRPr kumimoji="0" lang="en-US" altLang="zh-TW" dirty="0">
                <a:solidFill>
                  <a:schemeClr val="tx2">
                    <a:lumMod val="50000"/>
                  </a:schemeClr>
                </a:solidFill>
                <a:latin typeface="+mj-ea"/>
                <a:ea typeface="+mj-ea"/>
              </a:endParaRPr>
            </a:p>
          </p:txBody>
        </p:sp>
        <p:pic>
          <p:nvPicPr>
            <p:cNvPr id="37895" name="圖片 9" descr="知識服務-en.gif"/>
            <p:cNvPicPr>
              <a:picLocks noChangeAspect="1"/>
            </p:cNvPicPr>
            <p:nvPr/>
          </p:nvPicPr>
          <p:blipFill>
            <a:blip r:embed="rId4" cstate="print"/>
            <a:srcRect/>
            <a:stretch>
              <a:fillRect/>
            </a:stretch>
          </p:blipFill>
          <p:spPr bwMode="auto">
            <a:xfrm>
              <a:off x="3759200" y="5791200"/>
              <a:ext cx="965200" cy="72390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1"/>
          <p:cNvSpPr>
            <a:spLocks noGrp="1"/>
          </p:cNvSpPr>
          <p:nvPr>
            <p:ph idx="1"/>
          </p:nvPr>
        </p:nvSpPr>
        <p:spPr>
          <a:xfrm>
            <a:off x="685800" y="1143000"/>
            <a:ext cx="7772400" cy="4724400"/>
          </a:xfrm>
        </p:spPr>
        <p:txBody>
          <a:bodyPr/>
          <a:lstStyle/>
          <a:p>
            <a:pPr marL="0" indent="0" eaLnBrk="1" hangingPunct="1">
              <a:spcBef>
                <a:spcPts val="438"/>
              </a:spcBef>
              <a:buClr>
                <a:srgbClr val="800000"/>
              </a:buClr>
              <a:buFont typeface="Wingdings" pitchFamily="2" charset="2"/>
              <a:buChar char="§"/>
            </a:pPr>
            <a:endParaRPr lang="en-US" altLang="zh-TW" sz="1800" smtClean="0"/>
          </a:p>
          <a:p>
            <a:pPr marL="0" indent="0" eaLnBrk="1" hangingPunct="1">
              <a:spcBef>
                <a:spcPts val="438"/>
              </a:spcBef>
              <a:buClr>
                <a:srgbClr val="800000"/>
              </a:buClr>
              <a:buFont typeface="Wingdings" pitchFamily="2" charset="2"/>
              <a:buChar char="§"/>
            </a:pPr>
            <a:r>
              <a:rPr lang="zh-TW" altLang="en-US" sz="1800" b="0" smtClean="0">
                <a:solidFill>
                  <a:srgbClr val="000000"/>
                </a:solidFill>
                <a:latin typeface="微軟正黑體" pitchFamily="34" charset="-120"/>
                <a:ea typeface="微軟正黑體" pitchFamily="34" charset="-120"/>
              </a:rPr>
              <a:t>過去 </a:t>
            </a:r>
            <a:r>
              <a:rPr lang="en-US" altLang="zh-TW" sz="1800" b="0" smtClean="0">
                <a:solidFill>
                  <a:srgbClr val="000000"/>
                </a:solidFill>
                <a:latin typeface="微軟正黑體" pitchFamily="34" charset="-120"/>
                <a:ea typeface="微軟正黑體" pitchFamily="34" charset="-120"/>
              </a:rPr>
              <a:t>15 </a:t>
            </a:r>
            <a:r>
              <a:rPr lang="zh-TW" altLang="en-US" sz="1800" b="0" smtClean="0">
                <a:solidFill>
                  <a:srgbClr val="000000"/>
                </a:solidFill>
                <a:latin typeface="微軟正黑體" pitchFamily="34" charset="-120"/>
                <a:ea typeface="微軟正黑體" pitchFamily="34" charset="-120"/>
              </a:rPr>
              <a:t>年來，</a:t>
            </a:r>
            <a:r>
              <a:rPr lang="en-US" altLang="zh-TW" sz="1800" b="0" smtClean="0">
                <a:solidFill>
                  <a:srgbClr val="000000"/>
                </a:solidFill>
                <a:latin typeface="微軟正黑體" pitchFamily="34" charset="-120"/>
                <a:ea typeface="微軟正黑體" pitchFamily="34" charset="-120"/>
              </a:rPr>
              <a:t>JSTOR </a:t>
            </a:r>
            <a:r>
              <a:rPr lang="zh-TW" altLang="en-US" sz="1800" b="0" smtClean="0">
                <a:solidFill>
                  <a:srgbClr val="000000"/>
                </a:solidFill>
                <a:latin typeface="微軟正黑體" pitchFamily="34" charset="-120"/>
                <a:ea typeface="微軟正黑體" pitchFamily="34" charset="-120"/>
              </a:rPr>
              <a:t>記錄了數百萬次使用者互動</a:t>
            </a:r>
            <a:br>
              <a:rPr lang="zh-TW" altLang="en-US" sz="1800" b="0" smtClean="0">
                <a:solidFill>
                  <a:srgbClr val="000000"/>
                </a:solidFill>
                <a:latin typeface="微軟正黑體" pitchFamily="34" charset="-120"/>
                <a:ea typeface="微軟正黑體" pitchFamily="34" charset="-120"/>
              </a:rPr>
            </a:br>
            <a:r>
              <a:rPr lang="en-US" altLang="zh-TW" sz="1800" b="0" smtClean="0">
                <a:latin typeface="微軟正黑體" pitchFamily="34" charset="-120"/>
                <a:ea typeface="微軟正黑體" pitchFamily="34" charset="-120"/>
              </a:rPr>
              <a:t>Over the last 15 years, JSTOR has logged millions of user interactions</a:t>
            </a:r>
          </a:p>
          <a:p>
            <a:pPr marL="0" indent="0" eaLnBrk="1" hangingPunct="1">
              <a:spcBef>
                <a:spcPts val="438"/>
              </a:spcBef>
              <a:buClr>
                <a:srgbClr val="800000"/>
              </a:buClr>
              <a:buFont typeface="Wingdings" pitchFamily="2" charset="2"/>
              <a:buChar char="§"/>
            </a:pPr>
            <a:endParaRPr lang="zh-TW" altLang="en-US" sz="1800" b="0" smtClean="0">
              <a:latin typeface="微軟正黑體" pitchFamily="34" charset="-120"/>
              <a:ea typeface="微軟正黑體" pitchFamily="34" charset="-120"/>
            </a:endParaRPr>
          </a:p>
          <a:p>
            <a:pPr marL="0" indent="0" eaLnBrk="1" hangingPunct="1">
              <a:spcBef>
                <a:spcPts val="438"/>
              </a:spcBef>
              <a:buClr>
                <a:srgbClr val="800000"/>
              </a:buClr>
              <a:buFont typeface="Wingdings" pitchFamily="2" charset="2"/>
              <a:buChar char="§"/>
            </a:pPr>
            <a:r>
              <a:rPr lang="zh-TW" altLang="en-US" sz="1800" b="0" smtClean="0">
                <a:solidFill>
                  <a:srgbClr val="000000"/>
                </a:solidFill>
                <a:latin typeface="微軟正黑體" pitchFamily="34" charset="-120"/>
                <a:ea typeface="微軟正黑體" pitchFamily="34" charset="-120"/>
              </a:rPr>
              <a:t>這些資料主要用於製作圖書館和出版商報告，包括 </a:t>
            </a:r>
            <a:r>
              <a:rPr lang="en-US" altLang="zh-TW" sz="1800" b="0" smtClean="0">
                <a:solidFill>
                  <a:srgbClr val="000000"/>
                </a:solidFill>
                <a:latin typeface="微軟正黑體" pitchFamily="34" charset="-120"/>
                <a:ea typeface="微軟正黑體" pitchFamily="34" charset="-120"/>
              </a:rPr>
              <a:t>COUNTER </a:t>
            </a:r>
            <a:r>
              <a:rPr lang="zh-TW" altLang="en-US" sz="1800" b="0" smtClean="0">
                <a:solidFill>
                  <a:srgbClr val="000000"/>
                </a:solidFill>
                <a:latin typeface="微軟正黑體" pitchFamily="34" charset="-120"/>
                <a:ea typeface="微軟正黑體" pitchFamily="34" charset="-120"/>
              </a:rPr>
              <a:t>報告</a:t>
            </a:r>
            <a:br>
              <a:rPr lang="zh-TW" altLang="en-US" sz="1800" b="0" smtClean="0">
                <a:solidFill>
                  <a:srgbClr val="000000"/>
                </a:solidFill>
                <a:latin typeface="微軟正黑體" pitchFamily="34" charset="-120"/>
                <a:ea typeface="微軟正黑體" pitchFamily="34" charset="-120"/>
              </a:rPr>
            </a:br>
            <a:r>
              <a:rPr lang="en-US" altLang="zh-TW" sz="1800" b="0" smtClean="0">
                <a:latin typeface="微軟正黑體" pitchFamily="34" charset="-120"/>
                <a:ea typeface="微軟正黑體" pitchFamily="34" charset="-120"/>
              </a:rPr>
              <a:t>This data was primarily used for creating library and publisher reports, including COUNTER reports</a:t>
            </a:r>
          </a:p>
          <a:p>
            <a:pPr marL="0" indent="0" eaLnBrk="1" hangingPunct="1">
              <a:spcBef>
                <a:spcPts val="438"/>
              </a:spcBef>
              <a:buClr>
                <a:srgbClr val="800000"/>
              </a:buClr>
              <a:buFont typeface="Wingdings" pitchFamily="2" charset="2"/>
              <a:buChar char="§"/>
            </a:pPr>
            <a:endParaRPr lang="zh-TW" altLang="en-US" sz="1800" b="0" smtClean="0">
              <a:latin typeface="微軟正黑體" pitchFamily="34" charset="-120"/>
              <a:ea typeface="微軟正黑體" pitchFamily="34" charset="-120"/>
            </a:endParaRPr>
          </a:p>
          <a:p>
            <a:pPr marL="0" indent="0" eaLnBrk="1" hangingPunct="1">
              <a:spcBef>
                <a:spcPts val="438"/>
              </a:spcBef>
              <a:buClr>
                <a:srgbClr val="800000"/>
              </a:buClr>
              <a:buFont typeface="Wingdings" pitchFamily="2" charset="2"/>
              <a:buChar char="§"/>
            </a:pPr>
            <a:r>
              <a:rPr lang="zh-TW" altLang="en-US" sz="1800" b="0" smtClean="0">
                <a:solidFill>
                  <a:srgbClr val="000000"/>
                </a:solidFill>
                <a:latin typeface="微軟正黑體" pitchFamily="34" charset="-120"/>
                <a:ea typeface="微軟正黑體" pitchFamily="34" charset="-120"/>
              </a:rPr>
              <a:t>現在，這些資料不斷匯入資料庫，以支援更詳盡的查詢和分析</a:t>
            </a:r>
          </a:p>
          <a:p>
            <a:pPr marL="0" indent="0" eaLnBrk="1" hangingPunct="1">
              <a:spcBef>
                <a:spcPct val="0"/>
              </a:spcBef>
              <a:buClrTx/>
              <a:buFontTx/>
              <a:buNone/>
            </a:pPr>
            <a:r>
              <a:rPr lang="en-US" altLang="zh-TW" sz="1800" b="0" smtClean="0">
                <a:latin typeface="微軟正黑體" pitchFamily="34" charset="-120"/>
                <a:ea typeface="微軟正黑體" pitchFamily="34" charset="-120"/>
              </a:rPr>
              <a:t>Now being fed into a data warehouse in order to support more detailed queries and analysis</a:t>
            </a:r>
          </a:p>
          <a:p>
            <a:pPr marL="0" indent="0" eaLnBrk="1" hangingPunct="1">
              <a:spcBef>
                <a:spcPts val="438"/>
              </a:spcBef>
              <a:buClr>
                <a:srgbClr val="800000"/>
              </a:buClr>
              <a:buFont typeface="Wingdings" pitchFamily="2" charset="2"/>
              <a:buNone/>
            </a:pPr>
            <a:endParaRPr lang="zh-TW" altLang="en-US" sz="1800" b="0" smtClean="0">
              <a:latin typeface="微軟正黑體" pitchFamily="34" charset="-120"/>
              <a:ea typeface="微軟正黑體" pitchFamily="34" charset="-120"/>
            </a:endParaRPr>
          </a:p>
          <a:p>
            <a:pPr marL="0" indent="0" eaLnBrk="1" hangingPunct="1">
              <a:spcBef>
                <a:spcPts val="438"/>
              </a:spcBef>
              <a:buClr>
                <a:srgbClr val="800000"/>
              </a:buClr>
              <a:buFont typeface="Wingdings" pitchFamily="2" charset="2"/>
              <a:buChar char="§"/>
            </a:pPr>
            <a:r>
              <a:rPr lang="zh-TW" altLang="en-US" sz="1800" b="0" smtClean="0">
                <a:solidFill>
                  <a:srgbClr val="000000"/>
                </a:solidFill>
                <a:latin typeface="微軟正黑體" pitchFamily="34" charset="-120"/>
                <a:ea typeface="微軟正黑體" pitchFamily="34" charset="-120"/>
              </a:rPr>
              <a:t>我們使用這些資料來規劃我們的組織活動，並且為各個圖書館提供建議 </a:t>
            </a:r>
            <a:br>
              <a:rPr lang="zh-TW" altLang="en-US" sz="1800" b="0" smtClean="0">
                <a:solidFill>
                  <a:srgbClr val="000000"/>
                </a:solidFill>
                <a:latin typeface="微軟正黑體" pitchFamily="34" charset="-120"/>
                <a:ea typeface="微軟正黑體" pitchFamily="34" charset="-120"/>
              </a:rPr>
            </a:br>
            <a:r>
              <a:rPr lang="en-US" altLang="zh-TW" sz="1800" b="0" smtClean="0">
                <a:latin typeface="微軟正黑體" pitchFamily="34" charset="-120"/>
                <a:ea typeface="微軟正黑體" pitchFamily="34" charset="-120"/>
              </a:rPr>
              <a:t>We use this data to inform our organizational activities, and also to help advise libraries</a:t>
            </a:r>
            <a:r>
              <a:rPr lang="en-US" altLang="zh-TW" sz="1800" b="0" smtClean="0">
                <a:solidFill>
                  <a:schemeClr val="tx1"/>
                </a:solidFill>
                <a:latin typeface="微軟正黑體" pitchFamily="34" charset="-120"/>
                <a:ea typeface="微軟正黑體" pitchFamily="34" charset="-120"/>
              </a:rPr>
              <a:t> </a:t>
            </a:r>
          </a:p>
          <a:p>
            <a:pPr marL="0" indent="0" eaLnBrk="1" hangingPunct="1">
              <a:spcBef>
                <a:spcPts val="438"/>
              </a:spcBef>
              <a:buClr>
                <a:srgbClr val="800000"/>
              </a:buClr>
              <a:buFont typeface="Wingdings" pitchFamily="2" charset="2"/>
              <a:buChar char="§"/>
            </a:pPr>
            <a:endParaRPr lang="zh-TW" altLang="en-US" sz="1800" b="0" smtClean="0">
              <a:solidFill>
                <a:srgbClr val="000000"/>
              </a:solidFill>
              <a:latin typeface="微軟正黑體" pitchFamily="34" charset="-120"/>
              <a:ea typeface="微軟正黑體" pitchFamily="34" charset="-120"/>
            </a:endParaRPr>
          </a:p>
        </p:txBody>
      </p:sp>
      <p:sp>
        <p:nvSpPr>
          <p:cNvPr id="16386" name="Title 2"/>
          <p:cNvSpPr>
            <a:spLocks noGrp="1"/>
          </p:cNvSpPr>
          <p:nvPr>
            <p:ph type="title"/>
          </p:nvPr>
        </p:nvSpPr>
        <p:spPr>
          <a:xfrm>
            <a:off x="228600" y="152400"/>
            <a:ext cx="7162800" cy="685800"/>
          </a:xfrm>
        </p:spPr>
        <p:txBody>
          <a:bodyPr/>
          <a:lstStyle/>
          <a:p>
            <a:pPr eaLnBrk="1" hangingPunct="1">
              <a:defRPr/>
            </a:pPr>
            <a:r>
              <a:rPr lang="zh-TW" altLang="en-US" dirty="0" smtClean="0">
                <a:solidFill>
                  <a:srgbClr val="000000"/>
                </a:solidFill>
                <a:latin typeface="+mj-ea"/>
              </a:rPr>
              <a:t>從 </a:t>
            </a:r>
            <a:r>
              <a:rPr lang="en-US" altLang="zh-TW" dirty="0" smtClean="0">
                <a:solidFill>
                  <a:srgbClr val="000000"/>
                </a:solidFill>
                <a:latin typeface="+mj-ea"/>
              </a:rPr>
              <a:t>JSTOR </a:t>
            </a:r>
            <a:r>
              <a:rPr lang="zh-TW" altLang="en-US" dirty="0" smtClean="0">
                <a:solidFill>
                  <a:srgbClr val="000000"/>
                </a:solidFill>
                <a:latin typeface="+mj-ea"/>
              </a:rPr>
              <a:t>使用量資料中發掘有用資訊</a:t>
            </a:r>
            <a:br>
              <a:rPr lang="zh-TW" altLang="en-US" dirty="0" smtClean="0">
                <a:solidFill>
                  <a:srgbClr val="000000"/>
                </a:solidFill>
                <a:latin typeface="+mj-ea"/>
              </a:rPr>
            </a:br>
            <a:r>
              <a:rPr lang="en-US" altLang="zh-TW" sz="1200" b="0" dirty="0" smtClean="0">
                <a:latin typeface="+mj-ea"/>
              </a:rPr>
              <a:t>Mining JSTOR Usage Data</a:t>
            </a:r>
            <a:endParaRPr lang="zh-TW" altLang="en-US" sz="1200" b="0" dirty="0" smtClean="0">
              <a:latin typeface="+mj-ea"/>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ChangeArrowheads="1"/>
          </p:cNvSpPr>
          <p:nvPr/>
        </p:nvSpPr>
        <p:spPr bwMode="auto">
          <a:xfrm>
            <a:off x="1295400" y="1981200"/>
            <a:ext cx="6248400" cy="2286000"/>
          </a:xfrm>
          <a:prstGeom prst="rect">
            <a:avLst/>
          </a:prstGeom>
          <a:solidFill>
            <a:srgbClr val="EEEDE2"/>
          </a:solidFill>
          <a:ln w="98425" cmpd="thickThin" algn="ctr">
            <a:solidFill>
              <a:srgbClr val="DEDBC4"/>
            </a:solidFill>
            <a:round/>
            <a:headEnd/>
            <a:tailEnd/>
          </a:ln>
        </p:spPr>
        <p:txBody>
          <a:bodyPr/>
          <a:lstStyle/>
          <a:p>
            <a:pPr eaLnBrk="0" hangingPunct="0"/>
            <a:endParaRPr kumimoji="0" lang="en-US" altLang="zh-TW">
              <a:ea typeface="ＭＳ Ｐゴシック" pitchFamily="34" charset="-128"/>
            </a:endParaRPr>
          </a:p>
        </p:txBody>
      </p:sp>
      <p:sp>
        <p:nvSpPr>
          <p:cNvPr id="39939" name="Text Placeholder 1"/>
          <p:cNvSpPr>
            <a:spLocks noGrp="1"/>
          </p:cNvSpPr>
          <p:nvPr>
            <p:ph type="body" idx="1"/>
          </p:nvPr>
        </p:nvSpPr>
        <p:spPr>
          <a:xfrm>
            <a:off x="1219200" y="2895600"/>
            <a:ext cx="6400800" cy="838200"/>
          </a:xfrm>
        </p:spPr>
        <p:txBody>
          <a:bodyPr/>
          <a:lstStyle/>
          <a:p>
            <a:pPr eaLnBrk="1" hangingPunct="1"/>
            <a:endParaRPr lang="en-US" altLang="zh-TW" sz="3200" smtClean="0">
              <a:solidFill>
                <a:schemeClr val="tx1"/>
              </a:solidFill>
              <a:latin typeface="Calibri" pitchFamily="34" charset="0"/>
            </a:endParaRPr>
          </a:p>
          <a:p>
            <a:pPr eaLnBrk="1" hangingPunct="1"/>
            <a:endParaRPr lang="en-US" altLang="zh-TW" sz="3200" smtClean="0">
              <a:solidFill>
                <a:schemeClr val="tx1"/>
              </a:solidFill>
              <a:latin typeface="Calibri" pitchFamily="34" charset="0"/>
            </a:endParaRPr>
          </a:p>
          <a:p>
            <a:pPr algn="ctr" eaLnBrk="1" hangingPunct="1"/>
            <a:r>
              <a:rPr lang="en-US" altLang="zh-TW" sz="4800" smtClean="0">
                <a:solidFill>
                  <a:srgbClr val="606060"/>
                </a:solidFill>
                <a:latin typeface="Calibri" pitchFamily="34" charset="0"/>
              </a:rPr>
              <a:t>Participation Overview</a:t>
            </a:r>
          </a:p>
          <a:p>
            <a:pPr algn="ctr" eaLnBrk="1" hangingPunct="1"/>
            <a:r>
              <a:rPr lang="zh-TW" altLang="en-US" sz="3400" smtClean="0">
                <a:solidFill>
                  <a:srgbClr val="606060"/>
                </a:solidFill>
                <a:latin typeface="Calibri" pitchFamily="34" charset="0"/>
              </a:rPr>
              <a:t>以</a:t>
            </a:r>
            <a:r>
              <a:rPr lang="en-US" altLang="zh-TW" sz="3400" smtClean="0">
                <a:solidFill>
                  <a:srgbClr val="606060"/>
                </a:solidFill>
                <a:latin typeface="Calibri" pitchFamily="34" charset="0"/>
              </a:rPr>
              <a:t>A</a:t>
            </a:r>
            <a:r>
              <a:rPr lang="zh-TW" altLang="en-US" sz="3400" smtClean="0">
                <a:solidFill>
                  <a:srgbClr val="606060"/>
                </a:solidFill>
                <a:latin typeface="Calibri" pitchFamily="34" charset="0"/>
              </a:rPr>
              <a:t>校為例</a:t>
            </a:r>
            <a:endParaRPr lang="en-US" altLang="zh-TW" sz="3400" smtClean="0">
              <a:solidFill>
                <a:srgbClr val="606060"/>
              </a:solidFill>
              <a:latin typeface="Calibri"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2"/>
          <p:cNvSpPr>
            <a:spLocks noGrp="1"/>
          </p:cNvSpPr>
          <p:nvPr>
            <p:ph type="title"/>
          </p:nvPr>
        </p:nvSpPr>
        <p:spPr/>
        <p:txBody>
          <a:bodyPr/>
          <a:lstStyle/>
          <a:p>
            <a:pPr eaLnBrk="1" hangingPunct="1"/>
            <a:r>
              <a:rPr lang="en-US" altLang="zh-TW" smtClean="0">
                <a:solidFill>
                  <a:schemeClr val="tx1"/>
                </a:solidFill>
                <a:ea typeface="新細明體" pitchFamily="18" charset="-120"/>
              </a:rPr>
              <a:t>Archive Collections</a:t>
            </a:r>
          </a:p>
        </p:txBody>
      </p:sp>
      <p:graphicFrame>
        <p:nvGraphicFramePr>
          <p:cNvPr id="4" name="Table 3"/>
          <p:cNvGraphicFramePr>
            <a:graphicFrameLocks noGrp="1"/>
          </p:cNvGraphicFramePr>
          <p:nvPr/>
        </p:nvGraphicFramePr>
        <p:xfrm>
          <a:off x="228600" y="1524000"/>
          <a:ext cx="8610600" cy="4259771"/>
        </p:xfrm>
        <a:graphic>
          <a:graphicData uri="http://schemas.openxmlformats.org/drawingml/2006/table">
            <a:tbl>
              <a:tblPr/>
              <a:tblGrid>
                <a:gridCol w="2190416"/>
                <a:gridCol w="1619584"/>
                <a:gridCol w="4800600"/>
              </a:tblGrid>
              <a:tr h="403919">
                <a:tc>
                  <a:txBody>
                    <a:bodyPr/>
                    <a:lstStyle/>
                    <a:p>
                      <a:pPr marL="0" algn="ctr" defTabSz="914400" rtl="0" eaLnBrk="1" fontAlgn="b" latinLnBrk="0" hangingPunct="1"/>
                      <a:r>
                        <a:rPr lang="en-US" sz="1800" b="1" i="0" u="none" strike="noStrike" kern="1200" dirty="0">
                          <a:solidFill>
                            <a:schemeClr val="bg1"/>
                          </a:solidFill>
                          <a:latin typeface="Arial"/>
                          <a:ea typeface="+mn-ea"/>
                          <a:cs typeface="+mn-cs"/>
                        </a:rPr>
                        <a:t>Collection</a:t>
                      </a:r>
                    </a:p>
                  </a:txBody>
                  <a:tcPr marL="2746" marR="2746" marT="2746" marB="0" anchor="ctr">
                    <a:lnL>
                      <a:noFill/>
                    </a:lnL>
                    <a:lnR>
                      <a:noFill/>
                    </a:lnR>
                    <a:lnT>
                      <a:noFill/>
                    </a:lnT>
                    <a:lnB w="12700" cap="flat" cmpd="sng" algn="ctr">
                      <a:solidFill>
                        <a:schemeClr val="bg2">
                          <a:lumMod val="20000"/>
                          <a:lumOff val="80000"/>
                        </a:schemeClr>
                      </a:solidFill>
                      <a:prstDash val="solid"/>
                      <a:round/>
                      <a:headEnd type="none" w="med" len="med"/>
                      <a:tailEnd type="none" w="med" len="med"/>
                    </a:lnB>
                    <a:solidFill>
                      <a:srgbClr val="881212"/>
                    </a:solidFill>
                  </a:tcPr>
                </a:tc>
                <a:tc>
                  <a:txBody>
                    <a:bodyPr/>
                    <a:lstStyle/>
                    <a:p>
                      <a:pPr marL="0" algn="ctr" defTabSz="914400" rtl="0" eaLnBrk="1" fontAlgn="b" latinLnBrk="0" hangingPunct="1"/>
                      <a:r>
                        <a:rPr lang="en-US" sz="1800" b="1" i="0" u="none" strike="noStrike" kern="1200" dirty="0" smtClean="0">
                          <a:solidFill>
                            <a:schemeClr val="bg1"/>
                          </a:solidFill>
                          <a:latin typeface="Arial"/>
                          <a:ea typeface="+mn-ea"/>
                          <a:cs typeface="+mn-cs"/>
                        </a:rPr>
                        <a:t>Access Date</a:t>
                      </a:r>
                      <a:endParaRPr lang="en-US" sz="1800" b="1" i="0" u="none" strike="noStrike" kern="1200" dirty="0">
                        <a:solidFill>
                          <a:schemeClr val="bg1"/>
                        </a:solidFill>
                        <a:latin typeface="Arial"/>
                        <a:ea typeface="+mn-ea"/>
                        <a:cs typeface="+mn-cs"/>
                      </a:endParaRPr>
                    </a:p>
                  </a:txBody>
                  <a:tcPr marL="2746" marR="2746" marT="2746" marB="0" anchor="ctr">
                    <a:lnL>
                      <a:noFill/>
                    </a:lnL>
                    <a:lnR>
                      <a:noFill/>
                    </a:lnR>
                    <a:lnT>
                      <a:noFill/>
                    </a:lnT>
                    <a:lnB w="12700" cap="flat" cmpd="sng" algn="ctr">
                      <a:solidFill>
                        <a:schemeClr val="bg2">
                          <a:lumMod val="20000"/>
                          <a:lumOff val="80000"/>
                        </a:schemeClr>
                      </a:solidFill>
                      <a:prstDash val="solid"/>
                      <a:round/>
                      <a:headEnd type="none" w="med" len="med"/>
                      <a:tailEnd type="none" w="med" len="med"/>
                    </a:lnB>
                    <a:solidFill>
                      <a:srgbClr val="881212"/>
                    </a:solidFill>
                  </a:tcPr>
                </a:tc>
                <a:tc>
                  <a:txBody>
                    <a:bodyPr/>
                    <a:lstStyle/>
                    <a:p>
                      <a:pPr marL="0" algn="ctr" defTabSz="914400" rtl="0" eaLnBrk="1" fontAlgn="b" latinLnBrk="0" hangingPunct="1"/>
                      <a:r>
                        <a:rPr lang="en-US" sz="1800" b="1" i="0" u="none" strike="noStrike" kern="1200" dirty="0" smtClean="0">
                          <a:solidFill>
                            <a:schemeClr val="bg1"/>
                          </a:solidFill>
                          <a:latin typeface="Arial"/>
                          <a:ea typeface="+mn-ea"/>
                          <a:cs typeface="+mn-cs"/>
                        </a:rPr>
                        <a:t>Core Disciplines</a:t>
                      </a:r>
                      <a:endParaRPr lang="en-US" sz="1800" b="1" i="0" u="none" strike="noStrike" kern="1200" dirty="0">
                        <a:solidFill>
                          <a:schemeClr val="bg1"/>
                        </a:solidFill>
                        <a:latin typeface="Arial"/>
                        <a:ea typeface="+mn-ea"/>
                        <a:cs typeface="+mn-cs"/>
                      </a:endParaRPr>
                    </a:p>
                  </a:txBody>
                  <a:tcPr marL="2746" marR="2746" marT="2746" marB="0" anchor="ctr">
                    <a:lnL>
                      <a:noFill/>
                    </a:lnL>
                    <a:lnR>
                      <a:noFill/>
                    </a:lnR>
                    <a:lnT>
                      <a:noFill/>
                    </a:lnT>
                    <a:lnB w="12700" cap="flat" cmpd="sng" algn="ctr">
                      <a:solidFill>
                        <a:schemeClr val="bg2">
                          <a:lumMod val="20000"/>
                          <a:lumOff val="80000"/>
                        </a:schemeClr>
                      </a:solidFill>
                      <a:prstDash val="solid"/>
                      <a:round/>
                      <a:headEnd type="none" w="med" len="med"/>
                      <a:tailEnd type="none" w="med" len="med"/>
                    </a:lnB>
                    <a:solidFill>
                      <a:srgbClr val="881212"/>
                    </a:solidFill>
                  </a:tcPr>
                </a:tc>
              </a:tr>
              <a:tr h="404816">
                <a:tc>
                  <a:txBody>
                    <a:bodyPr/>
                    <a:lstStyle/>
                    <a:p>
                      <a:pPr algn="ctr" fontAlgn="ctr"/>
                      <a:r>
                        <a:rPr lang="en-US" sz="1600" b="0" i="0" u="none" strike="noStrike" dirty="0">
                          <a:solidFill>
                            <a:srgbClr val="000000"/>
                          </a:solidFill>
                          <a:latin typeface="Calibri"/>
                        </a:rPr>
                        <a:t>Arts &amp; Sciences I</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June-06</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00000"/>
                          </a:solidFill>
                          <a:latin typeface="Calibri"/>
                        </a:rPr>
                        <a:t>Statistics, Anthropology, Population Studies, Mathematics, Business, Economics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301056">
                <a:tc>
                  <a:txBody>
                    <a:bodyPr/>
                    <a:lstStyle/>
                    <a:p>
                      <a:pPr algn="ctr" fontAlgn="ctr"/>
                      <a:r>
                        <a:rPr lang="en-US" sz="1600" b="0" i="0" u="none" strike="noStrike">
                          <a:solidFill>
                            <a:srgbClr val="000000"/>
                          </a:solidFill>
                          <a:latin typeface="Calibri"/>
                        </a:rPr>
                        <a:t>Health &amp; General Sciences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June-06</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General Science, Biological Science, Health Sciences, Psychologuy</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04816">
                <a:tc>
                  <a:txBody>
                    <a:bodyPr/>
                    <a:lstStyle/>
                    <a:p>
                      <a:pPr algn="ctr" fontAlgn="ctr"/>
                      <a:r>
                        <a:rPr lang="en-US" sz="1600" b="0" i="0" u="none" strike="noStrike">
                          <a:solidFill>
                            <a:srgbClr val="000000"/>
                          </a:solidFill>
                          <a:latin typeface="Calibri"/>
                        </a:rPr>
                        <a:t>Arts &amp; Sciences II</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June-06</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Political Science, Geography, Sociology, History of Science &amp; Technology, Business, Economics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04816">
                <a:tc>
                  <a:txBody>
                    <a:bodyPr/>
                    <a:lstStyle/>
                    <a:p>
                      <a:pPr algn="ctr" fontAlgn="ctr"/>
                      <a:r>
                        <a:rPr lang="en-US" sz="1600" b="0" i="0" u="none" strike="noStrike">
                          <a:solidFill>
                            <a:srgbClr val="000000"/>
                          </a:solidFill>
                          <a:latin typeface="Calibri"/>
                        </a:rPr>
                        <a:t>Arts &amp; Sciences III</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June-06</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Music, Language &amp; Literature, Art &amp; Art History, Religion, Performing Arts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04816">
                <a:tc>
                  <a:txBody>
                    <a:bodyPr/>
                    <a:lstStyle/>
                    <a:p>
                      <a:pPr algn="ctr" fontAlgn="ctr"/>
                      <a:r>
                        <a:rPr lang="en-US" sz="1600" b="0" i="0" u="none" strike="noStrike">
                          <a:solidFill>
                            <a:srgbClr val="000000"/>
                          </a:solidFill>
                          <a:latin typeface="Calibri"/>
                        </a:rPr>
                        <a:t>Arts &amp; Sciences VII</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June-06</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Art &amp; Art History, Business, Economics, Statistics, History, Health Policy</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04816">
                <a:tc>
                  <a:txBody>
                    <a:bodyPr/>
                    <a:lstStyle/>
                    <a:p>
                      <a:pPr algn="ctr" fontAlgn="ctr"/>
                      <a:r>
                        <a:rPr lang="en-US" sz="1600" b="0" i="0" u="none" strike="noStrike">
                          <a:solidFill>
                            <a:srgbClr val="000000"/>
                          </a:solidFill>
                          <a:latin typeface="Calibri"/>
                        </a:rPr>
                        <a:t>Arts &amp; Sciences IV</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June-06</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00000"/>
                          </a:solidFill>
                          <a:latin typeface="Calibri"/>
                        </a:rPr>
                        <a:t>Law, Education, Business, Health Policy, Public Policy &amp; Administration, Education, Music</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04816">
                <a:tc>
                  <a:txBody>
                    <a:bodyPr/>
                    <a:lstStyle/>
                    <a:p>
                      <a:pPr algn="ctr" fontAlgn="ctr"/>
                      <a:r>
                        <a:rPr lang="en-US" sz="1600" b="0" i="0" u="none" strike="noStrike">
                          <a:solidFill>
                            <a:srgbClr val="000000"/>
                          </a:solidFill>
                          <a:latin typeface="Calibri"/>
                        </a:rPr>
                        <a:t>Life Sciences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July-09</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Biological Sciences, Zoology, Botany &amp; Plant Sciences, Ecology &amp; Evolutionary Biology, Paleontology, Aquatic Sciences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301056">
                <a:tc>
                  <a:txBody>
                    <a:bodyPr/>
                    <a:lstStyle/>
                    <a:p>
                      <a:pPr algn="ctr" fontAlgn="ctr"/>
                      <a:r>
                        <a:rPr lang="en-US" sz="1600" b="0" i="0" u="none" strike="noStrike">
                          <a:solidFill>
                            <a:srgbClr val="000000"/>
                          </a:solidFill>
                          <a:latin typeface="Calibri"/>
                        </a:rPr>
                        <a:t>Arts &amp; Sciences VI</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February-11</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Political Science, Education, Business, Economics, Linguistics, Law</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603673">
                <a:tc>
                  <a:txBody>
                    <a:bodyPr/>
                    <a:lstStyle/>
                    <a:p>
                      <a:pPr algn="ctr" fontAlgn="ctr"/>
                      <a:r>
                        <a:rPr lang="en-US" sz="1600" b="0" i="0" u="none" strike="noStrike">
                          <a:solidFill>
                            <a:srgbClr val="000000"/>
                          </a:solidFill>
                          <a:latin typeface="Calibri"/>
                        </a:rPr>
                        <a:t>Arts &amp; Sciences V</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latin typeface="Calibri"/>
                        </a:rPr>
                        <a:t>December-11</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00000"/>
                          </a:solidFill>
                          <a:latin typeface="Calibri"/>
                        </a:rPr>
                        <a:t>American Studies, Language &amp; Literature, Art &amp; Art History, Philosophy, History, Ecology &amp; Evolutionary Biology, Classical Studies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bl>
          </a:graphicData>
        </a:graphic>
      </p:graphicFrame>
      <p:sp>
        <p:nvSpPr>
          <p:cNvPr id="5" name="Rounded Rectangle 4"/>
          <p:cNvSpPr/>
          <p:nvPr/>
        </p:nvSpPr>
        <p:spPr bwMode="auto">
          <a:xfrm>
            <a:off x="152400" y="990600"/>
            <a:ext cx="8610600" cy="381000"/>
          </a:xfrm>
          <a:prstGeom prst="roundRect">
            <a:avLst/>
          </a:prstGeom>
          <a:solidFill>
            <a:srgbClr val="EEEDE2"/>
          </a:solidFill>
          <a:ln>
            <a:solidFill>
              <a:schemeClr val="bg2">
                <a:lumMod val="20000"/>
                <a:lumOff val="8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eaLnBrk="0" hangingPunct="0">
              <a:defRPr/>
            </a:pPr>
            <a:r>
              <a:rPr kumimoji="0" lang="en-US" sz="1800" b="1" dirty="0">
                <a:solidFill>
                  <a:schemeClr val="tx1"/>
                </a:solidFill>
                <a:latin typeface="Calibri" pitchFamily="34" charset="0"/>
                <a:cs typeface="Calibri" pitchFamily="34" charset="0"/>
              </a:rPr>
              <a:t>You Currently Provide Access to the Following Collections…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2"/>
          <p:cNvSpPr>
            <a:spLocks noGrp="1"/>
          </p:cNvSpPr>
          <p:nvPr>
            <p:ph type="title"/>
          </p:nvPr>
        </p:nvSpPr>
        <p:spPr/>
        <p:txBody>
          <a:bodyPr/>
          <a:lstStyle/>
          <a:p>
            <a:pPr eaLnBrk="1" hangingPunct="1"/>
            <a:r>
              <a:rPr lang="en-US" altLang="zh-TW" smtClean="0">
                <a:solidFill>
                  <a:schemeClr val="tx1"/>
                </a:solidFill>
                <a:ea typeface="新細明體" pitchFamily="18" charset="-120"/>
              </a:rPr>
              <a:t>Archive Collections</a:t>
            </a:r>
          </a:p>
        </p:txBody>
      </p:sp>
      <p:graphicFrame>
        <p:nvGraphicFramePr>
          <p:cNvPr id="4" name="Table 3"/>
          <p:cNvGraphicFramePr>
            <a:graphicFrameLocks noGrp="1"/>
          </p:cNvGraphicFramePr>
          <p:nvPr/>
        </p:nvGraphicFramePr>
        <p:xfrm>
          <a:off x="228600" y="1657350"/>
          <a:ext cx="8610600" cy="4070388"/>
        </p:xfrm>
        <a:graphic>
          <a:graphicData uri="http://schemas.openxmlformats.org/drawingml/2006/table">
            <a:tbl>
              <a:tblPr/>
              <a:tblGrid>
                <a:gridCol w="2792627"/>
                <a:gridCol w="1861751"/>
                <a:gridCol w="3956222"/>
              </a:tblGrid>
              <a:tr h="481290">
                <a:tc>
                  <a:txBody>
                    <a:bodyPr/>
                    <a:lstStyle/>
                    <a:p>
                      <a:pPr marL="0" algn="ctr" defTabSz="914400" rtl="0" eaLnBrk="1" fontAlgn="b" latinLnBrk="0" hangingPunct="1"/>
                      <a:r>
                        <a:rPr lang="en-US" sz="1800" b="1" i="0" u="none" strike="noStrike" kern="1200" dirty="0">
                          <a:solidFill>
                            <a:schemeClr val="bg1"/>
                          </a:solidFill>
                          <a:latin typeface="Arial"/>
                          <a:ea typeface="+mn-ea"/>
                          <a:cs typeface="+mn-cs"/>
                        </a:rPr>
                        <a:t>Collection</a:t>
                      </a:r>
                    </a:p>
                  </a:txBody>
                  <a:tcPr marL="2746" marR="2746" marT="2746" marB="0" anchor="ctr">
                    <a:lnL>
                      <a:noFill/>
                    </a:lnL>
                    <a:lnR>
                      <a:noFill/>
                    </a:lnR>
                    <a:lnT>
                      <a:noFill/>
                    </a:lnT>
                    <a:lnB w="12700" cap="flat" cmpd="sng" algn="ctr">
                      <a:solidFill>
                        <a:schemeClr val="bg2">
                          <a:lumMod val="20000"/>
                          <a:lumOff val="80000"/>
                        </a:schemeClr>
                      </a:solidFill>
                      <a:prstDash val="solid"/>
                      <a:round/>
                      <a:headEnd type="none" w="med" len="med"/>
                      <a:tailEnd type="none" w="med" len="med"/>
                    </a:lnB>
                    <a:solidFill>
                      <a:srgbClr val="881212"/>
                    </a:solidFill>
                  </a:tcPr>
                </a:tc>
                <a:tc>
                  <a:txBody>
                    <a:bodyPr/>
                    <a:lstStyle/>
                    <a:p>
                      <a:pPr marL="0" algn="ctr" defTabSz="914400" rtl="0" eaLnBrk="1" fontAlgn="b" latinLnBrk="0" hangingPunct="1"/>
                      <a:r>
                        <a:rPr lang="en-US" sz="1800" b="1" i="0" u="none" strike="noStrike" kern="1200" dirty="0" smtClean="0">
                          <a:solidFill>
                            <a:schemeClr val="bg1"/>
                          </a:solidFill>
                          <a:latin typeface="Arial"/>
                          <a:ea typeface="+mn-ea"/>
                          <a:cs typeface="+mn-cs"/>
                        </a:rPr>
                        <a:t>Launch Date</a:t>
                      </a:r>
                      <a:endParaRPr lang="en-US" sz="1800" b="1" i="0" u="none" strike="noStrike" kern="1200" dirty="0">
                        <a:solidFill>
                          <a:schemeClr val="bg1"/>
                        </a:solidFill>
                        <a:latin typeface="Arial"/>
                        <a:ea typeface="+mn-ea"/>
                        <a:cs typeface="+mn-cs"/>
                      </a:endParaRPr>
                    </a:p>
                  </a:txBody>
                  <a:tcPr marL="2746" marR="2746" marT="2746" marB="0" anchor="ctr">
                    <a:lnL>
                      <a:noFill/>
                    </a:lnL>
                    <a:lnR>
                      <a:noFill/>
                    </a:lnR>
                    <a:lnT>
                      <a:noFill/>
                    </a:lnT>
                    <a:lnB w="12700" cap="flat" cmpd="sng" algn="ctr">
                      <a:solidFill>
                        <a:schemeClr val="bg2">
                          <a:lumMod val="20000"/>
                          <a:lumOff val="80000"/>
                        </a:schemeClr>
                      </a:solidFill>
                      <a:prstDash val="solid"/>
                      <a:round/>
                      <a:headEnd type="none" w="med" len="med"/>
                      <a:tailEnd type="none" w="med" len="med"/>
                    </a:lnB>
                    <a:solidFill>
                      <a:srgbClr val="881212"/>
                    </a:solidFill>
                  </a:tcPr>
                </a:tc>
                <a:tc>
                  <a:txBody>
                    <a:bodyPr/>
                    <a:lstStyle/>
                    <a:p>
                      <a:pPr marL="0" algn="ctr" defTabSz="914400" rtl="0" eaLnBrk="1" fontAlgn="b" latinLnBrk="0" hangingPunct="1"/>
                      <a:r>
                        <a:rPr lang="en-US" sz="1800" b="1" i="0" u="none" strike="noStrike" kern="1200" dirty="0" smtClean="0">
                          <a:solidFill>
                            <a:schemeClr val="bg1"/>
                          </a:solidFill>
                          <a:latin typeface="Arial"/>
                          <a:ea typeface="+mn-ea"/>
                          <a:cs typeface="+mn-cs"/>
                        </a:rPr>
                        <a:t>Core Disciplines</a:t>
                      </a:r>
                      <a:endParaRPr lang="en-US" sz="1800" b="1" i="0" u="none" strike="noStrike" kern="1200" dirty="0">
                        <a:solidFill>
                          <a:schemeClr val="bg1"/>
                        </a:solidFill>
                        <a:latin typeface="Arial"/>
                        <a:ea typeface="+mn-ea"/>
                        <a:cs typeface="+mn-cs"/>
                      </a:endParaRPr>
                    </a:p>
                  </a:txBody>
                  <a:tcPr marL="2746" marR="2746" marT="2746" marB="0" anchor="ctr">
                    <a:lnL>
                      <a:noFill/>
                    </a:lnL>
                    <a:lnR>
                      <a:noFill/>
                    </a:lnR>
                    <a:lnT>
                      <a:noFill/>
                    </a:lnT>
                    <a:lnB w="12700" cap="flat" cmpd="sng" algn="ctr">
                      <a:solidFill>
                        <a:schemeClr val="bg2">
                          <a:lumMod val="20000"/>
                          <a:lumOff val="80000"/>
                        </a:schemeClr>
                      </a:solidFill>
                      <a:prstDash val="solid"/>
                      <a:round/>
                      <a:headEnd type="none" w="med" len="med"/>
                      <a:tailEnd type="none" w="med" len="med"/>
                    </a:lnB>
                    <a:solidFill>
                      <a:srgbClr val="881212"/>
                    </a:solidFill>
                  </a:tcPr>
                </a:tc>
              </a:tr>
              <a:tr h="469866">
                <a:tc>
                  <a:txBody>
                    <a:bodyPr/>
                    <a:lstStyle/>
                    <a:p>
                      <a:pPr algn="ctr" fontAlgn="ctr"/>
                      <a:r>
                        <a:rPr lang="en-US" sz="1600" b="0" i="0" u="none" strike="noStrike" dirty="0">
                          <a:solidFill>
                            <a:srgbClr val="000000"/>
                          </a:solidFill>
                          <a:latin typeface="Calibri"/>
                        </a:rPr>
                        <a:t>African Cultural Heritage Sites and Landscapes </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latin typeface="Calibri"/>
                        </a:rPr>
                        <a:t>April-07</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Primary Source Materials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69866">
                <a:tc>
                  <a:txBody>
                    <a:bodyPr/>
                    <a:lstStyle/>
                    <a:p>
                      <a:pPr algn="ctr" fontAlgn="ctr"/>
                      <a:r>
                        <a:rPr lang="en-US" sz="1600" b="0" i="0" u="none" strike="noStrike">
                          <a:solidFill>
                            <a:srgbClr val="000000"/>
                          </a:solidFill>
                          <a:latin typeface="Calibri"/>
                        </a:rPr>
                        <a:t>Struggles for Freedom in Southern Africa </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June-07</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Primary Source Materials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26798">
                <a:tc>
                  <a:txBody>
                    <a:bodyPr/>
                    <a:lstStyle/>
                    <a:p>
                      <a:pPr algn="ctr" fontAlgn="ctr"/>
                      <a:r>
                        <a:rPr lang="en-US" sz="1600" b="0" i="0" u="none" strike="noStrike">
                          <a:solidFill>
                            <a:srgbClr val="000000"/>
                          </a:solidFill>
                          <a:latin typeface="Calibri"/>
                        </a:rPr>
                        <a:t>Ireland Collection</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July-08</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Irish Studies, Language &amp; Literature, History, Mathematics, Archaeology</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26798">
                <a:tc>
                  <a:txBody>
                    <a:bodyPr/>
                    <a:lstStyle/>
                    <a:p>
                      <a:pPr algn="ctr" fontAlgn="ctr"/>
                      <a:r>
                        <a:rPr lang="en-US" sz="1600" b="0" i="0" u="none" strike="noStrike">
                          <a:solidFill>
                            <a:srgbClr val="000000"/>
                          </a:solidFill>
                          <a:latin typeface="Calibri"/>
                        </a:rPr>
                        <a:t>19</a:t>
                      </a:r>
                      <a:r>
                        <a:rPr lang="en-US" sz="1600" b="0" i="0" u="none" strike="noStrike" baseline="30000">
                          <a:solidFill>
                            <a:srgbClr val="000000"/>
                          </a:solidFill>
                          <a:latin typeface="Calibri"/>
                        </a:rPr>
                        <a:t>th</a:t>
                      </a:r>
                      <a:r>
                        <a:rPr lang="en-US" sz="1600" b="0" i="0" u="none" strike="noStrike">
                          <a:solidFill>
                            <a:srgbClr val="000000"/>
                          </a:solidFill>
                          <a:latin typeface="Calibri"/>
                        </a:rPr>
                        <a:t> Century British Pamphlets </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January-09</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British Studies, History, Political Science</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26798">
                <a:tc>
                  <a:txBody>
                    <a:bodyPr/>
                    <a:lstStyle/>
                    <a:p>
                      <a:pPr algn="ctr" fontAlgn="ctr"/>
                      <a:r>
                        <a:rPr lang="en-US" sz="1600" b="0" i="0" u="none" strike="noStrike">
                          <a:solidFill>
                            <a:srgbClr val="000000"/>
                          </a:solidFill>
                          <a:latin typeface="Calibri"/>
                        </a:rPr>
                        <a:t>Arts &amp; Sciences VIII</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October-09</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Art &amp; Art History, Language &amp; Literature, History, Philosophy, Education </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26798">
                <a:tc>
                  <a:txBody>
                    <a:bodyPr/>
                    <a:lstStyle/>
                    <a:p>
                      <a:pPr algn="ctr" fontAlgn="ctr"/>
                      <a:r>
                        <a:rPr lang="en-US" sz="1600" b="0" i="0" u="none" strike="noStrike">
                          <a:solidFill>
                            <a:srgbClr val="000000"/>
                          </a:solidFill>
                          <a:latin typeface="Calibri"/>
                        </a:rPr>
                        <a:t>Arts &amp; Sciences IX</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October-10</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Archaeology, Anthropology, Business, Economics, Political Science, Asian Studies </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26798">
                <a:tc>
                  <a:txBody>
                    <a:bodyPr/>
                    <a:lstStyle/>
                    <a:p>
                      <a:pPr algn="ctr" fontAlgn="ctr"/>
                      <a:r>
                        <a:rPr lang="en-US" sz="1600" b="0" i="0" u="none" strike="noStrike">
                          <a:solidFill>
                            <a:srgbClr val="000000"/>
                          </a:solidFill>
                          <a:latin typeface="Calibri"/>
                        </a:rPr>
                        <a:t>Arts &amp; Sciences X</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September-11</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00000"/>
                          </a:solidFill>
                          <a:latin typeface="Calibri"/>
                        </a:rPr>
                        <a:t>Sociology, Business, Economics, Finance, History of Science &amp; Technology, Development Studies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426798">
                <a:tc>
                  <a:txBody>
                    <a:bodyPr/>
                    <a:lstStyle/>
                    <a:p>
                      <a:pPr algn="ctr" fontAlgn="ctr"/>
                      <a:r>
                        <a:rPr lang="en-US" sz="1600" b="0" i="0" u="none" strike="noStrike" dirty="0">
                          <a:solidFill>
                            <a:srgbClr val="000000"/>
                          </a:solidFill>
                          <a:latin typeface="Calibri"/>
                        </a:rPr>
                        <a:t>Arts &amp; Sciences XI</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latin typeface="Calibri"/>
                        </a:rPr>
                        <a:t>May-12</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00000"/>
                          </a:solidFill>
                          <a:latin typeface="Calibri"/>
                        </a:rPr>
                        <a:t>Language &amp; Literature, History, and Art &amp; Art History, Classical Studies</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bl>
          </a:graphicData>
        </a:graphic>
      </p:graphicFrame>
      <p:sp>
        <p:nvSpPr>
          <p:cNvPr id="5" name="Rounded Rectangle 4"/>
          <p:cNvSpPr/>
          <p:nvPr/>
        </p:nvSpPr>
        <p:spPr bwMode="auto">
          <a:xfrm>
            <a:off x="228600" y="1066800"/>
            <a:ext cx="8229600" cy="381000"/>
          </a:xfrm>
          <a:prstGeom prst="roundRect">
            <a:avLst/>
          </a:prstGeom>
          <a:solidFill>
            <a:srgbClr val="EEEDE2"/>
          </a:solidFill>
          <a:ln>
            <a:solidFill>
              <a:schemeClr val="bg2">
                <a:lumMod val="20000"/>
                <a:lumOff val="8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eaLnBrk="0" hangingPunct="0">
              <a:defRPr/>
            </a:pPr>
            <a:r>
              <a:rPr kumimoji="0" lang="en-US" sz="1800" b="1" dirty="0">
                <a:solidFill>
                  <a:schemeClr val="tx1"/>
                </a:solidFill>
                <a:latin typeface="Calibri" pitchFamily="34" charset="0"/>
                <a:cs typeface="Calibri" pitchFamily="34" charset="0"/>
              </a:rPr>
              <a:t>You </a:t>
            </a:r>
            <a:r>
              <a:rPr kumimoji="0" lang="en-US" sz="1800" b="1" dirty="0" smtClean="0">
                <a:solidFill>
                  <a:schemeClr val="tx1"/>
                </a:solidFill>
                <a:latin typeface="Calibri" pitchFamily="34" charset="0"/>
                <a:cs typeface="Calibri" pitchFamily="34" charset="0"/>
              </a:rPr>
              <a:t>Have Yet </a:t>
            </a:r>
            <a:r>
              <a:rPr kumimoji="0" lang="en-US" sz="1800" b="1" dirty="0">
                <a:solidFill>
                  <a:schemeClr val="tx1"/>
                </a:solidFill>
                <a:latin typeface="Calibri" pitchFamily="34" charset="0"/>
                <a:cs typeface="Calibri" pitchFamily="34" charset="0"/>
              </a:rPr>
              <a:t>to Provide Access to the Following Collections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2"/>
          <p:cNvSpPr>
            <a:spLocks noGrp="1"/>
          </p:cNvSpPr>
          <p:nvPr>
            <p:ph type="title"/>
          </p:nvPr>
        </p:nvSpPr>
        <p:spPr/>
        <p:txBody>
          <a:bodyPr/>
          <a:lstStyle/>
          <a:p>
            <a:pPr eaLnBrk="1" hangingPunct="1"/>
            <a:r>
              <a:rPr lang="en-US" altLang="zh-TW" smtClean="0">
                <a:solidFill>
                  <a:schemeClr val="tx1"/>
                </a:solidFill>
                <a:ea typeface="新細明體" pitchFamily="18" charset="-120"/>
              </a:rPr>
              <a:t>Archive Collections</a:t>
            </a:r>
          </a:p>
        </p:txBody>
      </p:sp>
      <p:graphicFrame>
        <p:nvGraphicFramePr>
          <p:cNvPr id="4" name="Table 3"/>
          <p:cNvGraphicFramePr>
            <a:graphicFrameLocks noGrp="1"/>
          </p:cNvGraphicFramePr>
          <p:nvPr/>
        </p:nvGraphicFramePr>
        <p:xfrm>
          <a:off x="533400" y="1981200"/>
          <a:ext cx="7772400" cy="2586922"/>
        </p:xfrm>
        <a:graphic>
          <a:graphicData uri="http://schemas.openxmlformats.org/drawingml/2006/table">
            <a:tbl>
              <a:tblPr/>
              <a:tblGrid>
                <a:gridCol w="4663440"/>
                <a:gridCol w="3108960"/>
              </a:tblGrid>
              <a:tr h="1055166">
                <a:tc>
                  <a:txBody>
                    <a:bodyPr/>
                    <a:lstStyle/>
                    <a:p>
                      <a:pPr marL="0" algn="ctr" defTabSz="914400" rtl="0" eaLnBrk="1" fontAlgn="b" latinLnBrk="0" hangingPunct="1"/>
                      <a:r>
                        <a:rPr lang="en-US" sz="1800" b="1" i="0" u="none" strike="noStrike" kern="1200" dirty="0">
                          <a:solidFill>
                            <a:schemeClr val="bg1"/>
                          </a:solidFill>
                          <a:latin typeface="Arial"/>
                          <a:ea typeface="+mn-ea"/>
                          <a:cs typeface="+mn-cs"/>
                        </a:rPr>
                        <a:t>Collection</a:t>
                      </a:r>
                    </a:p>
                  </a:txBody>
                  <a:tcPr marL="2746" marR="2746" marT="2746" marB="0" anchor="ctr">
                    <a:lnL>
                      <a:noFill/>
                    </a:lnL>
                    <a:lnR>
                      <a:noFill/>
                    </a:lnR>
                    <a:lnT>
                      <a:noFill/>
                    </a:lnT>
                    <a:lnB w="12700" cap="flat" cmpd="sng" algn="ctr">
                      <a:solidFill>
                        <a:schemeClr val="bg2">
                          <a:lumMod val="20000"/>
                          <a:lumOff val="80000"/>
                        </a:schemeClr>
                      </a:solidFill>
                      <a:prstDash val="solid"/>
                      <a:round/>
                      <a:headEnd type="none" w="med" len="med"/>
                      <a:tailEnd type="none" w="med" len="med"/>
                    </a:lnB>
                    <a:solidFill>
                      <a:srgbClr val="881212"/>
                    </a:solidFill>
                  </a:tcPr>
                </a:tc>
                <a:tc>
                  <a:txBody>
                    <a:bodyPr/>
                    <a:lstStyle/>
                    <a:p>
                      <a:pPr marL="0" algn="ctr" defTabSz="914400" rtl="0" eaLnBrk="1" fontAlgn="b" latinLnBrk="0" hangingPunct="1"/>
                      <a:r>
                        <a:rPr lang="en-US" sz="1800" b="1" i="0" u="none" strike="noStrike" kern="1200" dirty="0" smtClean="0">
                          <a:solidFill>
                            <a:schemeClr val="bg1"/>
                          </a:solidFill>
                          <a:latin typeface="Arial"/>
                          <a:ea typeface="+mn-ea"/>
                          <a:cs typeface="+mn-cs"/>
                        </a:rPr>
                        <a:t>Launch Date</a:t>
                      </a:r>
                      <a:endParaRPr lang="en-US" sz="1800" b="1" i="0" u="none" strike="noStrike" kern="1200" dirty="0">
                        <a:solidFill>
                          <a:schemeClr val="bg1"/>
                        </a:solidFill>
                        <a:latin typeface="Arial"/>
                        <a:ea typeface="+mn-ea"/>
                        <a:cs typeface="+mn-cs"/>
                      </a:endParaRPr>
                    </a:p>
                  </a:txBody>
                  <a:tcPr marL="2746" marR="2746" marT="2746" marB="0" anchor="ctr">
                    <a:lnL>
                      <a:noFill/>
                    </a:lnL>
                    <a:lnR>
                      <a:noFill/>
                    </a:lnR>
                    <a:lnT>
                      <a:noFill/>
                    </a:lnT>
                    <a:lnB w="12700" cap="flat" cmpd="sng" algn="ctr">
                      <a:solidFill>
                        <a:schemeClr val="bg2">
                          <a:lumMod val="20000"/>
                          <a:lumOff val="80000"/>
                        </a:schemeClr>
                      </a:solidFill>
                      <a:prstDash val="solid"/>
                      <a:round/>
                      <a:headEnd type="none" w="med" len="med"/>
                      <a:tailEnd type="none" w="med" len="med"/>
                    </a:lnB>
                    <a:solidFill>
                      <a:srgbClr val="881212"/>
                    </a:solidFill>
                  </a:tcPr>
                </a:tc>
              </a:tr>
              <a:tr h="765878">
                <a:tc>
                  <a:txBody>
                    <a:bodyPr/>
                    <a:lstStyle/>
                    <a:p>
                      <a:pPr algn="ctr" fontAlgn="ctr"/>
                      <a:r>
                        <a:rPr lang="en-US" sz="1600" b="0" i="0" u="none" strike="noStrike" dirty="0" smtClean="0">
                          <a:solidFill>
                            <a:srgbClr val="000000"/>
                          </a:solidFill>
                          <a:latin typeface="Calibri" pitchFamily="34" charset="0"/>
                          <a:cs typeface="Calibri" pitchFamily="34" charset="0"/>
                        </a:rPr>
                        <a:t>Spanish Language Collection</a:t>
                      </a:r>
                      <a:endParaRPr lang="en-US" sz="1600" b="0" i="0" u="none" strike="noStrike" dirty="0">
                        <a:solidFill>
                          <a:srgbClr val="000000"/>
                        </a:solidFill>
                        <a:latin typeface="Calibri" pitchFamily="34" charset="0"/>
                        <a:cs typeface="Calibri" pitchFamily="34" charset="0"/>
                      </a:endParaRPr>
                    </a:p>
                  </a:txBody>
                  <a:tcPr marL="0" marR="0" marT="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600" b="0" i="0" u="none" strike="noStrike" dirty="0" smtClean="0">
                          <a:solidFill>
                            <a:srgbClr val="000000"/>
                          </a:solidFill>
                          <a:latin typeface="Calibri" pitchFamily="34" charset="0"/>
                          <a:cs typeface="Calibri" pitchFamily="34" charset="0"/>
                        </a:rPr>
                        <a:t>TBD</a:t>
                      </a:r>
                      <a:endParaRPr lang="en-US" sz="1600" b="0" i="0" u="none" strike="noStrike" dirty="0">
                        <a:solidFill>
                          <a:srgbClr val="000000"/>
                        </a:solidFill>
                        <a:latin typeface="Calibri" pitchFamily="34" charset="0"/>
                        <a:cs typeface="Calibri" pitchFamily="34" charset="0"/>
                      </a:endParaRPr>
                    </a:p>
                  </a:txBody>
                  <a:tcPr marL="0" marR="0" marT="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r h="765878">
                <a:tc>
                  <a:txBody>
                    <a:bodyPr/>
                    <a:lstStyle/>
                    <a:p>
                      <a:pPr algn="ctr" fontAlgn="ctr"/>
                      <a:r>
                        <a:rPr lang="en-US" sz="1600" b="0" i="0" u="none" strike="noStrike" dirty="0" smtClean="0">
                          <a:solidFill>
                            <a:srgbClr val="000000"/>
                          </a:solidFill>
                          <a:latin typeface="Calibri" pitchFamily="34" charset="0"/>
                          <a:cs typeface="Calibri" pitchFamily="34" charset="0"/>
                        </a:rPr>
                        <a:t>Jewish Studies Collection</a:t>
                      </a:r>
                      <a:endParaRPr lang="en-US" sz="1600" b="0" i="0" u="none" strike="noStrike" dirty="0">
                        <a:solidFill>
                          <a:srgbClr val="000000"/>
                        </a:solidFill>
                        <a:latin typeface="Calibri" pitchFamily="34" charset="0"/>
                        <a:cs typeface="Calibri" pitchFamily="34" charset="0"/>
                      </a:endParaRPr>
                    </a:p>
                  </a:txBody>
                  <a:tcPr marL="0" marR="0" marT="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c>
                  <a:txBody>
                    <a:bodyPr/>
                    <a:lstStyle/>
                    <a:p>
                      <a:pPr algn="ctr" fontAlgn="ctr"/>
                      <a:r>
                        <a:rPr lang="en-US" sz="1600" b="0" i="0" u="none" strike="noStrike" dirty="0" smtClean="0">
                          <a:solidFill>
                            <a:srgbClr val="000000"/>
                          </a:solidFill>
                          <a:latin typeface="Calibri" pitchFamily="34" charset="0"/>
                          <a:cs typeface="Calibri" pitchFamily="34" charset="0"/>
                        </a:rPr>
                        <a:t>TBD</a:t>
                      </a:r>
                      <a:endParaRPr lang="en-US" sz="1600" b="0" i="0" u="none" strike="noStrike" dirty="0">
                        <a:solidFill>
                          <a:srgbClr val="000000"/>
                        </a:solidFill>
                        <a:latin typeface="Calibri" pitchFamily="34" charset="0"/>
                        <a:cs typeface="Calibri" pitchFamily="34" charset="0"/>
                      </a:endParaRPr>
                    </a:p>
                  </a:txBody>
                  <a:tcPr marL="0" marR="0" marT="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solidFill>
                  </a:tcPr>
                </a:tc>
              </a:tr>
            </a:tbl>
          </a:graphicData>
        </a:graphic>
      </p:graphicFrame>
      <p:sp>
        <p:nvSpPr>
          <p:cNvPr id="5" name="Rounded Rectangle 4"/>
          <p:cNvSpPr/>
          <p:nvPr/>
        </p:nvSpPr>
        <p:spPr bwMode="auto">
          <a:xfrm>
            <a:off x="2133600" y="1295400"/>
            <a:ext cx="4495800" cy="381000"/>
          </a:xfrm>
          <a:prstGeom prst="roundRect">
            <a:avLst/>
          </a:prstGeom>
          <a:solidFill>
            <a:srgbClr val="EEEDE2"/>
          </a:solidFill>
          <a:ln>
            <a:solidFill>
              <a:schemeClr val="bg2">
                <a:lumMod val="20000"/>
                <a:lumOff val="8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eaLnBrk="0" hangingPunct="0">
              <a:defRPr/>
            </a:pPr>
            <a:r>
              <a:rPr kumimoji="0" lang="en-US" sz="1800" b="1" dirty="0">
                <a:solidFill>
                  <a:schemeClr val="tx1"/>
                </a:solidFill>
                <a:latin typeface="Calibri" pitchFamily="34" charset="0"/>
                <a:cs typeface="Calibri" pitchFamily="34" charset="0"/>
              </a:rPr>
              <a:t>Upcoming Collections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Current Journals</a:t>
            </a:r>
          </a:p>
        </p:txBody>
      </p:sp>
      <p:graphicFrame>
        <p:nvGraphicFramePr>
          <p:cNvPr id="10" name="Table 9"/>
          <p:cNvGraphicFramePr>
            <a:graphicFrameLocks noGrp="1"/>
          </p:cNvGraphicFramePr>
          <p:nvPr/>
        </p:nvGraphicFramePr>
        <p:xfrm>
          <a:off x="152400" y="1600200"/>
          <a:ext cx="8839200" cy="4946651"/>
        </p:xfrm>
        <a:graphic>
          <a:graphicData uri="http://schemas.openxmlformats.org/drawingml/2006/table">
            <a:tbl>
              <a:tblPr/>
              <a:tblGrid>
                <a:gridCol w="4114800"/>
                <a:gridCol w="1905000"/>
                <a:gridCol w="2819400"/>
              </a:tblGrid>
              <a:tr h="5873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ＭＳ Ｐゴシック" pitchFamily="34" charset="-128"/>
                        </a:rPr>
                        <a:t>Publisher</a:t>
                      </a:r>
                    </a:p>
                  </a:txBody>
                  <a:tcPr marL="4764" marR="4764" marT="4764" marB="0" anchor="ctr" horzOverflow="overflow">
                    <a:lnL>
                      <a:noFill/>
                    </a:lnL>
                    <a:lnR>
                      <a:noFill/>
                    </a:lnR>
                    <a:lnT>
                      <a:noFill/>
                    </a:lnT>
                    <a:lnB>
                      <a:noFill/>
                    </a:lnB>
                    <a:lnTlToBr>
                      <a:noFill/>
                    </a:lnTlToBr>
                    <a:lnBlToTr>
                      <a:noFill/>
                    </a:lnBlToTr>
                    <a:solidFill>
                      <a:srgbClr val="88121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ＭＳ Ｐゴシック" pitchFamily="34" charset="-128"/>
                        </a:rPr>
                        <a:t># Journals in CSP</a:t>
                      </a:r>
                    </a:p>
                  </a:txBody>
                  <a:tcPr marL="4764" marR="4764" marT="4764" marB="0" anchor="ctr" horzOverflow="overflow">
                    <a:lnL>
                      <a:noFill/>
                    </a:lnL>
                    <a:lnR>
                      <a:noFill/>
                    </a:lnR>
                    <a:lnT>
                      <a:noFill/>
                    </a:lnT>
                    <a:lnB>
                      <a:noFill/>
                    </a:lnB>
                    <a:lnTlToBr>
                      <a:noFill/>
                    </a:lnTlToBr>
                    <a:lnBlToTr>
                      <a:noFill/>
                    </a:lnBlToTr>
                    <a:solidFill>
                      <a:srgbClr val="88121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ＭＳ Ｐゴシック" pitchFamily="34" charset="-128"/>
                        </a:rPr>
                        <a:t># Subscribed</a:t>
                      </a:r>
                    </a:p>
                  </a:txBody>
                  <a:tcPr marL="4764" marR="4764" marT="4764" marB="0" anchor="ctr" horzOverflow="overflow">
                    <a:lnL>
                      <a:noFill/>
                    </a:lnL>
                    <a:lnR>
                      <a:noFill/>
                    </a:lnR>
                    <a:lnT>
                      <a:noFill/>
                    </a:lnT>
                    <a:lnB>
                      <a:noFill/>
                    </a:lnB>
                    <a:lnTlToBr>
                      <a:noFill/>
                    </a:lnTlToBr>
                    <a:lnBlToTr>
                      <a:noFill/>
                    </a:lnBlToTr>
                    <a:solidFill>
                      <a:srgbClr val="881212"/>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University of Chicago Press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53</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7</a:t>
                      </a:r>
                    </a:p>
                  </a:txBody>
                  <a:tcPr marL="7620" marR="7620" marT="7620" marB="0" anchor="ctr" horzOverflow="overflow">
                    <a:lnL>
                      <a:noFill/>
                    </a:lnL>
                    <a:lnR>
                      <a:noFill/>
                    </a:lnR>
                    <a:lnT>
                      <a:noFill/>
                    </a:lnT>
                    <a:lnB>
                      <a:noFill/>
                    </a:lnB>
                    <a:lnTlToBr>
                      <a:noFill/>
                    </a:lnTlToBr>
                    <a:lnBlToTr>
                      <a:noFill/>
                    </a:lnBlToTr>
                    <a:solidFill>
                      <a:srgbClr val="FFFFFF"/>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University of California Press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37</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8</a:t>
                      </a:r>
                    </a:p>
                  </a:txBody>
                  <a:tcPr marL="7620" marR="7620" marT="7620" marB="0" anchor="ctr" horzOverflow="overflow">
                    <a:lnL>
                      <a:noFill/>
                    </a:lnL>
                    <a:lnR>
                      <a:noFill/>
                    </a:lnR>
                    <a:lnT>
                      <a:noFill/>
                    </a:lnT>
                    <a:lnB>
                      <a:noFill/>
                    </a:lnB>
                    <a:lnTlToBr>
                      <a:noFill/>
                    </a:lnTlToBr>
                    <a:lnBlToTr>
                      <a:noFill/>
                    </a:lnBlToTr>
                    <a:solidFill>
                      <a:srgbClr val="F2F2F2"/>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Indiana University Press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28</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rgbClr val="FFFFFF"/>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Pennsylvania State University Press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21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University of Illinois Press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20</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FFFFF"/>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University of Nebraska Press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8</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University of Minnesota Press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6</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Modern Humanities Research Association</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6</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2F2F2"/>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National Council of Teachers of Mathematics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4</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Mathematical Association of America</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4</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American Society for International Law</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3</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FFFFF"/>
                    </a:solidFill>
                  </a:tcPr>
                </a:tc>
              </a:tr>
              <a:tr h="2730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American Schools of Oriental Research</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3</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5413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The Historical Society of Pennsylvania</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5413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Association for the Study of African-American Life and History</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bl>
          </a:graphicData>
        </a:graphic>
      </p:graphicFrame>
      <p:sp>
        <p:nvSpPr>
          <p:cNvPr id="13" name="Rounded Rectangle 12"/>
          <p:cNvSpPr/>
          <p:nvPr/>
        </p:nvSpPr>
        <p:spPr bwMode="auto">
          <a:xfrm>
            <a:off x="152400" y="1143000"/>
            <a:ext cx="2743200" cy="304800"/>
          </a:xfrm>
          <a:prstGeom prst="roundRect">
            <a:avLst/>
          </a:prstGeom>
          <a:solidFill>
            <a:srgbClr val="EEEDE2"/>
          </a:solidFill>
          <a:ln>
            <a:solidFill>
              <a:schemeClr val="bg2">
                <a:lumMod val="20000"/>
                <a:lumOff val="8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r>
              <a:rPr kumimoji="0" lang="en-US" sz="1400" dirty="0">
                <a:solidFill>
                  <a:schemeClr val="tx1"/>
                </a:solidFill>
                <a:latin typeface="Calibri" pitchFamily="34" charset="0"/>
                <a:cs typeface="Calibri" pitchFamily="34" charset="0"/>
              </a:rPr>
              <a:t># Journals Per Publisher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Current Journals</a:t>
            </a:r>
          </a:p>
        </p:txBody>
      </p:sp>
      <p:graphicFrame>
        <p:nvGraphicFramePr>
          <p:cNvPr id="10" name="Table 9"/>
          <p:cNvGraphicFramePr>
            <a:graphicFrameLocks noGrp="1"/>
          </p:cNvGraphicFramePr>
          <p:nvPr/>
        </p:nvGraphicFramePr>
        <p:xfrm>
          <a:off x="152400" y="1524000"/>
          <a:ext cx="8839200" cy="5258437"/>
        </p:xfrm>
        <a:graphic>
          <a:graphicData uri="http://schemas.openxmlformats.org/drawingml/2006/table">
            <a:tbl>
              <a:tblPr/>
              <a:tblGrid>
                <a:gridCol w="4114800"/>
                <a:gridCol w="1905000"/>
                <a:gridCol w="2819400"/>
              </a:tblGrid>
              <a:tr h="3397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新細明體" pitchFamily="18" charset="-120"/>
                        </a:rPr>
                        <a:t>Publisher</a:t>
                      </a:r>
                    </a:p>
                  </a:txBody>
                  <a:tcPr marL="4764" marR="4764" marT="4764" marB="0" anchor="ctr" horzOverflow="overflow">
                    <a:lnL>
                      <a:noFill/>
                    </a:lnL>
                    <a:lnR>
                      <a:noFill/>
                    </a:lnR>
                    <a:lnT>
                      <a:noFill/>
                    </a:lnT>
                    <a:lnB>
                      <a:noFill/>
                    </a:lnB>
                    <a:lnTlToBr>
                      <a:noFill/>
                    </a:lnTlToBr>
                    <a:lnBlToTr>
                      <a:noFill/>
                    </a:lnBlToTr>
                    <a:solidFill>
                      <a:srgbClr val="88121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新細明體" pitchFamily="18" charset="-120"/>
                        </a:rPr>
                        <a:t># Journals in CSP</a:t>
                      </a:r>
                    </a:p>
                  </a:txBody>
                  <a:tcPr marL="4764" marR="4764" marT="4764" marB="0" anchor="ctr" horzOverflow="overflow">
                    <a:lnL>
                      <a:noFill/>
                    </a:lnL>
                    <a:lnR>
                      <a:noFill/>
                    </a:lnR>
                    <a:lnT>
                      <a:noFill/>
                    </a:lnT>
                    <a:lnB>
                      <a:noFill/>
                    </a:lnB>
                    <a:lnTlToBr>
                      <a:noFill/>
                    </a:lnTlToBr>
                    <a:lnBlToTr>
                      <a:noFill/>
                    </a:lnBlToTr>
                    <a:solidFill>
                      <a:srgbClr val="88121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新細明體" pitchFamily="18" charset="-120"/>
                        </a:rPr>
                        <a:t># Subscribed</a:t>
                      </a:r>
                    </a:p>
                  </a:txBody>
                  <a:tcPr marL="4764" marR="4764" marT="4764" marB="0" anchor="ctr" horzOverflow="overflow">
                    <a:lnL>
                      <a:noFill/>
                    </a:lnL>
                    <a:lnR>
                      <a:noFill/>
                    </a:lnR>
                    <a:lnT>
                      <a:noFill/>
                    </a:lnT>
                    <a:lnB>
                      <a:noFill/>
                    </a:lnB>
                    <a:lnTlToBr>
                      <a:noFill/>
                    </a:lnTlToBr>
                    <a:lnBlToTr>
                      <a:noFill/>
                    </a:lnBlToTr>
                    <a:solidFill>
                      <a:srgbClr val="881212"/>
                    </a:solidFill>
                  </a:tcPr>
                </a:tc>
              </a:tr>
              <a:tr h="1936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Paradigm</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2</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3000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American School of Classical Studies at Athens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936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Archaeological Institute of America</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3810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Association for Slavic East European and Eurasian Studies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3810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Australian and New Zealand Society of the History of Medicine</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936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Australian Society for the Study of Labour History, Inc.</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936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Central Michigan University</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3000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Classical Association of the Middle West and South</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3810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Cornell University's Southeast Asia Program Publications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3000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International Council for Traditional Music</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936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Massachusetts Historical Society</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936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Oregon Historical Society</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936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SF-TH Inc.</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3810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The Omohundro Institute of Early American History and Culture</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3810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Trustees of Indiana University on behalf of its Department of History</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3000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Western Historical Quarterly, Utah State University</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新細明體" pitchFamily="18" charset="-120"/>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bl>
          </a:graphicData>
        </a:graphic>
      </p:graphicFrame>
      <p:sp>
        <p:nvSpPr>
          <p:cNvPr id="14" name="Rounded Rectangle 13"/>
          <p:cNvSpPr/>
          <p:nvPr/>
        </p:nvSpPr>
        <p:spPr bwMode="auto">
          <a:xfrm>
            <a:off x="152400" y="1066800"/>
            <a:ext cx="2743200" cy="304800"/>
          </a:xfrm>
          <a:prstGeom prst="roundRect">
            <a:avLst/>
          </a:prstGeom>
          <a:solidFill>
            <a:srgbClr val="EEEDE2"/>
          </a:solidFill>
          <a:ln>
            <a:solidFill>
              <a:schemeClr val="bg2">
                <a:lumMod val="20000"/>
                <a:lumOff val="8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r>
              <a:rPr kumimoji="0" lang="en-US" sz="1400" dirty="0">
                <a:solidFill>
                  <a:schemeClr val="tx1"/>
                </a:solidFill>
                <a:latin typeface="Calibri" pitchFamily="34" charset="0"/>
                <a:cs typeface="Calibri" pitchFamily="34" charset="0"/>
              </a:rPr>
              <a:t># Journals Per Publisher Continued</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Current Journals</a:t>
            </a:r>
          </a:p>
        </p:txBody>
      </p:sp>
      <p:graphicFrame>
        <p:nvGraphicFramePr>
          <p:cNvPr id="10" name="Table 9"/>
          <p:cNvGraphicFramePr>
            <a:graphicFrameLocks noGrp="1"/>
          </p:cNvGraphicFramePr>
          <p:nvPr/>
        </p:nvGraphicFramePr>
        <p:xfrm>
          <a:off x="152400" y="1668463"/>
          <a:ext cx="8839200" cy="4115435"/>
        </p:xfrm>
        <a:graphic>
          <a:graphicData uri="http://schemas.openxmlformats.org/drawingml/2006/table">
            <a:tbl>
              <a:tblPr/>
              <a:tblGrid>
                <a:gridCol w="3492500"/>
                <a:gridCol w="2836863"/>
                <a:gridCol w="2509837"/>
              </a:tblGrid>
              <a:tr h="3587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ＭＳ Ｐゴシック" pitchFamily="34" charset="-128"/>
                        </a:rPr>
                        <a:t>Discipline</a:t>
                      </a:r>
                    </a:p>
                  </a:txBody>
                  <a:tcPr marL="4764" marR="4764" marT="4764" marB="0" anchor="ctr" horzOverflow="overflow">
                    <a:lnL>
                      <a:noFill/>
                    </a:lnL>
                    <a:lnR>
                      <a:noFill/>
                    </a:lnR>
                    <a:lnT>
                      <a:noFill/>
                    </a:lnT>
                    <a:lnB>
                      <a:noFill/>
                    </a:lnB>
                    <a:lnTlToBr>
                      <a:noFill/>
                    </a:lnTlToBr>
                    <a:lnBlToTr>
                      <a:noFill/>
                    </a:lnBlToTr>
                    <a:solidFill>
                      <a:srgbClr val="88121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ＭＳ Ｐゴシック" pitchFamily="34" charset="-128"/>
                        </a:rPr>
                        <a:t># Journals in CSP</a:t>
                      </a:r>
                    </a:p>
                  </a:txBody>
                  <a:tcPr marL="4764" marR="4764" marT="4764" marB="0" anchor="ctr" horzOverflow="overflow">
                    <a:lnL>
                      <a:noFill/>
                    </a:lnL>
                    <a:lnR>
                      <a:noFill/>
                    </a:lnR>
                    <a:lnT>
                      <a:noFill/>
                    </a:lnT>
                    <a:lnB>
                      <a:noFill/>
                    </a:lnB>
                    <a:lnTlToBr>
                      <a:noFill/>
                    </a:lnTlToBr>
                    <a:lnBlToTr>
                      <a:noFill/>
                    </a:lnBlToTr>
                    <a:solidFill>
                      <a:srgbClr val="88121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ＭＳ Ｐゴシック" pitchFamily="34" charset="-128"/>
                        </a:rPr>
                        <a:t># Subscribed</a:t>
                      </a:r>
                    </a:p>
                  </a:txBody>
                  <a:tcPr marL="4764" marR="4764" marT="4764" marB="0" anchor="ctr" horzOverflow="overflow">
                    <a:lnL>
                      <a:noFill/>
                    </a:lnL>
                    <a:lnR>
                      <a:noFill/>
                    </a:lnR>
                    <a:lnT>
                      <a:noFill/>
                    </a:lnT>
                    <a:lnB>
                      <a:noFill/>
                    </a:lnB>
                    <a:lnTlToBr>
                      <a:noFill/>
                    </a:lnTlToBr>
                    <a:lnBlToTr>
                      <a:noFill/>
                    </a:lnBlToTr>
                    <a:solidFill>
                      <a:srgbClr val="88121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Language and Literature</a:t>
                      </a:r>
                    </a:p>
                  </a:txBody>
                  <a:tcPr marR="7620" marT="7620" marB="0" anchor="ct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29</a:t>
                      </a:r>
                    </a:p>
                  </a:txBody>
                  <a:tcPr marL="7620" marR="7620" marT="7620" marB="0" anchor="ct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chemeClr val="bg1"/>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History</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28</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Business</a:t>
                      </a:r>
                    </a:p>
                  </a:txBody>
                  <a:tcPr marR="7620" marT="7620" marB="0" anchor="ct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15</a:t>
                      </a:r>
                    </a:p>
                  </a:txBody>
                  <a:tcPr marL="7620" marR="7620" marT="7620" marB="0" anchor="ct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5</a:t>
                      </a:r>
                    </a:p>
                  </a:txBody>
                  <a:tcPr marL="7620" marR="7620" marT="7620" marB="0" anchor="ctr" horzOverflow="overflow">
                    <a:lnL>
                      <a:noFill/>
                    </a:lnL>
                    <a:lnR>
                      <a:noFill/>
                    </a:lnR>
                    <a:lnT>
                      <a:noFill/>
                    </a:lnT>
                    <a:lnB>
                      <a:noFill/>
                    </a:lnB>
                    <a:lnTlToBr>
                      <a:noFill/>
                    </a:lnTlToBr>
                    <a:lnBlToTr>
                      <a:noFill/>
                    </a:lnBlToTr>
                    <a:solidFill>
                      <a:schemeClr val="bg1"/>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Education</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14</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Philosophy</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13</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Biological Sciences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9</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Law</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9</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Music</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9</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5</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African American Studies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8</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Anthropology</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7</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Religion</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7</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Women's Studies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7</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Archaeology</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6</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Art &amp; Art History</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6</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Architecture</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5</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Film Studies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5</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endParaRPr>
                    </a:p>
                  </a:txBody>
                  <a:tcPr marL="7620" marR="7620" marT="7620" marB="0" anchor="b"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endParaRPr>
                    </a:p>
                  </a:txBody>
                  <a:tcPr marL="7620" marR="7620" marT="7620" marB="0" anchor="b"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endParaRPr>
                    </a:p>
                  </a:txBody>
                  <a:tcPr marL="4764" marR="4764" marT="4764" marB="0" anchor="b" horzOverflow="overflow">
                    <a:lnL>
                      <a:noFill/>
                    </a:lnL>
                    <a:lnR>
                      <a:noFill/>
                    </a:lnR>
                    <a:lnT>
                      <a:noFill/>
                    </a:lnT>
                    <a:lnB>
                      <a:noFill/>
                    </a:lnB>
                    <a:lnTlToBr>
                      <a:noFill/>
                    </a:lnTlToBr>
                    <a:lnBlToTr>
                      <a:noFill/>
                    </a:lnBlToTr>
                    <a:solidFill>
                      <a:schemeClr val="bg1"/>
                    </a:solidFill>
                  </a:tcPr>
                </a:tc>
              </a:tr>
            </a:tbl>
          </a:graphicData>
        </a:graphic>
      </p:graphicFrame>
      <p:sp>
        <p:nvSpPr>
          <p:cNvPr id="13" name="Rounded Rectangle 12"/>
          <p:cNvSpPr/>
          <p:nvPr/>
        </p:nvSpPr>
        <p:spPr bwMode="auto">
          <a:xfrm>
            <a:off x="152400" y="1211263"/>
            <a:ext cx="2057400" cy="304800"/>
          </a:xfrm>
          <a:prstGeom prst="roundRect">
            <a:avLst/>
          </a:prstGeom>
          <a:solidFill>
            <a:srgbClr val="EEEDE2"/>
          </a:solidFill>
          <a:ln>
            <a:solidFill>
              <a:schemeClr val="bg2">
                <a:lumMod val="20000"/>
                <a:lumOff val="8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r>
              <a:rPr kumimoji="0" lang="en-US" sz="1400" dirty="0">
                <a:solidFill>
                  <a:schemeClr val="tx1"/>
                </a:solidFill>
                <a:latin typeface="Calibri" pitchFamily="34" charset="0"/>
                <a:cs typeface="Calibri" pitchFamily="34" charset="0"/>
              </a:rPr>
              <a:t># Journals Per Discipline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Current Journals</a:t>
            </a:r>
          </a:p>
        </p:txBody>
      </p:sp>
      <p:graphicFrame>
        <p:nvGraphicFramePr>
          <p:cNvPr id="10" name="Table 9"/>
          <p:cNvGraphicFramePr>
            <a:graphicFrameLocks noGrp="1"/>
          </p:cNvGraphicFramePr>
          <p:nvPr/>
        </p:nvGraphicFramePr>
        <p:xfrm>
          <a:off x="152400" y="1674813"/>
          <a:ext cx="8839200" cy="4115435"/>
        </p:xfrm>
        <a:graphic>
          <a:graphicData uri="http://schemas.openxmlformats.org/drawingml/2006/table">
            <a:tbl>
              <a:tblPr/>
              <a:tblGrid>
                <a:gridCol w="3492500"/>
                <a:gridCol w="2836863"/>
                <a:gridCol w="2509837"/>
              </a:tblGrid>
              <a:tr h="3587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ＭＳ Ｐゴシック" pitchFamily="34" charset="-128"/>
                        </a:rPr>
                        <a:t>Discipline</a:t>
                      </a:r>
                    </a:p>
                  </a:txBody>
                  <a:tcPr marL="4764" marR="4764" marT="4764" marB="0" anchor="ctr" horzOverflow="overflow">
                    <a:lnL>
                      <a:noFill/>
                    </a:lnL>
                    <a:lnR>
                      <a:noFill/>
                    </a:lnR>
                    <a:lnT>
                      <a:noFill/>
                    </a:lnT>
                    <a:lnB>
                      <a:noFill/>
                    </a:lnB>
                    <a:lnTlToBr>
                      <a:noFill/>
                    </a:lnTlToBr>
                    <a:lnBlToTr>
                      <a:noFill/>
                    </a:lnBlToTr>
                    <a:solidFill>
                      <a:srgbClr val="88121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ＭＳ Ｐゴシック" pitchFamily="34" charset="-128"/>
                        </a:rPr>
                        <a:t># Journals in CSP</a:t>
                      </a:r>
                    </a:p>
                  </a:txBody>
                  <a:tcPr marL="4764" marR="4764" marT="4764" marB="0" anchor="ctr" horzOverflow="overflow">
                    <a:lnL>
                      <a:noFill/>
                    </a:lnL>
                    <a:lnR>
                      <a:noFill/>
                    </a:lnR>
                    <a:lnT>
                      <a:noFill/>
                    </a:lnT>
                    <a:lnB>
                      <a:noFill/>
                    </a:lnB>
                    <a:lnTlToBr>
                      <a:noFill/>
                    </a:lnTlToBr>
                    <a:lnBlToTr>
                      <a:noFill/>
                    </a:lnBlToTr>
                    <a:solidFill>
                      <a:srgbClr val="88121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FFFF"/>
                          </a:solidFill>
                          <a:effectLst/>
                          <a:latin typeface="Calibri" pitchFamily="34" charset="0"/>
                          <a:ea typeface="ＭＳ Ｐゴシック" pitchFamily="34" charset="-128"/>
                        </a:rPr>
                        <a:t># Subscribed</a:t>
                      </a:r>
                    </a:p>
                  </a:txBody>
                  <a:tcPr marL="4764" marR="4764" marT="4764" marB="0" anchor="ctr" horzOverflow="overflow">
                    <a:lnL>
                      <a:noFill/>
                    </a:lnL>
                    <a:lnR>
                      <a:noFill/>
                    </a:lnR>
                    <a:lnT>
                      <a:noFill/>
                    </a:lnT>
                    <a:lnB>
                      <a:noFill/>
                    </a:lnB>
                    <a:lnTlToBr>
                      <a:noFill/>
                    </a:lnTlToBr>
                    <a:lnBlToTr>
                      <a:noFill/>
                    </a:lnBlToTr>
                    <a:solidFill>
                      <a:srgbClr val="88121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Mathematics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4</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Sociology</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4</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American Indian Studies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3</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Asian Studies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3</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Classical Studies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3</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Jewish Studies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3</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Political Science</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3</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Health Sciences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Middle East Studies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Psychology</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Slavic Studies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2</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American Studies</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Astronomy</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Geology</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Library Science</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Public Policy &amp; Administration</a:t>
                      </a:r>
                    </a:p>
                  </a:txBody>
                  <a:tcPr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FFFFF"/>
                    </a:solidFill>
                  </a:tcPr>
                </a:tc>
              </a:tr>
              <a:tr h="1651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Transportation Studies</a:t>
                      </a:r>
                    </a:p>
                  </a:txBody>
                  <a:tcPr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Calibri" pitchFamily="34" charset="0"/>
                          <a:ea typeface="ＭＳ Ｐゴシック" pitchFamily="34" charset="-128"/>
                        </a:rPr>
                        <a:t>1</a:t>
                      </a:r>
                    </a:p>
                  </a:txBody>
                  <a:tcPr marL="7620" marR="7620" marT="7620" marB="0" anchor="ctr" horzOverflow="overflow">
                    <a:lnL>
                      <a:noFill/>
                    </a:lnL>
                    <a:lnR>
                      <a:noFill/>
                    </a:lnR>
                    <a:lnT>
                      <a:noFill/>
                    </a:lnT>
                    <a:lnB>
                      <a:noFill/>
                    </a:lnB>
                    <a:lnTlToBr>
                      <a:noFill/>
                    </a:lnTlToBr>
                    <a:lnBlToTr>
                      <a:noFill/>
                    </a:lnBlToTr>
                    <a:solidFill>
                      <a:srgbClr val="F2F2F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272727"/>
                          </a:solidFill>
                          <a:effectLst/>
                          <a:latin typeface="Calibri" pitchFamily="34" charset="0"/>
                          <a:ea typeface="ＭＳ Ｐゴシック" pitchFamily="34" charset="-128"/>
                        </a:rPr>
                        <a:t>0</a:t>
                      </a:r>
                    </a:p>
                  </a:txBody>
                  <a:tcPr marL="7620" marR="7620" marT="7620" marB="0" anchor="ctr" horzOverflow="overflow">
                    <a:lnL>
                      <a:noFill/>
                    </a:lnL>
                    <a:lnR>
                      <a:noFill/>
                    </a:lnR>
                    <a:lnT>
                      <a:noFill/>
                    </a:lnT>
                    <a:lnB>
                      <a:noFill/>
                    </a:lnB>
                    <a:lnTlToBr>
                      <a:noFill/>
                    </a:lnTlToBr>
                    <a:lnBlToTr>
                      <a:noFill/>
                    </a:lnBlToTr>
                    <a:solidFill>
                      <a:srgbClr val="F2F2F2"/>
                    </a:solidFill>
                  </a:tcPr>
                </a:tc>
              </a:tr>
            </a:tbl>
          </a:graphicData>
        </a:graphic>
      </p:graphicFrame>
      <p:sp>
        <p:nvSpPr>
          <p:cNvPr id="13" name="Rounded Rectangle 12"/>
          <p:cNvSpPr/>
          <p:nvPr/>
        </p:nvSpPr>
        <p:spPr bwMode="auto">
          <a:xfrm>
            <a:off x="152400" y="1219200"/>
            <a:ext cx="2819400" cy="304800"/>
          </a:xfrm>
          <a:prstGeom prst="roundRect">
            <a:avLst/>
          </a:prstGeom>
          <a:solidFill>
            <a:srgbClr val="EEEDE2"/>
          </a:solidFill>
          <a:ln>
            <a:solidFill>
              <a:schemeClr val="bg2">
                <a:lumMod val="20000"/>
                <a:lumOff val="8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r>
              <a:rPr kumimoji="0" lang="en-US" sz="1400" dirty="0">
                <a:solidFill>
                  <a:schemeClr val="tx1"/>
                </a:solidFill>
                <a:latin typeface="Calibri" pitchFamily="34" charset="0"/>
                <a:cs typeface="Calibri" pitchFamily="34" charset="0"/>
              </a:rPr>
              <a:t># Journals Per Discipline Continued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3" descr="Temp"/>
          <p:cNvPicPr>
            <a:picLocks noChangeAspect="1" noChangeArrowheads="1"/>
          </p:cNvPicPr>
          <p:nvPr/>
        </p:nvPicPr>
        <p:blipFill>
          <a:blip r:embed="rId2" cstate="print"/>
          <a:srcRect/>
          <a:stretch>
            <a:fillRect/>
          </a:stretch>
        </p:blipFill>
        <p:spPr bwMode="auto">
          <a:xfrm>
            <a:off x="-1588" y="0"/>
            <a:ext cx="9145588" cy="6859588"/>
          </a:xfrm>
          <a:prstGeom prst="rect">
            <a:avLst/>
          </a:prstGeom>
          <a:noFill/>
          <a:ln w="9525">
            <a:noFill/>
            <a:miter lim="800000"/>
            <a:headEnd/>
            <a:tailEnd/>
          </a:ln>
        </p:spPr>
      </p:pic>
      <p:sp>
        <p:nvSpPr>
          <p:cNvPr id="3079" name="Rectangle 7"/>
          <p:cNvSpPr>
            <a:spLocks noChangeArrowheads="1"/>
          </p:cNvSpPr>
          <p:nvPr/>
        </p:nvSpPr>
        <p:spPr bwMode="auto">
          <a:xfrm>
            <a:off x="762000" y="1676400"/>
            <a:ext cx="7696200" cy="3586163"/>
          </a:xfrm>
          <a:prstGeom prst="rect">
            <a:avLst/>
          </a:prstGeom>
          <a:noFill/>
          <a:ln w="9525">
            <a:noFill/>
            <a:miter lim="800000"/>
            <a:headEnd/>
            <a:tailEnd/>
          </a:ln>
          <a:effectLst/>
        </p:spPr>
        <p:txBody>
          <a:bodyPr>
            <a:spAutoFit/>
          </a:bodyPr>
          <a:lstStyle/>
          <a:p>
            <a:pPr eaLnBrk="0" hangingPunct="0">
              <a:spcBef>
                <a:spcPts val="475"/>
              </a:spcBef>
              <a:defRPr/>
            </a:pPr>
            <a:r>
              <a:rPr kumimoji="0" lang="en-US" altLang="zh-TW" sz="2800" b="1" dirty="0">
                <a:solidFill>
                  <a:srgbClr val="595959"/>
                </a:solidFill>
                <a:latin typeface="+mj-ea"/>
                <a:ea typeface="+mj-ea"/>
              </a:rPr>
              <a:t>ITHAKA</a:t>
            </a:r>
            <a:r>
              <a:rPr kumimoji="0" lang="en-US" altLang="zh-TW" sz="2800" dirty="0">
                <a:solidFill>
                  <a:srgbClr val="595959"/>
                </a:solidFill>
                <a:latin typeface="+mj-ea"/>
                <a:ea typeface="+mj-ea"/>
              </a:rPr>
              <a:t> </a:t>
            </a:r>
            <a:r>
              <a:rPr kumimoji="0" lang="zh-TW" altLang="en-US" sz="2800" dirty="0">
                <a:solidFill>
                  <a:srgbClr val="595959"/>
                </a:solidFill>
                <a:latin typeface="+mj-ea"/>
                <a:ea typeface="+mj-ea"/>
              </a:rPr>
              <a:t>是一個非營利組織，幫助學術社群使用數位技術來保存學術成果，以可持續發展的方式促進研究和教學。</a:t>
            </a:r>
          </a:p>
          <a:p>
            <a:pPr eaLnBrk="0" hangingPunct="0">
              <a:spcBef>
                <a:spcPts val="475"/>
              </a:spcBef>
              <a:defRPr/>
            </a:pPr>
            <a:endParaRPr kumimoji="0" lang="en-US" altLang="zh-TW" sz="2800" b="1" dirty="0">
              <a:solidFill>
                <a:srgbClr val="595959"/>
              </a:solidFill>
              <a:latin typeface="+mj-ea"/>
              <a:ea typeface="+mj-ea"/>
            </a:endParaRPr>
          </a:p>
          <a:p>
            <a:pPr eaLnBrk="0" hangingPunct="0">
              <a:spcBef>
                <a:spcPts val="475"/>
              </a:spcBef>
              <a:defRPr/>
            </a:pPr>
            <a:endParaRPr kumimoji="0" lang="zh-TW" altLang="en-US" sz="2800" dirty="0">
              <a:solidFill>
                <a:srgbClr val="000000"/>
              </a:solidFill>
              <a:latin typeface="+mj-ea"/>
              <a:ea typeface="+mj-ea"/>
            </a:endParaRPr>
          </a:p>
          <a:p>
            <a:pPr eaLnBrk="0" hangingPunct="0">
              <a:spcBef>
                <a:spcPts val="475"/>
              </a:spcBef>
              <a:defRPr/>
            </a:pPr>
            <a:r>
              <a:rPr kumimoji="0" lang="zh-TW" altLang="en-US" sz="2800" dirty="0">
                <a:solidFill>
                  <a:srgbClr val="595959"/>
                </a:solidFill>
                <a:latin typeface="+mj-ea"/>
                <a:ea typeface="+mj-ea"/>
              </a:rPr>
              <a:t>我們提供創新的服務以助於利用這些技術並且延續持久的影響，冀能實現這個使命</a:t>
            </a:r>
            <a:r>
              <a:rPr kumimoji="0" lang="zh-TW" altLang="en-US" sz="2800" dirty="0">
                <a:latin typeface="+mj-ea"/>
                <a:ea typeface="+mj-ea"/>
              </a:rPr>
              <a:t>。</a:t>
            </a:r>
          </a:p>
          <a:p>
            <a:pPr eaLnBrk="0" hangingPunct="0">
              <a:spcBef>
                <a:spcPts val="338"/>
              </a:spcBef>
              <a:defRPr/>
            </a:pPr>
            <a:endParaRPr kumimoji="0" lang="zh-TW" altLang="en-US" sz="1600" dirty="0">
              <a:latin typeface="+mj-ea"/>
              <a:ea typeface="+mj-ea"/>
            </a:endParaRPr>
          </a:p>
        </p:txBody>
      </p:sp>
      <p:sp>
        <p:nvSpPr>
          <p:cNvPr id="16387" name="Rectangle 8"/>
          <p:cNvSpPr>
            <a:spLocks noChangeArrowheads="1"/>
          </p:cNvSpPr>
          <p:nvPr/>
        </p:nvSpPr>
        <p:spPr bwMode="auto">
          <a:xfrm>
            <a:off x="342900" y="228600"/>
            <a:ext cx="3771900" cy="769938"/>
          </a:xfrm>
          <a:prstGeom prst="rect">
            <a:avLst/>
          </a:prstGeom>
          <a:noFill/>
          <a:ln w="9525">
            <a:noFill/>
            <a:miter lim="800000"/>
            <a:headEnd/>
            <a:tailEnd/>
          </a:ln>
        </p:spPr>
        <p:txBody>
          <a:bodyPr>
            <a:spAutoFit/>
          </a:bodyPr>
          <a:lstStyle/>
          <a:p>
            <a:pPr eaLnBrk="0" hangingPunct="0">
              <a:defRPr/>
            </a:pPr>
            <a:r>
              <a:rPr kumimoji="0" lang="zh-TW" altLang="en-US" sz="2800" b="1" dirty="0">
                <a:solidFill>
                  <a:srgbClr val="595959"/>
                </a:solidFill>
                <a:latin typeface="+mj-ea"/>
                <a:ea typeface="+mj-ea"/>
              </a:rPr>
              <a:t>組織簡介</a:t>
            </a:r>
            <a:r>
              <a:rPr kumimoji="0" lang="zh-TW" altLang="en-US" sz="1600" dirty="0">
                <a:solidFill>
                  <a:srgbClr val="808080"/>
                </a:solidFill>
                <a:latin typeface="+mj-ea"/>
                <a:ea typeface="+mj-ea"/>
              </a:rPr>
              <a:t/>
            </a:r>
            <a:br>
              <a:rPr kumimoji="0" lang="zh-TW" altLang="en-US" sz="1600" dirty="0">
                <a:solidFill>
                  <a:srgbClr val="808080"/>
                </a:solidFill>
                <a:latin typeface="+mj-ea"/>
                <a:ea typeface="+mj-ea"/>
              </a:rPr>
            </a:br>
            <a:endParaRPr kumimoji="0" lang="zh-TW" altLang="en-US" sz="1600" dirty="0">
              <a:solidFill>
                <a:srgbClr val="808080"/>
              </a:solidFill>
              <a:latin typeface="+mj-ea"/>
              <a:ea typeface="+mj-ea"/>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p:cNvSpPr>
            <a:spLocks noChangeArrowheads="1"/>
          </p:cNvSpPr>
          <p:nvPr/>
        </p:nvSpPr>
        <p:spPr bwMode="auto">
          <a:xfrm>
            <a:off x="8153400" y="5867400"/>
            <a:ext cx="762000" cy="685800"/>
          </a:xfrm>
          <a:prstGeom prst="rect">
            <a:avLst/>
          </a:prstGeom>
          <a:solidFill>
            <a:schemeClr val="bg1"/>
          </a:solidFill>
          <a:ln w="9525" algn="ctr">
            <a:noFill/>
            <a:round/>
            <a:headEnd/>
            <a:tailEnd/>
          </a:ln>
        </p:spPr>
        <p:txBody>
          <a:bodyPr/>
          <a:lstStyle/>
          <a:p>
            <a:pPr eaLnBrk="0" hangingPunct="0"/>
            <a:endParaRPr kumimoji="0" lang="en-US" altLang="zh-TW">
              <a:ea typeface="ＭＳ Ｐゴシック" pitchFamily="34" charset="-128"/>
            </a:endParaRPr>
          </a:p>
        </p:txBody>
      </p:sp>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Portico Services</a:t>
            </a:r>
          </a:p>
        </p:txBody>
      </p:sp>
      <p:graphicFrame>
        <p:nvGraphicFramePr>
          <p:cNvPr id="12" name="Table 11"/>
          <p:cNvGraphicFramePr>
            <a:graphicFrameLocks noGrp="1"/>
          </p:cNvGraphicFramePr>
          <p:nvPr/>
        </p:nvGraphicFramePr>
        <p:xfrm>
          <a:off x="152400" y="2514600"/>
          <a:ext cx="8763000" cy="2961289"/>
        </p:xfrm>
        <a:graphic>
          <a:graphicData uri="http://schemas.openxmlformats.org/drawingml/2006/table">
            <a:tbl>
              <a:tblPr/>
              <a:tblGrid>
                <a:gridCol w="3228474"/>
                <a:gridCol w="2613526"/>
                <a:gridCol w="2921000"/>
              </a:tblGrid>
              <a:tr h="848711">
                <a:tc>
                  <a:txBody>
                    <a:bodyPr/>
                    <a:lstStyle/>
                    <a:p>
                      <a:pPr algn="ctr" fontAlgn="b"/>
                      <a:r>
                        <a:rPr lang="en-US" sz="1800" b="1" i="0" u="none" strike="noStrike" dirty="0" smtClean="0">
                          <a:solidFill>
                            <a:schemeClr val="bg1">
                              <a:lumMod val="95000"/>
                            </a:schemeClr>
                          </a:solidFill>
                          <a:latin typeface="Calibri" pitchFamily="34" charset="0"/>
                          <a:cs typeface="Calibri" pitchFamily="34" charset="0"/>
                        </a:rPr>
                        <a:t>Portico Collection</a:t>
                      </a:r>
                      <a:endParaRPr lang="en-US" sz="1800" b="1" i="0" u="none" strike="noStrike" dirty="0">
                        <a:solidFill>
                          <a:schemeClr val="bg1">
                            <a:lumMod val="95000"/>
                          </a:schemeClr>
                        </a:solidFill>
                        <a:latin typeface="Calibri" pitchFamily="34" charset="0"/>
                        <a:cs typeface="Calibri" pitchFamily="34" charset="0"/>
                      </a:endParaRPr>
                    </a:p>
                  </a:txBody>
                  <a:tcPr marL="0" marR="0" marT="0" marB="0" anchor="ctr">
                    <a:lnL>
                      <a:noFill/>
                    </a:lnL>
                    <a:lnR>
                      <a:noFill/>
                    </a:lnR>
                    <a:lnT>
                      <a:noFill/>
                    </a:lnT>
                    <a:lnB>
                      <a:noFill/>
                    </a:lnB>
                    <a:solidFill>
                      <a:srgbClr val="006C00"/>
                    </a:solidFill>
                  </a:tcPr>
                </a:tc>
                <a:tc>
                  <a:txBody>
                    <a:bodyPr/>
                    <a:lstStyle/>
                    <a:p>
                      <a:pPr algn="ctr" fontAlgn="b"/>
                      <a:r>
                        <a:rPr lang="en-US" sz="1800" b="1" i="0" u="none" strike="noStrike" dirty="0" smtClean="0">
                          <a:solidFill>
                            <a:schemeClr val="bg1">
                              <a:lumMod val="95000"/>
                            </a:schemeClr>
                          </a:solidFill>
                          <a:latin typeface="Calibri" pitchFamily="34" charset="0"/>
                          <a:cs typeface="Calibri" pitchFamily="34" charset="0"/>
                        </a:rPr>
                        <a:t>Portico Sign-Up</a:t>
                      </a:r>
                      <a:r>
                        <a:rPr lang="en-US" sz="1800" b="1" i="0" u="none" strike="noStrike" baseline="0" dirty="0" smtClean="0">
                          <a:solidFill>
                            <a:schemeClr val="bg1">
                              <a:lumMod val="95000"/>
                            </a:schemeClr>
                          </a:solidFill>
                          <a:latin typeface="Calibri" pitchFamily="34" charset="0"/>
                          <a:cs typeface="Calibri" pitchFamily="34" charset="0"/>
                        </a:rPr>
                        <a:t> Year</a:t>
                      </a:r>
                      <a:endParaRPr lang="en-US" sz="1800" b="1" i="0" u="none" strike="noStrike" dirty="0">
                        <a:solidFill>
                          <a:schemeClr val="bg1">
                            <a:lumMod val="95000"/>
                          </a:schemeClr>
                        </a:solidFill>
                        <a:latin typeface="Calibri" pitchFamily="34" charset="0"/>
                        <a:cs typeface="Calibri" pitchFamily="34" charset="0"/>
                      </a:endParaRPr>
                    </a:p>
                  </a:txBody>
                  <a:tcPr marL="0" marR="0" marT="0" marB="0" anchor="ctr">
                    <a:lnL>
                      <a:noFill/>
                    </a:lnL>
                    <a:lnR>
                      <a:noFill/>
                    </a:lnR>
                    <a:lnT>
                      <a:noFill/>
                    </a:lnT>
                    <a:lnB>
                      <a:noFill/>
                    </a:lnB>
                    <a:solidFill>
                      <a:srgbClr val="006C00"/>
                    </a:solidFill>
                  </a:tcPr>
                </a:tc>
                <a:tc>
                  <a:txBody>
                    <a:bodyPr/>
                    <a:lstStyle/>
                    <a:p>
                      <a:pPr algn="ctr" fontAlgn="b"/>
                      <a:r>
                        <a:rPr lang="en-US" sz="1800" b="1" i="0" u="none" strike="noStrike" dirty="0" smtClean="0">
                          <a:solidFill>
                            <a:schemeClr val="bg1">
                              <a:lumMod val="95000"/>
                            </a:schemeClr>
                          </a:solidFill>
                          <a:latin typeface="Calibri" pitchFamily="34" charset="0"/>
                          <a:cs typeface="Calibri" pitchFamily="34" charset="0"/>
                        </a:rPr>
                        <a:t>Status</a:t>
                      </a:r>
                      <a:endParaRPr lang="en-US" sz="1800" b="1" i="0" u="none" strike="noStrike" dirty="0">
                        <a:solidFill>
                          <a:schemeClr val="bg1">
                            <a:lumMod val="95000"/>
                          </a:schemeClr>
                        </a:solidFill>
                        <a:latin typeface="Calibri" pitchFamily="34" charset="0"/>
                        <a:cs typeface="Calibri" pitchFamily="34" charset="0"/>
                      </a:endParaRPr>
                    </a:p>
                  </a:txBody>
                  <a:tcPr marL="0" marR="0" marT="0" marB="0" anchor="ctr">
                    <a:lnL>
                      <a:noFill/>
                    </a:lnL>
                    <a:lnR>
                      <a:noFill/>
                    </a:lnR>
                    <a:lnT>
                      <a:noFill/>
                    </a:lnT>
                    <a:lnB>
                      <a:noFill/>
                    </a:lnB>
                    <a:solidFill>
                      <a:srgbClr val="006C00"/>
                    </a:solidFill>
                  </a:tcPr>
                </a:tc>
              </a:tr>
              <a:tr h="751489">
                <a:tc>
                  <a:txBody>
                    <a:bodyPr/>
                    <a:lstStyle/>
                    <a:p>
                      <a:pPr lvl="0" algn="l" fontAlgn="b"/>
                      <a:r>
                        <a:rPr lang="en-US" sz="1800" b="0" i="0" u="none" strike="noStrike" kern="1200" dirty="0" smtClean="0">
                          <a:solidFill>
                            <a:srgbClr val="536469"/>
                          </a:solidFill>
                          <a:latin typeface="Calibri" pitchFamily="34" charset="0"/>
                          <a:ea typeface="+mn-ea"/>
                          <a:cs typeface="Calibri" pitchFamily="34" charset="0"/>
                        </a:rPr>
                        <a:t>E-Journals Preservation Service</a:t>
                      </a:r>
                    </a:p>
                  </a:txBody>
                  <a:tcPr marR="7620" marT="7620" marB="0" anchor="ctr">
                    <a:lnL>
                      <a:noFill/>
                    </a:lnL>
                    <a:lnR>
                      <a:noFill/>
                    </a:lnR>
                    <a:lnT>
                      <a:noFill/>
                    </a:lnT>
                    <a:lnB>
                      <a:noFill/>
                    </a:lnB>
                    <a:solidFill>
                      <a:schemeClr val="bg1"/>
                    </a:solidFill>
                  </a:tcPr>
                </a:tc>
                <a:tc>
                  <a:txBody>
                    <a:bodyPr/>
                    <a:lstStyle/>
                    <a:p>
                      <a:pPr marL="0" algn="ctr" defTabSz="914400" rtl="0" eaLnBrk="1" fontAlgn="b" latinLnBrk="0" hangingPunct="1"/>
                      <a:r>
                        <a:rPr lang="en-US" sz="1800" b="0" i="0" u="none" strike="noStrike" kern="1200" dirty="0" smtClean="0">
                          <a:solidFill>
                            <a:srgbClr val="536469"/>
                          </a:solidFill>
                          <a:latin typeface="Calibri" pitchFamily="34" charset="0"/>
                          <a:ea typeface="+mn-ea"/>
                          <a:cs typeface="Calibri" pitchFamily="34" charset="0"/>
                        </a:rPr>
                        <a:t>n/a</a:t>
                      </a:r>
                      <a:endParaRPr lang="en-US" sz="1800" b="0" i="0" u="none" strike="noStrike" kern="1200" dirty="0">
                        <a:solidFill>
                          <a:srgbClr val="536469"/>
                        </a:solidFill>
                        <a:latin typeface="Calibri" pitchFamily="34" charset="0"/>
                        <a:ea typeface="+mn-ea"/>
                        <a:cs typeface="Calibri" pitchFamily="34" charset="0"/>
                      </a:endParaRPr>
                    </a:p>
                  </a:txBody>
                  <a:tcPr marR="0" marT="0" marB="0" anchor="ctr">
                    <a:lnL>
                      <a:noFill/>
                    </a:lnL>
                    <a:lnR>
                      <a:noFill/>
                    </a:lnR>
                    <a:lnT>
                      <a:noFill/>
                    </a:lnT>
                    <a:lnB>
                      <a:noFill/>
                    </a:lnB>
                    <a:solidFill>
                      <a:schemeClr val="bg1"/>
                    </a:solidFill>
                  </a:tcPr>
                </a:tc>
                <a:tc>
                  <a:txBody>
                    <a:bodyPr/>
                    <a:lstStyle/>
                    <a:p>
                      <a:pPr marL="0" algn="ctr" defTabSz="914400" rtl="0" eaLnBrk="1" fontAlgn="b" latinLnBrk="0" hangingPunct="1"/>
                      <a:r>
                        <a:rPr lang="en-US" sz="1800" b="0" i="0" u="none" strike="noStrike" kern="1200" dirty="0" smtClean="0">
                          <a:solidFill>
                            <a:srgbClr val="536469"/>
                          </a:solidFill>
                          <a:latin typeface="Calibri" pitchFamily="34" charset="0"/>
                          <a:ea typeface="+mn-ea"/>
                          <a:cs typeface="Calibri" pitchFamily="34" charset="0"/>
                        </a:rPr>
                        <a:t>Non-Participant</a:t>
                      </a:r>
                      <a:endParaRPr lang="en-US" sz="1800" b="0" i="0" u="none" strike="noStrike" kern="1200" dirty="0" smtClean="0">
                        <a:solidFill>
                          <a:srgbClr val="536469"/>
                        </a:solidFill>
                        <a:latin typeface="Calibri" pitchFamily="34" charset="0"/>
                        <a:ea typeface="+mn-ea"/>
                        <a:cs typeface="Calibri" pitchFamily="34" charset="0"/>
                        <a:hlinkClick r:id="rId3"/>
                      </a:endParaRPr>
                    </a:p>
                  </a:txBody>
                  <a:tcPr marR="0" marT="0" marB="0" anchor="ctr">
                    <a:lnL>
                      <a:noFill/>
                    </a:lnL>
                    <a:lnR>
                      <a:noFill/>
                    </a:lnR>
                    <a:lnT>
                      <a:noFill/>
                    </a:lnT>
                    <a:lnB>
                      <a:noFill/>
                    </a:lnB>
                    <a:solidFill>
                      <a:schemeClr val="bg1"/>
                    </a:solidFill>
                  </a:tcPr>
                </a:tc>
              </a:tr>
              <a:tr h="780393">
                <a:tc>
                  <a:txBody>
                    <a:bodyPr/>
                    <a:lstStyle/>
                    <a:p>
                      <a:pPr lvl="0" algn="l" fontAlgn="b"/>
                      <a:r>
                        <a:rPr lang="en-US" sz="1800" b="0" i="0" u="none" strike="noStrike" kern="1200" dirty="0" smtClean="0">
                          <a:solidFill>
                            <a:srgbClr val="536469"/>
                          </a:solidFill>
                          <a:latin typeface="Calibri" pitchFamily="34" charset="0"/>
                          <a:ea typeface="+mn-ea"/>
                          <a:cs typeface="Calibri" pitchFamily="34" charset="0"/>
                        </a:rPr>
                        <a:t>E-Books Preservation Service</a:t>
                      </a:r>
                    </a:p>
                  </a:txBody>
                  <a:tcPr marR="7620" marT="7620" marB="0" anchor="ctr">
                    <a:lnL>
                      <a:noFill/>
                    </a:lnL>
                    <a:lnR>
                      <a:noFill/>
                    </a:lnR>
                    <a:lnT>
                      <a:noFill/>
                    </a:lnT>
                    <a:lnB>
                      <a:noFill/>
                    </a:lnB>
                    <a:solidFill>
                      <a:schemeClr val="bg1">
                        <a:lumMod val="95000"/>
                      </a:schemeClr>
                    </a:solidFill>
                  </a:tcPr>
                </a:tc>
                <a:tc>
                  <a:txBody>
                    <a:bodyPr/>
                    <a:lstStyle/>
                    <a:p>
                      <a:pPr marL="0" algn="ctr" defTabSz="914400" rtl="0" eaLnBrk="1" fontAlgn="b" latinLnBrk="0" hangingPunct="1"/>
                      <a:r>
                        <a:rPr lang="en-US" sz="1800" b="0" i="0" u="none" strike="noStrike" kern="1200" dirty="0" smtClean="0">
                          <a:solidFill>
                            <a:srgbClr val="536469"/>
                          </a:solidFill>
                          <a:latin typeface="Calibri" pitchFamily="34" charset="0"/>
                          <a:ea typeface="+mn-ea"/>
                          <a:cs typeface="Calibri" pitchFamily="34" charset="0"/>
                        </a:rPr>
                        <a:t>n/a</a:t>
                      </a:r>
                      <a:endParaRPr lang="en-US" sz="1800" b="0" i="0" u="none" strike="noStrike" kern="1200" dirty="0">
                        <a:solidFill>
                          <a:srgbClr val="536469"/>
                        </a:solidFill>
                        <a:latin typeface="Calibri" pitchFamily="34" charset="0"/>
                        <a:ea typeface="+mn-ea"/>
                        <a:cs typeface="Calibri" pitchFamily="34" charset="0"/>
                      </a:endParaRPr>
                    </a:p>
                  </a:txBody>
                  <a:tcPr marR="0" marT="0" marB="0" anchor="ctr">
                    <a:lnL>
                      <a:noFill/>
                    </a:lnL>
                    <a:lnR>
                      <a:noFill/>
                    </a:lnR>
                    <a:lnT>
                      <a:noFill/>
                    </a:lnT>
                    <a:lnB>
                      <a:noFill/>
                    </a:lnB>
                    <a:solidFill>
                      <a:schemeClr val="bg1">
                        <a:lumMod val="95000"/>
                      </a:schemeClr>
                    </a:solidFill>
                  </a:tcPr>
                </a:tc>
                <a:tc>
                  <a:txBody>
                    <a:bodyPr/>
                    <a:lstStyle/>
                    <a:p>
                      <a:pPr marL="0" algn="ctr" defTabSz="914400" rtl="0" eaLnBrk="1" fontAlgn="b" latinLnBrk="0" hangingPunct="1"/>
                      <a:r>
                        <a:rPr lang="en-US" sz="1800" b="0" i="0" u="none" strike="noStrike" kern="1200" dirty="0" smtClean="0">
                          <a:solidFill>
                            <a:srgbClr val="536469"/>
                          </a:solidFill>
                          <a:latin typeface="Calibri" pitchFamily="34" charset="0"/>
                          <a:ea typeface="+mn-ea"/>
                          <a:cs typeface="Calibri" pitchFamily="34" charset="0"/>
                        </a:rPr>
                        <a:t>Non-Participant</a:t>
                      </a:r>
                      <a:endParaRPr lang="en-US" sz="1800" b="0" i="0" u="none" strike="noStrike" kern="1200" dirty="0" smtClean="0">
                        <a:solidFill>
                          <a:srgbClr val="536469"/>
                        </a:solidFill>
                        <a:latin typeface="Calibri" pitchFamily="34" charset="0"/>
                        <a:ea typeface="+mn-ea"/>
                        <a:cs typeface="Calibri" pitchFamily="34" charset="0"/>
                        <a:hlinkClick r:id="rId3"/>
                      </a:endParaRPr>
                    </a:p>
                  </a:txBody>
                  <a:tcPr marR="0" marT="0" marB="0" anchor="ctr">
                    <a:lnL>
                      <a:noFill/>
                    </a:lnL>
                    <a:lnR>
                      <a:noFill/>
                    </a:lnR>
                    <a:lnT>
                      <a:noFill/>
                    </a:lnT>
                    <a:lnB>
                      <a:noFill/>
                    </a:lnB>
                    <a:solidFill>
                      <a:schemeClr val="bg1">
                        <a:lumMod val="95000"/>
                      </a:schemeClr>
                    </a:solidFill>
                  </a:tcPr>
                </a:tc>
              </a:tr>
              <a:tr h="580696">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n-US" sz="1300" b="1" i="0" u="none" strike="noStrike" dirty="0">
                        <a:solidFill>
                          <a:srgbClr val="536469"/>
                        </a:solidFill>
                        <a:latin typeface="Arial"/>
                      </a:endParaRPr>
                    </a:p>
                  </a:txBody>
                  <a:tcPr marR="0" marT="0" marB="0" anchor="b">
                    <a:lnL>
                      <a:noFill/>
                    </a:lnL>
                    <a:lnR>
                      <a:noFill/>
                    </a:lnR>
                    <a:lnT>
                      <a:noFill/>
                    </a:lnT>
                    <a:lnB>
                      <a:noFill/>
                    </a:lnB>
                    <a:noFill/>
                  </a:tcPr>
                </a:tc>
                <a:tc>
                  <a:txBody>
                    <a:bodyPr/>
                    <a:lstStyle/>
                    <a:p>
                      <a:pPr algn="ctr" fontAlgn="b"/>
                      <a:endParaRPr lang="en-US" sz="1300" b="0" i="0" u="none" strike="noStrike" dirty="0">
                        <a:solidFill>
                          <a:srgbClr val="FF0000"/>
                        </a:solidFill>
                        <a:latin typeface="Arial"/>
                      </a:endParaRPr>
                    </a:p>
                  </a:txBody>
                  <a:tcPr marR="0" marT="0" marB="0" anchor="b">
                    <a:lnL>
                      <a:noFill/>
                    </a:lnL>
                    <a:lnR>
                      <a:noFill/>
                    </a:lnR>
                    <a:lnT>
                      <a:noFill/>
                    </a:lnT>
                    <a:lnB>
                      <a:noFill/>
                    </a:lnB>
                    <a:noFill/>
                  </a:tcPr>
                </a:tc>
                <a:tc>
                  <a:txBody>
                    <a:bodyPr/>
                    <a:lstStyle/>
                    <a:p>
                      <a:pPr marL="0" algn="l" defTabSz="914400" rtl="0" eaLnBrk="1" fontAlgn="b" latinLnBrk="0" hangingPunct="1"/>
                      <a:endParaRPr lang="en-US" sz="1300" b="0" i="0" u="none" strike="noStrike" kern="1200" dirty="0" smtClean="0">
                        <a:solidFill>
                          <a:srgbClr val="FF0000"/>
                        </a:solidFill>
                        <a:latin typeface="Arial"/>
                        <a:ea typeface="+mn-ea"/>
                        <a:cs typeface="+mn-cs"/>
                        <a:hlinkClick r:id="rId3"/>
                      </a:endParaRPr>
                    </a:p>
                  </a:txBody>
                  <a:tcPr marR="0" marT="0" marB="0" anchor="ctr">
                    <a:lnL>
                      <a:noFill/>
                    </a:lnL>
                    <a:lnR>
                      <a:noFill/>
                    </a:lnR>
                    <a:lnT>
                      <a:noFill/>
                    </a:lnT>
                    <a:lnB>
                      <a:noFill/>
                    </a:lnB>
                    <a:noFill/>
                  </a:tcPr>
                </a:tc>
              </a:tr>
            </a:tbl>
          </a:graphicData>
        </a:graphic>
      </p:graphicFrame>
      <p:pic>
        <p:nvPicPr>
          <p:cNvPr id="48145" name="Picture 2" descr="S:\JSTOR_NY149\JSTOR\MarketingCommunications\Logos\Portico\Current Version\PNG\portico-125px.png"/>
          <p:cNvPicPr>
            <a:picLocks noChangeAspect="1" noChangeArrowheads="1"/>
          </p:cNvPicPr>
          <p:nvPr/>
        </p:nvPicPr>
        <p:blipFill>
          <a:blip r:embed="rId4" cstate="print"/>
          <a:srcRect/>
          <a:stretch>
            <a:fillRect/>
          </a:stretch>
        </p:blipFill>
        <p:spPr bwMode="auto">
          <a:xfrm>
            <a:off x="8305800" y="5899150"/>
            <a:ext cx="581025" cy="571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ChangeArrowheads="1"/>
          </p:cNvSpPr>
          <p:nvPr/>
        </p:nvSpPr>
        <p:spPr bwMode="auto">
          <a:xfrm>
            <a:off x="1295400" y="1981200"/>
            <a:ext cx="6248400" cy="2286000"/>
          </a:xfrm>
          <a:prstGeom prst="rect">
            <a:avLst/>
          </a:prstGeom>
          <a:solidFill>
            <a:srgbClr val="EEEDE2"/>
          </a:solidFill>
          <a:ln w="98425" cmpd="thickThin" algn="ctr">
            <a:solidFill>
              <a:srgbClr val="DEDBC4"/>
            </a:solidFill>
            <a:round/>
            <a:headEnd/>
            <a:tailEnd/>
          </a:ln>
        </p:spPr>
        <p:txBody>
          <a:bodyPr/>
          <a:lstStyle/>
          <a:p>
            <a:pPr eaLnBrk="0" hangingPunct="0"/>
            <a:endParaRPr kumimoji="0" lang="en-US" altLang="zh-TW">
              <a:ea typeface="ＭＳ Ｐゴシック" pitchFamily="34" charset="-128"/>
            </a:endParaRPr>
          </a:p>
        </p:txBody>
      </p:sp>
      <p:sp>
        <p:nvSpPr>
          <p:cNvPr id="49155" name="Text Placeholder 1"/>
          <p:cNvSpPr>
            <a:spLocks noGrp="1"/>
          </p:cNvSpPr>
          <p:nvPr>
            <p:ph type="body" idx="1"/>
          </p:nvPr>
        </p:nvSpPr>
        <p:spPr>
          <a:xfrm>
            <a:off x="1219200" y="2895600"/>
            <a:ext cx="6400800" cy="838200"/>
          </a:xfrm>
        </p:spPr>
        <p:txBody>
          <a:bodyPr/>
          <a:lstStyle/>
          <a:p>
            <a:pPr eaLnBrk="1" hangingPunct="1"/>
            <a:endParaRPr lang="en-US" altLang="zh-TW" sz="3200" smtClean="0">
              <a:solidFill>
                <a:schemeClr val="tx1"/>
              </a:solidFill>
              <a:latin typeface="Calibri" pitchFamily="34" charset="0"/>
            </a:endParaRPr>
          </a:p>
          <a:p>
            <a:pPr eaLnBrk="1" hangingPunct="1"/>
            <a:endParaRPr lang="en-US" altLang="zh-TW" sz="3200" smtClean="0">
              <a:solidFill>
                <a:schemeClr val="tx1"/>
              </a:solidFill>
              <a:latin typeface="Calibri" pitchFamily="34" charset="0"/>
            </a:endParaRPr>
          </a:p>
          <a:p>
            <a:pPr algn="ctr" eaLnBrk="1" hangingPunct="1"/>
            <a:r>
              <a:rPr lang="en-US" altLang="zh-TW" sz="4800" smtClean="0">
                <a:solidFill>
                  <a:srgbClr val="606060"/>
                </a:solidFill>
                <a:latin typeface="Calibri" pitchFamily="34" charset="0"/>
              </a:rPr>
              <a:t>JSTOR Usage Overview</a:t>
            </a:r>
          </a:p>
          <a:p>
            <a:pPr algn="ctr" eaLnBrk="1" hangingPunct="1"/>
            <a:r>
              <a:rPr lang="zh-TW" altLang="en-US" sz="3400" smtClean="0">
                <a:solidFill>
                  <a:srgbClr val="606060"/>
                </a:solidFill>
                <a:latin typeface="Calibri" pitchFamily="34" charset="0"/>
              </a:rPr>
              <a:t>以</a:t>
            </a:r>
            <a:r>
              <a:rPr lang="en-US" altLang="zh-TW" sz="3400" smtClean="0">
                <a:solidFill>
                  <a:srgbClr val="606060"/>
                </a:solidFill>
                <a:latin typeface="Calibri" pitchFamily="34" charset="0"/>
              </a:rPr>
              <a:t>A</a:t>
            </a:r>
            <a:r>
              <a:rPr lang="zh-TW" altLang="en-US" sz="3400" smtClean="0">
                <a:solidFill>
                  <a:srgbClr val="606060"/>
                </a:solidFill>
                <a:latin typeface="Calibri" pitchFamily="34" charset="0"/>
              </a:rPr>
              <a:t>校為例</a:t>
            </a:r>
            <a:endParaRPr lang="en-US" altLang="zh-TW" sz="3400" smtClean="0">
              <a:solidFill>
                <a:srgbClr val="606060"/>
              </a:solidFill>
              <a:latin typeface="Calibri"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2011 Cost per Access by Type</a:t>
            </a:r>
          </a:p>
        </p:txBody>
      </p:sp>
      <p:sp>
        <p:nvSpPr>
          <p:cNvPr id="10" name="Rounded Rectangle 9"/>
          <p:cNvSpPr/>
          <p:nvPr/>
        </p:nvSpPr>
        <p:spPr bwMode="auto">
          <a:xfrm>
            <a:off x="228600" y="2057400"/>
            <a:ext cx="2514600" cy="2514600"/>
          </a:xfrm>
          <a:prstGeom prst="roundRect">
            <a:avLst/>
          </a:prstGeom>
          <a:solidFill>
            <a:schemeClr val="bg1">
              <a:lumMod val="95000"/>
            </a:schemeClr>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eaLnBrk="0" hangingPunct="0">
              <a:defRPr/>
            </a:pPr>
            <a:r>
              <a:rPr kumimoji="0" lang="en-US" sz="3600" dirty="0">
                <a:solidFill>
                  <a:schemeClr val="tx1"/>
                </a:solidFill>
                <a:latin typeface="Calibri" pitchFamily="34" charset="0"/>
                <a:cs typeface="Calibri" pitchFamily="34" charset="0"/>
              </a:rPr>
              <a:t>Total 2011 AAF Fees:</a:t>
            </a:r>
          </a:p>
          <a:p>
            <a:pPr algn="ctr" eaLnBrk="0" hangingPunct="0">
              <a:defRPr/>
            </a:pPr>
            <a:endParaRPr kumimoji="0" lang="en-US" sz="2000" dirty="0">
              <a:solidFill>
                <a:schemeClr val="tx1"/>
              </a:solidFill>
              <a:latin typeface="Calibri" pitchFamily="34" charset="0"/>
              <a:cs typeface="Calibri" pitchFamily="34" charset="0"/>
            </a:endParaRPr>
          </a:p>
          <a:p>
            <a:pPr algn="ctr" eaLnBrk="0" hangingPunct="0">
              <a:defRPr/>
            </a:pPr>
            <a:r>
              <a:rPr kumimoji="0" lang="en-US" sz="3600" dirty="0">
                <a:solidFill>
                  <a:schemeClr val="tx1"/>
                </a:solidFill>
                <a:latin typeface="Calibri" pitchFamily="34" charset="0"/>
                <a:cs typeface="Calibri" pitchFamily="34" charset="0"/>
              </a:rPr>
              <a:t>$1X,XXX</a:t>
            </a:r>
            <a:endParaRPr kumimoji="0" lang="en-US" sz="1200" dirty="0">
              <a:solidFill>
                <a:schemeClr val="tx1"/>
              </a:solidFill>
              <a:latin typeface="Calibri" pitchFamily="34" charset="0"/>
              <a:cs typeface="Calibri" pitchFamily="34" charset="0"/>
            </a:endParaRPr>
          </a:p>
        </p:txBody>
      </p:sp>
      <p:graphicFrame>
        <p:nvGraphicFramePr>
          <p:cNvPr id="16" name="Diagram 15"/>
          <p:cNvGraphicFramePr/>
          <p:nvPr/>
        </p:nvGraphicFramePr>
        <p:xfrm>
          <a:off x="3048000" y="1219200"/>
          <a:ext cx="57150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COUNTER JR1: 2010 to 2011</a:t>
            </a:r>
          </a:p>
        </p:txBody>
      </p:sp>
      <p:graphicFrame>
        <p:nvGraphicFramePr>
          <p:cNvPr id="11" name="Table 10"/>
          <p:cNvGraphicFramePr>
            <a:graphicFrameLocks noGrp="1"/>
          </p:cNvGraphicFramePr>
          <p:nvPr/>
        </p:nvGraphicFramePr>
        <p:xfrm>
          <a:off x="152400" y="5410200"/>
          <a:ext cx="7772400" cy="1295400"/>
        </p:xfrm>
        <a:graphic>
          <a:graphicData uri="http://schemas.openxmlformats.org/drawingml/2006/table">
            <a:tbl>
              <a:tblPr/>
              <a:tblGrid>
                <a:gridCol w="7772400"/>
              </a:tblGrid>
              <a:tr h="1295400">
                <a:tc>
                  <a:txBody>
                    <a:bodyPr/>
                    <a:lstStyle/>
                    <a:p>
                      <a:pPr algn="l" fontAlgn="b"/>
                      <a:r>
                        <a:rPr lang="en-US" sz="1400" b="1" i="1" u="none" strike="noStrike" dirty="0">
                          <a:solidFill>
                            <a:srgbClr val="000000"/>
                          </a:solidFill>
                          <a:latin typeface="Calibri" pitchFamily="34" charset="0"/>
                          <a:cs typeface="Calibri" pitchFamily="34" charset="0"/>
                        </a:rPr>
                        <a:t>COUNTER Journal Report 1 (JR1) </a:t>
                      </a:r>
                      <a:r>
                        <a:rPr lang="en-US" sz="1400" b="0" i="1" u="none" strike="noStrike" dirty="0">
                          <a:solidFill>
                            <a:srgbClr val="000000"/>
                          </a:solidFill>
                          <a:latin typeface="Calibri" pitchFamily="34" charset="0"/>
                          <a:cs typeface="Calibri" pitchFamily="34" charset="0"/>
                        </a:rPr>
                        <a:t>counts the number of successful </a:t>
                      </a:r>
                      <a:r>
                        <a:rPr lang="en-US" sz="1400" b="0" i="1" u="none" strike="noStrike" dirty="0" smtClean="0">
                          <a:solidFill>
                            <a:srgbClr val="000000"/>
                          </a:solidFill>
                          <a:latin typeface="Calibri" pitchFamily="34" charset="0"/>
                          <a:cs typeface="Calibri" pitchFamily="34" charset="0"/>
                        </a:rPr>
                        <a:t>full-text </a:t>
                      </a:r>
                      <a:r>
                        <a:rPr lang="en-US" sz="1400" b="0" i="1" u="none" strike="noStrike" dirty="0">
                          <a:solidFill>
                            <a:srgbClr val="000000"/>
                          </a:solidFill>
                          <a:latin typeface="Calibri" pitchFamily="34" charset="0"/>
                          <a:cs typeface="Calibri" pitchFamily="34" charset="0"/>
                        </a:rPr>
                        <a:t>article requests by month and journal. The metrics that drive into this are Article Views and PDF downloads, excluding Article Views and PDF Downloads of the same item in the same session if </a:t>
                      </a:r>
                      <a:r>
                        <a:rPr lang="en-US" sz="1400" b="0" i="1" u="none" strike="noStrike" dirty="0" smtClean="0">
                          <a:solidFill>
                            <a:srgbClr val="000000"/>
                          </a:solidFill>
                          <a:latin typeface="Calibri" pitchFamily="34" charset="0"/>
                          <a:cs typeface="Calibri" pitchFamily="34" charset="0"/>
                        </a:rPr>
                        <a:t>occurring </a:t>
                      </a:r>
                      <a:r>
                        <a:rPr lang="en-US" sz="1400" b="0" i="1" u="none" strike="noStrike" dirty="0">
                          <a:solidFill>
                            <a:srgbClr val="000000"/>
                          </a:solidFill>
                          <a:latin typeface="Calibri" pitchFamily="34" charset="0"/>
                          <a:cs typeface="Calibri" pitchFamily="34" charset="0"/>
                        </a:rPr>
                        <a:t>within </a:t>
                      </a:r>
                      <a:r>
                        <a:rPr lang="en-US" sz="1400" b="0" i="1" u="none" strike="noStrike" dirty="0" smtClean="0">
                          <a:solidFill>
                            <a:srgbClr val="000000"/>
                          </a:solidFill>
                          <a:latin typeface="Calibri" pitchFamily="34" charset="0"/>
                          <a:cs typeface="Calibri" pitchFamily="34" charset="0"/>
                        </a:rPr>
                        <a:t>30 </a:t>
                      </a:r>
                      <a:r>
                        <a:rPr lang="en-US" sz="1400" b="0" i="1" u="none" strike="noStrike" dirty="0">
                          <a:solidFill>
                            <a:srgbClr val="000000"/>
                          </a:solidFill>
                          <a:latin typeface="Calibri" pitchFamily="34" charset="0"/>
                          <a:cs typeface="Calibri" pitchFamily="34" charset="0"/>
                        </a:rPr>
                        <a:t>minutes of a previous View of the same item, or </a:t>
                      </a:r>
                      <a:r>
                        <a:rPr lang="en-US" sz="1400" b="0" i="1" u="none" strike="noStrike" dirty="0" smtClean="0">
                          <a:solidFill>
                            <a:srgbClr val="000000"/>
                          </a:solidFill>
                          <a:latin typeface="Calibri" pitchFamily="34" charset="0"/>
                          <a:cs typeface="Calibri" pitchFamily="34" charset="0"/>
                        </a:rPr>
                        <a:t>30 </a:t>
                      </a:r>
                      <a:r>
                        <a:rPr lang="en-US" sz="1400" b="0" i="1" u="none" strike="noStrike" dirty="0">
                          <a:solidFill>
                            <a:srgbClr val="000000"/>
                          </a:solidFill>
                          <a:latin typeface="Calibri" pitchFamily="34" charset="0"/>
                          <a:cs typeface="Calibri" pitchFamily="34" charset="0"/>
                        </a:rPr>
                        <a:t>seconds of a previous Download of the same item. In </a:t>
                      </a:r>
                      <a:r>
                        <a:rPr lang="en-US" sz="1400" b="0" i="1" u="none" strike="noStrike" dirty="0" smtClean="0">
                          <a:solidFill>
                            <a:srgbClr val="000000"/>
                          </a:solidFill>
                          <a:latin typeface="Calibri" pitchFamily="34" charset="0"/>
                          <a:cs typeface="Calibri" pitchFamily="34" charset="0"/>
                        </a:rPr>
                        <a:t>2011</a:t>
                      </a:r>
                      <a:r>
                        <a:rPr lang="en-US" sz="1400" b="0" i="1" u="none" strike="noStrike" dirty="0">
                          <a:solidFill>
                            <a:srgbClr val="000000"/>
                          </a:solidFill>
                          <a:latin typeface="Calibri" pitchFamily="34" charset="0"/>
                          <a:cs typeface="Calibri" pitchFamily="34" charset="0"/>
                        </a:rPr>
                        <a:t>, JR1a was used, which excludes current content </a:t>
                      </a:r>
                      <a:r>
                        <a:rPr lang="en-US" sz="1400" b="0" i="1" u="none" strike="noStrike" dirty="0" smtClean="0">
                          <a:solidFill>
                            <a:srgbClr val="000000"/>
                          </a:solidFill>
                          <a:latin typeface="Calibri" pitchFamily="34" charset="0"/>
                          <a:cs typeface="Calibri" pitchFamily="34" charset="0"/>
                        </a:rPr>
                        <a:t>usage</a:t>
                      </a:r>
                    </a:p>
                  </a:txBody>
                  <a:tcPr marR="0" marT="91440" marB="0" anchor="b">
                    <a:lnL>
                      <a:noFill/>
                    </a:lnL>
                    <a:lnR>
                      <a:noFill/>
                    </a:lnR>
                    <a:lnT>
                      <a:noFill/>
                    </a:lnT>
                    <a:lnB>
                      <a:noFill/>
                    </a:lnB>
                    <a:solidFill>
                      <a:srgbClr val="EEEDE2"/>
                    </a:solidFill>
                  </a:tcPr>
                </a:tc>
              </a:tr>
            </a:tbl>
          </a:graphicData>
        </a:graphic>
      </p:graphicFrame>
      <p:sp>
        <p:nvSpPr>
          <p:cNvPr id="51205" name="TextBox 11"/>
          <p:cNvSpPr txBox="1">
            <a:spLocks noChangeArrowheads="1"/>
          </p:cNvSpPr>
          <p:nvPr/>
        </p:nvSpPr>
        <p:spPr bwMode="auto">
          <a:xfrm>
            <a:off x="7924800" y="3733800"/>
            <a:ext cx="1219200" cy="554038"/>
          </a:xfrm>
          <a:prstGeom prst="rect">
            <a:avLst/>
          </a:prstGeom>
          <a:noFill/>
          <a:ln w="9525">
            <a:noFill/>
            <a:miter lim="800000"/>
            <a:headEnd/>
            <a:tailEnd/>
          </a:ln>
        </p:spPr>
        <p:txBody>
          <a:bodyPr>
            <a:spAutoFit/>
          </a:bodyPr>
          <a:lstStyle/>
          <a:p>
            <a:pPr eaLnBrk="0" fontAlgn="b" hangingPunct="0"/>
            <a:r>
              <a:rPr kumimoji="0" lang="en-US" altLang="zh-TW" sz="1000" i="1">
                <a:solidFill>
                  <a:srgbClr val="000000"/>
                </a:solidFill>
                <a:latin typeface="Calibri" pitchFamily="34" charset="0"/>
                <a:ea typeface="ＭＳ Ｐゴシック" pitchFamily="34" charset="-128"/>
              </a:rPr>
              <a:t>*2011  COUNTER is JR1a (excludes current content)</a:t>
            </a:r>
          </a:p>
        </p:txBody>
      </p:sp>
      <p:pic>
        <p:nvPicPr>
          <p:cNvPr id="51206" name="Picture 2"/>
          <p:cNvPicPr>
            <a:picLocks noChangeAspect="1" noChangeArrowheads="1"/>
          </p:cNvPicPr>
          <p:nvPr/>
        </p:nvPicPr>
        <p:blipFill>
          <a:blip r:embed="rId2" cstate="print"/>
          <a:srcRect/>
          <a:stretch>
            <a:fillRect/>
          </a:stretch>
        </p:blipFill>
        <p:spPr bwMode="auto">
          <a:xfrm>
            <a:off x="609600" y="1447800"/>
            <a:ext cx="7070725" cy="3559175"/>
          </a:xfrm>
          <a:prstGeom prst="rect">
            <a:avLst/>
          </a:prstGeom>
          <a:noFill/>
          <a:ln w="9525">
            <a:noFill/>
            <a:miter lim="800000"/>
            <a:headEnd/>
            <a:tailEnd/>
          </a:ln>
        </p:spPr>
      </p:pic>
      <p:sp>
        <p:nvSpPr>
          <p:cNvPr id="51207" name="Rectangle 7"/>
          <p:cNvSpPr>
            <a:spLocks noChangeArrowheads="1"/>
          </p:cNvSpPr>
          <p:nvPr/>
        </p:nvSpPr>
        <p:spPr bwMode="auto">
          <a:xfrm>
            <a:off x="7162800" y="1143000"/>
            <a:ext cx="1676400" cy="990600"/>
          </a:xfrm>
          <a:prstGeom prst="rect">
            <a:avLst/>
          </a:prstGeom>
          <a:solidFill>
            <a:schemeClr val="bg1"/>
          </a:solidFill>
          <a:ln w="57150" algn="ctr">
            <a:solidFill>
              <a:srgbClr val="905940"/>
            </a:solidFill>
            <a:round/>
            <a:headEnd/>
            <a:tailEnd/>
          </a:ln>
        </p:spPr>
        <p:txBody>
          <a:bodyPr/>
          <a:lstStyle/>
          <a:p>
            <a:pPr algn="ctr" eaLnBrk="0" hangingPunct="0"/>
            <a:r>
              <a:rPr kumimoji="0" lang="en-US" altLang="zh-TW" sz="1400" b="1">
                <a:latin typeface="Calibri" pitchFamily="34" charset="0"/>
                <a:ea typeface="ＭＳ Ｐゴシック" pitchFamily="34" charset="-128"/>
              </a:rPr>
              <a:t>% Change from 2010 to 2011</a:t>
            </a:r>
          </a:p>
          <a:p>
            <a:pPr algn="ctr" eaLnBrk="0" hangingPunct="0"/>
            <a:endParaRPr kumimoji="0" lang="en-US" altLang="zh-TW" sz="1400" b="1">
              <a:latin typeface="Calibri" pitchFamily="34" charset="0"/>
              <a:ea typeface="ＭＳ Ｐゴシック" pitchFamily="34" charset="-128"/>
            </a:endParaRPr>
          </a:p>
          <a:p>
            <a:pPr algn="ctr" eaLnBrk="0" hangingPunct="0"/>
            <a:r>
              <a:rPr kumimoji="0" lang="en-US" altLang="zh-TW" sz="1400">
                <a:latin typeface="Calibri" pitchFamily="34" charset="0"/>
                <a:ea typeface="ＭＳ Ｐゴシック" pitchFamily="34" charset="-128"/>
              </a:rPr>
              <a:t>- 2.50 %</a:t>
            </a:r>
          </a:p>
          <a:p>
            <a:pPr algn="ctr" eaLnBrk="0" hangingPunct="0"/>
            <a:endParaRPr kumimoji="0" lang="en-US" altLang="zh-TW" sz="1400" b="1">
              <a:latin typeface="Calibri"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Significant Accesses</a:t>
            </a:r>
          </a:p>
        </p:txBody>
      </p:sp>
      <p:graphicFrame>
        <p:nvGraphicFramePr>
          <p:cNvPr id="11" name="Table 10"/>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Significant Access </a:t>
                      </a:r>
                      <a:r>
                        <a:rPr lang="en-US" sz="1400" b="0" i="1" u="none" strike="noStrike" dirty="0" smtClean="0">
                          <a:solidFill>
                            <a:srgbClr val="000000"/>
                          </a:solidFill>
                          <a:latin typeface="Calibri" pitchFamily="34" charset="0"/>
                          <a:cs typeface="Calibri" pitchFamily="34" charset="0"/>
                        </a:rPr>
                        <a:t>is the sum of Article Views, Page Views (excluding the first), PDF Downloads, Searches, and Browse</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sp>
        <p:nvSpPr>
          <p:cNvPr id="52229" name="TextBox 7"/>
          <p:cNvSpPr txBox="1">
            <a:spLocks noChangeArrowheads="1"/>
          </p:cNvSpPr>
          <p:nvPr/>
        </p:nvSpPr>
        <p:spPr bwMode="auto">
          <a:xfrm>
            <a:off x="228600" y="4953000"/>
            <a:ext cx="1752600" cy="400050"/>
          </a:xfrm>
          <a:prstGeom prst="rect">
            <a:avLst/>
          </a:prstGeom>
          <a:noFill/>
          <a:ln w="9525">
            <a:noFill/>
            <a:miter lim="800000"/>
            <a:headEnd/>
            <a:tailEnd/>
          </a:ln>
        </p:spPr>
        <p:txBody>
          <a:bodyPr>
            <a:spAutoFit/>
          </a:bodyPr>
          <a:lstStyle/>
          <a:p>
            <a:pPr eaLnBrk="0" fontAlgn="b" hangingPunct="0"/>
            <a:r>
              <a:rPr kumimoji="0" lang="en-US" altLang="zh-TW" sz="1000" i="1">
                <a:solidFill>
                  <a:srgbClr val="000000"/>
                </a:solidFill>
                <a:latin typeface="Calibri" pitchFamily="34" charset="0"/>
                <a:ea typeface="ＭＳ Ｐゴシック" pitchFamily="34" charset="-128"/>
              </a:rPr>
              <a:t>*This reflects both Archive and Current Content Accesses</a:t>
            </a:r>
          </a:p>
        </p:txBody>
      </p:sp>
      <p:graphicFrame>
        <p:nvGraphicFramePr>
          <p:cNvPr id="6" name="Table 5"/>
          <p:cNvGraphicFramePr>
            <a:graphicFrameLocks noGrp="1"/>
          </p:cNvGraphicFramePr>
          <p:nvPr/>
        </p:nvGraphicFramePr>
        <p:xfrm>
          <a:off x="1371600" y="1295400"/>
          <a:ext cx="5486400" cy="3124198"/>
        </p:xfrm>
        <a:graphic>
          <a:graphicData uri="http://schemas.openxmlformats.org/drawingml/2006/table">
            <a:tbl>
              <a:tblPr/>
              <a:tblGrid>
                <a:gridCol w="4100361"/>
                <a:gridCol w="1386039"/>
              </a:tblGrid>
              <a:tr h="446314">
                <a:tc>
                  <a:txBody>
                    <a:bodyPr/>
                    <a:lstStyle/>
                    <a:p>
                      <a:pPr marL="0" algn="ctr" defTabSz="914400" rtl="0" eaLnBrk="1" fontAlgn="b" latinLnBrk="0" hangingPunct="1"/>
                      <a:r>
                        <a:rPr lang="en-US" sz="1800" b="1" i="0" u="none" strike="noStrike" kern="1200" dirty="0">
                          <a:solidFill>
                            <a:schemeClr val="bg1"/>
                          </a:solidFill>
                          <a:latin typeface="Calibri"/>
                          <a:ea typeface="+mn-ea"/>
                          <a:cs typeface="+mn-cs"/>
                        </a:rPr>
                        <a:t>All Significant Access</a:t>
                      </a:r>
                    </a:p>
                  </a:txBody>
                  <a:tcPr marL="7620" marR="7620" marT="7620" marB="0" anchor="ctr" anchorCtr="1">
                    <a:lnL>
                      <a:noFill/>
                    </a:lnL>
                    <a:lnR>
                      <a:noFill/>
                    </a:lnR>
                    <a:lnT>
                      <a:noFill/>
                    </a:lnT>
                    <a:lnB>
                      <a:noFill/>
                    </a:lnB>
                    <a:solidFill>
                      <a:srgbClr val="881212"/>
                    </a:solidFill>
                  </a:tcPr>
                </a:tc>
                <a:tc>
                  <a:txBody>
                    <a:bodyPr/>
                    <a:lstStyle/>
                    <a:p>
                      <a:pPr marL="0" algn="ctr" defTabSz="914400" rtl="0" eaLnBrk="1" fontAlgn="b" latinLnBrk="0" hangingPunct="1"/>
                      <a:r>
                        <a:rPr lang="en-US" sz="1800" b="1" i="0" u="none" strike="noStrike" kern="1200" dirty="0">
                          <a:solidFill>
                            <a:schemeClr val="bg1"/>
                          </a:solidFill>
                          <a:latin typeface="Calibri"/>
                          <a:ea typeface="+mn-ea"/>
                          <a:cs typeface="+mn-cs"/>
                        </a:rPr>
                        <a:t>2011</a:t>
                      </a:r>
                    </a:p>
                  </a:txBody>
                  <a:tcPr marL="7620" marR="7620" marT="7620" marB="0" anchor="ctr" anchorCtr="1">
                    <a:lnL>
                      <a:noFill/>
                    </a:lnL>
                    <a:lnR>
                      <a:noFill/>
                    </a:lnR>
                    <a:lnT>
                      <a:noFill/>
                    </a:lnT>
                    <a:lnB>
                      <a:noFill/>
                    </a:lnB>
                    <a:solidFill>
                      <a:srgbClr val="881212"/>
                    </a:solidFill>
                  </a:tcPr>
                </a:tc>
              </a:tr>
              <a:tr h="446314">
                <a:tc>
                  <a:txBody>
                    <a:bodyPr/>
                    <a:lstStyle/>
                    <a:p>
                      <a:pPr algn="l" fontAlgn="ctr"/>
                      <a:r>
                        <a:rPr lang="en-US" sz="1800" b="0" i="0" u="none" strike="noStrike" dirty="0">
                          <a:solidFill>
                            <a:srgbClr val="000000"/>
                          </a:solidFill>
                          <a:latin typeface="Calibri"/>
                        </a:rPr>
                        <a:t>Article views</a:t>
                      </a:r>
                    </a:p>
                  </a:txBody>
                  <a:tcPr marR="7620" marT="7620" marB="0" anchor="ctr">
                    <a:lnL>
                      <a:noFill/>
                    </a:lnL>
                    <a:lnR>
                      <a:noFill/>
                    </a:lnR>
                    <a:lnT>
                      <a:noFill/>
                    </a:lnT>
                    <a:lnB>
                      <a:noFill/>
                    </a:lnB>
                  </a:tcPr>
                </a:tc>
                <a:tc>
                  <a:txBody>
                    <a:bodyPr/>
                    <a:lstStyle/>
                    <a:p>
                      <a:pPr algn="ctr" fontAlgn="b"/>
                      <a:r>
                        <a:rPr lang="en-US" sz="1800" b="0" i="0" u="none" strike="noStrike">
                          <a:solidFill>
                            <a:srgbClr val="000000"/>
                          </a:solidFill>
                          <a:latin typeface="Calibri"/>
                        </a:rPr>
                        <a:t>9,526</a:t>
                      </a:r>
                    </a:p>
                  </a:txBody>
                  <a:tcPr marL="7620" marR="7620" marT="7620" marB="0" anchor="b">
                    <a:lnL>
                      <a:noFill/>
                    </a:lnL>
                    <a:lnR>
                      <a:noFill/>
                    </a:lnR>
                    <a:lnT>
                      <a:noFill/>
                    </a:lnT>
                    <a:lnB>
                      <a:noFill/>
                    </a:lnB>
                  </a:tcPr>
                </a:tc>
              </a:tr>
              <a:tr h="446314">
                <a:tc>
                  <a:txBody>
                    <a:bodyPr/>
                    <a:lstStyle/>
                    <a:p>
                      <a:pPr algn="l" fontAlgn="ctr"/>
                      <a:r>
                        <a:rPr lang="en-US" sz="1800" b="0" i="0" u="none" strike="noStrike">
                          <a:solidFill>
                            <a:srgbClr val="000000"/>
                          </a:solidFill>
                          <a:latin typeface="Calibri"/>
                        </a:rPr>
                        <a:t>Page views (excl first)</a:t>
                      </a:r>
                    </a:p>
                  </a:txBody>
                  <a:tcPr marR="7620" marT="7620" marB="0" anchor="ctr">
                    <a:lnL>
                      <a:noFill/>
                    </a:lnL>
                    <a:lnR>
                      <a:noFill/>
                    </a:lnR>
                    <a:lnT>
                      <a:noFill/>
                    </a:lnT>
                    <a:lnB>
                      <a:noFill/>
                    </a:lnB>
                    <a:solidFill>
                      <a:schemeClr val="bg1">
                        <a:lumMod val="95000"/>
                      </a:schemeClr>
                    </a:solidFill>
                  </a:tcPr>
                </a:tc>
                <a:tc>
                  <a:txBody>
                    <a:bodyPr/>
                    <a:lstStyle/>
                    <a:p>
                      <a:pPr algn="ctr" fontAlgn="b"/>
                      <a:r>
                        <a:rPr lang="en-US" sz="1800" b="0" i="0" u="none" strike="noStrike">
                          <a:solidFill>
                            <a:srgbClr val="000000"/>
                          </a:solidFill>
                          <a:latin typeface="Calibri"/>
                        </a:rPr>
                        <a:t>9,443</a:t>
                      </a:r>
                    </a:p>
                  </a:txBody>
                  <a:tcPr marL="7620" marR="7620" marT="7620" marB="0" anchor="b">
                    <a:lnL>
                      <a:noFill/>
                    </a:lnL>
                    <a:lnR>
                      <a:noFill/>
                    </a:lnR>
                    <a:lnT>
                      <a:noFill/>
                    </a:lnT>
                    <a:lnB>
                      <a:noFill/>
                    </a:lnB>
                    <a:solidFill>
                      <a:schemeClr val="bg1">
                        <a:lumMod val="95000"/>
                      </a:schemeClr>
                    </a:solidFill>
                  </a:tcPr>
                </a:tc>
              </a:tr>
              <a:tr h="446314">
                <a:tc>
                  <a:txBody>
                    <a:bodyPr/>
                    <a:lstStyle/>
                    <a:p>
                      <a:pPr algn="l" fontAlgn="ctr"/>
                      <a:r>
                        <a:rPr lang="en-US" sz="1800" b="0" i="0" u="none" strike="noStrike">
                          <a:solidFill>
                            <a:srgbClr val="000000"/>
                          </a:solidFill>
                          <a:latin typeface="Calibri"/>
                        </a:rPr>
                        <a:t>PDF downloads</a:t>
                      </a:r>
                    </a:p>
                  </a:txBody>
                  <a:tcPr marR="7620" marT="7620" marB="0" anchor="ctr">
                    <a:lnL>
                      <a:noFill/>
                    </a:lnL>
                    <a:lnR>
                      <a:noFill/>
                    </a:lnR>
                    <a:lnT>
                      <a:noFill/>
                    </a:lnT>
                    <a:lnB>
                      <a:noFill/>
                    </a:lnB>
                  </a:tcPr>
                </a:tc>
                <a:tc>
                  <a:txBody>
                    <a:bodyPr/>
                    <a:lstStyle/>
                    <a:p>
                      <a:pPr algn="ctr" fontAlgn="b"/>
                      <a:r>
                        <a:rPr lang="en-US" sz="1800" b="0" i="0" u="none" strike="noStrike">
                          <a:solidFill>
                            <a:srgbClr val="000000"/>
                          </a:solidFill>
                          <a:latin typeface="Calibri"/>
                        </a:rPr>
                        <a:t>7,213</a:t>
                      </a:r>
                    </a:p>
                  </a:txBody>
                  <a:tcPr marL="7620" marR="7620" marT="7620" marB="0" anchor="b">
                    <a:lnL>
                      <a:noFill/>
                    </a:lnL>
                    <a:lnR>
                      <a:noFill/>
                    </a:lnR>
                    <a:lnT>
                      <a:noFill/>
                    </a:lnT>
                    <a:lnB>
                      <a:noFill/>
                    </a:lnB>
                  </a:tcPr>
                </a:tc>
              </a:tr>
              <a:tr h="446314">
                <a:tc>
                  <a:txBody>
                    <a:bodyPr/>
                    <a:lstStyle/>
                    <a:p>
                      <a:pPr algn="l" fontAlgn="ctr"/>
                      <a:r>
                        <a:rPr lang="en-US" sz="1800" b="0" i="0" u="none" strike="noStrike">
                          <a:solidFill>
                            <a:srgbClr val="000000"/>
                          </a:solidFill>
                          <a:latin typeface="Calibri"/>
                        </a:rPr>
                        <a:t>Browse</a:t>
                      </a:r>
                    </a:p>
                  </a:txBody>
                  <a:tcPr marR="7620" marT="7620" marB="0" anchor="ctr">
                    <a:lnL>
                      <a:noFill/>
                    </a:lnL>
                    <a:lnR>
                      <a:noFill/>
                    </a:lnR>
                    <a:lnT>
                      <a:noFill/>
                    </a:lnT>
                    <a:lnB>
                      <a:noFill/>
                    </a:lnB>
                    <a:solidFill>
                      <a:schemeClr val="bg1">
                        <a:lumMod val="95000"/>
                      </a:schemeClr>
                    </a:solidFill>
                  </a:tcPr>
                </a:tc>
                <a:tc>
                  <a:txBody>
                    <a:bodyPr/>
                    <a:lstStyle/>
                    <a:p>
                      <a:pPr algn="ctr" fontAlgn="b"/>
                      <a:r>
                        <a:rPr lang="en-US" sz="1800" b="0" i="0" u="none" strike="noStrike">
                          <a:solidFill>
                            <a:srgbClr val="000000"/>
                          </a:solidFill>
                          <a:latin typeface="Calibri"/>
                        </a:rPr>
                        <a:t>11,188</a:t>
                      </a:r>
                    </a:p>
                  </a:txBody>
                  <a:tcPr marL="7620" marR="7620" marT="7620" marB="0" anchor="b">
                    <a:lnL>
                      <a:noFill/>
                    </a:lnL>
                    <a:lnR>
                      <a:noFill/>
                    </a:lnR>
                    <a:lnT>
                      <a:noFill/>
                    </a:lnT>
                    <a:lnB>
                      <a:noFill/>
                    </a:lnB>
                    <a:solidFill>
                      <a:schemeClr val="bg1">
                        <a:lumMod val="95000"/>
                      </a:schemeClr>
                    </a:solidFill>
                  </a:tcPr>
                </a:tc>
              </a:tr>
              <a:tr h="446314">
                <a:tc>
                  <a:txBody>
                    <a:bodyPr/>
                    <a:lstStyle/>
                    <a:p>
                      <a:pPr algn="l" fontAlgn="ctr"/>
                      <a:r>
                        <a:rPr lang="en-US" sz="1800" b="0" i="0" u="none" strike="noStrike">
                          <a:solidFill>
                            <a:srgbClr val="000000"/>
                          </a:solidFill>
                          <a:latin typeface="Calibri"/>
                        </a:rPr>
                        <a:t>Search</a:t>
                      </a:r>
                    </a:p>
                  </a:txBody>
                  <a:tcPr marR="7620" marT="7620" marB="0" anchor="ctr">
                    <a:lnL>
                      <a:noFill/>
                    </a:lnL>
                    <a:lnR>
                      <a:noFill/>
                    </a:lnR>
                    <a:lnT>
                      <a:noFill/>
                    </a:lnT>
                    <a:lnB>
                      <a:noFill/>
                    </a:lnB>
                  </a:tcPr>
                </a:tc>
                <a:tc>
                  <a:txBody>
                    <a:bodyPr/>
                    <a:lstStyle/>
                    <a:p>
                      <a:pPr algn="ctr" fontAlgn="b"/>
                      <a:r>
                        <a:rPr lang="en-US" sz="1800" b="0" i="0" u="none" strike="noStrike">
                          <a:solidFill>
                            <a:srgbClr val="000000"/>
                          </a:solidFill>
                          <a:latin typeface="Calibri"/>
                        </a:rPr>
                        <a:t>19,373</a:t>
                      </a:r>
                    </a:p>
                  </a:txBody>
                  <a:tcPr marL="7620" marR="7620" marT="7620" marB="0" anchor="b">
                    <a:lnL>
                      <a:noFill/>
                    </a:lnL>
                    <a:lnR>
                      <a:noFill/>
                    </a:lnR>
                    <a:lnT>
                      <a:noFill/>
                    </a:lnT>
                    <a:lnB>
                      <a:noFill/>
                    </a:lnB>
                  </a:tcPr>
                </a:tc>
              </a:tr>
              <a:tr h="446314">
                <a:tc>
                  <a:txBody>
                    <a:bodyPr/>
                    <a:lstStyle/>
                    <a:p>
                      <a:pPr algn="l" fontAlgn="ctr"/>
                      <a:r>
                        <a:rPr lang="en-US" sz="1800" b="0" i="0" u="none" strike="noStrike">
                          <a:solidFill>
                            <a:srgbClr val="000000"/>
                          </a:solidFill>
                          <a:latin typeface="Calibri"/>
                        </a:rPr>
                        <a:t>Total</a:t>
                      </a:r>
                    </a:p>
                  </a:txBody>
                  <a:tcPr marR="7620" marT="7620" marB="0" anchor="ctr">
                    <a:lnL>
                      <a:noFill/>
                    </a:lnL>
                    <a:lnR>
                      <a:noFill/>
                    </a:lnR>
                    <a:lnT>
                      <a:noFill/>
                    </a:lnT>
                    <a:lnB>
                      <a:noFill/>
                    </a:lnB>
                    <a:solidFill>
                      <a:schemeClr val="bg1">
                        <a:lumMod val="95000"/>
                      </a:schemeClr>
                    </a:solidFill>
                  </a:tcPr>
                </a:tc>
                <a:tc>
                  <a:txBody>
                    <a:bodyPr/>
                    <a:lstStyle/>
                    <a:p>
                      <a:pPr algn="ctr" fontAlgn="b"/>
                      <a:r>
                        <a:rPr lang="en-US" sz="1800" b="0" i="0" u="none" strike="noStrike" dirty="0">
                          <a:solidFill>
                            <a:srgbClr val="000000"/>
                          </a:solidFill>
                          <a:latin typeface="Calibri"/>
                        </a:rPr>
                        <a:t>56,743</a:t>
                      </a:r>
                    </a:p>
                  </a:txBody>
                  <a:tcPr marL="7620" marR="7620" marT="7620" marB="0" anchor="b">
                    <a:lnL>
                      <a:noFill/>
                    </a:lnL>
                    <a:lnR>
                      <a:noFill/>
                    </a:lnR>
                    <a:lnT>
                      <a:noFill/>
                    </a:lnT>
                    <a:lnB>
                      <a:noFill/>
                    </a:lnB>
                    <a:solidFill>
                      <a:schemeClr val="bg1">
                        <a:lumMod val="95000"/>
                      </a:schemeClr>
                    </a:solidFill>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Content Accesses</a:t>
            </a:r>
          </a:p>
        </p:txBody>
      </p:sp>
      <p:graphicFrame>
        <p:nvGraphicFramePr>
          <p:cNvPr id="11" name="Table 10"/>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Content Access </a:t>
                      </a:r>
                      <a:r>
                        <a:rPr lang="en-US" sz="1400" b="0" i="1" u="none" strike="noStrike" dirty="0" smtClean="0">
                          <a:solidFill>
                            <a:srgbClr val="000000"/>
                          </a:solidFill>
                          <a:latin typeface="Calibri" pitchFamily="34" charset="0"/>
                          <a:cs typeface="Calibri" pitchFamily="34" charset="0"/>
                        </a:rPr>
                        <a:t>is calculated based on any one of the following access types occurring: Article Views, PDF Downloads, and Citation Captures</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sp>
        <p:nvSpPr>
          <p:cNvPr id="53253" name="TextBox 7"/>
          <p:cNvSpPr txBox="1">
            <a:spLocks noChangeArrowheads="1"/>
          </p:cNvSpPr>
          <p:nvPr/>
        </p:nvSpPr>
        <p:spPr bwMode="auto">
          <a:xfrm>
            <a:off x="228600" y="4953000"/>
            <a:ext cx="1752600" cy="400050"/>
          </a:xfrm>
          <a:prstGeom prst="rect">
            <a:avLst/>
          </a:prstGeom>
          <a:noFill/>
          <a:ln w="9525">
            <a:noFill/>
            <a:miter lim="800000"/>
            <a:headEnd/>
            <a:tailEnd/>
          </a:ln>
        </p:spPr>
        <p:txBody>
          <a:bodyPr>
            <a:spAutoFit/>
          </a:bodyPr>
          <a:lstStyle/>
          <a:p>
            <a:pPr eaLnBrk="0" fontAlgn="b" hangingPunct="0"/>
            <a:r>
              <a:rPr kumimoji="0" lang="en-US" altLang="zh-TW" sz="1000" i="1">
                <a:solidFill>
                  <a:srgbClr val="000000"/>
                </a:solidFill>
                <a:latin typeface="Calibri" pitchFamily="34" charset="0"/>
                <a:ea typeface="ＭＳ Ｐゴシック" pitchFamily="34" charset="-128"/>
              </a:rPr>
              <a:t>*This reflects Archive-only Content Accesses</a:t>
            </a:r>
          </a:p>
        </p:txBody>
      </p:sp>
      <p:graphicFrame>
        <p:nvGraphicFramePr>
          <p:cNvPr id="6" name="Table 5"/>
          <p:cNvGraphicFramePr>
            <a:graphicFrameLocks noGrp="1"/>
          </p:cNvGraphicFramePr>
          <p:nvPr/>
        </p:nvGraphicFramePr>
        <p:xfrm>
          <a:off x="1447800" y="1828800"/>
          <a:ext cx="5486400" cy="2231570"/>
        </p:xfrm>
        <a:graphic>
          <a:graphicData uri="http://schemas.openxmlformats.org/drawingml/2006/table">
            <a:tbl>
              <a:tblPr/>
              <a:tblGrid>
                <a:gridCol w="3505200"/>
                <a:gridCol w="1981200"/>
              </a:tblGrid>
              <a:tr h="446314">
                <a:tc>
                  <a:txBody>
                    <a:bodyPr/>
                    <a:lstStyle/>
                    <a:p>
                      <a:pPr marL="0" algn="ctr" defTabSz="914400" rtl="0" eaLnBrk="1" fontAlgn="b" latinLnBrk="0" hangingPunct="1"/>
                      <a:r>
                        <a:rPr lang="en-US" sz="1800" b="1" i="0" u="none" strike="noStrike" kern="1200" dirty="0" smtClean="0">
                          <a:solidFill>
                            <a:schemeClr val="bg1"/>
                          </a:solidFill>
                          <a:latin typeface="Calibri"/>
                          <a:ea typeface="+mn-ea"/>
                          <a:cs typeface="+mn-cs"/>
                        </a:rPr>
                        <a:t>Content Access</a:t>
                      </a:r>
                      <a:endParaRPr lang="en-US" sz="1800" b="1" i="0" u="none" strike="noStrike" kern="1200" dirty="0">
                        <a:solidFill>
                          <a:schemeClr val="bg1"/>
                        </a:solidFill>
                        <a:latin typeface="Calibri"/>
                        <a:ea typeface="+mn-ea"/>
                        <a:cs typeface="+mn-cs"/>
                      </a:endParaRPr>
                    </a:p>
                  </a:txBody>
                  <a:tcPr marL="7620" marR="7620" marT="7620" marB="0" anchor="ctr" anchorCtr="1">
                    <a:lnL>
                      <a:noFill/>
                    </a:lnL>
                    <a:lnR>
                      <a:noFill/>
                    </a:lnR>
                    <a:lnT>
                      <a:noFill/>
                    </a:lnT>
                    <a:lnB>
                      <a:noFill/>
                    </a:lnB>
                    <a:solidFill>
                      <a:srgbClr val="881212"/>
                    </a:solidFill>
                  </a:tcPr>
                </a:tc>
                <a:tc>
                  <a:txBody>
                    <a:bodyPr/>
                    <a:lstStyle/>
                    <a:p>
                      <a:pPr marL="0" algn="ctr" defTabSz="914400" rtl="0" eaLnBrk="1" fontAlgn="b" latinLnBrk="0" hangingPunct="1"/>
                      <a:r>
                        <a:rPr lang="en-US" sz="1800" b="1" i="0" u="none" strike="noStrike" kern="1200" dirty="0">
                          <a:solidFill>
                            <a:schemeClr val="bg1"/>
                          </a:solidFill>
                          <a:latin typeface="Calibri"/>
                          <a:ea typeface="+mn-ea"/>
                          <a:cs typeface="+mn-cs"/>
                        </a:rPr>
                        <a:t>2011</a:t>
                      </a:r>
                    </a:p>
                  </a:txBody>
                  <a:tcPr marL="7620" marR="7620" marT="7620" marB="0" anchor="ctr" anchorCtr="1">
                    <a:lnL>
                      <a:noFill/>
                    </a:lnL>
                    <a:lnR>
                      <a:noFill/>
                    </a:lnR>
                    <a:lnT>
                      <a:noFill/>
                    </a:lnT>
                    <a:lnB>
                      <a:noFill/>
                    </a:lnB>
                    <a:solidFill>
                      <a:srgbClr val="881212"/>
                    </a:solidFill>
                  </a:tcPr>
                </a:tc>
              </a:tr>
              <a:tr h="446314">
                <a:tc>
                  <a:txBody>
                    <a:bodyPr/>
                    <a:lstStyle/>
                    <a:p>
                      <a:pPr algn="l" fontAlgn="ctr"/>
                      <a:r>
                        <a:rPr lang="en-US" sz="1800" b="0" i="0" u="none" strike="noStrike" dirty="0">
                          <a:solidFill>
                            <a:srgbClr val="000000"/>
                          </a:solidFill>
                          <a:latin typeface="Calibri"/>
                        </a:rPr>
                        <a:t>Content Access</a:t>
                      </a:r>
                    </a:p>
                  </a:txBody>
                  <a:tcPr marR="7620" marT="7620" marB="0" anchor="ctr">
                    <a:lnL>
                      <a:noFill/>
                    </a:lnL>
                    <a:lnR>
                      <a:noFill/>
                    </a:lnR>
                    <a:lnT>
                      <a:noFill/>
                    </a:lnT>
                    <a:lnB>
                      <a:noFill/>
                    </a:lnB>
                  </a:tcPr>
                </a:tc>
                <a:tc>
                  <a:txBody>
                    <a:bodyPr/>
                    <a:lstStyle/>
                    <a:p>
                      <a:pPr algn="ctr" fontAlgn="b"/>
                      <a:r>
                        <a:rPr lang="en-US" sz="1800" b="0" i="0" u="none" strike="noStrike">
                          <a:solidFill>
                            <a:srgbClr val="000000"/>
                          </a:solidFill>
                          <a:latin typeface="Calibri"/>
                        </a:rPr>
                        <a:t>11,878</a:t>
                      </a:r>
                    </a:p>
                  </a:txBody>
                  <a:tcPr marL="7620" marR="7620" marT="7620" marB="0" anchor="b">
                    <a:lnL>
                      <a:noFill/>
                    </a:lnL>
                    <a:lnR>
                      <a:noFill/>
                    </a:lnR>
                    <a:lnT>
                      <a:noFill/>
                    </a:lnT>
                    <a:lnB>
                      <a:noFill/>
                    </a:lnB>
                  </a:tcPr>
                </a:tc>
              </a:tr>
              <a:tr h="446314">
                <a:tc>
                  <a:txBody>
                    <a:bodyPr/>
                    <a:lstStyle/>
                    <a:p>
                      <a:pPr algn="l" fontAlgn="ctr"/>
                      <a:r>
                        <a:rPr lang="en-US" sz="1800" b="0" i="0" u="none" strike="noStrike">
                          <a:solidFill>
                            <a:srgbClr val="000000"/>
                          </a:solidFill>
                          <a:latin typeface="Calibri"/>
                        </a:rPr>
                        <a:t>Article views</a:t>
                      </a:r>
                    </a:p>
                  </a:txBody>
                  <a:tcPr marR="7620" marT="7620" marB="0" anchor="ctr">
                    <a:lnL>
                      <a:noFill/>
                    </a:lnL>
                    <a:lnR>
                      <a:noFill/>
                    </a:lnR>
                    <a:lnT>
                      <a:noFill/>
                    </a:lnT>
                    <a:lnB>
                      <a:noFill/>
                    </a:lnB>
                    <a:solidFill>
                      <a:schemeClr val="bg1">
                        <a:lumMod val="95000"/>
                      </a:schemeClr>
                    </a:solidFill>
                  </a:tcPr>
                </a:tc>
                <a:tc>
                  <a:txBody>
                    <a:bodyPr/>
                    <a:lstStyle/>
                    <a:p>
                      <a:pPr algn="ctr" fontAlgn="b"/>
                      <a:r>
                        <a:rPr lang="en-US" sz="1800" b="0" i="0" u="none" strike="noStrike">
                          <a:solidFill>
                            <a:srgbClr val="000000"/>
                          </a:solidFill>
                          <a:latin typeface="Calibri"/>
                        </a:rPr>
                        <a:t>8,855</a:t>
                      </a:r>
                    </a:p>
                  </a:txBody>
                  <a:tcPr marL="7620" marR="7620" marT="7620" marB="0" anchor="b">
                    <a:lnL>
                      <a:noFill/>
                    </a:lnL>
                    <a:lnR>
                      <a:noFill/>
                    </a:lnR>
                    <a:lnT>
                      <a:noFill/>
                    </a:lnT>
                    <a:lnB>
                      <a:noFill/>
                    </a:lnB>
                    <a:solidFill>
                      <a:schemeClr val="bg1">
                        <a:lumMod val="95000"/>
                      </a:schemeClr>
                    </a:solidFill>
                  </a:tcPr>
                </a:tc>
              </a:tr>
              <a:tr h="446314">
                <a:tc>
                  <a:txBody>
                    <a:bodyPr/>
                    <a:lstStyle/>
                    <a:p>
                      <a:pPr algn="l" fontAlgn="ctr"/>
                      <a:r>
                        <a:rPr lang="en-US" sz="1800" b="0" i="0" u="none" strike="noStrike">
                          <a:solidFill>
                            <a:srgbClr val="000000"/>
                          </a:solidFill>
                          <a:latin typeface="Calibri"/>
                        </a:rPr>
                        <a:t>PDF downloads</a:t>
                      </a:r>
                    </a:p>
                  </a:txBody>
                  <a:tcPr marR="7620" marT="7620" marB="0" anchor="ctr">
                    <a:lnL>
                      <a:noFill/>
                    </a:lnL>
                    <a:lnR>
                      <a:noFill/>
                    </a:lnR>
                    <a:lnT>
                      <a:noFill/>
                    </a:lnT>
                    <a:lnB>
                      <a:noFill/>
                    </a:lnB>
                  </a:tcPr>
                </a:tc>
                <a:tc>
                  <a:txBody>
                    <a:bodyPr/>
                    <a:lstStyle/>
                    <a:p>
                      <a:pPr algn="ctr" fontAlgn="b"/>
                      <a:r>
                        <a:rPr lang="en-US" sz="1800" b="0" i="0" u="none" strike="noStrike">
                          <a:solidFill>
                            <a:srgbClr val="000000"/>
                          </a:solidFill>
                          <a:latin typeface="Calibri"/>
                        </a:rPr>
                        <a:t>6,688</a:t>
                      </a:r>
                    </a:p>
                  </a:txBody>
                  <a:tcPr marL="7620" marR="7620" marT="7620" marB="0" anchor="b">
                    <a:lnL>
                      <a:noFill/>
                    </a:lnL>
                    <a:lnR>
                      <a:noFill/>
                    </a:lnR>
                    <a:lnT>
                      <a:noFill/>
                    </a:lnT>
                    <a:lnB>
                      <a:noFill/>
                    </a:lnB>
                  </a:tcPr>
                </a:tc>
              </a:tr>
              <a:tr h="446314">
                <a:tc>
                  <a:txBody>
                    <a:bodyPr/>
                    <a:lstStyle/>
                    <a:p>
                      <a:pPr algn="l" fontAlgn="ctr"/>
                      <a:r>
                        <a:rPr lang="en-US" sz="1800" b="0" i="0" u="none" strike="noStrike">
                          <a:solidFill>
                            <a:srgbClr val="000000"/>
                          </a:solidFill>
                          <a:latin typeface="Calibri"/>
                        </a:rPr>
                        <a:t>Citation captures</a:t>
                      </a:r>
                    </a:p>
                  </a:txBody>
                  <a:tcPr marR="7620" marT="7620" marB="0" anchor="ctr">
                    <a:lnL>
                      <a:noFill/>
                    </a:lnL>
                    <a:lnR>
                      <a:noFill/>
                    </a:lnR>
                    <a:lnT>
                      <a:noFill/>
                    </a:lnT>
                    <a:lnB>
                      <a:noFill/>
                    </a:lnB>
                    <a:solidFill>
                      <a:schemeClr val="bg1">
                        <a:lumMod val="95000"/>
                      </a:schemeClr>
                    </a:solidFill>
                  </a:tcPr>
                </a:tc>
                <a:tc>
                  <a:txBody>
                    <a:bodyPr/>
                    <a:lstStyle/>
                    <a:p>
                      <a:pPr algn="ctr" fontAlgn="b"/>
                      <a:r>
                        <a:rPr lang="en-US" sz="1800" b="0" i="0" u="none" strike="noStrike" dirty="0">
                          <a:solidFill>
                            <a:srgbClr val="000000"/>
                          </a:solidFill>
                          <a:latin typeface="Calibri"/>
                        </a:rPr>
                        <a:t>333</a:t>
                      </a:r>
                    </a:p>
                  </a:txBody>
                  <a:tcPr marL="7620" marR="7620" marT="7620" marB="0" anchor="b">
                    <a:lnL>
                      <a:noFill/>
                    </a:lnL>
                    <a:lnR>
                      <a:noFill/>
                    </a:lnR>
                    <a:lnT>
                      <a:noFill/>
                    </a:lnT>
                    <a:lnB>
                      <a:noFill/>
                    </a:lnB>
                    <a:solidFill>
                      <a:schemeClr val="bg1">
                        <a:lumMod val="95000"/>
                      </a:schemeClr>
                    </a:solidFill>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 y="0"/>
            <a:ext cx="7010400" cy="914400"/>
          </a:xfrm>
          <a:prstGeom prst="rect">
            <a:avLst/>
          </a:prstGeom>
        </p:spPr>
        <p:txBody>
          <a:bodyPr anchor="ctr">
            <a:normAutofit fontScale="97500"/>
          </a:bodyPr>
          <a:lstStyle/>
          <a:p>
            <a:pPr>
              <a:defRPr/>
            </a:pPr>
            <a:r>
              <a:rPr kumimoji="0" lang="en-US" b="1" kern="0" dirty="0">
                <a:latin typeface="+mj-lt"/>
                <a:ea typeface="+mj-ea"/>
                <a:cs typeface="+mj-cs"/>
              </a:rPr>
              <a:t>2011 Top 10 Most Accessed Disciplines in </a:t>
            </a:r>
            <a:br>
              <a:rPr kumimoji="0" lang="en-US" b="1" kern="0" dirty="0">
                <a:latin typeface="+mj-lt"/>
                <a:ea typeface="+mj-ea"/>
                <a:cs typeface="+mj-cs"/>
              </a:rPr>
            </a:br>
            <a:r>
              <a:rPr kumimoji="0" lang="en-US" b="1" kern="0" dirty="0">
                <a:latin typeface="+mj-lt"/>
                <a:ea typeface="+mj-ea"/>
                <a:cs typeface="+mj-cs"/>
              </a:rPr>
              <a:t>Archive Collections</a:t>
            </a:r>
          </a:p>
        </p:txBody>
      </p:sp>
      <p:graphicFrame>
        <p:nvGraphicFramePr>
          <p:cNvPr id="11" name="Table 10"/>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Discipline usage </a:t>
                      </a:r>
                      <a:r>
                        <a:rPr lang="en-US" sz="1400" b="0" i="1" u="none" strike="noStrike" dirty="0" smtClean="0">
                          <a:solidFill>
                            <a:srgbClr val="000000"/>
                          </a:solidFill>
                          <a:latin typeface="Calibri" pitchFamily="34" charset="0"/>
                          <a:cs typeface="Calibri" pitchFamily="34" charset="0"/>
                        </a:rPr>
                        <a:t>is measured</a:t>
                      </a:r>
                      <a:r>
                        <a:rPr lang="en-US" sz="1400" b="0" i="1" u="none" strike="noStrike" baseline="0" dirty="0" smtClean="0">
                          <a:solidFill>
                            <a:srgbClr val="000000"/>
                          </a:solidFill>
                          <a:latin typeface="Calibri" pitchFamily="34" charset="0"/>
                          <a:cs typeface="Calibri" pitchFamily="34" charset="0"/>
                        </a:rPr>
                        <a:t> in </a:t>
                      </a:r>
                      <a:r>
                        <a:rPr lang="en-US" sz="1400" b="0" i="1" u="none" strike="noStrike" dirty="0" smtClean="0">
                          <a:solidFill>
                            <a:srgbClr val="000000"/>
                          </a:solidFill>
                          <a:latin typeface="Calibri" pitchFamily="34" charset="0"/>
                          <a:cs typeface="Calibri" pitchFamily="34" charset="0"/>
                        </a:rPr>
                        <a:t>Content Accesses to primary discipline in archive collections</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pic>
        <p:nvPicPr>
          <p:cNvPr id="54277" name="Picture 2"/>
          <p:cNvPicPr>
            <a:picLocks noChangeAspect="1" noChangeArrowheads="1"/>
          </p:cNvPicPr>
          <p:nvPr/>
        </p:nvPicPr>
        <p:blipFill>
          <a:blip r:embed="rId2" cstate="print"/>
          <a:srcRect/>
          <a:stretch>
            <a:fillRect/>
          </a:stretch>
        </p:blipFill>
        <p:spPr bwMode="auto">
          <a:xfrm>
            <a:off x="876300" y="982663"/>
            <a:ext cx="6743700" cy="4464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 y="0"/>
            <a:ext cx="7162800" cy="914400"/>
          </a:xfrm>
          <a:prstGeom prst="rect">
            <a:avLst/>
          </a:prstGeom>
        </p:spPr>
        <p:txBody>
          <a:bodyPr anchor="ctr">
            <a:normAutofit fontScale="97500"/>
          </a:bodyPr>
          <a:lstStyle/>
          <a:p>
            <a:pPr>
              <a:defRPr/>
            </a:pPr>
            <a:r>
              <a:rPr kumimoji="0" lang="en-US" b="1" dirty="0">
                <a:latin typeface="Arial" charset="0"/>
                <a:ea typeface="ＭＳ Ｐゴシック" pitchFamily="28" charset="-128"/>
              </a:rPr>
              <a:t>2011 Top 10 Most Accessed Disciplines in Current Content (CSP)</a:t>
            </a:r>
            <a:r>
              <a:rPr kumimoji="0" lang="en-US" dirty="0">
                <a:latin typeface="Arial" charset="0"/>
                <a:ea typeface="ＭＳ Ｐゴシック" pitchFamily="28" charset="-128"/>
              </a:rPr>
              <a:t> </a:t>
            </a:r>
            <a:endParaRPr kumimoji="0" lang="en-US" b="1" kern="0" dirty="0">
              <a:latin typeface="+mj-lt"/>
              <a:ea typeface="+mj-ea"/>
              <a:cs typeface="+mj-cs"/>
            </a:endParaRPr>
          </a:p>
        </p:txBody>
      </p:sp>
      <p:graphicFrame>
        <p:nvGraphicFramePr>
          <p:cNvPr id="11" name="Table 10"/>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Discipline usage </a:t>
                      </a:r>
                      <a:r>
                        <a:rPr lang="en-US" sz="1400" b="0" i="1" u="none" strike="noStrike" dirty="0" smtClean="0">
                          <a:solidFill>
                            <a:srgbClr val="000000"/>
                          </a:solidFill>
                          <a:latin typeface="Calibri" pitchFamily="34" charset="0"/>
                          <a:cs typeface="Calibri" pitchFamily="34" charset="0"/>
                        </a:rPr>
                        <a:t>is measured</a:t>
                      </a:r>
                      <a:r>
                        <a:rPr lang="en-US" sz="1400" b="0" i="1" u="none" strike="noStrike" baseline="0" dirty="0" smtClean="0">
                          <a:solidFill>
                            <a:srgbClr val="000000"/>
                          </a:solidFill>
                          <a:latin typeface="Calibri" pitchFamily="34" charset="0"/>
                          <a:cs typeface="Calibri" pitchFamily="34" charset="0"/>
                        </a:rPr>
                        <a:t> in </a:t>
                      </a:r>
                      <a:r>
                        <a:rPr lang="en-US" sz="1400" b="0" i="1" u="none" strike="noStrike" dirty="0" smtClean="0">
                          <a:solidFill>
                            <a:srgbClr val="000000"/>
                          </a:solidFill>
                          <a:latin typeface="Calibri" pitchFamily="34" charset="0"/>
                          <a:cs typeface="Calibri" pitchFamily="34" charset="0"/>
                        </a:rPr>
                        <a:t>Content Accesses to primary disciplines in current content</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pic>
        <p:nvPicPr>
          <p:cNvPr id="55301" name="Picture 2"/>
          <p:cNvPicPr>
            <a:picLocks noChangeAspect="1" noChangeArrowheads="1"/>
          </p:cNvPicPr>
          <p:nvPr/>
        </p:nvPicPr>
        <p:blipFill>
          <a:blip r:embed="rId2" cstate="print"/>
          <a:srcRect/>
          <a:stretch>
            <a:fillRect/>
          </a:stretch>
        </p:blipFill>
        <p:spPr bwMode="auto">
          <a:xfrm>
            <a:off x="622300" y="1295400"/>
            <a:ext cx="7512050" cy="405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 y="0"/>
            <a:ext cx="7162800" cy="914400"/>
          </a:xfrm>
          <a:prstGeom prst="rect">
            <a:avLst/>
          </a:prstGeom>
        </p:spPr>
        <p:txBody>
          <a:bodyPr anchor="ctr">
            <a:normAutofit fontScale="97500"/>
          </a:bodyPr>
          <a:lstStyle/>
          <a:p>
            <a:pPr>
              <a:defRPr/>
            </a:pPr>
            <a:r>
              <a:rPr kumimoji="0" lang="en-US" b="1" dirty="0">
                <a:latin typeface="Arial" charset="0"/>
                <a:ea typeface="ＭＳ Ｐゴシック" pitchFamily="28" charset="-128"/>
              </a:rPr>
              <a:t>2011 </a:t>
            </a:r>
            <a:r>
              <a:rPr kumimoji="0" lang="en-US" b="1" dirty="0" err="1">
                <a:latin typeface="Arial" charset="0"/>
                <a:ea typeface="ＭＳ Ｐゴシック" pitchFamily="28" charset="-128"/>
              </a:rPr>
              <a:t>Turnaways</a:t>
            </a:r>
            <a:r>
              <a:rPr kumimoji="0" lang="en-US" b="1" dirty="0">
                <a:latin typeface="Arial" charset="0"/>
                <a:ea typeface="ＭＳ Ｐゴシック" pitchFamily="28" charset="-128"/>
              </a:rPr>
              <a:t> by Collection</a:t>
            </a:r>
            <a:endParaRPr kumimoji="0" lang="en-US" b="1" kern="0" dirty="0">
              <a:latin typeface="+mj-lt"/>
              <a:ea typeface="+mj-ea"/>
              <a:cs typeface="+mj-cs"/>
            </a:endParaRPr>
          </a:p>
        </p:txBody>
      </p:sp>
      <p:graphicFrame>
        <p:nvGraphicFramePr>
          <p:cNvPr id="8" name="Table 7"/>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Turnaways </a:t>
                      </a:r>
                      <a:r>
                        <a:rPr lang="en-US" sz="1400" b="0" i="1" u="none" strike="noStrike" dirty="0" smtClean="0">
                          <a:solidFill>
                            <a:srgbClr val="000000"/>
                          </a:solidFill>
                          <a:latin typeface="Calibri" pitchFamily="34" charset="0"/>
                          <a:cs typeface="Calibri" pitchFamily="34" charset="0"/>
                        </a:rPr>
                        <a:t>reflect the approximate number of attempts to access unlicensed content</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pic>
        <p:nvPicPr>
          <p:cNvPr id="56325" name="Picture 2"/>
          <p:cNvPicPr>
            <a:picLocks noChangeAspect="1" noChangeArrowheads="1"/>
          </p:cNvPicPr>
          <p:nvPr/>
        </p:nvPicPr>
        <p:blipFill>
          <a:blip r:embed="rId2" cstate="print"/>
          <a:srcRect/>
          <a:stretch>
            <a:fillRect/>
          </a:stretch>
        </p:blipFill>
        <p:spPr bwMode="auto">
          <a:xfrm>
            <a:off x="98425" y="1143000"/>
            <a:ext cx="8945563" cy="4351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7162800" cy="914400"/>
          </a:xfrm>
          <a:prstGeom prst="rect">
            <a:avLst/>
          </a:prstGeom>
        </p:spPr>
        <p:txBody>
          <a:bodyPr anchor="ctr">
            <a:normAutofit fontScale="97500"/>
          </a:bodyPr>
          <a:lstStyle/>
          <a:p>
            <a:pPr>
              <a:defRPr/>
            </a:pPr>
            <a:r>
              <a:rPr kumimoji="0" lang="en-US" b="1" kern="0" dirty="0">
                <a:latin typeface="+mj-lt"/>
                <a:ea typeface="+mj-ea"/>
                <a:cs typeface="+mj-cs"/>
              </a:rPr>
              <a:t>2011 </a:t>
            </a:r>
            <a:r>
              <a:rPr kumimoji="0" lang="en-US" b="1" kern="0" dirty="0" err="1">
                <a:latin typeface="+mj-lt"/>
                <a:ea typeface="+mj-ea"/>
                <a:cs typeface="+mj-cs"/>
              </a:rPr>
              <a:t>Turnaways</a:t>
            </a:r>
            <a:r>
              <a:rPr kumimoji="0" lang="en-US" b="1" kern="0" dirty="0">
                <a:latin typeface="+mj-lt"/>
                <a:ea typeface="+mj-ea"/>
                <a:cs typeface="+mj-cs"/>
              </a:rPr>
              <a:t> by Discipline</a:t>
            </a:r>
          </a:p>
        </p:txBody>
      </p:sp>
      <p:graphicFrame>
        <p:nvGraphicFramePr>
          <p:cNvPr id="11" name="Table 10"/>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Turnaways </a:t>
                      </a:r>
                      <a:r>
                        <a:rPr lang="en-US" sz="1400" b="0" i="1" u="none" strike="noStrike" dirty="0" smtClean="0">
                          <a:solidFill>
                            <a:srgbClr val="000000"/>
                          </a:solidFill>
                          <a:latin typeface="Calibri" pitchFamily="34" charset="0"/>
                          <a:cs typeface="Calibri" pitchFamily="34" charset="0"/>
                        </a:rPr>
                        <a:t>reflect the approximate number of attempts to access unlicensed content</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pic>
        <p:nvPicPr>
          <p:cNvPr id="57349" name="Picture 2"/>
          <p:cNvPicPr>
            <a:picLocks noChangeAspect="1" noChangeArrowheads="1"/>
          </p:cNvPicPr>
          <p:nvPr/>
        </p:nvPicPr>
        <p:blipFill>
          <a:blip r:embed="rId2" cstate="print"/>
          <a:srcRect/>
          <a:stretch>
            <a:fillRect/>
          </a:stretch>
        </p:blipFill>
        <p:spPr bwMode="auto">
          <a:xfrm>
            <a:off x="457200" y="1600200"/>
            <a:ext cx="7543800" cy="3743325"/>
          </a:xfrm>
          <a:prstGeom prst="rect">
            <a:avLst/>
          </a:prstGeom>
          <a:noFill/>
          <a:ln w="9525">
            <a:noFill/>
            <a:miter lim="800000"/>
            <a:headEnd/>
            <a:tailEnd/>
          </a:ln>
        </p:spPr>
      </p:pic>
      <p:sp>
        <p:nvSpPr>
          <p:cNvPr id="9" name="Rectangle 8"/>
          <p:cNvSpPr/>
          <p:nvPr/>
        </p:nvSpPr>
        <p:spPr bwMode="auto">
          <a:xfrm>
            <a:off x="6705600" y="1371600"/>
            <a:ext cx="1905000" cy="1981200"/>
          </a:xfrm>
          <a:prstGeom prst="rect">
            <a:avLst/>
          </a:prstGeom>
          <a:solidFill>
            <a:schemeClr val="bg1">
              <a:lumMod val="95000"/>
            </a:schemeClr>
          </a:solidFill>
          <a:ln w="9525" cap="flat" cmpd="sng" algn="ctr">
            <a:noFill/>
            <a:prstDash val="solid"/>
            <a:round/>
            <a:headEnd type="none" w="med" len="med"/>
            <a:tailEnd type="none" w="med" len="med"/>
          </a:ln>
          <a:effectLst>
            <a:outerShdw blurRad="44450" dist="27940" dir="5400000" algn="ctr">
              <a:srgbClr val="000000">
                <a:alpha val="32000"/>
              </a:srgbClr>
            </a:outerShdw>
            <a:softEdge rad="12700"/>
          </a:effectLst>
        </p:spPr>
        <p:txBody>
          <a:bodyPr anchor="ctr"/>
          <a:lstStyle/>
          <a:p>
            <a:pPr eaLnBrk="0" hangingPunct="0">
              <a:defRPr/>
            </a:pPr>
            <a:r>
              <a:rPr kumimoji="0" lang="en-US" sz="1800" dirty="0">
                <a:latin typeface="Calibri" pitchFamily="34" charset="0"/>
                <a:ea typeface="ＭＳ Ｐゴシック" pitchFamily="28" charset="-128"/>
                <a:cs typeface="Calibri" pitchFamily="34" charset="0"/>
              </a:rPr>
              <a:t>The Arts &amp; Sciences VI Collection had the most 'turnaways' of all collections  in 2011</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1" descr="Temp"/>
          <p:cNvPicPr>
            <a:picLocks noChangeAspect="1" noChangeArrowheads="1"/>
          </p:cNvPicPr>
          <p:nvPr/>
        </p:nvPicPr>
        <p:blipFill>
          <a:blip r:embed="rId3" cstate="print"/>
          <a:srcRect/>
          <a:stretch>
            <a:fillRect/>
          </a:stretch>
        </p:blipFill>
        <p:spPr bwMode="auto">
          <a:xfrm>
            <a:off x="0" y="0"/>
            <a:ext cx="9145588" cy="6859588"/>
          </a:xfrm>
          <a:prstGeom prst="rect">
            <a:avLst/>
          </a:prstGeom>
          <a:noFill/>
          <a:ln w="9525">
            <a:noFill/>
            <a:miter lim="800000"/>
            <a:headEnd/>
            <a:tailEnd/>
          </a:ln>
        </p:spPr>
      </p:pic>
      <p:pic>
        <p:nvPicPr>
          <p:cNvPr id="11267" name="Picture 5" descr="jstor_logo_small"/>
          <p:cNvPicPr>
            <a:picLocks noChangeAspect="1" noChangeArrowheads="1"/>
          </p:cNvPicPr>
          <p:nvPr/>
        </p:nvPicPr>
        <p:blipFill>
          <a:blip r:embed="rId4" cstate="print"/>
          <a:srcRect/>
          <a:stretch>
            <a:fillRect/>
          </a:stretch>
        </p:blipFill>
        <p:spPr bwMode="auto">
          <a:xfrm>
            <a:off x="990600" y="3048000"/>
            <a:ext cx="647700" cy="781050"/>
          </a:xfrm>
          <a:prstGeom prst="rect">
            <a:avLst/>
          </a:prstGeom>
          <a:noFill/>
          <a:ln w="9525">
            <a:noFill/>
            <a:miter lim="800000"/>
            <a:headEnd/>
            <a:tailEnd/>
          </a:ln>
        </p:spPr>
      </p:pic>
      <p:sp>
        <p:nvSpPr>
          <p:cNvPr id="4102" name="Rectangle 6"/>
          <p:cNvSpPr>
            <a:spLocks noChangeArrowheads="1"/>
          </p:cNvSpPr>
          <p:nvPr/>
        </p:nvSpPr>
        <p:spPr bwMode="auto">
          <a:xfrm>
            <a:off x="2057400" y="1295400"/>
            <a:ext cx="6705600" cy="4800600"/>
          </a:xfrm>
          <a:prstGeom prst="rect">
            <a:avLst/>
          </a:prstGeom>
          <a:noFill/>
          <a:ln w="9525">
            <a:noFill/>
            <a:miter lim="800000"/>
            <a:headEnd/>
            <a:tailEnd/>
          </a:ln>
        </p:spPr>
        <p:txBody>
          <a:bodyPr/>
          <a:lstStyle/>
          <a:p>
            <a:pPr marL="346075" indent="-346075" eaLnBrk="0" hangingPunct="0">
              <a:spcBef>
                <a:spcPts val="388"/>
              </a:spcBef>
              <a:buClr>
                <a:srgbClr val="595959"/>
              </a:buClr>
              <a:buFont typeface="Arial" charset="0"/>
              <a:buChar char="•"/>
              <a:defRPr/>
            </a:pPr>
            <a:r>
              <a:rPr kumimoji="0" lang="en-US" altLang="zh-TW" b="1" dirty="0" err="1">
                <a:solidFill>
                  <a:srgbClr val="595959"/>
                </a:solidFill>
                <a:latin typeface="+mj-ea"/>
                <a:ea typeface="+mj-ea"/>
              </a:rPr>
              <a:t>Ithaka</a:t>
            </a:r>
            <a:r>
              <a:rPr kumimoji="0" lang="en-US" altLang="zh-TW" b="1" dirty="0">
                <a:solidFill>
                  <a:srgbClr val="595959"/>
                </a:solidFill>
                <a:latin typeface="+mj-ea"/>
                <a:ea typeface="+mj-ea"/>
              </a:rPr>
              <a:t> S+R</a:t>
            </a:r>
            <a:r>
              <a:rPr kumimoji="0" lang="en-US" altLang="zh-TW" dirty="0">
                <a:solidFill>
                  <a:srgbClr val="595959"/>
                </a:solidFill>
                <a:latin typeface="+mj-ea"/>
                <a:ea typeface="+mj-ea"/>
              </a:rPr>
              <a:t> </a:t>
            </a:r>
            <a:r>
              <a:rPr kumimoji="0" lang="zh-TW" altLang="en-US" dirty="0">
                <a:solidFill>
                  <a:srgbClr val="595959"/>
                </a:solidFill>
                <a:latin typeface="+mj-ea"/>
                <a:ea typeface="+mj-ea"/>
              </a:rPr>
              <a:t>一項研究和諮詢服務，重點在於網路環境中學術研究和教學活動的轉型，旨在確立我們的社群所面臨的重大問題並且發揮促成變革的作用。</a:t>
            </a:r>
            <a:r>
              <a:rPr kumimoji="0" lang="en-US" altLang="zh-TW" dirty="0">
                <a:solidFill>
                  <a:srgbClr val="595959"/>
                </a:solidFill>
                <a:latin typeface="+mj-ea"/>
                <a:ea typeface="+mj-ea"/>
              </a:rPr>
              <a:t/>
            </a:r>
            <a:br>
              <a:rPr kumimoji="0" lang="en-US" altLang="zh-TW" dirty="0">
                <a:solidFill>
                  <a:srgbClr val="595959"/>
                </a:solidFill>
                <a:latin typeface="+mj-ea"/>
                <a:ea typeface="+mj-ea"/>
              </a:rPr>
            </a:br>
            <a:endParaRPr kumimoji="0" lang="zh-TW" altLang="en-US" dirty="0">
              <a:solidFill>
                <a:srgbClr val="595959"/>
              </a:solidFill>
              <a:latin typeface="+mj-ea"/>
              <a:ea typeface="+mj-ea"/>
            </a:endParaRPr>
          </a:p>
          <a:p>
            <a:pPr marL="346075" indent="-346075">
              <a:buFontTx/>
              <a:buChar char="•"/>
              <a:defRPr/>
            </a:pPr>
            <a:r>
              <a:rPr kumimoji="0" lang="en-US" altLang="zh-TW" b="1" dirty="0">
                <a:solidFill>
                  <a:srgbClr val="595959"/>
                </a:solidFill>
                <a:latin typeface="+mj-ea"/>
                <a:ea typeface="+mj-ea"/>
              </a:rPr>
              <a:t>JSTOR</a:t>
            </a:r>
            <a:r>
              <a:rPr kumimoji="0" lang="en-US" altLang="zh-TW" dirty="0">
                <a:solidFill>
                  <a:srgbClr val="595959"/>
                </a:solidFill>
                <a:latin typeface="+mj-ea"/>
                <a:ea typeface="+mj-ea"/>
              </a:rPr>
              <a:t> </a:t>
            </a:r>
            <a:r>
              <a:rPr kumimoji="0" lang="zh-TW" altLang="en-US" dirty="0">
                <a:solidFill>
                  <a:srgbClr val="595959"/>
                </a:solidFill>
                <a:latin typeface="+mj-ea"/>
                <a:ea typeface="+mj-ea"/>
              </a:rPr>
              <a:t>是一個發現、存取和保存學術內容成果的研究平台。</a:t>
            </a:r>
          </a:p>
          <a:p>
            <a:pPr marL="346075" indent="-346075">
              <a:defRPr/>
            </a:pPr>
            <a:r>
              <a:rPr kumimoji="0" lang="zh-TW" altLang="en-US" b="1" dirty="0">
                <a:solidFill>
                  <a:srgbClr val="595959"/>
                </a:solidFill>
                <a:latin typeface="+mj-ea"/>
                <a:ea typeface="+mj-ea"/>
              </a:rPr>
              <a:t>　</a:t>
            </a:r>
            <a:endParaRPr kumimoji="0" lang="en-US" altLang="zh-TW" b="1" dirty="0">
              <a:solidFill>
                <a:srgbClr val="595959"/>
              </a:solidFill>
              <a:latin typeface="+mj-ea"/>
              <a:ea typeface="+mj-ea"/>
            </a:endParaRPr>
          </a:p>
          <a:p>
            <a:pPr marL="346075" indent="-346075">
              <a:defRPr/>
            </a:pPr>
            <a:endParaRPr kumimoji="0" lang="zh-TW" altLang="en-US" dirty="0">
              <a:solidFill>
                <a:srgbClr val="595959"/>
              </a:solidFill>
              <a:latin typeface="+mj-ea"/>
              <a:ea typeface="+mj-ea"/>
            </a:endParaRPr>
          </a:p>
          <a:p>
            <a:pPr marL="346075" indent="-346075" eaLnBrk="0" hangingPunct="0">
              <a:spcBef>
                <a:spcPts val="388"/>
              </a:spcBef>
              <a:buFontTx/>
              <a:buChar char="•"/>
              <a:defRPr/>
            </a:pPr>
            <a:r>
              <a:rPr kumimoji="0" lang="en-US" altLang="zh-TW" b="1" dirty="0">
                <a:solidFill>
                  <a:srgbClr val="595959"/>
                </a:solidFill>
                <a:latin typeface="+mj-ea"/>
                <a:ea typeface="+mj-ea"/>
              </a:rPr>
              <a:t>Portico </a:t>
            </a:r>
            <a:r>
              <a:rPr kumimoji="0" lang="zh-TW" altLang="en-US" dirty="0">
                <a:solidFill>
                  <a:srgbClr val="595959"/>
                </a:solidFill>
                <a:latin typeface="+mj-ea"/>
                <a:ea typeface="+mj-ea"/>
              </a:rPr>
              <a:t>是一項提供電子期刊、電子書籍和其他學術性電子內容的數位內容保存服務。</a:t>
            </a:r>
          </a:p>
        </p:txBody>
      </p:sp>
      <p:sp>
        <p:nvSpPr>
          <p:cNvPr id="11269" name="Rectangle 7"/>
          <p:cNvSpPr>
            <a:spLocks noChangeArrowheads="1"/>
          </p:cNvSpPr>
          <p:nvPr/>
        </p:nvSpPr>
        <p:spPr bwMode="auto">
          <a:xfrm>
            <a:off x="342900" y="228600"/>
            <a:ext cx="2628900" cy="461963"/>
          </a:xfrm>
          <a:prstGeom prst="rect">
            <a:avLst/>
          </a:prstGeom>
          <a:noFill/>
          <a:ln w="9525">
            <a:noFill/>
            <a:miter lim="800000"/>
            <a:headEnd/>
            <a:tailEnd/>
          </a:ln>
        </p:spPr>
        <p:txBody>
          <a:bodyPr>
            <a:spAutoFit/>
          </a:bodyPr>
          <a:lstStyle/>
          <a:p>
            <a:pPr eaLnBrk="0" hangingPunct="0"/>
            <a:r>
              <a:rPr kumimoji="0" lang="zh-TW" altLang="en-US" b="1">
                <a:solidFill>
                  <a:srgbClr val="595959"/>
                </a:solidFill>
                <a:ea typeface="ＭＳ Ｐゴシック" pitchFamily="34" charset="-128"/>
              </a:rPr>
              <a:t>服務概述</a:t>
            </a:r>
          </a:p>
        </p:txBody>
      </p:sp>
      <p:pic>
        <p:nvPicPr>
          <p:cNvPr id="11270" name="Picture 8" descr="Ithaka-S+R-final-logo_art"/>
          <p:cNvPicPr>
            <a:picLocks noChangeAspect="1" noChangeArrowheads="1"/>
          </p:cNvPicPr>
          <p:nvPr/>
        </p:nvPicPr>
        <p:blipFill>
          <a:blip r:embed="rId5" cstate="print"/>
          <a:srcRect l="15625" t="21875" r="15625" b="28125"/>
          <a:stretch>
            <a:fillRect/>
          </a:stretch>
        </p:blipFill>
        <p:spPr bwMode="auto">
          <a:xfrm>
            <a:off x="381000" y="1371600"/>
            <a:ext cx="1676400" cy="1219200"/>
          </a:xfrm>
          <a:prstGeom prst="rect">
            <a:avLst/>
          </a:prstGeom>
          <a:noFill/>
          <a:ln w="9525">
            <a:noFill/>
            <a:miter lim="800000"/>
            <a:headEnd/>
            <a:tailEnd/>
          </a:ln>
        </p:spPr>
      </p:pic>
      <p:pic>
        <p:nvPicPr>
          <p:cNvPr id="11271" name="Picture 9" descr="Portico-logo_amy"/>
          <p:cNvPicPr>
            <a:picLocks noChangeAspect="1" noChangeArrowheads="1"/>
          </p:cNvPicPr>
          <p:nvPr/>
        </p:nvPicPr>
        <p:blipFill>
          <a:blip r:embed="rId6" cstate="print"/>
          <a:srcRect t="26984" r="32220"/>
          <a:stretch>
            <a:fillRect/>
          </a:stretch>
        </p:blipFill>
        <p:spPr bwMode="auto">
          <a:xfrm>
            <a:off x="-609600" y="4343400"/>
            <a:ext cx="2514600" cy="3505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7162800" cy="914400"/>
          </a:xfrm>
          <a:prstGeom prst="rect">
            <a:avLst/>
          </a:prstGeom>
        </p:spPr>
        <p:txBody>
          <a:bodyPr anchor="ctr">
            <a:normAutofit fontScale="97500"/>
          </a:bodyPr>
          <a:lstStyle/>
          <a:p>
            <a:pPr>
              <a:defRPr/>
            </a:pPr>
            <a:r>
              <a:rPr kumimoji="0" lang="en-US" b="1" kern="0" dirty="0">
                <a:latin typeface="+mj-lt"/>
                <a:ea typeface="+mj-ea"/>
                <a:cs typeface="+mj-cs"/>
              </a:rPr>
              <a:t>2011 </a:t>
            </a:r>
            <a:r>
              <a:rPr kumimoji="0" lang="en-US" b="1" kern="0" dirty="0" err="1">
                <a:latin typeface="+mj-lt"/>
                <a:ea typeface="+mj-ea"/>
                <a:cs typeface="+mj-cs"/>
              </a:rPr>
              <a:t>Turnaways</a:t>
            </a:r>
            <a:r>
              <a:rPr kumimoji="0" lang="en-US" b="1" kern="0" dirty="0">
                <a:latin typeface="+mj-lt"/>
                <a:ea typeface="+mj-ea"/>
                <a:cs typeface="+mj-cs"/>
              </a:rPr>
              <a:t> by Discipline</a:t>
            </a:r>
          </a:p>
        </p:txBody>
      </p:sp>
      <p:graphicFrame>
        <p:nvGraphicFramePr>
          <p:cNvPr id="11" name="Table 10"/>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Turnaways </a:t>
                      </a:r>
                      <a:r>
                        <a:rPr lang="en-US" sz="1400" b="0" i="1" u="none" strike="noStrike" dirty="0" smtClean="0">
                          <a:solidFill>
                            <a:srgbClr val="000000"/>
                          </a:solidFill>
                          <a:latin typeface="Calibri" pitchFamily="34" charset="0"/>
                          <a:cs typeface="Calibri" pitchFamily="34" charset="0"/>
                        </a:rPr>
                        <a:t>reflect the approximate number of attempts to access unlicensed content</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pic>
        <p:nvPicPr>
          <p:cNvPr id="58373" name="Picture 2"/>
          <p:cNvPicPr>
            <a:picLocks noChangeAspect="1" noChangeArrowheads="1"/>
          </p:cNvPicPr>
          <p:nvPr/>
        </p:nvPicPr>
        <p:blipFill>
          <a:blip r:embed="rId2" cstate="print"/>
          <a:srcRect/>
          <a:stretch>
            <a:fillRect/>
          </a:stretch>
        </p:blipFill>
        <p:spPr bwMode="auto">
          <a:xfrm>
            <a:off x="1366838" y="1733550"/>
            <a:ext cx="6408737" cy="3390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7162800" cy="914400"/>
          </a:xfrm>
          <a:prstGeom prst="rect">
            <a:avLst/>
          </a:prstGeom>
        </p:spPr>
        <p:txBody>
          <a:bodyPr anchor="ctr">
            <a:normAutofit fontScale="97500"/>
          </a:bodyPr>
          <a:lstStyle/>
          <a:p>
            <a:pPr>
              <a:defRPr/>
            </a:pPr>
            <a:r>
              <a:rPr kumimoji="0" lang="en-US" b="1" kern="0" dirty="0">
                <a:latin typeface="+mj-lt"/>
                <a:ea typeface="+mj-ea"/>
                <a:cs typeface="+mj-cs"/>
              </a:rPr>
              <a:t>2011 </a:t>
            </a:r>
            <a:r>
              <a:rPr kumimoji="0" lang="en-US" b="1" kern="0" dirty="0" err="1">
                <a:latin typeface="+mj-lt"/>
                <a:ea typeface="+mj-ea"/>
                <a:cs typeface="+mj-cs"/>
              </a:rPr>
              <a:t>Turnaways</a:t>
            </a:r>
            <a:r>
              <a:rPr kumimoji="0" lang="en-US" b="1" kern="0" dirty="0">
                <a:latin typeface="+mj-lt"/>
                <a:ea typeface="+mj-ea"/>
                <a:cs typeface="+mj-cs"/>
              </a:rPr>
              <a:t> by Discipline</a:t>
            </a:r>
          </a:p>
        </p:txBody>
      </p:sp>
      <p:graphicFrame>
        <p:nvGraphicFramePr>
          <p:cNvPr id="11" name="Table 10"/>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Turnaways </a:t>
                      </a:r>
                      <a:r>
                        <a:rPr lang="en-US" sz="1400" b="0" i="1" u="none" strike="noStrike" dirty="0" smtClean="0">
                          <a:solidFill>
                            <a:srgbClr val="000000"/>
                          </a:solidFill>
                          <a:latin typeface="Calibri" pitchFamily="34" charset="0"/>
                          <a:cs typeface="Calibri" pitchFamily="34" charset="0"/>
                        </a:rPr>
                        <a:t>reflect the approximate number of attempts to access unlicensed content</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pic>
        <p:nvPicPr>
          <p:cNvPr id="59397" name="Picture 2"/>
          <p:cNvPicPr>
            <a:picLocks noChangeAspect="1" noChangeArrowheads="1"/>
          </p:cNvPicPr>
          <p:nvPr/>
        </p:nvPicPr>
        <p:blipFill>
          <a:blip r:embed="rId2" cstate="print"/>
          <a:srcRect/>
          <a:stretch>
            <a:fillRect/>
          </a:stretch>
        </p:blipFill>
        <p:spPr bwMode="auto">
          <a:xfrm>
            <a:off x="1360488" y="1516063"/>
            <a:ext cx="6423025" cy="3825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7162800" cy="914400"/>
          </a:xfrm>
          <a:prstGeom prst="rect">
            <a:avLst/>
          </a:prstGeom>
        </p:spPr>
        <p:txBody>
          <a:bodyPr anchor="ctr">
            <a:normAutofit fontScale="97500"/>
          </a:bodyPr>
          <a:lstStyle/>
          <a:p>
            <a:pPr>
              <a:defRPr/>
            </a:pPr>
            <a:r>
              <a:rPr kumimoji="0" lang="en-US" b="1" kern="0" dirty="0">
                <a:latin typeface="+mj-lt"/>
                <a:ea typeface="+mj-ea"/>
                <a:cs typeface="+mj-cs"/>
              </a:rPr>
              <a:t>2011 </a:t>
            </a:r>
            <a:r>
              <a:rPr kumimoji="0" lang="en-US" b="1" kern="0" dirty="0" err="1">
                <a:latin typeface="+mj-lt"/>
                <a:ea typeface="+mj-ea"/>
                <a:cs typeface="+mj-cs"/>
              </a:rPr>
              <a:t>Turnaways</a:t>
            </a:r>
            <a:r>
              <a:rPr kumimoji="0" lang="en-US" b="1" kern="0" dirty="0">
                <a:latin typeface="+mj-lt"/>
                <a:ea typeface="+mj-ea"/>
                <a:cs typeface="+mj-cs"/>
              </a:rPr>
              <a:t> by Discipline</a:t>
            </a:r>
          </a:p>
        </p:txBody>
      </p:sp>
      <p:graphicFrame>
        <p:nvGraphicFramePr>
          <p:cNvPr id="11" name="Table 10"/>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Turnaways </a:t>
                      </a:r>
                      <a:r>
                        <a:rPr lang="en-US" sz="1400" b="0" i="1" u="none" strike="noStrike" dirty="0" smtClean="0">
                          <a:solidFill>
                            <a:srgbClr val="000000"/>
                          </a:solidFill>
                          <a:latin typeface="Calibri" pitchFamily="34" charset="0"/>
                          <a:cs typeface="Calibri" pitchFamily="34" charset="0"/>
                        </a:rPr>
                        <a:t>reflect the approximate number of attempts to access unlicensed content</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pic>
        <p:nvPicPr>
          <p:cNvPr id="60421" name="Picture 2"/>
          <p:cNvPicPr>
            <a:picLocks noChangeAspect="1" noChangeArrowheads="1"/>
          </p:cNvPicPr>
          <p:nvPr/>
        </p:nvPicPr>
        <p:blipFill>
          <a:blip r:embed="rId2" cstate="print"/>
          <a:srcRect/>
          <a:stretch>
            <a:fillRect/>
          </a:stretch>
        </p:blipFill>
        <p:spPr bwMode="auto">
          <a:xfrm>
            <a:off x="1728788" y="1641475"/>
            <a:ext cx="5684837" cy="3573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7162800" cy="914400"/>
          </a:xfrm>
          <a:prstGeom prst="rect">
            <a:avLst/>
          </a:prstGeom>
        </p:spPr>
        <p:txBody>
          <a:bodyPr anchor="ctr">
            <a:normAutofit fontScale="97500"/>
          </a:bodyPr>
          <a:lstStyle/>
          <a:p>
            <a:pPr>
              <a:defRPr/>
            </a:pPr>
            <a:r>
              <a:rPr kumimoji="0" lang="en-US" b="1" kern="0" dirty="0">
                <a:latin typeface="+mj-lt"/>
                <a:ea typeface="+mj-ea"/>
                <a:cs typeface="+mj-cs"/>
              </a:rPr>
              <a:t>2011 </a:t>
            </a:r>
            <a:r>
              <a:rPr kumimoji="0" lang="en-US" b="1" kern="0" dirty="0" err="1">
                <a:latin typeface="+mj-lt"/>
                <a:ea typeface="+mj-ea"/>
                <a:cs typeface="+mj-cs"/>
              </a:rPr>
              <a:t>Turnaways</a:t>
            </a:r>
            <a:r>
              <a:rPr kumimoji="0" lang="en-US" b="1" kern="0" dirty="0">
                <a:latin typeface="+mj-lt"/>
                <a:ea typeface="+mj-ea"/>
                <a:cs typeface="+mj-cs"/>
              </a:rPr>
              <a:t> by Discipline</a:t>
            </a:r>
          </a:p>
        </p:txBody>
      </p:sp>
      <p:graphicFrame>
        <p:nvGraphicFramePr>
          <p:cNvPr id="11" name="Table 10"/>
          <p:cNvGraphicFramePr>
            <a:graphicFrameLocks noGrp="1"/>
          </p:cNvGraphicFramePr>
          <p:nvPr/>
        </p:nvGraphicFramePr>
        <p:xfrm>
          <a:off x="152400" y="5562600"/>
          <a:ext cx="7772400" cy="762000"/>
        </p:xfrm>
        <a:graphic>
          <a:graphicData uri="http://schemas.openxmlformats.org/drawingml/2006/table">
            <a:tbl>
              <a:tblPr/>
              <a:tblGrid>
                <a:gridCol w="7772400"/>
              </a:tblGrid>
              <a:tr h="762000">
                <a:tc>
                  <a:txBody>
                    <a:bodyPr/>
                    <a:lstStyle/>
                    <a:p>
                      <a:pPr algn="l" fontAlgn="b"/>
                      <a:r>
                        <a:rPr lang="en-US" sz="1400" b="1" i="1" u="none" strike="noStrike" dirty="0" smtClean="0">
                          <a:solidFill>
                            <a:srgbClr val="000000"/>
                          </a:solidFill>
                          <a:latin typeface="Calibri" pitchFamily="34" charset="0"/>
                          <a:cs typeface="Calibri" pitchFamily="34" charset="0"/>
                        </a:rPr>
                        <a:t>Turnaways </a:t>
                      </a:r>
                      <a:r>
                        <a:rPr lang="en-US" sz="1400" b="0" i="1" u="none" strike="noStrike" dirty="0" smtClean="0">
                          <a:solidFill>
                            <a:srgbClr val="000000"/>
                          </a:solidFill>
                          <a:latin typeface="Calibri" pitchFamily="34" charset="0"/>
                          <a:cs typeface="Calibri" pitchFamily="34" charset="0"/>
                        </a:rPr>
                        <a:t>reflect the approximate number of attempts to access unlicensed content</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pic>
        <p:nvPicPr>
          <p:cNvPr id="61445" name="Picture 2"/>
          <p:cNvPicPr>
            <a:picLocks noChangeAspect="1" noChangeArrowheads="1"/>
          </p:cNvPicPr>
          <p:nvPr/>
        </p:nvPicPr>
        <p:blipFill>
          <a:blip r:embed="rId2" cstate="print"/>
          <a:srcRect/>
          <a:stretch>
            <a:fillRect/>
          </a:stretch>
        </p:blipFill>
        <p:spPr bwMode="auto">
          <a:xfrm>
            <a:off x="1744663" y="1695450"/>
            <a:ext cx="5654675" cy="3467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Current Scholarship Usage</a:t>
            </a:r>
          </a:p>
        </p:txBody>
      </p:sp>
      <p:sp>
        <p:nvSpPr>
          <p:cNvPr id="6" name="Rounded Rectangle 5"/>
          <p:cNvSpPr/>
          <p:nvPr/>
        </p:nvSpPr>
        <p:spPr bwMode="auto">
          <a:xfrm>
            <a:off x="228600" y="990600"/>
            <a:ext cx="6324600" cy="381000"/>
          </a:xfrm>
          <a:prstGeom prst="roundRect">
            <a:avLst/>
          </a:prstGeom>
          <a:solidFill>
            <a:srgbClr val="EEEDE2"/>
          </a:solidFill>
          <a:ln>
            <a:solidFill>
              <a:schemeClr val="bg2">
                <a:lumMod val="20000"/>
                <a:lumOff val="8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eaLnBrk="0" hangingPunct="0">
              <a:defRPr/>
            </a:pPr>
            <a:r>
              <a:rPr kumimoji="0" lang="en-US" sz="1800" b="1" dirty="0">
                <a:solidFill>
                  <a:schemeClr val="tx1"/>
                </a:solidFill>
                <a:latin typeface="Calibri" pitchFamily="34" charset="0"/>
                <a:cs typeface="Calibri" pitchFamily="34" charset="0"/>
              </a:rPr>
              <a:t>Top 10 CSP Journals with Most Usage (Date Range CY 2011)</a:t>
            </a:r>
          </a:p>
        </p:txBody>
      </p:sp>
      <p:pic>
        <p:nvPicPr>
          <p:cNvPr id="62468" name="Picture 2"/>
          <p:cNvPicPr>
            <a:picLocks noChangeAspect="1" noChangeArrowheads="1"/>
          </p:cNvPicPr>
          <p:nvPr/>
        </p:nvPicPr>
        <p:blipFill>
          <a:blip r:embed="rId2" cstate="print"/>
          <a:srcRect/>
          <a:stretch>
            <a:fillRect/>
          </a:stretch>
        </p:blipFill>
        <p:spPr bwMode="auto">
          <a:xfrm>
            <a:off x="457200" y="1676400"/>
            <a:ext cx="8153400" cy="4076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Current Scholarship </a:t>
            </a:r>
            <a:r>
              <a:rPr kumimoji="0" lang="en-US" b="1" kern="0" dirty="0" err="1">
                <a:latin typeface="+mj-lt"/>
                <a:ea typeface="+mj-ea"/>
                <a:cs typeface="+mj-cs"/>
              </a:rPr>
              <a:t>Turnaways</a:t>
            </a:r>
            <a:endParaRPr kumimoji="0" lang="en-US" b="1" kern="0" dirty="0">
              <a:latin typeface="+mj-lt"/>
              <a:ea typeface="+mj-ea"/>
              <a:cs typeface="+mj-cs"/>
            </a:endParaRPr>
          </a:p>
        </p:txBody>
      </p:sp>
      <p:graphicFrame>
        <p:nvGraphicFramePr>
          <p:cNvPr id="11" name="Table 10"/>
          <p:cNvGraphicFramePr>
            <a:graphicFrameLocks noGrp="1"/>
          </p:cNvGraphicFramePr>
          <p:nvPr/>
        </p:nvGraphicFramePr>
        <p:xfrm>
          <a:off x="152400" y="6248400"/>
          <a:ext cx="7772400" cy="304800"/>
        </p:xfrm>
        <a:graphic>
          <a:graphicData uri="http://schemas.openxmlformats.org/drawingml/2006/table">
            <a:tbl>
              <a:tblPr/>
              <a:tblGrid>
                <a:gridCol w="7772400"/>
              </a:tblGrid>
              <a:tr h="304800">
                <a:tc>
                  <a:txBody>
                    <a:bodyPr/>
                    <a:lstStyle/>
                    <a:p>
                      <a:pPr algn="l" fontAlgn="b"/>
                      <a:r>
                        <a:rPr lang="en-US" sz="1400" b="1" i="1" u="none" strike="noStrike" dirty="0" smtClean="0">
                          <a:solidFill>
                            <a:srgbClr val="000000"/>
                          </a:solidFill>
                          <a:latin typeface="Calibri" pitchFamily="34" charset="0"/>
                          <a:cs typeface="Calibri" pitchFamily="34" charset="0"/>
                        </a:rPr>
                        <a:t>Turnaways </a:t>
                      </a:r>
                      <a:r>
                        <a:rPr lang="en-US" sz="1400" b="0" i="1" u="none" strike="noStrike" dirty="0" smtClean="0">
                          <a:solidFill>
                            <a:srgbClr val="000000"/>
                          </a:solidFill>
                          <a:latin typeface="Calibri" pitchFamily="34" charset="0"/>
                          <a:cs typeface="Calibri" pitchFamily="34" charset="0"/>
                        </a:rPr>
                        <a:t>reflect the approximate number of attempts to access unlicensed content</a:t>
                      </a:r>
                      <a:endParaRPr lang="en-US" sz="1400" b="0" i="1" u="none" strike="noStrike" dirty="0">
                        <a:solidFill>
                          <a:srgbClr val="000000"/>
                        </a:solidFill>
                        <a:latin typeface="Calibri" pitchFamily="34" charset="0"/>
                        <a:cs typeface="Calibri" pitchFamily="34" charset="0"/>
                      </a:endParaRPr>
                    </a:p>
                  </a:txBody>
                  <a:tcPr marR="0" marT="91440" marB="0" anchor="b">
                    <a:lnL>
                      <a:noFill/>
                    </a:lnL>
                    <a:lnR>
                      <a:noFill/>
                    </a:lnR>
                    <a:lnT>
                      <a:noFill/>
                    </a:lnT>
                    <a:lnB>
                      <a:noFill/>
                    </a:lnB>
                    <a:solidFill>
                      <a:srgbClr val="EEEDE2"/>
                    </a:solidFill>
                  </a:tcPr>
                </a:tc>
              </a:tr>
            </a:tbl>
          </a:graphicData>
        </a:graphic>
      </p:graphicFrame>
      <p:sp>
        <p:nvSpPr>
          <p:cNvPr id="9" name="Rounded Rectangle 8"/>
          <p:cNvSpPr/>
          <p:nvPr/>
        </p:nvSpPr>
        <p:spPr bwMode="auto">
          <a:xfrm>
            <a:off x="838200" y="1066800"/>
            <a:ext cx="6324600" cy="381000"/>
          </a:xfrm>
          <a:prstGeom prst="roundRect">
            <a:avLst/>
          </a:prstGeom>
          <a:solidFill>
            <a:srgbClr val="EEEDE2"/>
          </a:solidFill>
          <a:ln>
            <a:solidFill>
              <a:schemeClr val="bg2">
                <a:lumMod val="20000"/>
                <a:lumOff val="8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eaLnBrk="0" hangingPunct="0">
              <a:defRPr/>
            </a:pPr>
            <a:r>
              <a:rPr kumimoji="0" lang="en-US" sz="1800" b="1" dirty="0">
                <a:solidFill>
                  <a:schemeClr val="tx1"/>
                </a:solidFill>
                <a:latin typeface="Calibri" pitchFamily="34" charset="0"/>
                <a:cs typeface="Calibri" pitchFamily="34" charset="0"/>
              </a:rPr>
              <a:t>Top 10 CSP Journals with Most </a:t>
            </a:r>
            <a:r>
              <a:rPr kumimoji="0" lang="en-US" sz="1800" b="1" dirty="0" err="1">
                <a:solidFill>
                  <a:schemeClr val="tx1"/>
                </a:solidFill>
                <a:latin typeface="Calibri" pitchFamily="34" charset="0"/>
                <a:cs typeface="Calibri" pitchFamily="34" charset="0"/>
              </a:rPr>
              <a:t>Turnaways</a:t>
            </a:r>
            <a:r>
              <a:rPr kumimoji="0" lang="en-US" sz="1800" b="1" dirty="0">
                <a:solidFill>
                  <a:schemeClr val="tx1"/>
                </a:solidFill>
                <a:latin typeface="Calibri" pitchFamily="34" charset="0"/>
                <a:cs typeface="Calibri" pitchFamily="34" charset="0"/>
              </a:rPr>
              <a:t> (Date Range CY 2011)</a:t>
            </a:r>
          </a:p>
        </p:txBody>
      </p:sp>
      <p:graphicFrame>
        <p:nvGraphicFramePr>
          <p:cNvPr id="10" name="Table 9"/>
          <p:cNvGraphicFramePr>
            <a:graphicFrameLocks noGrp="1"/>
          </p:cNvGraphicFramePr>
          <p:nvPr/>
        </p:nvGraphicFramePr>
        <p:xfrm>
          <a:off x="381000" y="1600200"/>
          <a:ext cx="8001001" cy="4038598"/>
        </p:xfrm>
        <a:graphic>
          <a:graphicData uri="http://schemas.openxmlformats.org/drawingml/2006/table">
            <a:tbl>
              <a:tblPr/>
              <a:tblGrid>
                <a:gridCol w="3124201"/>
                <a:gridCol w="1219200"/>
                <a:gridCol w="1371600"/>
                <a:gridCol w="2286000"/>
              </a:tblGrid>
              <a:tr h="635860">
                <a:tc>
                  <a:txBody>
                    <a:bodyPr/>
                    <a:lstStyle/>
                    <a:p>
                      <a:pPr algn="ctr" fontAlgn="b"/>
                      <a:r>
                        <a:rPr lang="en-US" sz="1600" b="1" i="0" u="none" strike="noStrike" dirty="0" smtClean="0">
                          <a:solidFill>
                            <a:schemeClr val="bg1"/>
                          </a:solidFill>
                          <a:latin typeface="Calibri"/>
                        </a:rPr>
                        <a:t>Journal</a:t>
                      </a:r>
                      <a:endParaRPr lang="en-US" sz="1600" b="1" i="0" u="none" strike="noStrike" dirty="0">
                        <a:solidFill>
                          <a:schemeClr val="bg1"/>
                        </a:solidFill>
                        <a:latin typeface="Calibri"/>
                      </a:endParaRP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rgbClr val="881212"/>
                    </a:solidFill>
                  </a:tcPr>
                </a:tc>
                <a:tc>
                  <a:txBody>
                    <a:bodyPr/>
                    <a:lstStyle/>
                    <a:p>
                      <a:pPr algn="ctr" fontAlgn="b"/>
                      <a:r>
                        <a:rPr lang="en-US" sz="1600" b="1" i="0" u="none" strike="noStrike" dirty="0" err="1" smtClean="0">
                          <a:solidFill>
                            <a:schemeClr val="bg1"/>
                          </a:solidFill>
                          <a:latin typeface="Calibri"/>
                        </a:rPr>
                        <a:t>Turnaways</a:t>
                      </a:r>
                      <a:r>
                        <a:rPr lang="en-US" sz="1600" b="1" i="0" u="none" strike="noStrike" dirty="0" smtClean="0">
                          <a:solidFill>
                            <a:schemeClr val="bg1"/>
                          </a:solidFill>
                          <a:latin typeface="Calibri"/>
                        </a:rPr>
                        <a:t> </a:t>
                      </a:r>
                      <a:r>
                        <a:rPr lang="en-US" sz="1600" b="1" i="0" u="none" strike="noStrike" dirty="0">
                          <a:solidFill>
                            <a:schemeClr val="bg1"/>
                          </a:solidFill>
                          <a:latin typeface="Calibri"/>
                        </a:rPr>
                        <a:t>in 2011</a:t>
                      </a: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rgbClr val="881212"/>
                    </a:solidFill>
                  </a:tcPr>
                </a:tc>
                <a:tc>
                  <a:txBody>
                    <a:bodyPr/>
                    <a:lstStyle/>
                    <a:p>
                      <a:pPr algn="ctr" fontAlgn="b"/>
                      <a:r>
                        <a:rPr lang="en-US" sz="1600" b="1" i="0" u="none" strike="noStrike" dirty="0" smtClean="0">
                          <a:solidFill>
                            <a:schemeClr val="bg1"/>
                          </a:solidFill>
                          <a:latin typeface="Calibri"/>
                        </a:rPr>
                        <a:t>Discipline</a:t>
                      </a:r>
                      <a:endParaRPr lang="en-US" sz="1600" b="1" i="0" u="none" strike="noStrike" dirty="0">
                        <a:solidFill>
                          <a:schemeClr val="bg1"/>
                        </a:solidFill>
                        <a:latin typeface="Calibri"/>
                      </a:endParaRP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rgbClr val="881212"/>
                    </a:solidFill>
                  </a:tcPr>
                </a:tc>
                <a:tc>
                  <a:txBody>
                    <a:bodyPr/>
                    <a:lstStyle/>
                    <a:p>
                      <a:pPr algn="ctr" fontAlgn="b"/>
                      <a:r>
                        <a:rPr lang="en-US" sz="1600" b="1" i="0" u="none" strike="noStrike" dirty="0" smtClean="0">
                          <a:solidFill>
                            <a:schemeClr val="bg1"/>
                          </a:solidFill>
                          <a:latin typeface="Calibri"/>
                        </a:rPr>
                        <a:t>Publisher</a:t>
                      </a:r>
                      <a:endParaRPr lang="en-US" sz="1600" b="1" i="0" u="none" strike="noStrike" dirty="0">
                        <a:solidFill>
                          <a:schemeClr val="bg1"/>
                        </a:solidFill>
                        <a:latin typeface="Calibri"/>
                      </a:endParaRPr>
                    </a:p>
                  </a:txBody>
                  <a:tcPr marL="7620" marR="7620" marT="7620" marB="0" anchor="ctr">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rgbClr val="881212"/>
                    </a:solidFill>
                  </a:tcPr>
                </a:tc>
              </a:tr>
              <a:tr h="314377">
                <a:tc>
                  <a:txBody>
                    <a:bodyPr/>
                    <a:lstStyle/>
                    <a:p>
                      <a:pPr algn="l" fontAlgn="b"/>
                      <a:r>
                        <a:rPr lang="en-US" sz="1200" b="0" i="1" u="none" strike="noStrike" dirty="0">
                          <a:solidFill>
                            <a:srgbClr val="000000"/>
                          </a:solidFill>
                          <a:latin typeface="Calibri"/>
                        </a:rPr>
                        <a:t>Ethnomusicology</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19</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Music</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University of Illinois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286672">
                <a:tc>
                  <a:txBody>
                    <a:bodyPr/>
                    <a:lstStyle/>
                    <a:p>
                      <a:pPr algn="l" fontAlgn="b"/>
                      <a:r>
                        <a:rPr lang="en-US" sz="1200" b="0" i="1" u="none" strike="noStrike">
                          <a:solidFill>
                            <a:srgbClr val="000000"/>
                          </a:solidFill>
                          <a:latin typeface="Calibri"/>
                        </a:rPr>
                        <a:t>Comparative Education Review</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5</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Education</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University of Chicago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286672">
                <a:tc>
                  <a:txBody>
                    <a:bodyPr/>
                    <a:lstStyle/>
                    <a:p>
                      <a:pPr algn="l" fontAlgn="b"/>
                      <a:r>
                        <a:rPr lang="en-US" sz="1200" b="0" i="1" u="none" strike="noStrike">
                          <a:solidFill>
                            <a:srgbClr val="000000"/>
                          </a:solidFill>
                          <a:latin typeface="Calibri"/>
                        </a:rPr>
                        <a:t>Ethics</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5</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Philosophy</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University of Chicago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244561">
                <a:tc>
                  <a:txBody>
                    <a:bodyPr/>
                    <a:lstStyle/>
                    <a:p>
                      <a:pPr algn="l" fontAlgn="b"/>
                      <a:r>
                        <a:rPr lang="en-US" sz="1200" b="0" i="1" u="none" strike="noStrike">
                          <a:solidFill>
                            <a:srgbClr val="000000"/>
                          </a:solidFill>
                          <a:latin typeface="Calibri"/>
                        </a:rPr>
                        <a:t>Sociological Perspectives</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4</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Sociology</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University of California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479341">
                <a:tc>
                  <a:txBody>
                    <a:bodyPr/>
                    <a:lstStyle/>
                    <a:p>
                      <a:pPr algn="l" fontAlgn="b"/>
                      <a:r>
                        <a:rPr lang="en-US" sz="1200" b="0" i="1" u="none" strike="noStrike">
                          <a:solidFill>
                            <a:srgbClr val="000000"/>
                          </a:solidFill>
                          <a:latin typeface="Calibri"/>
                        </a:rPr>
                        <a:t>The American Journal of Sociology</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4</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Sociology</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University of Chicago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15086">
                <a:tc>
                  <a:txBody>
                    <a:bodyPr/>
                    <a:lstStyle/>
                    <a:p>
                      <a:pPr algn="l" fontAlgn="b"/>
                      <a:r>
                        <a:rPr lang="en-US" sz="1200" b="0" i="1" u="none" strike="noStrike">
                          <a:solidFill>
                            <a:srgbClr val="000000"/>
                          </a:solidFill>
                          <a:latin typeface="Calibri"/>
                        </a:rPr>
                        <a:t>Economic Development and Cultural Change</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3</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Economics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University of Chicago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250140">
                <a:tc>
                  <a:txBody>
                    <a:bodyPr/>
                    <a:lstStyle/>
                    <a:p>
                      <a:pPr algn="l" fontAlgn="b"/>
                      <a:r>
                        <a:rPr lang="en-US" sz="1200" b="0" i="1" u="none" strike="noStrike">
                          <a:solidFill>
                            <a:srgbClr val="000000"/>
                          </a:solidFill>
                          <a:latin typeface="Calibri"/>
                        </a:rPr>
                        <a:t>The Journal of Political Economy</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3</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Business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University of Chicago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479341">
                <a:tc>
                  <a:txBody>
                    <a:bodyPr/>
                    <a:lstStyle/>
                    <a:p>
                      <a:pPr algn="l" fontAlgn="b"/>
                      <a:r>
                        <a:rPr lang="en-US" sz="1200" b="0" i="1" u="none" strike="noStrike">
                          <a:solidFill>
                            <a:srgbClr val="000000"/>
                          </a:solidFill>
                          <a:latin typeface="Calibri"/>
                        </a:rPr>
                        <a:t>Infection Control and Hospital Epidemiology</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2</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Health Sciences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University of Chicago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14377">
                <a:tc>
                  <a:txBody>
                    <a:bodyPr/>
                    <a:lstStyle/>
                    <a:p>
                      <a:pPr algn="l" fontAlgn="b"/>
                      <a:r>
                        <a:rPr lang="en-US" sz="1200" b="0" i="1" u="none" strike="noStrike">
                          <a:solidFill>
                            <a:srgbClr val="000000"/>
                          </a:solidFill>
                          <a:latin typeface="Calibri"/>
                        </a:rPr>
                        <a:t>Journal of Vietnamese Studies</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2</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Asian Studies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University of California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432171">
                <a:tc>
                  <a:txBody>
                    <a:bodyPr/>
                    <a:lstStyle/>
                    <a:p>
                      <a:pPr algn="l" fontAlgn="b"/>
                      <a:r>
                        <a:rPr lang="en-US" sz="1200" b="0" i="1" u="none" strike="noStrike">
                          <a:solidFill>
                            <a:srgbClr val="000000"/>
                          </a:solidFill>
                          <a:latin typeface="Calibri"/>
                        </a:rPr>
                        <a:t>Signs</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2</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Language &amp; Literature</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University of Chicago Press</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8600"/>
            <a:ext cx="6858000" cy="685800"/>
          </a:xfrm>
          <a:prstGeom prst="rect">
            <a:avLst/>
          </a:prstGeom>
        </p:spPr>
        <p:txBody>
          <a:bodyPr anchor="ctr">
            <a:normAutofit fontScale="97500"/>
          </a:bodyPr>
          <a:lstStyle/>
          <a:p>
            <a:pPr>
              <a:defRPr/>
            </a:pPr>
            <a:r>
              <a:rPr kumimoji="0" lang="en-US" b="1" kern="0" dirty="0">
                <a:latin typeface="+mj-lt"/>
                <a:ea typeface="+mj-ea"/>
                <a:cs typeface="+mj-cs"/>
              </a:rPr>
              <a:t>Sessions Referrer Sources</a:t>
            </a:r>
          </a:p>
        </p:txBody>
      </p:sp>
      <p:pic>
        <p:nvPicPr>
          <p:cNvPr id="64515" name="Picture 3"/>
          <p:cNvPicPr>
            <a:picLocks noChangeAspect="1" noChangeArrowheads="1"/>
          </p:cNvPicPr>
          <p:nvPr/>
        </p:nvPicPr>
        <p:blipFill>
          <a:blip r:embed="rId2" cstate="print"/>
          <a:srcRect/>
          <a:stretch>
            <a:fillRect/>
          </a:stretch>
        </p:blipFill>
        <p:spPr bwMode="auto">
          <a:xfrm>
            <a:off x="4419600" y="1981200"/>
            <a:ext cx="4419600" cy="3225800"/>
          </a:xfrm>
          <a:prstGeom prst="rect">
            <a:avLst/>
          </a:prstGeom>
          <a:noFill/>
          <a:ln w="9525">
            <a:noFill/>
            <a:miter lim="800000"/>
            <a:headEnd/>
            <a:tailEnd/>
          </a:ln>
        </p:spPr>
      </p:pic>
      <p:graphicFrame>
        <p:nvGraphicFramePr>
          <p:cNvPr id="10" name="Table 9"/>
          <p:cNvGraphicFramePr>
            <a:graphicFrameLocks noGrp="1"/>
          </p:cNvGraphicFramePr>
          <p:nvPr/>
        </p:nvGraphicFramePr>
        <p:xfrm>
          <a:off x="152400" y="2286000"/>
          <a:ext cx="4267200" cy="3624264"/>
        </p:xfrm>
        <a:graphic>
          <a:graphicData uri="http://schemas.openxmlformats.org/drawingml/2006/table">
            <a:tbl>
              <a:tblPr/>
              <a:tblGrid>
                <a:gridCol w="2054578"/>
                <a:gridCol w="1004663"/>
                <a:gridCol w="1207959"/>
              </a:tblGrid>
              <a:tr h="300038">
                <a:tc>
                  <a:txBody>
                    <a:bodyPr/>
                    <a:lstStyle/>
                    <a:p>
                      <a:pPr algn="ctr" fontAlgn="b"/>
                      <a:r>
                        <a:rPr lang="en-US" sz="1400" b="1" i="0" u="none" strike="noStrike" dirty="0">
                          <a:solidFill>
                            <a:srgbClr val="000000"/>
                          </a:solidFill>
                          <a:latin typeface="Calibri" pitchFamily="34" charset="0"/>
                          <a:cs typeface="Calibri" pitchFamily="34" charset="0"/>
                        </a:rPr>
                        <a:t>Referrer</a:t>
                      </a:r>
                    </a:p>
                  </a:txBody>
                  <a:tcPr marL="0" marR="0" marT="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lumMod val="95000"/>
                      </a:schemeClr>
                    </a:solidFill>
                  </a:tcPr>
                </a:tc>
                <a:tc>
                  <a:txBody>
                    <a:bodyPr/>
                    <a:lstStyle/>
                    <a:p>
                      <a:pPr algn="ctr" fontAlgn="b"/>
                      <a:r>
                        <a:rPr lang="en-US" sz="1400" b="1" i="0" u="none" strike="noStrike" dirty="0">
                          <a:solidFill>
                            <a:srgbClr val="000000"/>
                          </a:solidFill>
                          <a:latin typeface="Calibri" pitchFamily="34" charset="0"/>
                          <a:cs typeface="Calibri" pitchFamily="34" charset="0"/>
                        </a:rPr>
                        <a:t>2011</a:t>
                      </a:r>
                    </a:p>
                  </a:txBody>
                  <a:tcPr marL="0" marR="0" marT="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lumMod val="95000"/>
                      </a:schemeClr>
                    </a:solidFill>
                  </a:tcPr>
                </a:tc>
                <a:tc>
                  <a:txBody>
                    <a:bodyPr/>
                    <a:lstStyle/>
                    <a:p>
                      <a:pPr algn="ctr" fontAlgn="b"/>
                      <a:r>
                        <a:rPr lang="en-US" sz="1400" b="1" i="0" u="none" strike="noStrike" dirty="0">
                          <a:solidFill>
                            <a:srgbClr val="000000"/>
                          </a:solidFill>
                          <a:latin typeface="Calibri" pitchFamily="34" charset="0"/>
                          <a:cs typeface="Calibri" pitchFamily="34" charset="0"/>
                        </a:rPr>
                        <a:t>2010</a:t>
                      </a:r>
                    </a:p>
                  </a:txBody>
                  <a:tcPr marL="0" marR="0" marT="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solidFill>
                      <a:schemeClr val="bg1">
                        <a:lumMod val="95000"/>
                      </a:schemeClr>
                    </a:solidFill>
                  </a:tcPr>
                </a:tc>
              </a:tr>
              <a:tr h="300038">
                <a:tc>
                  <a:txBody>
                    <a:bodyPr/>
                    <a:lstStyle/>
                    <a:p>
                      <a:pPr algn="l" fontAlgn="b"/>
                      <a:r>
                        <a:rPr lang="en-US" sz="1600" b="0" i="0" u="none" strike="noStrike" dirty="0" err="1">
                          <a:solidFill>
                            <a:srgbClr val="000000"/>
                          </a:solidFill>
                          <a:latin typeface="Calibri"/>
                        </a:rPr>
                        <a:t>google</a:t>
                      </a:r>
                      <a:r>
                        <a:rPr lang="en-US" sz="1600" b="0" i="0" u="none" strike="noStrike" dirty="0">
                          <a:solidFill>
                            <a:srgbClr val="000000"/>
                          </a:solidFill>
                          <a:latin typeface="Calibri"/>
                        </a:rPr>
                        <a:t>-scholar</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1,593</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1,476</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00038">
                <a:tc>
                  <a:txBody>
                    <a:bodyPr/>
                    <a:lstStyle/>
                    <a:p>
                      <a:pPr algn="l" fontAlgn="b"/>
                      <a:r>
                        <a:rPr lang="en-US" sz="1600" b="0" i="0" u="none" strike="noStrike">
                          <a:solidFill>
                            <a:srgbClr val="000000"/>
                          </a:solidFill>
                          <a:latin typeface="Calibri"/>
                        </a:rPr>
                        <a:t>google</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1,365</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1,470</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00038">
                <a:tc>
                  <a:txBody>
                    <a:bodyPr/>
                    <a:lstStyle/>
                    <a:p>
                      <a:pPr algn="l" fontAlgn="b"/>
                      <a:r>
                        <a:rPr lang="en-US" sz="1600" b="0" i="0" u="none" strike="noStrike">
                          <a:solidFill>
                            <a:srgbClr val="000000"/>
                          </a:solidFill>
                          <a:latin typeface="Calibri"/>
                        </a:rPr>
                        <a:t>jstor</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859</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1,314</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00038">
                <a:tc>
                  <a:txBody>
                    <a:bodyPr/>
                    <a:lstStyle/>
                    <a:p>
                      <a:pPr algn="l" fontAlgn="b"/>
                      <a:r>
                        <a:rPr lang="en-US" sz="1600" b="0" i="0" u="none" strike="noStrike">
                          <a:solidFill>
                            <a:srgbClr val="000000"/>
                          </a:solidFill>
                          <a:latin typeface="Calibri"/>
                        </a:rPr>
                        <a:t>163.14.136.85</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858</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711</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00038">
                <a:tc>
                  <a:txBody>
                    <a:bodyPr/>
                    <a:lstStyle/>
                    <a:p>
                      <a:pPr algn="l" fontAlgn="b"/>
                      <a:r>
                        <a:rPr lang="en-US" sz="1600" b="0" i="0" u="none" strike="noStrike">
                          <a:solidFill>
                            <a:srgbClr val="000000"/>
                          </a:solidFill>
                          <a:latin typeface="Calibri"/>
                        </a:rPr>
                        <a:t>metalib.library.scu.edu.tw</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311</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113</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42900">
                <a:tc>
                  <a:txBody>
                    <a:bodyPr/>
                    <a:lstStyle/>
                    <a:p>
                      <a:pPr algn="l" fontAlgn="b"/>
                      <a:r>
                        <a:rPr lang="en-US" sz="1600" b="0" i="0" u="none" strike="noStrike">
                          <a:solidFill>
                            <a:srgbClr val="000000"/>
                          </a:solidFill>
                          <a:latin typeface="Calibri"/>
                        </a:rPr>
                        <a:t>163.14.136.82</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278</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97</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00038">
                <a:tc>
                  <a:txBody>
                    <a:bodyPr/>
                    <a:lstStyle/>
                    <a:p>
                      <a:pPr algn="l" fontAlgn="b"/>
                      <a:r>
                        <a:rPr lang="en-US" sz="1600" b="0" i="0" u="none" strike="noStrike">
                          <a:solidFill>
                            <a:srgbClr val="000000"/>
                          </a:solidFill>
                          <a:latin typeface="Calibri"/>
                        </a:rPr>
                        <a:t>serialsolutions</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94</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172</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42900">
                <a:tc>
                  <a:txBody>
                    <a:bodyPr/>
                    <a:lstStyle/>
                    <a:p>
                      <a:pPr algn="l" fontAlgn="b"/>
                      <a:r>
                        <a:rPr lang="en-US" sz="1600" b="0" i="0" u="none" strike="noStrike">
                          <a:solidFill>
                            <a:srgbClr val="000000"/>
                          </a:solidFill>
                          <a:latin typeface="Calibri"/>
                        </a:rPr>
                        <a:t>www.yuring.be</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56</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75</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21468">
                <a:tc>
                  <a:txBody>
                    <a:bodyPr/>
                    <a:lstStyle/>
                    <a:p>
                      <a:pPr algn="l" fontAlgn="b"/>
                      <a:r>
                        <a:rPr lang="en-US" sz="1600" b="0" i="0" u="none" strike="noStrike">
                          <a:solidFill>
                            <a:srgbClr val="000000"/>
                          </a:solidFill>
                          <a:latin typeface="Calibri"/>
                        </a:rPr>
                        <a:t>repec</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42</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46</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r h="321468">
                <a:tc>
                  <a:txBody>
                    <a:bodyPr/>
                    <a:lstStyle/>
                    <a:p>
                      <a:pPr algn="l" fontAlgn="b"/>
                      <a:r>
                        <a:rPr lang="en-US" sz="1600" b="0" i="0" u="none" strike="noStrike">
                          <a:solidFill>
                            <a:srgbClr val="000000"/>
                          </a:solidFill>
                          <a:latin typeface="Calibri"/>
                        </a:rPr>
                        <a:t>sfx</a:t>
                      </a:r>
                    </a:p>
                  </a:txBody>
                  <a:tcPr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a:solidFill>
                            <a:srgbClr val="000000"/>
                          </a:solidFill>
                          <a:latin typeface="Calibri"/>
                        </a:rPr>
                        <a:t>21</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Calibri"/>
                        </a:rPr>
                        <a:t>380</a:t>
                      </a:r>
                    </a:p>
                  </a:txBody>
                  <a:tcPr marL="7620" marR="7620" marT="7620" marB="0" anchor="b">
                    <a:lnL w="12700" cap="flat" cmpd="sng" algn="ctr">
                      <a:solidFill>
                        <a:schemeClr val="bg2">
                          <a:lumMod val="20000"/>
                          <a:lumOff val="80000"/>
                        </a:schemeClr>
                      </a:solidFill>
                      <a:prstDash val="solid"/>
                      <a:round/>
                      <a:headEnd type="none" w="med" len="med"/>
                      <a:tailEnd type="none" w="med" len="med"/>
                    </a:lnL>
                    <a:lnR w="12700" cap="flat" cmpd="sng" algn="ctr">
                      <a:solidFill>
                        <a:schemeClr val="bg2">
                          <a:lumMod val="20000"/>
                          <a:lumOff val="80000"/>
                        </a:schemeClr>
                      </a:solidFill>
                      <a:prstDash val="solid"/>
                      <a:round/>
                      <a:headEnd type="none" w="med" len="med"/>
                      <a:tailEnd type="none" w="med" len="med"/>
                    </a:lnR>
                    <a:lnT w="12700" cap="flat" cmpd="sng" algn="ctr">
                      <a:solidFill>
                        <a:schemeClr val="bg2">
                          <a:lumMod val="20000"/>
                          <a:lumOff val="80000"/>
                        </a:schemeClr>
                      </a:solidFill>
                      <a:prstDash val="solid"/>
                      <a:round/>
                      <a:headEnd type="none" w="med" len="med"/>
                      <a:tailEnd type="none" w="med" len="med"/>
                    </a:lnT>
                    <a:lnB w="12700" cap="flat" cmpd="sng" algn="ctr">
                      <a:solidFill>
                        <a:schemeClr val="bg2">
                          <a:lumMod val="20000"/>
                          <a:lumOff val="80000"/>
                        </a:schemeClr>
                      </a:solidFill>
                      <a:prstDash val="solid"/>
                      <a:round/>
                      <a:headEnd type="none" w="med" len="med"/>
                      <a:tailEnd type="none" w="med" len="med"/>
                    </a:lnB>
                  </a:tcPr>
                </a:tc>
              </a:tr>
            </a:tbl>
          </a:graphicData>
        </a:graphic>
      </p:graphicFrame>
      <p:sp>
        <p:nvSpPr>
          <p:cNvPr id="8" name="Rounded Rectangle 7"/>
          <p:cNvSpPr/>
          <p:nvPr/>
        </p:nvSpPr>
        <p:spPr bwMode="auto">
          <a:xfrm>
            <a:off x="381000" y="1219200"/>
            <a:ext cx="2895600" cy="838200"/>
          </a:xfrm>
          <a:prstGeom prst="roundRect">
            <a:avLst/>
          </a:prstGeom>
          <a:solidFill>
            <a:schemeClr val="bg1">
              <a:lumMod val="95000"/>
            </a:schemeClr>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0" hangingPunct="0">
              <a:defRPr/>
            </a:pPr>
            <a:r>
              <a:rPr kumimoji="0" lang="en-US" sz="1900" dirty="0">
                <a:solidFill>
                  <a:schemeClr val="tx1"/>
                </a:solidFill>
                <a:latin typeface="Calibri" pitchFamily="34" charset="0"/>
                <a:cs typeface="Calibri" pitchFamily="34" charset="0"/>
              </a:rPr>
              <a:t>A </a:t>
            </a:r>
            <a:r>
              <a:rPr kumimoji="0" lang="zh-TW" altLang="en-US" sz="1900">
                <a:solidFill>
                  <a:schemeClr val="tx1"/>
                </a:solidFill>
                <a:latin typeface="Calibri" pitchFamily="34" charset="0"/>
                <a:cs typeface="Calibri" pitchFamily="34" charset="0"/>
              </a:rPr>
              <a:t>校</a:t>
            </a:r>
            <a:endParaRPr kumimoji="0" lang="en-US" sz="1900" dirty="0">
              <a:solidFill>
                <a:schemeClr val="tx1"/>
              </a:solidFill>
              <a:latin typeface="Calibri" pitchFamily="34" charset="0"/>
              <a:cs typeface="Calibri" pitchFamily="34" charset="0"/>
            </a:endParaRPr>
          </a:p>
          <a:p>
            <a:pPr algn="ctr" eaLnBrk="0" hangingPunct="0">
              <a:defRPr/>
            </a:pPr>
            <a:endParaRPr kumimoji="0" lang="en-US" sz="200" dirty="0">
              <a:solidFill>
                <a:schemeClr val="tx1"/>
              </a:solidFill>
              <a:latin typeface="Calibri" pitchFamily="34" charset="0"/>
              <a:cs typeface="Calibri" pitchFamily="34" charset="0"/>
            </a:endParaRPr>
          </a:p>
          <a:p>
            <a:pPr algn="ctr" eaLnBrk="0" hangingPunct="0">
              <a:defRPr/>
            </a:pPr>
            <a:r>
              <a:rPr kumimoji="0" lang="en-US" sz="1200" dirty="0">
                <a:solidFill>
                  <a:schemeClr val="tx1"/>
                </a:solidFill>
                <a:latin typeface="Calibri" pitchFamily="34" charset="0"/>
                <a:cs typeface="Calibri" pitchFamily="34" charset="0"/>
              </a:rPr>
              <a:t>Top 10 Referrers in 2011</a:t>
            </a:r>
          </a:p>
        </p:txBody>
      </p:sp>
      <p:sp>
        <p:nvSpPr>
          <p:cNvPr id="9" name="Rounded Rectangle 8"/>
          <p:cNvSpPr/>
          <p:nvPr/>
        </p:nvSpPr>
        <p:spPr bwMode="auto">
          <a:xfrm>
            <a:off x="5105400" y="1295400"/>
            <a:ext cx="2590800" cy="762000"/>
          </a:xfrm>
          <a:prstGeom prst="roundRect">
            <a:avLst/>
          </a:prstGeom>
          <a:solidFill>
            <a:schemeClr val="bg1">
              <a:lumMod val="95000"/>
            </a:schemeClr>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0" hangingPunct="0">
              <a:defRPr/>
            </a:pPr>
            <a:r>
              <a:rPr kumimoji="0" lang="en-US" sz="2000" dirty="0">
                <a:solidFill>
                  <a:srgbClr val="000000"/>
                </a:solidFill>
                <a:latin typeface="Calibri" pitchFamily="34" charset="0"/>
                <a:cs typeface="Calibri" pitchFamily="34" charset="0"/>
              </a:rPr>
              <a:t>JSTOR</a:t>
            </a:r>
          </a:p>
          <a:p>
            <a:pPr algn="ctr" eaLnBrk="0" hangingPunct="0">
              <a:defRPr/>
            </a:pPr>
            <a:endParaRPr kumimoji="0" lang="en-US" sz="700" dirty="0">
              <a:solidFill>
                <a:srgbClr val="000000"/>
              </a:solidFill>
              <a:latin typeface="Calibri" pitchFamily="34" charset="0"/>
              <a:cs typeface="Calibri" pitchFamily="34" charset="0"/>
            </a:endParaRPr>
          </a:p>
          <a:p>
            <a:pPr algn="ctr" eaLnBrk="0" hangingPunct="0">
              <a:defRPr/>
            </a:pPr>
            <a:r>
              <a:rPr kumimoji="0" lang="en-US" sz="1200" dirty="0">
                <a:solidFill>
                  <a:srgbClr val="000000"/>
                </a:solidFill>
                <a:latin typeface="Calibri" pitchFamily="34" charset="0"/>
                <a:cs typeface="Calibri" pitchFamily="34" charset="0"/>
              </a:rPr>
              <a:t>All Sites, All Referrers 2011</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ChangeArrowheads="1"/>
          </p:cNvSpPr>
          <p:nvPr/>
        </p:nvSpPr>
        <p:spPr bwMode="auto">
          <a:xfrm>
            <a:off x="1295400" y="1981200"/>
            <a:ext cx="6248400" cy="2286000"/>
          </a:xfrm>
          <a:prstGeom prst="rect">
            <a:avLst/>
          </a:prstGeom>
          <a:solidFill>
            <a:srgbClr val="EEEDE2"/>
          </a:solidFill>
          <a:ln w="98425" cmpd="thickThin" algn="ctr">
            <a:solidFill>
              <a:srgbClr val="DEDBC4"/>
            </a:solidFill>
            <a:round/>
            <a:headEnd/>
            <a:tailEnd/>
          </a:ln>
        </p:spPr>
        <p:txBody>
          <a:bodyPr anchor="ctr"/>
          <a:lstStyle/>
          <a:p>
            <a:pPr algn="ctr" eaLnBrk="0" hangingPunct="0"/>
            <a:r>
              <a:rPr kumimoji="0" lang="en-US" altLang="zh-TW" sz="4600">
                <a:latin typeface="Calibri" pitchFamily="34" charset="0"/>
                <a:ea typeface="ＭＳ Ｐゴシック" pitchFamily="34" charset="-128"/>
              </a:rPr>
              <a:t>Appendix</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p:txBody>
          <a:bodyPr/>
          <a:lstStyle/>
          <a:p>
            <a:pPr eaLnBrk="1" hangingPunct="1"/>
            <a:r>
              <a:rPr lang="en-US" altLang="zh-TW" smtClean="0">
                <a:solidFill>
                  <a:schemeClr val="tx1"/>
                </a:solidFill>
                <a:ea typeface="新細明體" pitchFamily="18" charset="-120"/>
              </a:rPr>
              <a:t>Title Lists</a:t>
            </a:r>
          </a:p>
        </p:txBody>
      </p:sp>
      <p:graphicFrame>
        <p:nvGraphicFramePr>
          <p:cNvPr id="4" name="Table 3"/>
          <p:cNvGraphicFramePr>
            <a:graphicFrameLocks noGrp="1"/>
          </p:cNvGraphicFramePr>
          <p:nvPr/>
        </p:nvGraphicFramePr>
        <p:xfrm>
          <a:off x="228600" y="1435100"/>
          <a:ext cx="8686800" cy="5194847"/>
        </p:xfrm>
        <a:graphic>
          <a:graphicData uri="http://schemas.openxmlformats.org/drawingml/2006/table">
            <a:tbl>
              <a:tblPr/>
              <a:tblGrid>
                <a:gridCol w="2708787"/>
                <a:gridCol w="5978013"/>
              </a:tblGrid>
              <a:tr h="608010">
                <a:tc>
                  <a:txBody>
                    <a:bodyPr/>
                    <a:lstStyle/>
                    <a:p>
                      <a:pPr marL="0" algn="ctr" defTabSz="914400" rtl="0" eaLnBrk="1" fontAlgn="b" latinLnBrk="0" hangingPunct="1"/>
                      <a:r>
                        <a:rPr lang="en-US" sz="1800" b="1" i="0" u="none" strike="noStrike" kern="1200" dirty="0">
                          <a:solidFill>
                            <a:schemeClr val="bg1"/>
                          </a:solidFill>
                          <a:latin typeface="Arial"/>
                          <a:ea typeface="+mn-ea"/>
                          <a:cs typeface="+mn-cs"/>
                        </a:rPr>
                        <a:t>Collection</a:t>
                      </a:r>
                    </a:p>
                  </a:txBody>
                  <a:tcPr marL="2746" marR="2746" marT="2746" marB="0" anchor="ctr">
                    <a:lnL>
                      <a:noFill/>
                    </a:lnL>
                    <a:lnR>
                      <a:noFill/>
                    </a:lnR>
                    <a:lnT>
                      <a:noFill/>
                    </a:lnT>
                    <a:lnB>
                      <a:noFill/>
                    </a:lnB>
                    <a:solidFill>
                      <a:srgbClr val="881212"/>
                    </a:solidFill>
                  </a:tcPr>
                </a:tc>
                <a:tc>
                  <a:txBody>
                    <a:bodyPr/>
                    <a:lstStyle/>
                    <a:p>
                      <a:pPr marL="0" algn="ctr" defTabSz="914400" rtl="0" eaLnBrk="1" fontAlgn="b" latinLnBrk="0" hangingPunct="1"/>
                      <a:r>
                        <a:rPr lang="en-US" sz="1800" b="1" i="0" u="none" strike="noStrike" kern="1200" dirty="0">
                          <a:solidFill>
                            <a:schemeClr val="bg1"/>
                          </a:solidFill>
                          <a:latin typeface="Arial"/>
                          <a:ea typeface="+mn-ea"/>
                          <a:cs typeface="+mn-cs"/>
                        </a:rPr>
                        <a:t>Title List</a:t>
                      </a:r>
                    </a:p>
                  </a:txBody>
                  <a:tcPr marL="2746" marR="2746" marT="2746" marB="0" anchor="ctr">
                    <a:lnL>
                      <a:noFill/>
                    </a:lnL>
                    <a:lnR>
                      <a:noFill/>
                    </a:lnR>
                    <a:lnT>
                      <a:noFill/>
                    </a:lnT>
                    <a:lnB>
                      <a:noFill/>
                    </a:lnB>
                    <a:solidFill>
                      <a:srgbClr val="881212"/>
                    </a:solidFill>
                  </a:tcPr>
                </a:tc>
              </a:tr>
              <a:tr h="343361">
                <a:tc>
                  <a:txBody>
                    <a:bodyPr/>
                    <a:lstStyle/>
                    <a:p>
                      <a:pPr algn="ctr" fontAlgn="ctr"/>
                      <a:r>
                        <a:rPr lang="en-US" sz="1600" b="0" i="0" u="none" strike="noStrike" dirty="0" smtClean="0">
                          <a:solidFill>
                            <a:srgbClr val="000000"/>
                          </a:solidFill>
                          <a:latin typeface="Calibri" pitchFamily="34" charset="0"/>
                          <a:cs typeface="Calibri" pitchFamily="34" charset="0"/>
                        </a:rPr>
                        <a:t>Arts </a:t>
                      </a:r>
                      <a:r>
                        <a:rPr lang="en-US" sz="1600" b="0" i="0" u="none" strike="noStrike" dirty="0">
                          <a:solidFill>
                            <a:srgbClr val="000000"/>
                          </a:solidFill>
                          <a:latin typeface="Calibri" pitchFamily="34" charset="0"/>
                          <a:cs typeface="Calibri" pitchFamily="34" charset="0"/>
                        </a:rPr>
                        <a:t>&amp; Sciences I</a:t>
                      </a:r>
                    </a:p>
                  </a:txBody>
                  <a:tcPr marL="0" marR="0" marT="0" marB="0" anchor="ctr">
                    <a:lnL>
                      <a:noFill/>
                    </a:lnL>
                    <a:lnR>
                      <a:noFill/>
                    </a:lnR>
                    <a:lnT>
                      <a:noFill/>
                    </a:lnT>
                    <a:lnB>
                      <a:noFill/>
                    </a:lnB>
                    <a:solidFill>
                      <a:schemeClr val="bg1"/>
                    </a:solidFill>
                  </a:tcPr>
                </a:tc>
                <a:tc>
                  <a:txBody>
                    <a:bodyPr/>
                    <a:lstStyle/>
                    <a:p>
                      <a:pPr lvl="1" algn="l" fontAlgn="ctr"/>
                      <a:r>
                        <a:rPr lang="en-US" sz="1000" b="0" i="0" u="sng" strike="noStrike" dirty="0">
                          <a:solidFill>
                            <a:srgbClr val="376091"/>
                          </a:solidFill>
                          <a:latin typeface="Calibri" pitchFamily="34" charset="0"/>
                          <a:cs typeface="Calibri" pitchFamily="34" charset="0"/>
                          <a:hlinkClick r:id="rId2"/>
                        </a:rPr>
                        <a:t>http://www.jstor.org/action/showJournals?browseType=collectionInfoPage&amp;selectCollection=as</a:t>
                      </a:r>
                      <a:endParaRPr lang="en-US" sz="1000" b="0" i="0" u="sng" strike="noStrike" dirty="0">
                        <a:solidFill>
                          <a:srgbClr val="376091"/>
                        </a:solidFill>
                        <a:latin typeface="Calibri" pitchFamily="34" charset="0"/>
                        <a:cs typeface="Calibri" pitchFamily="34" charset="0"/>
                      </a:endParaRPr>
                    </a:p>
                  </a:txBody>
                  <a:tcPr marL="0" marR="0" marT="0" marB="0" anchor="ctr">
                    <a:lnL>
                      <a:noFill/>
                    </a:lnL>
                    <a:lnR>
                      <a:noFill/>
                    </a:lnR>
                    <a:lnT>
                      <a:noFill/>
                    </a:lnT>
                    <a:lnB>
                      <a:noFill/>
                    </a:lnB>
                    <a:solidFill>
                      <a:schemeClr val="bg1"/>
                    </a:solidFill>
                  </a:tcPr>
                </a:tc>
              </a:tr>
              <a:tr h="343361">
                <a:tc>
                  <a:txBody>
                    <a:bodyPr/>
                    <a:lstStyle/>
                    <a:p>
                      <a:pPr algn="ctr" fontAlgn="ctr"/>
                      <a:r>
                        <a:rPr lang="en-US" sz="1600" b="0" i="0" u="none" strike="noStrike" dirty="0" smtClean="0">
                          <a:solidFill>
                            <a:srgbClr val="000000"/>
                          </a:solidFill>
                          <a:latin typeface="Calibri" pitchFamily="34" charset="0"/>
                          <a:cs typeface="Calibri" pitchFamily="34" charset="0"/>
                        </a:rPr>
                        <a:t>Arts </a:t>
                      </a:r>
                      <a:r>
                        <a:rPr lang="en-US" sz="1600" b="0" i="0" u="none" strike="noStrike" dirty="0">
                          <a:solidFill>
                            <a:srgbClr val="000000"/>
                          </a:solidFill>
                          <a:latin typeface="Calibri" pitchFamily="34" charset="0"/>
                          <a:cs typeface="Calibri" pitchFamily="34" charset="0"/>
                        </a:rPr>
                        <a:t>&amp; Sciences II</a:t>
                      </a:r>
                    </a:p>
                  </a:txBody>
                  <a:tcPr marL="0" marR="0" marT="0" marB="0" anchor="ctr">
                    <a:lnL>
                      <a:noFill/>
                    </a:lnL>
                    <a:lnR>
                      <a:noFill/>
                    </a:lnR>
                    <a:lnT>
                      <a:noFill/>
                    </a:lnT>
                    <a:lnB>
                      <a:noFill/>
                    </a:lnB>
                    <a:solidFill>
                      <a:schemeClr val="bg1">
                        <a:lumMod val="95000"/>
                      </a:schemeClr>
                    </a:solidFill>
                  </a:tcPr>
                </a:tc>
                <a:tc>
                  <a:txBody>
                    <a:bodyPr/>
                    <a:lstStyle/>
                    <a:p>
                      <a:pPr lvl="1" algn="l" fontAlgn="ctr"/>
                      <a:r>
                        <a:rPr lang="en-US" sz="1000" b="0" i="0" u="sng" strike="noStrike" dirty="0">
                          <a:solidFill>
                            <a:srgbClr val="376091"/>
                          </a:solidFill>
                          <a:latin typeface="Calibri" pitchFamily="34" charset="0"/>
                          <a:cs typeface="Calibri" pitchFamily="34" charset="0"/>
                          <a:hlinkClick r:id="rId3"/>
                        </a:rPr>
                        <a:t>http://www.jstor.org/action/showJournals?browseType=collectionInfoPage&amp;selectCollection=asii</a:t>
                      </a:r>
                      <a:endParaRPr lang="en-US" sz="1000" b="0" i="0" u="sng" strike="noStrike" dirty="0">
                        <a:solidFill>
                          <a:srgbClr val="376091"/>
                        </a:solidFill>
                        <a:latin typeface="Calibri" pitchFamily="34" charset="0"/>
                        <a:cs typeface="Calibri" pitchFamily="34" charset="0"/>
                      </a:endParaRPr>
                    </a:p>
                  </a:txBody>
                  <a:tcPr marL="0" marR="0" marT="0" marB="0" anchor="ctr">
                    <a:lnL>
                      <a:noFill/>
                    </a:lnL>
                    <a:lnR>
                      <a:noFill/>
                    </a:lnR>
                    <a:lnT>
                      <a:noFill/>
                    </a:lnT>
                    <a:lnB>
                      <a:noFill/>
                    </a:lnB>
                    <a:solidFill>
                      <a:schemeClr val="bg1">
                        <a:lumMod val="95000"/>
                      </a:schemeClr>
                    </a:solidFill>
                  </a:tcPr>
                </a:tc>
              </a:tr>
              <a:tr h="343361">
                <a:tc>
                  <a:txBody>
                    <a:bodyPr/>
                    <a:lstStyle/>
                    <a:p>
                      <a:pPr algn="ctr" fontAlgn="ctr"/>
                      <a:r>
                        <a:rPr lang="en-US" sz="1600" b="0" i="0" u="none" strike="noStrike" dirty="0" smtClean="0">
                          <a:solidFill>
                            <a:srgbClr val="000000"/>
                          </a:solidFill>
                          <a:latin typeface="Calibri" pitchFamily="34" charset="0"/>
                          <a:cs typeface="Calibri" pitchFamily="34" charset="0"/>
                        </a:rPr>
                        <a:t>Arts </a:t>
                      </a:r>
                      <a:r>
                        <a:rPr lang="en-US" sz="1600" b="0" i="0" u="none" strike="noStrike" dirty="0">
                          <a:solidFill>
                            <a:srgbClr val="000000"/>
                          </a:solidFill>
                          <a:latin typeface="Calibri" pitchFamily="34" charset="0"/>
                          <a:cs typeface="Calibri" pitchFamily="34" charset="0"/>
                        </a:rPr>
                        <a:t>&amp; Sciences III</a:t>
                      </a:r>
                    </a:p>
                  </a:txBody>
                  <a:tcPr marL="0" marR="0" marT="0" marB="0" anchor="ctr">
                    <a:lnL>
                      <a:noFill/>
                    </a:lnL>
                    <a:lnR>
                      <a:noFill/>
                    </a:lnR>
                    <a:lnT>
                      <a:noFill/>
                    </a:lnT>
                    <a:lnB>
                      <a:noFill/>
                    </a:lnB>
                    <a:solidFill>
                      <a:schemeClr val="bg1"/>
                    </a:solidFill>
                  </a:tcPr>
                </a:tc>
                <a:tc>
                  <a:txBody>
                    <a:bodyPr/>
                    <a:lstStyle/>
                    <a:p>
                      <a:pPr lvl="1" algn="l" fontAlgn="ctr"/>
                      <a:r>
                        <a:rPr lang="en-US" sz="1000" b="0" i="0" u="sng" strike="noStrike" dirty="0">
                          <a:solidFill>
                            <a:srgbClr val="376091"/>
                          </a:solidFill>
                          <a:latin typeface="Calibri" pitchFamily="34" charset="0"/>
                          <a:cs typeface="Calibri" pitchFamily="34" charset="0"/>
                          <a:hlinkClick r:id="rId4"/>
                        </a:rPr>
                        <a:t>http://www.jstor.org/action/showJournals?browseType=collectionInfoPage&amp;selectCollection=asiii</a:t>
                      </a:r>
                      <a:endParaRPr lang="en-US" sz="1000" b="0" i="0" u="sng" strike="noStrike" dirty="0">
                        <a:solidFill>
                          <a:srgbClr val="376091"/>
                        </a:solidFill>
                        <a:latin typeface="Calibri" pitchFamily="34" charset="0"/>
                        <a:cs typeface="Calibri" pitchFamily="34" charset="0"/>
                      </a:endParaRPr>
                    </a:p>
                  </a:txBody>
                  <a:tcPr marL="0" marR="0" marT="0" marB="0" anchor="ctr">
                    <a:lnL>
                      <a:noFill/>
                    </a:lnL>
                    <a:lnR>
                      <a:noFill/>
                    </a:lnR>
                    <a:lnT>
                      <a:noFill/>
                    </a:lnT>
                    <a:lnB>
                      <a:noFill/>
                    </a:lnB>
                    <a:solidFill>
                      <a:schemeClr val="bg1"/>
                    </a:solidFill>
                  </a:tcPr>
                </a:tc>
              </a:tr>
              <a:tr h="343361">
                <a:tc>
                  <a:txBody>
                    <a:bodyPr/>
                    <a:lstStyle/>
                    <a:p>
                      <a:pPr algn="ctr" fontAlgn="ctr"/>
                      <a:r>
                        <a:rPr lang="en-US" sz="1600" b="0" i="0" u="none" strike="noStrike" dirty="0" smtClean="0">
                          <a:solidFill>
                            <a:srgbClr val="000000"/>
                          </a:solidFill>
                          <a:latin typeface="Calibri" pitchFamily="34" charset="0"/>
                          <a:cs typeface="Calibri" pitchFamily="34" charset="0"/>
                        </a:rPr>
                        <a:t>Arts </a:t>
                      </a:r>
                      <a:r>
                        <a:rPr lang="en-US" sz="1600" b="0" i="0" u="none" strike="noStrike" dirty="0">
                          <a:solidFill>
                            <a:srgbClr val="000000"/>
                          </a:solidFill>
                          <a:latin typeface="Calibri" pitchFamily="34" charset="0"/>
                          <a:cs typeface="Calibri" pitchFamily="34" charset="0"/>
                        </a:rPr>
                        <a:t>&amp; Sciences IV</a:t>
                      </a:r>
                    </a:p>
                  </a:txBody>
                  <a:tcPr marL="0" marR="0" marT="0" marB="0" anchor="ctr">
                    <a:lnL>
                      <a:noFill/>
                    </a:lnL>
                    <a:lnR>
                      <a:noFill/>
                    </a:lnR>
                    <a:lnT>
                      <a:noFill/>
                    </a:lnT>
                    <a:lnB>
                      <a:noFill/>
                    </a:lnB>
                    <a:solidFill>
                      <a:schemeClr val="bg1">
                        <a:lumMod val="95000"/>
                      </a:schemeClr>
                    </a:solidFill>
                  </a:tcPr>
                </a:tc>
                <a:tc>
                  <a:txBody>
                    <a:bodyPr/>
                    <a:lstStyle/>
                    <a:p>
                      <a:pPr lvl="1" algn="l" fontAlgn="ctr"/>
                      <a:r>
                        <a:rPr lang="en-US" sz="1000" b="0" i="0" u="sng" strike="noStrike" dirty="0">
                          <a:solidFill>
                            <a:srgbClr val="376091"/>
                          </a:solidFill>
                          <a:latin typeface="Calibri" pitchFamily="34" charset="0"/>
                          <a:cs typeface="Calibri" pitchFamily="34" charset="0"/>
                          <a:hlinkClick r:id="rId5"/>
                        </a:rPr>
                        <a:t>http://www.jstor.org/action/showJournals?browseType=collectionInfoPage&amp;selectCollection=asiv</a:t>
                      </a:r>
                      <a:endParaRPr lang="en-US" sz="1000" b="0" i="0" u="sng" strike="noStrike" dirty="0">
                        <a:solidFill>
                          <a:srgbClr val="376091"/>
                        </a:solidFill>
                        <a:latin typeface="Calibri" pitchFamily="34" charset="0"/>
                        <a:cs typeface="Calibri" pitchFamily="34" charset="0"/>
                      </a:endParaRPr>
                    </a:p>
                  </a:txBody>
                  <a:tcPr marL="0" marR="0" marT="0" marB="0" anchor="ctr">
                    <a:lnL>
                      <a:noFill/>
                    </a:lnL>
                    <a:lnR>
                      <a:noFill/>
                    </a:lnR>
                    <a:lnT>
                      <a:noFill/>
                    </a:lnT>
                    <a:lnB>
                      <a:noFill/>
                    </a:lnB>
                    <a:solidFill>
                      <a:schemeClr val="bg1">
                        <a:lumMod val="95000"/>
                      </a:schemeClr>
                    </a:solidFill>
                  </a:tcPr>
                </a:tc>
              </a:tr>
              <a:tr h="343361">
                <a:tc>
                  <a:txBody>
                    <a:bodyPr/>
                    <a:lstStyle/>
                    <a:p>
                      <a:pPr algn="ctr" fontAlgn="ctr"/>
                      <a:r>
                        <a:rPr lang="en-US" sz="1600" b="0" i="0" u="none" strike="noStrike" dirty="0" smtClean="0">
                          <a:solidFill>
                            <a:srgbClr val="000000"/>
                          </a:solidFill>
                          <a:latin typeface="Calibri" pitchFamily="34" charset="0"/>
                          <a:cs typeface="Calibri" pitchFamily="34" charset="0"/>
                        </a:rPr>
                        <a:t>Arts </a:t>
                      </a:r>
                      <a:r>
                        <a:rPr lang="en-US" sz="1600" b="0" i="0" u="none" strike="noStrike" dirty="0">
                          <a:solidFill>
                            <a:srgbClr val="000000"/>
                          </a:solidFill>
                          <a:latin typeface="Calibri" pitchFamily="34" charset="0"/>
                          <a:cs typeface="Calibri" pitchFamily="34" charset="0"/>
                        </a:rPr>
                        <a:t>&amp; Sciences V</a:t>
                      </a:r>
                    </a:p>
                  </a:txBody>
                  <a:tcPr marL="0" marR="0" marT="0" marB="0" anchor="ctr">
                    <a:lnL>
                      <a:noFill/>
                    </a:lnL>
                    <a:lnR>
                      <a:noFill/>
                    </a:lnR>
                    <a:lnT>
                      <a:noFill/>
                    </a:lnT>
                    <a:lnB>
                      <a:noFill/>
                    </a:lnB>
                    <a:solidFill>
                      <a:schemeClr val="bg1"/>
                    </a:solidFill>
                  </a:tcPr>
                </a:tc>
                <a:tc>
                  <a:txBody>
                    <a:bodyPr/>
                    <a:lstStyle/>
                    <a:p>
                      <a:pPr lvl="1" algn="l" fontAlgn="ctr"/>
                      <a:r>
                        <a:rPr lang="en-US" sz="1000" b="0" i="0" u="sng" strike="noStrike" dirty="0">
                          <a:solidFill>
                            <a:srgbClr val="376091"/>
                          </a:solidFill>
                          <a:latin typeface="Calibri" pitchFamily="34" charset="0"/>
                          <a:cs typeface="Calibri" pitchFamily="34" charset="0"/>
                          <a:hlinkClick r:id="rId6"/>
                        </a:rPr>
                        <a:t>http://www.jstor.org/action/showJournals?browseType=collectionInfoPage&amp;selectCollection=asv</a:t>
                      </a:r>
                      <a:endParaRPr lang="en-US" sz="1000" b="0" i="0" u="sng" strike="noStrike" dirty="0">
                        <a:solidFill>
                          <a:srgbClr val="376091"/>
                        </a:solidFill>
                        <a:latin typeface="Calibri" pitchFamily="34" charset="0"/>
                        <a:cs typeface="Calibri" pitchFamily="34" charset="0"/>
                      </a:endParaRPr>
                    </a:p>
                  </a:txBody>
                  <a:tcPr marL="0" marR="0" marT="0" marB="0" anchor="ctr">
                    <a:lnL>
                      <a:noFill/>
                    </a:lnL>
                    <a:lnR>
                      <a:noFill/>
                    </a:lnR>
                    <a:lnT>
                      <a:noFill/>
                    </a:lnT>
                    <a:lnB>
                      <a:noFill/>
                    </a:lnB>
                    <a:solidFill>
                      <a:schemeClr val="bg1"/>
                    </a:solidFill>
                  </a:tcPr>
                </a:tc>
              </a:tr>
              <a:tr h="343361">
                <a:tc>
                  <a:txBody>
                    <a:bodyPr/>
                    <a:lstStyle/>
                    <a:p>
                      <a:pPr algn="ctr" fontAlgn="ctr"/>
                      <a:r>
                        <a:rPr lang="en-US" sz="1600" b="0" i="0" u="none" strike="noStrike" dirty="0" smtClean="0">
                          <a:solidFill>
                            <a:srgbClr val="000000"/>
                          </a:solidFill>
                          <a:latin typeface="Calibri" pitchFamily="34" charset="0"/>
                          <a:cs typeface="Calibri" pitchFamily="34" charset="0"/>
                        </a:rPr>
                        <a:t>Arts </a:t>
                      </a:r>
                      <a:r>
                        <a:rPr lang="en-US" sz="1600" b="0" i="0" u="none" strike="noStrike" dirty="0">
                          <a:solidFill>
                            <a:srgbClr val="000000"/>
                          </a:solidFill>
                          <a:latin typeface="Calibri" pitchFamily="34" charset="0"/>
                          <a:cs typeface="Calibri" pitchFamily="34" charset="0"/>
                        </a:rPr>
                        <a:t>&amp; Sciences VI</a:t>
                      </a:r>
                    </a:p>
                  </a:txBody>
                  <a:tcPr marL="0" marR="0" marT="0" marB="0" anchor="ctr">
                    <a:lnL>
                      <a:noFill/>
                    </a:lnL>
                    <a:lnR>
                      <a:noFill/>
                    </a:lnR>
                    <a:lnT>
                      <a:noFill/>
                    </a:lnT>
                    <a:lnB>
                      <a:noFill/>
                    </a:lnB>
                    <a:solidFill>
                      <a:schemeClr val="bg1">
                        <a:lumMod val="95000"/>
                      </a:schemeClr>
                    </a:solidFill>
                  </a:tcPr>
                </a:tc>
                <a:tc>
                  <a:txBody>
                    <a:bodyPr/>
                    <a:lstStyle/>
                    <a:p>
                      <a:pPr lvl="1" algn="l" fontAlgn="ctr"/>
                      <a:r>
                        <a:rPr lang="en-US" sz="1000" b="0" i="0" u="sng" strike="noStrike" dirty="0">
                          <a:solidFill>
                            <a:srgbClr val="376091"/>
                          </a:solidFill>
                          <a:latin typeface="Calibri" pitchFamily="34" charset="0"/>
                          <a:cs typeface="Calibri" pitchFamily="34" charset="0"/>
                          <a:hlinkClick r:id="rId7"/>
                        </a:rPr>
                        <a:t>http://www.jstor.org/action/showJournals?browseType=collectionInfoPage&amp;selectCollection=asvi</a:t>
                      </a:r>
                      <a:endParaRPr lang="en-US" sz="1000" b="0" i="0" u="sng" strike="noStrike" dirty="0">
                        <a:solidFill>
                          <a:srgbClr val="376091"/>
                        </a:solidFill>
                        <a:latin typeface="Calibri" pitchFamily="34" charset="0"/>
                        <a:cs typeface="Calibri" pitchFamily="34" charset="0"/>
                      </a:endParaRPr>
                    </a:p>
                  </a:txBody>
                  <a:tcPr marL="0" marR="0" marT="0" marB="0" anchor="ctr">
                    <a:lnL>
                      <a:noFill/>
                    </a:lnL>
                    <a:lnR>
                      <a:noFill/>
                    </a:lnR>
                    <a:lnT>
                      <a:noFill/>
                    </a:lnT>
                    <a:lnB>
                      <a:noFill/>
                    </a:lnB>
                    <a:solidFill>
                      <a:schemeClr val="bg1">
                        <a:lumMod val="95000"/>
                      </a:schemeClr>
                    </a:solidFill>
                  </a:tcPr>
                </a:tc>
              </a:tr>
              <a:tr h="343361">
                <a:tc>
                  <a:txBody>
                    <a:bodyPr/>
                    <a:lstStyle/>
                    <a:p>
                      <a:pPr algn="ctr" fontAlgn="ctr"/>
                      <a:r>
                        <a:rPr lang="en-US" sz="1600" b="0" i="0" u="none" strike="noStrike" dirty="0" smtClean="0">
                          <a:solidFill>
                            <a:srgbClr val="000000"/>
                          </a:solidFill>
                          <a:latin typeface="Calibri" pitchFamily="34" charset="0"/>
                          <a:cs typeface="Calibri" pitchFamily="34" charset="0"/>
                        </a:rPr>
                        <a:t>Arts </a:t>
                      </a:r>
                      <a:r>
                        <a:rPr lang="en-US" sz="1600" b="0" i="0" u="none" strike="noStrike" dirty="0">
                          <a:solidFill>
                            <a:srgbClr val="000000"/>
                          </a:solidFill>
                          <a:latin typeface="Calibri" pitchFamily="34" charset="0"/>
                          <a:cs typeface="Calibri" pitchFamily="34" charset="0"/>
                        </a:rPr>
                        <a:t>&amp; Sciences VII</a:t>
                      </a:r>
                    </a:p>
                  </a:txBody>
                  <a:tcPr marL="0" marR="0" marT="0" marB="0" anchor="ctr">
                    <a:lnL>
                      <a:noFill/>
                    </a:lnL>
                    <a:lnR>
                      <a:noFill/>
                    </a:lnR>
                    <a:lnT>
                      <a:noFill/>
                    </a:lnT>
                    <a:lnB>
                      <a:noFill/>
                    </a:lnB>
                    <a:solidFill>
                      <a:schemeClr val="bg1"/>
                    </a:solidFill>
                  </a:tcPr>
                </a:tc>
                <a:tc>
                  <a:txBody>
                    <a:bodyPr/>
                    <a:lstStyle/>
                    <a:p>
                      <a:pPr lvl="1" algn="l" fontAlgn="ctr"/>
                      <a:r>
                        <a:rPr lang="en-US" sz="1000" b="0" i="0" u="sng" strike="noStrike" dirty="0">
                          <a:solidFill>
                            <a:srgbClr val="376091"/>
                          </a:solidFill>
                          <a:latin typeface="Calibri" pitchFamily="34" charset="0"/>
                          <a:cs typeface="Calibri" pitchFamily="34" charset="0"/>
                          <a:hlinkClick r:id="rId8"/>
                        </a:rPr>
                        <a:t>http://www.jstor.org/action/showJournals?browseType=collectionInfoPage&amp;selectCollection=asvii</a:t>
                      </a:r>
                      <a:endParaRPr lang="en-US" sz="1000" b="0" i="0" u="sng" strike="noStrike" dirty="0">
                        <a:solidFill>
                          <a:srgbClr val="376091"/>
                        </a:solidFill>
                        <a:latin typeface="Calibri" pitchFamily="34" charset="0"/>
                        <a:cs typeface="Calibri" pitchFamily="34" charset="0"/>
                      </a:endParaRPr>
                    </a:p>
                  </a:txBody>
                  <a:tcPr marL="0" marR="0" marT="0" marB="0" anchor="ctr">
                    <a:lnL>
                      <a:noFill/>
                    </a:lnL>
                    <a:lnR>
                      <a:noFill/>
                    </a:lnR>
                    <a:lnT>
                      <a:noFill/>
                    </a:lnT>
                    <a:lnB>
                      <a:noFill/>
                    </a:lnB>
                    <a:solidFill>
                      <a:schemeClr val="bg1"/>
                    </a:solidFill>
                  </a:tcPr>
                </a:tc>
              </a:tr>
              <a:tr h="436662">
                <a:tc>
                  <a:txBody>
                    <a:bodyPr/>
                    <a:lstStyle/>
                    <a:p>
                      <a:pPr algn="ctr" fontAlgn="ctr"/>
                      <a:r>
                        <a:rPr lang="en-US" sz="1600" b="0" i="0" u="none" strike="noStrike" dirty="0">
                          <a:solidFill>
                            <a:srgbClr val="000000"/>
                          </a:solidFill>
                          <a:latin typeface="Calibri" pitchFamily="34" charset="0"/>
                          <a:cs typeface="Calibri" pitchFamily="34" charset="0"/>
                        </a:rPr>
                        <a:t>Arts &amp; Sciences VIII</a:t>
                      </a:r>
                    </a:p>
                  </a:txBody>
                  <a:tcPr marL="0" marR="0" marT="0" marB="0" anchor="ctr">
                    <a:lnL>
                      <a:noFill/>
                    </a:lnL>
                    <a:lnR>
                      <a:noFill/>
                    </a:lnR>
                    <a:lnT>
                      <a:noFill/>
                    </a:lnT>
                    <a:lnB>
                      <a:noFill/>
                    </a:lnB>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sng" strike="noStrike" kern="1200" dirty="0" smtClean="0">
                          <a:solidFill>
                            <a:srgbClr val="376091"/>
                          </a:solidFill>
                          <a:latin typeface="Calibri" pitchFamily="34" charset="0"/>
                          <a:ea typeface="+mn-ea"/>
                          <a:cs typeface="Calibri" pitchFamily="34" charset="0"/>
                        </a:rPr>
                        <a:t> http://www.jstor.org/action/showJournals?browseType=collectionInfoPage&amp;selectCollection=asviii </a:t>
                      </a:r>
                    </a:p>
                  </a:txBody>
                  <a:tcPr marL="2746" marR="2746" marT="2746" marB="0" anchor="ctr" anchorCtr="1">
                    <a:lnL>
                      <a:noFill/>
                    </a:lnL>
                    <a:lnR>
                      <a:noFill/>
                    </a:lnR>
                    <a:lnT>
                      <a:noFill/>
                    </a:lnT>
                    <a:lnB>
                      <a:noFill/>
                    </a:lnB>
                    <a:solidFill>
                      <a:schemeClr val="bg1">
                        <a:lumMod val="95000"/>
                      </a:schemeClr>
                    </a:solidFill>
                  </a:tcPr>
                </a:tc>
              </a:tr>
              <a:tr h="436662">
                <a:tc>
                  <a:txBody>
                    <a:bodyPr/>
                    <a:lstStyle/>
                    <a:p>
                      <a:pPr algn="ctr" fontAlgn="ctr"/>
                      <a:r>
                        <a:rPr lang="en-US" sz="1600" b="0" i="0" u="none" strike="noStrike" dirty="0">
                          <a:solidFill>
                            <a:srgbClr val="000000"/>
                          </a:solidFill>
                          <a:latin typeface="Calibri" pitchFamily="34" charset="0"/>
                          <a:cs typeface="Calibri" pitchFamily="34" charset="0"/>
                        </a:rPr>
                        <a:t>Arts &amp; Sciences IX</a:t>
                      </a:r>
                    </a:p>
                  </a:txBody>
                  <a:tcPr marL="0" marR="0" marT="0" marB="0" anchor="ctr">
                    <a:lnL>
                      <a:noFill/>
                    </a:lnL>
                    <a:lnR>
                      <a:noFill/>
                    </a:lnR>
                    <a:lnT>
                      <a:noFill/>
                    </a:lnT>
                    <a:lnB>
                      <a:noFill/>
                    </a:lnB>
                    <a:solidFill>
                      <a:schemeClr val="bg1"/>
                    </a:solidFill>
                  </a:tcPr>
                </a:tc>
                <a:tc>
                  <a:txBody>
                    <a:bodyPr/>
                    <a:lstStyle/>
                    <a:p>
                      <a:pPr marL="0" lvl="0" algn="l" defTabSz="914400" rtl="0" eaLnBrk="1" fontAlgn="ctr" latinLnBrk="0" hangingPunct="1"/>
                      <a:r>
                        <a:rPr lang="en-US" sz="1000" b="0" i="0" u="sng" strike="noStrike" kern="1200" dirty="0" smtClean="0">
                          <a:solidFill>
                            <a:srgbClr val="376091"/>
                          </a:solidFill>
                          <a:latin typeface="Calibri" pitchFamily="34" charset="0"/>
                          <a:ea typeface="+mn-ea"/>
                          <a:cs typeface="Calibri" pitchFamily="34" charset="0"/>
                          <a:hlinkClick r:id="rId9"/>
                        </a:rPr>
                        <a:t> http://www.jstor.org/action/showJournals?browseType=collectionInfoPage&amp;selectCollection=asix </a:t>
                      </a:r>
                      <a:endParaRPr lang="en-US" sz="1000" b="0" i="0" u="sng" strike="noStrike" kern="1200" dirty="0">
                        <a:solidFill>
                          <a:srgbClr val="376091"/>
                        </a:solidFill>
                        <a:latin typeface="Calibri" pitchFamily="34" charset="0"/>
                        <a:ea typeface="+mn-ea"/>
                        <a:cs typeface="Calibri" pitchFamily="34" charset="0"/>
                        <a:hlinkClick r:id="rId9"/>
                      </a:endParaRPr>
                    </a:p>
                  </a:txBody>
                  <a:tcPr marL="2746" marR="2746" marT="2746" marB="0" anchor="ctr" anchorCtr="1">
                    <a:lnL>
                      <a:noFill/>
                    </a:lnL>
                    <a:lnR>
                      <a:noFill/>
                    </a:lnR>
                    <a:lnT>
                      <a:noFill/>
                    </a:lnT>
                    <a:lnB>
                      <a:noFill/>
                    </a:lnB>
                    <a:solidFill>
                      <a:schemeClr val="bg1"/>
                    </a:solidFill>
                  </a:tcPr>
                </a:tc>
              </a:tr>
              <a:tr h="436662">
                <a:tc>
                  <a:txBody>
                    <a:bodyPr/>
                    <a:lstStyle/>
                    <a:p>
                      <a:pPr algn="ctr" fontAlgn="ctr"/>
                      <a:r>
                        <a:rPr lang="en-US" sz="1600" b="0" i="0" u="none" strike="noStrike" dirty="0">
                          <a:solidFill>
                            <a:srgbClr val="000000"/>
                          </a:solidFill>
                          <a:latin typeface="Calibri" pitchFamily="34" charset="0"/>
                          <a:cs typeface="Calibri" pitchFamily="34" charset="0"/>
                        </a:rPr>
                        <a:t>Arts &amp; Sciences X</a:t>
                      </a:r>
                    </a:p>
                  </a:txBody>
                  <a:tcPr marL="0" marR="0" marT="0" marB="0" anchor="ctr">
                    <a:lnL>
                      <a:noFill/>
                    </a:lnL>
                    <a:lnR>
                      <a:noFill/>
                    </a:lnR>
                    <a:lnT>
                      <a:noFill/>
                    </a:lnT>
                    <a:lnB>
                      <a:noFill/>
                    </a:lnB>
                    <a:solidFill>
                      <a:schemeClr val="bg1">
                        <a:lumMod val="95000"/>
                      </a:schemeClr>
                    </a:solidFill>
                  </a:tcPr>
                </a:tc>
                <a:tc>
                  <a:txBody>
                    <a:bodyPr/>
                    <a:lstStyle/>
                    <a:p>
                      <a:pPr marL="0" lvl="0" algn="l" defTabSz="914400" rtl="0" eaLnBrk="1" fontAlgn="ctr" latinLnBrk="0" hangingPunct="1"/>
                      <a:r>
                        <a:rPr lang="en-US" sz="1000" dirty="0" smtClean="0">
                          <a:latin typeface="Calibri" pitchFamily="34" charset="0"/>
                          <a:cs typeface="Calibri" pitchFamily="34" charset="0"/>
                          <a:hlinkClick r:id="rId10"/>
                        </a:rPr>
                        <a:t>http://www.jstor.org/action/showJournals?browseType=collectionInfoPage&amp;selectCollection=asx</a:t>
                      </a:r>
                      <a:endParaRPr lang="en-US" sz="1000" b="0" i="0" u="sng" strike="noStrike" kern="1200" dirty="0">
                        <a:solidFill>
                          <a:srgbClr val="376091"/>
                        </a:solidFill>
                        <a:latin typeface="Calibri" pitchFamily="34" charset="0"/>
                        <a:ea typeface="+mn-ea"/>
                        <a:cs typeface="Calibri" pitchFamily="34" charset="0"/>
                        <a:hlinkClick r:id="rId9"/>
                      </a:endParaRPr>
                    </a:p>
                  </a:txBody>
                  <a:tcPr marL="2746" marR="2746" marT="2746" marB="0" anchor="ctr" anchorCtr="1">
                    <a:lnL>
                      <a:noFill/>
                    </a:lnL>
                    <a:lnR>
                      <a:noFill/>
                    </a:lnR>
                    <a:lnT>
                      <a:noFill/>
                    </a:lnT>
                    <a:lnB>
                      <a:noFill/>
                    </a:lnB>
                    <a:solidFill>
                      <a:schemeClr val="bg1">
                        <a:lumMod val="95000"/>
                      </a:schemeClr>
                    </a:solidFill>
                  </a:tcPr>
                </a:tc>
              </a:tr>
              <a:tr h="436662">
                <a:tc>
                  <a:txBody>
                    <a:bodyPr/>
                    <a:lstStyle/>
                    <a:p>
                      <a:pPr algn="ctr" fontAlgn="ctr"/>
                      <a:r>
                        <a:rPr lang="en-US" sz="1600" b="0" i="0" u="none" strike="noStrike" dirty="0" smtClean="0">
                          <a:solidFill>
                            <a:srgbClr val="000000"/>
                          </a:solidFill>
                          <a:latin typeface="Calibri" pitchFamily="34" charset="0"/>
                          <a:cs typeface="Calibri" pitchFamily="34" charset="0"/>
                        </a:rPr>
                        <a:t>Arts &amp; Sciences</a:t>
                      </a:r>
                      <a:r>
                        <a:rPr lang="en-US" sz="1600" b="0" i="0" u="none" strike="noStrike" baseline="0" dirty="0" smtClean="0">
                          <a:solidFill>
                            <a:srgbClr val="000000"/>
                          </a:solidFill>
                          <a:latin typeface="Calibri" pitchFamily="34" charset="0"/>
                          <a:cs typeface="Calibri" pitchFamily="34" charset="0"/>
                        </a:rPr>
                        <a:t> XI</a:t>
                      </a:r>
                      <a:endParaRPr lang="en-US" sz="1600" b="0" i="0" u="none" strike="noStrike" dirty="0">
                        <a:solidFill>
                          <a:srgbClr val="000000"/>
                        </a:solidFill>
                        <a:latin typeface="Calibri" pitchFamily="34" charset="0"/>
                        <a:cs typeface="Calibri" pitchFamily="34" charset="0"/>
                      </a:endParaRPr>
                    </a:p>
                  </a:txBody>
                  <a:tcPr marL="0" marR="0" marT="0" marB="0" anchor="ctr">
                    <a:lnL>
                      <a:noFill/>
                    </a:lnL>
                    <a:lnR>
                      <a:noFill/>
                    </a:lnR>
                    <a:lnT>
                      <a:noFill/>
                    </a:lnT>
                    <a:lnB>
                      <a:noFill/>
                    </a:lnB>
                    <a:solidFill>
                      <a:schemeClr val="bg1"/>
                    </a:solidFill>
                  </a:tcPr>
                </a:tc>
                <a:tc>
                  <a:txBody>
                    <a:bodyPr/>
                    <a:lstStyle/>
                    <a:p>
                      <a:pPr marL="0" lvl="0" algn="l" defTabSz="914400" rtl="0" eaLnBrk="1" fontAlgn="ctr" latinLnBrk="0" hangingPunct="1"/>
                      <a:r>
                        <a:rPr lang="en-US" sz="1000" dirty="0" smtClean="0">
                          <a:latin typeface="Calibri" pitchFamily="34" charset="0"/>
                          <a:cs typeface="Calibri" pitchFamily="34" charset="0"/>
                          <a:hlinkClick r:id="rId11"/>
                        </a:rPr>
                        <a:t>http://www.jstor.org/action/showJournals?browseType=collectionInfoPage&amp;selectCollection=asxi</a:t>
                      </a:r>
                      <a:endParaRPr lang="en-US" sz="1000" b="0" i="0" u="sng" strike="noStrike" kern="1200" dirty="0">
                        <a:solidFill>
                          <a:srgbClr val="376091"/>
                        </a:solidFill>
                        <a:latin typeface="Calibri" pitchFamily="34" charset="0"/>
                        <a:ea typeface="+mn-ea"/>
                        <a:cs typeface="Calibri" pitchFamily="34" charset="0"/>
                        <a:hlinkClick r:id="rId9"/>
                      </a:endParaRPr>
                    </a:p>
                  </a:txBody>
                  <a:tcPr marL="2746" marR="2746" marT="2746" marB="0" anchor="ctr" anchorCtr="1">
                    <a:lnL>
                      <a:noFill/>
                    </a:lnL>
                    <a:lnR>
                      <a:noFill/>
                    </a:lnR>
                    <a:lnT>
                      <a:noFill/>
                    </a:lnT>
                    <a:lnB>
                      <a:noFill/>
                    </a:lnB>
                    <a:solidFill>
                      <a:schemeClr val="bg1"/>
                    </a:solidFill>
                  </a:tcPr>
                </a:tc>
              </a:tr>
              <a:tr h="436662">
                <a:tc>
                  <a:txBody>
                    <a:bodyPr/>
                    <a:lstStyle/>
                    <a:p>
                      <a:pPr algn="ctr" fontAlgn="ctr"/>
                      <a:r>
                        <a:rPr lang="en-US" sz="1600" b="0" i="0" u="none" strike="noStrike" dirty="0" smtClean="0">
                          <a:solidFill>
                            <a:srgbClr val="000000"/>
                          </a:solidFill>
                          <a:latin typeface="Calibri" pitchFamily="34" charset="0"/>
                          <a:cs typeface="Calibri" pitchFamily="34" charset="0"/>
                        </a:rPr>
                        <a:t>Life Sciences</a:t>
                      </a:r>
                      <a:endParaRPr lang="en-US" sz="1600" b="0" i="0" u="none" strike="noStrike" dirty="0">
                        <a:solidFill>
                          <a:srgbClr val="000000"/>
                        </a:solidFill>
                        <a:latin typeface="Calibri" pitchFamily="34" charset="0"/>
                        <a:cs typeface="Calibri" pitchFamily="34" charset="0"/>
                      </a:endParaRPr>
                    </a:p>
                  </a:txBody>
                  <a:tcPr marL="0" marR="0" marT="0" marB="0" anchor="ctr">
                    <a:lnL>
                      <a:noFill/>
                    </a:lnL>
                    <a:lnR>
                      <a:noFill/>
                    </a:lnR>
                    <a:lnT>
                      <a:noFill/>
                    </a:lnT>
                    <a:lnB>
                      <a:noFill/>
                    </a:lnB>
                    <a:solidFill>
                      <a:schemeClr val="bg1">
                        <a:lumMod val="95000"/>
                      </a:schemeClr>
                    </a:solidFill>
                  </a:tcPr>
                </a:tc>
                <a:tc>
                  <a:txBody>
                    <a:bodyPr/>
                    <a:lstStyle/>
                    <a:p>
                      <a:pPr lvl="1" algn="l" fontAlgn="ctr"/>
                      <a:r>
                        <a:rPr lang="en-US" sz="1000" b="0" i="0" u="sng" strike="noStrike" dirty="0">
                          <a:solidFill>
                            <a:srgbClr val="376091"/>
                          </a:solidFill>
                          <a:latin typeface="Calibri" pitchFamily="34" charset="0"/>
                          <a:cs typeface="Calibri" pitchFamily="34" charset="0"/>
                          <a:hlinkClick r:id="rId9"/>
                        </a:rPr>
                        <a:t>http://www.jstor.org/action/showJournals?browseType=collectionInfoPage&amp;selectCollection=lifesci</a:t>
                      </a:r>
                      <a:endParaRPr lang="en-US" sz="1000" b="0" i="0" u="sng" strike="noStrike" dirty="0">
                        <a:solidFill>
                          <a:srgbClr val="376091"/>
                        </a:solidFill>
                        <a:latin typeface="Calibri" pitchFamily="34" charset="0"/>
                        <a:cs typeface="Calibri" pitchFamily="34" charset="0"/>
                      </a:endParaRPr>
                    </a:p>
                  </a:txBody>
                  <a:tcPr marL="0" marR="0" marT="0" marB="0" anchor="ctr">
                    <a:lnL>
                      <a:noFill/>
                    </a:lnL>
                    <a:lnR>
                      <a:noFill/>
                    </a:lnR>
                    <a:lnT>
                      <a:noFill/>
                    </a:lnT>
                    <a:lnB>
                      <a:noFill/>
                    </a:lnB>
                    <a:solidFill>
                      <a:schemeClr val="bg1">
                        <a:lumMod val="95000"/>
                      </a:schemeClr>
                    </a:solidFill>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2"/>
          <p:cNvSpPr>
            <a:spLocks noGrp="1"/>
          </p:cNvSpPr>
          <p:nvPr>
            <p:ph type="title"/>
          </p:nvPr>
        </p:nvSpPr>
        <p:spPr/>
        <p:txBody>
          <a:bodyPr/>
          <a:lstStyle/>
          <a:p>
            <a:pPr eaLnBrk="1" hangingPunct="1"/>
            <a:r>
              <a:rPr lang="en-US" altLang="zh-TW" smtClean="0">
                <a:solidFill>
                  <a:schemeClr val="tx1"/>
                </a:solidFill>
                <a:ea typeface="新細明體" pitchFamily="18" charset="-120"/>
              </a:rPr>
              <a:t>Title Lists Continued</a:t>
            </a:r>
          </a:p>
        </p:txBody>
      </p:sp>
      <p:graphicFrame>
        <p:nvGraphicFramePr>
          <p:cNvPr id="4" name="Table 3"/>
          <p:cNvGraphicFramePr>
            <a:graphicFrameLocks noGrp="1"/>
          </p:cNvGraphicFramePr>
          <p:nvPr/>
        </p:nvGraphicFramePr>
        <p:xfrm>
          <a:off x="228600" y="1435100"/>
          <a:ext cx="8686800" cy="2672218"/>
        </p:xfrm>
        <a:graphic>
          <a:graphicData uri="http://schemas.openxmlformats.org/drawingml/2006/table">
            <a:tbl>
              <a:tblPr/>
              <a:tblGrid>
                <a:gridCol w="2708787"/>
                <a:gridCol w="5978013"/>
              </a:tblGrid>
              <a:tr h="622848">
                <a:tc>
                  <a:txBody>
                    <a:bodyPr/>
                    <a:lstStyle/>
                    <a:p>
                      <a:pPr marL="0" algn="ctr" defTabSz="914400" rtl="0" eaLnBrk="1" fontAlgn="b" latinLnBrk="0" hangingPunct="1"/>
                      <a:r>
                        <a:rPr lang="en-US" sz="1800" b="1" i="0" u="none" strike="noStrike" kern="1200" dirty="0">
                          <a:solidFill>
                            <a:schemeClr val="bg1"/>
                          </a:solidFill>
                          <a:latin typeface="Arial"/>
                          <a:ea typeface="+mn-ea"/>
                          <a:cs typeface="+mn-cs"/>
                        </a:rPr>
                        <a:t>Collection</a:t>
                      </a:r>
                    </a:p>
                  </a:txBody>
                  <a:tcPr marL="2746" marR="2746" marT="2746" marB="0" anchor="ctr">
                    <a:lnL>
                      <a:noFill/>
                    </a:lnL>
                    <a:lnR>
                      <a:noFill/>
                    </a:lnR>
                    <a:lnT>
                      <a:noFill/>
                    </a:lnT>
                    <a:lnB>
                      <a:noFill/>
                    </a:lnB>
                    <a:solidFill>
                      <a:srgbClr val="881212"/>
                    </a:solidFill>
                  </a:tcPr>
                </a:tc>
                <a:tc>
                  <a:txBody>
                    <a:bodyPr/>
                    <a:lstStyle/>
                    <a:p>
                      <a:pPr marL="0" algn="ctr" defTabSz="914400" rtl="0" eaLnBrk="1" fontAlgn="b" latinLnBrk="0" hangingPunct="1"/>
                      <a:r>
                        <a:rPr lang="en-US" sz="1800" b="1" i="0" u="none" strike="noStrike" kern="1200" dirty="0">
                          <a:solidFill>
                            <a:schemeClr val="bg1"/>
                          </a:solidFill>
                          <a:latin typeface="Arial"/>
                          <a:ea typeface="+mn-ea"/>
                          <a:cs typeface="+mn-cs"/>
                        </a:rPr>
                        <a:t>Title List</a:t>
                      </a:r>
                    </a:p>
                  </a:txBody>
                  <a:tcPr marL="2746" marR="2746" marT="2746" marB="0" anchor="ctr">
                    <a:lnL>
                      <a:noFill/>
                    </a:lnL>
                    <a:lnR>
                      <a:noFill/>
                    </a:lnR>
                    <a:lnT>
                      <a:noFill/>
                    </a:lnT>
                    <a:lnB>
                      <a:noFill/>
                    </a:lnB>
                    <a:solidFill>
                      <a:srgbClr val="881212"/>
                    </a:solidFill>
                  </a:tcPr>
                </a:tc>
              </a:tr>
              <a:tr h="625293">
                <a:tc>
                  <a:txBody>
                    <a:bodyPr/>
                    <a:lstStyle/>
                    <a:p>
                      <a:pPr algn="ctr" fontAlgn="ctr"/>
                      <a:r>
                        <a:rPr lang="en-US" sz="1600" b="0" i="0" u="none" strike="noStrike" dirty="0" smtClean="0">
                          <a:solidFill>
                            <a:srgbClr val="000000"/>
                          </a:solidFill>
                          <a:latin typeface="Calibri"/>
                        </a:rPr>
                        <a:t>Ireland Collection</a:t>
                      </a:r>
                      <a:endParaRPr lang="en-US" sz="1600" b="0" i="0" u="none" strike="noStrike" dirty="0">
                        <a:solidFill>
                          <a:srgbClr val="000000"/>
                        </a:solidFill>
                        <a:latin typeface="Calibri"/>
                      </a:endParaRPr>
                    </a:p>
                  </a:txBody>
                  <a:tcPr marL="7620" marR="7620" marT="7620" marB="0" anchor="ctr">
                    <a:lnL>
                      <a:noFill/>
                    </a:lnL>
                    <a:lnR>
                      <a:noFill/>
                    </a:lnR>
                    <a:lnT>
                      <a:noFill/>
                    </a:lnT>
                    <a:lnB>
                      <a:noFill/>
                    </a:lnB>
                    <a:solidFill>
                      <a:schemeClr val="bg1"/>
                    </a:solidFill>
                  </a:tcPr>
                </a:tc>
                <a:tc>
                  <a:txBody>
                    <a:bodyPr/>
                    <a:lstStyle/>
                    <a:p>
                      <a:pPr marL="0" algn="l" defTabSz="914400" rtl="0" eaLnBrk="1" fontAlgn="ctr" latinLnBrk="0" hangingPunct="1"/>
                      <a:r>
                        <a:rPr lang="en-US" sz="1000" b="0" i="0" u="sng" strike="noStrike" kern="1200" dirty="0" smtClean="0">
                          <a:solidFill>
                            <a:srgbClr val="4597A0"/>
                          </a:solidFill>
                          <a:latin typeface="Calibri"/>
                          <a:ea typeface="+mn-ea"/>
                          <a:cs typeface="+mn-cs"/>
                          <a:hlinkClick r:id="rId2"/>
                        </a:rPr>
                        <a:t>http://www.jstor.org/action/showJournals?browseType=collectionInfoPage&amp;selectCollection=asix </a:t>
                      </a:r>
                      <a:endParaRPr lang="en-US" sz="1000" b="0" i="0" u="sng" strike="noStrike" kern="1200" dirty="0">
                        <a:solidFill>
                          <a:srgbClr val="4597A0"/>
                        </a:solidFill>
                        <a:latin typeface="Calibri"/>
                        <a:ea typeface="+mn-ea"/>
                        <a:cs typeface="+mn-cs"/>
                        <a:hlinkClick r:id="rId3"/>
                      </a:endParaRPr>
                    </a:p>
                  </a:txBody>
                  <a:tcPr marL="7620" marR="7620" marT="7620" marB="0" anchor="ctr">
                    <a:lnL>
                      <a:noFill/>
                    </a:lnL>
                    <a:lnR>
                      <a:noFill/>
                    </a:lnR>
                    <a:lnT>
                      <a:noFill/>
                    </a:lnT>
                    <a:lnB>
                      <a:noFill/>
                    </a:lnB>
                    <a:solidFill>
                      <a:schemeClr val="bg1"/>
                    </a:solidFill>
                  </a:tcPr>
                </a:tc>
              </a:tr>
              <a:tr h="433477">
                <a:tc>
                  <a:txBody>
                    <a:bodyPr/>
                    <a:lstStyle/>
                    <a:p>
                      <a:pPr algn="ctr" fontAlgn="ctr"/>
                      <a:r>
                        <a:rPr lang="en-US" sz="1600" b="0" i="0" u="none" strike="noStrike" dirty="0">
                          <a:solidFill>
                            <a:srgbClr val="000000"/>
                          </a:solidFill>
                          <a:latin typeface="Calibri"/>
                        </a:rPr>
                        <a:t>Struggles for Freedom in Southern Africa </a:t>
                      </a:r>
                    </a:p>
                  </a:txBody>
                  <a:tcPr marL="7620" marR="7620" marT="7620" marB="0" anchor="ctr">
                    <a:lnL>
                      <a:noFill/>
                    </a:lnL>
                    <a:lnR>
                      <a:noFill/>
                    </a:lnR>
                    <a:lnT>
                      <a:noFill/>
                    </a:lnT>
                    <a:lnB>
                      <a:noFill/>
                    </a:lnB>
                    <a:solidFill>
                      <a:schemeClr val="bg1">
                        <a:lumMod val="95000"/>
                      </a:schemeClr>
                    </a:solidFill>
                  </a:tcPr>
                </a:tc>
                <a:tc>
                  <a:txBody>
                    <a:bodyPr/>
                    <a:lstStyle/>
                    <a:p>
                      <a:pPr marL="0" algn="l" defTabSz="914400" rtl="0" eaLnBrk="1" fontAlgn="ctr" latinLnBrk="0" hangingPunct="1"/>
                      <a:r>
                        <a:rPr lang="en-US" sz="1000" b="0" i="0" u="sng" strike="noStrike" kern="1200" dirty="0">
                          <a:solidFill>
                            <a:srgbClr val="4597A0"/>
                          </a:solidFill>
                          <a:latin typeface="Calibri"/>
                          <a:ea typeface="+mn-ea"/>
                          <a:cs typeface="+mn-cs"/>
                          <a:hlinkClick r:id="rId3"/>
                        </a:rPr>
                        <a:t>http://www.aluka.org/action/doBrowse?sa=xst&amp;br=tax-collections|part-of|collection-major</a:t>
                      </a:r>
                    </a:p>
                  </a:txBody>
                  <a:tcPr marL="7620" marR="7620" marT="7620" marB="0" anchor="ctr">
                    <a:lnL>
                      <a:noFill/>
                    </a:lnL>
                    <a:lnR>
                      <a:noFill/>
                    </a:lnR>
                    <a:lnT>
                      <a:noFill/>
                    </a:lnT>
                    <a:lnB>
                      <a:noFill/>
                    </a:lnB>
                    <a:solidFill>
                      <a:schemeClr val="bg1">
                        <a:lumMod val="95000"/>
                      </a:schemeClr>
                    </a:solidFill>
                  </a:tcPr>
                </a:tc>
              </a:tr>
              <a:tr h="433477">
                <a:tc>
                  <a:txBody>
                    <a:bodyPr/>
                    <a:lstStyle/>
                    <a:p>
                      <a:pPr algn="ctr" fontAlgn="ctr"/>
                      <a:r>
                        <a:rPr lang="en-US" sz="1600" b="0" i="0" u="none" strike="noStrike" dirty="0">
                          <a:solidFill>
                            <a:srgbClr val="000000"/>
                          </a:solidFill>
                          <a:latin typeface="Calibri"/>
                        </a:rPr>
                        <a:t>African Cultural Heritage Sites and Landscapes </a:t>
                      </a:r>
                    </a:p>
                  </a:txBody>
                  <a:tcPr marL="7620" marR="7620" marT="7620" marB="0" anchor="ctr">
                    <a:lnL>
                      <a:noFill/>
                    </a:lnL>
                    <a:lnR>
                      <a:noFill/>
                    </a:lnR>
                    <a:lnT>
                      <a:noFill/>
                    </a:lnT>
                    <a:lnB>
                      <a:noFill/>
                    </a:lnB>
                    <a:solidFill>
                      <a:schemeClr val="bg1"/>
                    </a:solidFill>
                  </a:tcPr>
                </a:tc>
                <a:tc>
                  <a:txBody>
                    <a:bodyPr/>
                    <a:lstStyle/>
                    <a:p>
                      <a:pPr marL="0" algn="l" defTabSz="914400" rtl="0" eaLnBrk="1" fontAlgn="ctr" latinLnBrk="0" hangingPunct="1"/>
                      <a:r>
                        <a:rPr lang="en-US" sz="1000" b="0" i="0" u="sng" strike="noStrike" kern="1200" dirty="0">
                          <a:solidFill>
                            <a:srgbClr val="4597A0"/>
                          </a:solidFill>
                          <a:latin typeface="Calibri"/>
                          <a:ea typeface="+mn-ea"/>
                          <a:cs typeface="+mn-cs"/>
                          <a:hlinkClick r:id="rId3"/>
                        </a:rPr>
                        <a:t>http://www.aluka.org/action/doBrowse?sa=xhr&amp;sa=xhr&amp;br=tax-collections|part-of|collection-major</a:t>
                      </a:r>
                    </a:p>
                  </a:txBody>
                  <a:tcPr marL="7620" marR="7620" marT="7620" marB="0" anchor="ctr">
                    <a:lnL>
                      <a:noFill/>
                    </a:lnL>
                    <a:lnR>
                      <a:noFill/>
                    </a:lnR>
                    <a:lnT>
                      <a:noFill/>
                    </a:lnT>
                    <a:lnB>
                      <a:noFill/>
                    </a:lnB>
                    <a:solidFill>
                      <a:schemeClr val="bg1"/>
                    </a:solidFill>
                  </a:tcPr>
                </a:tc>
              </a:tr>
              <a:tr h="433477">
                <a:tc>
                  <a:txBody>
                    <a:bodyPr/>
                    <a:lstStyle/>
                    <a:p>
                      <a:pPr algn="ctr" fontAlgn="ctr"/>
                      <a:r>
                        <a:rPr lang="en-US" sz="1600" b="0" i="0" u="none" strike="noStrike" dirty="0">
                          <a:solidFill>
                            <a:srgbClr val="000000"/>
                          </a:solidFill>
                          <a:latin typeface="Calibri"/>
                        </a:rPr>
                        <a:t>19</a:t>
                      </a:r>
                      <a:r>
                        <a:rPr lang="en-US" sz="1600" b="0" i="0" u="none" strike="noStrike" baseline="30000" dirty="0">
                          <a:solidFill>
                            <a:srgbClr val="000000"/>
                          </a:solidFill>
                          <a:latin typeface="Calibri"/>
                        </a:rPr>
                        <a:t>th</a:t>
                      </a:r>
                      <a:r>
                        <a:rPr lang="en-US" sz="1600" b="0" i="0" u="none" strike="noStrike" dirty="0">
                          <a:solidFill>
                            <a:srgbClr val="000000"/>
                          </a:solidFill>
                          <a:latin typeface="Calibri"/>
                        </a:rPr>
                        <a:t> Century British Pamphlets </a:t>
                      </a:r>
                    </a:p>
                  </a:txBody>
                  <a:tcPr marL="7620" marR="7620" marT="7620" marB="0" anchor="ctr">
                    <a:lnL>
                      <a:noFill/>
                    </a:lnL>
                    <a:lnR>
                      <a:noFill/>
                    </a:lnR>
                    <a:lnT>
                      <a:noFill/>
                    </a:lnT>
                    <a:lnB>
                      <a:noFill/>
                    </a:lnB>
                    <a:solidFill>
                      <a:schemeClr val="bg1">
                        <a:lumMod val="95000"/>
                      </a:schemeClr>
                    </a:solidFill>
                  </a:tcPr>
                </a:tc>
                <a:tc>
                  <a:txBody>
                    <a:bodyPr/>
                    <a:lstStyle/>
                    <a:p>
                      <a:pPr marL="0" algn="l" defTabSz="914400" rtl="0" eaLnBrk="1" fontAlgn="ctr" latinLnBrk="0" hangingPunct="1"/>
                      <a:r>
                        <a:rPr lang="en-US" sz="1000" b="0" i="0" u="sng" strike="noStrike" kern="1200" dirty="0">
                          <a:solidFill>
                            <a:srgbClr val="4597A0"/>
                          </a:solidFill>
                          <a:latin typeface="Calibri"/>
                          <a:ea typeface="+mn-ea"/>
                          <a:cs typeface="+mn-cs"/>
                          <a:hlinkClick r:id="rId3"/>
                        </a:rPr>
                        <a:t>http://www.jstor.org/action/showJournals?browseType=collectionInfoPage&amp;selectCollection=britpam</a:t>
                      </a:r>
                    </a:p>
                  </a:txBody>
                  <a:tcPr marL="7620" marR="7620" marT="7620" marB="0" anchor="ctr">
                    <a:lnL>
                      <a:noFill/>
                    </a:lnL>
                    <a:lnR>
                      <a:noFill/>
                    </a:lnR>
                    <a:lnT>
                      <a:noFill/>
                    </a:lnT>
                    <a:lnB>
                      <a:noFill/>
                    </a:lnB>
                    <a:solidFill>
                      <a:schemeClr val="bg1">
                        <a:lumMod val="95000"/>
                      </a:schemeClr>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sz="half" idx="1"/>
          </p:nvPr>
        </p:nvSpPr>
        <p:spPr>
          <a:xfrm>
            <a:off x="-152400" y="1219200"/>
            <a:ext cx="8763000" cy="4267200"/>
          </a:xfrm>
        </p:spPr>
        <p:txBody>
          <a:bodyPr/>
          <a:lstStyle/>
          <a:p>
            <a:pPr marL="739775" lvl="1" indent="-282575" eaLnBrk="1" hangingPunct="1">
              <a:spcBef>
                <a:spcPts val="1200"/>
              </a:spcBef>
            </a:pPr>
            <a:r>
              <a:rPr lang="en-US" altLang="zh-TW" sz="2000" b="1" smtClean="0">
                <a:solidFill>
                  <a:srgbClr val="000000"/>
                </a:solidFill>
                <a:latin typeface="微軟正黑體" pitchFamily="34" charset="-120"/>
                <a:ea typeface="微軟正黑體" pitchFamily="34" charset="-120"/>
              </a:rPr>
              <a:t>JSTOR</a:t>
            </a:r>
            <a:r>
              <a:rPr lang="zh-TW" altLang="en-US" sz="2000" b="1" smtClean="0">
                <a:solidFill>
                  <a:srgbClr val="000000"/>
                </a:solidFill>
                <a:latin typeface="微軟正黑體" pitchFamily="34" charset="-120"/>
                <a:ea typeface="微軟正黑體" pitchFamily="34" charset="-120"/>
              </a:rPr>
              <a:t>回溯期刊</a:t>
            </a:r>
            <a:r>
              <a:rPr lang="zh-TW" altLang="en-US" sz="2000" smtClean="0">
                <a:solidFill>
                  <a:srgbClr val="000000"/>
                </a:solidFill>
                <a:latin typeface="微軟正黑體" pitchFamily="34" charset="-120"/>
                <a:ea typeface="微軟正黑體" pitchFamily="34" charset="-120"/>
              </a:rPr>
              <a:t>： 針對多學科和專門學科的一系列資料庫，可存取超過 </a:t>
            </a:r>
            <a:r>
              <a:rPr lang="en-US" altLang="zh-TW" sz="2000" smtClean="0">
                <a:solidFill>
                  <a:srgbClr val="000000"/>
                </a:solidFill>
                <a:latin typeface="微軟正黑體" pitchFamily="34" charset="-120"/>
                <a:ea typeface="微軟正黑體" pitchFamily="34" charset="-120"/>
              </a:rPr>
              <a:t>1,000 </a:t>
            </a:r>
            <a:r>
              <a:rPr lang="zh-TW" altLang="en-US" sz="2000" smtClean="0">
                <a:solidFill>
                  <a:srgbClr val="000000"/>
                </a:solidFill>
                <a:latin typeface="微軟正黑體" pitchFamily="34" charset="-120"/>
                <a:ea typeface="微軟正黑體" pitchFamily="34" charset="-120"/>
              </a:rPr>
              <a:t>種學術期刊的完整回溯內容</a:t>
            </a:r>
            <a:r>
              <a:rPr lang="en-US" altLang="zh-TW" sz="2000" smtClean="0">
                <a:solidFill>
                  <a:srgbClr val="000000"/>
                </a:solidFill>
                <a:latin typeface="微軟正黑體" pitchFamily="34" charset="-120"/>
                <a:ea typeface="微軟正黑體" pitchFamily="34" charset="-120"/>
              </a:rPr>
              <a:t/>
            </a:r>
            <a:br>
              <a:rPr lang="en-US" altLang="zh-TW" sz="2000" smtClean="0">
                <a:solidFill>
                  <a:srgbClr val="000000"/>
                </a:solidFill>
                <a:latin typeface="微軟正黑體" pitchFamily="34" charset="-120"/>
                <a:ea typeface="微軟正黑體" pitchFamily="34" charset="-120"/>
              </a:rPr>
            </a:br>
            <a:r>
              <a:rPr lang="en-US" altLang="zh-TW" sz="2000" smtClean="0">
                <a:latin typeface="微軟正黑體" pitchFamily="34" charset="-120"/>
                <a:ea typeface="微軟正黑體" pitchFamily="34" charset="-120"/>
              </a:rPr>
              <a:t/>
            </a:r>
            <a:br>
              <a:rPr lang="en-US" altLang="zh-TW" sz="2000" smtClean="0">
                <a:latin typeface="微軟正黑體" pitchFamily="34" charset="-120"/>
                <a:ea typeface="微軟正黑體" pitchFamily="34" charset="-120"/>
              </a:rPr>
            </a:br>
            <a:endParaRPr lang="zh-TW" altLang="en-US" sz="2000" smtClean="0">
              <a:solidFill>
                <a:srgbClr val="000000"/>
              </a:solidFill>
              <a:latin typeface="微軟正黑體" pitchFamily="34" charset="-120"/>
              <a:ea typeface="微軟正黑體" pitchFamily="34" charset="-120"/>
            </a:endParaRPr>
          </a:p>
          <a:p>
            <a:pPr marL="739775" lvl="1" indent="-282575" eaLnBrk="1" hangingPunct="1">
              <a:spcBef>
                <a:spcPts val="1200"/>
              </a:spcBef>
            </a:pPr>
            <a:r>
              <a:rPr lang="en-US" altLang="zh-TW" sz="2000" b="1" smtClean="0">
                <a:solidFill>
                  <a:srgbClr val="000000"/>
                </a:solidFill>
                <a:latin typeface="微軟正黑體" pitchFamily="34" charset="-120"/>
                <a:ea typeface="微軟正黑體" pitchFamily="34" charset="-120"/>
              </a:rPr>
              <a:t>JSTOR</a:t>
            </a:r>
            <a:r>
              <a:rPr lang="zh-TW" altLang="en-US" sz="2000" b="1" smtClean="0">
                <a:solidFill>
                  <a:srgbClr val="000000"/>
                </a:solidFill>
                <a:latin typeface="微軟正黑體" pitchFamily="34" charset="-120"/>
                <a:ea typeface="微軟正黑體" pitchFamily="34" charset="-120"/>
              </a:rPr>
              <a:t>學術現刊計劃</a:t>
            </a:r>
            <a:r>
              <a:rPr lang="zh-TW" altLang="en-US" sz="2000" smtClean="0">
                <a:solidFill>
                  <a:srgbClr val="000000"/>
                </a:solidFill>
                <a:latin typeface="微軟正黑體" pitchFamily="34" charset="-120"/>
                <a:ea typeface="微軟正黑體" pitchFamily="34" charset="-120"/>
              </a:rPr>
              <a:t>： 最新的各期期刊以資料庫或單獨出版物的形式提供。 </a:t>
            </a:r>
            <a:r>
              <a:rPr lang="en-US" altLang="zh-TW" sz="2000" smtClean="0">
                <a:solidFill>
                  <a:srgbClr val="000000"/>
                </a:solidFill>
                <a:latin typeface="微軟正黑體" pitchFamily="34" charset="-120"/>
                <a:ea typeface="微軟正黑體" pitchFamily="34" charset="-120"/>
              </a:rPr>
              <a:t/>
            </a:r>
            <a:br>
              <a:rPr lang="en-US" altLang="zh-TW" sz="2000" smtClean="0">
                <a:solidFill>
                  <a:srgbClr val="000000"/>
                </a:solidFill>
                <a:latin typeface="微軟正黑體" pitchFamily="34" charset="-120"/>
                <a:ea typeface="微軟正黑體" pitchFamily="34" charset="-120"/>
              </a:rPr>
            </a:br>
            <a:r>
              <a:rPr lang="en-US" altLang="zh-TW" sz="2000" smtClean="0">
                <a:latin typeface="微軟正黑體" pitchFamily="34" charset="-120"/>
                <a:ea typeface="微軟正黑體" pitchFamily="34" charset="-120"/>
              </a:rPr>
              <a:t> </a:t>
            </a:r>
            <a:endParaRPr lang="zh-TW" altLang="en-US" sz="2000" smtClean="0">
              <a:solidFill>
                <a:srgbClr val="000000"/>
              </a:solidFill>
              <a:latin typeface="微軟正黑體" pitchFamily="34" charset="-120"/>
              <a:ea typeface="微軟正黑體" pitchFamily="34" charset="-120"/>
            </a:endParaRPr>
          </a:p>
          <a:p>
            <a:pPr marL="739775" lvl="1" indent="-282575" eaLnBrk="1" hangingPunct="1">
              <a:spcBef>
                <a:spcPts val="1200"/>
              </a:spcBef>
            </a:pPr>
            <a:r>
              <a:rPr lang="en-US" altLang="zh-TW" sz="2000" b="1" smtClean="0">
                <a:solidFill>
                  <a:srgbClr val="000000"/>
                </a:solidFill>
                <a:latin typeface="微軟正黑體" pitchFamily="34" charset="-120"/>
                <a:ea typeface="微軟正黑體" pitchFamily="34" charset="-120"/>
              </a:rPr>
              <a:t>Primary Source Collection</a:t>
            </a:r>
            <a:r>
              <a:rPr lang="zh-TW" altLang="en-US" sz="2000" smtClean="0">
                <a:solidFill>
                  <a:srgbClr val="000000"/>
                </a:solidFill>
                <a:latin typeface="微軟正黑體" pitchFamily="34" charset="-120"/>
                <a:ea typeface="微軟正黑體" pitchFamily="34" charset="-120"/>
              </a:rPr>
              <a:t>： 我們得以透過與各大圖書館、博物館和學術協會的合作，提供多種主要來源資料庫，</a:t>
            </a:r>
            <a:r>
              <a:rPr lang="zh-TW" altLang="en-US" sz="2000" smtClean="0">
                <a:latin typeface="微軟正黑體" pitchFamily="34" charset="-120"/>
                <a:ea typeface="微軟正黑體" pitchFamily="34" charset="-120"/>
              </a:rPr>
              <a:t>以</a:t>
            </a:r>
            <a:r>
              <a:rPr lang="zh-TW" altLang="en-US" sz="2000" smtClean="0">
                <a:solidFill>
                  <a:srgbClr val="000000"/>
                </a:solidFill>
                <a:latin typeface="微軟正黑體" pitchFamily="34" charset="-120"/>
                <a:ea typeface="微軟正黑體" pitchFamily="34" charset="-120"/>
              </a:rPr>
              <a:t>補充期刊資料庫。 這些主要來源資料庫包括專論、宣傳冊、信件、原始標本、政府文書、圖紙和畫作等等</a:t>
            </a:r>
            <a:r>
              <a:rPr lang="en-US" altLang="zh-TW" sz="2000" smtClean="0">
                <a:solidFill>
                  <a:srgbClr val="000000"/>
                </a:solidFill>
                <a:latin typeface="微軟正黑體" pitchFamily="34" charset="-120"/>
                <a:ea typeface="微軟正黑體" pitchFamily="34" charset="-120"/>
              </a:rPr>
              <a:t/>
            </a:r>
            <a:br>
              <a:rPr lang="en-US" altLang="zh-TW" sz="2000" smtClean="0">
                <a:solidFill>
                  <a:srgbClr val="000000"/>
                </a:solidFill>
                <a:latin typeface="微軟正黑體" pitchFamily="34" charset="-120"/>
                <a:ea typeface="微軟正黑體" pitchFamily="34" charset="-120"/>
              </a:rPr>
            </a:br>
            <a:endParaRPr lang="zh-TW" altLang="en-US" sz="2000" smtClean="0">
              <a:solidFill>
                <a:srgbClr val="000000"/>
              </a:solidFill>
              <a:latin typeface="微軟正黑體" pitchFamily="34" charset="-120"/>
              <a:ea typeface="微軟正黑體" pitchFamily="34" charset="-120"/>
            </a:endParaRPr>
          </a:p>
          <a:p>
            <a:pPr marL="739775" lvl="1" indent="-282575" eaLnBrk="1" hangingPunct="1">
              <a:spcBef>
                <a:spcPts val="1200"/>
              </a:spcBef>
            </a:pPr>
            <a:r>
              <a:rPr lang="en-US" altLang="zh-TW" sz="2000" b="1" smtClean="0">
                <a:solidFill>
                  <a:srgbClr val="000000"/>
                </a:solidFill>
                <a:latin typeface="微軟正黑體" pitchFamily="34" charset="-120"/>
                <a:ea typeface="微軟正黑體" pitchFamily="34" charset="-120"/>
              </a:rPr>
              <a:t>JSTOR </a:t>
            </a:r>
            <a:r>
              <a:rPr lang="zh-TW" altLang="en-US" sz="2000" b="1" smtClean="0">
                <a:solidFill>
                  <a:srgbClr val="000000"/>
                </a:solidFill>
                <a:latin typeface="微軟正黑體" pitchFamily="34" charset="-120"/>
                <a:ea typeface="微軟正黑體" pitchFamily="34" charset="-120"/>
              </a:rPr>
              <a:t>電子書</a:t>
            </a:r>
            <a:r>
              <a:rPr lang="zh-TW" altLang="en-US" sz="2000" smtClean="0">
                <a:solidFill>
                  <a:srgbClr val="000000"/>
                </a:solidFill>
                <a:latin typeface="微軟正黑體" pitchFamily="34" charset="-120"/>
                <a:ea typeface="微軟正黑體" pitchFamily="34" charset="-120"/>
              </a:rPr>
              <a:t>： 從 </a:t>
            </a:r>
            <a:r>
              <a:rPr lang="en-US" altLang="zh-TW" sz="2000" smtClean="0">
                <a:solidFill>
                  <a:srgbClr val="000000"/>
                </a:solidFill>
                <a:latin typeface="微軟正黑體" pitchFamily="34" charset="-120"/>
                <a:ea typeface="微軟正黑體" pitchFamily="34" charset="-120"/>
              </a:rPr>
              <a:t>2012 </a:t>
            </a:r>
            <a:r>
              <a:rPr lang="zh-TW" altLang="en-US" sz="2000" smtClean="0">
                <a:solidFill>
                  <a:srgbClr val="000000"/>
                </a:solidFill>
                <a:latin typeface="微軟正黑體" pitchFamily="34" charset="-120"/>
                <a:ea typeface="微軟正黑體" pitchFamily="34" charset="-120"/>
              </a:rPr>
              <a:t>年秋季開始，</a:t>
            </a:r>
            <a:r>
              <a:rPr lang="en-US" altLang="zh-TW" sz="2000" smtClean="0">
                <a:solidFill>
                  <a:srgbClr val="000000"/>
                </a:solidFill>
                <a:latin typeface="微軟正黑體" pitchFamily="34" charset="-120"/>
                <a:ea typeface="微軟正黑體" pitchFamily="34" charset="-120"/>
              </a:rPr>
              <a:t>JSTOR </a:t>
            </a:r>
            <a:r>
              <a:rPr lang="zh-TW" altLang="en-US" sz="2000" smtClean="0">
                <a:solidFill>
                  <a:srgbClr val="000000"/>
                </a:solidFill>
                <a:latin typeface="微軟正黑體" pitchFamily="34" charset="-120"/>
                <a:ea typeface="微軟正黑體" pitchFamily="34" charset="-120"/>
              </a:rPr>
              <a:t>平台將會增添來自一流大學出版社和其他學術出版機構的圖書</a:t>
            </a:r>
            <a:r>
              <a:rPr lang="en-US" altLang="zh-TW" smtClean="0">
                <a:solidFill>
                  <a:srgbClr val="000000"/>
                </a:solidFill>
                <a:latin typeface="微軟正黑體" pitchFamily="34" charset="-120"/>
                <a:ea typeface="微軟正黑體" pitchFamily="34" charset="-120"/>
              </a:rPr>
              <a:t/>
            </a:r>
            <a:br>
              <a:rPr lang="en-US" altLang="zh-TW" smtClean="0">
                <a:solidFill>
                  <a:srgbClr val="000000"/>
                </a:solidFill>
                <a:latin typeface="微軟正黑體" pitchFamily="34" charset="-120"/>
                <a:ea typeface="微軟正黑體" pitchFamily="34" charset="-120"/>
              </a:rPr>
            </a:br>
            <a:endParaRPr lang="zh-TW" altLang="en-US" smtClean="0">
              <a:solidFill>
                <a:srgbClr val="000000"/>
              </a:solidFill>
              <a:latin typeface="微軟正黑體" pitchFamily="34" charset="-120"/>
              <a:ea typeface="微軟正黑體" pitchFamily="34" charset="-120"/>
            </a:endParaRPr>
          </a:p>
        </p:txBody>
      </p:sp>
      <p:sp>
        <p:nvSpPr>
          <p:cNvPr id="18434" name="Rectangle 8"/>
          <p:cNvSpPr>
            <a:spLocks noChangeArrowheads="1"/>
          </p:cNvSpPr>
          <p:nvPr/>
        </p:nvSpPr>
        <p:spPr bwMode="auto">
          <a:xfrm>
            <a:off x="342900" y="228600"/>
            <a:ext cx="4914900" cy="461963"/>
          </a:xfrm>
          <a:prstGeom prst="rect">
            <a:avLst/>
          </a:prstGeom>
          <a:noFill/>
          <a:ln w="9525">
            <a:noFill/>
            <a:miter lim="800000"/>
            <a:headEnd/>
            <a:tailEnd/>
          </a:ln>
        </p:spPr>
        <p:txBody>
          <a:bodyPr>
            <a:spAutoFit/>
          </a:bodyPr>
          <a:lstStyle/>
          <a:p>
            <a:pPr eaLnBrk="0" hangingPunct="0">
              <a:defRPr/>
            </a:pPr>
            <a:r>
              <a:rPr kumimoji="0" lang="en-US" altLang="zh-TW" dirty="0">
                <a:latin typeface="+mj-ea"/>
                <a:ea typeface="+mj-ea"/>
              </a:rPr>
              <a:t>JSTOR </a:t>
            </a:r>
            <a:r>
              <a:rPr kumimoji="0" lang="zh-TW" altLang="en-US" dirty="0">
                <a:latin typeface="+mj-ea"/>
                <a:ea typeface="+mj-ea"/>
              </a:rPr>
              <a:t>出版品及服務</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zh-TW" altLang="en-US" sz="3200" smtClean="0">
                <a:latin typeface="Book Antiqua" pitchFamily="18" charset="0"/>
              </a:rPr>
              <a:t>今日教育訓練的內容包括～</a:t>
            </a:r>
            <a:endParaRPr lang="en-US" altLang="zh-TW" sz="3200" smtClean="0">
              <a:latin typeface="Book Antiqua" pitchFamily="18" charset="0"/>
            </a:endParaRPr>
          </a:p>
        </p:txBody>
      </p:sp>
      <p:sp>
        <p:nvSpPr>
          <p:cNvPr id="21507" name="Rectangle 3"/>
          <p:cNvSpPr>
            <a:spLocks noGrp="1" noChangeArrowheads="1"/>
          </p:cNvSpPr>
          <p:nvPr>
            <p:ph type="body" idx="1"/>
          </p:nvPr>
        </p:nvSpPr>
        <p:spPr>
          <a:xfrm>
            <a:off x="1062038" y="1241425"/>
            <a:ext cx="6951662" cy="4567238"/>
          </a:xfrm>
        </p:spPr>
        <p:txBody>
          <a:bodyPr/>
          <a:lstStyle/>
          <a:p>
            <a:pPr marL="381000" indent="-381000" eaLnBrk="1" hangingPunct="1">
              <a:lnSpc>
                <a:spcPct val="115000"/>
              </a:lnSpc>
              <a:buFontTx/>
              <a:buAutoNum type="arabicPeriod"/>
              <a:defRPr/>
            </a:pPr>
            <a:r>
              <a:rPr lang="en-US" altLang="zh-TW" sz="2800" dirty="0" smtClean="0">
                <a:latin typeface="+mj-ea"/>
                <a:ea typeface="+mj-ea"/>
              </a:rPr>
              <a:t>ITHAKA </a:t>
            </a:r>
            <a:r>
              <a:rPr lang="zh-TW" altLang="en-US" sz="2800" dirty="0" smtClean="0">
                <a:latin typeface="+mj-ea"/>
                <a:ea typeface="+mj-ea"/>
              </a:rPr>
              <a:t>、</a:t>
            </a:r>
            <a:r>
              <a:rPr lang="en-US" altLang="zh-TW" sz="2800" dirty="0" smtClean="0">
                <a:latin typeface="+mj-ea"/>
                <a:ea typeface="+mj-ea"/>
              </a:rPr>
              <a:t>JSTOR</a:t>
            </a:r>
            <a:r>
              <a:rPr lang="zh-TW" altLang="en-US" sz="2800" dirty="0" smtClean="0">
                <a:latin typeface="+mj-ea"/>
                <a:ea typeface="+mj-ea"/>
              </a:rPr>
              <a:t>、</a:t>
            </a:r>
            <a:r>
              <a:rPr lang="en-US" altLang="zh-TW" sz="2800" dirty="0" smtClean="0">
                <a:latin typeface="+mj-ea"/>
                <a:ea typeface="+mj-ea"/>
              </a:rPr>
              <a:t> Portico</a:t>
            </a:r>
          </a:p>
          <a:p>
            <a:pPr marL="381000" indent="-381000" eaLnBrk="1" hangingPunct="1">
              <a:lnSpc>
                <a:spcPct val="115000"/>
              </a:lnSpc>
              <a:buFontTx/>
              <a:buAutoNum type="arabicPeriod"/>
              <a:defRPr/>
            </a:pPr>
            <a:r>
              <a:rPr lang="en-US" altLang="zh-TW" sz="2800" dirty="0" smtClean="0">
                <a:latin typeface="+mj-ea"/>
                <a:ea typeface="+mj-ea"/>
              </a:rPr>
              <a:t>JSTOR</a:t>
            </a:r>
            <a:r>
              <a:rPr lang="zh-TW" altLang="en-US" sz="2800" dirty="0" smtClean="0">
                <a:latin typeface="+mj-ea"/>
                <a:ea typeface="+mj-ea"/>
              </a:rPr>
              <a:t>回溯期刊計畫現況</a:t>
            </a:r>
          </a:p>
          <a:p>
            <a:pPr marL="381000" indent="-381000" eaLnBrk="1" hangingPunct="1">
              <a:lnSpc>
                <a:spcPct val="115000"/>
              </a:lnSpc>
              <a:buFontTx/>
              <a:buAutoNum type="arabicPeriod"/>
              <a:defRPr/>
            </a:pPr>
            <a:r>
              <a:rPr lang="zh-TW" altLang="en-US" sz="2800" dirty="0" smtClean="0">
                <a:latin typeface="+mj-ea"/>
                <a:ea typeface="+mj-ea"/>
              </a:rPr>
              <a:t>新推出的</a:t>
            </a:r>
            <a:r>
              <a:rPr lang="en-US" altLang="zh-TW" sz="2800" dirty="0" smtClean="0">
                <a:latin typeface="+mj-ea"/>
                <a:ea typeface="+mj-ea"/>
              </a:rPr>
              <a:t>JSTOR</a:t>
            </a:r>
            <a:r>
              <a:rPr lang="zh-TW" altLang="en-US" sz="2800" dirty="0" smtClean="0">
                <a:latin typeface="+mj-ea"/>
                <a:ea typeface="+mj-ea"/>
              </a:rPr>
              <a:t>回溯期刊套裝介紹</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關於</a:t>
            </a:r>
            <a:r>
              <a:rPr lang="en-US" altLang="zh-TW" sz="2800" dirty="0" smtClean="0">
                <a:latin typeface="+mj-ea"/>
                <a:ea typeface="+mj-ea"/>
              </a:rPr>
              <a:t>JSTOR</a:t>
            </a:r>
            <a:r>
              <a:rPr lang="zh-TW" altLang="en-US" sz="2800" dirty="0" smtClean="0">
                <a:latin typeface="+mj-ea"/>
                <a:ea typeface="+mj-ea"/>
              </a:rPr>
              <a:t>學術現刊</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館藏管理的實証依據</a:t>
            </a:r>
            <a:endParaRPr lang="en-US" altLang="zh-TW" sz="2800" dirty="0" smtClean="0">
              <a:latin typeface="+mj-ea"/>
              <a:ea typeface="+mj-ea"/>
            </a:endParaRPr>
          </a:p>
          <a:p>
            <a:pPr marL="381000" indent="-381000" eaLnBrk="1" hangingPunct="1">
              <a:lnSpc>
                <a:spcPct val="115000"/>
              </a:lnSpc>
              <a:buFontTx/>
              <a:buAutoNum type="arabicPeriod"/>
              <a:defRPr/>
            </a:pPr>
            <a:r>
              <a:rPr lang="en-US" altLang="zh-TW" sz="2800" dirty="0" smtClean="0">
                <a:solidFill>
                  <a:srgbClr val="FF0000"/>
                </a:solidFill>
                <a:latin typeface="+mj-ea"/>
                <a:ea typeface="+mj-ea"/>
              </a:rPr>
              <a:t>Institution Finder</a:t>
            </a:r>
            <a:endParaRPr lang="zh-TW" altLang="en-US" sz="2800" dirty="0" smtClean="0">
              <a:solidFill>
                <a:srgbClr val="FF0000"/>
              </a:solidFill>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圖書館管理端最常遇到的問題：</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如何下載使用統計</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如何下載訂購的期刊清單</a:t>
            </a:r>
            <a:endParaRPr lang="en-US" altLang="zh-TW" sz="2800" dirty="0" smtClean="0">
              <a:latin typeface="+mj-ea"/>
              <a:ea typeface="+mj-ea"/>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descr="mailbox://H:/Email%20Backup_black/Data/profile/Mail/Local%20Folders/Sent?number=3458893515&amp;part=1.2.2&amp;filename=gajhfbcb.png"/>
          <p:cNvSpPr>
            <a:spLocks noChangeAspect="1" noChangeArrowheads="1"/>
          </p:cNvSpPr>
          <p:nvPr/>
        </p:nvSpPr>
        <p:spPr bwMode="auto">
          <a:xfrm>
            <a:off x="207436" y="-102394"/>
            <a:ext cx="397933" cy="223838"/>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11267" name="Rectangle 3"/>
          <p:cNvSpPr>
            <a:spLocks noChangeArrowheads="1"/>
          </p:cNvSpPr>
          <p:nvPr/>
        </p:nvSpPr>
        <p:spPr bwMode="auto">
          <a:xfrm>
            <a:off x="685800" y="1204585"/>
            <a:ext cx="7772400" cy="46628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1" lang="zh-TW"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Institution Finder </a:t>
            </a:r>
            <a:r>
              <a:rPr kumimoji="1" 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主要是協助未經證實的使用者（例如不在</a:t>
            </a:r>
            <a:r>
              <a:rPr kumimoji="1" lang="zh-TW"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ip</a:t>
            </a:r>
            <a:r>
              <a:rPr kumimoji="1" 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範圍中）但其所屬機構有訂購 </a:t>
            </a:r>
            <a:r>
              <a:rPr kumimoji="1" lang="zh-TW"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JSTOR</a:t>
            </a:r>
            <a:r>
              <a:rPr kumimoji="1" 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內容成功取得全文的方式</a:t>
            </a:r>
            <a:br>
              <a:rPr kumimoji="1" 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br>
            <a:r>
              <a:rPr kumimoji="1" 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
            </a:r>
            <a:br>
              <a:rPr kumimoji="1" 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br>
            <a:r>
              <a:rPr kumimoji="1" 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以 下為</a:t>
            </a:r>
            <a:r>
              <a:rPr kumimoji="1" lang="zh-TW" altLang="zh-TW" sz="2000" b="1"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JSTOR Institution Finder</a:t>
            </a:r>
            <a:r>
              <a:rPr kumimoji="1" 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設定步驟 </a:t>
            </a:r>
          </a:p>
          <a:p>
            <a:pPr marL="0" marR="0" lvl="0" indent="0" algn="l" defTabSz="914400" rtl="0" eaLnBrk="0" fontAlgn="base" latinLnBrk="0" hangingPunct="0">
              <a:lnSpc>
                <a:spcPct val="15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Institution Finder</a:t>
            </a:r>
            <a:r>
              <a:rPr kumimoji="1" lang="zh-TW" altLang="en-US"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運作機制：</a:t>
            </a: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1" lang="zh-TW" altLang="en-US" sz="20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當使用者透過</a:t>
            </a:r>
            <a:r>
              <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Google</a:t>
            </a:r>
            <a:r>
              <a:rPr kumimoji="1" lang="zh-TW" altLang="en-US"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引擎等網頁連結到</a:t>
            </a:r>
            <a:r>
              <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JSTOR</a:t>
            </a:r>
            <a:r>
              <a:rPr kumimoji="1" lang="zh-TW" altLang="en-US"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文章時會有以下兩種情形：</a:t>
            </a:r>
            <a:r>
              <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a:t>
            </a:r>
            <a:r>
              <a:rPr kumimoji="1" lang="zh-TW" altLang="en-US"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以下狀況是針對機構有購買的內容而言）</a:t>
            </a:r>
            <a:r>
              <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
            </a:r>
            <a:br>
              <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br>
            <a:r>
              <a:rPr kumimoji="1" lang="zh-TW" altLang="en-US" sz="2000" b="0" i="0" u="none" strike="noStrike" cap="none" normalizeH="0" baseline="0" dirty="0" smtClean="0">
                <a:ln>
                  <a:noFill/>
                </a:ln>
                <a:solidFill>
                  <a:srgbClr val="0070C0"/>
                </a:solidFill>
                <a:effectLst/>
                <a:latin typeface="Arial" pitchFamily="34" charset="0"/>
                <a:ea typeface="新細明體" pitchFamily="18" charset="-120"/>
                <a:cs typeface="新細明體" pitchFamily="18" charset="-120"/>
              </a:rPr>
              <a:t>情形一：</a:t>
            </a:r>
            <a:r>
              <a:rPr kumimoji="1" lang="zh-TW" altLang="en-US" sz="20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若使用者在</a:t>
            </a:r>
            <a:r>
              <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IP</a:t>
            </a:r>
            <a:r>
              <a:rPr kumimoji="1" lang="zh-TW" altLang="en-US"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範圍中，網頁將會 直接導向全文，但若使用者不在</a:t>
            </a:r>
            <a:r>
              <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IP</a:t>
            </a:r>
            <a:r>
              <a:rPr kumimoji="1" lang="zh-TW" altLang="en-US" sz="20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範圍中，則無法進入全文。</a:t>
            </a:r>
            <a:r>
              <a:rPr kumimoji="1" lang="en-US" altLang="zh-TW" sz="18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
            </a:r>
            <a:br>
              <a:rPr kumimoji="1" lang="en-US" altLang="zh-TW" sz="18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br>
            <a:endParaRPr kumimoji="1" lang="en-US" altLang="zh-TW" sz="18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p:txBody>
      </p:sp>
      <p:sp>
        <p:nvSpPr>
          <p:cNvPr id="11269" name="AutoShape 5" descr="mailbox://H:/Email%20Backup_black/Data/profile/Mail/Local%20Folders/Sent?number=3458893515&amp;part=1.2.2&amp;filename=gajhfbcb.png"/>
          <p:cNvSpPr>
            <a:spLocks noChangeAspect="1" noChangeArrowheads="1"/>
          </p:cNvSpPr>
          <p:nvPr/>
        </p:nvSpPr>
        <p:spPr bwMode="auto">
          <a:xfrm>
            <a:off x="207436" y="-102394"/>
            <a:ext cx="397933" cy="223838"/>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11271" name="AutoShape 7" descr="mailbox://H:/Email%20Backup_black/Data/profile/Mail/Local%20Folders/Sent?number=3458893515&amp;part=1.2.2&amp;filename=gajhfbcb.png"/>
          <p:cNvSpPr>
            <a:spLocks noChangeAspect="1" noChangeArrowheads="1"/>
          </p:cNvSpPr>
          <p:nvPr/>
        </p:nvSpPr>
        <p:spPr bwMode="auto">
          <a:xfrm>
            <a:off x="207436" y="-102394"/>
            <a:ext cx="397933" cy="223838"/>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11273" name="AutoShape 9" descr="mailbox://H:/Email%20Backup_black/Data/profile/Mail/Local%20Folders/Sent?number=3458893515&amp;part=1.2.2&amp;filename=gajhfbcb.png"/>
          <p:cNvSpPr>
            <a:spLocks noChangeAspect="1" noChangeArrowheads="1"/>
          </p:cNvSpPr>
          <p:nvPr/>
        </p:nvSpPr>
        <p:spPr bwMode="auto">
          <a:xfrm>
            <a:off x="207436" y="-102394"/>
            <a:ext cx="397933" cy="223838"/>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11275" name="AutoShape 11" descr="mailbox://H:/Email%20Backup_black/Data/profile/Mail/Local%20Folders/Sent?number=3458893515&amp;part=1.2.2&amp;filename=gajhfbcb.png"/>
          <p:cNvSpPr>
            <a:spLocks noChangeAspect="1" noChangeArrowheads="1"/>
          </p:cNvSpPr>
          <p:nvPr/>
        </p:nvSpPr>
        <p:spPr bwMode="auto">
          <a:xfrm>
            <a:off x="207436" y="-102394"/>
            <a:ext cx="397933" cy="223838"/>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9" name="矩形 8"/>
          <p:cNvSpPr/>
          <p:nvPr/>
        </p:nvSpPr>
        <p:spPr>
          <a:xfrm>
            <a:off x="457341" y="228600"/>
            <a:ext cx="2743059" cy="481542"/>
          </a:xfrm>
          <a:prstGeom prst="rect">
            <a:avLst/>
          </a:prstGeom>
        </p:spPr>
        <p:txBody>
          <a:bodyPr wrap="none">
            <a:spAutoFit/>
          </a:bodyPr>
          <a:lstStyle/>
          <a:p>
            <a:pPr marL="381000" indent="-381000" eaLnBrk="1" hangingPunct="1">
              <a:lnSpc>
                <a:spcPct val="115000"/>
              </a:lnSpc>
              <a:defRPr/>
            </a:pPr>
            <a:r>
              <a:rPr lang="en-US" altLang="zh-TW" b="1" dirty="0" smtClean="0">
                <a:latin typeface="+mj-ea"/>
              </a:rPr>
              <a:t>Institution Finder</a:t>
            </a:r>
            <a:endParaRPr lang="zh-TW" altLang="en-US" b="1" dirty="0" smtClean="0">
              <a:latin typeface="+mj-ea"/>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pPr lvl="0"/>
            <a:r>
              <a:rPr lang="en-US" altLang="zh-TW" dirty="0" smtClean="0"/>
              <a:t>Institution Finder</a:t>
            </a:r>
            <a:r>
              <a:rPr lang="zh-TW" altLang="en-US" dirty="0" smtClean="0"/>
              <a:t>運作機制：</a:t>
            </a:r>
            <a:endParaRPr lang="zh-TW" altLang="en-US" dirty="0"/>
          </a:p>
        </p:txBody>
      </p:sp>
      <p:pic>
        <p:nvPicPr>
          <p:cNvPr id="4" name="Picture 12"/>
          <p:cNvPicPr>
            <a:picLocks noChangeAspect="1" noChangeArrowheads="1"/>
          </p:cNvPicPr>
          <p:nvPr/>
        </p:nvPicPr>
        <p:blipFill>
          <a:blip r:embed="rId2" cstate="print"/>
          <a:srcRect/>
          <a:stretch>
            <a:fillRect/>
          </a:stretch>
        </p:blipFill>
        <p:spPr bwMode="auto">
          <a:xfrm>
            <a:off x="1148958" y="2514600"/>
            <a:ext cx="6928242" cy="3276460"/>
          </a:xfrm>
          <a:prstGeom prst="rect">
            <a:avLst/>
          </a:prstGeom>
          <a:noFill/>
          <a:ln w="9525">
            <a:noFill/>
            <a:miter lim="800000"/>
            <a:headEnd/>
            <a:tailEnd/>
          </a:ln>
        </p:spPr>
      </p:pic>
      <p:sp>
        <p:nvSpPr>
          <p:cNvPr id="5" name="Rectangle 3"/>
          <p:cNvSpPr>
            <a:spLocks noChangeArrowheads="1"/>
          </p:cNvSpPr>
          <p:nvPr/>
        </p:nvSpPr>
        <p:spPr bwMode="auto">
          <a:xfrm>
            <a:off x="304800" y="1143000"/>
            <a:ext cx="8412427" cy="14311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50000"/>
              </a:lnSpc>
              <a:spcBef>
                <a:spcPct val="0"/>
              </a:spcBef>
              <a:spcAft>
                <a:spcPct val="0"/>
              </a:spcAft>
              <a:buClrTx/>
              <a:buSzTx/>
              <a:tabLst/>
            </a:pPr>
            <a:r>
              <a:rPr kumimoji="1" lang="zh-TW" altLang="en-US" sz="2000" b="0" i="0" u="none" strike="noStrike" cap="none" normalizeH="0" baseline="0" dirty="0" smtClean="0">
                <a:ln>
                  <a:noFill/>
                </a:ln>
                <a:solidFill>
                  <a:srgbClr val="0070C0"/>
                </a:solidFill>
                <a:effectLst/>
                <a:latin typeface="Arial" pitchFamily="34" charset="0"/>
                <a:ea typeface="新細明體" pitchFamily="18" charset="-120"/>
                <a:cs typeface="新細明體" pitchFamily="18" charset="-120"/>
              </a:rPr>
              <a:t>　　情形二：</a:t>
            </a:r>
            <a:r>
              <a:rPr kumimoji="1" lang="zh-TW" altLang="en-US" sz="20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無法進入全文的情形下，使用者可以點選右側</a:t>
            </a:r>
            <a:r>
              <a:rPr kumimoji="1" lang="en-US" altLang="zh-TW" sz="20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access options</a:t>
            </a:r>
            <a:r>
              <a:rPr kumimoji="1" lang="zh-TW" altLang="en-US" sz="20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，進到 </a:t>
            </a:r>
            <a:r>
              <a:rPr kumimoji="1" lang="en-US" altLang="zh-TW" sz="20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Institution Finder</a:t>
            </a:r>
            <a:r>
              <a:rPr kumimoji="1" lang="zh-TW" altLang="en-US" sz="20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的畫面 （ </a:t>
            </a:r>
            <a:r>
              <a:rPr kumimoji="1" lang="en-US" altLang="zh-TW" sz="20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hlinkClick r:id="rId3"/>
              </a:rPr>
              <a:t>http://www.jstor.org/action/showLogin)</a:t>
            </a:r>
            <a:r>
              <a:rPr kumimoji="1" lang="en-US" altLang="zh-TW" sz="18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t/>
            </a:r>
            <a:br>
              <a:rPr kumimoji="1" lang="en-US" altLang="zh-TW" sz="18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rPr>
            </a:br>
            <a:endParaRPr kumimoji="1" lang="en-US" altLang="zh-TW" sz="18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43543" y="997803"/>
            <a:ext cx="7968885" cy="960969"/>
          </a:xfrm>
          <a:prstGeom prst="rect">
            <a:avLst/>
          </a:prstGeom>
        </p:spPr>
        <p:txBody>
          <a:bodyPr wrap="square">
            <a:spAutoFit/>
          </a:bodyPr>
          <a:lstStyle/>
          <a:p>
            <a:pPr marL="457200" indent="-457200">
              <a:lnSpc>
                <a:spcPct val="150000"/>
              </a:lnSpc>
              <a:buFont typeface="+mj-lt"/>
              <a:buAutoNum type="arabicPeriod" startAt="3"/>
            </a:pPr>
            <a:r>
              <a:rPr lang="en-US" altLang="zh-TW" sz="2000" dirty="0" err="1" smtClean="0"/>
              <a:t>選擇透過</a:t>
            </a:r>
            <a:r>
              <a:rPr lang="en-US" altLang="zh-TW" sz="2000" dirty="0" err="1"/>
              <a:t>Go</a:t>
            </a:r>
            <a:r>
              <a:rPr lang="en-US" altLang="zh-TW" sz="2000" dirty="0"/>
              <a:t> to the </a:t>
            </a:r>
            <a:r>
              <a:rPr lang="en-US" altLang="zh-TW" sz="2000" u="sng" dirty="0">
                <a:hlinkClick r:id="rId2"/>
              </a:rPr>
              <a:t>login page</a:t>
            </a:r>
            <a:r>
              <a:rPr lang="en-US" altLang="zh-TW" sz="2000" dirty="0"/>
              <a:t> to login via an institution. </a:t>
            </a:r>
            <a:r>
              <a:rPr lang="en-US" altLang="zh-TW" sz="2000" dirty="0" err="1"/>
              <a:t>找尋所屬機構是否有訂購此刊</a:t>
            </a:r>
            <a:endParaRPr lang="zh-TW" altLang="en-US" sz="2000" dirty="0"/>
          </a:p>
        </p:txBody>
      </p:sp>
      <p:pic>
        <p:nvPicPr>
          <p:cNvPr id="15361" name="Picture 1"/>
          <p:cNvPicPr>
            <a:picLocks noChangeAspect="1" noChangeArrowheads="1"/>
          </p:cNvPicPr>
          <p:nvPr/>
        </p:nvPicPr>
        <p:blipFill>
          <a:blip r:embed="rId3" cstate="print"/>
          <a:srcRect/>
          <a:stretch>
            <a:fillRect/>
          </a:stretch>
        </p:blipFill>
        <p:spPr bwMode="auto">
          <a:xfrm>
            <a:off x="228600" y="2133600"/>
            <a:ext cx="8770395" cy="1620180"/>
          </a:xfrm>
          <a:prstGeom prst="rect">
            <a:avLst/>
          </a:prstGeom>
          <a:noFill/>
          <a:ln w="9525">
            <a:noFill/>
            <a:miter lim="800000"/>
            <a:headEnd/>
            <a:tailEnd/>
          </a:ln>
        </p:spPr>
      </p:pic>
      <p:sp>
        <p:nvSpPr>
          <p:cNvPr id="6" name="標題 2"/>
          <p:cNvSpPr>
            <a:spLocks noGrp="1"/>
          </p:cNvSpPr>
          <p:nvPr>
            <p:ph type="title"/>
          </p:nvPr>
        </p:nvSpPr>
        <p:spPr>
          <a:xfrm>
            <a:off x="228600" y="228600"/>
            <a:ext cx="7162800" cy="685800"/>
          </a:xfrm>
        </p:spPr>
        <p:txBody>
          <a:bodyPr>
            <a:normAutofit/>
          </a:bodyPr>
          <a:lstStyle/>
          <a:p>
            <a:pPr lvl="0"/>
            <a:r>
              <a:rPr lang="en-US" altLang="zh-TW" dirty="0" smtClean="0"/>
              <a:t>Institution Finder</a:t>
            </a:r>
            <a:r>
              <a:rPr lang="zh-TW" altLang="en-US" dirty="0" smtClean="0"/>
              <a:t>運作機制：</a:t>
            </a:r>
            <a:endParaRPr lang="zh-TW" alt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81000" y="1219200"/>
            <a:ext cx="8412427" cy="2345963"/>
          </a:xfrm>
          <a:prstGeom prst="rect">
            <a:avLst/>
          </a:prstGeom>
        </p:spPr>
        <p:txBody>
          <a:bodyPr wrap="square">
            <a:spAutoFit/>
          </a:bodyPr>
          <a:lstStyle/>
          <a:p>
            <a:pPr marL="457200" indent="-457200">
              <a:lnSpc>
                <a:spcPct val="150000"/>
              </a:lnSpc>
              <a:buFont typeface="+mj-lt"/>
              <a:buAutoNum type="arabicPeriod" startAt="4"/>
            </a:pPr>
            <a:r>
              <a:rPr lang="zh-TW" altLang="en-US" sz="2000" dirty="0" smtClean="0">
                <a:latin typeface="+mj-lt"/>
              </a:rPr>
              <a:t>使用者</a:t>
            </a:r>
            <a:r>
              <a:rPr lang="zh-TW" altLang="en-US" sz="2000" dirty="0">
                <a:latin typeface="+mj-lt"/>
              </a:rPr>
              <a:t>可以瀏覽的方式從</a:t>
            </a:r>
            <a:r>
              <a:rPr lang="zh-TW" altLang="en-US" sz="2000" dirty="0" smtClean="0">
                <a:latin typeface="+mj-lt"/>
              </a:rPr>
              <a:t>”</a:t>
            </a:r>
            <a:r>
              <a:rPr lang="en-US" altLang="zh-TW" sz="2000" dirty="0" smtClean="0">
                <a:latin typeface="+mj-lt"/>
              </a:rPr>
              <a:t>Login via an Institution”</a:t>
            </a:r>
            <a:r>
              <a:rPr lang="zh-TW" altLang="en-US" sz="2000" dirty="0">
                <a:latin typeface="+mj-lt"/>
              </a:rPr>
              <a:t>中找到所屬機構，或在</a:t>
            </a:r>
            <a:r>
              <a:rPr lang="zh-TW" altLang="en-US" sz="2000" dirty="0" smtClean="0">
                <a:latin typeface="+mj-lt"/>
              </a:rPr>
              <a:t>”</a:t>
            </a:r>
            <a:r>
              <a:rPr lang="en-US" altLang="zh-TW" sz="2000" dirty="0" smtClean="0">
                <a:latin typeface="+mj-lt"/>
              </a:rPr>
              <a:t>Search by name”</a:t>
            </a:r>
            <a:r>
              <a:rPr lang="zh-TW" altLang="en-US" sz="2000" dirty="0">
                <a:latin typeface="+mj-lt"/>
              </a:rPr>
              <a:t>中搜尋，並在點選 機構連結後引導到該機構的遠端連線</a:t>
            </a:r>
            <a:r>
              <a:rPr lang="en-US" altLang="zh-TW" sz="2000" dirty="0" smtClean="0">
                <a:latin typeface="+mj-lt"/>
              </a:rPr>
              <a:t>proxy</a:t>
            </a:r>
            <a:r>
              <a:rPr lang="zh-TW" altLang="en-US" sz="2000" dirty="0">
                <a:latin typeface="+mj-lt"/>
              </a:rPr>
              <a:t>登入畫面</a:t>
            </a:r>
            <a:r>
              <a:rPr lang="zh-TW" altLang="en-US" sz="2000" dirty="0" smtClean="0">
                <a:latin typeface="+mj-lt"/>
              </a:rPr>
              <a:t>。</a:t>
            </a:r>
            <a:endParaRPr lang="en-US" altLang="zh-TW" sz="2000" dirty="0">
              <a:latin typeface="+mj-lt"/>
            </a:endParaRPr>
          </a:p>
          <a:p>
            <a:pPr marL="342900" indent="-342900">
              <a:lnSpc>
                <a:spcPct val="150000"/>
              </a:lnSpc>
              <a:buFont typeface="+mj-lt"/>
              <a:buAutoNum type="arabicPeriod" startAt="4"/>
            </a:pPr>
            <a:r>
              <a:rPr lang="zh-TW" altLang="en-US" sz="2000" dirty="0" smtClean="0">
                <a:latin typeface="+mj-lt"/>
              </a:rPr>
              <a:t>登入</a:t>
            </a:r>
            <a:r>
              <a:rPr lang="zh-TW" altLang="en-US" sz="2000" dirty="0">
                <a:latin typeface="+mj-lt"/>
              </a:rPr>
              <a:t>所屬機構的遠端連線後，使用者將被認證位於機構</a:t>
            </a:r>
            <a:r>
              <a:rPr lang="en-US" altLang="zh-TW" sz="2000" dirty="0" smtClean="0">
                <a:latin typeface="+mj-lt"/>
              </a:rPr>
              <a:t>IP</a:t>
            </a:r>
            <a:r>
              <a:rPr lang="zh-TW" altLang="en-US" sz="2000" dirty="0">
                <a:latin typeface="+mj-lt"/>
              </a:rPr>
              <a:t>範圍內，將會被自動導回原先的全文頁面並可開始使用。</a:t>
            </a:r>
          </a:p>
        </p:txBody>
      </p:sp>
      <p:pic>
        <p:nvPicPr>
          <p:cNvPr id="6" name="Picture 2"/>
          <p:cNvPicPr>
            <a:picLocks noChangeAspect="1" noChangeArrowheads="1"/>
          </p:cNvPicPr>
          <p:nvPr/>
        </p:nvPicPr>
        <p:blipFill>
          <a:blip r:embed="rId2" cstate="print"/>
          <a:srcRect/>
          <a:stretch>
            <a:fillRect/>
          </a:stretch>
        </p:blipFill>
        <p:spPr bwMode="auto">
          <a:xfrm>
            <a:off x="85071" y="3804754"/>
            <a:ext cx="9058929" cy="2596046"/>
          </a:xfrm>
          <a:prstGeom prst="rect">
            <a:avLst/>
          </a:prstGeom>
          <a:noFill/>
          <a:ln w="9525">
            <a:noFill/>
            <a:miter lim="800000"/>
            <a:headEnd/>
            <a:tailEnd/>
          </a:ln>
        </p:spPr>
      </p:pic>
      <p:sp>
        <p:nvSpPr>
          <p:cNvPr id="8" name="標題 2"/>
          <p:cNvSpPr>
            <a:spLocks noGrp="1"/>
          </p:cNvSpPr>
          <p:nvPr>
            <p:ph type="title"/>
          </p:nvPr>
        </p:nvSpPr>
        <p:spPr>
          <a:xfrm>
            <a:off x="228600" y="228600"/>
            <a:ext cx="7162800" cy="685800"/>
          </a:xfrm>
        </p:spPr>
        <p:txBody>
          <a:bodyPr>
            <a:normAutofit/>
          </a:bodyPr>
          <a:lstStyle/>
          <a:p>
            <a:pPr lvl="0"/>
            <a:r>
              <a:rPr lang="en-US" altLang="zh-TW" dirty="0" smtClean="0"/>
              <a:t>Institution Finder</a:t>
            </a:r>
            <a:r>
              <a:rPr lang="zh-TW" altLang="en-US" dirty="0" smtClean="0"/>
              <a:t>運作機制：</a:t>
            </a:r>
            <a:endParaRPr lang="zh-TW" alt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descr="mailbox://H:/Email%20Backup_black/Data/profile/Mail/Local%20Folders/Sent?number=3458893515&amp;part=1.2.4&amp;filename=fedjgibi.png"/>
          <p:cNvSpPr>
            <a:spLocks noChangeAspect="1" noChangeArrowheads="1"/>
          </p:cNvSpPr>
          <p:nvPr/>
        </p:nvSpPr>
        <p:spPr bwMode="auto">
          <a:xfrm>
            <a:off x="84670" y="-102391"/>
            <a:ext cx="10723033" cy="3442097"/>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 name="矩形 4"/>
          <p:cNvSpPr/>
          <p:nvPr/>
        </p:nvSpPr>
        <p:spPr>
          <a:xfrm>
            <a:off x="762001" y="1524000"/>
            <a:ext cx="7924799" cy="3970318"/>
          </a:xfrm>
          <a:prstGeom prst="rect">
            <a:avLst/>
          </a:prstGeom>
        </p:spPr>
        <p:txBody>
          <a:bodyPr wrap="square">
            <a:spAutoFit/>
          </a:bodyPr>
          <a:lstStyle/>
          <a:p>
            <a:pPr>
              <a:lnSpc>
                <a:spcPct val="150000"/>
              </a:lnSpc>
            </a:pPr>
            <a:r>
              <a:rPr lang="zh-TW" altLang="en-US" b="1" dirty="0" smtClean="0">
                <a:latin typeface="+mj-lt"/>
              </a:rPr>
              <a:t>在 此之前，每個圖書館若要有此功能， 我們需要確認圖書館的 </a:t>
            </a:r>
            <a:r>
              <a:rPr lang="en-US" altLang="zh-TW" b="1" dirty="0" err="1" smtClean="0">
                <a:latin typeface="+mj-lt"/>
              </a:rPr>
              <a:t>EZProxy</a:t>
            </a:r>
            <a:r>
              <a:rPr lang="zh-TW" altLang="en-US" b="1" dirty="0" smtClean="0">
                <a:latin typeface="+mj-lt"/>
              </a:rPr>
              <a:t>或</a:t>
            </a:r>
            <a:r>
              <a:rPr lang="en-US" altLang="zh-TW" b="1" dirty="0" smtClean="0">
                <a:latin typeface="+mj-lt"/>
              </a:rPr>
              <a:t>WAM proxy prefix</a:t>
            </a:r>
            <a:r>
              <a:rPr lang="zh-TW" altLang="en-US" b="1" dirty="0" smtClean="0">
                <a:latin typeface="+mj-lt"/>
              </a:rPr>
              <a:t>，這連結看起來應該會是以下這個樣子：</a:t>
            </a:r>
            <a:r>
              <a:rPr lang="en-US" altLang="zh-TW" b="1" dirty="0" smtClean="0">
                <a:latin typeface="+mj-lt"/>
                <a:hlinkClick r:id="rId2"/>
              </a:rPr>
              <a:t>http://server.university.edu/login?url</a:t>
            </a:r>
            <a:r>
              <a:rPr lang="en-US" altLang="zh-TW" b="1" dirty="0" smtClean="0">
                <a:latin typeface="+mj-lt"/>
              </a:rPr>
              <a:t>=</a:t>
            </a:r>
          </a:p>
          <a:p>
            <a:pPr>
              <a:lnSpc>
                <a:spcPct val="150000"/>
              </a:lnSpc>
            </a:pPr>
            <a:r>
              <a:rPr lang="en-US" altLang="zh-TW" b="1" dirty="0" smtClean="0">
                <a:latin typeface="+mj-lt"/>
              </a:rPr>
              <a:t> </a:t>
            </a:r>
          </a:p>
          <a:p>
            <a:pPr>
              <a:lnSpc>
                <a:spcPct val="150000"/>
              </a:lnSpc>
            </a:pPr>
            <a:r>
              <a:rPr lang="zh-TW" altLang="en-US" b="1" dirty="0" smtClean="0">
                <a:latin typeface="+mj-lt"/>
              </a:rPr>
              <a:t>請圖書館將其</a:t>
            </a:r>
            <a:r>
              <a:rPr lang="en-US" altLang="zh-TW" b="1" dirty="0" smtClean="0">
                <a:latin typeface="+mj-lt"/>
              </a:rPr>
              <a:t>proxy prefix</a:t>
            </a:r>
            <a:r>
              <a:rPr lang="zh-TW" altLang="en-US" b="1" dirty="0" smtClean="0">
                <a:latin typeface="+mj-lt"/>
              </a:rPr>
              <a:t>寄給我們，我們便會協助讓</a:t>
            </a:r>
            <a:r>
              <a:rPr lang="en-US" altLang="zh-TW" b="1" dirty="0" smtClean="0">
                <a:latin typeface="+mj-lt"/>
              </a:rPr>
              <a:t>JSTOR</a:t>
            </a:r>
            <a:r>
              <a:rPr lang="zh-TW" altLang="en-US" b="1" dirty="0" smtClean="0">
                <a:latin typeface="+mj-lt"/>
              </a:rPr>
              <a:t>設定在系統中。</a:t>
            </a:r>
            <a:endParaRPr lang="zh-TW" altLang="en-US" b="1" dirty="0">
              <a:latin typeface="+mj-lt"/>
            </a:endParaRPr>
          </a:p>
        </p:txBody>
      </p:sp>
      <p:sp>
        <p:nvSpPr>
          <p:cNvPr id="4" name="矩形 3"/>
          <p:cNvSpPr/>
          <p:nvPr/>
        </p:nvSpPr>
        <p:spPr>
          <a:xfrm>
            <a:off x="457341" y="228600"/>
            <a:ext cx="2743059" cy="481542"/>
          </a:xfrm>
          <a:prstGeom prst="rect">
            <a:avLst/>
          </a:prstGeom>
        </p:spPr>
        <p:txBody>
          <a:bodyPr wrap="none">
            <a:spAutoFit/>
          </a:bodyPr>
          <a:lstStyle/>
          <a:p>
            <a:pPr marL="381000" indent="-381000" eaLnBrk="1" hangingPunct="1">
              <a:lnSpc>
                <a:spcPct val="115000"/>
              </a:lnSpc>
              <a:defRPr/>
            </a:pPr>
            <a:r>
              <a:rPr lang="en-US" altLang="zh-TW" b="1" dirty="0" smtClean="0">
                <a:latin typeface="+mj-ea"/>
              </a:rPr>
              <a:t>Institution Finder</a:t>
            </a:r>
            <a:endParaRPr lang="zh-TW" altLang="en-US" b="1" dirty="0" smtClean="0">
              <a:latin typeface="+mj-ea"/>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zh-TW" altLang="en-US" sz="3200" smtClean="0">
                <a:latin typeface="Book Antiqua" pitchFamily="18" charset="0"/>
              </a:rPr>
              <a:t>今日教育訓練的內容包括～</a:t>
            </a:r>
            <a:endParaRPr lang="en-US" altLang="zh-TW" sz="3200" smtClean="0">
              <a:latin typeface="Book Antiqua" pitchFamily="18" charset="0"/>
            </a:endParaRPr>
          </a:p>
        </p:txBody>
      </p:sp>
      <p:sp>
        <p:nvSpPr>
          <p:cNvPr id="21507" name="Rectangle 3"/>
          <p:cNvSpPr>
            <a:spLocks noGrp="1" noChangeArrowheads="1"/>
          </p:cNvSpPr>
          <p:nvPr>
            <p:ph type="body" idx="1"/>
          </p:nvPr>
        </p:nvSpPr>
        <p:spPr>
          <a:xfrm>
            <a:off x="1062038" y="1241425"/>
            <a:ext cx="6951662" cy="4567238"/>
          </a:xfrm>
        </p:spPr>
        <p:txBody>
          <a:bodyPr/>
          <a:lstStyle/>
          <a:p>
            <a:pPr marL="381000" indent="-381000" eaLnBrk="1" hangingPunct="1">
              <a:lnSpc>
                <a:spcPct val="115000"/>
              </a:lnSpc>
              <a:buFontTx/>
              <a:buAutoNum type="arabicPeriod"/>
              <a:defRPr/>
            </a:pPr>
            <a:r>
              <a:rPr lang="en-US" altLang="zh-TW" sz="2800" dirty="0" smtClean="0">
                <a:latin typeface="+mj-ea"/>
                <a:ea typeface="+mj-ea"/>
              </a:rPr>
              <a:t>ITHAKA </a:t>
            </a:r>
            <a:r>
              <a:rPr lang="zh-TW" altLang="en-US" sz="2800" dirty="0" smtClean="0">
                <a:latin typeface="+mj-ea"/>
                <a:ea typeface="+mj-ea"/>
              </a:rPr>
              <a:t>、</a:t>
            </a:r>
            <a:r>
              <a:rPr lang="en-US" altLang="zh-TW" sz="2800" dirty="0" smtClean="0">
                <a:latin typeface="+mj-ea"/>
                <a:ea typeface="+mj-ea"/>
              </a:rPr>
              <a:t>JSTOR</a:t>
            </a:r>
            <a:r>
              <a:rPr lang="zh-TW" altLang="en-US" sz="2800" dirty="0" smtClean="0">
                <a:latin typeface="+mj-ea"/>
                <a:ea typeface="+mj-ea"/>
              </a:rPr>
              <a:t>、</a:t>
            </a:r>
            <a:r>
              <a:rPr lang="en-US" altLang="zh-TW" sz="2800" dirty="0" smtClean="0">
                <a:latin typeface="+mj-ea"/>
                <a:ea typeface="+mj-ea"/>
              </a:rPr>
              <a:t> Portico</a:t>
            </a:r>
          </a:p>
          <a:p>
            <a:pPr marL="381000" indent="-381000" eaLnBrk="1" hangingPunct="1">
              <a:lnSpc>
                <a:spcPct val="115000"/>
              </a:lnSpc>
              <a:buFontTx/>
              <a:buAutoNum type="arabicPeriod"/>
              <a:defRPr/>
            </a:pPr>
            <a:r>
              <a:rPr lang="en-US" altLang="zh-TW" sz="2800" dirty="0" smtClean="0">
                <a:latin typeface="+mj-ea"/>
                <a:ea typeface="+mj-ea"/>
              </a:rPr>
              <a:t>JSTOR</a:t>
            </a:r>
            <a:r>
              <a:rPr lang="zh-TW" altLang="en-US" sz="2800" dirty="0" smtClean="0">
                <a:latin typeface="+mj-ea"/>
                <a:ea typeface="+mj-ea"/>
              </a:rPr>
              <a:t>回溯期刊計畫現況</a:t>
            </a:r>
          </a:p>
          <a:p>
            <a:pPr marL="381000" indent="-381000" eaLnBrk="1" hangingPunct="1">
              <a:lnSpc>
                <a:spcPct val="115000"/>
              </a:lnSpc>
              <a:buFontTx/>
              <a:buAutoNum type="arabicPeriod"/>
              <a:defRPr/>
            </a:pPr>
            <a:r>
              <a:rPr lang="zh-TW" altLang="en-US" sz="2800" dirty="0" smtClean="0">
                <a:latin typeface="+mj-ea"/>
                <a:ea typeface="+mj-ea"/>
              </a:rPr>
              <a:t>新推出的</a:t>
            </a:r>
            <a:r>
              <a:rPr lang="en-US" altLang="zh-TW" sz="2800" dirty="0" smtClean="0">
                <a:latin typeface="+mj-ea"/>
                <a:ea typeface="+mj-ea"/>
              </a:rPr>
              <a:t>JSTOR</a:t>
            </a:r>
            <a:r>
              <a:rPr lang="zh-TW" altLang="en-US" sz="2800" dirty="0" smtClean="0">
                <a:latin typeface="+mj-ea"/>
                <a:ea typeface="+mj-ea"/>
              </a:rPr>
              <a:t>回溯期刊套裝介紹</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關於</a:t>
            </a:r>
            <a:r>
              <a:rPr lang="en-US" altLang="zh-TW" sz="2800" dirty="0" smtClean="0">
                <a:latin typeface="+mj-ea"/>
                <a:ea typeface="+mj-ea"/>
              </a:rPr>
              <a:t>JSTOR</a:t>
            </a:r>
            <a:r>
              <a:rPr lang="zh-TW" altLang="en-US" sz="2800" dirty="0" smtClean="0">
                <a:latin typeface="+mj-ea"/>
                <a:ea typeface="+mj-ea"/>
              </a:rPr>
              <a:t>學術現刊</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館藏管理的實証依據</a:t>
            </a:r>
            <a:endParaRPr lang="en-US" altLang="zh-TW" sz="2800" dirty="0" smtClean="0">
              <a:latin typeface="+mj-ea"/>
              <a:ea typeface="+mj-ea"/>
            </a:endParaRPr>
          </a:p>
          <a:p>
            <a:pPr marL="381000" indent="-381000" eaLnBrk="1" hangingPunct="1">
              <a:lnSpc>
                <a:spcPct val="115000"/>
              </a:lnSpc>
              <a:buFontTx/>
              <a:buAutoNum type="arabicPeriod"/>
              <a:defRPr/>
            </a:pPr>
            <a:r>
              <a:rPr lang="en-US" altLang="zh-TW" sz="2800" dirty="0" smtClean="0">
                <a:latin typeface="+mj-ea"/>
                <a:ea typeface="+mj-ea"/>
              </a:rPr>
              <a:t>Institution Finder</a:t>
            </a:r>
            <a:endParaRPr lang="zh-TW" altLang="en-US" sz="2800" dirty="0" smtClean="0">
              <a:latin typeface="+mj-ea"/>
              <a:ea typeface="+mj-ea"/>
            </a:endParaRPr>
          </a:p>
          <a:p>
            <a:pPr marL="381000" indent="-381000" eaLnBrk="1" hangingPunct="1">
              <a:lnSpc>
                <a:spcPct val="115000"/>
              </a:lnSpc>
              <a:buFontTx/>
              <a:buAutoNum type="arabicPeriod"/>
              <a:defRPr/>
            </a:pPr>
            <a:r>
              <a:rPr lang="zh-TW" altLang="en-US" sz="2800" dirty="0" smtClean="0">
                <a:solidFill>
                  <a:srgbClr val="FF0000"/>
                </a:solidFill>
                <a:latin typeface="+mj-ea"/>
                <a:ea typeface="+mj-ea"/>
              </a:rPr>
              <a:t>圖書館管理端最常遇到的問題：</a:t>
            </a:r>
            <a:r>
              <a:rPr lang="en-US" altLang="zh-TW" sz="2800" dirty="0" smtClean="0">
                <a:solidFill>
                  <a:srgbClr val="FF0000"/>
                </a:solidFill>
                <a:latin typeface="+mj-ea"/>
                <a:ea typeface="+mj-ea"/>
              </a:rPr>
              <a:t/>
            </a:r>
            <a:br>
              <a:rPr lang="en-US" altLang="zh-TW" sz="2800" dirty="0" smtClean="0">
                <a:solidFill>
                  <a:srgbClr val="FF0000"/>
                </a:solidFill>
                <a:latin typeface="+mj-ea"/>
                <a:ea typeface="+mj-ea"/>
              </a:rPr>
            </a:br>
            <a:r>
              <a:rPr lang="zh-TW" altLang="en-US" sz="2800" dirty="0" smtClean="0">
                <a:solidFill>
                  <a:srgbClr val="FF0000"/>
                </a:solidFill>
                <a:latin typeface="+mj-ea"/>
                <a:ea typeface="+mj-ea"/>
              </a:rPr>
              <a:t>如何下載使用統計</a:t>
            </a:r>
            <a:r>
              <a:rPr lang="en-US" altLang="zh-TW" sz="2800" dirty="0" smtClean="0">
                <a:solidFill>
                  <a:srgbClr val="FF0000"/>
                </a:solidFill>
                <a:latin typeface="+mj-ea"/>
                <a:ea typeface="+mj-ea"/>
              </a:rPr>
              <a:t/>
            </a:r>
            <a:br>
              <a:rPr lang="en-US" altLang="zh-TW" sz="2800" dirty="0" smtClean="0">
                <a:solidFill>
                  <a:srgbClr val="FF0000"/>
                </a:solidFill>
                <a:latin typeface="+mj-ea"/>
                <a:ea typeface="+mj-ea"/>
              </a:rPr>
            </a:br>
            <a:r>
              <a:rPr lang="zh-TW" altLang="en-US" sz="2800" dirty="0" smtClean="0">
                <a:solidFill>
                  <a:srgbClr val="FF0000"/>
                </a:solidFill>
                <a:latin typeface="+mj-ea"/>
                <a:ea typeface="+mj-ea"/>
              </a:rPr>
              <a:t>如何下載訂購的期刊清單</a:t>
            </a:r>
            <a:endParaRPr lang="en-US" altLang="zh-TW" sz="2800" dirty="0" smtClean="0">
              <a:solidFill>
                <a:srgbClr val="FF0000"/>
              </a:solidFill>
              <a:latin typeface="+mj-ea"/>
              <a:ea typeface="+mj-ea"/>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4" descr="Temp"/>
          <p:cNvPicPr>
            <a:picLocks noChangeAspect="1" noChangeArrowheads="1"/>
          </p:cNvPicPr>
          <p:nvPr/>
        </p:nvPicPr>
        <p:blipFill>
          <a:blip r:embed="rId3" cstate="print"/>
          <a:srcRect/>
          <a:stretch>
            <a:fillRect/>
          </a:stretch>
        </p:blipFill>
        <p:spPr bwMode="auto">
          <a:xfrm>
            <a:off x="0" y="0"/>
            <a:ext cx="9145588" cy="6859588"/>
          </a:xfrm>
          <a:prstGeom prst="rect">
            <a:avLst/>
          </a:prstGeom>
          <a:noFill/>
          <a:ln w="9525">
            <a:noFill/>
            <a:miter lim="800000"/>
            <a:headEnd/>
            <a:tailEnd/>
          </a:ln>
        </p:spPr>
      </p:pic>
      <p:sp>
        <p:nvSpPr>
          <p:cNvPr id="69635" name="Rectangle 6"/>
          <p:cNvSpPr>
            <a:spLocks noChangeArrowheads="1"/>
          </p:cNvSpPr>
          <p:nvPr/>
        </p:nvSpPr>
        <p:spPr bwMode="auto">
          <a:xfrm>
            <a:off x="1752600" y="4038600"/>
            <a:ext cx="5562600" cy="830263"/>
          </a:xfrm>
          <a:prstGeom prst="rect">
            <a:avLst/>
          </a:prstGeom>
          <a:noFill/>
          <a:ln w="9525">
            <a:noFill/>
            <a:miter lim="800000"/>
            <a:headEnd/>
            <a:tailEnd/>
          </a:ln>
        </p:spPr>
        <p:txBody>
          <a:bodyPr>
            <a:spAutoFit/>
          </a:bodyPr>
          <a:lstStyle/>
          <a:p>
            <a:pPr algn="ctr"/>
            <a:endParaRPr kumimoji="0" lang="en-US" altLang="zh-TW" sz="1600">
              <a:latin typeface="Calibri" pitchFamily="34" charset="0"/>
              <a:ea typeface="ＭＳ Ｐゴシック" pitchFamily="34" charset="-128"/>
            </a:endParaRPr>
          </a:p>
          <a:p>
            <a:pPr algn="ctr"/>
            <a:endParaRPr kumimoji="0" lang="en-US" altLang="zh-TW" sz="1600">
              <a:latin typeface="Calibri" pitchFamily="34" charset="0"/>
              <a:ea typeface="ＭＳ Ｐゴシック" pitchFamily="34" charset="-128"/>
            </a:endParaRPr>
          </a:p>
          <a:p>
            <a:pPr algn="ctr"/>
            <a:endParaRPr kumimoji="0" lang="en-US" altLang="zh-TW" sz="1600">
              <a:latin typeface="Calibri" pitchFamily="34" charset="0"/>
              <a:ea typeface="ＭＳ Ｐゴシック" pitchFamily="34" charset="-128"/>
            </a:endParaRPr>
          </a:p>
        </p:txBody>
      </p:sp>
      <p:sp>
        <p:nvSpPr>
          <p:cNvPr id="69636" name="Rectangle 5"/>
          <p:cNvSpPr>
            <a:spLocks noChangeArrowheads="1"/>
          </p:cNvSpPr>
          <p:nvPr/>
        </p:nvSpPr>
        <p:spPr bwMode="auto">
          <a:xfrm>
            <a:off x="1576388" y="2438400"/>
            <a:ext cx="6154737" cy="1127125"/>
          </a:xfrm>
          <a:prstGeom prst="rect">
            <a:avLst/>
          </a:prstGeom>
          <a:noFill/>
          <a:ln w="9525">
            <a:noFill/>
            <a:miter lim="800000"/>
            <a:headEnd/>
            <a:tailEnd/>
          </a:ln>
        </p:spPr>
        <p:txBody>
          <a:bodyPr wrap="none">
            <a:spAutoFit/>
          </a:bodyPr>
          <a:lstStyle/>
          <a:p>
            <a:pPr algn="ctr">
              <a:lnSpc>
                <a:spcPct val="80000"/>
              </a:lnSpc>
              <a:spcBef>
                <a:spcPts val="575"/>
              </a:spcBef>
            </a:pPr>
            <a:r>
              <a:rPr lang="zh-TW" altLang="en-US" sz="2800" b="1">
                <a:solidFill>
                  <a:srgbClr val="000000"/>
                </a:solidFill>
                <a:latin typeface="微軟正黑體" pitchFamily="34" charset="-120"/>
                <a:ea typeface="微軟正黑體" pitchFamily="34" charset="-120"/>
              </a:rPr>
              <a:t>如何下載使用統計</a:t>
            </a:r>
          </a:p>
          <a:p>
            <a:pPr algn="ctr">
              <a:lnSpc>
                <a:spcPct val="80000"/>
              </a:lnSpc>
            </a:pPr>
            <a:endParaRPr lang="en-US" altLang="zh-TW" sz="2800" b="1">
              <a:solidFill>
                <a:srgbClr val="262626"/>
              </a:solidFill>
              <a:latin typeface="微軟正黑體" pitchFamily="34" charset="-120"/>
              <a:ea typeface="微軟正黑體" pitchFamily="34" charset="-120"/>
            </a:endParaRPr>
          </a:p>
          <a:p>
            <a:pPr algn="ctr">
              <a:lnSpc>
                <a:spcPct val="80000"/>
              </a:lnSpc>
            </a:pPr>
            <a:r>
              <a:rPr lang="en-US" altLang="zh-TW" sz="2800" b="1">
                <a:solidFill>
                  <a:srgbClr val="000000"/>
                </a:solidFill>
                <a:latin typeface="微軟正黑體" pitchFamily="34" charset="-120"/>
                <a:ea typeface="微軟正黑體" pitchFamily="34" charset="-120"/>
              </a:rPr>
              <a:t>How to download Usage Statistics</a:t>
            </a:r>
            <a:r>
              <a:rPr lang="en-US" altLang="zh-TW" sz="2800">
                <a:solidFill>
                  <a:srgbClr val="000000"/>
                </a:solidFill>
                <a:latin typeface="微軟正黑體" pitchFamily="34" charset="-120"/>
                <a:ea typeface="微軟正黑體" pitchFamily="34" charset="-120"/>
              </a:rPr>
              <a:t> </a:t>
            </a:r>
            <a:endParaRPr lang="zh-TW" altLang="en-US" sz="2800">
              <a:solidFill>
                <a:srgbClr val="000000"/>
              </a:solidFill>
              <a:latin typeface="微軟正黑體" pitchFamily="34" charset="-120"/>
              <a:ea typeface="微軟正黑體" pitchFamily="34" charset="-120"/>
            </a:endParaRPr>
          </a:p>
        </p:txBody>
      </p:sp>
      <p:grpSp>
        <p:nvGrpSpPr>
          <p:cNvPr id="69637" name="群組 7"/>
          <p:cNvGrpSpPr>
            <a:grpSpLocks/>
          </p:cNvGrpSpPr>
          <p:nvPr/>
        </p:nvGrpSpPr>
        <p:grpSpPr bwMode="auto">
          <a:xfrm>
            <a:off x="2357438" y="5035550"/>
            <a:ext cx="6435725" cy="1479550"/>
            <a:chOff x="2357438" y="5035195"/>
            <a:chExt cx="6435725" cy="1479905"/>
          </a:xfrm>
        </p:grpSpPr>
        <p:sp>
          <p:nvSpPr>
            <p:cNvPr id="9" name="Text Box 10"/>
            <p:cNvSpPr txBox="1">
              <a:spLocks noChangeArrowheads="1"/>
            </p:cNvSpPr>
            <p:nvPr/>
          </p:nvSpPr>
          <p:spPr bwMode="auto">
            <a:xfrm>
              <a:off x="2357438" y="5035195"/>
              <a:ext cx="6435725" cy="1441796"/>
            </a:xfrm>
            <a:prstGeom prst="rect">
              <a:avLst/>
            </a:prstGeom>
            <a:noFill/>
            <a:ln w="9525">
              <a:noFill/>
              <a:miter lim="800000"/>
              <a:headEnd/>
              <a:tailEnd/>
            </a:ln>
          </p:spPr>
          <p:txBody>
            <a:bodyPr>
              <a:spAutoFit/>
            </a:bodyPr>
            <a:lstStyle/>
            <a:p>
              <a:pPr algn="r" eaLnBrk="0" fontAlgn="auto" hangingPunct="0">
                <a:lnSpc>
                  <a:spcPct val="115000"/>
                </a:lnSpc>
                <a:spcBef>
                  <a:spcPct val="15000"/>
                </a:spcBef>
                <a:spcAft>
                  <a:spcPts val="0"/>
                </a:spcAft>
                <a:defRPr/>
              </a:pPr>
              <a:endParaRPr kumimoji="0" lang="en-US" altLang="zh-TW" dirty="0">
                <a:solidFill>
                  <a:schemeClr val="tx2">
                    <a:lumMod val="50000"/>
                  </a:schemeClr>
                </a:solidFill>
                <a:latin typeface="+mj-ea"/>
                <a:ea typeface="+mj-ea"/>
              </a:endParaRPr>
            </a:p>
            <a:p>
              <a:pPr algn="r" eaLnBrk="0" fontAlgn="auto" hangingPunct="0">
                <a:lnSpc>
                  <a:spcPct val="115000"/>
                </a:lnSpc>
                <a:spcBef>
                  <a:spcPct val="15000"/>
                </a:spcBef>
                <a:spcAft>
                  <a:spcPts val="0"/>
                </a:spcAft>
                <a:defRPr/>
              </a:pPr>
              <a:r>
                <a:rPr kumimoji="0" lang="en-US" altLang="zh-TW" dirty="0">
                  <a:solidFill>
                    <a:schemeClr val="tx2">
                      <a:lumMod val="50000"/>
                    </a:schemeClr>
                  </a:solidFill>
                  <a:latin typeface="+mj-ea"/>
                  <a:ea typeface="ＭＳ Ｐゴシック" pitchFamily="34" charset="-128"/>
                </a:rPr>
                <a:t>JSTOR </a:t>
              </a:r>
              <a:r>
                <a:rPr kumimoji="0" lang="zh-TW" altLang="en-US" dirty="0">
                  <a:solidFill>
                    <a:schemeClr val="tx2">
                      <a:lumMod val="50000"/>
                    </a:schemeClr>
                  </a:solidFill>
                  <a:latin typeface="+mj-ea"/>
                  <a:ea typeface="ＭＳ Ｐゴシック" pitchFamily="34" charset="-128"/>
                </a:rPr>
                <a:t>總代理</a:t>
              </a:r>
              <a:endParaRPr kumimoji="0" lang="en-US" altLang="zh-TW" dirty="0">
                <a:solidFill>
                  <a:schemeClr val="tx2">
                    <a:lumMod val="50000"/>
                  </a:schemeClr>
                </a:solidFill>
                <a:latin typeface="+mj-ea"/>
                <a:ea typeface="ＭＳ Ｐゴシック" pitchFamily="34" charset="-128"/>
              </a:endParaRPr>
            </a:p>
            <a:p>
              <a:pPr algn="r" eaLnBrk="0" fontAlgn="auto" hangingPunct="0">
                <a:lnSpc>
                  <a:spcPct val="115000"/>
                </a:lnSpc>
                <a:spcBef>
                  <a:spcPct val="15000"/>
                </a:spcBef>
                <a:spcAft>
                  <a:spcPts val="0"/>
                </a:spcAft>
                <a:defRPr/>
              </a:pPr>
              <a:r>
                <a:rPr kumimoji="0" lang="zh-TW" altLang="en-US" dirty="0">
                  <a:solidFill>
                    <a:schemeClr val="tx2">
                      <a:lumMod val="50000"/>
                    </a:schemeClr>
                  </a:solidFill>
                  <a:latin typeface="+mj-ea"/>
                  <a:ea typeface="+mj-ea"/>
                </a:rPr>
                <a:t>飛資得知識服務股份有限公司</a:t>
              </a:r>
              <a:endParaRPr kumimoji="0" lang="en-US" altLang="zh-TW" dirty="0">
                <a:solidFill>
                  <a:schemeClr val="tx2">
                    <a:lumMod val="50000"/>
                  </a:schemeClr>
                </a:solidFill>
                <a:latin typeface="+mj-ea"/>
                <a:ea typeface="+mj-ea"/>
              </a:endParaRPr>
            </a:p>
          </p:txBody>
        </p:sp>
        <p:pic>
          <p:nvPicPr>
            <p:cNvPr id="69639" name="圖片 9" descr="知識服務-en.gif"/>
            <p:cNvPicPr>
              <a:picLocks noChangeAspect="1"/>
            </p:cNvPicPr>
            <p:nvPr/>
          </p:nvPicPr>
          <p:blipFill>
            <a:blip r:embed="rId4" cstate="print"/>
            <a:srcRect/>
            <a:stretch>
              <a:fillRect/>
            </a:stretch>
          </p:blipFill>
          <p:spPr bwMode="auto">
            <a:xfrm>
              <a:off x="3759200" y="5791200"/>
              <a:ext cx="965200" cy="72390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title"/>
          </p:nvPr>
        </p:nvSpPr>
        <p:spPr/>
        <p:txBody>
          <a:bodyPr/>
          <a:lstStyle/>
          <a:p>
            <a:pPr eaLnBrk="1" hangingPunct="1">
              <a:defRPr/>
            </a:pPr>
            <a:r>
              <a:rPr lang="en-US" altLang="zh-TW" sz="3200" smtClean="0">
                <a:latin typeface="+mj-ea"/>
                <a:cs typeface="Arial" pitchFamily="34" charset="0"/>
              </a:rPr>
              <a:t>2010</a:t>
            </a:r>
            <a:r>
              <a:rPr lang="zh-TW" altLang="en-US" sz="3200" smtClean="0">
                <a:latin typeface="+mj-ea"/>
                <a:cs typeface="Arial" pitchFamily="34" charset="0"/>
              </a:rPr>
              <a:t> </a:t>
            </a:r>
            <a:r>
              <a:rPr lang="en-US" altLang="zh-TW" sz="3200" smtClean="0">
                <a:latin typeface="+mj-ea"/>
                <a:cs typeface="Arial" pitchFamily="34" charset="0"/>
              </a:rPr>
              <a:t>JSTOR</a:t>
            </a:r>
            <a:r>
              <a:rPr lang="zh-TW" altLang="en-US" sz="3200" smtClean="0">
                <a:latin typeface="+mj-ea"/>
                <a:cs typeface="Arial" pitchFamily="34" charset="0"/>
              </a:rPr>
              <a:t>統計申請說明</a:t>
            </a:r>
          </a:p>
        </p:txBody>
      </p:sp>
      <p:sp>
        <p:nvSpPr>
          <p:cNvPr id="3" name="內容版面配置區 2"/>
          <p:cNvSpPr>
            <a:spLocks noGrp="1"/>
          </p:cNvSpPr>
          <p:nvPr>
            <p:ph idx="1"/>
          </p:nvPr>
        </p:nvSpPr>
        <p:spPr>
          <a:xfrm>
            <a:off x="381000" y="990600"/>
            <a:ext cx="8382000" cy="5181600"/>
          </a:xfrm>
        </p:spPr>
        <p:txBody>
          <a:bodyPr rtlCol="0">
            <a:noAutofit/>
          </a:bodyPr>
          <a:lstStyle/>
          <a:p>
            <a:pPr marL="360000" indent="0" eaLnBrk="1" fontAlgn="auto" hangingPunct="1">
              <a:lnSpc>
                <a:spcPts val="2500"/>
              </a:lnSpc>
              <a:spcBef>
                <a:spcPts val="0"/>
              </a:spcBef>
              <a:spcAft>
                <a:spcPts val="0"/>
              </a:spcAft>
              <a:defRPr/>
            </a:pPr>
            <a:r>
              <a:rPr lang="en-US" altLang="zh-TW" sz="1800" dirty="0" smtClean="0">
                <a:latin typeface="微軟正黑體"/>
                <a:ea typeface="微軟正黑體"/>
                <a:cs typeface="Arial" pitchFamily="34" charset="0"/>
              </a:rPr>
              <a:t>JSOTR</a:t>
            </a:r>
            <a:r>
              <a:rPr lang="zh-TW" altLang="en-US" sz="1800" dirty="0" smtClean="0">
                <a:latin typeface="微軟正黑體"/>
                <a:ea typeface="微軟正黑體"/>
                <a:cs typeface="Arial" pitchFamily="34" charset="0"/>
              </a:rPr>
              <a:t>使用統計報表工具已整合至</a:t>
            </a:r>
            <a:r>
              <a:rPr lang="en-US" altLang="zh-TW" sz="1800" dirty="0" smtClean="0">
                <a:latin typeface="微軟正黑體"/>
                <a:ea typeface="微軟正黑體"/>
                <a:cs typeface="Arial" pitchFamily="34" charset="0"/>
              </a:rPr>
              <a:t>JSTOR(</a:t>
            </a:r>
            <a:r>
              <a:rPr lang="en-US" altLang="zh-TW" sz="1800" u="sng" dirty="0" smtClean="0">
                <a:latin typeface="微軟正黑體"/>
                <a:ea typeface="微軟正黑體"/>
                <a:cs typeface="Arial" pitchFamily="34" charset="0"/>
                <a:hlinkClick r:id="rId2"/>
              </a:rPr>
              <a:t>www.jstor.org</a:t>
            </a:r>
            <a:r>
              <a:rPr lang="en-US" altLang="zh-TW" sz="1800" u="sng" dirty="0" smtClean="0">
                <a:latin typeface="微軟正黑體"/>
                <a:ea typeface="微軟正黑體"/>
                <a:cs typeface="Arial" pitchFamily="34" charset="0"/>
              </a:rPr>
              <a:t>)</a:t>
            </a:r>
            <a:r>
              <a:rPr lang="zh-TW" altLang="en-US" sz="1800" u="sng" dirty="0" smtClean="0">
                <a:latin typeface="微軟正黑體"/>
                <a:ea typeface="微軟正黑體"/>
                <a:cs typeface="Arial" pitchFamily="34" charset="0"/>
              </a:rPr>
              <a:t> </a:t>
            </a:r>
            <a:r>
              <a:rPr lang="zh-TW" altLang="en-US" sz="1800" dirty="0" smtClean="0">
                <a:latin typeface="微軟正黑體"/>
                <a:ea typeface="微軟正黑體"/>
                <a:cs typeface="Arial" pitchFamily="34" charset="0"/>
              </a:rPr>
              <a:t>上的</a:t>
            </a:r>
            <a:r>
              <a:rPr lang="en-US" altLang="zh-TW" sz="1800" dirty="0" err="1" smtClean="0">
                <a:latin typeface="微軟正黑體"/>
                <a:ea typeface="微軟正黑體"/>
                <a:cs typeface="Arial" pitchFamily="34" charset="0"/>
              </a:rPr>
              <a:t>MyJSTOR</a:t>
            </a:r>
            <a:r>
              <a:rPr lang="zh-TW" altLang="en-US" sz="1800" dirty="0" smtClean="0">
                <a:latin typeface="微軟正黑體"/>
                <a:ea typeface="微軟正黑體"/>
                <a:cs typeface="Arial" pitchFamily="34" charset="0"/>
              </a:rPr>
              <a:t>，</a:t>
            </a:r>
            <a:r>
              <a:rPr lang="zh-TW" altLang="en-US" sz="1800" dirty="0" smtClean="0">
                <a:solidFill>
                  <a:srgbClr val="FF0000"/>
                </a:solidFill>
                <a:latin typeface="微軟正黑體"/>
                <a:ea typeface="微軟正黑體"/>
                <a:cs typeface="Arial" pitchFamily="34" charset="0"/>
              </a:rPr>
              <a:t>管理端必須有</a:t>
            </a:r>
            <a:r>
              <a:rPr lang="en-US" altLang="zh-TW" sz="1800" dirty="0" err="1" smtClean="0">
                <a:solidFill>
                  <a:srgbClr val="FF0000"/>
                </a:solidFill>
                <a:latin typeface="微軟正黑體"/>
                <a:ea typeface="微軟正黑體"/>
                <a:cs typeface="Arial" pitchFamily="34" charset="0"/>
              </a:rPr>
              <a:t>MyJSTOR</a:t>
            </a:r>
            <a:r>
              <a:rPr lang="zh-TW" altLang="en-US" sz="1800" dirty="0" smtClean="0">
                <a:solidFill>
                  <a:srgbClr val="FF0000"/>
                </a:solidFill>
                <a:latin typeface="微軟正黑體"/>
                <a:ea typeface="微軟正黑體"/>
                <a:cs typeface="Arial" pitchFamily="34" charset="0"/>
              </a:rPr>
              <a:t>的帳號才能登入使用統計報表</a:t>
            </a:r>
            <a:r>
              <a:rPr lang="zh-TW" altLang="en-US" sz="1800" dirty="0" smtClean="0">
                <a:latin typeface="微軟正黑體"/>
                <a:ea typeface="微軟正黑體"/>
                <a:cs typeface="Arial" pitchFamily="34" charset="0"/>
              </a:rPr>
              <a:t>，若沒有</a:t>
            </a:r>
            <a:r>
              <a:rPr lang="en-US" altLang="zh-TW" sz="1800" dirty="0" err="1" smtClean="0">
                <a:latin typeface="微軟正黑體"/>
                <a:ea typeface="微軟正黑體"/>
                <a:cs typeface="Arial" pitchFamily="34" charset="0"/>
              </a:rPr>
              <a:t>MyJSTOR</a:t>
            </a:r>
            <a:r>
              <a:rPr lang="zh-TW" altLang="en-US" sz="1800" dirty="0" smtClean="0">
                <a:latin typeface="微軟正黑體"/>
                <a:ea typeface="微軟正黑體"/>
                <a:cs typeface="Arial" pitchFamily="34" charset="0"/>
              </a:rPr>
              <a:t>帳號，請</a:t>
            </a:r>
            <a:r>
              <a:rPr lang="zh-TW" altLang="en-US" sz="1800" dirty="0" smtClean="0">
                <a:latin typeface="微軟正黑體"/>
                <a:cs typeface="Arial" pitchFamily="34" charset="0"/>
              </a:rPr>
              <a:t>管理端</a:t>
            </a:r>
            <a:r>
              <a:rPr lang="zh-TW" altLang="en-US" sz="1800" dirty="0" smtClean="0">
                <a:latin typeface="微軟正黑體"/>
                <a:ea typeface="微軟正黑體"/>
                <a:cs typeface="Arial" pitchFamily="34" charset="0"/>
              </a:rPr>
              <a:t>先根據下列的步驟申請帳號。</a:t>
            </a:r>
            <a:endParaRPr lang="en-US" altLang="zh-TW" sz="1800" dirty="0" smtClean="0">
              <a:latin typeface="微軟正黑體"/>
              <a:ea typeface="微軟正黑體"/>
              <a:cs typeface="Arial" pitchFamily="34" charset="0"/>
            </a:endParaRPr>
          </a:p>
          <a:p>
            <a:pPr marL="360000" indent="0" eaLnBrk="1" fontAlgn="auto" hangingPunct="1">
              <a:lnSpc>
                <a:spcPts val="2500"/>
              </a:lnSpc>
              <a:spcBef>
                <a:spcPts val="0"/>
              </a:spcBef>
              <a:spcAft>
                <a:spcPts val="0"/>
              </a:spcAft>
              <a:defRPr/>
            </a:pPr>
            <a:endParaRPr lang="en-US" altLang="zh-TW" sz="1800" u="sng" dirty="0" smtClean="0">
              <a:latin typeface="微軟正黑體"/>
              <a:ea typeface="微軟正黑體"/>
              <a:cs typeface="Arial" pitchFamily="34" charset="0"/>
            </a:endParaRPr>
          </a:p>
          <a:p>
            <a:pPr marL="360000" indent="0" eaLnBrk="1" fontAlgn="auto" hangingPunct="1">
              <a:lnSpc>
                <a:spcPts val="2500"/>
              </a:lnSpc>
              <a:spcBef>
                <a:spcPts val="0"/>
              </a:spcBef>
              <a:spcAft>
                <a:spcPts val="0"/>
              </a:spcAft>
              <a:defRPr/>
            </a:pPr>
            <a:r>
              <a:rPr lang="zh-TW" altLang="zh-TW" sz="1800" u="sng" dirty="0" smtClean="0">
                <a:latin typeface="+mj-ea"/>
                <a:ea typeface="+mj-ea"/>
                <a:cs typeface="Arial" pitchFamily="34" charset="0"/>
              </a:rPr>
              <a:t>尚未申請</a:t>
            </a:r>
            <a:r>
              <a:rPr lang="en-US" altLang="zh-TW" sz="1800" u="sng" dirty="0" smtClean="0">
                <a:latin typeface="+mj-ea"/>
                <a:ea typeface="+mj-ea"/>
                <a:cs typeface="Arial" pitchFamily="34" charset="0"/>
              </a:rPr>
              <a:t>MYSTOR</a:t>
            </a:r>
          </a:p>
          <a:p>
            <a:pPr marL="360000" indent="0" eaLnBrk="1" fontAlgn="auto" hangingPunct="1">
              <a:lnSpc>
                <a:spcPts val="2500"/>
              </a:lnSpc>
              <a:spcBef>
                <a:spcPts val="0"/>
              </a:spcBef>
              <a:spcAft>
                <a:spcPts val="0"/>
              </a:spcAft>
              <a:defRPr/>
            </a:pPr>
            <a:endParaRPr lang="zh-TW" altLang="zh-TW" sz="1800" dirty="0" smtClean="0">
              <a:latin typeface="+mj-ea"/>
              <a:ea typeface="+mj-ea"/>
              <a:cs typeface="Arial" pitchFamily="34" charset="0"/>
            </a:endParaRPr>
          </a:p>
          <a:p>
            <a:pPr marL="360000" indent="0" eaLnBrk="1" fontAlgn="auto" hangingPunct="1">
              <a:lnSpc>
                <a:spcPts val="3000"/>
              </a:lnSpc>
              <a:spcBef>
                <a:spcPts val="0"/>
              </a:spcBef>
              <a:spcAft>
                <a:spcPts val="0"/>
              </a:spcAft>
              <a:buFont typeface="+mj-lt"/>
              <a:buAutoNum type="arabicPeriod"/>
              <a:defRPr/>
            </a:pPr>
            <a:r>
              <a:rPr lang="zh-TW" altLang="zh-TW" sz="1800" dirty="0" smtClean="0">
                <a:latin typeface="+mj-ea"/>
                <a:ea typeface="+mj-ea"/>
                <a:cs typeface="Arial" pitchFamily="34" charset="0"/>
              </a:rPr>
              <a:t>若您沒有</a:t>
            </a:r>
            <a:r>
              <a:rPr lang="en-US" altLang="zh-TW" sz="1800" dirty="0" smtClean="0">
                <a:latin typeface="+mj-ea"/>
                <a:ea typeface="+mj-ea"/>
                <a:cs typeface="Arial" pitchFamily="34" charset="0"/>
              </a:rPr>
              <a:t>MyJSTOR</a:t>
            </a:r>
            <a:r>
              <a:rPr lang="zh-TW" altLang="zh-TW" sz="1800" dirty="0" smtClean="0">
                <a:latin typeface="+mj-ea"/>
                <a:ea typeface="+mj-ea"/>
                <a:cs typeface="Arial" pitchFamily="34" charset="0"/>
              </a:rPr>
              <a:t>帳號，您需要先註冊一個新的</a:t>
            </a:r>
            <a:r>
              <a:rPr lang="en-US" altLang="zh-TW" sz="1800" dirty="0" smtClean="0">
                <a:latin typeface="+mj-ea"/>
                <a:ea typeface="+mj-ea"/>
                <a:cs typeface="Arial" pitchFamily="34" charset="0"/>
              </a:rPr>
              <a:t>MyJSTOR</a:t>
            </a:r>
            <a:r>
              <a:rPr lang="zh-TW" altLang="zh-TW" sz="1800" dirty="0" smtClean="0">
                <a:latin typeface="+mj-ea"/>
                <a:ea typeface="+mj-ea"/>
                <a:cs typeface="Arial" pitchFamily="34" charset="0"/>
              </a:rPr>
              <a:t>的帳號才能登入統計報表：</a:t>
            </a:r>
          </a:p>
          <a:p>
            <a:pPr marL="360000" indent="0" eaLnBrk="1" fontAlgn="auto" hangingPunct="1">
              <a:lnSpc>
                <a:spcPts val="3000"/>
              </a:lnSpc>
              <a:spcBef>
                <a:spcPts val="0"/>
              </a:spcBef>
              <a:spcAft>
                <a:spcPts val="0"/>
              </a:spcAft>
              <a:buFont typeface="+mj-lt"/>
              <a:buAutoNum type="arabicPeriod"/>
              <a:defRPr/>
            </a:pPr>
            <a:r>
              <a:rPr lang="zh-TW" altLang="zh-TW" sz="1800" dirty="0" smtClean="0">
                <a:latin typeface="+mj-ea"/>
                <a:ea typeface="+mj-ea"/>
                <a:cs typeface="Arial" pitchFamily="34" charset="0"/>
              </a:rPr>
              <a:t>至</a:t>
            </a:r>
            <a:r>
              <a:rPr lang="en-US" altLang="zh-TW" sz="1800" dirty="0" smtClean="0">
                <a:latin typeface="+mj-ea"/>
                <a:ea typeface="+mj-ea"/>
                <a:cs typeface="Arial" pitchFamily="34" charset="0"/>
              </a:rPr>
              <a:t>JSTOR</a:t>
            </a:r>
            <a:r>
              <a:rPr lang="zh-TW" altLang="zh-TW" sz="1800" dirty="0" smtClean="0">
                <a:latin typeface="+mj-ea"/>
                <a:ea typeface="+mj-ea"/>
                <a:cs typeface="Arial" pitchFamily="34" charset="0"/>
              </a:rPr>
              <a:t>的登入網頁，並選擇</a:t>
            </a:r>
            <a:r>
              <a:rPr lang="en-US" altLang="zh-TW" sz="1800" dirty="0" smtClean="0">
                <a:latin typeface="+mj-ea"/>
                <a:ea typeface="+mj-ea"/>
                <a:cs typeface="Arial" pitchFamily="34" charset="0"/>
              </a:rPr>
              <a:t>”</a:t>
            </a:r>
            <a:r>
              <a:rPr lang="zh-TW" altLang="zh-TW" sz="1800" dirty="0" smtClean="0">
                <a:latin typeface="+mj-ea"/>
                <a:ea typeface="+mj-ea"/>
                <a:cs typeface="Arial" pitchFamily="34" charset="0"/>
              </a:rPr>
              <a:t>註冊</a:t>
            </a:r>
            <a:r>
              <a:rPr lang="en-US" altLang="zh-TW" sz="1800" dirty="0" smtClean="0">
                <a:latin typeface="+mj-ea"/>
                <a:ea typeface="+mj-ea"/>
                <a:cs typeface="Arial" pitchFamily="34" charset="0"/>
              </a:rPr>
              <a:t>”</a:t>
            </a:r>
            <a:r>
              <a:rPr lang="zh-TW" altLang="zh-TW" sz="1800" dirty="0" smtClean="0">
                <a:latin typeface="+mj-ea"/>
                <a:ea typeface="+mj-ea"/>
                <a:cs typeface="Arial" pitchFamily="34" charset="0"/>
              </a:rPr>
              <a:t>以申請一個</a:t>
            </a:r>
            <a:r>
              <a:rPr lang="en-US" altLang="zh-TW" sz="1800" dirty="0" smtClean="0">
                <a:latin typeface="+mj-ea"/>
                <a:ea typeface="+mj-ea"/>
                <a:cs typeface="Arial" pitchFamily="34" charset="0"/>
              </a:rPr>
              <a:t>MyJSTOR</a:t>
            </a:r>
            <a:r>
              <a:rPr lang="zh-TW" altLang="zh-TW" sz="1800" dirty="0" smtClean="0">
                <a:latin typeface="+mj-ea"/>
                <a:ea typeface="+mj-ea"/>
                <a:cs typeface="Arial" pitchFamily="34" charset="0"/>
              </a:rPr>
              <a:t>帳號後，再登出該帳號。</a:t>
            </a:r>
          </a:p>
          <a:p>
            <a:pPr marL="360000" indent="0" eaLnBrk="1" fontAlgn="auto" hangingPunct="1">
              <a:lnSpc>
                <a:spcPts val="3000"/>
              </a:lnSpc>
              <a:spcBef>
                <a:spcPts val="0"/>
              </a:spcBef>
              <a:spcAft>
                <a:spcPts val="0"/>
              </a:spcAft>
              <a:buFont typeface="+mj-lt"/>
              <a:buAutoNum type="arabicPeriod"/>
              <a:defRPr/>
            </a:pPr>
            <a:r>
              <a:rPr lang="zh-TW" altLang="zh-TW" sz="1800" dirty="0" smtClean="0">
                <a:latin typeface="+mj-ea"/>
                <a:ea typeface="+mj-ea"/>
                <a:cs typeface="Arial" pitchFamily="34" charset="0"/>
              </a:rPr>
              <a:t>下一步點選您收到的電子郵件裡的</a:t>
            </a:r>
            <a:r>
              <a:rPr lang="zh-TW" altLang="zh-TW" sz="1800" dirty="0" smtClean="0">
                <a:solidFill>
                  <a:srgbClr val="FF0000"/>
                </a:solidFill>
                <a:latin typeface="+mj-ea"/>
                <a:ea typeface="+mj-ea"/>
                <a:cs typeface="Arial" pitchFamily="34" charset="0"/>
              </a:rPr>
              <a:t>啟動連結</a:t>
            </a:r>
            <a:r>
              <a:rPr lang="zh-TW" altLang="zh-TW" sz="1800" dirty="0" smtClean="0">
                <a:latin typeface="+mj-ea"/>
                <a:ea typeface="+mj-ea"/>
                <a:cs typeface="Arial" pitchFamily="34" charset="0"/>
              </a:rPr>
              <a:t>。</a:t>
            </a:r>
            <a:r>
              <a:rPr lang="en-US" altLang="zh-TW" sz="1800" dirty="0" smtClean="0">
                <a:latin typeface="+mj-ea"/>
                <a:cs typeface="Arial" pitchFamily="34" charset="0"/>
              </a:rPr>
              <a:t> (</a:t>
            </a:r>
            <a:r>
              <a:rPr lang="zh-TW" altLang="en-US" sz="1800" dirty="0" smtClean="0">
                <a:latin typeface="+mj-ea"/>
                <a:cs typeface="Arial" pitchFamily="34" charset="0"/>
              </a:rPr>
              <a:t>洽飛資得</a:t>
            </a:r>
            <a:r>
              <a:rPr lang="en-US" altLang="zh-TW" sz="1800" dirty="0" smtClean="0">
                <a:latin typeface="+mj-ea"/>
                <a:cs typeface="Arial" pitchFamily="34" charset="0"/>
              </a:rPr>
              <a:t>)</a:t>
            </a:r>
            <a:endParaRPr lang="zh-TW" altLang="zh-TW" sz="1800" dirty="0" smtClean="0">
              <a:latin typeface="+mj-ea"/>
              <a:ea typeface="+mj-ea"/>
              <a:cs typeface="Arial" pitchFamily="34" charset="0"/>
            </a:endParaRPr>
          </a:p>
          <a:p>
            <a:pPr marL="360000" indent="0" eaLnBrk="1" fontAlgn="auto" hangingPunct="1">
              <a:lnSpc>
                <a:spcPts val="3000"/>
              </a:lnSpc>
              <a:spcBef>
                <a:spcPts val="0"/>
              </a:spcBef>
              <a:spcAft>
                <a:spcPts val="0"/>
              </a:spcAft>
              <a:buFont typeface="+mj-lt"/>
              <a:buAutoNum type="arabicPeriod"/>
              <a:defRPr/>
            </a:pPr>
            <a:r>
              <a:rPr lang="zh-TW" altLang="zh-TW" sz="1800" dirty="0" smtClean="0">
                <a:latin typeface="+mj-ea"/>
                <a:ea typeface="+mj-ea"/>
                <a:cs typeface="Arial" pitchFamily="34" charset="0"/>
              </a:rPr>
              <a:t>在下一頁輸入您的帳號細節後，點選</a:t>
            </a:r>
            <a:r>
              <a:rPr lang="en-US" altLang="zh-TW" sz="1800" dirty="0" smtClean="0">
                <a:latin typeface="+mj-ea"/>
                <a:ea typeface="+mj-ea"/>
                <a:cs typeface="Arial" pitchFamily="34" charset="0"/>
              </a:rPr>
              <a:t>”</a:t>
            </a:r>
            <a:r>
              <a:rPr lang="zh-TW" altLang="zh-TW" sz="1800" dirty="0" smtClean="0">
                <a:latin typeface="+mj-ea"/>
                <a:ea typeface="+mj-ea"/>
                <a:cs typeface="Arial" pitchFamily="34" charset="0"/>
              </a:rPr>
              <a:t>登入</a:t>
            </a:r>
            <a:r>
              <a:rPr lang="en-US" altLang="zh-TW" sz="1800" dirty="0" smtClean="0">
                <a:latin typeface="+mj-ea"/>
                <a:ea typeface="+mj-ea"/>
                <a:cs typeface="Arial" pitchFamily="34" charset="0"/>
              </a:rPr>
              <a:t>”</a:t>
            </a:r>
            <a:r>
              <a:rPr lang="zh-TW" altLang="zh-TW" sz="1800" dirty="0" smtClean="0">
                <a:latin typeface="+mj-ea"/>
                <a:ea typeface="+mj-ea"/>
                <a:cs typeface="Arial" pitchFamily="34" charset="0"/>
              </a:rPr>
              <a:t>。</a:t>
            </a:r>
          </a:p>
          <a:p>
            <a:pPr marL="360000" indent="0" eaLnBrk="1" fontAlgn="auto" hangingPunct="1">
              <a:lnSpc>
                <a:spcPts val="3000"/>
              </a:lnSpc>
              <a:spcBef>
                <a:spcPts val="0"/>
              </a:spcBef>
              <a:spcAft>
                <a:spcPts val="0"/>
              </a:spcAft>
              <a:buFont typeface="+mj-lt"/>
              <a:buAutoNum type="arabicPeriod"/>
              <a:defRPr/>
            </a:pPr>
            <a:r>
              <a:rPr lang="zh-TW" altLang="zh-TW" sz="1800" dirty="0" smtClean="0">
                <a:latin typeface="+mj-ea"/>
                <a:ea typeface="+mj-ea"/>
                <a:cs typeface="Arial" pitchFamily="34" charset="0"/>
              </a:rPr>
              <a:t>在下一頁點選</a:t>
            </a:r>
            <a:r>
              <a:rPr lang="en-US" altLang="zh-TW" sz="1800" dirty="0" smtClean="0">
                <a:latin typeface="+mj-ea"/>
                <a:ea typeface="+mj-ea"/>
                <a:cs typeface="Arial" pitchFamily="34" charset="0"/>
              </a:rPr>
              <a:t>”</a:t>
            </a:r>
            <a:r>
              <a:rPr lang="zh-TW" altLang="zh-TW" sz="1800" dirty="0" smtClean="0">
                <a:latin typeface="+mj-ea"/>
                <a:ea typeface="+mj-ea"/>
                <a:cs typeface="Arial" pitchFamily="34" charset="0"/>
              </a:rPr>
              <a:t>啟動</a:t>
            </a:r>
            <a:r>
              <a:rPr lang="en-US" altLang="zh-TW" sz="1800" dirty="0" smtClean="0">
                <a:latin typeface="+mj-ea"/>
                <a:ea typeface="+mj-ea"/>
                <a:cs typeface="Arial" pitchFamily="34" charset="0"/>
              </a:rPr>
              <a:t>”(Activate.)</a:t>
            </a:r>
            <a:r>
              <a:rPr lang="zh-TW" altLang="zh-TW" sz="1800" dirty="0" smtClean="0">
                <a:latin typeface="+mj-ea"/>
                <a:ea typeface="+mj-ea"/>
                <a:cs typeface="Arial" pitchFamily="34" charset="0"/>
              </a:rPr>
              <a:t>。</a:t>
            </a:r>
          </a:p>
          <a:p>
            <a:pPr marL="360000" indent="0" eaLnBrk="1" fontAlgn="auto" hangingPunct="1">
              <a:lnSpc>
                <a:spcPts val="3000"/>
              </a:lnSpc>
              <a:spcBef>
                <a:spcPts val="0"/>
              </a:spcBef>
              <a:spcAft>
                <a:spcPts val="0"/>
              </a:spcAft>
              <a:buFont typeface="+mj-lt"/>
              <a:buAutoNum type="arabicPeriod"/>
              <a:defRPr/>
            </a:pPr>
            <a:r>
              <a:rPr lang="zh-TW" altLang="zh-TW" sz="1800" dirty="0" smtClean="0">
                <a:latin typeface="+mj-ea"/>
                <a:ea typeface="+mj-ea"/>
                <a:cs typeface="Arial" pitchFamily="34" charset="0"/>
              </a:rPr>
              <a:t>登出系統後，再使用您的</a:t>
            </a:r>
            <a:r>
              <a:rPr lang="en-US" altLang="zh-TW" sz="1800" dirty="0" smtClean="0">
                <a:latin typeface="+mj-ea"/>
                <a:ea typeface="+mj-ea"/>
                <a:cs typeface="Arial" pitchFamily="34" charset="0"/>
              </a:rPr>
              <a:t>MyJSTOR</a:t>
            </a:r>
            <a:r>
              <a:rPr lang="zh-TW" altLang="zh-TW" sz="1800" dirty="0" smtClean="0">
                <a:latin typeface="+mj-ea"/>
                <a:ea typeface="+mj-ea"/>
                <a:cs typeface="Arial" pitchFamily="34" charset="0"/>
              </a:rPr>
              <a:t>帳號重新登入後，即可點選網頁上</a:t>
            </a:r>
            <a:r>
              <a:rPr lang="en-US" altLang="zh-TW" sz="1800" dirty="0" smtClean="0">
                <a:latin typeface="+mj-ea"/>
                <a:ea typeface="+mj-ea"/>
                <a:cs typeface="Arial" pitchFamily="34" charset="0"/>
              </a:rPr>
              <a:t>” MyJSTOR”</a:t>
            </a:r>
            <a:r>
              <a:rPr lang="zh-TW" altLang="zh-TW" sz="1800" dirty="0" smtClean="0">
                <a:latin typeface="+mj-ea"/>
                <a:ea typeface="+mj-ea"/>
                <a:cs typeface="Arial" pitchFamily="34" charset="0"/>
              </a:rPr>
              <a:t>標籤以使用統計報表功能。</a:t>
            </a:r>
          </a:p>
          <a:p>
            <a:pPr marL="360000" indent="0" eaLnBrk="1" fontAlgn="auto" hangingPunct="1">
              <a:lnSpc>
                <a:spcPts val="2500"/>
              </a:lnSpc>
              <a:spcBef>
                <a:spcPts val="0"/>
              </a:spcBef>
              <a:spcAft>
                <a:spcPts val="0"/>
              </a:spcAft>
              <a:defRPr/>
            </a:pPr>
            <a:r>
              <a:rPr lang="en-US" altLang="zh-TW" sz="1800" dirty="0" smtClean="0">
                <a:latin typeface="+mj-ea"/>
                <a:ea typeface="+mj-ea"/>
                <a:cs typeface="Arial" pitchFamily="34" charset="0"/>
              </a:rPr>
              <a:t> </a:t>
            </a:r>
            <a:endParaRPr lang="zh-TW" altLang="zh-TW" sz="1800" dirty="0" smtClean="0">
              <a:latin typeface="+mj-ea"/>
              <a:ea typeface="+mj-ea"/>
              <a:cs typeface="Arial" pitchFamily="34" charset="0"/>
            </a:endParaRPr>
          </a:p>
          <a:p>
            <a:pPr marL="360000" indent="0" eaLnBrk="1" fontAlgn="auto" hangingPunct="1">
              <a:lnSpc>
                <a:spcPts val="2500"/>
              </a:lnSpc>
              <a:spcBef>
                <a:spcPts val="0"/>
              </a:spcBef>
              <a:spcAft>
                <a:spcPts val="0"/>
              </a:spcAft>
              <a:defRPr/>
            </a:pPr>
            <a:endParaRPr lang="zh-TW" altLang="en-US" sz="1800" dirty="0" smtClean="0">
              <a:latin typeface="+mj-ea"/>
              <a:ea typeface="+mj-ea"/>
              <a:cs typeface="Arial"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pPr eaLnBrk="1" hangingPunct="1"/>
            <a:r>
              <a:rPr lang="en-US" altLang="zh-TW" sz="3200" smtClean="0">
                <a:latin typeface="微軟正黑體" pitchFamily="34" charset="-120"/>
                <a:cs typeface="Arial" pitchFamily="34" charset="0"/>
              </a:rPr>
              <a:t>JSTOR</a:t>
            </a:r>
            <a:r>
              <a:rPr lang="zh-TW" altLang="en-US" sz="3200" smtClean="0">
                <a:latin typeface="微軟正黑體" pitchFamily="34" charset="-120"/>
                <a:cs typeface="Arial" pitchFamily="34" charset="0"/>
              </a:rPr>
              <a:t>統計申請說明</a:t>
            </a:r>
          </a:p>
        </p:txBody>
      </p:sp>
      <p:sp>
        <p:nvSpPr>
          <p:cNvPr id="3" name="內容版面配置區 2"/>
          <p:cNvSpPr>
            <a:spLocks noGrp="1"/>
          </p:cNvSpPr>
          <p:nvPr>
            <p:ph idx="1"/>
          </p:nvPr>
        </p:nvSpPr>
        <p:spPr>
          <a:xfrm>
            <a:off x="457200" y="990600"/>
            <a:ext cx="8229600" cy="5486400"/>
          </a:xfrm>
        </p:spPr>
        <p:txBody>
          <a:bodyPr rtlCol="0">
            <a:noAutofit/>
          </a:bodyPr>
          <a:lstStyle/>
          <a:p>
            <a:pPr marL="360000" indent="0" eaLnBrk="1" fontAlgn="auto" hangingPunct="1">
              <a:lnSpc>
                <a:spcPct val="150000"/>
              </a:lnSpc>
              <a:spcAft>
                <a:spcPts val="0"/>
              </a:spcAft>
              <a:defRPr/>
            </a:pPr>
            <a:r>
              <a:rPr lang="zh-TW" altLang="en-US" u="sng" dirty="0" smtClean="0">
                <a:latin typeface="+mj-ea"/>
                <a:ea typeface="+mj-ea"/>
                <a:cs typeface="Arial" pitchFamily="34" charset="0"/>
              </a:rPr>
              <a:t>已經有</a:t>
            </a:r>
            <a:r>
              <a:rPr lang="en-US" altLang="zh-TW" u="sng" dirty="0" smtClean="0">
                <a:latin typeface="+mj-ea"/>
                <a:ea typeface="+mj-ea"/>
                <a:cs typeface="Arial" pitchFamily="34" charset="0"/>
              </a:rPr>
              <a:t>MYSTOR</a:t>
            </a:r>
            <a:r>
              <a:rPr lang="zh-TW" altLang="en-US" u="sng" dirty="0" smtClean="0">
                <a:latin typeface="+mj-ea"/>
                <a:ea typeface="+mj-ea"/>
                <a:cs typeface="Arial" pitchFamily="34" charset="0"/>
              </a:rPr>
              <a:t>的帳號</a:t>
            </a:r>
            <a:r>
              <a:rPr lang="en-US" altLang="zh-TW" dirty="0" smtClean="0">
                <a:latin typeface="+mj-ea"/>
                <a:ea typeface="+mj-ea"/>
                <a:cs typeface="Arial" pitchFamily="34" charset="0"/>
              </a:rPr>
              <a:t/>
            </a:r>
            <a:br>
              <a:rPr lang="en-US" altLang="zh-TW" dirty="0" smtClean="0">
                <a:latin typeface="+mj-ea"/>
                <a:ea typeface="+mj-ea"/>
                <a:cs typeface="Arial" pitchFamily="34" charset="0"/>
              </a:rPr>
            </a:br>
            <a:endParaRPr lang="en-US" altLang="zh-TW" dirty="0" smtClean="0">
              <a:latin typeface="+mj-ea"/>
              <a:ea typeface="+mj-ea"/>
              <a:cs typeface="Arial" pitchFamily="34" charset="0"/>
            </a:endParaRPr>
          </a:p>
          <a:p>
            <a:pPr marL="360000" indent="-360000" eaLnBrk="1" fontAlgn="auto" hangingPunct="1">
              <a:lnSpc>
                <a:spcPct val="150000"/>
              </a:lnSpc>
              <a:spcBef>
                <a:spcPts val="0"/>
              </a:spcBef>
              <a:spcAft>
                <a:spcPts val="0"/>
              </a:spcAft>
              <a:buFont typeface="+mj-lt"/>
              <a:buAutoNum type="arabicPeriod"/>
              <a:defRPr/>
            </a:pPr>
            <a:r>
              <a:rPr lang="zh-TW" altLang="en-US" dirty="0" smtClean="0">
                <a:latin typeface="+mj-ea"/>
                <a:ea typeface="+mj-ea"/>
                <a:cs typeface="Arial" pitchFamily="34" charset="0"/>
              </a:rPr>
              <a:t>若您已經申請過</a:t>
            </a:r>
            <a:r>
              <a:rPr lang="en-US" altLang="zh-TW" dirty="0" smtClean="0">
                <a:latin typeface="+mj-ea"/>
                <a:ea typeface="+mj-ea"/>
                <a:cs typeface="Arial" pitchFamily="34" charset="0"/>
              </a:rPr>
              <a:t>JSTOR</a:t>
            </a:r>
            <a:r>
              <a:rPr lang="zh-TW" altLang="en-US" dirty="0" smtClean="0">
                <a:latin typeface="+mj-ea"/>
                <a:ea typeface="+mj-ea"/>
                <a:cs typeface="Arial" pitchFamily="34" charset="0"/>
              </a:rPr>
              <a:t>統計</a:t>
            </a:r>
            <a:r>
              <a:rPr lang="en-US" altLang="zh-TW" dirty="0" smtClean="0">
                <a:latin typeface="+mj-ea"/>
                <a:ea typeface="+mj-ea"/>
                <a:cs typeface="Arial" pitchFamily="34" charset="0"/>
              </a:rPr>
              <a:t>,</a:t>
            </a:r>
            <a:r>
              <a:rPr lang="zh-TW" altLang="en-US" dirty="0" smtClean="0">
                <a:latin typeface="+mj-ea"/>
                <a:ea typeface="+mj-ea"/>
                <a:cs typeface="Arial" pitchFamily="34" charset="0"/>
              </a:rPr>
              <a:t>並已經有</a:t>
            </a:r>
            <a:r>
              <a:rPr lang="en-US" altLang="zh-TW" dirty="0" smtClean="0">
                <a:latin typeface="+mj-ea"/>
                <a:ea typeface="+mj-ea"/>
                <a:cs typeface="Arial" pitchFamily="34" charset="0"/>
              </a:rPr>
              <a:t>MyJSTOR</a:t>
            </a:r>
            <a:r>
              <a:rPr lang="zh-TW" altLang="en-US" dirty="0" smtClean="0">
                <a:latin typeface="+mj-ea"/>
                <a:ea typeface="+mj-ea"/>
                <a:cs typeface="Arial" pitchFamily="34" charset="0"/>
              </a:rPr>
              <a:t>帳號，您需要先</a:t>
            </a:r>
            <a:r>
              <a:rPr lang="zh-TW" altLang="en-US" dirty="0" smtClean="0">
                <a:solidFill>
                  <a:srgbClr val="FF0000"/>
                </a:solidFill>
                <a:latin typeface="+mj-ea"/>
                <a:ea typeface="+mj-ea"/>
                <a:cs typeface="Arial" pitchFamily="34" charset="0"/>
              </a:rPr>
              <a:t>啟動</a:t>
            </a:r>
            <a:r>
              <a:rPr lang="zh-TW" altLang="en-US" dirty="0" smtClean="0">
                <a:latin typeface="+mj-ea"/>
                <a:ea typeface="+mj-ea"/>
                <a:cs typeface="Arial" pitchFamily="34" charset="0"/>
              </a:rPr>
              <a:t>您的帳號才能登入統計報表：</a:t>
            </a:r>
            <a:endParaRPr lang="en-US" altLang="zh-TW" dirty="0" smtClean="0">
              <a:latin typeface="+mj-ea"/>
              <a:ea typeface="+mj-ea"/>
              <a:cs typeface="Arial" pitchFamily="34" charset="0"/>
            </a:endParaRPr>
          </a:p>
          <a:p>
            <a:pPr marL="360000" indent="-360000" eaLnBrk="1" fontAlgn="auto" hangingPunct="1">
              <a:lnSpc>
                <a:spcPct val="150000"/>
              </a:lnSpc>
              <a:spcBef>
                <a:spcPts val="0"/>
              </a:spcBef>
              <a:spcAft>
                <a:spcPts val="0"/>
              </a:spcAft>
              <a:buFont typeface="+mj-lt"/>
              <a:buAutoNum type="arabicPeriod"/>
              <a:defRPr/>
            </a:pPr>
            <a:r>
              <a:rPr lang="zh-TW" altLang="en-US" dirty="0" smtClean="0">
                <a:latin typeface="+mj-ea"/>
                <a:ea typeface="+mj-ea"/>
                <a:cs typeface="Arial" pitchFamily="34" charset="0"/>
              </a:rPr>
              <a:t>點選您收到的電子郵件裡的</a:t>
            </a:r>
            <a:r>
              <a:rPr lang="zh-TW" altLang="en-US" dirty="0" smtClean="0">
                <a:solidFill>
                  <a:srgbClr val="FF0000"/>
                </a:solidFill>
                <a:latin typeface="+mj-ea"/>
                <a:ea typeface="+mj-ea"/>
                <a:cs typeface="Arial" pitchFamily="34" charset="0"/>
              </a:rPr>
              <a:t>啟動連結</a:t>
            </a:r>
            <a:r>
              <a:rPr lang="zh-TW" altLang="en-US" dirty="0" smtClean="0">
                <a:latin typeface="+mj-ea"/>
                <a:ea typeface="+mj-ea"/>
                <a:cs typeface="Arial" pitchFamily="34" charset="0"/>
              </a:rPr>
              <a:t>。</a:t>
            </a:r>
            <a:r>
              <a:rPr lang="en-US" altLang="zh-TW" dirty="0" smtClean="0">
                <a:latin typeface="+mj-ea"/>
                <a:ea typeface="+mj-ea"/>
                <a:cs typeface="Arial" pitchFamily="34" charset="0"/>
              </a:rPr>
              <a:t>(</a:t>
            </a:r>
            <a:r>
              <a:rPr lang="zh-TW" altLang="en-US" dirty="0" smtClean="0">
                <a:latin typeface="+mj-ea"/>
                <a:ea typeface="+mj-ea"/>
                <a:cs typeface="Arial" pitchFamily="34" charset="0"/>
              </a:rPr>
              <a:t>洽飛資得</a:t>
            </a:r>
            <a:r>
              <a:rPr lang="en-US" altLang="zh-TW" dirty="0" smtClean="0">
                <a:latin typeface="+mj-ea"/>
                <a:ea typeface="+mj-ea"/>
                <a:cs typeface="Arial" pitchFamily="34" charset="0"/>
              </a:rPr>
              <a:t>)</a:t>
            </a:r>
          </a:p>
          <a:p>
            <a:pPr marL="360000" indent="-360000" eaLnBrk="1" fontAlgn="auto" hangingPunct="1">
              <a:lnSpc>
                <a:spcPct val="150000"/>
              </a:lnSpc>
              <a:spcBef>
                <a:spcPts val="0"/>
              </a:spcBef>
              <a:spcAft>
                <a:spcPts val="0"/>
              </a:spcAft>
              <a:buFont typeface="+mj-lt"/>
              <a:buAutoNum type="arabicPeriod"/>
              <a:defRPr/>
            </a:pPr>
            <a:r>
              <a:rPr lang="zh-TW" altLang="en-US" dirty="0" smtClean="0">
                <a:latin typeface="+mj-ea"/>
                <a:ea typeface="+mj-ea"/>
                <a:cs typeface="Arial" pitchFamily="34" charset="0"/>
              </a:rPr>
              <a:t>在下一頁輸入您的帳號細節後，點選 “登入”。</a:t>
            </a:r>
            <a:endParaRPr lang="en-US" altLang="zh-TW" dirty="0" smtClean="0">
              <a:latin typeface="+mj-ea"/>
              <a:ea typeface="+mj-ea"/>
              <a:cs typeface="Arial" pitchFamily="34" charset="0"/>
            </a:endParaRPr>
          </a:p>
          <a:p>
            <a:pPr marL="360000" indent="-360000" eaLnBrk="1" fontAlgn="auto" hangingPunct="1">
              <a:lnSpc>
                <a:spcPct val="150000"/>
              </a:lnSpc>
              <a:spcBef>
                <a:spcPts val="0"/>
              </a:spcBef>
              <a:spcAft>
                <a:spcPts val="0"/>
              </a:spcAft>
              <a:buFont typeface="+mj-lt"/>
              <a:buAutoNum type="arabicPeriod"/>
              <a:defRPr/>
            </a:pPr>
            <a:r>
              <a:rPr lang="zh-TW" altLang="en-US" dirty="0" smtClean="0">
                <a:latin typeface="+mj-ea"/>
                <a:ea typeface="+mj-ea"/>
                <a:cs typeface="Arial" pitchFamily="34" charset="0"/>
              </a:rPr>
              <a:t>在下一頁點選”啟動” </a:t>
            </a:r>
            <a:r>
              <a:rPr lang="en-US" altLang="zh-TW" dirty="0" smtClean="0">
                <a:latin typeface="+mj-ea"/>
                <a:ea typeface="+mj-ea"/>
                <a:cs typeface="Arial" pitchFamily="34" charset="0"/>
              </a:rPr>
              <a:t>(Activate.)</a:t>
            </a:r>
            <a:r>
              <a:rPr lang="zh-TW" altLang="en-US" dirty="0" smtClean="0">
                <a:latin typeface="+mj-ea"/>
                <a:ea typeface="+mj-ea"/>
                <a:cs typeface="Arial" pitchFamily="34" charset="0"/>
              </a:rPr>
              <a:t>。</a:t>
            </a:r>
            <a:endParaRPr lang="en-US" altLang="zh-TW" dirty="0" smtClean="0">
              <a:latin typeface="+mj-ea"/>
              <a:ea typeface="+mj-ea"/>
              <a:cs typeface="Arial" pitchFamily="34" charset="0"/>
            </a:endParaRPr>
          </a:p>
          <a:p>
            <a:pPr marL="360000" indent="-360000" eaLnBrk="1" fontAlgn="auto" hangingPunct="1">
              <a:lnSpc>
                <a:spcPct val="150000"/>
              </a:lnSpc>
              <a:spcBef>
                <a:spcPts val="0"/>
              </a:spcBef>
              <a:spcAft>
                <a:spcPts val="0"/>
              </a:spcAft>
              <a:buFont typeface="+mj-lt"/>
              <a:buAutoNum type="arabicPeriod"/>
              <a:defRPr/>
            </a:pPr>
            <a:r>
              <a:rPr lang="zh-TW" altLang="en-US" dirty="0" smtClean="0">
                <a:latin typeface="+mj-ea"/>
                <a:ea typeface="+mj-ea"/>
                <a:cs typeface="Arial" pitchFamily="34" charset="0"/>
              </a:rPr>
              <a:t>登出系統後，再使用您的</a:t>
            </a:r>
            <a:r>
              <a:rPr lang="en-US" altLang="zh-TW" dirty="0" smtClean="0">
                <a:latin typeface="+mj-ea"/>
                <a:ea typeface="+mj-ea"/>
                <a:cs typeface="Arial" pitchFamily="34" charset="0"/>
              </a:rPr>
              <a:t>MyJSTOR</a:t>
            </a:r>
            <a:r>
              <a:rPr lang="zh-TW" altLang="en-US" dirty="0" smtClean="0">
                <a:latin typeface="+mj-ea"/>
                <a:ea typeface="+mj-ea"/>
                <a:cs typeface="Arial" pitchFamily="34" charset="0"/>
              </a:rPr>
              <a:t>帳號重新登入後，即可點選網頁上” </a:t>
            </a:r>
            <a:r>
              <a:rPr lang="en-US" altLang="zh-TW" dirty="0" smtClean="0">
                <a:latin typeface="+mj-ea"/>
                <a:ea typeface="+mj-ea"/>
                <a:cs typeface="Arial" pitchFamily="34" charset="0"/>
              </a:rPr>
              <a:t>MyJSTOR</a:t>
            </a:r>
            <a:r>
              <a:rPr lang="zh-TW" altLang="en-US" dirty="0" smtClean="0">
                <a:latin typeface="+mj-ea"/>
                <a:ea typeface="+mj-ea"/>
                <a:cs typeface="Arial" pitchFamily="34" charset="0"/>
              </a:rPr>
              <a:t>”標籤以使用統計報表功能。</a:t>
            </a:r>
            <a:endParaRPr lang="en-US" altLang="zh-TW" dirty="0" smtClean="0">
              <a:latin typeface="+mj-ea"/>
              <a:ea typeface="+mj-ea"/>
              <a:cs typeface="Arial" pitchFamily="34" charset="0"/>
            </a:endParaRPr>
          </a:p>
          <a:p>
            <a:pPr marL="360000" indent="-360000" eaLnBrk="1" fontAlgn="auto" hangingPunct="1">
              <a:lnSpc>
                <a:spcPct val="150000"/>
              </a:lnSpc>
              <a:spcBef>
                <a:spcPts val="0"/>
              </a:spcBef>
              <a:spcAft>
                <a:spcPts val="0"/>
              </a:spcAft>
              <a:buFont typeface="+mj-lt"/>
              <a:buAutoNum type="arabicPeriod"/>
              <a:defRPr/>
            </a:pPr>
            <a:endParaRPr lang="en-US" altLang="zh-TW" dirty="0" smtClean="0">
              <a:latin typeface="+mj-ea"/>
              <a:ea typeface="+mj-ea"/>
              <a:cs typeface="Arial" pitchFamily="34" charset="0"/>
            </a:endParaRPr>
          </a:p>
          <a:p>
            <a:pPr marL="360000" indent="-360000" eaLnBrk="1" fontAlgn="auto" hangingPunct="1">
              <a:lnSpc>
                <a:spcPct val="150000"/>
              </a:lnSpc>
              <a:spcBef>
                <a:spcPts val="0"/>
              </a:spcBef>
              <a:spcAft>
                <a:spcPts val="0"/>
              </a:spcAft>
              <a:defRPr/>
            </a:pPr>
            <a:r>
              <a:rPr lang="zh-TW" altLang="zh-TW" dirty="0" smtClean="0">
                <a:solidFill>
                  <a:srgbClr val="C00000"/>
                </a:solidFill>
                <a:latin typeface="+mj-ea"/>
                <a:cs typeface="Arial" pitchFamily="34" charset="0"/>
              </a:rPr>
              <a:t>完整的統計</a:t>
            </a:r>
            <a:r>
              <a:rPr lang="en-US" altLang="zh-TW" dirty="0" smtClean="0">
                <a:solidFill>
                  <a:srgbClr val="C00000"/>
                </a:solidFill>
                <a:latin typeface="+mj-ea"/>
                <a:cs typeface="Arial" pitchFamily="34" charset="0"/>
              </a:rPr>
              <a:t>MYSTOR</a:t>
            </a:r>
            <a:r>
              <a:rPr lang="zh-TW" altLang="zh-TW" dirty="0" smtClean="0">
                <a:solidFill>
                  <a:srgbClr val="C00000"/>
                </a:solidFill>
                <a:latin typeface="+mj-ea"/>
                <a:cs typeface="Arial" pitchFamily="34" charset="0"/>
              </a:rPr>
              <a:t>帳號的申請方式及統計的詳細說明</a:t>
            </a:r>
            <a:r>
              <a:rPr lang="en-US" altLang="zh-TW" dirty="0" smtClean="0">
                <a:solidFill>
                  <a:srgbClr val="C00000"/>
                </a:solidFill>
                <a:latin typeface="+mj-ea"/>
                <a:cs typeface="Arial" pitchFamily="34" charset="0"/>
              </a:rPr>
              <a:t>, </a:t>
            </a:r>
            <a:r>
              <a:rPr lang="zh-TW" altLang="zh-TW" dirty="0" smtClean="0">
                <a:solidFill>
                  <a:srgbClr val="C00000"/>
                </a:solidFill>
                <a:latin typeface="+mj-ea"/>
                <a:cs typeface="Arial" pitchFamily="34" charset="0"/>
              </a:rPr>
              <a:t>請</a:t>
            </a:r>
            <a:r>
              <a:rPr lang="zh-TW" altLang="en-US" dirty="0" smtClean="0">
                <a:solidFill>
                  <a:srgbClr val="C00000"/>
                </a:solidFill>
                <a:latin typeface="+mj-ea"/>
                <a:cs typeface="Arial" pitchFamily="34" charset="0"/>
              </a:rPr>
              <a:t>以下說明</a:t>
            </a:r>
            <a:r>
              <a:rPr lang="en-US" altLang="zh-TW" dirty="0" smtClean="0">
                <a:solidFill>
                  <a:srgbClr val="C00000"/>
                </a:solidFill>
                <a:latin typeface="+mj-ea"/>
                <a:cs typeface="Arial" pitchFamily="34" charset="0"/>
              </a:rPr>
              <a:t>!</a:t>
            </a:r>
            <a:endParaRPr lang="zh-TW" altLang="zh-TW" dirty="0" smtClean="0">
              <a:solidFill>
                <a:srgbClr val="C00000"/>
              </a:solidFill>
              <a:latin typeface="+mj-ea"/>
              <a:cs typeface="Arial" pitchFamily="34" charset="0"/>
            </a:endParaRPr>
          </a:p>
          <a:p>
            <a:pPr marL="360000" indent="-360000" eaLnBrk="1" fontAlgn="auto" hangingPunct="1">
              <a:lnSpc>
                <a:spcPct val="150000"/>
              </a:lnSpc>
              <a:spcBef>
                <a:spcPts val="0"/>
              </a:spcBef>
              <a:spcAft>
                <a:spcPts val="0"/>
              </a:spcAft>
              <a:buFont typeface="+mj-lt"/>
              <a:buAutoNum type="arabicPeriod"/>
              <a:defRPr/>
            </a:pPr>
            <a:endParaRPr lang="zh-TW" altLang="en-US" dirty="0" smtClean="0">
              <a:latin typeface="+mj-ea"/>
              <a:ea typeface="+mj-ea"/>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zh-TW" altLang="en-US" sz="3200" smtClean="0">
                <a:latin typeface="Book Antiqua" pitchFamily="18" charset="0"/>
              </a:rPr>
              <a:t>今日教育訓練的內容包括～</a:t>
            </a:r>
            <a:endParaRPr lang="en-US" altLang="zh-TW" sz="3200" smtClean="0">
              <a:latin typeface="Book Antiqua" pitchFamily="18" charset="0"/>
            </a:endParaRPr>
          </a:p>
        </p:txBody>
      </p:sp>
      <p:sp>
        <p:nvSpPr>
          <p:cNvPr id="21507" name="Rectangle 3"/>
          <p:cNvSpPr>
            <a:spLocks noGrp="1" noChangeArrowheads="1"/>
          </p:cNvSpPr>
          <p:nvPr>
            <p:ph type="body" idx="1"/>
          </p:nvPr>
        </p:nvSpPr>
        <p:spPr>
          <a:xfrm>
            <a:off x="1062038" y="1241425"/>
            <a:ext cx="6951662" cy="4567238"/>
          </a:xfrm>
        </p:spPr>
        <p:txBody>
          <a:bodyPr/>
          <a:lstStyle/>
          <a:p>
            <a:pPr marL="381000" indent="-381000" eaLnBrk="1" hangingPunct="1">
              <a:lnSpc>
                <a:spcPct val="115000"/>
              </a:lnSpc>
              <a:buFontTx/>
              <a:buAutoNum type="arabicPeriod"/>
              <a:defRPr/>
            </a:pPr>
            <a:r>
              <a:rPr lang="en-US" altLang="zh-TW" sz="2800" dirty="0" smtClean="0">
                <a:latin typeface="+mj-ea"/>
                <a:ea typeface="+mj-ea"/>
              </a:rPr>
              <a:t>ITHAKA </a:t>
            </a:r>
            <a:r>
              <a:rPr lang="zh-TW" altLang="en-US" sz="2800" dirty="0" smtClean="0">
                <a:latin typeface="+mj-ea"/>
                <a:ea typeface="+mj-ea"/>
              </a:rPr>
              <a:t>、</a:t>
            </a:r>
            <a:r>
              <a:rPr lang="en-US" altLang="zh-TW" sz="2800" dirty="0" smtClean="0">
                <a:latin typeface="+mj-ea"/>
                <a:ea typeface="+mj-ea"/>
              </a:rPr>
              <a:t>JSTOR</a:t>
            </a:r>
            <a:r>
              <a:rPr lang="zh-TW" altLang="en-US" sz="2800" dirty="0" smtClean="0">
                <a:latin typeface="+mj-ea"/>
                <a:ea typeface="+mj-ea"/>
              </a:rPr>
              <a:t>、</a:t>
            </a:r>
            <a:r>
              <a:rPr lang="en-US" altLang="zh-TW" sz="2800" dirty="0" smtClean="0">
                <a:latin typeface="+mj-ea"/>
                <a:ea typeface="+mj-ea"/>
              </a:rPr>
              <a:t> Portico</a:t>
            </a:r>
          </a:p>
          <a:p>
            <a:pPr marL="381000" indent="-381000" eaLnBrk="1" hangingPunct="1">
              <a:lnSpc>
                <a:spcPct val="115000"/>
              </a:lnSpc>
              <a:buFontTx/>
              <a:buAutoNum type="arabicPeriod"/>
              <a:defRPr/>
            </a:pPr>
            <a:r>
              <a:rPr lang="en-US" altLang="zh-TW" sz="2800" dirty="0" smtClean="0">
                <a:solidFill>
                  <a:srgbClr val="FF0000"/>
                </a:solidFill>
                <a:latin typeface="+mj-ea"/>
                <a:ea typeface="+mj-ea"/>
              </a:rPr>
              <a:t>JSTOR</a:t>
            </a:r>
            <a:r>
              <a:rPr lang="zh-TW" altLang="en-US" sz="2800" dirty="0" smtClean="0">
                <a:solidFill>
                  <a:srgbClr val="FF0000"/>
                </a:solidFill>
                <a:latin typeface="+mj-ea"/>
                <a:ea typeface="+mj-ea"/>
              </a:rPr>
              <a:t>回溯期刊計畫現況</a:t>
            </a:r>
          </a:p>
          <a:p>
            <a:pPr marL="381000" indent="-381000" eaLnBrk="1" hangingPunct="1">
              <a:lnSpc>
                <a:spcPct val="115000"/>
              </a:lnSpc>
              <a:buFontTx/>
              <a:buAutoNum type="arabicPeriod"/>
              <a:defRPr/>
            </a:pPr>
            <a:r>
              <a:rPr lang="zh-TW" altLang="en-US" sz="2800" dirty="0" smtClean="0">
                <a:latin typeface="+mj-ea"/>
                <a:ea typeface="+mj-ea"/>
              </a:rPr>
              <a:t>新推出的</a:t>
            </a:r>
            <a:r>
              <a:rPr lang="en-US" altLang="zh-TW" sz="2800" dirty="0" smtClean="0">
                <a:latin typeface="+mj-ea"/>
                <a:ea typeface="+mj-ea"/>
              </a:rPr>
              <a:t>JSTOR</a:t>
            </a:r>
            <a:r>
              <a:rPr lang="zh-TW" altLang="en-US" sz="2800" dirty="0" smtClean="0">
                <a:latin typeface="+mj-ea"/>
                <a:ea typeface="+mj-ea"/>
              </a:rPr>
              <a:t>回溯期刊套裝介紹</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關於</a:t>
            </a:r>
            <a:r>
              <a:rPr lang="en-US" altLang="zh-TW" sz="2800" dirty="0" smtClean="0">
                <a:latin typeface="+mj-ea"/>
                <a:ea typeface="+mj-ea"/>
              </a:rPr>
              <a:t>JSTOR</a:t>
            </a:r>
            <a:r>
              <a:rPr lang="zh-TW" altLang="en-US" sz="2800" dirty="0" smtClean="0">
                <a:latin typeface="+mj-ea"/>
                <a:ea typeface="+mj-ea"/>
              </a:rPr>
              <a:t>學術現刊</a:t>
            </a:r>
            <a:endParaRPr lang="en-US" altLang="zh-TW"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館藏管理的實証依據</a:t>
            </a:r>
            <a:endParaRPr lang="en-US" altLang="zh-TW" sz="2800" dirty="0" smtClean="0">
              <a:latin typeface="+mj-ea"/>
              <a:ea typeface="+mj-ea"/>
            </a:endParaRPr>
          </a:p>
          <a:p>
            <a:pPr marL="381000" indent="-381000" eaLnBrk="1" hangingPunct="1">
              <a:lnSpc>
                <a:spcPct val="115000"/>
              </a:lnSpc>
              <a:buFontTx/>
              <a:buAutoNum type="arabicPeriod"/>
              <a:defRPr/>
            </a:pPr>
            <a:r>
              <a:rPr lang="en-US" altLang="zh-TW" sz="2800" dirty="0" smtClean="0">
                <a:latin typeface="+mj-ea"/>
                <a:ea typeface="+mj-ea"/>
              </a:rPr>
              <a:t>Institution Finder</a:t>
            </a:r>
            <a:endParaRPr lang="zh-TW" altLang="en-US" sz="2800" dirty="0" smtClean="0">
              <a:latin typeface="+mj-ea"/>
              <a:ea typeface="+mj-ea"/>
            </a:endParaRPr>
          </a:p>
          <a:p>
            <a:pPr marL="381000" indent="-381000" eaLnBrk="1" hangingPunct="1">
              <a:lnSpc>
                <a:spcPct val="115000"/>
              </a:lnSpc>
              <a:buFontTx/>
              <a:buAutoNum type="arabicPeriod"/>
              <a:defRPr/>
            </a:pPr>
            <a:r>
              <a:rPr lang="zh-TW" altLang="en-US" sz="2800" dirty="0" smtClean="0">
                <a:latin typeface="+mj-ea"/>
                <a:ea typeface="+mj-ea"/>
              </a:rPr>
              <a:t>圖書館管理端最常遇到的問題：</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如何下載使用統計</a:t>
            </a:r>
            <a:r>
              <a:rPr lang="en-US" altLang="zh-TW" sz="2800" dirty="0" smtClean="0">
                <a:latin typeface="+mj-ea"/>
                <a:ea typeface="+mj-ea"/>
              </a:rPr>
              <a:t/>
            </a:r>
            <a:br>
              <a:rPr lang="en-US" altLang="zh-TW" sz="2800" dirty="0" smtClean="0">
                <a:latin typeface="+mj-ea"/>
                <a:ea typeface="+mj-ea"/>
              </a:rPr>
            </a:br>
            <a:r>
              <a:rPr lang="zh-TW" altLang="en-US" sz="2800" dirty="0" smtClean="0">
                <a:latin typeface="+mj-ea"/>
                <a:ea typeface="+mj-ea"/>
              </a:rPr>
              <a:t>如何下載訂購的期刊清單</a:t>
            </a:r>
            <a:endParaRPr lang="en-US" altLang="zh-TW" sz="2800" dirty="0" smtClean="0">
              <a:latin typeface="+mj-ea"/>
              <a:ea typeface="+mj-ea"/>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標題 1"/>
          <p:cNvSpPr>
            <a:spLocks noGrp="1"/>
          </p:cNvSpPr>
          <p:nvPr>
            <p:ph type="title"/>
          </p:nvPr>
        </p:nvSpPr>
        <p:spPr/>
        <p:txBody>
          <a:bodyPr/>
          <a:lstStyle/>
          <a:p>
            <a:pPr eaLnBrk="1" hangingPunct="1"/>
            <a:endParaRPr lang="zh-TW" altLang="en-US" smtClean="0"/>
          </a:p>
        </p:txBody>
      </p:sp>
      <p:sp>
        <p:nvSpPr>
          <p:cNvPr id="72707" name="內容版面配置區 2"/>
          <p:cNvSpPr>
            <a:spLocks noGrp="1"/>
          </p:cNvSpPr>
          <p:nvPr>
            <p:ph idx="1"/>
          </p:nvPr>
        </p:nvSpPr>
        <p:spPr/>
        <p:txBody>
          <a:bodyPr/>
          <a:lstStyle/>
          <a:p>
            <a:pPr eaLnBrk="1" hangingPunct="1"/>
            <a:endParaRPr lang="zh-TW" altLang="en-US" smtClean="0"/>
          </a:p>
        </p:txBody>
      </p:sp>
      <p:pic>
        <p:nvPicPr>
          <p:cNvPr id="7270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2709" name="文字方塊 4"/>
          <p:cNvSpPr txBox="1">
            <a:spLocks noChangeArrowheads="1"/>
          </p:cNvSpPr>
          <p:nvPr/>
        </p:nvSpPr>
        <p:spPr bwMode="auto">
          <a:xfrm>
            <a:off x="5795963" y="5229225"/>
            <a:ext cx="2225675" cy="369888"/>
          </a:xfrm>
          <a:prstGeom prst="rect">
            <a:avLst/>
          </a:prstGeom>
          <a:noFill/>
          <a:ln w="9525">
            <a:noFill/>
            <a:miter lim="800000"/>
            <a:headEnd/>
            <a:tailEnd/>
          </a:ln>
        </p:spPr>
        <p:txBody>
          <a:bodyPr wrap="none">
            <a:spAutoFit/>
          </a:bodyPr>
          <a:lstStyle/>
          <a:p>
            <a:r>
              <a:rPr kumimoji="0" lang="zh-TW" altLang="en-US" b="1">
                <a:solidFill>
                  <a:srgbClr val="FF0000"/>
                </a:solidFill>
                <a:latin typeface="Calibri" pitchFamily="34" charset="0"/>
                <a:ea typeface="ＭＳ Ｐゴシック" pitchFamily="34" charset="-128"/>
              </a:rPr>
              <a:t>先申請</a:t>
            </a:r>
            <a:r>
              <a:rPr kumimoji="0" lang="en-US" altLang="zh-TW" b="1">
                <a:solidFill>
                  <a:srgbClr val="FF0000"/>
                </a:solidFill>
                <a:latin typeface="Calibri" pitchFamily="34" charset="0"/>
                <a:ea typeface="ＭＳ Ｐゴシック" pitchFamily="34" charset="-128"/>
              </a:rPr>
              <a:t>MYJSTOR</a:t>
            </a:r>
            <a:r>
              <a:rPr kumimoji="0" lang="zh-TW" altLang="en-US" b="1">
                <a:solidFill>
                  <a:srgbClr val="FF0000"/>
                </a:solidFill>
                <a:latin typeface="Calibri" pitchFamily="34" charset="0"/>
                <a:ea typeface="ＭＳ Ｐゴシック" pitchFamily="34" charset="-128"/>
              </a:rPr>
              <a:t>帳號</a:t>
            </a:r>
            <a:endParaRPr kumimoji="0" lang="en-US" altLang="zh-TW" b="1">
              <a:solidFill>
                <a:srgbClr val="FF0000"/>
              </a:solidFill>
              <a:latin typeface="Calibri"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a:spLocks noGrp="1"/>
          </p:cNvSpPr>
          <p:nvPr>
            <p:ph type="ctrTitle"/>
          </p:nvPr>
        </p:nvSpPr>
        <p:spPr/>
        <p:txBody>
          <a:bodyPr/>
          <a:lstStyle/>
          <a:p>
            <a:pPr eaLnBrk="1" hangingPunct="1">
              <a:defRPr/>
            </a:pPr>
            <a:endParaRPr lang="zh-TW" altLang="en-US" smtClean="0"/>
          </a:p>
        </p:txBody>
      </p:sp>
      <p:sp>
        <p:nvSpPr>
          <p:cNvPr id="73731" name="副標題 2"/>
          <p:cNvSpPr>
            <a:spLocks noGrp="1"/>
          </p:cNvSpPr>
          <p:nvPr>
            <p:ph type="subTitle" idx="1"/>
          </p:nvPr>
        </p:nvSpPr>
        <p:spPr/>
        <p:txBody>
          <a:bodyPr/>
          <a:lstStyle/>
          <a:p>
            <a:pPr eaLnBrk="1" hangingPunct="1"/>
            <a:endParaRPr lang="zh-TW" altLang="en-US" smtClean="0"/>
          </a:p>
        </p:txBody>
      </p:sp>
      <p:pic>
        <p:nvPicPr>
          <p:cNvPr id="7373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矩形 5"/>
          <p:cNvSpPr/>
          <p:nvPr/>
        </p:nvSpPr>
        <p:spPr>
          <a:xfrm>
            <a:off x="179388" y="1052513"/>
            <a:ext cx="3671887" cy="14398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8" name="矩形 7"/>
          <p:cNvSpPr/>
          <p:nvPr/>
        </p:nvSpPr>
        <p:spPr>
          <a:xfrm>
            <a:off x="4140200" y="1268413"/>
            <a:ext cx="2447925" cy="8651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73735" name="文字方塊 8"/>
          <p:cNvSpPr txBox="1">
            <a:spLocks noChangeArrowheads="1"/>
          </p:cNvSpPr>
          <p:nvPr/>
        </p:nvSpPr>
        <p:spPr bwMode="auto">
          <a:xfrm>
            <a:off x="2819400" y="2598738"/>
            <a:ext cx="1897063" cy="830262"/>
          </a:xfrm>
          <a:prstGeom prst="rect">
            <a:avLst/>
          </a:prstGeom>
          <a:noFill/>
          <a:ln w="9525">
            <a:noFill/>
            <a:miter lim="800000"/>
            <a:headEnd/>
            <a:tailEnd/>
          </a:ln>
        </p:spPr>
        <p:txBody>
          <a:bodyPr wrap="none">
            <a:spAutoFit/>
          </a:bodyPr>
          <a:lstStyle/>
          <a:p>
            <a:r>
              <a:rPr kumimoji="0" lang="zh-TW" altLang="en-US" b="1">
                <a:solidFill>
                  <a:srgbClr val="FF0000"/>
                </a:solidFill>
                <a:latin typeface="微軟正黑體" pitchFamily="34" charset="-120"/>
                <a:ea typeface="微軟正黑體" pitchFamily="34" charset="-120"/>
              </a:rPr>
              <a:t>已經</a:t>
            </a:r>
            <a:r>
              <a:rPr kumimoji="0" lang="zh-TW" altLang="en-US" b="1">
                <a:solidFill>
                  <a:srgbClr val="FF0000"/>
                </a:solidFill>
                <a:latin typeface="Calibri" pitchFamily="34" charset="0"/>
                <a:ea typeface="ＭＳ Ｐゴシック" pitchFamily="34" charset="-128"/>
              </a:rPr>
              <a:t>有</a:t>
            </a:r>
            <a:endParaRPr kumimoji="0" lang="en-US" altLang="zh-TW" b="1">
              <a:solidFill>
                <a:srgbClr val="FF0000"/>
              </a:solidFill>
              <a:latin typeface="Calibri" pitchFamily="34" charset="0"/>
              <a:ea typeface="ＭＳ Ｐゴシック" pitchFamily="34" charset="-128"/>
            </a:endParaRPr>
          </a:p>
          <a:p>
            <a:r>
              <a:rPr kumimoji="0" lang="en-US" altLang="zh-TW" b="1">
                <a:solidFill>
                  <a:srgbClr val="FF0000"/>
                </a:solidFill>
                <a:latin typeface="Calibri" pitchFamily="34" charset="0"/>
                <a:ea typeface="ＭＳ Ｐゴシック" pitchFamily="34" charset="-128"/>
              </a:rPr>
              <a:t>MYSTOR</a:t>
            </a:r>
            <a:r>
              <a:rPr kumimoji="0" lang="zh-TW" altLang="en-US" b="1">
                <a:solidFill>
                  <a:srgbClr val="FF0000"/>
                </a:solidFill>
                <a:latin typeface="Calibri" pitchFamily="34" charset="0"/>
                <a:ea typeface="ＭＳ Ｐゴシック" pitchFamily="34" charset="-128"/>
              </a:rPr>
              <a:t>帳號</a:t>
            </a:r>
          </a:p>
        </p:txBody>
      </p:sp>
      <p:sp>
        <p:nvSpPr>
          <p:cNvPr id="73736" name="文字方塊 9"/>
          <p:cNvSpPr txBox="1">
            <a:spLocks noChangeArrowheads="1"/>
          </p:cNvSpPr>
          <p:nvPr/>
        </p:nvSpPr>
        <p:spPr bwMode="auto">
          <a:xfrm>
            <a:off x="6705600" y="1143000"/>
            <a:ext cx="2103438" cy="1200150"/>
          </a:xfrm>
          <a:prstGeom prst="rect">
            <a:avLst/>
          </a:prstGeom>
          <a:noFill/>
          <a:ln w="9525">
            <a:noFill/>
            <a:miter lim="800000"/>
            <a:headEnd/>
            <a:tailEnd/>
          </a:ln>
        </p:spPr>
        <p:txBody>
          <a:bodyPr>
            <a:spAutoFit/>
          </a:bodyPr>
          <a:lstStyle/>
          <a:p>
            <a:r>
              <a:rPr kumimoji="0" lang="zh-TW" altLang="en-US" b="1">
                <a:solidFill>
                  <a:srgbClr val="FF0000"/>
                </a:solidFill>
                <a:latin typeface="Calibri" pitchFamily="34" charset="0"/>
                <a:ea typeface="ＭＳ Ｐゴシック" pitchFamily="34" charset="-128"/>
              </a:rPr>
              <a:t>未申請</a:t>
            </a:r>
            <a:r>
              <a:rPr kumimoji="0" lang="en-US" altLang="zh-TW" b="1">
                <a:solidFill>
                  <a:srgbClr val="FF0000"/>
                </a:solidFill>
                <a:latin typeface="Calibri" pitchFamily="34" charset="0"/>
                <a:ea typeface="ＭＳ Ｐゴシック" pitchFamily="34" charset="-128"/>
              </a:rPr>
              <a:t>MYSTOR</a:t>
            </a:r>
            <a:r>
              <a:rPr kumimoji="0" lang="zh-TW" altLang="en-US" b="1">
                <a:solidFill>
                  <a:srgbClr val="FF0000"/>
                </a:solidFill>
                <a:latin typeface="Calibri" pitchFamily="34" charset="0"/>
                <a:ea typeface="ＭＳ Ｐゴシック" pitchFamily="34" charset="-128"/>
              </a:rPr>
              <a:t>帳號</a:t>
            </a:r>
            <a:endParaRPr kumimoji="0" lang="en-US" altLang="zh-TW" b="1">
              <a:solidFill>
                <a:srgbClr val="FF0000"/>
              </a:solidFill>
              <a:latin typeface="Calibri" pitchFamily="34" charset="0"/>
              <a:ea typeface="ＭＳ Ｐゴシック" pitchFamily="34" charset="-128"/>
            </a:endParaRPr>
          </a:p>
          <a:p>
            <a:r>
              <a:rPr kumimoji="0" lang="zh-TW" altLang="en-US" b="1">
                <a:solidFill>
                  <a:srgbClr val="FF0000"/>
                </a:solidFill>
                <a:latin typeface="Calibri" pitchFamily="34" charset="0"/>
                <a:ea typeface="ＭＳ Ｐゴシック" pitchFamily="34" charset="-128"/>
              </a:rPr>
              <a:t>請先申請</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標題 1"/>
          <p:cNvSpPr>
            <a:spLocks noGrp="1"/>
          </p:cNvSpPr>
          <p:nvPr>
            <p:ph type="title"/>
          </p:nvPr>
        </p:nvSpPr>
        <p:spPr/>
        <p:txBody>
          <a:bodyPr/>
          <a:lstStyle/>
          <a:p>
            <a:pPr eaLnBrk="1" hangingPunct="1"/>
            <a:endParaRPr lang="zh-TW" altLang="en-US" smtClean="0"/>
          </a:p>
        </p:txBody>
      </p:sp>
      <p:sp>
        <p:nvSpPr>
          <p:cNvPr id="74755" name="內容版面配置區 2"/>
          <p:cNvSpPr>
            <a:spLocks noGrp="1"/>
          </p:cNvSpPr>
          <p:nvPr>
            <p:ph idx="1"/>
          </p:nvPr>
        </p:nvSpPr>
        <p:spPr/>
        <p:txBody>
          <a:bodyPr/>
          <a:lstStyle/>
          <a:p>
            <a:pPr eaLnBrk="1" hangingPunct="1"/>
            <a:endParaRPr lang="zh-TW" altLang="en-US" smtClean="0"/>
          </a:p>
        </p:txBody>
      </p:sp>
      <p:pic>
        <p:nvPicPr>
          <p:cNvPr id="74756" name="Picture 2"/>
          <p:cNvPicPr>
            <a:picLocks noChangeAspect="1" noChangeArrowheads="1"/>
          </p:cNvPicPr>
          <p:nvPr/>
        </p:nvPicPr>
        <p:blipFill>
          <a:blip r:embed="rId2" cstate="print"/>
          <a:srcRect b="11305"/>
          <a:stretch>
            <a:fillRect/>
          </a:stretch>
        </p:blipFill>
        <p:spPr bwMode="auto">
          <a:xfrm>
            <a:off x="0" y="0"/>
            <a:ext cx="9144000" cy="6858000"/>
          </a:xfrm>
          <a:prstGeom prst="rect">
            <a:avLst/>
          </a:prstGeom>
          <a:noFill/>
          <a:ln w="9525">
            <a:noFill/>
            <a:miter lim="800000"/>
            <a:headEnd/>
            <a:tailEnd/>
          </a:ln>
        </p:spPr>
      </p:pic>
      <p:sp>
        <p:nvSpPr>
          <p:cNvPr id="5" name="矩形 4"/>
          <p:cNvSpPr/>
          <p:nvPr/>
        </p:nvSpPr>
        <p:spPr>
          <a:xfrm>
            <a:off x="179388" y="1341438"/>
            <a:ext cx="3671887" cy="14398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74758" name="文字方塊 5"/>
          <p:cNvSpPr txBox="1">
            <a:spLocks noChangeArrowheads="1"/>
          </p:cNvSpPr>
          <p:nvPr/>
        </p:nvSpPr>
        <p:spPr bwMode="auto">
          <a:xfrm>
            <a:off x="4953000" y="5410200"/>
            <a:ext cx="3749675" cy="708025"/>
          </a:xfrm>
          <a:prstGeom prst="rect">
            <a:avLst/>
          </a:prstGeom>
          <a:noFill/>
          <a:ln w="9525">
            <a:noFill/>
            <a:miter lim="800000"/>
            <a:headEnd/>
            <a:tailEnd/>
          </a:ln>
        </p:spPr>
        <p:txBody>
          <a:bodyPr wrap="none">
            <a:spAutoFit/>
          </a:bodyPr>
          <a:lstStyle/>
          <a:p>
            <a:r>
              <a:rPr kumimoji="0" lang="zh-TW" altLang="en-US" sz="2000" b="1">
                <a:solidFill>
                  <a:srgbClr val="FF0000"/>
                </a:solidFill>
                <a:latin typeface="Calibri" pitchFamily="34" charset="0"/>
                <a:ea typeface="ＭＳ Ｐゴシック" pitchFamily="34" charset="-128"/>
              </a:rPr>
              <a:t>已完成帳號或已有</a:t>
            </a:r>
            <a:r>
              <a:rPr kumimoji="0" lang="en-US" altLang="zh-TW" sz="2000" b="1">
                <a:solidFill>
                  <a:srgbClr val="FF0000"/>
                </a:solidFill>
                <a:latin typeface="Calibri" pitchFamily="34" charset="0"/>
                <a:ea typeface="ＭＳ Ｐゴシック" pitchFamily="34" charset="-128"/>
              </a:rPr>
              <a:t>MYJSTOR</a:t>
            </a:r>
            <a:r>
              <a:rPr kumimoji="0" lang="zh-TW" altLang="en-US" sz="2000" b="1">
                <a:solidFill>
                  <a:srgbClr val="FF0000"/>
                </a:solidFill>
                <a:latin typeface="Calibri" pitchFamily="34" charset="0"/>
                <a:ea typeface="ＭＳ Ｐゴシック" pitchFamily="34" charset="-128"/>
              </a:rPr>
              <a:t>帳號</a:t>
            </a:r>
            <a:endParaRPr kumimoji="0" lang="en-US" altLang="zh-TW" sz="2000" b="1">
              <a:solidFill>
                <a:srgbClr val="FF0000"/>
              </a:solidFill>
              <a:latin typeface="Calibri" pitchFamily="34" charset="0"/>
              <a:ea typeface="ＭＳ Ｐゴシック" pitchFamily="34" charset="-128"/>
            </a:endParaRPr>
          </a:p>
          <a:p>
            <a:r>
              <a:rPr kumimoji="0" lang="zh-TW" altLang="en-US" sz="2000" b="1">
                <a:solidFill>
                  <a:srgbClr val="FF0000"/>
                </a:solidFill>
                <a:latin typeface="Calibri" pitchFamily="34" charset="0"/>
                <a:ea typeface="ＭＳ Ｐゴシック" pitchFamily="34" charset="-128"/>
              </a:rPr>
              <a:t>的客戶</a:t>
            </a:r>
            <a:r>
              <a:rPr kumimoji="0" lang="en-US" altLang="zh-TW" sz="2000" b="1">
                <a:solidFill>
                  <a:srgbClr val="FF0000"/>
                </a:solidFill>
                <a:latin typeface="Calibri" pitchFamily="34" charset="0"/>
                <a:ea typeface="ＭＳ Ｐゴシック" pitchFamily="34" charset="-128"/>
              </a:rPr>
              <a:t>, </a:t>
            </a:r>
            <a:r>
              <a:rPr kumimoji="0" lang="zh-TW" altLang="en-US" sz="2000" b="1">
                <a:solidFill>
                  <a:srgbClr val="FF0000"/>
                </a:solidFill>
                <a:latin typeface="Calibri" pitchFamily="34" charset="0"/>
                <a:ea typeface="ＭＳ Ｐゴシック" pitchFamily="34" charset="-128"/>
              </a:rPr>
              <a:t>請直接登入</a:t>
            </a:r>
            <a:r>
              <a:rPr kumimoji="0" lang="en-US" altLang="zh-TW" sz="2000" b="1">
                <a:solidFill>
                  <a:srgbClr val="FF0000"/>
                </a:solidFill>
                <a:latin typeface="Calibri" pitchFamily="34" charset="0"/>
                <a:ea typeface="ＭＳ Ｐゴシック" pitchFamily="34" charset="-128"/>
              </a:rPr>
              <a:t>.</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9" name="文字方塊 4"/>
          <p:cNvSpPr txBox="1">
            <a:spLocks noChangeArrowheads="1"/>
          </p:cNvSpPr>
          <p:nvPr/>
        </p:nvSpPr>
        <p:spPr bwMode="auto">
          <a:xfrm>
            <a:off x="1393825" y="2057400"/>
            <a:ext cx="7216775" cy="3046413"/>
          </a:xfrm>
          <a:prstGeom prst="rect">
            <a:avLst/>
          </a:prstGeom>
          <a:noFill/>
          <a:ln w="9525">
            <a:noFill/>
            <a:miter lim="800000"/>
            <a:headEnd/>
            <a:tailEnd/>
          </a:ln>
        </p:spPr>
        <p:txBody>
          <a:bodyPr>
            <a:spAutoFit/>
          </a:bodyPr>
          <a:lstStyle/>
          <a:p>
            <a:pPr>
              <a:defRPr/>
            </a:pPr>
            <a:r>
              <a:rPr kumimoji="0" lang="zh-TW" altLang="en-US" sz="3200" dirty="0">
                <a:solidFill>
                  <a:srgbClr val="FF0000"/>
                </a:solidFill>
                <a:latin typeface="+mj-ea"/>
                <a:ea typeface="+mj-ea"/>
              </a:rPr>
              <a:t>每個單位都各自的管理端啟動</a:t>
            </a:r>
            <a:r>
              <a:rPr kumimoji="0" lang="en-US" altLang="zh-TW" sz="3200" dirty="0">
                <a:solidFill>
                  <a:srgbClr val="FF0000"/>
                </a:solidFill>
                <a:latin typeface="+mj-ea"/>
                <a:ea typeface="+mj-ea"/>
              </a:rPr>
              <a:t>URL </a:t>
            </a:r>
          </a:p>
          <a:p>
            <a:pPr>
              <a:defRPr/>
            </a:pPr>
            <a:r>
              <a:rPr kumimoji="0" lang="en-US" altLang="zh-TW" sz="3200" dirty="0">
                <a:solidFill>
                  <a:srgbClr val="FF0000"/>
                </a:solidFill>
                <a:latin typeface="+mj-ea"/>
                <a:ea typeface="+mj-ea"/>
              </a:rPr>
              <a:t/>
            </a:r>
            <a:br>
              <a:rPr kumimoji="0" lang="en-US" altLang="zh-TW" sz="3200" dirty="0">
                <a:solidFill>
                  <a:srgbClr val="FF0000"/>
                </a:solidFill>
                <a:latin typeface="+mj-ea"/>
                <a:ea typeface="+mj-ea"/>
              </a:rPr>
            </a:br>
            <a:r>
              <a:rPr kumimoji="0" lang="zh-TW" altLang="en-US" sz="3200" dirty="0">
                <a:solidFill>
                  <a:srgbClr val="FF0000"/>
                </a:solidFill>
                <a:latin typeface="+mj-ea"/>
                <a:ea typeface="+mj-ea"/>
              </a:rPr>
              <a:t>在登入</a:t>
            </a:r>
            <a:r>
              <a:rPr kumimoji="0" lang="en-US" altLang="zh-TW" sz="3200" b="1" dirty="0">
                <a:solidFill>
                  <a:srgbClr val="FF0000"/>
                </a:solidFill>
                <a:latin typeface="+mj-ea"/>
                <a:ea typeface="+mj-ea"/>
              </a:rPr>
              <a:t>MYJSTOR</a:t>
            </a:r>
            <a:r>
              <a:rPr kumimoji="0" lang="zh-TW" altLang="en-US" sz="3200" b="1" dirty="0">
                <a:solidFill>
                  <a:srgbClr val="FF0000"/>
                </a:solidFill>
                <a:latin typeface="+mj-ea"/>
                <a:ea typeface="+mj-ea"/>
              </a:rPr>
              <a:t>的狀況下</a:t>
            </a:r>
            <a:endParaRPr kumimoji="0" lang="en-US" altLang="zh-TW" sz="3200" b="1" dirty="0">
              <a:solidFill>
                <a:srgbClr val="FF0000"/>
              </a:solidFill>
              <a:latin typeface="+mj-ea"/>
              <a:ea typeface="+mj-ea"/>
            </a:endParaRPr>
          </a:p>
          <a:p>
            <a:pPr>
              <a:defRPr/>
            </a:pPr>
            <a:r>
              <a:rPr kumimoji="0" lang="en-US" altLang="zh-TW" sz="3200" b="1" dirty="0">
                <a:solidFill>
                  <a:srgbClr val="FF0000"/>
                </a:solidFill>
                <a:latin typeface="+mj-ea"/>
                <a:ea typeface="+mj-ea"/>
              </a:rPr>
              <a:t/>
            </a:r>
            <a:br>
              <a:rPr kumimoji="0" lang="en-US" altLang="zh-TW" sz="3200" b="1" dirty="0">
                <a:solidFill>
                  <a:srgbClr val="FF0000"/>
                </a:solidFill>
                <a:latin typeface="+mj-ea"/>
                <a:ea typeface="+mj-ea"/>
              </a:rPr>
            </a:br>
            <a:r>
              <a:rPr kumimoji="0" lang="zh-TW" altLang="en-US" sz="3200" b="1" dirty="0">
                <a:solidFill>
                  <a:srgbClr val="FF0000"/>
                </a:solidFill>
                <a:latin typeface="+mj-ea"/>
                <a:ea typeface="+mj-ea"/>
              </a:rPr>
              <a:t>點擊此</a:t>
            </a:r>
            <a:r>
              <a:rPr kumimoji="0" lang="en-US" altLang="zh-TW" sz="3200" b="1" dirty="0">
                <a:solidFill>
                  <a:srgbClr val="FF0000"/>
                </a:solidFill>
                <a:latin typeface="+mj-ea"/>
                <a:ea typeface="+mj-ea"/>
              </a:rPr>
              <a:t>URL</a:t>
            </a:r>
          </a:p>
          <a:p>
            <a:pPr>
              <a:defRPr/>
            </a:pPr>
            <a:endParaRPr kumimoji="0" lang="zh-TW" altLang="en-US" sz="3200" dirty="0">
              <a:latin typeface="+mj-ea"/>
              <a:ea typeface="+mj-ea"/>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8" descr="2011-02-15_182803"/>
          <p:cNvPicPr>
            <a:picLocks noChangeAspect="1" noChangeArrowheads="1"/>
          </p:cNvPicPr>
          <p:nvPr/>
        </p:nvPicPr>
        <p:blipFill>
          <a:blip r:embed="rId2" cstate="print"/>
          <a:srcRect/>
          <a:stretch>
            <a:fillRect/>
          </a:stretch>
        </p:blipFill>
        <p:spPr bwMode="auto">
          <a:xfrm>
            <a:off x="0" y="250825"/>
            <a:ext cx="9159875" cy="6310313"/>
          </a:xfrm>
          <a:prstGeom prst="rect">
            <a:avLst/>
          </a:prstGeom>
          <a:noFill/>
          <a:ln w="9525">
            <a:noFill/>
            <a:miter lim="800000"/>
            <a:headEnd/>
            <a:tailEnd/>
          </a:ln>
        </p:spPr>
      </p:pic>
      <p:sp>
        <p:nvSpPr>
          <p:cNvPr id="5" name="矩形 4"/>
          <p:cNvSpPr/>
          <p:nvPr/>
        </p:nvSpPr>
        <p:spPr>
          <a:xfrm>
            <a:off x="193675" y="3355975"/>
            <a:ext cx="3168650" cy="863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8198" name="文字方塊 5"/>
          <p:cNvSpPr txBox="1">
            <a:spLocks noChangeArrowheads="1"/>
          </p:cNvSpPr>
          <p:nvPr/>
        </p:nvSpPr>
        <p:spPr bwMode="auto">
          <a:xfrm>
            <a:off x="4343400" y="5181600"/>
            <a:ext cx="4348163" cy="830263"/>
          </a:xfrm>
          <a:prstGeom prst="rect">
            <a:avLst/>
          </a:prstGeom>
          <a:noFill/>
          <a:ln w="9525">
            <a:noFill/>
            <a:miter lim="800000"/>
            <a:headEnd/>
            <a:tailEnd/>
          </a:ln>
        </p:spPr>
        <p:txBody>
          <a:bodyPr wrap="none">
            <a:spAutoFit/>
          </a:bodyPr>
          <a:lstStyle/>
          <a:p>
            <a:pPr>
              <a:defRPr/>
            </a:pPr>
            <a:r>
              <a:rPr kumimoji="0" lang="zh-TW" altLang="en-US" b="1" dirty="0">
                <a:solidFill>
                  <a:srgbClr val="FF0000"/>
                </a:solidFill>
                <a:latin typeface="+mj-ea"/>
                <a:ea typeface="+mj-ea"/>
              </a:rPr>
              <a:t>開通</a:t>
            </a:r>
            <a:r>
              <a:rPr kumimoji="0" lang="en-US" altLang="zh-TW" b="1" dirty="0">
                <a:solidFill>
                  <a:srgbClr val="FF0000"/>
                </a:solidFill>
                <a:latin typeface="+mj-ea"/>
                <a:ea typeface="+mj-ea"/>
              </a:rPr>
              <a:t>JSTOR</a:t>
            </a:r>
            <a:r>
              <a:rPr kumimoji="0" lang="zh-TW" altLang="en-US" b="1" dirty="0">
                <a:solidFill>
                  <a:srgbClr val="FF0000"/>
                </a:solidFill>
                <a:latin typeface="+mj-ea"/>
                <a:ea typeface="+mj-ea"/>
              </a:rPr>
              <a:t>統計的申請</a:t>
            </a:r>
            <a:r>
              <a:rPr kumimoji="0" lang="en-US" altLang="zh-TW" b="1" dirty="0">
                <a:solidFill>
                  <a:srgbClr val="FF0000"/>
                </a:solidFill>
                <a:latin typeface="+mj-ea"/>
                <a:ea typeface="+mj-ea"/>
              </a:rPr>
              <a:t>, </a:t>
            </a:r>
            <a:r>
              <a:rPr kumimoji="0" lang="zh-TW" altLang="en-US" b="1" dirty="0">
                <a:solidFill>
                  <a:srgbClr val="FF0000"/>
                </a:solidFill>
                <a:latin typeface="+mj-ea"/>
                <a:ea typeface="+mj-ea"/>
              </a:rPr>
              <a:t>請點選</a:t>
            </a:r>
            <a:endParaRPr kumimoji="0" lang="en-US" altLang="zh-TW" b="1" dirty="0">
              <a:solidFill>
                <a:srgbClr val="FF0000"/>
              </a:solidFill>
              <a:latin typeface="+mj-ea"/>
              <a:ea typeface="+mj-ea"/>
            </a:endParaRPr>
          </a:p>
          <a:p>
            <a:pPr>
              <a:defRPr/>
            </a:pPr>
            <a:r>
              <a:rPr kumimoji="0" lang="en-US" altLang="zh-TW" b="1" dirty="0">
                <a:solidFill>
                  <a:srgbClr val="FF0000"/>
                </a:solidFill>
                <a:latin typeface="+mj-ea"/>
                <a:ea typeface="+mj-ea"/>
              </a:rPr>
              <a:t>ACTIVATE</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內容版面配置區 2"/>
          <p:cNvSpPr>
            <a:spLocks noGrp="1"/>
          </p:cNvSpPr>
          <p:nvPr>
            <p:ph idx="1"/>
          </p:nvPr>
        </p:nvSpPr>
        <p:spPr/>
        <p:txBody>
          <a:bodyPr/>
          <a:lstStyle/>
          <a:p>
            <a:pPr eaLnBrk="1" hangingPunct="1"/>
            <a:endParaRPr lang="zh-TW" altLang="en-US" smtClean="0"/>
          </a:p>
        </p:txBody>
      </p:sp>
      <p:pic>
        <p:nvPicPr>
          <p:cNvPr id="77827" name="Picture 2"/>
          <p:cNvPicPr>
            <a:picLocks noChangeAspect="1" noChangeArrowheads="1"/>
          </p:cNvPicPr>
          <p:nvPr/>
        </p:nvPicPr>
        <p:blipFill>
          <a:blip r:embed="rId2" cstate="print"/>
          <a:srcRect/>
          <a:stretch>
            <a:fillRect/>
          </a:stretch>
        </p:blipFill>
        <p:spPr bwMode="auto">
          <a:xfrm>
            <a:off x="33338" y="476250"/>
            <a:ext cx="9110662" cy="5876925"/>
          </a:xfrm>
          <a:prstGeom prst="rect">
            <a:avLst/>
          </a:prstGeom>
          <a:noFill/>
          <a:ln w="9525">
            <a:noFill/>
            <a:miter lim="800000"/>
            <a:headEnd/>
            <a:tailEnd/>
          </a:ln>
        </p:spPr>
      </p:pic>
      <p:sp>
        <p:nvSpPr>
          <p:cNvPr id="9220" name="文字方塊 4"/>
          <p:cNvSpPr txBox="1">
            <a:spLocks noChangeArrowheads="1"/>
          </p:cNvSpPr>
          <p:nvPr/>
        </p:nvSpPr>
        <p:spPr bwMode="auto">
          <a:xfrm>
            <a:off x="4613275" y="4581525"/>
            <a:ext cx="4149725" cy="461963"/>
          </a:xfrm>
          <a:prstGeom prst="rect">
            <a:avLst/>
          </a:prstGeom>
          <a:noFill/>
          <a:ln w="9525">
            <a:noFill/>
            <a:miter lim="800000"/>
            <a:headEnd/>
            <a:tailEnd/>
          </a:ln>
        </p:spPr>
        <p:txBody>
          <a:bodyPr wrap="none">
            <a:spAutoFit/>
          </a:bodyPr>
          <a:lstStyle/>
          <a:p>
            <a:pPr>
              <a:defRPr/>
            </a:pPr>
            <a:r>
              <a:rPr kumimoji="0" lang="zh-TW" altLang="en-US" b="1" dirty="0">
                <a:solidFill>
                  <a:srgbClr val="FF0000"/>
                </a:solidFill>
                <a:latin typeface="+mj-ea"/>
                <a:ea typeface="+mj-ea"/>
              </a:rPr>
              <a:t>完成開通後</a:t>
            </a:r>
            <a:r>
              <a:rPr kumimoji="0" lang="en-US" altLang="zh-TW" b="1" dirty="0">
                <a:solidFill>
                  <a:srgbClr val="FF0000"/>
                </a:solidFill>
                <a:latin typeface="+mj-ea"/>
                <a:ea typeface="+mj-ea"/>
              </a:rPr>
              <a:t>, </a:t>
            </a:r>
            <a:r>
              <a:rPr kumimoji="0" lang="zh-TW" altLang="en-US" b="1" dirty="0">
                <a:solidFill>
                  <a:srgbClr val="FF0000"/>
                </a:solidFill>
                <a:latin typeface="+mj-ea"/>
                <a:ea typeface="+mj-ea"/>
              </a:rPr>
              <a:t>請點選</a:t>
            </a:r>
            <a:r>
              <a:rPr kumimoji="0" lang="en-US" altLang="zh-TW" b="1" dirty="0">
                <a:solidFill>
                  <a:srgbClr val="FF0000"/>
                </a:solidFill>
                <a:latin typeface="+mj-ea"/>
                <a:ea typeface="+mj-ea"/>
              </a:rPr>
              <a:t>LOGOUT.</a:t>
            </a:r>
          </a:p>
        </p:txBody>
      </p:sp>
      <p:sp>
        <p:nvSpPr>
          <p:cNvPr id="6" name="矩形 5"/>
          <p:cNvSpPr/>
          <p:nvPr/>
        </p:nvSpPr>
        <p:spPr>
          <a:xfrm>
            <a:off x="6804025" y="692150"/>
            <a:ext cx="2089150" cy="5762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標題 1"/>
          <p:cNvSpPr>
            <a:spLocks noGrp="1"/>
          </p:cNvSpPr>
          <p:nvPr>
            <p:ph type="title"/>
          </p:nvPr>
        </p:nvSpPr>
        <p:spPr/>
        <p:txBody>
          <a:bodyPr/>
          <a:lstStyle/>
          <a:p>
            <a:pPr eaLnBrk="1" hangingPunct="1"/>
            <a:endParaRPr lang="zh-TW" altLang="en-US" smtClean="0"/>
          </a:p>
        </p:txBody>
      </p:sp>
      <p:sp>
        <p:nvSpPr>
          <p:cNvPr id="78851" name="內容版面配置區 2"/>
          <p:cNvSpPr>
            <a:spLocks noGrp="1"/>
          </p:cNvSpPr>
          <p:nvPr>
            <p:ph idx="1"/>
          </p:nvPr>
        </p:nvSpPr>
        <p:spPr/>
        <p:txBody>
          <a:bodyPr/>
          <a:lstStyle/>
          <a:p>
            <a:pPr eaLnBrk="1" hangingPunct="1"/>
            <a:endParaRPr lang="zh-TW" altLang="en-US" smtClean="0"/>
          </a:p>
        </p:txBody>
      </p:sp>
      <p:pic>
        <p:nvPicPr>
          <p:cNvPr id="78852" name="Picture 2"/>
          <p:cNvPicPr>
            <a:picLocks noChangeAspect="1" noChangeArrowheads="1"/>
          </p:cNvPicPr>
          <p:nvPr/>
        </p:nvPicPr>
        <p:blipFill>
          <a:blip r:embed="rId2" cstate="print"/>
          <a:srcRect b="12305"/>
          <a:stretch>
            <a:fillRect/>
          </a:stretch>
        </p:blipFill>
        <p:spPr bwMode="auto">
          <a:xfrm>
            <a:off x="0" y="0"/>
            <a:ext cx="9186863" cy="6858000"/>
          </a:xfrm>
          <a:prstGeom prst="rect">
            <a:avLst/>
          </a:prstGeom>
          <a:noFill/>
          <a:ln w="9525">
            <a:noFill/>
            <a:miter lim="800000"/>
            <a:headEnd/>
            <a:tailEnd/>
          </a:ln>
        </p:spPr>
      </p:pic>
      <p:sp>
        <p:nvSpPr>
          <p:cNvPr id="78853" name="文字方塊 4"/>
          <p:cNvSpPr txBox="1">
            <a:spLocks noChangeArrowheads="1"/>
          </p:cNvSpPr>
          <p:nvPr/>
        </p:nvSpPr>
        <p:spPr bwMode="auto">
          <a:xfrm>
            <a:off x="5334000" y="2590800"/>
            <a:ext cx="2665413" cy="369888"/>
          </a:xfrm>
          <a:prstGeom prst="rect">
            <a:avLst/>
          </a:prstGeom>
          <a:noFill/>
          <a:ln w="9525">
            <a:noFill/>
            <a:miter lim="800000"/>
            <a:headEnd/>
            <a:tailEnd/>
          </a:ln>
        </p:spPr>
        <p:txBody>
          <a:bodyPr wrap="none">
            <a:spAutoFit/>
          </a:bodyPr>
          <a:lstStyle/>
          <a:p>
            <a:r>
              <a:rPr kumimoji="0" lang="zh-TW" altLang="en-US" b="1">
                <a:solidFill>
                  <a:srgbClr val="FF0000"/>
                </a:solidFill>
                <a:latin typeface="Calibri" pitchFamily="34" charset="0"/>
                <a:ea typeface="ＭＳ Ｐゴシック" pitchFamily="34" charset="-128"/>
              </a:rPr>
              <a:t>完成申請後</a:t>
            </a:r>
            <a:r>
              <a:rPr kumimoji="0" lang="en-US" altLang="zh-TW" b="1">
                <a:solidFill>
                  <a:srgbClr val="FF0000"/>
                </a:solidFill>
                <a:latin typeface="Calibri" pitchFamily="34" charset="0"/>
                <a:ea typeface="ＭＳ Ｐゴシック" pitchFamily="34" charset="-128"/>
              </a:rPr>
              <a:t>, </a:t>
            </a:r>
            <a:r>
              <a:rPr kumimoji="0" lang="zh-TW" altLang="en-US" b="1">
                <a:solidFill>
                  <a:srgbClr val="FF0000"/>
                </a:solidFill>
                <a:latin typeface="Calibri" pitchFamily="34" charset="0"/>
                <a:ea typeface="ＭＳ Ｐゴシック" pitchFamily="34" charset="-128"/>
              </a:rPr>
              <a:t>請重新登入</a:t>
            </a:r>
            <a:r>
              <a:rPr kumimoji="0" lang="en-US" altLang="zh-TW" b="1">
                <a:solidFill>
                  <a:srgbClr val="FF0000"/>
                </a:solidFill>
                <a:latin typeface="Calibri" pitchFamily="34" charset="0"/>
                <a:ea typeface="ＭＳ Ｐゴシック" pitchFamily="34" charset="-128"/>
              </a:rPr>
              <a:t>.</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7" descr="2011-02-16_085212"/>
          <p:cNvPicPr>
            <a:picLocks noChangeAspect="1" noChangeArrowheads="1"/>
          </p:cNvPicPr>
          <p:nvPr/>
        </p:nvPicPr>
        <p:blipFill>
          <a:blip r:embed="rId2" cstate="print"/>
          <a:srcRect/>
          <a:stretch>
            <a:fillRect/>
          </a:stretch>
        </p:blipFill>
        <p:spPr bwMode="auto">
          <a:xfrm>
            <a:off x="0" y="376238"/>
            <a:ext cx="9144000" cy="6213475"/>
          </a:xfrm>
          <a:prstGeom prst="rect">
            <a:avLst/>
          </a:prstGeom>
          <a:noFill/>
          <a:ln w="9525">
            <a:noFill/>
            <a:miter lim="800000"/>
            <a:headEnd/>
            <a:tailEnd/>
          </a:ln>
        </p:spPr>
      </p:pic>
      <p:sp>
        <p:nvSpPr>
          <p:cNvPr id="11268" name="文字方塊 5"/>
          <p:cNvSpPr txBox="1">
            <a:spLocks noChangeArrowheads="1"/>
          </p:cNvSpPr>
          <p:nvPr/>
        </p:nvSpPr>
        <p:spPr bwMode="auto">
          <a:xfrm>
            <a:off x="1584325" y="3246438"/>
            <a:ext cx="4657725" cy="830262"/>
          </a:xfrm>
          <a:prstGeom prst="rect">
            <a:avLst/>
          </a:prstGeom>
          <a:noFill/>
          <a:ln w="9525">
            <a:noFill/>
            <a:miter lim="800000"/>
            <a:headEnd/>
            <a:tailEnd/>
          </a:ln>
        </p:spPr>
        <p:txBody>
          <a:bodyPr wrap="none">
            <a:spAutoFit/>
          </a:bodyPr>
          <a:lstStyle/>
          <a:p>
            <a:pPr>
              <a:defRPr/>
            </a:pPr>
            <a:r>
              <a:rPr kumimoji="0" lang="zh-TW" altLang="en-US" b="1" dirty="0">
                <a:solidFill>
                  <a:srgbClr val="FF0000"/>
                </a:solidFill>
                <a:latin typeface="+mj-ea"/>
                <a:ea typeface="+mj-ea"/>
              </a:rPr>
              <a:t>重新登入後</a:t>
            </a:r>
            <a:r>
              <a:rPr kumimoji="0" lang="en-US" altLang="zh-TW" b="1" dirty="0">
                <a:solidFill>
                  <a:srgbClr val="FF0000"/>
                </a:solidFill>
                <a:latin typeface="+mj-ea"/>
                <a:ea typeface="+mj-ea"/>
              </a:rPr>
              <a:t>, MYSTOR</a:t>
            </a:r>
            <a:r>
              <a:rPr kumimoji="0" lang="zh-TW" altLang="en-US" b="1" dirty="0">
                <a:solidFill>
                  <a:srgbClr val="FF0000"/>
                </a:solidFill>
                <a:latin typeface="+mj-ea"/>
                <a:ea typeface="+mj-ea"/>
              </a:rPr>
              <a:t>的選單下</a:t>
            </a:r>
            <a:r>
              <a:rPr kumimoji="0" lang="en-US" altLang="zh-TW" b="1" dirty="0">
                <a:solidFill>
                  <a:srgbClr val="FF0000"/>
                </a:solidFill>
                <a:latin typeface="+mj-ea"/>
                <a:ea typeface="+mj-ea"/>
              </a:rPr>
              <a:t>, </a:t>
            </a:r>
          </a:p>
          <a:p>
            <a:pPr>
              <a:defRPr/>
            </a:pPr>
            <a:r>
              <a:rPr kumimoji="0" lang="zh-TW" altLang="en-US" b="1" dirty="0">
                <a:solidFill>
                  <a:srgbClr val="FF0000"/>
                </a:solidFill>
                <a:latin typeface="+mj-ea"/>
                <a:ea typeface="+mj-ea"/>
              </a:rPr>
              <a:t>即會出現</a:t>
            </a:r>
            <a:r>
              <a:rPr kumimoji="0" lang="en-US" altLang="zh-TW" b="1" dirty="0">
                <a:solidFill>
                  <a:srgbClr val="FF0000"/>
                </a:solidFill>
                <a:latin typeface="+mj-ea"/>
                <a:ea typeface="+mj-ea"/>
              </a:rPr>
              <a:t>Usage Statistics</a:t>
            </a:r>
            <a:r>
              <a:rPr kumimoji="0" lang="zh-TW" altLang="en-US" b="1" dirty="0">
                <a:solidFill>
                  <a:srgbClr val="FF0000"/>
                </a:solidFill>
                <a:latin typeface="+mj-ea"/>
                <a:ea typeface="+mj-ea"/>
              </a:rPr>
              <a:t>的選項</a:t>
            </a:r>
            <a:endParaRPr kumimoji="0" lang="en-US" altLang="zh-TW" b="1" dirty="0">
              <a:solidFill>
                <a:srgbClr val="FF0000"/>
              </a:solidFill>
              <a:latin typeface="+mj-ea"/>
              <a:ea typeface="+mj-ea"/>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8" descr="2011-02-16_085449"/>
          <p:cNvPicPr>
            <a:picLocks noChangeAspect="1" noChangeArrowheads="1"/>
          </p:cNvPicPr>
          <p:nvPr/>
        </p:nvPicPr>
        <p:blipFill>
          <a:blip r:embed="rId2" cstate="print"/>
          <a:srcRect/>
          <a:stretch>
            <a:fillRect/>
          </a:stretch>
        </p:blipFill>
        <p:spPr bwMode="auto">
          <a:xfrm>
            <a:off x="-11113" y="838200"/>
            <a:ext cx="9144001" cy="5911850"/>
          </a:xfrm>
          <a:prstGeom prst="rect">
            <a:avLst/>
          </a:prstGeom>
          <a:noFill/>
          <a:ln w="9525">
            <a:noFill/>
            <a:miter lim="800000"/>
            <a:headEnd/>
            <a:tailEnd/>
          </a:ln>
        </p:spPr>
      </p:pic>
      <p:sp>
        <p:nvSpPr>
          <p:cNvPr id="12293" name="文字方塊 4"/>
          <p:cNvSpPr txBox="1">
            <a:spLocks noChangeArrowheads="1"/>
          </p:cNvSpPr>
          <p:nvPr/>
        </p:nvSpPr>
        <p:spPr bwMode="auto">
          <a:xfrm>
            <a:off x="5181600" y="3084513"/>
            <a:ext cx="3570288" cy="830262"/>
          </a:xfrm>
          <a:prstGeom prst="rect">
            <a:avLst/>
          </a:prstGeom>
          <a:noFill/>
          <a:ln w="9525">
            <a:noFill/>
            <a:miter lim="800000"/>
            <a:headEnd/>
            <a:tailEnd/>
          </a:ln>
        </p:spPr>
        <p:txBody>
          <a:bodyPr wrap="none">
            <a:spAutoFit/>
          </a:bodyPr>
          <a:lstStyle/>
          <a:p>
            <a:pPr>
              <a:defRPr/>
            </a:pPr>
            <a:r>
              <a:rPr kumimoji="0" lang="zh-TW" altLang="en-US" b="1" dirty="0">
                <a:solidFill>
                  <a:srgbClr val="FF0000"/>
                </a:solidFill>
                <a:latin typeface="+mj-ea"/>
                <a:ea typeface="+mj-ea"/>
              </a:rPr>
              <a:t>提出統計需求後</a:t>
            </a:r>
            <a:r>
              <a:rPr kumimoji="0" lang="en-US" altLang="zh-TW" b="1" dirty="0">
                <a:solidFill>
                  <a:srgbClr val="FF0000"/>
                </a:solidFill>
                <a:latin typeface="+mj-ea"/>
                <a:ea typeface="+mj-ea"/>
              </a:rPr>
              <a:t>, </a:t>
            </a:r>
          </a:p>
          <a:p>
            <a:pPr>
              <a:defRPr/>
            </a:pPr>
            <a:r>
              <a:rPr kumimoji="0" lang="zh-TW" altLang="en-US" b="1" dirty="0">
                <a:solidFill>
                  <a:srgbClr val="FF0000"/>
                </a:solidFill>
                <a:latin typeface="+mj-ea"/>
                <a:ea typeface="+mj-ea"/>
              </a:rPr>
              <a:t>會列出待提供的統計清單</a:t>
            </a:r>
            <a:endParaRPr kumimoji="0" lang="en-US" altLang="zh-TW" b="1" dirty="0">
              <a:solidFill>
                <a:srgbClr val="FF0000"/>
              </a:solidFill>
              <a:latin typeface="+mj-ea"/>
              <a:ea typeface="+mj-ea"/>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9" descr="2011-02-16_085709"/>
          <p:cNvPicPr>
            <a:picLocks noChangeAspect="1" noChangeArrowheads="1"/>
          </p:cNvPicPr>
          <p:nvPr/>
        </p:nvPicPr>
        <p:blipFill>
          <a:blip r:embed="rId2" cstate="print"/>
          <a:srcRect/>
          <a:stretch>
            <a:fillRect/>
          </a:stretch>
        </p:blipFill>
        <p:spPr bwMode="auto">
          <a:xfrm>
            <a:off x="0" y="914400"/>
            <a:ext cx="9144000" cy="5888038"/>
          </a:xfrm>
          <a:prstGeom prst="rect">
            <a:avLst/>
          </a:prstGeom>
          <a:noFill/>
          <a:ln w="9525">
            <a:noFill/>
            <a:miter lim="800000"/>
            <a:headEnd/>
            <a:tailEnd/>
          </a:ln>
        </p:spPr>
      </p:pic>
      <p:sp>
        <p:nvSpPr>
          <p:cNvPr id="5" name="矩形 4"/>
          <p:cNvSpPr/>
          <p:nvPr/>
        </p:nvSpPr>
        <p:spPr>
          <a:xfrm>
            <a:off x="128588" y="2128838"/>
            <a:ext cx="2644775" cy="3730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3318" name="文字方塊 5"/>
          <p:cNvSpPr txBox="1">
            <a:spLocks noChangeArrowheads="1"/>
          </p:cNvSpPr>
          <p:nvPr/>
        </p:nvSpPr>
        <p:spPr bwMode="auto">
          <a:xfrm>
            <a:off x="3206750" y="1489075"/>
            <a:ext cx="3460750" cy="461963"/>
          </a:xfrm>
          <a:prstGeom prst="rect">
            <a:avLst/>
          </a:prstGeom>
          <a:noFill/>
          <a:ln w="9525">
            <a:noFill/>
            <a:miter lim="800000"/>
            <a:headEnd/>
            <a:tailEnd/>
          </a:ln>
        </p:spPr>
        <p:txBody>
          <a:bodyPr wrap="none">
            <a:spAutoFit/>
          </a:bodyPr>
          <a:lstStyle/>
          <a:p>
            <a:pPr>
              <a:defRPr/>
            </a:pPr>
            <a:r>
              <a:rPr kumimoji="0" lang="zh-TW" altLang="en-US" b="1">
                <a:solidFill>
                  <a:srgbClr val="FF0000"/>
                </a:solidFill>
                <a:latin typeface="+mj-ea"/>
                <a:ea typeface="+mj-ea"/>
              </a:rPr>
              <a:t>統計格式 </a:t>
            </a:r>
            <a:r>
              <a:rPr kumimoji="0" lang="en-US" altLang="zh-TW" b="1">
                <a:solidFill>
                  <a:srgbClr val="FF0000"/>
                </a:solidFill>
                <a:latin typeface="+mj-ea"/>
                <a:ea typeface="+mj-ea"/>
              </a:rPr>
              <a:t>1 - COUNTER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8"/>
          <p:cNvSpPr>
            <a:spLocks noChangeArrowheads="1"/>
          </p:cNvSpPr>
          <p:nvPr/>
        </p:nvSpPr>
        <p:spPr bwMode="auto">
          <a:xfrm>
            <a:off x="342900" y="228600"/>
            <a:ext cx="4914900" cy="461963"/>
          </a:xfrm>
          <a:prstGeom prst="rect">
            <a:avLst/>
          </a:prstGeom>
          <a:noFill/>
          <a:ln w="9525">
            <a:noFill/>
            <a:miter lim="800000"/>
            <a:headEnd/>
            <a:tailEnd/>
          </a:ln>
        </p:spPr>
        <p:txBody>
          <a:bodyPr>
            <a:spAutoFit/>
          </a:bodyPr>
          <a:lstStyle/>
          <a:p>
            <a:pPr eaLnBrk="0" hangingPunct="0">
              <a:defRPr/>
            </a:pPr>
            <a:r>
              <a:rPr kumimoji="0" lang="en-US" altLang="zh-TW" dirty="0">
                <a:latin typeface="+mj-ea"/>
                <a:ea typeface="+mj-ea"/>
              </a:rPr>
              <a:t>JSTOR</a:t>
            </a:r>
            <a:r>
              <a:rPr kumimoji="0" lang="zh-TW" altLang="en-US" dirty="0">
                <a:latin typeface="+mj-ea"/>
                <a:ea typeface="+mj-ea"/>
              </a:rPr>
              <a:t>回溯期刊計畫現況</a:t>
            </a:r>
          </a:p>
        </p:txBody>
      </p:sp>
      <p:sp>
        <p:nvSpPr>
          <p:cNvPr id="4" name="Content Placeholder 1"/>
          <p:cNvSpPr txBox="1">
            <a:spLocks/>
          </p:cNvSpPr>
          <p:nvPr/>
        </p:nvSpPr>
        <p:spPr bwMode="auto">
          <a:xfrm>
            <a:off x="0" y="1371600"/>
            <a:ext cx="8763000" cy="4267200"/>
          </a:xfrm>
          <a:prstGeom prst="rect">
            <a:avLst/>
          </a:prstGeom>
          <a:noFill/>
          <a:ln w="9525">
            <a:noFill/>
            <a:miter lim="800000"/>
            <a:headEnd/>
            <a:tailEnd/>
          </a:ln>
        </p:spPr>
        <p:txBody>
          <a:bodyPr/>
          <a:lstStyle/>
          <a:p>
            <a:pPr marL="739775" lvl="1" indent="-282575">
              <a:lnSpc>
                <a:spcPct val="200000"/>
              </a:lnSpc>
              <a:spcBef>
                <a:spcPts val="1200"/>
              </a:spcBef>
              <a:buClr>
                <a:srgbClr val="C00000"/>
              </a:buClr>
              <a:buFont typeface="Arial" charset="0"/>
              <a:buChar char="»"/>
              <a:defRPr/>
            </a:pPr>
            <a:r>
              <a:rPr lang="zh-CN" altLang="en-US" sz="2000">
                <a:solidFill>
                  <a:srgbClr val="000000"/>
                </a:solidFill>
                <a:latin typeface="微軟正黑體" pitchFamily="34" charset="-120"/>
                <a:ea typeface="微軟正黑體" pitchFamily="34" charset="-120"/>
              </a:rPr>
              <a:t>自</a:t>
            </a:r>
            <a:r>
              <a:rPr lang="en-US" altLang="zh-CN" sz="2000">
                <a:solidFill>
                  <a:srgbClr val="000000"/>
                </a:solidFill>
                <a:latin typeface="微軟正黑體" pitchFamily="34" charset="-120"/>
                <a:ea typeface="微軟正黑體" pitchFamily="34" charset="-120"/>
              </a:rPr>
              <a:t>1997</a:t>
            </a:r>
            <a:r>
              <a:rPr lang="zh-CN" altLang="en-US" sz="2000">
                <a:solidFill>
                  <a:srgbClr val="000000"/>
                </a:solidFill>
                <a:latin typeface="微軟正黑體" pitchFamily="34" charset="-120"/>
                <a:ea typeface="微軟正黑體" pitchFamily="34" charset="-120"/>
              </a:rPr>
              <a:t>年以來，</a:t>
            </a:r>
            <a:r>
              <a:rPr lang="en-US" altLang="zh-CN" sz="2000">
                <a:solidFill>
                  <a:srgbClr val="000000"/>
                </a:solidFill>
                <a:latin typeface="微軟正黑體" pitchFamily="34" charset="-120"/>
                <a:ea typeface="微軟正黑體" pitchFamily="34" charset="-120"/>
              </a:rPr>
              <a:t>JSTOR</a:t>
            </a:r>
            <a:r>
              <a:rPr lang="zh-TW" altLang="en-US" sz="2000">
                <a:solidFill>
                  <a:srgbClr val="000000"/>
                </a:solidFill>
                <a:latin typeface="微軟正黑體" pitchFamily="34" charset="-120"/>
                <a:ea typeface="微軟正黑體" pitchFamily="34" charset="-120"/>
              </a:rPr>
              <a:t>一直致力於集成來自全世界最好的出版商出版內容，以供給學術研究社群使用。同時，竭盡所能確保全世界圖書館訂戶存取于</a:t>
            </a:r>
            <a:r>
              <a:rPr lang="en-US" altLang="zh-CN" sz="2000">
                <a:solidFill>
                  <a:srgbClr val="000000"/>
                </a:solidFill>
                <a:latin typeface="微軟正黑體" pitchFamily="34" charset="-120"/>
                <a:ea typeface="微軟正黑體" pitchFamily="34" charset="-120"/>
              </a:rPr>
              <a:t>JSTOR</a:t>
            </a:r>
            <a:r>
              <a:rPr lang="zh-TW" altLang="en-US" sz="2000">
                <a:solidFill>
                  <a:srgbClr val="000000"/>
                </a:solidFill>
                <a:latin typeface="微軟正黑體" pitchFamily="34" charset="-120"/>
                <a:ea typeface="微軟正黑體" pitchFamily="34" charset="-120"/>
              </a:rPr>
              <a:t>的回溯期刊能為下一代所用。目前，已有來自</a:t>
            </a:r>
            <a:r>
              <a:rPr lang="en-US" altLang="zh-CN" sz="2000">
                <a:solidFill>
                  <a:srgbClr val="FF0000"/>
                </a:solidFill>
                <a:latin typeface="微軟正黑體" pitchFamily="34" charset="-120"/>
                <a:ea typeface="微軟正黑體" pitchFamily="34" charset="-120"/>
              </a:rPr>
              <a:t>140</a:t>
            </a:r>
            <a:r>
              <a:rPr lang="zh-TW" altLang="en-US" sz="2000">
                <a:solidFill>
                  <a:srgbClr val="FF0000"/>
                </a:solidFill>
                <a:latin typeface="微軟正黑體" pitchFamily="34" charset="-120"/>
                <a:ea typeface="微軟正黑體" pitchFamily="34" charset="-120"/>
              </a:rPr>
              <a:t>多個國家超過</a:t>
            </a:r>
            <a:r>
              <a:rPr lang="en-US" altLang="zh-CN" sz="2000">
                <a:solidFill>
                  <a:srgbClr val="FF0000"/>
                </a:solidFill>
                <a:latin typeface="微軟正黑體" pitchFamily="34" charset="-120"/>
                <a:ea typeface="微軟正黑體" pitchFamily="34" charset="-120"/>
              </a:rPr>
              <a:t>7,600</a:t>
            </a:r>
            <a:r>
              <a:rPr lang="zh-TW" altLang="en-US" sz="2000">
                <a:solidFill>
                  <a:srgbClr val="FF0000"/>
                </a:solidFill>
                <a:latin typeface="微軟正黑體" pitchFamily="34" charset="-120"/>
                <a:ea typeface="微軟正黑體" pitchFamily="34" charset="-120"/>
              </a:rPr>
              <a:t>個圖書館共同促進此項計畫，參與</a:t>
            </a:r>
            <a:r>
              <a:rPr lang="en-US" altLang="zh-CN" sz="2000">
                <a:solidFill>
                  <a:srgbClr val="FF0000"/>
                </a:solidFill>
                <a:latin typeface="微軟正黑體" pitchFamily="34" charset="-120"/>
                <a:ea typeface="微軟正黑體" pitchFamily="34" charset="-120"/>
              </a:rPr>
              <a:t>JSTOR</a:t>
            </a:r>
            <a:r>
              <a:rPr lang="zh-TW" altLang="en-US" sz="2000">
                <a:solidFill>
                  <a:srgbClr val="FF0000"/>
                </a:solidFill>
                <a:latin typeface="微軟正黑體" pitchFamily="34" charset="-120"/>
                <a:ea typeface="微軟正黑體" pitchFamily="34" charset="-120"/>
              </a:rPr>
              <a:t>的出版商更多達</a:t>
            </a:r>
            <a:r>
              <a:rPr lang="en-US" altLang="zh-CN" sz="2000">
                <a:solidFill>
                  <a:srgbClr val="FF0000"/>
                </a:solidFill>
                <a:latin typeface="微軟正黑體" pitchFamily="34" charset="-120"/>
                <a:ea typeface="微軟正黑體" pitchFamily="34" charset="-120"/>
              </a:rPr>
              <a:t>800</a:t>
            </a:r>
            <a:r>
              <a:rPr lang="zh-CN" altLang="en-US" sz="2000" dirty="0">
                <a:solidFill>
                  <a:srgbClr val="FF0000"/>
                </a:solidFill>
                <a:latin typeface="微軟正黑體" pitchFamily="34" charset="-120"/>
                <a:ea typeface="微軟正黑體" pitchFamily="34" charset="-120"/>
              </a:rPr>
              <a:t>家，包含的期刊已</a:t>
            </a:r>
            <a:r>
              <a:rPr lang="zh-CN" altLang="en-US" sz="2000">
                <a:solidFill>
                  <a:srgbClr val="FF0000"/>
                </a:solidFill>
                <a:latin typeface="微軟正黑體" pitchFamily="34" charset="-120"/>
                <a:ea typeface="微軟正黑體" pitchFamily="34" charset="-120"/>
              </a:rPr>
              <a:t>近</a:t>
            </a:r>
            <a:r>
              <a:rPr lang="en-US" altLang="zh-CN" sz="2000">
                <a:solidFill>
                  <a:srgbClr val="FF0000"/>
                </a:solidFill>
                <a:latin typeface="微軟正黑體" pitchFamily="34" charset="-120"/>
                <a:ea typeface="微軟正黑體" pitchFamily="34" charset="-120"/>
              </a:rPr>
              <a:t>1800</a:t>
            </a:r>
            <a:r>
              <a:rPr lang="zh-CN" altLang="en-US" sz="2000">
                <a:solidFill>
                  <a:srgbClr val="FF0000"/>
                </a:solidFill>
                <a:latin typeface="微軟正黑體" pitchFamily="34" charset="-120"/>
                <a:ea typeface="微軟正黑體" pitchFamily="34" charset="-120"/>
              </a:rPr>
              <a:t>種。</a:t>
            </a:r>
            <a:endParaRPr lang="zh-CN" altLang="en-US" sz="2000" dirty="0">
              <a:solidFill>
                <a:srgbClr val="FF0000"/>
              </a:solidFill>
              <a:latin typeface="微軟正黑體" pitchFamily="34" charset="-120"/>
              <a:ea typeface="微軟正黑體" pitchFamily="34" charset="-120"/>
            </a:endParaRPr>
          </a:p>
          <a:p>
            <a:pPr marL="739775" lvl="1" indent="-282575">
              <a:lnSpc>
                <a:spcPct val="200000"/>
              </a:lnSpc>
              <a:spcBef>
                <a:spcPts val="1200"/>
              </a:spcBef>
              <a:buClr>
                <a:srgbClr val="C00000"/>
              </a:buClr>
              <a:defRPr/>
            </a:pPr>
            <a:r>
              <a:rPr kumimoji="0" lang="en-US" altLang="zh-TW" sz="1600" kern="0" dirty="0">
                <a:solidFill>
                  <a:srgbClr val="000000"/>
                </a:solidFill>
                <a:latin typeface="+mj-ea"/>
                <a:ea typeface="+mj-ea"/>
              </a:rPr>
              <a:t/>
            </a:r>
            <a:br>
              <a:rPr kumimoji="0" lang="en-US" altLang="zh-TW" sz="1600" kern="0" dirty="0">
                <a:solidFill>
                  <a:srgbClr val="000000"/>
                </a:solidFill>
                <a:latin typeface="+mj-ea"/>
                <a:ea typeface="+mj-ea"/>
              </a:rPr>
            </a:br>
            <a:endParaRPr kumimoji="0" lang="zh-TW" altLang="en-US" sz="1600" kern="0" dirty="0">
              <a:solidFill>
                <a:srgbClr val="000000"/>
              </a:solidFill>
              <a:latin typeface="+mj-ea"/>
              <a:ea typeface="+mj-ea"/>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7" descr="2011-02-16_090531"/>
          <p:cNvPicPr>
            <a:picLocks noChangeAspect="1" noChangeArrowheads="1"/>
          </p:cNvPicPr>
          <p:nvPr/>
        </p:nvPicPr>
        <p:blipFill>
          <a:blip r:embed="rId2" cstate="print"/>
          <a:srcRect/>
          <a:stretch>
            <a:fillRect/>
          </a:stretch>
        </p:blipFill>
        <p:spPr bwMode="auto">
          <a:xfrm>
            <a:off x="14288" y="304800"/>
            <a:ext cx="9144000" cy="6537325"/>
          </a:xfrm>
          <a:prstGeom prst="rect">
            <a:avLst/>
          </a:prstGeom>
          <a:noFill/>
          <a:ln w="9525">
            <a:noFill/>
            <a:miter lim="800000"/>
            <a:headEnd/>
            <a:tailEnd/>
          </a:ln>
        </p:spPr>
      </p:pic>
      <p:sp>
        <p:nvSpPr>
          <p:cNvPr id="14340" name="文字方塊 7"/>
          <p:cNvSpPr txBox="1">
            <a:spLocks noChangeArrowheads="1"/>
          </p:cNvSpPr>
          <p:nvPr/>
        </p:nvSpPr>
        <p:spPr bwMode="auto">
          <a:xfrm>
            <a:off x="3149600" y="1166813"/>
            <a:ext cx="3816350" cy="461962"/>
          </a:xfrm>
          <a:prstGeom prst="rect">
            <a:avLst/>
          </a:prstGeom>
          <a:noFill/>
          <a:ln w="9525">
            <a:noFill/>
            <a:miter lim="800000"/>
            <a:headEnd/>
            <a:tailEnd/>
          </a:ln>
        </p:spPr>
        <p:txBody>
          <a:bodyPr wrap="none">
            <a:spAutoFit/>
          </a:bodyPr>
          <a:lstStyle/>
          <a:p>
            <a:pPr>
              <a:defRPr/>
            </a:pPr>
            <a:r>
              <a:rPr kumimoji="0" lang="zh-TW" altLang="en-US" b="1">
                <a:solidFill>
                  <a:srgbClr val="FF0000"/>
                </a:solidFill>
                <a:latin typeface="+mj-ea"/>
                <a:ea typeface="+mj-ea"/>
              </a:rPr>
              <a:t>統計報表範例</a:t>
            </a:r>
            <a:r>
              <a:rPr kumimoji="0" lang="en-US" altLang="zh-TW" b="1">
                <a:solidFill>
                  <a:srgbClr val="FF0000"/>
                </a:solidFill>
                <a:latin typeface="+mj-ea"/>
                <a:ea typeface="+mj-ea"/>
              </a:rPr>
              <a:t> - COUNTER</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9" descr="2011-08-11_120053"/>
          <p:cNvPicPr>
            <a:picLocks noChangeAspect="1" noChangeArrowheads="1"/>
          </p:cNvPicPr>
          <p:nvPr/>
        </p:nvPicPr>
        <p:blipFill>
          <a:blip r:embed="rId2" cstate="print"/>
          <a:srcRect/>
          <a:stretch>
            <a:fillRect/>
          </a:stretch>
        </p:blipFill>
        <p:spPr bwMode="auto">
          <a:xfrm>
            <a:off x="0" y="1314450"/>
            <a:ext cx="9144000" cy="5162550"/>
          </a:xfrm>
          <a:prstGeom prst="rect">
            <a:avLst/>
          </a:prstGeom>
          <a:noFill/>
          <a:ln w="9525">
            <a:noFill/>
            <a:miter lim="800000"/>
            <a:headEnd/>
            <a:tailEnd/>
          </a:ln>
        </p:spPr>
      </p:pic>
      <p:sp>
        <p:nvSpPr>
          <p:cNvPr id="5" name="矩形 4"/>
          <p:cNvSpPr/>
          <p:nvPr/>
        </p:nvSpPr>
        <p:spPr>
          <a:xfrm>
            <a:off x="61913" y="2239963"/>
            <a:ext cx="2828925" cy="358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latin typeface="+mj-ea"/>
              <a:ea typeface="+mj-ea"/>
            </a:endParaRPr>
          </a:p>
        </p:txBody>
      </p:sp>
      <p:sp>
        <p:nvSpPr>
          <p:cNvPr id="15366" name="文字方塊 5"/>
          <p:cNvSpPr txBox="1">
            <a:spLocks noChangeArrowheads="1"/>
          </p:cNvSpPr>
          <p:nvPr/>
        </p:nvSpPr>
        <p:spPr bwMode="auto">
          <a:xfrm>
            <a:off x="3092450" y="2128838"/>
            <a:ext cx="4433888" cy="461962"/>
          </a:xfrm>
          <a:prstGeom prst="rect">
            <a:avLst/>
          </a:prstGeom>
          <a:noFill/>
          <a:ln w="9525">
            <a:noFill/>
            <a:miter lim="800000"/>
            <a:headEnd/>
            <a:tailEnd/>
          </a:ln>
        </p:spPr>
        <p:txBody>
          <a:bodyPr wrap="none">
            <a:spAutoFit/>
          </a:bodyPr>
          <a:lstStyle/>
          <a:p>
            <a:pPr>
              <a:defRPr/>
            </a:pPr>
            <a:r>
              <a:rPr kumimoji="0" lang="zh-TW" altLang="en-US" b="1">
                <a:solidFill>
                  <a:srgbClr val="FF0000"/>
                </a:solidFill>
                <a:latin typeface="+mj-ea"/>
                <a:ea typeface="+mj-ea"/>
              </a:rPr>
              <a:t>統計格式 </a:t>
            </a:r>
            <a:r>
              <a:rPr kumimoji="0" lang="en-US" altLang="zh-TW" b="1">
                <a:solidFill>
                  <a:srgbClr val="FF0000"/>
                </a:solidFill>
                <a:latin typeface="+mj-ea"/>
                <a:ea typeface="+mj-ea"/>
              </a:rPr>
              <a:t>2 – Summary Usage</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6" descr="2011-02-16_091500"/>
          <p:cNvPicPr>
            <a:picLocks noChangeAspect="1" noChangeArrowheads="1"/>
          </p:cNvPicPr>
          <p:nvPr/>
        </p:nvPicPr>
        <p:blipFill>
          <a:blip r:embed="rId2" cstate="print"/>
          <a:srcRect/>
          <a:stretch>
            <a:fillRect/>
          </a:stretch>
        </p:blipFill>
        <p:spPr bwMode="auto">
          <a:xfrm>
            <a:off x="0" y="692150"/>
            <a:ext cx="9144000" cy="6242050"/>
          </a:xfrm>
          <a:prstGeom prst="rect">
            <a:avLst/>
          </a:prstGeom>
          <a:noFill/>
          <a:ln w="9525">
            <a:noFill/>
            <a:miter lim="800000"/>
            <a:headEnd/>
            <a:tailEnd/>
          </a:ln>
        </p:spPr>
      </p:pic>
      <p:sp>
        <p:nvSpPr>
          <p:cNvPr id="16387" name="文字方塊 5"/>
          <p:cNvSpPr txBox="1">
            <a:spLocks noChangeArrowheads="1"/>
          </p:cNvSpPr>
          <p:nvPr/>
        </p:nvSpPr>
        <p:spPr bwMode="auto">
          <a:xfrm>
            <a:off x="3224213" y="1431925"/>
            <a:ext cx="4865687" cy="461963"/>
          </a:xfrm>
          <a:prstGeom prst="rect">
            <a:avLst/>
          </a:prstGeom>
          <a:noFill/>
          <a:ln w="9525">
            <a:noFill/>
            <a:miter lim="800000"/>
            <a:headEnd/>
            <a:tailEnd/>
          </a:ln>
        </p:spPr>
        <p:txBody>
          <a:bodyPr wrap="none">
            <a:spAutoFit/>
          </a:bodyPr>
          <a:lstStyle/>
          <a:p>
            <a:pPr>
              <a:defRPr/>
            </a:pPr>
            <a:r>
              <a:rPr kumimoji="0" lang="zh-TW" altLang="en-US" b="1">
                <a:solidFill>
                  <a:srgbClr val="FF0000"/>
                </a:solidFill>
                <a:latin typeface="+mj-ea"/>
                <a:ea typeface="+mj-ea"/>
              </a:rPr>
              <a:t>統計格式 範本</a:t>
            </a:r>
            <a:r>
              <a:rPr kumimoji="0" lang="en-US" altLang="zh-TW" b="1">
                <a:solidFill>
                  <a:srgbClr val="FF0000"/>
                </a:solidFill>
                <a:latin typeface="+mj-ea"/>
                <a:ea typeface="+mj-ea"/>
              </a:rPr>
              <a:t> – Summary Usage</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0" descr="2011-02-16_090850"/>
          <p:cNvPicPr>
            <a:picLocks noChangeAspect="1" noChangeArrowheads="1"/>
          </p:cNvPicPr>
          <p:nvPr/>
        </p:nvPicPr>
        <p:blipFill>
          <a:blip r:embed="rId2" cstate="print"/>
          <a:srcRect/>
          <a:stretch>
            <a:fillRect/>
          </a:stretch>
        </p:blipFill>
        <p:spPr bwMode="auto">
          <a:xfrm>
            <a:off x="0" y="766763"/>
            <a:ext cx="9144000" cy="6091237"/>
          </a:xfrm>
          <a:prstGeom prst="rect">
            <a:avLst/>
          </a:prstGeom>
          <a:noFill/>
          <a:ln w="9525">
            <a:noFill/>
            <a:miter lim="800000"/>
            <a:headEnd/>
            <a:tailEnd/>
          </a:ln>
        </p:spPr>
      </p:pic>
      <p:sp>
        <p:nvSpPr>
          <p:cNvPr id="5" name="矩形 4"/>
          <p:cNvSpPr/>
          <p:nvPr/>
        </p:nvSpPr>
        <p:spPr>
          <a:xfrm>
            <a:off x="128588" y="2009775"/>
            <a:ext cx="2673350" cy="358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latin typeface="+mj-ea"/>
              <a:ea typeface="+mj-ea"/>
            </a:endParaRPr>
          </a:p>
        </p:txBody>
      </p:sp>
      <p:sp>
        <p:nvSpPr>
          <p:cNvPr id="17414" name="文字方塊 5"/>
          <p:cNvSpPr txBox="1">
            <a:spLocks noChangeArrowheads="1"/>
          </p:cNvSpPr>
          <p:nvPr/>
        </p:nvSpPr>
        <p:spPr bwMode="auto">
          <a:xfrm>
            <a:off x="2057400" y="1179513"/>
            <a:ext cx="4249738" cy="461962"/>
          </a:xfrm>
          <a:prstGeom prst="rect">
            <a:avLst/>
          </a:prstGeom>
          <a:noFill/>
          <a:ln w="9525">
            <a:noFill/>
            <a:miter lim="800000"/>
            <a:headEnd/>
            <a:tailEnd/>
          </a:ln>
        </p:spPr>
        <p:txBody>
          <a:bodyPr wrap="none">
            <a:spAutoFit/>
          </a:bodyPr>
          <a:lstStyle/>
          <a:p>
            <a:pPr>
              <a:defRPr/>
            </a:pPr>
            <a:r>
              <a:rPr kumimoji="0" lang="zh-TW" altLang="en-US" b="1" dirty="0">
                <a:solidFill>
                  <a:srgbClr val="FF0000"/>
                </a:solidFill>
                <a:latin typeface="+mj-ea"/>
                <a:ea typeface="+mj-ea"/>
              </a:rPr>
              <a:t>統計格式 </a:t>
            </a:r>
            <a:r>
              <a:rPr kumimoji="0" lang="en-US" altLang="zh-TW" b="1" dirty="0">
                <a:solidFill>
                  <a:srgbClr val="FF0000"/>
                </a:solidFill>
                <a:latin typeface="+mj-ea"/>
                <a:ea typeface="+mj-ea"/>
              </a:rPr>
              <a:t>3 – Detailed Usage</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8" descr="2011-02-16_091759"/>
          <p:cNvPicPr>
            <a:picLocks noChangeAspect="1" noChangeArrowheads="1"/>
          </p:cNvPicPr>
          <p:nvPr/>
        </p:nvPicPr>
        <p:blipFill>
          <a:blip r:embed="rId2" cstate="print"/>
          <a:srcRect/>
          <a:stretch>
            <a:fillRect/>
          </a:stretch>
        </p:blipFill>
        <p:spPr bwMode="auto">
          <a:xfrm>
            <a:off x="0" y="801688"/>
            <a:ext cx="9144000" cy="6056312"/>
          </a:xfrm>
          <a:prstGeom prst="rect">
            <a:avLst/>
          </a:prstGeom>
          <a:noFill/>
          <a:ln w="9525">
            <a:noFill/>
            <a:miter lim="800000"/>
            <a:headEnd/>
            <a:tailEnd/>
          </a:ln>
        </p:spPr>
      </p:pic>
      <p:sp>
        <p:nvSpPr>
          <p:cNvPr id="18437" name="文字方塊 4"/>
          <p:cNvSpPr txBox="1">
            <a:spLocks noChangeArrowheads="1"/>
          </p:cNvSpPr>
          <p:nvPr/>
        </p:nvSpPr>
        <p:spPr bwMode="auto">
          <a:xfrm>
            <a:off x="2857500" y="1484313"/>
            <a:ext cx="4683125" cy="461962"/>
          </a:xfrm>
          <a:prstGeom prst="rect">
            <a:avLst/>
          </a:prstGeom>
          <a:noFill/>
          <a:ln w="9525">
            <a:noFill/>
            <a:miter lim="800000"/>
            <a:headEnd/>
            <a:tailEnd/>
          </a:ln>
        </p:spPr>
        <p:txBody>
          <a:bodyPr wrap="none">
            <a:spAutoFit/>
          </a:bodyPr>
          <a:lstStyle/>
          <a:p>
            <a:pPr>
              <a:defRPr/>
            </a:pPr>
            <a:r>
              <a:rPr kumimoji="0" lang="zh-TW" altLang="en-US" b="1">
                <a:solidFill>
                  <a:srgbClr val="FF0000"/>
                </a:solidFill>
                <a:latin typeface="+mj-ea"/>
                <a:ea typeface="+mj-ea"/>
              </a:rPr>
              <a:t>統計格式 範本</a:t>
            </a:r>
            <a:r>
              <a:rPr kumimoji="0" lang="en-US" altLang="zh-TW" b="1">
                <a:solidFill>
                  <a:srgbClr val="FF0000"/>
                </a:solidFill>
                <a:latin typeface="+mj-ea"/>
                <a:ea typeface="+mj-ea"/>
              </a:rPr>
              <a:t> – Detailed Usage</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2" cstate="print"/>
          <a:srcRect r="23628" b="13148"/>
          <a:stretch>
            <a:fillRect/>
          </a:stretch>
        </p:blipFill>
        <p:spPr bwMode="auto">
          <a:xfrm>
            <a:off x="0" y="0"/>
            <a:ext cx="9144000" cy="6858000"/>
          </a:xfrm>
          <a:prstGeom prst="rect">
            <a:avLst/>
          </a:prstGeom>
          <a:noFill/>
          <a:ln w="9525">
            <a:noFill/>
            <a:miter lim="800000"/>
            <a:headEnd/>
            <a:tailEnd/>
          </a:ln>
        </p:spPr>
      </p:pic>
      <p:sp>
        <p:nvSpPr>
          <p:cNvPr id="88067" name="Rectangle 4"/>
          <p:cNvSpPr>
            <a:spLocks noChangeArrowheads="1"/>
          </p:cNvSpPr>
          <p:nvPr/>
        </p:nvSpPr>
        <p:spPr bwMode="auto">
          <a:xfrm>
            <a:off x="838200" y="1066800"/>
            <a:ext cx="7162800" cy="984250"/>
          </a:xfrm>
          <a:prstGeom prst="rect">
            <a:avLst/>
          </a:prstGeom>
          <a:noFill/>
          <a:ln w="9525">
            <a:noFill/>
            <a:miter lim="800000"/>
            <a:headEnd/>
            <a:tailEnd/>
          </a:ln>
        </p:spPr>
        <p:txBody>
          <a:bodyPr>
            <a:spAutoFit/>
          </a:bodyPr>
          <a:lstStyle/>
          <a:p>
            <a:pPr marL="457200" indent="-457200" eaLnBrk="0" hangingPunct="0">
              <a:buClr>
                <a:schemeClr val="bg2"/>
              </a:buClr>
              <a:buFont typeface="Wingdings" pitchFamily="2" charset="2"/>
              <a:buNone/>
            </a:pPr>
            <a:endParaRPr kumimoji="0" lang="en-US" altLang="zh-TW" sz="2000">
              <a:latin typeface="Calibri" pitchFamily="34" charset="0"/>
              <a:ea typeface="ＭＳ Ｐゴシック" pitchFamily="34" charset="-128"/>
            </a:endParaRPr>
          </a:p>
          <a:p>
            <a:pPr marL="457200" indent="-457200" eaLnBrk="0" hangingPunct="0"/>
            <a:endParaRPr kumimoji="0" lang="en-US" altLang="zh-TW">
              <a:latin typeface="Calibri" pitchFamily="34" charset="0"/>
              <a:ea typeface="ＭＳ Ｐゴシック" pitchFamily="34" charset="-128"/>
            </a:endParaRPr>
          </a:p>
          <a:p>
            <a:pPr marL="457200" indent="-457200" eaLnBrk="0" hangingPunct="0">
              <a:buFontTx/>
              <a:buChar char="•"/>
            </a:pPr>
            <a:endParaRPr kumimoji="0" lang="en-US" altLang="zh-TW" sz="2000">
              <a:latin typeface="Calibri" pitchFamily="34" charset="0"/>
              <a:ea typeface="ＭＳ Ｐゴシック" pitchFamily="34" charset="-128"/>
            </a:endParaRPr>
          </a:p>
        </p:txBody>
      </p:sp>
      <p:sp>
        <p:nvSpPr>
          <p:cNvPr id="88068" name="TextBox 4"/>
          <p:cNvSpPr txBox="1">
            <a:spLocks noChangeArrowheads="1"/>
          </p:cNvSpPr>
          <p:nvPr/>
        </p:nvSpPr>
        <p:spPr bwMode="auto">
          <a:xfrm>
            <a:off x="3184525" y="5380038"/>
            <a:ext cx="5959475" cy="1477962"/>
          </a:xfrm>
          <a:prstGeom prst="rect">
            <a:avLst/>
          </a:prstGeom>
          <a:noFill/>
          <a:ln w="9525">
            <a:noFill/>
            <a:miter lim="800000"/>
            <a:headEnd/>
            <a:tailEnd/>
          </a:ln>
        </p:spPr>
        <p:txBody>
          <a:bodyPr>
            <a:spAutoFit/>
          </a:bodyPr>
          <a:lstStyle/>
          <a:p>
            <a:pPr eaLnBrk="0" hangingPunct="0">
              <a:lnSpc>
                <a:spcPct val="150000"/>
              </a:lnSpc>
            </a:pPr>
            <a:r>
              <a:rPr kumimoji="0" lang="zh-TW" altLang="en-US" sz="2000">
                <a:latin typeface="Calibri" pitchFamily="34" charset="0"/>
                <a:ea typeface="ＭＳ Ｐゴシック" pitchFamily="34" charset="-128"/>
              </a:rPr>
              <a:t>◎</a:t>
            </a:r>
            <a:r>
              <a:rPr kumimoji="0" lang="en-US" altLang="zh-TW" sz="2000">
                <a:latin typeface="Calibri" pitchFamily="34" charset="0"/>
                <a:ea typeface="ＭＳ Ｐゴシック" pitchFamily="34" charset="-128"/>
              </a:rPr>
              <a:t>Learn more about the JSTOR</a:t>
            </a:r>
            <a:r>
              <a:rPr kumimoji="0" lang="zh-TW" altLang="en-US" sz="2000">
                <a:latin typeface="Calibri" pitchFamily="34" charset="0"/>
                <a:ea typeface="ＭＳ Ｐゴシック" pitchFamily="34" charset="-128"/>
              </a:rPr>
              <a:t> </a:t>
            </a:r>
            <a:r>
              <a:rPr kumimoji="0" lang="en-US" altLang="zh-TW" sz="2000">
                <a:latin typeface="Calibri" pitchFamily="34" charset="0"/>
                <a:ea typeface="ＭＳ Ｐゴシック" pitchFamily="34" charset="-128"/>
              </a:rPr>
              <a:t>Usage Statistics at </a:t>
            </a:r>
          </a:p>
          <a:p>
            <a:pPr lvl="1" eaLnBrk="0" hangingPunct="0"/>
            <a:r>
              <a:rPr kumimoji="0" lang="en-US" altLang="zh-TW" sz="2000">
                <a:latin typeface="Calibri" pitchFamily="34" charset="0"/>
                <a:ea typeface="ＭＳ Ｐゴシック" pitchFamily="34" charset="-128"/>
                <a:hlinkClick r:id="rId3"/>
              </a:rPr>
              <a:t>http://about.jstor.org/support-training/admin-info/usage-statistics-libraries</a:t>
            </a:r>
            <a:endParaRPr kumimoji="0" lang="en-US" altLang="zh-TW" sz="2000">
              <a:latin typeface="Calibri" pitchFamily="34" charset="0"/>
              <a:ea typeface="ＭＳ Ｐゴシック" pitchFamily="34" charset="-128"/>
            </a:endParaRPr>
          </a:p>
          <a:p>
            <a:pPr algn="ctr" eaLnBrk="0" hangingPunct="0"/>
            <a:endParaRPr kumimoji="0" lang="en-US" altLang="zh-TW" sz="2000">
              <a:latin typeface="Calibri"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4" descr="Temp"/>
          <p:cNvPicPr>
            <a:picLocks noChangeAspect="1" noChangeArrowheads="1"/>
          </p:cNvPicPr>
          <p:nvPr/>
        </p:nvPicPr>
        <p:blipFill>
          <a:blip r:embed="rId3" cstate="print"/>
          <a:srcRect/>
          <a:stretch>
            <a:fillRect/>
          </a:stretch>
        </p:blipFill>
        <p:spPr bwMode="auto">
          <a:xfrm>
            <a:off x="0" y="0"/>
            <a:ext cx="9145588" cy="6859588"/>
          </a:xfrm>
          <a:prstGeom prst="rect">
            <a:avLst/>
          </a:prstGeom>
          <a:noFill/>
          <a:ln w="9525">
            <a:noFill/>
            <a:miter lim="800000"/>
            <a:headEnd/>
            <a:tailEnd/>
          </a:ln>
        </p:spPr>
      </p:pic>
      <p:sp>
        <p:nvSpPr>
          <p:cNvPr id="89091" name="Rectangle 5"/>
          <p:cNvSpPr>
            <a:spLocks noChangeArrowheads="1"/>
          </p:cNvSpPr>
          <p:nvPr/>
        </p:nvSpPr>
        <p:spPr bwMode="auto">
          <a:xfrm>
            <a:off x="2289175" y="2438400"/>
            <a:ext cx="4727575" cy="1127125"/>
          </a:xfrm>
          <a:prstGeom prst="rect">
            <a:avLst/>
          </a:prstGeom>
          <a:noFill/>
          <a:ln w="9525">
            <a:noFill/>
            <a:miter lim="800000"/>
            <a:headEnd/>
            <a:tailEnd/>
          </a:ln>
        </p:spPr>
        <p:txBody>
          <a:bodyPr wrap="none">
            <a:spAutoFit/>
          </a:bodyPr>
          <a:lstStyle/>
          <a:p>
            <a:pPr algn="ctr">
              <a:lnSpc>
                <a:spcPct val="80000"/>
              </a:lnSpc>
              <a:spcBef>
                <a:spcPts val="575"/>
              </a:spcBef>
            </a:pPr>
            <a:r>
              <a:rPr lang="zh-TW" altLang="en-US" sz="2800" b="1">
                <a:solidFill>
                  <a:srgbClr val="000000"/>
                </a:solidFill>
                <a:latin typeface="微軟正黑體" pitchFamily="34" charset="-120"/>
                <a:ea typeface="微軟正黑體" pitchFamily="34" charset="-120"/>
              </a:rPr>
              <a:t>如何下載期刊清單</a:t>
            </a:r>
          </a:p>
          <a:p>
            <a:pPr algn="ctr">
              <a:lnSpc>
                <a:spcPct val="80000"/>
              </a:lnSpc>
            </a:pPr>
            <a:endParaRPr lang="en-US" altLang="zh-TW" sz="2800" b="1">
              <a:solidFill>
                <a:srgbClr val="262626"/>
              </a:solidFill>
              <a:latin typeface="微軟正黑體" pitchFamily="34" charset="-120"/>
              <a:ea typeface="微軟正黑體" pitchFamily="34" charset="-120"/>
            </a:endParaRPr>
          </a:p>
          <a:p>
            <a:pPr algn="ctr">
              <a:lnSpc>
                <a:spcPct val="80000"/>
              </a:lnSpc>
            </a:pPr>
            <a:r>
              <a:rPr lang="en-US" altLang="zh-TW" sz="2800" b="1">
                <a:solidFill>
                  <a:srgbClr val="000000"/>
                </a:solidFill>
                <a:latin typeface="微軟正黑體" pitchFamily="34" charset="-120"/>
                <a:ea typeface="微軟正黑體" pitchFamily="34" charset="-120"/>
              </a:rPr>
              <a:t>How to download title list </a:t>
            </a:r>
            <a:endParaRPr lang="zh-TW" altLang="en-US" sz="2800" b="1">
              <a:solidFill>
                <a:srgbClr val="000000"/>
              </a:solidFill>
              <a:latin typeface="微軟正黑體" pitchFamily="34" charset="-120"/>
              <a:ea typeface="微軟正黑體" pitchFamily="34" charset="-120"/>
            </a:endParaRPr>
          </a:p>
        </p:txBody>
      </p:sp>
      <p:sp>
        <p:nvSpPr>
          <p:cNvPr id="89092" name="Rectangle 6"/>
          <p:cNvSpPr>
            <a:spLocks noChangeArrowheads="1"/>
          </p:cNvSpPr>
          <p:nvPr/>
        </p:nvSpPr>
        <p:spPr bwMode="auto">
          <a:xfrm>
            <a:off x="1752600" y="4038600"/>
            <a:ext cx="5562600" cy="830263"/>
          </a:xfrm>
          <a:prstGeom prst="rect">
            <a:avLst/>
          </a:prstGeom>
          <a:noFill/>
          <a:ln w="9525">
            <a:noFill/>
            <a:miter lim="800000"/>
            <a:headEnd/>
            <a:tailEnd/>
          </a:ln>
        </p:spPr>
        <p:txBody>
          <a:bodyPr>
            <a:spAutoFit/>
          </a:bodyPr>
          <a:lstStyle/>
          <a:p>
            <a:pPr algn="ctr"/>
            <a:endParaRPr kumimoji="0" lang="en-US" altLang="zh-TW" sz="1600">
              <a:latin typeface="Calibri" pitchFamily="34" charset="0"/>
              <a:ea typeface="ＭＳ Ｐゴシック" pitchFamily="34" charset="-128"/>
            </a:endParaRPr>
          </a:p>
          <a:p>
            <a:pPr algn="ctr"/>
            <a:endParaRPr kumimoji="0" lang="en-US" altLang="zh-TW" sz="1600">
              <a:latin typeface="Calibri" pitchFamily="34" charset="0"/>
              <a:ea typeface="ＭＳ Ｐゴシック" pitchFamily="34" charset="-128"/>
            </a:endParaRPr>
          </a:p>
          <a:p>
            <a:pPr algn="ctr"/>
            <a:endParaRPr kumimoji="0" lang="en-US" altLang="zh-TW" sz="1600">
              <a:latin typeface="Calibri" pitchFamily="34" charset="0"/>
              <a:ea typeface="ＭＳ Ｐゴシック" pitchFamily="34" charset="-128"/>
            </a:endParaRPr>
          </a:p>
        </p:txBody>
      </p:sp>
      <p:grpSp>
        <p:nvGrpSpPr>
          <p:cNvPr id="89093" name="群組 7"/>
          <p:cNvGrpSpPr>
            <a:grpSpLocks/>
          </p:cNvGrpSpPr>
          <p:nvPr/>
        </p:nvGrpSpPr>
        <p:grpSpPr bwMode="auto">
          <a:xfrm>
            <a:off x="2357438" y="5035550"/>
            <a:ext cx="6435725" cy="1479550"/>
            <a:chOff x="2357438" y="5035195"/>
            <a:chExt cx="6435725" cy="1479905"/>
          </a:xfrm>
        </p:grpSpPr>
        <p:sp>
          <p:nvSpPr>
            <p:cNvPr id="5" name="Text Box 10"/>
            <p:cNvSpPr txBox="1">
              <a:spLocks noChangeArrowheads="1"/>
            </p:cNvSpPr>
            <p:nvPr/>
          </p:nvSpPr>
          <p:spPr bwMode="auto">
            <a:xfrm>
              <a:off x="2357438" y="5035195"/>
              <a:ext cx="6435725" cy="1441796"/>
            </a:xfrm>
            <a:prstGeom prst="rect">
              <a:avLst/>
            </a:prstGeom>
            <a:noFill/>
            <a:ln w="9525">
              <a:noFill/>
              <a:miter lim="800000"/>
              <a:headEnd/>
              <a:tailEnd/>
            </a:ln>
          </p:spPr>
          <p:txBody>
            <a:bodyPr>
              <a:spAutoFit/>
            </a:bodyPr>
            <a:lstStyle/>
            <a:p>
              <a:pPr algn="r" eaLnBrk="0" fontAlgn="auto" hangingPunct="0">
                <a:lnSpc>
                  <a:spcPct val="115000"/>
                </a:lnSpc>
                <a:spcBef>
                  <a:spcPct val="15000"/>
                </a:spcBef>
                <a:spcAft>
                  <a:spcPts val="0"/>
                </a:spcAft>
                <a:defRPr/>
              </a:pPr>
              <a:endParaRPr kumimoji="0" lang="en-US" altLang="zh-TW" dirty="0">
                <a:solidFill>
                  <a:schemeClr val="tx2">
                    <a:lumMod val="50000"/>
                  </a:schemeClr>
                </a:solidFill>
                <a:latin typeface="+mj-ea"/>
                <a:ea typeface="+mj-ea"/>
              </a:endParaRPr>
            </a:p>
            <a:p>
              <a:pPr algn="r" eaLnBrk="0" fontAlgn="auto" hangingPunct="0">
                <a:lnSpc>
                  <a:spcPct val="115000"/>
                </a:lnSpc>
                <a:spcBef>
                  <a:spcPct val="15000"/>
                </a:spcBef>
                <a:spcAft>
                  <a:spcPts val="0"/>
                </a:spcAft>
                <a:defRPr/>
              </a:pPr>
              <a:r>
                <a:rPr kumimoji="0" lang="en-US" altLang="zh-TW" dirty="0">
                  <a:solidFill>
                    <a:schemeClr val="tx2">
                      <a:lumMod val="50000"/>
                    </a:schemeClr>
                  </a:solidFill>
                  <a:latin typeface="+mj-ea"/>
                  <a:ea typeface="ＭＳ Ｐゴシック" pitchFamily="34" charset="-128"/>
                </a:rPr>
                <a:t>JSTOR </a:t>
              </a:r>
              <a:r>
                <a:rPr kumimoji="0" lang="zh-TW" altLang="en-US" dirty="0">
                  <a:solidFill>
                    <a:schemeClr val="tx2">
                      <a:lumMod val="50000"/>
                    </a:schemeClr>
                  </a:solidFill>
                  <a:latin typeface="+mj-ea"/>
                  <a:ea typeface="ＭＳ Ｐゴシック" pitchFamily="34" charset="-128"/>
                </a:rPr>
                <a:t>總代理</a:t>
              </a:r>
              <a:endParaRPr kumimoji="0" lang="en-US" altLang="zh-TW" dirty="0">
                <a:solidFill>
                  <a:schemeClr val="tx2">
                    <a:lumMod val="50000"/>
                  </a:schemeClr>
                </a:solidFill>
                <a:latin typeface="+mj-ea"/>
                <a:ea typeface="ＭＳ Ｐゴシック" pitchFamily="34" charset="-128"/>
              </a:endParaRPr>
            </a:p>
            <a:p>
              <a:pPr algn="r" eaLnBrk="0" fontAlgn="auto" hangingPunct="0">
                <a:lnSpc>
                  <a:spcPct val="115000"/>
                </a:lnSpc>
                <a:spcBef>
                  <a:spcPct val="15000"/>
                </a:spcBef>
                <a:spcAft>
                  <a:spcPts val="0"/>
                </a:spcAft>
                <a:defRPr/>
              </a:pPr>
              <a:r>
                <a:rPr kumimoji="0" lang="zh-TW" altLang="en-US" dirty="0">
                  <a:solidFill>
                    <a:schemeClr val="tx2">
                      <a:lumMod val="50000"/>
                    </a:schemeClr>
                  </a:solidFill>
                  <a:latin typeface="+mj-ea"/>
                  <a:ea typeface="+mj-ea"/>
                </a:rPr>
                <a:t>飛資得知識服務股份有限公司</a:t>
              </a:r>
              <a:endParaRPr kumimoji="0" lang="en-US" altLang="zh-TW" dirty="0">
                <a:solidFill>
                  <a:schemeClr val="tx2">
                    <a:lumMod val="50000"/>
                  </a:schemeClr>
                </a:solidFill>
                <a:latin typeface="+mj-ea"/>
                <a:ea typeface="+mj-ea"/>
              </a:endParaRPr>
            </a:p>
          </p:txBody>
        </p:sp>
        <p:pic>
          <p:nvPicPr>
            <p:cNvPr id="89095" name="圖片 5" descr="知識服務-en.gif"/>
            <p:cNvPicPr>
              <a:picLocks noChangeAspect="1"/>
            </p:cNvPicPr>
            <p:nvPr/>
          </p:nvPicPr>
          <p:blipFill>
            <a:blip r:embed="rId4" cstate="print"/>
            <a:srcRect/>
            <a:stretch>
              <a:fillRect/>
            </a:stretch>
          </p:blipFill>
          <p:spPr bwMode="auto">
            <a:xfrm>
              <a:off x="3759200" y="5791200"/>
              <a:ext cx="965200" cy="72390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362075"/>
            <a:ext cx="9104211" cy="4505325"/>
          </a:xfrm>
          <a:prstGeom prst="rect">
            <a:avLst/>
          </a:prstGeom>
          <a:noFill/>
          <a:ln w="9525">
            <a:noFill/>
            <a:miter lim="800000"/>
            <a:headEnd/>
            <a:tailEnd/>
          </a:ln>
        </p:spPr>
      </p:pic>
      <p:sp>
        <p:nvSpPr>
          <p:cNvPr id="9" name="向右箭號 8"/>
          <p:cNvSpPr/>
          <p:nvPr/>
        </p:nvSpPr>
        <p:spPr bwMode="auto">
          <a:xfrm rot="3171582">
            <a:off x="7879867" y="1127540"/>
            <a:ext cx="762000" cy="4572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a:lstStyle/>
          <a:p>
            <a:pPr eaLnBrk="0" hangingPunct="0">
              <a:defRPr/>
            </a:pPr>
            <a:endParaRPr kumimoji="0" lang="zh-TW" altLang="en-US" dirty="0">
              <a:ln>
                <a:solidFill>
                  <a:srgbClr val="FF0000"/>
                </a:solidFill>
              </a:ln>
              <a:solidFill>
                <a:srgbClr val="FF0000"/>
              </a:solidFill>
              <a:latin typeface="Arial" charset="0"/>
              <a:ea typeface="ＭＳ Ｐゴシック" pitchFamily="28" charset="-128"/>
            </a:endParaRPr>
          </a:p>
        </p:txBody>
      </p:sp>
      <p:sp>
        <p:nvSpPr>
          <p:cNvPr id="10" name="文字方塊 9"/>
          <p:cNvSpPr txBox="1"/>
          <p:nvPr/>
        </p:nvSpPr>
        <p:spPr>
          <a:xfrm>
            <a:off x="381000" y="228600"/>
            <a:ext cx="4495800" cy="461963"/>
          </a:xfrm>
          <a:prstGeom prst="rect">
            <a:avLst/>
          </a:prstGeom>
          <a:noFill/>
        </p:spPr>
        <p:txBody>
          <a:bodyPr>
            <a:spAutoFit/>
          </a:bodyPr>
          <a:lstStyle/>
          <a:p>
            <a:pPr>
              <a:defRPr/>
            </a:pPr>
            <a:r>
              <a:rPr lang="zh-TW" altLang="en-US" dirty="0" smtClean="0">
                <a:latin typeface="+mj-ea"/>
                <a:ea typeface="+mj-ea"/>
              </a:rPr>
              <a:t>１．在</a:t>
            </a:r>
            <a:r>
              <a:rPr lang="en-US" altLang="zh-TW" dirty="0">
                <a:ea typeface="ＭＳ Ｐゴシック" pitchFamily="34" charset="-128"/>
              </a:rPr>
              <a:t>JSTOR</a:t>
            </a:r>
            <a:r>
              <a:rPr lang="zh-TW" altLang="en-US" dirty="0">
                <a:latin typeface="+mj-ea"/>
                <a:ea typeface="+mj-ea"/>
              </a:rPr>
              <a:t>首頁選擇</a:t>
            </a:r>
            <a:r>
              <a:rPr lang="en-US" altLang="zh-TW" dirty="0">
                <a:ea typeface="ＭＳ Ｐゴシック" pitchFamily="34" charset="-128"/>
              </a:rPr>
              <a:t>About</a:t>
            </a:r>
            <a:endParaRPr lang="zh-TW" altLang="en-US" dirty="0">
              <a:ea typeface="ＭＳ Ｐゴシック" pitchFamily="34" charset="-128"/>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p:nvPr/>
        </p:nvPicPr>
        <p:blipFill>
          <a:blip r:embed="rId2" cstate="print"/>
          <a:srcRect/>
          <a:stretch>
            <a:fillRect/>
          </a:stretch>
        </p:blipFill>
        <p:spPr bwMode="auto">
          <a:xfrm>
            <a:off x="609600" y="1600200"/>
            <a:ext cx="8211998" cy="4876800"/>
          </a:xfrm>
          <a:prstGeom prst="rect">
            <a:avLst/>
          </a:prstGeom>
          <a:noFill/>
          <a:ln w="9525">
            <a:noFill/>
            <a:miter lim="800000"/>
            <a:headEnd/>
            <a:tailEnd/>
          </a:ln>
        </p:spPr>
      </p:pic>
      <p:sp>
        <p:nvSpPr>
          <p:cNvPr id="10" name="文字方塊 9"/>
          <p:cNvSpPr txBox="1"/>
          <p:nvPr/>
        </p:nvSpPr>
        <p:spPr>
          <a:xfrm>
            <a:off x="381000" y="228600"/>
            <a:ext cx="5867400" cy="461665"/>
          </a:xfrm>
          <a:prstGeom prst="rect">
            <a:avLst/>
          </a:prstGeom>
          <a:noFill/>
        </p:spPr>
        <p:txBody>
          <a:bodyPr>
            <a:spAutoFit/>
          </a:bodyPr>
          <a:lstStyle/>
          <a:p>
            <a:pPr>
              <a:defRPr/>
            </a:pPr>
            <a:r>
              <a:rPr lang="zh-TW" altLang="en-US" dirty="0" smtClean="0">
                <a:latin typeface="+mj-ea"/>
                <a:ea typeface="+mj-ea"/>
              </a:rPr>
              <a:t>２．進到內容頁面</a:t>
            </a:r>
            <a:r>
              <a:rPr lang="en-US" altLang="zh-TW" dirty="0" smtClean="0">
                <a:latin typeface="+mj-ea"/>
                <a:ea typeface="+mj-ea"/>
              </a:rPr>
              <a:t>http://about.jstor.org/</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81000" y="609600"/>
            <a:ext cx="7162800" cy="685800"/>
          </a:xfrm>
        </p:spPr>
        <p:txBody>
          <a:bodyPr>
            <a:normAutofit fontScale="90000"/>
          </a:bodyPr>
          <a:lstStyle/>
          <a:p>
            <a:pPr lvl="0"/>
            <a:r>
              <a:rPr kumimoji="1" lang="zh-TW" altLang="en-US" sz="2700" b="0" kern="1200" dirty="0" smtClean="0">
                <a:solidFill>
                  <a:schemeClr val="tx1"/>
                </a:solidFill>
                <a:latin typeface="+mj-ea"/>
                <a:cs typeface="+mn-cs"/>
              </a:rPr>
              <a:t>３．選擇</a:t>
            </a:r>
            <a:r>
              <a:rPr kumimoji="1" lang="en-US" altLang="zh-TW" sz="2700" b="0" kern="1200" dirty="0" smtClean="0">
                <a:solidFill>
                  <a:schemeClr val="tx1"/>
                </a:solidFill>
                <a:latin typeface="+mj-ea"/>
                <a:cs typeface="+mn-cs"/>
              </a:rPr>
              <a:t>LIBRARIANS</a:t>
            </a:r>
            <a:br>
              <a:rPr kumimoji="1" lang="en-US" altLang="zh-TW" sz="2700" b="0" kern="1200" dirty="0" smtClean="0">
                <a:solidFill>
                  <a:schemeClr val="tx1"/>
                </a:solidFill>
                <a:latin typeface="+mj-ea"/>
                <a:cs typeface="+mn-cs"/>
              </a:rPr>
            </a:br>
            <a:r>
              <a:rPr kumimoji="1" lang="zh-TW" altLang="en-US" sz="2700" b="0" kern="1200" dirty="0" smtClean="0">
                <a:solidFill>
                  <a:schemeClr val="tx1"/>
                </a:solidFill>
                <a:latin typeface="+mj-ea"/>
                <a:cs typeface="+mn-cs"/>
              </a:rPr>
              <a:t>４．選擇右上角</a:t>
            </a:r>
            <a:r>
              <a:rPr kumimoji="1" lang="en-US" altLang="zh-TW" sz="2700" b="0" kern="1200" dirty="0" smtClean="0">
                <a:solidFill>
                  <a:schemeClr val="tx1"/>
                </a:solidFill>
                <a:latin typeface="+mj-ea"/>
                <a:cs typeface="+mn-cs"/>
              </a:rPr>
              <a:t>CONCENT ON </a:t>
            </a:r>
            <a:r>
              <a:rPr kumimoji="1" lang="zh-TW" altLang="en-US" sz="2700" b="0" kern="1200" dirty="0" smtClean="0">
                <a:solidFill>
                  <a:schemeClr val="tx1"/>
                </a:solidFill>
                <a:latin typeface="+mj-ea"/>
                <a:cs typeface="+mn-cs"/>
              </a:rPr>
              <a:t>　　　</a:t>
            </a:r>
            <a:r>
              <a:rPr kumimoji="1" lang="en-US" altLang="zh-TW" sz="2700" b="0" kern="1200" dirty="0" smtClean="0">
                <a:solidFill>
                  <a:schemeClr val="tx1"/>
                </a:solidFill>
                <a:latin typeface="+mj-ea"/>
                <a:cs typeface="+mn-cs"/>
              </a:rPr>
              <a:t/>
            </a:r>
            <a:br>
              <a:rPr kumimoji="1" lang="en-US" altLang="zh-TW" sz="2700" b="0" kern="1200" dirty="0" smtClean="0">
                <a:solidFill>
                  <a:schemeClr val="tx1"/>
                </a:solidFill>
                <a:latin typeface="+mj-ea"/>
                <a:cs typeface="+mn-cs"/>
              </a:rPr>
            </a:br>
            <a:r>
              <a:rPr kumimoji="1" lang="zh-TW" altLang="en-US" sz="2700" b="0" kern="1200" dirty="0" smtClean="0">
                <a:solidFill>
                  <a:schemeClr val="tx1"/>
                </a:solidFill>
                <a:latin typeface="+mj-ea"/>
                <a:cs typeface="+mn-cs"/>
              </a:rPr>
              <a:t>　　</a:t>
            </a:r>
            <a:r>
              <a:rPr kumimoji="1" lang="en-US" altLang="zh-TW" sz="2700" b="0" kern="1200" dirty="0" err="1" smtClean="0">
                <a:solidFill>
                  <a:schemeClr val="tx1"/>
                </a:solidFill>
                <a:latin typeface="+mj-ea"/>
                <a:cs typeface="+mn-cs"/>
              </a:rPr>
              <a:t>JSTOR→About</a:t>
            </a:r>
            <a:r>
              <a:rPr kumimoji="1" lang="en-US" altLang="zh-TW" sz="2700" b="0" kern="1200" dirty="0" smtClean="0">
                <a:solidFill>
                  <a:schemeClr val="tx1"/>
                </a:solidFill>
                <a:latin typeface="+mj-ea"/>
                <a:cs typeface="+mn-cs"/>
              </a:rPr>
              <a:t> Archive Journals</a:t>
            </a:r>
            <a:r>
              <a:rPr lang="en-US" altLang="zh-TW" dirty="0" smtClean="0"/>
              <a:t/>
            </a:r>
            <a:br>
              <a:rPr lang="en-US" altLang="zh-TW" dirty="0" smtClean="0"/>
            </a:br>
            <a:endParaRPr lang="zh-TW" altLang="en-US" dirty="0"/>
          </a:p>
        </p:txBody>
      </p:sp>
      <p:pic>
        <p:nvPicPr>
          <p:cNvPr id="4" name="圖片 3"/>
          <p:cNvPicPr/>
          <p:nvPr/>
        </p:nvPicPr>
        <p:blipFill>
          <a:blip r:embed="rId2" cstate="print"/>
          <a:srcRect/>
          <a:stretch>
            <a:fillRect/>
          </a:stretch>
        </p:blipFill>
        <p:spPr bwMode="auto">
          <a:xfrm>
            <a:off x="609601" y="1651093"/>
            <a:ext cx="8077200" cy="482590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bwMode="auto">
          <a:xfrm>
            <a:off x="-152400" y="1219200"/>
            <a:ext cx="8763000" cy="4267200"/>
          </a:xfrm>
          <a:prstGeom prst="rect">
            <a:avLst/>
          </a:prstGeom>
          <a:noFill/>
          <a:ln w="9525">
            <a:noFill/>
            <a:miter lim="800000"/>
            <a:headEnd/>
            <a:tailEnd/>
          </a:ln>
        </p:spPr>
        <p:txBody>
          <a:bodyPr/>
          <a:lstStyle/>
          <a:p>
            <a:pPr marL="739775" lvl="1" indent="-282575">
              <a:lnSpc>
                <a:spcPct val="200000"/>
              </a:lnSpc>
              <a:spcBef>
                <a:spcPts val="1200"/>
              </a:spcBef>
              <a:buClr>
                <a:srgbClr val="C00000"/>
              </a:buClr>
              <a:buFont typeface="Arial" charset="0"/>
              <a:buChar char="»"/>
              <a:defRPr/>
            </a:pPr>
            <a:r>
              <a:rPr lang="zh-TW" altLang="en-US" sz="1800">
                <a:solidFill>
                  <a:srgbClr val="000000"/>
                </a:solidFill>
                <a:latin typeface="微軟正黑體" pitchFamily="34" charset="-120"/>
                <a:ea typeface="微軟正黑體" pitchFamily="34" charset="-120"/>
              </a:rPr>
              <a:t>有鑒於當前經濟環境的挑戰，</a:t>
            </a:r>
            <a:r>
              <a:rPr lang="en-US" altLang="zh-TW" sz="1800">
                <a:solidFill>
                  <a:srgbClr val="000000"/>
                </a:solidFill>
                <a:latin typeface="微軟正黑體" pitchFamily="34" charset="-120"/>
                <a:ea typeface="微軟正黑體" pitchFamily="34" charset="-120"/>
              </a:rPr>
              <a:t>JSTOR</a:t>
            </a:r>
            <a:r>
              <a:rPr lang="zh-TW" altLang="en-US" sz="1800">
                <a:solidFill>
                  <a:srgbClr val="000000"/>
                </a:solidFill>
                <a:latin typeface="微軟正黑體" pitchFamily="34" charset="-120"/>
                <a:ea typeface="微軟正黑體" pitchFamily="34" charset="-120"/>
              </a:rPr>
              <a:t>目前最重要的就是要提供給參與計畫的圖書館成員一個合理花費的高品質內容服務。因此，自</a:t>
            </a:r>
            <a:r>
              <a:rPr lang="en-US" altLang="zh-TW" sz="1800">
                <a:solidFill>
                  <a:srgbClr val="000000"/>
                </a:solidFill>
                <a:latin typeface="微軟正黑體" pitchFamily="34" charset="-120"/>
                <a:ea typeface="微軟正黑體" pitchFamily="34" charset="-120"/>
              </a:rPr>
              <a:t>1997</a:t>
            </a:r>
            <a:r>
              <a:rPr lang="zh-TW" altLang="en-US" sz="1800">
                <a:solidFill>
                  <a:srgbClr val="000000"/>
                </a:solidFill>
                <a:latin typeface="微軟正黑體" pitchFamily="34" charset="-120"/>
                <a:ea typeface="微軟正黑體" pitchFamily="34" charset="-120"/>
              </a:rPr>
              <a:t>年計畫始執行以來，</a:t>
            </a:r>
            <a:r>
              <a:rPr lang="en-US" altLang="zh-TW" sz="1800">
                <a:solidFill>
                  <a:srgbClr val="000000"/>
                </a:solidFill>
                <a:latin typeface="微軟正黑體" pitchFamily="34" charset="-120"/>
                <a:ea typeface="微軟正黑體" pitchFamily="34" charset="-120"/>
              </a:rPr>
              <a:t>JSTOR</a:t>
            </a:r>
            <a:r>
              <a:rPr lang="zh-CN" altLang="zh-TW" sz="1800">
                <a:solidFill>
                  <a:srgbClr val="000000"/>
                </a:solidFill>
                <a:latin typeface="微軟正黑體" pitchFamily="34" charset="-120"/>
                <a:ea typeface="微軟正黑體" pitchFamily="34" charset="-120"/>
              </a:rPr>
              <a:t>回溯期刊</a:t>
            </a:r>
            <a:r>
              <a:rPr lang="zh-TW" altLang="en-US" sz="1800">
                <a:solidFill>
                  <a:srgbClr val="FF0000"/>
                </a:solidFill>
                <a:latin typeface="微軟正黑體" pitchFamily="34" charset="-120"/>
                <a:ea typeface="微軟正黑體" pitchFamily="34" charset="-120"/>
              </a:rPr>
              <a:t>未有任何費用的提漲</a:t>
            </a:r>
            <a:r>
              <a:rPr lang="zh-CN" altLang="zh-TW" sz="1800">
                <a:solidFill>
                  <a:srgbClr val="000000"/>
                </a:solidFill>
                <a:latin typeface="微軟正黑體" pitchFamily="34" charset="-120"/>
                <a:ea typeface="微軟正黑體" pitchFamily="34" charset="-120"/>
              </a:rPr>
              <a:t>，</a:t>
            </a:r>
            <a:r>
              <a:rPr lang="zh-CN" altLang="en-US" sz="1800">
                <a:solidFill>
                  <a:srgbClr val="FF0000"/>
                </a:solidFill>
                <a:latin typeface="微軟正黑體" pitchFamily="34" charset="-120"/>
                <a:ea typeface="微軟正黑體" pitchFamily="34" charset="-120"/>
              </a:rPr>
              <a:t>用戶隨每年</a:t>
            </a:r>
            <a:r>
              <a:rPr lang="en-US" altLang="zh-TW" sz="1800">
                <a:solidFill>
                  <a:srgbClr val="FF0000"/>
                </a:solidFill>
                <a:latin typeface="微軟正黑體" pitchFamily="34" charset="-120"/>
                <a:ea typeface="微軟正黑體" pitchFamily="34" charset="-120"/>
              </a:rPr>
              <a:t>moving wall</a:t>
            </a:r>
            <a:r>
              <a:rPr lang="zh-TW" altLang="en-US" sz="1800">
                <a:solidFill>
                  <a:srgbClr val="FF0000"/>
                </a:solidFill>
                <a:latin typeface="微軟正黑體" pitchFamily="34" charset="-120"/>
                <a:ea typeface="微軟正黑體" pitchFamily="34" charset="-120"/>
              </a:rPr>
              <a:t>的移動使用愈多的內容。這意味著使用</a:t>
            </a:r>
            <a:r>
              <a:rPr lang="en-US" altLang="zh-TW" sz="1800">
                <a:solidFill>
                  <a:srgbClr val="FF0000"/>
                </a:solidFill>
                <a:latin typeface="微軟正黑體" pitchFamily="34" charset="-120"/>
                <a:ea typeface="微軟正黑體" pitchFamily="34" charset="-120"/>
              </a:rPr>
              <a:t>JSTOR</a:t>
            </a:r>
            <a:r>
              <a:rPr lang="zh-TW" altLang="en-US" sz="1800">
                <a:solidFill>
                  <a:srgbClr val="FF0000"/>
                </a:solidFill>
                <a:latin typeface="微軟正黑體" pitchFamily="34" charset="-120"/>
                <a:ea typeface="微軟正黑體" pitchFamily="34" charset="-120"/>
              </a:rPr>
              <a:t>的花費逐年下降。</a:t>
            </a:r>
            <a:r>
              <a:rPr lang="zh-CN" altLang="en-US" sz="1800">
                <a:solidFill>
                  <a:srgbClr val="000000"/>
                </a:solidFill>
                <a:latin typeface="微軟正黑體" pitchFamily="34" charset="-120"/>
                <a:ea typeface="微軟正黑體" pitchFamily="34" charset="-120"/>
              </a:rPr>
              <a:t>（關於</a:t>
            </a:r>
            <a:r>
              <a:rPr lang="en-US" altLang="zh-TW" sz="1800">
                <a:solidFill>
                  <a:srgbClr val="000000"/>
                </a:solidFill>
                <a:latin typeface="微軟正黑體" pitchFamily="34" charset="-120"/>
                <a:ea typeface="微軟正黑體" pitchFamily="34" charset="-120"/>
              </a:rPr>
              <a:t>moving wall</a:t>
            </a:r>
            <a:r>
              <a:rPr lang="zh-TW" altLang="en-US" sz="1800">
                <a:solidFill>
                  <a:srgbClr val="000000"/>
                </a:solidFill>
                <a:latin typeface="微軟正黑體" pitchFamily="34" charset="-120"/>
                <a:ea typeface="微軟正黑體" pitchFamily="34" charset="-120"/>
              </a:rPr>
              <a:t>的相關資訊及每年的新增內容，請查以下連結</a:t>
            </a:r>
            <a:r>
              <a:rPr lang="en-US" altLang="zh-TW" sz="1800">
                <a:solidFill>
                  <a:srgbClr val="000000"/>
                </a:solidFill>
                <a:latin typeface="微軟正黑體" pitchFamily="34" charset="-120"/>
                <a:ea typeface="微軟正黑體" pitchFamily="34" charset="-120"/>
                <a:hlinkClick r:id="rId2"/>
              </a:rPr>
              <a:t>http</a:t>
            </a:r>
            <a:r>
              <a:rPr lang="en-US" altLang="zh-TW" sz="1800" dirty="0">
                <a:solidFill>
                  <a:srgbClr val="000000"/>
                </a:solidFill>
                <a:latin typeface="微軟正黑體" pitchFamily="34" charset="-120"/>
                <a:ea typeface="微軟正黑體" pitchFamily="34" charset="-120"/>
                <a:hlinkClick r:id="rId2"/>
              </a:rPr>
              <a:t>://about.jstor.org/content-collections/moving-wall</a:t>
            </a:r>
            <a:r>
              <a:rPr lang="zh-CN" altLang="zh-TW" sz="1800" dirty="0">
                <a:solidFill>
                  <a:srgbClr val="000000"/>
                </a:solidFill>
                <a:latin typeface="微軟正黑體" pitchFamily="34" charset="-120"/>
                <a:ea typeface="微軟正黑體" pitchFamily="34" charset="-120"/>
              </a:rPr>
              <a:t>）。</a:t>
            </a:r>
            <a:endParaRPr lang="zh-TW" altLang="zh-TW" sz="1800" dirty="0">
              <a:solidFill>
                <a:srgbClr val="000000"/>
              </a:solidFill>
              <a:latin typeface="微軟正黑體" pitchFamily="34" charset="-120"/>
              <a:ea typeface="微軟正黑體" pitchFamily="34" charset="-120"/>
            </a:endParaRPr>
          </a:p>
          <a:p>
            <a:pPr marL="739775" lvl="1" indent="-282575">
              <a:lnSpc>
                <a:spcPct val="200000"/>
              </a:lnSpc>
              <a:spcBef>
                <a:spcPts val="1200"/>
              </a:spcBef>
              <a:buClr>
                <a:srgbClr val="C00000"/>
              </a:buClr>
              <a:buFont typeface="Arial" charset="0"/>
              <a:buChar char="»"/>
              <a:defRPr/>
            </a:pPr>
            <a:r>
              <a:rPr kumimoji="0" lang="en-US" altLang="zh-TW" sz="1600" kern="0" dirty="0">
                <a:solidFill>
                  <a:srgbClr val="000000"/>
                </a:solidFill>
                <a:latin typeface="+mj-ea"/>
                <a:ea typeface="+mj-ea"/>
              </a:rPr>
              <a:t/>
            </a:r>
            <a:br>
              <a:rPr kumimoji="0" lang="en-US" altLang="zh-TW" sz="1600" kern="0" dirty="0">
                <a:solidFill>
                  <a:srgbClr val="000000"/>
                </a:solidFill>
                <a:latin typeface="+mj-ea"/>
                <a:ea typeface="+mj-ea"/>
              </a:rPr>
            </a:br>
            <a:endParaRPr kumimoji="0" lang="zh-TW" altLang="en-US" sz="1600" kern="0" dirty="0">
              <a:solidFill>
                <a:srgbClr val="000000"/>
              </a:solidFill>
              <a:latin typeface="+mj-ea"/>
              <a:ea typeface="+mj-ea"/>
            </a:endParaRPr>
          </a:p>
        </p:txBody>
      </p:sp>
      <p:sp>
        <p:nvSpPr>
          <p:cNvPr id="5" name="Rectangle 8"/>
          <p:cNvSpPr>
            <a:spLocks noChangeArrowheads="1"/>
          </p:cNvSpPr>
          <p:nvPr/>
        </p:nvSpPr>
        <p:spPr bwMode="auto">
          <a:xfrm>
            <a:off x="342900" y="228600"/>
            <a:ext cx="4914900" cy="461963"/>
          </a:xfrm>
          <a:prstGeom prst="rect">
            <a:avLst/>
          </a:prstGeom>
          <a:noFill/>
          <a:ln w="9525">
            <a:noFill/>
            <a:miter lim="800000"/>
            <a:headEnd/>
            <a:tailEnd/>
          </a:ln>
        </p:spPr>
        <p:txBody>
          <a:bodyPr>
            <a:spAutoFit/>
          </a:bodyPr>
          <a:lstStyle/>
          <a:p>
            <a:pPr eaLnBrk="0" hangingPunct="0">
              <a:defRPr/>
            </a:pPr>
            <a:r>
              <a:rPr kumimoji="0" lang="en-US" altLang="zh-TW" dirty="0">
                <a:latin typeface="+mj-ea"/>
                <a:ea typeface="+mj-ea"/>
              </a:rPr>
              <a:t>JSTOR</a:t>
            </a:r>
            <a:r>
              <a:rPr kumimoji="0" lang="zh-TW" altLang="en-US" dirty="0">
                <a:latin typeface="+mj-ea"/>
                <a:ea typeface="+mj-ea"/>
              </a:rPr>
              <a:t>回溯期刊計畫現況</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57200" y="152400"/>
            <a:ext cx="7162800" cy="685800"/>
          </a:xfrm>
        </p:spPr>
        <p:txBody>
          <a:bodyPr>
            <a:noAutofit/>
          </a:bodyPr>
          <a:lstStyle/>
          <a:p>
            <a:pPr lvl="0"/>
            <a:r>
              <a:rPr kumimoji="1" lang="zh-TW" altLang="en-US" b="0" kern="1200" dirty="0" smtClean="0">
                <a:solidFill>
                  <a:schemeClr val="tx1"/>
                </a:solidFill>
                <a:latin typeface="+mj-ea"/>
                <a:cs typeface="+mn-cs"/>
              </a:rPr>
              <a:t>５．此頁面有</a:t>
            </a:r>
            <a:r>
              <a:rPr kumimoji="1" lang="en-US" altLang="zh-TW" b="0" kern="1200" dirty="0" smtClean="0">
                <a:solidFill>
                  <a:schemeClr val="tx1"/>
                </a:solidFill>
                <a:latin typeface="+mj-ea"/>
                <a:cs typeface="+mn-cs"/>
              </a:rPr>
              <a:t>Archive Journals</a:t>
            </a:r>
            <a:r>
              <a:rPr kumimoji="1" lang="zh-TW" altLang="en-US" b="0" kern="1200" dirty="0" smtClean="0">
                <a:solidFill>
                  <a:schemeClr val="tx1"/>
                </a:solidFill>
                <a:latin typeface="+mj-ea"/>
                <a:cs typeface="+mn-cs"/>
              </a:rPr>
              <a:t>的介紹，請再進一步點選</a:t>
            </a:r>
            <a:r>
              <a:rPr kumimoji="1" lang="en-US" altLang="zh-TW" b="0" kern="1200" dirty="0" smtClean="0">
                <a:solidFill>
                  <a:schemeClr val="tx1"/>
                </a:solidFill>
                <a:latin typeface="+mj-ea"/>
                <a:cs typeface="+mn-cs"/>
              </a:rPr>
              <a:t>BROWSE ARCHIVE JOURNALS NOW </a:t>
            </a:r>
            <a:endParaRPr kumimoji="1" lang="zh-TW" altLang="en-US" b="0" kern="1200" dirty="0" smtClean="0">
              <a:solidFill>
                <a:schemeClr val="tx1"/>
              </a:solidFill>
              <a:latin typeface="+mj-ea"/>
              <a:cs typeface="+mn-cs"/>
            </a:endParaRPr>
          </a:p>
        </p:txBody>
      </p:sp>
      <p:pic>
        <p:nvPicPr>
          <p:cNvPr id="4" name="圖片 3"/>
          <p:cNvPicPr/>
          <p:nvPr/>
        </p:nvPicPr>
        <p:blipFill>
          <a:blip r:embed="rId2" cstate="print"/>
          <a:srcRect/>
          <a:stretch>
            <a:fillRect/>
          </a:stretch>
        </p:blipFill>
        <p:spPr bwMode="auto">
          <a:xfrm>
            <a:off x="457200" y="1295400"/>
            <a:ext cx="8305800" cy="5181600"/>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81000" y="152400"/>
            <a:ext cx="7162800" cy="685800"/>
          </a:xfrm>
        </p:spPr>
        <p:txBody>
          <a:bodyPr>
            <a:noAutofit/>
          </a:bodyPr>
          <a:lstStyle/>
          <a:p>
            <a:pPr lvl="0"/>
            <a:r>
              <a:rPr kumimoji="1" lang="zh-TW" altLang="en-US" b="0" kern="1200" dirty="0" smtClean="0">
                <a:solidFill>
                  <a:schemeClr val="tx1"/>
                </a:solidFill>
                <a:latin typeface="+mj-ea"/>
                <a:cs typeface="+mn-cs"/>
              </a:rPr>
              <a:t>６．</a:t>
            </a:r>
            <a:r>
              <a:rPr kumimoji="1" lang="zh-TW" altLang="zh-TW" b="0" kern="1200" dirty="0" smtClean="0">
                <a:solidFill>
                  <a:schemeClr val="tx1"/>
                </a:solidFill>
                <a:latin typeface="+mj-ea"/>
                <a:cs typeface="+mn-cs"/>
              </a:rPr>
              <a:t>在此頁面可看到每一個專輯的涵蓋主題，點選其中一個專輯</a:t>
            </a:r>
            <a:endParaRPr kumimoji="1" lang="zh-TW" altLang="en-US" b="0" kern="1200" dirty="0" smtClean="0">
              <a:solidFill>
                <a:schemeClr val="tx1"/>
              </a:solidFill>
              <a:latin typeface="+mj-ea"/>
              <a:cs typeface="+mn-cs"/>
            </a:endParaRPr>
          </a:p>
        </p:txBody>
      </p:sp>
      <p:pic>
        <p:nvPicPr>
          <p:cNvPr id="4" name="圖片 3"/>
          <p:cNvPicPr/>
          <p:nvPr/>
        </p:nvPicPr>
        <p:blipFill>
          <a:blip r:embed="rId2" cstate="print"/>
          <a:srcRect/>
          <a:stretch>
            <a:fillRect/>
          </a:stretch>
        </p:blipFill>
        <p:spPr bwMode="auto">
          <a:xfrm>
            <a:off x="381000" y="1240244"/>
            <a:ext cx="8458200" cy="5236756"/>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Autofit/>
          </a:bodyPr>
          <a:lstStyle/>
          <a:p>
            <a:r>
              <a:rPr kumimoji="1" lang="zh-TW" altLang="en-US" b="0" kern="1200" dirty="0" smtClean="0">
                <a:solidFill>
                  <a:schemeClr val="tx1"/>
                </a:solidFill>
                <a:latin typeface="+mj-ea"/>
                <a:cs typeface="+mn-cs"/>
              </a:rPr>
              <a:t>７．</a:t>
            </a:r>
            <a:r>
              <a:rPr kumimoji="1" lang="zh-TW" altLang="zh-TW" b="0" kern="1200" dirty="0" smtClean="0">
                <a:solidFill>
                  <a:schemeClr val="tx1"/>
                </a:solidFill>
                <a:latin typeface="+mj-ea"/>
                <a:cs typeface="+mn-cs"/>
              </a:rPr>
              <a:t>選擇</a:t>
            </a:r>
            <a:r>
              <a:rPr kumimoji="1" lang="en-US" altLang="zh-TW" b="0" kern="1200" dirty="0" smtClean="0">
                <a:solidFill>
                  <a:schemeClr val="tx1"/>
                </a:solidFill>
                <a:latin typeface="+mj-ea"/>
                <a:cs typeface="+mn-cs"/>
              </a:rPr>
              <a:t>TITLE LIST</a:t>
            </a:r>
            <a:r>
              <a:rPr kumimoji="1" lang="zh-TW" altLang="zh-TW" b="0" kern="1200" dirty="0" smtClean="0">
                <a:solidFill>
                  <a:schemeClr val="tx1"/>
                </a:solidFill>
                <a:latin typeface="+mj-ea"/>
                <a:cs typeface="+mn-cs"/>
              </a:rPr>
              <a:t>，下載或在線閱讀專輯包含之期刊清單</a:t>
            </a:r>
            <a:endParaRPr kumimoji="1" lang="zh-TW" altLang="en-US" b="0" kern="1200" dirty="0" smtClean="0">
              <a:solidFill>
                <a:schemeClr val="tx1"/>
              </a:solidFill>
              <a:latin typeface="+mj-ea"/>
              <a:cs typeface="+mn-cs"/>
            </a:endParaRPr>
          </a:p>
        </p:txBody>
      </p:sp>
      <p:pic>
        <p:nvPicPr>
          <p:cNvPr id="4" name="圖片 3"/>
          <p:cNvPicPr/>
          <p:nvPr/>
        </p:nvPicPr>
        <p:blipFill>
          <a:blip r:embed="rId2" cstate="print"/>
          <a:srcRect/>
          <a:stretch>
            <a:fillRect/>
          </a:stretch>
        </p:blipFill>
        <p:spPr bwMode="auto">
          <a:xfrm>
            <a:off x="257175" y="1287508"/>
            <a:ext cx="8582025" cy="5189492"/>
          </a:xfrm>
          <a:prstGeom prst="rect">
            <a:avLst/>
          </a:prstGeom>
          <a:noFill/>
          <a:ln w="9525">
            <a:noFill/>
            <a:miter lim="800000"/>
            <a:headEnd/>
            <a:tailEnd/>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title_background"/>
          <p:cNvPicPr>
            <a:picLocks noChangeAspect="1" noChangeArrowheads="1"/>
          </p:cNvPicPr>
          <p:nvPr/>
        </p:nvPicPr>
        <p:blipFill>
          <a:blip r:embed="rId3" cstate="print"/>
          <a:srcRect/>
          <a:stretch>
            <a:fillRect/>
          </a:stretch>
        </p:blipFill>
        <p:spPr bwMode="auto">
          <a:xfrm>
            <a:off x="0" y="-19050"/>
            <a:ext cx="9167813" cy="6877050"/>
          </a:xfrm>
          <a:prstGeom prst="rect">
            <a:avLst/>
          </a:prstGeom>
          <a:noFill/>
          <a:ln w="9525">
            <a:noFill/>
            <a:miter lim="800000"/>
            <a:headEnd/>
            <a:tailEnd/>
          </a:ln>
        </p:spPr>
      </p:pic>
      <p:sp>
        <p:nvSpPr>
          <p:cNvPr id="440323" name="Text Box 3"/>
          <p:cNvSpPr txBox="1">
            <a:spLocks noChangeArrowheads="1"/>
          </p:cNvSpPr>
          <p:nvPr/>
        </p:nvSpPr>
        <p:spPr bwMode="auto">
          <a:xfrm>
            <a:off x="4994275" y="2270125"/>
            <a:ext cx="2990850" cy="854075"/>
          </a:xfrm>
          <a:prstGeom prst="rect">
            <a:avLst/>
          </a:prstGeom>
          <a:noFill/>
          <a:ln w="9525">
            <a:noFill/>
            <a:miter lim="800000"/>
            <a:headEnd/>
            <a:tailEnd/>
          </a:ln>
          <a:effectLst/>
        </p:spPr>
        <p:txBody>
          <a:bodyPr wrap="none">
            <a:spAutoFit/>
          </a:bodyPr>
          <a:lstStyle/>
          <a:p>
            <a:pPr>
              <a:defRPr/>
            </a:pPr>
            <a:endParaRPr lang="en-US" altLang="zh-TW" i="1" dirty="0">
              <a:effectLst>
                <a:outerShdw blurRad="38100" dist="38100" dir="2700000" algn="tl">
                  <a:srgbClr val="C0C0C0"/>
                </a:outerShdw>
              </a:effectLst>
              <a:ea typeface="標楷體" pitchFamily="65" charset="-120"/>
            </a:endParaRPr>
          </a:p>
          <a:p>
            <a:pPr>
              <a:defRPr/>
            </a:pPr>
            <a:endParaRPr lang="en-US" altLang="zh-TW" sz="800" i="1" dirty="0">
              <a:effectLst>
                <a:outerShdw blurRad="38100" dist="38100" dir="2700000" algn="tl">
                  <a:srgbClr val="C0C0C0"/>
                </a:outerShdw>
              </a:effectLst>
              <a:ea typeface="標楷體" pitchFamily="65" charset="-120"/>
            </a:endParaRPr>
          </a:p>
          <a:p>
            <a:pPr>
              <a:defRPr/>
            </a:pPr>
            <a:r>
              <a:rPr lang="zh-TW" altLang="en-US" sz="1800" dirty="0">
                <a:effectLst>
                  <a:outerShdw blurRad="38100" dist="38100" dir="2700000" algn="tl">
                    <a:srgbClr val="C0C0C0"/>
                  </a:outerShdw>
                </a:effectLst>
                <a:latin typeface="微軟正黑體" pitchFamily="34" charset="-120"/>
                <a:ea typeface="微軟正黑體" pitchFamily="34" charset="-120"/>
              </a:rPr>
              <a:t>產品資訊及教育訓練 請洽：</a:t>
            </a:r>
            <a:endParaRPr lang="en-US" altLang="zh-TW" sz="1800" dirty="0">
              <a:effectLst>
                <a:outerShdw blurRad="38100" dist="38100" dir="2700000" algn="tl">
                  <a:srgbClr val="C0C0C0"/>
                </a:outerShdw>
              </a:effectLst>
              <a:latin typeface="微軟正黑體" pitchFamily="34" charset="-120"/>
              <a:ea typeface="微軟正黑體" pitchFamily="34" charset="-120"/>
            </a:endParaRPr>
          </a:p>
        </p:txBody>
      </p:sp>
      <p:sp>
        <p:nvSpPr>
          <p:cNvPr id="440324" name="Text Box 4"/>
          <p:cNvSpPr txBox="1">
            <a:spLocks noChangeArrowheads="1"/>
          </p:cNvSpPr>
          <p:nvPr/>
        </p:nvSpPr>
        <p:spPr bwMode="auto">
          <a:xfrm>
            <a:off x="5048250" y="3200400"/>
            <a:ext cx="3414713" cy="2295525"/>
          </a:xfrm>
          <a:prstGeom prst="rect">
            <a:avLst/>
          </a:prstGeom>
          <a:noFill/>
          <a:ln w="9525">
            <a:noFill/>
            <a:miter lim="800000"/>
            <a:headEnd/>
            <a:tailEnd/>
          </a:ln>
          <a:effectLst/>
        </p:spPr>
        <p:txBody>
          <a:bodyPr>
            <a:spAutoFit/>
          </a:bodyPr>
          <a:lstStyle/>
          <a:p>
            <a:pPr>
              <a:lnSpc>
                <a:spcPct val="110000"/>
              </a:lnSpc>
              <a:spcBef>
                <a:spcPct val="20000"/>
              </a:spcBef>
              <a:defRPr/>
            </a:pPr>
            <a:r>
              <a:rPr lang="zh-TW" altLang="en-US" sz="1600" dirty="0">
                <a:solidFill>
                  <a:srgbClr val="747155"/>
                </a:solidFill>
                <a:effectLst>
                  <a:outerShdw blurRad="38100" dist="38100" dir="2700000" algn="tl">
                    <a:srgbClr val="C0C0C0"/>
                  </a:outerShdw>
                </a:effectLst>
                <a:latin typeface="+mj-ea"/>
                <a:ea typeface="+mj-ea"/>
              </a:rPr>
              <a:t>飛資得知識服務</a:t>
            </a:r>
            <a:endParaRPr lang="en-US" altLang="zh-TW" sz="1600" dirty="0">
              <a:solidFill>
                <a:srgbClr val="747155"/>
              </a:solidFill>
              <a:effectLst>
                <a:outerShdw blurRad="38100" dist="38100" dir="2700000" algn="tl">
                  <a:srgbClr val="C0C0C0"/>
                </a:outerShdw>
              </a:effectLst>
              <a:latin typeface="+mj-ea"/>
              <a:ea typeface="+mj-ea"/>
            </a:endParaRPr>
          </a:p>
          <a:p>
            <a:pPr>
              <a:lnSpc>
                <a:spcPct val="110000"/>
              </a:lnSpc>
              <a:spcBef>
                <a:spcPct val="20000"/>
              </a:spcBef>
              <a:defRPr/>
            </a:pPr>
            <a:r>
              <a:rPr lang="en-US" altLang="zh-TW" sz="1600" dirty="0">
                <a:solidFill>
                  <a:srgbClr val="747155"/>
                </a:solidFill>
                <a:effectLst>
                  <a:outerShdw blurRad="38100" dist="38100" dir="2700000" algn="tl">
                    <a:srgbClr val="C0C0C0"/>
                  </a:outerShdw>
                </a:effectLst>
                <a:latin typeface="+mj-ea"/>
                <a:ea typeface="+mj-ea"/>
              </a:rPr>
              <a:t>Tel</a:t>
            </a:r>
            <a:r>
              <a:rPr lang="en-US" altLang="zh-TW" sz="1600" dirty="0">
                <a:latin typeface="+mj-ea"/>
                <a:ea typeface="+mj-ea"/>
              </a:rPr>
              <a:t> </a:t>
            </a:r>
            <a:r>
              <a:rPr lang="en-US" altLang="zh-TW" sz="1600" dirty="0">
                <a:solidFill>
                  <a:srgbClr val="747155"/>
                </a:solidFill>
                <a:effectLst>
                  <a:outerShdw blurRad="38100" dist="38100" dir="2700000" algn="tl">
                    <a:srgbClr val="C0C0C0"/>
                  </a:outerShdw>
                </a:effectLst>
                <a:latin typeface="+mj-ea"/>
                <a:ea typeface="+mj-ea"/>
              </a:rPr>
              <a:t>-</a:t>
            </a:r>
            <a:r>
              <a:rPr lang="en-US" altLang="zh-TW" sz="1600" dirty="0">
                <a:latin typeface="+mj-ea"/>
                <a:ea typeface="+mj-ea"/>
              </a:rPr>
              <a:t> </a:t>
            </a:r>
            <a:r>
              <a:rPr lang="en-US" altLang="zh-TW" sz="1600" dirty="0">
                <a:solidFill>
                  <a:srgbClr val="747155"/>
                </a:solidFill>
                <a:effectLst>
                  <a:outerShdw blurRad="38100" dist="38100" dir="2700000" algn="tl">
                    <a:srgbClr val="C0C0C0"/>
                  </a:outerShdw>
                </a:effectLst>
                <a:latin typeface="+mj-ea"/>
                <a:ea typeface="+mj-ea"/>
              </a:rPr>
              <a:t> (02)26581258 </a:t>
            </a:r>
          </a:p>
          <a:p>
            <a:pPr>
              <a:lnSpc>
                <a:spcPct val="110000"/>
              </a:lnSpc>
              <a:spcBef>
                <a:spcPct val="20000"/>
              </a:spcBef>
              <a:defRPr/>
            </a:pPr>
            <a:r>
              <a:rPr lang="en-US" altLang="zh-TW" sz="1600" dirty="0">
                <a:solidFill>
                  <a:srgbClr val="747155"/>
                </a:solidFill>
                <a:effectLst>
                  <a:outerShdw blurRad="38100" dist="38100" dir="2700000" algn="tl">
                    <a:srgbClr val="C0C0C0"/>
                  </a:outerShdw>
                </a:effectLst>
                <a:latin typeface="+mj-ea"/>
                <a:ea typeface="+mj-ea"/>
              </a:rPr>
              <a:t>Fax - (02)26577071</a:t>
            </a:r>
          </a:p>
          <a:p>
            <a:pPr>
              <a:lnSpc>
                <a:spcPct val="110000"/>
              </a:lnSpc>
              <a:spcBef>
                <a:spcPct val="20000"/>
              </a:spcBef>
              <a:defRPr/>
            </a:pPr>
            <a:r>
              <a:rPr lang="en-US" altLang="zh-TW" sz="1600" dirty="0">
                <a:solidFill>
                  <a:srgbClr val="747155"/>
                </a:solidFill>
                <a:effectLst>
                  <a:outerShdw blurRad="38100" dist="38100" dir="2700000" algn="tl">
                    <a:srgbClr val="C0C0C0"/>
                  </a:outerShdw>
                </a:effectLst>
                <a:latin typeface="+mj-ea"/>
                <a:ea typeface="+mj-ea"/>
              </a:rPr>
              <a:t>E-mail  </a:t>
            </a:r>
            <a:r>
              <a:rPr lang="en-US" altLang="zh-TW" sz="1600" dirty="0">
                <a:solidFill>
                  <a:srgbClr val="747155"/>
                </a:solidFill>
                <a:effectLst>
                  <a:outerShdw blurRad="38100" dist="38100" dir="2700000" algn="tl">
                    <a:srgbClr val="C0C0C0"/>
                  </a:outerShdw>
                </a:effectLst>
                <a:latin typeface="+mj-ea"/>
                <a:ea typeface="+mj-ea"/>
                <a:hlinkClick r:id="rId4"/>
              </a:rPr>
              <a:t>jstor@flysheet.com.tw</a:t>
            </a:r>
            <a:endParaRPr lang="en-US" altLang="zh-TW" sz="1600" dirty="0">
              <a:solidFill>
                <a:srgbClr val="747155"/>
              </a:solidFill>
              <a:effectLst>
                <a:outerShdw blurRad="38100" dist="38100" dir="2700000" algn="tl">
                  <a:srgbClr val="C0C0C0"/>
                </a:outerShdw>
              </a:effectLst>
              <a:latin typeface="+mj-ea"/>
              <a:ea typeface="+mj-ea"/>
            </a:endParaRPr>
          </a:p>
          <a:p>
            <a:pPr>
              <a:lnSpc>
                <a:spcPct val="110000"/>
              </a:lnSpc>
              <a:defRPr/>
            </a:pPr>
            <a:r>
              <a:rPr lang="en-US" altLang="zh-TW" sz="1600" dirty="0">
                <a:solidFill>
                  <a:srgbClr val="747155"/>
                </a:solidFill>
                <a:effectLst>
                  <a:outerShdw blurRad="38100" dist="38100" dir="2700000" algn="tl">
                    <a:srgbClr val="C0C0C0"/>
                  </a:outerShdw>
                </a:effectLst>
                <a:latin typeface="+mj-ea"/>
                <a:ea typeface="+mj-ea"/>
              </a:rPr>
              <a:t>Website - </a:t>
            </a:r>
            <a:r>
              <a:rPr lang="en-US" altLang="zh-TW" sz="1600" dirty="0">
                <a:solidFill>
                  <a:srgbClr val="747155"/>
                </a:solidFill>
                <a:effectLst>
                  <a:outerShdw blurRad="38100" dist="38100" dir="2700000" algn="tl">
                    <a:srgbClr val="C0C0C0"/>
                  </a:outerShdw>
                </a:effectLst>
                <a:latin typeface="+mj-ea"/>
                <a:ea typeface="+mj-ea"/>
                <a:hlinkClick r:id="rId5"/>
              </a:rPr>
              <a:t>http://www.flysheet.com.tw</a:t>
            </a:r>
            <a:r>
              <a:rPr lang="en-US" altLang="zh-TW" dirty="0">
                <a:latin typeface="+mj-ea"/>
                <a:ea typeface="+mj-ea"/>
              </a:rPr>
              <a:t> </a:t>
            </a:r>
          </a:p>
          <a:p>
            <a:pPr>
              <a:spcBef>
                <a:spcPct val="20000"/>
              </a:spcBef>
              <a:defRPr/>
            </a:pPr>
            <a:endParaRPr lang="en-US" altLang="zh-TW" sz="1600" dirty="0">
              <a:solidFill>
                <a:srgbClr val="747155"/>
              </a:solidFill>
              <a:effectLst>
                <a:outerShdw blurRad="38100" dist="38100" dir="2700000" algn="tl">
                  <a:srgbClr val="C0C0C0"/>
                </a:outerShdw>
              </a:effectLst>
              <a:latin typeface="+mj-ea"/>
              <a:ea typeface="+mj-ea"/>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10876</TotalTime>
  <Words>4203</Words>
  <Application>Microsoft Office PowerPoint</Application>
  <PresentationFormat>如螢幕大小 (4:3)</PresentationFormat>
  <Paragraphs>971</Paragraphs>
  <Slides>93</Slides>
  <Notes>25</Notes>
  <HiddenSlides>0</HiddenSlides>
  <MMClips>0</MMClips>
  <ScaleCrop>false</ScaleCrop>
  <HeadingPairs>
    <vt:vector size="4" baseType="variant">
      <vt:variant>
        <vt:lpstr>佈景主題</vt:lpstr>
      </vt:variant>
      <vt:variant>
        <vt:i4>1</vt:i4>
      </vt:variant>
      <vt:variant>
        <vt:lpstr>投影片標題</vt:lpstr>
      </vt:variant>
      <vt:variant>
        <vt:i4>93</vt:i4>
      </vt:variant>
    </vt:vector>
  </HeadingPairs>
  <TitlesOfParts>
    <vt:vector size="94" baseType="lpstr">
      <vt:lpstr>Blank Presentation</vt:lpstr>
      <vt:lpstr>投影片 1</vt:lpstr>
      <vt:lpstr>今日教育訓練的內容包括～</vt:lpstr>
      <vt:lpstr>今日教育訓練的內容包括～</vt:lpstr>
      <vt:lpstr>投影片 4</vt:lpstr>
      <vt:lpstr>投影片 5</vt:lpstr>
      <vt:lpstr>投影片 6</vt:lpstr>
      <vt:lpstr>今日教育訓練的內容包括～</vt:lpstr>
      <vt:lpstr>投影片 8</vt:lpstr>
      <vt:lpstr>投影片 9</vt:lpstr>
      <vt:lpstr>投影片 10</vt:lpstr>
      <vt:lpstr>今日教育訓練的內容包括～</vt:lpstr>
      <vt:lpstr>投影片 12</vt:lpstr>
      <vt:lpstr>投影片 13</vt:lpstr>
      <vt:lpstr>今日教育訓練的內容包括～</vt:lpstr>
      <vt:lpstr>投影片 15</vt:lpstr>
      <vt:lpstr>參與CSP計畫的出版社</vt:lpstr>
      <vt:lpstr>參與CSP計畫的出版社</vt:lpstr>
      <vt:lpstr>投影片 18</vt:lpstr>
      <vt:lpstr>投影片 19</vt:lpstr>
      <vt:lpstr>2013年全新推出: 主題套裝</vt:lpstr>
      <vt:lpstr>2013年全新推出: 主題套裝</vt:lpstr>
      <vt:lpstr>出版社套裝</vt:lpstr>
      <vt:lpstr>今日教育訓練的內容包括～</vt:lpstr>
      <vt:lpstr>Tying Them All Together</vt:lpstr>
      <vt:lpstr>Current Scholarship Program: Usage</vt:lpstr>
      <vt:lpstr>Current Scholarship Program: 各地區使用量</vt:lpstr>
      <vt:lpstr>Current Scholarship Program: Usage</vt:lpstr>
      <vt:lpstr>Current Scholarship Program: Usage</vt:lpstr>
      <vt:lpstr>Current Scholarship Program: Usage</vt:lpstr>
      <vt:lpstr>投影片 30</vt:lpstr>
      <vt:lpstr>從 JSTOR 使用量資料中發掘有用資訊 Mining JSTOR Usage Data</vt:lpstr>
      <vt:lpstr>投影片 32</vt:lpstr>
      <vt:lpstr>Archive Collections</vt:lpstr>
      <vt:lpstr>Archive Collections</vt:lpstr>
      <vt:lpstr>Archive Collections</vt:lpstr>
      <vt:lpstr>投影片 36</vt:lpstr>
      <vt:lpstr>投影片 37</vt:lpstr>
      <vt:lpstr>投影片 38</vt:lpstr>
      <vt:lpstr>投影片 39</vt:lpstr>
      <vt:lpstr>投影片 40</vt:lpstr>
      <vt:lpstr>投影片 41</vt:lpstr>
      <vt:lpstr>投影片 42</vt:lpstr>
      <vt:lpstr>投影片 43</vt:lpstr>
      <vt:lpstr>投影片 44</vt:lpstr>
      <vt:lpstr>投影片 45</vt:lpstr>
      <vt:lpstr>投影片 46</vt:lpstr>
      <vt:lpstr>投影片 47</vt:lpstr>
      <vt:lpstr>投影片 48</vt:lpstr>
      <vt:lpstr>投影片 49</vt:lpstr>
      <vt:lpstr>投影片 50</vt:lpstr>
      <vt:lpstr>投影片 51</vt:lpstr>
      <vt:lpstr>投影片 52</vt:lpstr>
      <vt:lpstr>投影片 53</vt:lpstr>
      <vt:lpstr>投影片 54</vt:lpstr>
      <vt:lpstr>投影片 55</vt:lpstr>
      <vt:lpstr>投影片 56</vt:lpstr>
      <vt:lpstr>投影片 57</vt:lpstr>
      <vt:lpstr>Title Lists</vt:lpstr>
      <vt:lpstr>Title Lists Continued</vt:lpstr>
      <vt:lpstr>今日教育訓練的內容包括～</vt:lpstr>
      <vt:lpstr>投影片 61</vt:lpstr>
      <vt:lpstr>Institution Finder運作機制：</vt:lpstr>
      <vt:lpstr>Institution Finder運作機制：</vt:lpstr>
      <vt:lpstr>Institution Finder運作機制：</vt:lpstr>
      <vt:lpstr>投影片 65</vt:lpstr>
      <vt:lpstr>今日教育訓練的內容包括～</vt:lpstr>
      <vt:lpstr>投影片 67</vt:lpstr>
      <vt:lpstr>2010 JSTOR統計申請說明</vt:lpstr>
      <vt:lpstr>JSTOR統計申請說明</vt:lpstr>
      <vt:lpstr>投影片 70</vt:lpstr>
      <vt:lpstr>投影片 71</vt:lpstr>
      <vt:lpstr>投影片 72</vt:lpstr>
      <vt:lpstr>投影片 73</vt:lpstr>
      <vt:lpstr>投影片 74</vt:lpstr>
      <vt:lpstr>投影片 75</vt:lpstr>
      <vt:lpstr>投影片 76</vt:lpstr>
      <vt:lpstr>投影片 77</vt:lpstr>
      <vt:lpstr>投影片 78</vt:lpstr>
      <vt:lpstr>投影片 79</vt:lpstr>
      <vt:lpstr>投影片 80</vt:lpstr>
      <vt:lpstr>投影片 81</vt:lpstr>
      <vt:lpstr>投影片 82</vt:lpstr>
      <vt:lpstr>投影片 83</vt:lpstr>
      <vt:lpstr>投影片 84</vt:lpstr>
      <vt:lpstr>投影片 85</vt:lpstr>
      <vt:lpstr>投影片 86</vt:lpstr>
      <vt:lpstr>投影片 87</vt:lpstr>
      <vt:lpstr>投影片 88</vt:lpstr>
      <vt:lpstr>３．選擇LIBRARIANS ４．選擇右上角CONCENT ON 　　　 　　JSTOR→About Archive Journals </vt:lpstr>
      <vt:lpstr>５．此頁面有Archive Journals的介紹，請再進一步點選BROWSE ARCHIVE JOURNALS NOW </vt:lpstr>
      <vt:lpstr>６．在此頁面可看到每一個專輯的涵蓋主題，點選其中一個專輯</vt:lpstr>
      <vt:lpstr>７．選擇TITLE LIST，下載或在線閱讀專輯包含之期刊清單</vt:lpstr>
      <vt:lpstr>投影片 93</vt:lpstr>
    </vt:vector>
  </TitlesOfParts>
  <Company>Margie Chu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Margie Chu</dc:creator>
  <cp:lastModifiedBy>joyce</cp:lastModifiedBy>
  <cp:revision>736</cp:revision>
  <dcterms:created xsi:type="dcterms:W3CDTF">2011-11-10T13:19:41Z</dcterms:created>
  <dcterms:modified xsi:type="dcterms:W3CDTF">2013-04-24T01:10:21Z</dcterms:modified>
</cp:coreProperties>
</file>