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4" r:id="rId1"/>
  </p:sldMasterIdLst>
  <p:notesMasterIdLst>
    <p:notesMasterId r:id="rId36"/>
  </p:notesMasterIdLst>
  <p:sldIdLst>
    <p:sldId id="277" r:id="rId2"/>
    <p:sldId id="282" r:id="rId3"/>
    <p:sldId id="425" r:id="rId4"/>
    <p:sldId id="426" r:id="rId5"/>
    <p:sldId id="428" r:id="rId6"/>
    <p:sldId id="333" r:id="rId7"/>
    <p:sldId id="306" r:id="rId8"/>
    <p:sldId id="310" r:id="rId9"/>
    <p:sldId id="311" r:id="rId10"/>
    <p:sldId id="312" r:id="rId11"/>
    <p:sldId id="307" r:id="rId12"/>
    <p:sldId id="334" r:id="rId13"/>
    <p:sldId id="378" r:id="rId14"/>
    <p:sldId id="390" r:id="rId15"/>
    <p:sldId id="389" r:id="rId16"/>
    <p:sldId id="391" r:id="rId17"/>
    <p:sldId id="387" r:id="rId18"/>
    <p:sldId id="388" r:id="rId19"/>
    <p:sldId id="392" r:id="rId20"/>
    <p:sldId id="393" r:id="rId21"/>
    <p:sldId id="394" r:id="rId22"/>
    <p:sldId id="395" r:id="rId23"/>
    <p:sldId id="429" r:id="rId24"/>
    <p:sldId id="396" r:id="rId25"/>
    <p:sldId id="398" r:id="rId26"/>
    <p:sldId id="399" r:id="rId27"/>
    <p:sldId id="401" r:id="rId28"/>
    <p:sldId id="407" r:id="rId29"/>
    <p:sldId id="419" r:id="rId30"/>
    <p:sldId id="432" r:id="rId31"/>
    <p:sldId id="433" r:id="rId32"/>
    <p:sldId id="385" r:id="rId33"/>
    <p:sldId id="430" r:id="rId34"/>
    <p:sldId id="431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微軟正黑體 Light" panose="020B0304030504040204" pitchFamily="34" charset="-120"/>
      <p:regular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Copperplate Gothic Bold" panose="020E0705020206020404" pitchFamily="34" charset="0"/>
      <p:regular r:id="rId44"/>
    </p:embeddedFont>
    <p:embeddedFont>
      <p:font typeface="ＭＳ Ｐゴシック" panose="020B0600070205080204" pitchFamily="34" charset="-128"/>
      <p:regular r:id="rId45"/>
    </p:embeddedFont>
    <p:embeddedFont>
      <p:font typeface="Mangal" panose="020B0604020202020204" charset="0"/>
      <p:regular r:id="rId46"/>
    </p:embeddedFont>
    <p:embeddedFont>
      <p:font typeface="微軟正黑體" panose="020B0604030504040204" pitchFamily="34" charset="-120"/>
      <p:regular r:id="rId47"/>
      <p:bold r:id="rId4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60A4F5C-0100-4A33-91EE-4EBD50D89347}">
          <p14:sldIdLst>
            <p14:sldId id="277"/>
            <p14:sldId id="282"/>
            <p14:sldId id="425"/>
            <p14:sldId id="426"/>
            <p14:sldId id="428"/>
          </p14:sldIdLst>
        </p14:section>
        <p14:section name="1軟體介紹" id="{74374426-44C5-436C-9F68-8512EA809C76}">
          <p14:sldIdLst>
            <p14:sldId id="333"/>
            <p14:sldId id="306"/>
            <p14:sldId id="310"/>
            <p14:sldId id="311"/>
            <p14:sldId id="312"/>
            <p14:sldId id="307"/>
          </p14:sldIdLst>
        </p14:section>
        <p14:section name="2軟體安裝" id="{AEBFA55F-69D6-4BE7-B93D-2E8DBA3E0DED}">
          <p14:sldIdLst>
            <p14:sldId id="334"/>
          </p14:sldIdLst>
        </p14:section>
        <p14:section name="3使用介紹" id="{91B5A4D3-04D4-4500-B782-9E9FEB9481D5}">
          <p14:sldIdLst>
            <p14:sldId id="378"/>
            <p14:sldId id="390"/>
            <p14:sldId id="389"/>
            <p14:sldId id="391"/>
            <p14:sldId id="387"/>
            <p14:sldId id="388"/>
            <p14:sldId id="392"/>
            <p14:sldId id="393"/>
            <p14:sldId id="394"/>
            <p14:sldId id="395"/>
            <p14:sldId id="429"/>
            <p14:sldId id="396"/>
            <p14:sldId id="398"/>
            <p14:sldId id="399"/>
            <p14:sldId id="401"/>
            <p14:sldId id="407"/>
            <p14:sldId id="419"/>
            <p14:sldId id="432"/>
            <p14:sldId id="433"/>
            <p14:sldId id="385"/>
            <p14:sldId id="430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78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41E7-E3FB-4671-A616-B1AAB36938F1}" type="datetimeFigureOut">
              <a:rPr lang="zh-HK" altLang="en-US" smtClean="0"/>
              <a:pPr/>
              <a:t>12/4/2018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B94D8-22EA-4D49-A741-001C07B72D6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866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13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8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14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69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15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5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16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69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17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9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18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0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19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45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20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21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7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22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48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23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3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24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8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25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5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26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3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27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95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74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29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30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30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31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1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8F14BA7-79F8-45E9-8E8B-3E83E6617BD6}" type="slidenum">
              <a:rPr/>
              <a:pPr lvl="0" algn="l" hangingPunct="1"/>
              <a:t>33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41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172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B94D8-22EA-4D49-A741-001C07B72D67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212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72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81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40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12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33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75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97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27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33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35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09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36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3.pcteacher.com.tw/" TargetMode="External"/><Relationship Id="rId3" Type="http://schemas.openxmlformats.org/officeDocument/2006/relationships/hyperlink" Target="http://moodle.tw/moodle/" TargetMode="External"/><Relationship Id="rId7" Type="http://schemas.openxmlformats.org/officeDocument/2006/relationships/hyperlink" Target="http://163.20.163.3/moodle" TargetMode="External"/><Relationship Id="rId12" Type="http://schemas.openxmlformats.org/officeDocument/2006/relationships/hyperlink" Target="http://moodle2.tyhs.edu.tw/moodl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joy.phy.ntnu.edu.tw/" TargetMode="External"/><Relationship Id="rId11" Type="http://schemas.openxmlformats.org/officeDocument/2006/relationships/hyperlink" Target="http://moodle.ncnu.edu.tw/" TargetMode="External"/><Relationship Id="rId5" Type="http://schemas.openxmlformats.org/officeDocument/2006/relationships/hyperlink" Target="https://moodle.org/course/index.php" TargetMode="External"/><Relationship Id="rId10" Type="http://schemas.openxmlformats.org/officeDocument/2006/relationships/hyperlink" Target="http://school.brad.tw/" TargetMode="External"/><Relationship Id="rId4" Type="http://schemas.openxmlformats.org/officeDocument/2006/relationships/hyperlink" Target="http://go38.net/" TargetMode="External"/><Relationship Id="rId9" Type="http://schemas.openxmlformats.org/officeDocument/2006/relationships/hyperlink" Target="http://learning.edu.tw/sixnet_web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c.nknu.edu.tw/moodl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/>
          <p:cNvSpPr txBox="1">
            <a:spLocks/>
          </p:cNvSpPr>
          <p:nvPr/>
        </p:nvSpPr>
        <p:spPr>
          <a:xfrm>
            <a:off x="1835696" y="1772816"/>
            <a:ext cx="7209922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Moodle</a:t>
            </a:r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數位學習平台實務分享</a:t>
            </a:r>
            <a:endParaRPr lang="zh-TW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07903" y="4139109"/>
            <a:ext cx="5433863" cy="1177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17514" y="4139109"/>
            <a:ext cx="1002221" cy="117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12" descr="origo_p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9"/>
          <a:stretch/>
        </p:blipFill>
        <p:spPr bwMode="auto">
          <a:xfrm>
            <a:off x="0" y="0"/>
            <a:ext cx="1682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2987824" y="4771310"/>
            <a:ext cx="4367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圖資處採編組</a:t>
            </a:r>
            <a:endParaRPr lang="en-US" altLang="zh-TW" sz="32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組員王冠智</a:t>
            </a:r>
            <a:endParaRPr lang="en-US" altLang="zh-TW" sz="3200" dirty="0" smtClean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724535" y="5063698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                </a:t>
            </a:r>
            <a:endParaRPr lang="zh-TW" altLang="en-US" dirty="0"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2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2413" y="857473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413" y="820961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52413" y="778098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31862" y="188640"/>
            <a:ext cx="529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Moodle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潛力</a:t>
            </a:r>
          </a:p>
        </p:txBody>
      </p:sp>
      <p:sp>
        <p:nvSpPr>
          <p:cNvPr id="23" name="円/楕円 76"/>
          <p:cNvSpPr/>
          <p:nvPr/>
        </p:nvSpPr>
        <p:spPr>
          <a:xfrm>
            <a:off x="333151" y="251371"/>
            <a:ext cx="420687" cy="42068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24" name="テキスト ボックス 82"/>
          <p:cNvSpPr txBox="1">
            <a:spLocks noChangeArrowheads="1"/>
          </p:cNvSpPr>
          <p:nvPr/>
        </p:nvSpPr>
        <p:spPr bwMode="auto">
          <a:xfrm>
            <a:off x="341088" y="230733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ja-JP" sz="2400" b="1" dirty="0" smtClean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3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4" name="二等辺三角形 71"/>
          <p:cNvSpPr/>
          <p:nvPr/>
        </p:nvSpPr>
        <p:spPr>
          <a:xfrm rot="5400000">
            <a:off x="747235" y="1448356"/>
            <a:ext cx="270738" cy="232062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矩形 3"/>
          <p:cNvSpPr/>
          <p:nvPr/>
        </p:nvSpPr>
        <p:spPr>
          <a:xfrm>
            <a:off x="1115616" y="1375608"/>
            <a:ext cx="7094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環境的擴充，將促成更多校內使用網路教學平台的機會，例如群組教室的規劃、班級電腦的應用，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不僅提供教師分享自己的教學檔案，更可以有系統地紀錄全校師生的教學歷程，無論是校務、課程評鑑，或是教學評鑑、學習檢測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現有的功能，都能充分支援。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二等辺三角形 71"/>
          <p:cNvSpPr/>
          <p:nvPr/>
        </p:nvSpPr>
        <p:spPr>
          <a:xfrm rot="5400000">
            <a:off x="747235" y="3357732"/>
            <a:ext cx="270738" cy="232062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矩形 17"/>
          <p:cNvSpPr/>
          <p:nvPr/>
        </p:nvSpPr>
        <p:spPr>
          <a:xfrm>
            <a:off x="1115616" y="3284984"/>
            <a:ext cx="7094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模組化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的新功能開發與交流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本身的模組功能，將吸引學界或自由軟體的志工開發更符合教學需求的模組，即能添加入既有的平台裡，擴充新功能。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77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2413" y="857473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413" y="820961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52413" y="778098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31862" y="188640"/>
            <a:ext cx="529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Moodle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參考網站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彙編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円/楕円 76"/>
          <p:cNvSpPr/>
          <p:nvPr/>
        </p:nvSpPr>
        <p:spPr>
          <a:xfrm>
            <a:off x="333151" y="251371"/>
            <a:ext cx="420687" cy="42068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24" name="テキスト ボックス 82"/>
          <p:cNvSpPr txBox="1">
            <a:spLocks noChangeArrowheads="1"/>
          </p:cNvSpPr>
          <p:nvPr/>
        </p:nvSpPr>
        <p:spPr bwMode="auto">
          <a:xfrm>
            <a:off x="341088" y="230733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ja-JP" sz="2400" b="1" dirty="0" smtClean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4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53957"/>
              </p:ext>
            </p:extLst>
          </p:nvPr>
        </p:nvGraphicFramePr>
        <p:xfrm>
          <a:off x="252413" y="1381472"/>
          <a:ext cx="8639175" cy="4495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9187"/>
                <a:gridCol w="3312368"/>
                <a:gridCol w="460762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編號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網站名稱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說明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3"/>
                        </a:rPr>
                        <a:t>Moodle</a:t>
                      </a:r>
                      <a:r>
                        <a:rPr lang="zh-TW" altLang="en-US" dirty="0" smtClean="0">
                          <a:hlinkClick r:id="rId3"/>
                        </a:rPr>
                        <a:t>中文加油站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最常被搜尋的</a:t>
                      </a:r>
                      <a:r>
                        <a:rPr lang="en-US" altLang="zh-TW" sz="1600" dirty="0" smtClean="0"/>
                        <a:t>Moodle</a:t>
                      </a:r>
                      <a:r>
                        <a:rPr lang="zh-TW" altLang="en-US" sz="1600" dirty="0" smtClean="0"/>
                        <a:t>教學專區</a:t>
                      </a:r>
                      <a:endParaRPr lang="zh-HK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2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dirty="0" smtClean="0">
                          <a:hlinkClick r:id="rId4"/>
                        </a:rPr>
                        <a:t>湖中傳說</a:t>
                      </a:r>
                      <a:endParaRPr lang="zh-HK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辛文義老師的教學網站</a:t>
                      </a:r>
                      <a:endParaRPr lang="zh-HK" alt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3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>
                          <a:hlinkClick r:id="rId5"/>
                        </a:rPr>
                        <a:t>Moodle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/>
                        <a:t>Moodle</a:t>
                      </a:r>
                      <a:r>
                        <a:rPr lang="zh-TW" altLang="en-US" sz="1600" dirty="0" smtClean="0"/>
                        <a:t>官網</a:t>
                      </a:r>
                      <a:endParaRPr lang="zh-HK" alt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dirty="0" smtClean="0">
                          <a:hlinkClick r:id="rId6"/>
                        </a:rPr>
                        <a:t>科學園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針對科學學習所設計的網路線上課程系統</a:t>
                      </a:r>
                      <a:r>
                        <a:rPr lang="en-US" altLang="zh-TW" sz="1600" dirty="0" smtClean="0"/>
                        <a:t>, </a:t>
                      </a:r>
                      <a:r>
                        <a:rPr lang="zh-TW" altLang="en-US" sz="1600" dirty="0" smtClean="0"/>
                        <a:t>提供老師開設課程。</a:t>
                      </a:r>
                      <a:endParaRPr lang="zh-HK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5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hlinkClick r:id="rId7"/>
                        </a:rPr>
                        <a:t>鶯歌高職數位學習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資料處理科數位學習課程，內容豐富</a:t>
                      </a:r>
                      <a:endParaRPr lang="zh-HK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6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hlinkClick r:id="rId8"/>
                        </a:rPr>
                        <a:t>e</a:t>
                      </a:r>
                      <a:r>
                        <a:rPr lang="zh-TW" altLang="en-US" dirty="0" smtClean="0">
                          <a:hlinkClick r:id="rId8"/>
                        </a:rPr>
                        <a:t>化數位內容資訊教育網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/>
                        <a:t>提供使用者一個全新的學習資訊環境，讓學習者有更好的學習效果。</a:t>
                      </a:r>
                      <a:endParaRPr lang="zh-TW" alt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7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hlinkClick r:id="rId9"/>
                        </a:rPr>
                        <a:t>教育部課程服務平台資源網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Moodle</a:t>
                      </a:r>
                      <a:r>
                        <a:rPr lang="zh-TW" altLang="en-US" sz="1600" dirty="0" smtClean="0"/>
                        <a:t>課程平台服務</a:t>
                      </a:r>
                      <a:endParaRPr lang="zh-TW" alt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8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hlinkClick r:id="rId10"/>
                        </a:rPr>
                        <a:t>趙令文自由學校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提供</a:t>
                      </a:r>
                      <a:r>
                        <a:rPr lang="zh-HK" altLang="en-US" sz="1600" dirty="0" smtClean="0"/>
                        <a:t>自由學習 </a:t>
                      </a:r>
                      <a:r>
                        <a:rPr lang="en-US" altLang="zh-HK" sz="1600" dirty="0" smtClean="0"/>
                        <a:t>Linux / Java / PHP </a:t>
                      </a:r>
                      <a:r>
                        <a:rPr lang="zh-HK" altLang="en-US" sz="1600" dirty="0" smtClean="0"/>
                        <a:t>的教學內容 </a:t>
                      </a:r>
                      <a:endParaRPr lang="zh-HK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9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hlinkClick r:id="rId11"/>
                        </a:rPr>
                        <a:t>國立暨南國際大學課程資訊網</a:t>
                      </a:r>
                      <a:endParaRPr lang="zh-HK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Moodle</a:t>
                      </a:r>
                      <a:r>
                        <a:rPr lang="zh-TW" altLang="en-US" sz="1600" dirty="0" smtClean="0"/>
                        <a:t>教學</a:t>
                      </a:r>
                      <a:endParaRPr lang="zh-HK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10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hlinkClick r:id="rId12"/>
                        </a:rPr>
                        <a:t>左營高中圖書館 </a:t>
                      </a:r>
                      <a:r>
                        <a:rPr lang="en-US" altLang="zh-TW" dirty="0" smtClean="0">
                          <a:hlinkClick r:id="rId12"/>
                        </a:rPr>
                        <a:t>-- </a:t>
                      </a:r>
                      <a:r>
                        <a:rPr lang="zh-TW" altLang="en-US" dirty="0" smtClean="0">
                          <a:hlinkClick r:id="rId12"/>
                        </a:rPr>
                        <a:t>蘋婆書院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600" dirty="0" smtClean="0"/>
                        <a:t>Moodle</a:t>
                      </a:r>
                      <a:r>
                        <a:rPr lang="zh-HK" altLang="en-US" sz="1600" dirty="0" smtClean="0"/>
                        <a:t>教學</a:t>
                      </a:r>
                      <a:endParaRPr lang="zh-HK" altLang="en-US" sz="16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テキスト ボックス 87"/>
          <p:cNvSpPr txBox="1">
            <a:spLocks noChangeArrowheads="1"/>
          </p:cNvSpPr>
          <p:nvPr/>
        </p:nvSpPr>
        <p:spPr bwMode="auto">
          <a:xfrm>
            <a:off x="250826" y="1988840"/>
            <a:ext cx="8640762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8800" b="1" dirty="0" smtClean="0">
                <a:latin typeface="微軟正黑體" pitchFamily="34" charset="-120"/>
                <a:ea typeface="微軟正黑體" pitchFamily="34" charset="-120"/>
              </a:rPr>
              <a:t>Moodle</a:t>
            </a:r>
          </a:p>
          <a:p>
            <a:pPr algn="ctr"/>
            <a:r>
              <a:rPr lang="zh-TW" altLang="en-US" sz="8800" b="1" smtClean="0">
                <a:latin typeface="微軟正黑體" pitchFamily="34" charset="-120"/>
                <a:ea typeface="微軟正黑體" pitchFamily="34" charset="-120"/>
              </a:rPr>
              <a:t>課程管理</a:t>
            </a:r>
            <a:endParaRPr lang="en-US" altLang="zh-TW" sz="8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6" y="260648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0826" y="224136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0826" y="181273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07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>
              <a:defRPr sz="1800"/>
            </a:pPr>
            <a:r>
              <a:rPr lang="zh-TW" altLang="en-US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如何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登入本校</a:t>
            </a:r>
            <a:r>
              <a:rPr lang="en-US" altLang="zh-TW" sz="2800" b="1" dirty="0" err="1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Moodle</a:t>
            </a:r>
            <a:r>
              <a:rPr lang="zh-TW" altLang="en-US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數位學習平台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1" name="圖片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4" y="1322640"/>
            <a:ext cx="7880640" cy="53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altLang="en-US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建置課程</a:t>
            </a:r>
            <a:r>
              <a:rPr lang="en-US" alt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-</a:t>
            </a:r>
            <a:r>
              <a:rPr lang="zh-TW" altLang="en-US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提出開課申請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1" name="圖片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3" y="1071546"/>
            <a:ext cx="8215370" cy="4429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4860" y="1285860"/>
            <a:ext cx="7069069" cy="459716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4287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133262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-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如何啟用課程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  <a:sym typeface="Wingdings" pitchFamily="2" charset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0" name="圖片 9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71546"/>
            <a:ext cx="8001056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>
              <a:defRPr sz="1800"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建置課程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-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如何啟用課程</a:t>
            </a:r>
            <a:endParaRPr lang="en-US" altLang="zh-TW" sz="2800" b="1" dirty="0" smtClean="0"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  <a:sym typeface="Wingdings" pitchFamily="2" charset="2"/>
            </a:endParaRPr>
          </a:p>
        </p:txBody>
      </p:sp>
      <p:pic>
        <p:nvPicPr>
          <p:cNvPr id="10" name="圖片 9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7858179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課程設定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1" name="圖片 10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8148200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課程頁面區塊功能說明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 charset="-120"/>
              <a:ea typeface="微軟正黑體" pitchFamily="34" charset="-120"/>
              <a:cs typeface="Mangal" pitchFamily="2"/>
            </a:endParaRPr>
          </a:p>
        </p:txBody>
      </p:sp>
      <p:pic>
        <p:nvPicPr>
          <p:cNvPr id="11" name="圖片 10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8358246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課程頁面區塊功能說明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0" name="圖片 9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8215370" cy="4300554"/>
          </a:xfrm>
          <a:prstGeom prst="rect">
            <a:avLst/>
          </a:prstGeom>
        </p:spPr>
      </p:pic>
      <p:pic>
        <p:nvPicPr>
          <p:cNvPr id="11" name="圖片 10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71775"/>
            <a:ext cx="514353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テキスト ボックス 87"/>
          <p:cNvSpPr txBox="1">
            <a:spLocks noChangeArrowheads="1"/>
          </p:cNvSpPr>
          <p:nvPr/>
        </p:nvSpPr>
        <p:spPr bwMode="auto">
          <a:xfrm>
            <a:off x="539552" y="908720"/>
            <a:ext cx="752236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課程綱要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一、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數位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學習課程與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MOOCs</a:t>
            </a:r>
          </a:p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Moodle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軟體介紹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Moodle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課程管理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建置課程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建立學生作業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指派角色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選課方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式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257300" lvl="1" indent="-514350">
              <a:buFont typeface="+mj-lt"/>
              <a:buAutoNum type="arabicPeriod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成績管理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四、總結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6" y="260648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0826" y="224136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0826" y="181273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54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編修課程設定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1" name="圖片 10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8143932" cy="5214974"/>
          </a:xfrm>
          <a:prstGeom prst="rect">
            <a:avLst/>
          </a:prstGeom>
        </p:spPr>
      </p:pic>
      <p:pic>
        <p:nvPicPr>
          <p:cNvPr id="12" name="圖片 11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143116"/>
            <a:ext cx="7224724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編修課程設定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1" name="圖片 10" descr="擷取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7500990" cy="5247576"/>
          </a:xfrm>
          <a:prstGeom prst="rect">
            <a:avLst/>
          </a:prstGeom>
        </p:spPr>
      </p:pic>
      <p:pic>
        <p:nvPicPr>
          <p:cNvPr id="12" name="圖片 11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928803"/>
            <a:ext cx="7643867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lvl="0">
              <a:defRPr sz="1800"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建置課程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課程格式設定</a:t>
            </a:r>
            <a:endParaRPr lang="zh-TW" altLang="en-US" sz="2800" b="1" dirty="0"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8358246" cy="47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69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新增教材網址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9" y="1234203"/>
            <a:ext cx="8250481" cy="562379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32" y="1581119"/>
            <a:ext cx="8348400" cy="44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新增影片教材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2" y="1295264"/>
            <a:ext cx="7884368" cy="506300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8" y="1367280"/>
            <a:ext cx="8503011" cy="445962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66875"/>
            <a:ext cx="73914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新增資料夾及檔案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1837"/>
            <a:ext cx="8280920" cy="54704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/>
          <a:stretch/>
        </p:blipFill>
        <p:spPr>
          <a:xfrm>
            <a:off x="1127475" y="1397120"/>
            <a:ext cx="6961057" cy="46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新增頁面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0" y="1196753"/>
            <a:ext cx="8218712" cy="566124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06" y="1839599"/>
            <a:ext cx="6131628" cy="330152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26" y="230760"/>
            <a:ext cx="6052983" cy="66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03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1</a:t>
            </a: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sz="2800" b="1" i="0" u="none" strike="noStrike" kern="1200" spc="0" dirty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建置</a:t>
            </a:r>
            <a:r>
              <a:rPr lang="zh-TW" sz="2800" b="1" i="0" u="none" strike="noStrike" kern="1200" spc="0" dirty="0" smtClean="0">
                <a:ln>
                  <a:noFill/>
                </a:ln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</a:rPr>
              <a:t>課程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-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討論區設置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4" y="1088997"/>
            <a:ext cx="4786496" cy="587804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67281"/>
            <a:ext cx="6446205" cy="490983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4" y="1244442"/>
            <a:ext cx="7606836" cy="436911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671512"/>
            <a:ext cx="68675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1498" cy="43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altLang="zh-TW" sz="24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2</a:t>
            </a:r>
            <a:endParaRPr lang="en-US" sz="2400" b="1" i="0" u="none" strike="noStrike" kern="1200" spc="0" dirty="0">
              <a:ln>
                <a:noFill/>
              </a:ln>
              <a:solidFill>
                <a:srgbClr val="FFFFFF"/>
              </a:solidFill>
              <a:latin typeface="Copperplate Gothic Bold" pitchFamily="34"/>
              <a:ea typeface="ＭＳ Ｐゴシック" pitchFamily="1"/>
              <a:cs typeface="Mangal" pitchFamily="2"/>
            </a:endParaRP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altLang="en-US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建立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學生作業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功能好像壞了</a:t>
            </a:r>
            <a:r>
              <a:rPr lang="en-US" altLang="zh-TW" dirty="0" smtClean="0"/>
              <a:t>~~~</a:t>
            </a:r>
            <a:r>
              <a:rPr lang="zh-TW" altLang="en-US" dirty="0" smtClean="0"/>
              <a:t>無法</a:t>
            </a:r>
            <a:r>
              <a:rPr lang="en-US" altLang="zh-TW" dirty="0" smtClean="0"/>
              <a:t>show</a:t>
            </a:r>
            <a:endParaRPr lang="zh-TW" altLang="en-US" dirty="0"/>
          </a:p>
        </p:txBody>
      </p:sp>
      <p:sp>
        <p:nvSpPr>
          <p:cNvPr id="13" name="副標題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但是可以用工作坊設</a:t>
            </a:r>
            <a:r>
              <a:rPr lang="zh-TW" altLang="en-US" dirty="0">
                <a:solidFill>
                  <a:srgbClr val="FF0000"/>
                </a:solidFill>
              </a:rPr>
              <a:t>定</a:t>
            </a:r>
            <a:r>
              <a:rPr lang="zh-TW" altLang="en-US" dirty="0" smtClean="0">
                <a:solidFill>
                  <a:srgbClr val="FF0000"/>
                </a:solidFill>
              </a:rPr>
              <a:t>來</a:t>
            </a:r>
            <a:r>
              <a:rPr lang="en-US" altLang="zh-TW" dirty="0" smtClean="0">
                <a:solidFill>
                  <a:srgbClr val="FF0000"/>
                </a:solidFill>
              </a:rPr>
              <a:t>demo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99" y="1196752"/>
            <a:ext cx="7447602" cy="566124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9" y="1322640"/>
            <a:ext cx="7236296" cy="53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指派角色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sp>
        <p:nvSpPr>
          <p:cNvPr id="12" name="テキスト ボックス 82"/>
          <p:cNvSpPr txBox="1">
            <a:spLocks noChangeArrowheads="1"/>
          </p:cNvSpPr>
          <p:nvPr/>
        </p:nvSpPr>
        <p:spPr bwMode="auto">
          <a:xfrm>
            <a:off x="348667" y="205147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ja-JP" sz="2400" b="1" dirty="0" smtClean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3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0" y="1131837"/>
            <a:ext cx="7418920" cy="54673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3510"/>
            <a:ext cx="7196824" cy="527252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0" y="1367280"/>
            <a:ext cx="8165460" cy="54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テキスト ボックス 87"/>
          <p:cNvSpPr txBox="1">
            <a:spLocks noChangeArrowheads="1"/>
          </p:cNvSpPr>
          <p:nvPr/>
        </p:nvSpPr>
        <p:spPr bwMode="auto">
          <a:xfrm>
            <a:off x="250826" y="1988840"/>
            <a:ext cx="8640762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8800" b="1" dirty="0">
                <a:latin typeface="微軟正黑體" pitchFamily="34" charset="-120"/>
                <a:ea typeface="微軟正黑體" pitchFamily="34" charset="-120"/>
              </a:rPr>
              <a:t>數位</a:t>
            </a:r>
            <a:r>
              <a:rPr lang="zh-TW" altLang="en-US" sz="8800" b="1" dirty="0" smtClean="0">
                <a:latin typeface="微軟正黑體" pitchFamily="34" charset="-120"/>
                <a:ea typeface="微軟正黑體" pitchFamily="34" charset="-120"/>
              </a:rPr>
              <a:t>學習課程與</a:t>
            </a:r>
            <a:r>
              <a:rPr lang="en-US" altLang="zh-TW" sz="8800" b="1" dirty="0" smtClean="0">
                <a:latin typeface="微軟正黑體" pitchFamily="34" charset="-120"/>
                <a:ea typeface="微軟正黑體" pitchFamily="34" charset="-120"/>
              </a:rPr>
              <a:t>MOOCs</a:t>
            </a:r>
            <a:endParaRPr lang="zh-TW" altLang="en-US" sz="8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6" y="260648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0826" y="224136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0826" y="181273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63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選課方式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手動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/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自動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)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0359"/>
            <a:ext cx="8351728" cy="5575523"/>
          </a:xfrm>
          <a:prstGeom prst="rect">
            <a:avLst/>
          </a:prstGeom>
        </p:spPr>
      </p:pic>
      <p:sp>
        <p:nvSpPr>
          <p:cNvPr id="15" name="テキスト ボックス 82"/>
          <p:cNvSpPr/>
          <p:nvPr/>
        </p:nvSpPr>
        <p:spPr>
          <a:xfrm>
            <a:off x="342720" y="230760"/>
            <a:ext cx="401498" cy="43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altLang="zh-TW" sz="24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4</a:t>
            </a:r>
            <a:endParaRPr lang="en-US" sz="2400" b="1" i="0" u="none" strike="noStrike" kern="1200" spc="0" dirty="0">
              <a:ln>
                <a:noFill/>
              </a:ln>
              <a:solidFill>
                <a:srgbClr val="FFFFFF"/>
              </a:solidFill>
              <a:latin typeface="Copperplate Gothic Bold" pitchFamily="34"/>
              <a:ea typeface="ＭＳ Ｐゴシック" pitchFamily="1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955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円/楕円 76"/>
          <p:cNvSpPr/>
          <p:nvPr/>
        </p:nvSpPr>
        <p:spPr>
          <a:xfrm>
            <a:off x="333000" y="251280"/>
            <a:ext cx="420480" cy="420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7030A0"/>
          </a:solidFill>
          <a:ln w="25560">
            <a:solidFill>
              <a:srgbClr val="8064A2"/>
            </a:solidFill>
            <a:prstDash val="solid"/>
          </a:ln>
        </p:spPr>
        <p:txBody>
          <a:bodyPr vert="horz" wrap="squar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直線コネクタ 48"/>
          <p:cNvSpPr/>
          <p:nvPr/>
        </p:nvSpPr>
        <p:spPr>
          <a:xfrm>
            <a:off x="893519" y="1322640"/>
            <a:ext cx="0" cy="51695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成績管理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sp>
        <p:nvSpPr>
          <p:cNvPr id="10" name="テキスト ボックス 82"/>
          <p:cNvSpPr/>
          <p:nvPr/>
        </p:nvSpPr>
        <p:spPr>
          <a:xfrm>
            <a:off x="342720" y="230760"/>
            <a:ext cx="401498" cy="43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altLang="zh-TW" sz="24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5</a:t>
            </a:r>
            <a:endParaRPr lang="en-US" sz="2400" b="1" i="0" u="none" strike="noStrike" kern="1200" spc="0" dirty="0">
              <a:ln>
                <a:noFill/>
              </a:ln>
              <a:solidFill>
                <a:srgbClr val="FFFFFF"/>
              </a:solidFill>
              <a:latin typeface="Copperplate Gothic Bold" pitchFamily="34"/>
              <a:ea typeface="ＭＳ Ｐゴシック" pitchFamily="1"/>
              <a:cs typeface="Mangal" pitchFamily="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18500" t="8000" r="20864" b="57000"/>
          <a:stretch/>
        </p:blipFill>
        <p:spPr>
          <a:xfrm>
            <a:off x="611560" y="1131837"/>
            <a:ext cx="8279720" cy="474543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8" y="884161"/>
            <a:ext cx="8592559" cy="56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テキスト ボックス 87"/>
          <p:cNvSpPr txBox="1">
            <a:spLocks noChangeArrowheads="1"/>
          </p:cNvSpPr>
          <p:nvPr/>
        </p:nvSpPr>
        <p:spPr bwMode="auto">
          <a:xfrm>
            <a:off x="250826" y="1988840"/>
            <a:ext cx="864076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8800" b="1" dirty="0">
                <a:latin typeface="微軟正黑體" pitchFamily="34" charset="-120"/>
                <a:ea typeface="微軟正黑體" pitchFamily="34" charset="-120"/>
              </a:rPr>
              <a:t>結語</a:t>
            </a:r>
            <a:endParaRPr lang="en-US" altLang="zh-TW" sz="8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6" y="260648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0826" y="224136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0826" y="181273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25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52360" y="857519"/>
            <a:ext cx="8640360" cy="1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46C0A"/>
          </a:solidFill>
          <a:ln w="25560">
            <a:solidFill>
              <a:srgbClr val="F79646"/>
            </a:solidFill>
            <a:prstDash val="solid"/>
          </a:ln>
        </p:spPr>
        <p:txBody>
          <a:bodyPr vert="horz" wrap="none" lIns="90000" tIns="45000" rIns="90000" bIns="4500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Line 5"/>
          <p:cNvSpPr/>
          <p:nvPr/>
        </p:nvSpPr>
        <p:spPr>
          <a:xfrm>
            <a:off x="252360" y="820800"/>
            <a:ext cx="8638920" cy="0"/>
          </a:xfrm>
          <a:prstGeom prst="line">
            <a:avLst/>
          </a:prstGeom>
          <a:noFill/>
          <a:ln w="19080">
            <a:solidFill>
              <a:srgbClr val="CC99FF"/>
            </a:solidFill>
            <a:prstDash val="solid"/>
            <a:round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Line 6"/>
          <p:cNvSpPr/>
          <p:nvPr/>
        </p:nvSpPr>
        <p:spPr>
          <a:xfrm>
            <a:off x="252360" y="777960"/>
            <a:ext cx="8638920" cy="0"/>
          </a:xfrm>
          <a:prstGeom prst="line">
            <a:avLst/>
          </a:prstGeom>
          <a:noFill/>
          <a:ln w="9360">
            <a:solidFill>
              <a:srgbClr val="F59240"/>
            </a:solidFill>
            <a:prstDash val="solid"/>
          </a:ln>
        </p:spPr>
        <p:txBody>
          <a:bodyPr vert="horz" wrap="square" lIns="90000" tIns="45000" rIns="90000" bIns="4500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テキスト ボックス 82"/>
          <p:cNvSpPr/>
          <p:nvPr/>
        </p:nvSpPr>
        <p:spPr>
          <a:xfrm>
            <a:off x="342720" y="230760"/>
            <a:ext cx="401498" cy="4333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altLang="zh-TW" sz="2400" b="1" i="0" u="none" strike="noStrike" kern="1200" spc="0" dirty="0" smtClean="0">
                <a:ln>
                  <a:noFill/>
                </a:ln>
                <a:solidFill>
                  <a:srgbClr val="FFFFFF"/>
                </a:solidFill>
                <a:latin typeface="Copperplate Gothic Bold" pitchFamily="34"/>
                <a:ea typeface="ＭＳ Ｐゴシック" pitchFamily="1"/>
                <a:cs typeface="Mangal" pitchFamily="2"/>
              </a:rPr>
              <a:t>2</a:t>
            </a:r>
            <a:endParaRPr lang="en-US" sz="2400" b="1" i="0" u="none" strike="noStrike" kern="1200" spc="0" dirty="0">
              <a:ln>
                <a:noFill/>
              </a:ln>
              <a:solidFill>
                <a:srgbClr val="FFFFFF"/>
              </a:solidFill>
              <a:latin typeface="Copperplate Gothic Bold" pitchFamily="34"/>
              <a:ea typeface="ＭＳ Ｐゴシック" pitchFamily="1"/>
              <a:cs typeface="Mangal" pitchFamily="2"/>
            </a:endParaRPr>
          </a:p>
        </p:txBody>
      </p:sp>
      <p:sp>
        <p:nvSpPr>
          <p:cNvPr id="8" name="Text Box 19"/>
          <p:cNvSpPr/>
          <p:nvPr/>
        </p:nvSpPr>
        <p:spPr>
          <a:xfrm>
            <a:off x="932040" y="188640"/>
            <a:ext cx="6771960" cy="7117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zh-TW" altLang="en-US" sz="2800" b="1" dirty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無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論推廣數位學習課程或</a:t>
            </a:r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MOOCs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/>
                <a:ea typeface="微軟正黑體" pitchFamily="1"/>
                <a:cs typeface="Mangal" pitchFamily="2"/>
                <a:sym typeface="Wingdings" pitchFamily="2" charset="2"/>
              </a:rPr>
              <a:t>都必須</a:t>
            </a:r>
            <a:endParaRPr lang="zh-TW" sz="2800" b="1" i="0" u="none" strike="noStrike" kern="1200" spc="0" dirty="0">
              <a:ln>
                <a:noFill/>
              </a:ln>
              <a:solidFill>
                <a:srgbClr val="7030A0"/>
              </a:solidFill>
              <a:latin typeface="微軟正黑體" pitchFamily="34"/>
              <a:ea typeface="微軟正黑體" pitchFamily="1"/>
              <a:cs typeface="Mangal" pitchFamily="2"/>
            </a:endParaRPr>
          </a:p>
        </p:txBody>
      </p:sp>
      <p:sp>
        <p:nvSpPr>
          <p:cNvPr id="17" name="標題 1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772400" cy="1470025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u"/>
            </a:pPr>
            <a:r>
              <a:rPr lang="zh-TW" altLang="en-US" sz="2200" dirty="0"/>
              <a:t>邀請學校老師參與數位課程製作</a:t>
            </a:r>
            <a:r>
              <a:rPr lang="zh-TW" altLang="en-US" sz="2200" b="1" dirty="0">
                <a:solidFill>
                  <a:srgbClr val="FF0000"/>
                </a:solidFill>
              </a:rPr>
              <a:t>應有充足的經費及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誘因</a:t>
            </a:r>
            <a:br>
              <a:rPr lang="zh-TW" altLang="en-US" sz="2200" b="1" dirty="0" smtClean="0">
                <a:solidFill>
                  <a:srgbClr val="FF0000"/>
                </a:solidFill>
              </a:rPr>
            </a:br>
            <a:r>
              <a:rPr lang="zh-TW" altLang="en-US" sz="2200" dirty="0"/>
              <a:t/>
            </a:r>
            <a:br>
              <a:rPr lang="zh-TW" altLang="en-US" sz="2200" dirty="0"/>
            </a:br>
            <a:r>
              <a:rPr lang="en-US" altLang="zh-TW" sz="2200" dirty="0"/>
              <a:t>1.	</a:t>
            </a:r>
            <a:r>
              <a:rPr lang="zh-TW" altLang="en-US" sz="2200" dirty="0" smtClean="0"/>
              <a:t>修</a:t>
            </a:r>
            <a:r>
              <a:rPr lang="zh-TW" altLang="en-US" sz="2200" dirty="0"/>
              <a:t>課人數、突破時空限制以網路傳遞、課程小單元化的特性，雖帶給教學層面諸多優勢及強化學習效果，然而</a:t>
            </a:r>
            <a:r>
              <a:rPr lang="zh-TW" altLang="en-US" sz="2200" b="1" dirty="0">
                <a:solidFill>
                  <a:srgbClr val="FF0000"/>
                </a:solidFill>
              </a:rPr>
              <a:t>仍造成教師於教學進行時面臨部分教學的限制</a:t>
            </a:r>
            <a:r>
              <a:rPr lang="zh-TW" altLang="en-US" sz="2200" dirty="0"/>
              <a:t>。如：難以掌控學生理解及吸收狀況、課程講授過程自由度較低、測驗作弊情形難以防範或掌握、評量方式受到限制、課程內容難易度難受控制、缺乏師生傳承及持續反思</a:t>
            </a:r>
            <a:r>
              <a:rPr lang="zh-TW" altLang="en-US" sz="2200" dirty="0" smtClean="0"/>
              <a:t>過程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/>
              <a:t/>
            </a:r>
            <a:br>
              <a:rPr lang="zh-TW" altLang="en-US" sz="2200" dirty="0"/>
            </a:br>
            <a:r>
              <a:rPr lang="en-US" altLang="zh-TW" sz="2200" dirty="0"/>
              <a:t>2</a:t>
            </a:r>
            <a:r>
              <a:rPr lang="en-US" altLang="zh-TW" sz="2200" dirty="0" smtClean="0"/>
              <a:t>.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教學</a:t>
            </a:r>
            <a:r>
              <a:rPr lang="zh-TW" altLang="en-US" sz="2200" b="1" dirty="0">
                <a:solidFill>
                  <a:srgbClr val="FF0000"/>
                </a:solidFill>
              </a:rPr>
              <a:t>內容設計及製作需花費大量資源及時間</a:t>
            </a:r>
            <a:r>
              <a:rPr lang="zh-TW" altLang="en-US" sz="2200" dirty="0"/>
              <a:t>。教材內容運用素材的版權問題、課程內容製作過程需花費大量的人力及物力、面對錄製形式之教學型態感到不適應、部分示範實驗難以錄製並以影像</a:t>
            </a:r>
            <a:r>
              <a:rPr lang="zh-TW" altLang="en-US" sz="2200" dirty="0" smtClean="0"/>
              <a:t>呈現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/>
              <a:t/>
            </a:r>
            <a:br>
              <a:rPr lang="zh-TW" altLang="en-US" sz="2200" dirty="0"/>
            </a:br>
            <a:r>
              <a:rPr lang="en-US" altLang="zh-TW" sz="2200" dirty="0"/>
              <a:t>3</a:t>
            </a:r>
            <a:r>
              <a:rPr lang="en-US" altLang="zh-TW" sz="2200" dirty="0" smtClean="0"/>
              <a:t>.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非</a:t>
            </a:r>
            <a:r>
              <a:rPr lang="zh-TW" altLang="en-US" sz="2200" b="1" dirty="0">
                <a:solidFill>
                  <a:srgbClr val="FF0000"/>
                </a:solidFill>
              </a:rPr>
              <a:t>即時的課程討論區學生的參與率會不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高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還不如用</a:t>
            </a:r>
            <a:r>
              <a:rPr lang="en-US" altLang="zh-TW" sz="2200" dirty="0" smtClean="0"/>
              <a:t>Line</a:t>
            </a:r>
            <a:r>
              <a:rPr lang="zh-TW" altLang="en-US" sz="2200" dirty="0" smtClean="0"/>
              <a:t>或</a:t>
            </a:r>
            <a:r>
              <a:rPr lang="en-US" altLang="zh-TW" sz="2200" dirty="0" smtClean="0"/>
              <a:t>FB</a:t>
            </a:r>
            <a:r>
              <a:rPr lang="zh-TW" altLang="en-US" sz="2200" dirty="0" smtClean="0"/>
              <a:t>即時</a:t>
            </a:r>
            <a:r>
              <a:rPr lang="en-US" altLang="zh-TW" sz="2200" dirty="0" smtClean="0"/>
              <a:t>)</a:t>
            </a:r>
            <a:br>
              <a:rPr lang="en-US" altLang="zh-TW" sz="2200" dirty="0" smtClean="0"/>
            </a:br>
            <a:r>
              <a:rPr lang="zh-TW" altLang="en-US" sz="2200" dirty="0"/>
              <a:t/>
            </a:r>
            <a:br>
              <a:rPr lang="zh-TW" altLang="en-US" sz="2200" dirty="0"/>
            </a:b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endParaRPr lang="zh-TW" altLang="zh-TW" sz="1000" dirty="0"/>
          </a:p>
        </p:txBody>
      </p:sp>
    </p:spTree>
    <p:extLst>
      <p:ext uri="{BB962C8B-B14F-4D97-AF65-F5344CB8AC3E}">
        <p14:creationId xmlns:p14="http://schemas.microsoft.com/office/powerpoint/2010/main" val="1433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テキスト ボックス 87"/>
          <p:cNvSpPr txBox="1">
            <a:spLocks noChangeArrowheads="1"/>
          </p:cNvSpPr>
          <p:nvPr/>
        </p:nvSpPr>
        <p:spPr bwMode="auto">
          <a:xfrm>
            <a:off x="250826" y="1988840"/>
            <a:ext cx="864076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8800" b="1" dirty="0" smtClean="0">
                <a:latin typeface="微軟正黑體" pitchFamily="34" charset="-120"/>
                <a:ea typeface="微軟正黑體" pitchFamily="34" charset="-120"/>
              </a:rPr>
              <a:t>感謝</a:t>
            </a:r>
            <a:r>
              <a:rPr lang="zh-TW" altLang="en-US" sz="8800" b="1" dirty="0">
                <a:latin typeface="微軟正黑體" pitchFamily="34" charset="-120"/>
                <a:ea typeface="微軟正黑體" pitchFamily="34" charset="-120"/>
              </a:rPr>
              <a:t>參與</a:t>
            </a:r>
            <a:endParaRPr lang="en-US" altLang="zh-TW" sz="8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6" y="260648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0826" y="224136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0826" y="181273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62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2413" y="857473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413" y="820961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52413" y="778098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47575" y="188640"/>
            <a:ext cx="5740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/>
              <a:t>MOOCs</a:t>
            </a:r>
            <a:r>
              <a:rPr lang="zh-TW" altLang="zh-TW" sz="2800" b="1" dirty="0"/>
              <a:t>與數位學習課程認證的界定</a:t>
            </a:r>
            <a:endParaRPr lang="zh-TW" altLang="zh-TW" sz="2800" dirty="0"/>
          </a:p>
        </p:txBody>
      </p:sp>
      <p:sp>
        <p:nvSpPr>
          <p:cNvPr id="23" name="円/楕円 76"/>
          <p:cNvSpPr/>
          <p:nvPr/>
        </p:nvSpPr>
        <p:spPr>
          <a:xfrm>
            <a:off x="333151" y="251371"/>
            <a:ext cx="420687" cy="42068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14" name="二等辺三角形 71"/>
          <p:cNvSpPr/>
          <p:nvPr/>
        </p:nvSpPr>
        <p:spPr>
          <a:xfrm rot="5400000">
            <a:off x="630582" y="1371766"/>
            <a:ext cx="433987" cy="371990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59316"/>
              </p:ext>
            </p:extLst>
          </p:nvPr>
        </p:nvGraphicFramePr>
        <p:xfrm>
          <a:off x="610667" y="1340768"/>
          <a:ext cx="7921774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9494"/>
                <a:gridCol w="3151140"/>
                <a:gridCol w="3151140"/>
              </a:tblGrid>
              <a:tr h="759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項目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MOOCs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數位學習課程認證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1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辦理單位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各大學自主決定是否製作</a:t>
                      </a:r>
                      <a:r>
                        <a:rPr lang="en-US" sz="1800" kern="100" dirty="0">
                          <a:effectLst/>
                        </a:rPr>
                        <a:t>MOOCs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教育部辦理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1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開課方式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教師錄影製片後，於</a:t>
                      </a:r>
                      <a:r>
                        <a:rPr lang="en-US" sz="1800" kern="100" dirty="0">
                          <a:effectLst/>
                        </a:rPr>
                        <a:t>MOOCs</a:t>
                      </a:r>
                      <a:r>
                        <a:rPr lang="zh-TW" sz="1800" kern="100" dirty="0">
                          <a:effectLst/>
                        </a:rPr>
                        <a:t>平台開課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須向教育部申請開課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開課時間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不固定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配合學期開課時間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上課週數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平均</a:t>
                      </a:r>
                      <a:r>
                        <a:rPr lang="en-US" sz="1800" kern="100" dirty="0">
                          <a:effectLst/>
                        </a:rPr>
                        <a:t>6-10</a:t>
                      </a:r>
                      <a:r>
                        <a:rPr lang="zh-TW" sz="1800" kern="100" dirty="0">
                          <a:effectLst/>
                        </a:rPr>
                        <a:t>週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18</a:t>
                      </a:r>
                      <a:r>
                        <a:rPr lang="zh-TW" sz="1800" kern="100" dirty="0">
                          <a:effectLst/>
                        </a:rPr>
                        <a:t>週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學生來源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全世界各地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限該校註冊學生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教學方式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教師錄製教學影片，透過網路完成教學活動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上課方式採線上教學與實體教學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" name="テキスト ボックス 82"/>
          <p:cNvSpPr txBox="1">
            <a:spLocks noChangeArrowheads="1"/>
          </p:cNvSpPr>
          <p:nvPr/>
        </p:nvSpPr>
        <p:spPr bwMode="auto">
          <a:xfrm>
            <a:off x="341088" y="230733"/>
            <a:ext cx="404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ja-JP" sz="2400" b="1" dirty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1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5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2413" y="857473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413" y="820961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52413" y="778098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31862" y="188640"/>
            <a:ext cx="60884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/>
              <a:t>MOOCs</a:t>
            </a:r>
            <a:r>
              <a:rPr lang="zh-TW" altLang="zh-TW" sz="2800" b="1" dirty="0"/>
              <a:t>與數位學習課程認證的界定</a:t>
            </a:r>
            <a:endParaRPr lang="zh-TW" altLang="zh-TW" sz="2800" dirty="0"/>
          </a:p>
        </p:txBody>
      </p:sp>
      <p:sp>
        <p:nvSpPr>
          <p:cNvPr id="23" name="円/楕円 76"/>
          <p:cNvSpPr/>
          <p:nvPr/>
        </p:nvSpPr>
        <p:spPr>
          <a:xfrm>
            <a:off x="333151" y="251371"/>
            <a:ext cx="420687" cy="42068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18" name="二等辺三角形 71"/>
          <p:cNvSpPr/>
          <p:nvPr/>
        </p:nvSpPr>
        <p:spPr>
          <a:xfrm rot="5400000">
            <a:off x="705068" y="3387991"/>
            <a:ext cx="433987" cy="371990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橢圓 18"/>
          <p:cNvSpPr/>
          <p:nvPr/>
        </p:nvSpPr>
        <p:spPr>
          <a:xfrm>
            <a:off x="1102062" y="4005064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橢圓 21"/>
          <p:cNvSpPr/>
          <p:nvPr/>
        </p:nvSpPr>
        <p:spPr>
          <a:xfrm>
            <a:off x="1102062" y="4472632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7" name="橢圓 26"/>
          <p:cNvSpPr/>
          <p:nvPr/>
        </p:nvSpPr>
        <p:spPr>
          <a:xfrm>
            <a:off x="1102062" y="4905360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9" name="橢圓 28"/>
          <p:cNvSpPr/>
          <p:nvPr/>
        </p:nvSpPr>
        <p:spPr>
          <a:xfrm>
            <a:off x="1102062" y="5346700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26647"/>
              </p:ext>
            </p:extLst>
          </p:nvPr>
        </p:nvGraphicFramePr>
        <p:xfrm>
          <a:off x="648727" y="1412779"/>
          <a:ext cx="7883713" cy="4176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713"/>
                <a:gridCol w="3136000"/>
                <a:gridCol w="3136000"/>
              </a:tblGrid>
              <a:tr h="634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項目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MOOCs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數位學習課程認證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教學活動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教學活動大多透過網路完成，也可以結合實體教學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結合網路與實體教學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完課率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平均為</a:t>
                      </a:r>
                      <a:r>
                        <a:rPr lang="en-US" sz="1800" kern="100">
                          <a:effectLst/>
                        </a:rPr>
                        <a:t>5-15%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幾乎為</a:t>
                      </a:r>
                      <a:r>
                        <a:rPr lang="en-US" sz="1800" kern="100" dirty="0">
                          <a:effectLst/>
                        </a:rPr>
                        <a:t>100%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學分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大多數課程不授予學分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為正式課程，授予學分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收費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多數課程不收費，僅收取證書費用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依照學校學分費收取標準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課程教材品質審查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以授課教師為主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教育部委託專家學者審查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課程認證審查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無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教育委託專家學者審查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" name="テキスト ボックス 82"/>
          <p:cNvSpPr txBox="1">
            <a:spLocks noChangeArrowheads="1"/>
          </p:cNvSpPr>
          <p:nvPr/>
        </p:nvSpPr>
        <p:spPr bwMode="auto">
          <a:xfrm>
            <a:off x="341088" y="230733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ja-JP" sz="2400" b="1" dirty="0" smtClean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2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78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テキスト ボックス 87"/>
          <p:cNvSpPr txBox="1">
            <a:spLocks noChangeArrowheads="1"/>
          </p:cNvSpPr>
          <p:nvPr/>
        </p:nvSpPr>
        <p:spPr bwMode="auto">
          <a:xfrm>
            <a:off x="250826" y="1988840"/>
            <a:ext cx="8640762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sz="8800" b="1" dirty="0" smtClean="0">
                <a:latin typeface="微軟正黑體" pitchFamily="34" charset="-120"/>
                <a:ea typeface="微軟正黑體" pitchFamily="34" charset="-120"/>
              </a:rPr>
              <a:t>Moodle</a:t>
            </a:r>
          </a:p>
          <a:p>
            <a:pPr algn="ctr"/>
            <a:r>
              <a:rPr lang="zh-TW" altLang="en-US" sz="8800" b="1" dirty="0" smtClean="0">
                <a:latin typeface="微軟正黑體" pitchFamily="34" charset="-120"/>
                <a:ea typeface="微軟正黑體" pitchFamily="34" charset="-120"/>
              </a:rPr>
              <a:t>軟體介紹</a:t>
            </a:r>
            <a:endParaRPr lang="zh-TW" altLang="en-US" sz="8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0826" y="260648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0826" y="224136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0826" y="181273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17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2413" y="857473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413" y="820961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52413" y="778098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31862" y="188640"/>
            <a:ext cx="529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Moodle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円/楕円 76"/>
          <p:cNvSpPr/>
          <p:nvPr/>
        </p:nvSpPr>
        <p:spPr>
          <a:xfrm>
            <a:off x="333151" y="251371"/>
            <a:ext cx="420687" cy="42068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24" name="テキスト ボックス 82"/>
          <p:cNvSpPr txBox="1">
            <a:spLocks noChangeArrowheads="1"/>
          </p:cNvSpPr>
          <p:nvPr/>
        </p:nvSpPr>
        <p:spPr bwMode="auto">
          <a:xfrm>
            <a:off x="341088" y="230733"/>
            <a:ext cx="404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ja-JP" sz="2400" b="1" dirty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1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4" name="二等辺三角形 71"/>
          <p:cNvSpPr/>
          <p:nvPr/>
        </p:nvSpPr>
        <p:spPr>
          <a:xfrm rot="5400000">
            <a:off x="630582" y="1371766"/>
            <a:ext cx="433987" cy="371990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矩形 1"/>
          <p:cNvSpPr/>
          <p:nvPr/>
        </p:nvSpPr>
        <p:spPr>
          <a:xfrm>
            <a:off x="1294022" y="1328341"/>
            <a:ext cx="74544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</a:t>
            </a:r>
            <a:r>
              <a:rPr lang="zh-HK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免費的學習與課程管理系統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，由澳洲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Martin </a:t>
            </a:r>
            <a:r>
              <a:rPr lang="en-US" altLang="zh-HK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Dougiamas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創， 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Moodle 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的縮寫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源於</a:t>
            </a:r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odular </a:t>
            </a:r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bject-</a:t>
            </a:r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riented </a:t>
            </a:r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ynamic </a:t>
            </a:r>
            <a:r>
              <a:rPr lang="en-US" altLang="zh-HK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earning </a:t>
            </a:r>
            <a:r>
              <a:rPr lang="en-US" altLang="zh-HK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nvironment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（模組化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物件導向動態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學習情境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 </a:t>
            </a:r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Moodle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遵循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GNU General Public License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的授權方式，可以讓您</a:t>
            </a:r>
            <a:r>
              <a:rPr lang="zh-HK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自由的使用及</a:t>
            </a:r>
            <a:r>
              <a:rPr lang="zh-HK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修改程式碼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；它是採用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PHP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語言所設計開發的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Web-Based 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應用系統，透過瀏覽器就可以輕鬆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管理使用者</a:t>
            </a:r>
            <a:r>
              <a: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、建構課程及豐富教學活動</a:t>
            </a:r>
            <a:r>
              <a:rPr lang="zh-HK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但強調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平台模組係為系統人員設置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二等辺三角形 71"/>
          <p:cNvSpPr/>
          <p:nvPr/>
        </p:nvSpPr>
        <p:spPr>
          <a:xfrm rot="5400000">
            <a:off x="705068" y="3387991"/>
            <a:ext cx="433987" cy="371990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矩形 3"/>
          <p:cNvSpPr/>
          <p:nvPr/>
        </p:nvSpPr>
        <p:spPr>
          <a:xfrm>
            <a:off x="1358903" y="3419708"/>
            <a:ext cx="7324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Moodle </a:t>
            </a:r>
            <a:r>
              <a:rPr lang="zh-TW" altLang="en-US" dirty="0"/>
              <a:t>除提供數位學習課程的簡單開設功能</a:t>
            </a:r>
            <a:r>
              <a:rPr lang="zh-TW" altLang="en-US" dirty="0" smtClean="0"/>
              <a:t>，兼具</a:t>
            </a:r>
            <a:r>
              <a:rPr lang="zh-TW" altLang="en-US" dirty="0"/>
              <a:t>各種師生</a:t>
            </a:r>
            <a:r>
              <a:rPr lang="zh-TW" altLang="en-US" dirty="0" smtClean="0"/>
              <a:t>互動</a:t>
            </a:r>
            <a:r>
              <a:rPr lang="zh-HK" altLang="en-US" dirty="0" smtClean="0"/>
              <a:t>模組</a:t>
            </a:r>
            <a:endParaRPr lang="zh-HK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1102062" y="4005064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矩形 4"/>
          <p:cNvSpPr/>
          <p:nvPr/>
        </p:nvSpPr>
        <p:spPr>
          <a:xfrm>
            <a:off x="1403648" y="394166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上傳或分享教學資源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1102062" y="4472632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/>
        </p:nvSpPr>
        <p:spPr>
          <a:xfrm>
            <a:off x="1403648" y="44092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管道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1102062" y="4905360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矩形 27"/>
          <p:cNvSpPr/>
          <p:nvPr/>
        </p:nvSpPr>
        <p:spPr>
          <a:xfrm>
            <a:off x="1403648" y="484196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行事曆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1102062" y="5346700"/>
            <a:ext cx="230487" cy="242541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0" name="矩形 29"/>
          <p:cNvSpPr/>
          <p:nvPr/>
        </p:nvSpPr>
        <p:spPr>
          <a:xfrm>
            <a:off x="1403648" y="528330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記錄學生學習歷程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57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2413" y="857473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413" y="820961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52413" y="778098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31862" y="188640"/>
            <a:ext cx="529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Moodle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優勢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円/楕円 76"/>
          <p:cNvSpPr/>
          <p:nvPr/>
        </p:nvSpPr>
        <p:spPr>
          <a:xfrm>
            <a:off x="333151" y="251371"/>
            <a:ext cx="420687" cy="42068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24" name="テキスト ボックス 82"/>
          <p:cNvSpPr txBox="1">
            <a:spLocks noChangeArrowheads="1"/>
          </p:cNvSpPr>
          <p:nvPr/>
        </p:nvSpPr>
        <p:spPr bwMode="auto">
          <a:xfrm>
            <a:off x="341088" y="230733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ja-JP" sz="2400" b="1" dirty="0" smtClean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2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4" name="二等辺三角形 71"/>
          <p:cNvSpPr/>
          <p:nvPr/>
        </p:nvSpPr>
        <p:spPr>
          <a:xfrm rot="5400000">
            <a:off x="747235" y="1448356"/>
            <a:ext cx="270738" cy="232062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矩形 3"/>
          <p:cNvSpPr/>
          <p:nvPr/>
        </p:nvSpPr>
        <p:spPr>
          <a:xfrm>
            <a:off x="946296" y="1988840"/>
            <a:ext cx="73246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免費取得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快速安裝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減輕網站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管理的負擔。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操作簡單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、推廣容易：無論是協助教師開課或是學生學習，都能在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短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時間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內熟悉操作介面。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批次建立帳號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，再據以設定開課、學習等權限。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課程可以依據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SCORM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標準匯出匯入，促進交流與分享意願。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線上網頁編輯器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，學生作品也能以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方式編輯網頁。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大多數中小學資訊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組長兼任電腦教學的業狀況務來看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增加一個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的好工具。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15616" y="1311151"/>
            <a:ext cx="732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推動者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02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0" y="6381329"/>
            <a:ext cx="9144000" cy="503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zh-TW" altLang="en-US" sz="1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81329"/>
            <a:ext cx="3024991" cy="5040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2413" y="857473"/>
            <a:ext cx="8640762" cy="195263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ja-JP" altLang="en-US">
              <a:ea typeface="ＭＳ Ｐゴシック" pitchFamily="34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52413" y="820961"/>
            <a:ext cx="8639175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52413" y="778098"/>
            <a:ext cx="863917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zh-HK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31862" y="188640"/>
            <a:ext cx="5296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altLang="zh-TW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Moodle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優勢</a:t>
            </a:r>
            <a:endParaRPr lang="zh-TW" altLang="en-US" sz="28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円/楕円 76"/>
          <p:cNvSpPr/>
          <p:nvPr/>
        </p:nvSpPr>
        <p:spPr>
          <a:xfrm>
            <a:off x="333151" y="251371"/>
            <a:ext cx="420687" cy="420687"/>
          </a:xfrm>
          <a:prstGeom prst="ellipse">
            <a:avLst/>
          </a:prstGeom>
          <a:solidFill>
            <a:srgbClr val="7030A0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>
              <a:solidFill>
                <a:srgbClr val="FFFFFF"/>
              </a:solidFill>
              <a:ea typeface="微軟正黑體" pitchFamily="34" charset="-120"/>
            </a:endParaRPr>
          </a:p>
        </p:txBody>
      </p:sp>
      <p:sp>
        <p:nvSpPr>
          <p:cNvPr id="24" name="テキスト ボックス 82"/>
          <p:cNvSpPr txBox="1">
            <a:spLocks noChangeArrowheads="1"/>
          </p:cNvSpPr>
          <p:nvPr/>
        </p:nvSpPr>
        <p:spPr bwMode="auto">
          <a:xfrm>
            <a:off x="341088" y="230733"/>
            <a:ext cx="40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en-US" altLang="ja-JP" sz="2400" b="1" dirty="0" smtClean="0">
                <a:solidFill>
                  <a:schemeClr val="bg1"/>
                </a:solidFill>
                <a:latin typeface="Copperplate Gothic Bold" pitchFamily="34" charset="0"/>
                <a:ea typeface="ＭＳ Ｐゴシック" pitchFamily="34" charset="-128"/>
              </a:rPr>
              <a:t>2</a:t>
            </a:r>
            <a:endParaRPr kumimoji="0" lang="ja-JP" altLang="en-US" sz="2400" b="1" dirty="0">
              <a:solidFill>
                <a:schemeClr val="bg1"/>
              </a:solidFill>
              <a:latin typeface="Copperplate Gothic Bold" pitchFamily="34" charset="0"/>
              <a:ea typeface="ＭＳ Ｐゴシック" pitchFamily="34" charset="-128"/>
            </a:endParaRPr>
          </a:p>
        </p:txBody>
      </p:sp>
      <p:sp>
        <p:nvSpPr>
          <p:cNvPr id="14" name="二等辺三角形 71"/>
          <p:cNvSpPr/>
          <p:nvPr/>
        </p:nvSpPr>
        <p:spPr>
          <a:xfrm rot="5400000">
            <a:off x="747235" y="1448356"/>
            <a:ext cx="270738" cy="232062"/>
          </a:xfrm>
          <a:prstGeom prst="triangle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矩形 3"/>
          <p:cNvSpPr/>
          <p:nvPr/>
        </p:nvSpPr>
        <p:spPr>
          <a:xfrm>
            <a:off x="946296" y="1988840"/>
            <a:ext cx="7945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提供一份線上資源的同時，即可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一系列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教學活動的規劃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Moodle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老師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提供一個網站連結或數位檔案時，可以一併規劃討論區、作業與心得版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測驗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等，不僅自己教學時可以使用，也提供學生非同步補充學習與同儕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交流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學習歷程紀錄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，如同上述的課程規劃，在教師管端，可以掌握學生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參與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歷程和表現。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課程包交流或模版套用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，老師在校內或校際之間，可以彼此分享交換自己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作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的課程，或是改製他人提供的課程模板，加速知識分享與教學智慧傳承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效率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課程包匯出匯入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的概念，老師可以單機架站方式，離線製作自己的網路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，再將備份檔傳至主機即可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在做好課程設定及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，系統應初步設置完善且穩定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15616" y="1311151"/>
            <a:ext cx="732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教學應用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4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2604</TotalTime>
  <Words>1162</Words>
  <Application>Microsoft Office PowerPoint</Application>
  <PresentationFormat>如螢幕大小 (4:3)</PresentationFormat>
  <Paragraphs>227</Paragraphs>
  <Slides>34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Calibri</vt:lpstr>
      <vt:lpstr>微軟正黑體 Light</vt:lpstr>
      <vt:lpstr>Times New Roman</vt:lpstr>
      <vt:lpstr>Wingdings</vt:lpstr>
      <vt:lpstr>Microsoft YaHei</vt:lpstr>
      <vt:lpstr>Copperplate Gothic Bold</vt:lpstr>
      <vt:lpstr>新細明體</vt:lpstr>
      <vt:lpstr>Arial</vt:lpstr>
      <vt:lpstr>ＭＳ Ｐゴシック</vt:lpstr>
      <vt:lpstr>Mangal</vt:lpstr>
      <vt:lpstr>微軟正黑體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功能好像壞了~~~無法show</vt:lpstr>
      <vt:lpstr>PowerPoint 簡報</vt:lpstr>
      <vt:lpstr>PowerPoint 簡報</vt:lpstr>
      <vt:lpstr>PowerPoint 簡報</vt:lpstr>
      <vt:lpstr>PowerPoint 簡報</vt:lpstr>
      <vt:lpstr>邀請學校老師參與數位課程製作應有充足的經費及誘因  1. 修課人數、突破時空限制以網路傳遞、課程小單元化的特性，雖帶給教學層面諸多優勢及強化學習效果，然而仍造成教師於教學進行時面臨部分教學的限制。如：難以掌控學生理解及吸收狀況、課程講授過程自由度較低、測驗作弊情形難以防範或掌握、評量方式受到限制、課程內容難易度難受控制、缺乏師生傳承及持續反思過程  2.教學內容設計及製作需花費大量資源及時間。教材內容運用素材的版權問題、課程內容製作過程需花費大量的人力及物力、面對錄製形式之教學型態感到不適應、部分示範實驗難以錄製並以影像呈現  3.非即時的課程討論區學生的參與率會不高(還不如用Line或FB即時)   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Ellen Tsai</dc:creator>
  <cp:lastModifiedBy>Windows 使用者</cp:lastModifiedBy>
  <cp:revision>58</cp:revision>
  <dcterms:created xsi:type="dcterms:W3CDTF">2012-05-08T08:06:59Z</dcterms:created>
  <dcterms:modified xsi:type="dcterms:W3CDTF">2018-04-12T01:03:25Z</dcterms:modified>
</cp:coreProperties>
</file>