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7"/>
  </p:notesMasterIdLst>
  <p:sldIdLst>
    <p:sldId id="447" r:id="rId11"/>
    <p:sldId id="448" r:id="rId12"/>
    <p:sldId id="480" r:id="rId13"/>
    <p:sldId id="454" r:id="rId14"/>
    <p:sldId id="456" r:id="rId15"/>
    <p:sldId id="483" r:id="rId16"/>
    <p:sldId id="485" r:id="rId17"/>
    <p:sldId id="487" r:id="rId18"/>
    <p:sldId id="489" r:id="rId19"/>
    <p:sldId id="486" r:id="rId20"/>
    <p:sldId id="494" r:id="rId21"/>
    <p:sldId id="488" r:id="rId22"/>
    <p:sldId id="490" r:id="rId23"/>
    <p:sldId id="492" r:id="rId24"/>
    <p:sldId id="495" r:id="rId25"/>
    <p:sldId id="481" r:id="rId26"/>
  </p:sldIdLst>
  <p:sldSz cx="12190413" cy="6859588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C7C9"/>
    <a:srgbClr val="266C5F"/>
    <a:srgbClr val="FFFFFF"/>
    <a:srgbClr val="77A3C1"/>
    <a:srgbClr val="000000"/>
    <a:srgbClr val="D5493A"/>
    <a:srgbClr val="5AD6BE"/>
    <a:srgbClr val="F7F7F7"/>
    <a:srgbClr val="F5F5F5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8" autoAdjust="0"/>
    <p:restoredTop sz="93659" autoAdjust="0"/>
  </p:normalViewPr>
  <p:slideViewPr>
    <p:cSldViewPr snapToGrid="0" showGuides="1">
      <p:cViewPr>
        <p:scale>
          <a:sx n="90" d="100"/>
          <a:sy n="90" d="100"/>
        </p:scale>
        <p:origin x="-1512" y="-60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799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679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679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679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03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03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03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799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82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93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03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679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679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679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679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679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11" Type="http://schemas.openxmlformats.org/officeDocument/2006/relationships/image" Target="../media/image7.pn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Ariel\Desktop\未命名-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1" b="14842"/>
          <a:stretch/>
        </p:blipFill>
        <p:spPr bwMode="auto">
          <a:xfrm>
            <a:off x="-1338" y="3004084"/>
            <a:ext cx="12191751" cy="316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组合 58"/>
          <p:cNvGrpSpPr/>
          <p:nvPr/>
        </p:nvGrpSpPr>
        <p:grpSpPr>
          <a:xfrm rot="2700000">
            <a:off x="681829" y="1864125"/>
            <a:ext cx="2862343" cy="3006362"/>
            <a:chOff x="0" y="986971"/>
            <a:chExt cx="4615543" cy="4847774"/>
          </a:xfrm>
        </p:grpSpPr>
        <p:sp>
          <p:nvSpPr>
            <p:cNvPr id="60" name="矩形 59"/>
            <p:cNvSpPr/>
            <p:nvPr/>
          </p:nvSpPr>
          <p:spPr>
            <a:xfrm>
              <a:off x="449943" y="986971"/>
              <a:ext cx="4165600" cy="4847774"/>
            </a:xfrm>
            <a:prstGeom prst="rect">
              <a:avLst/>
            </a:prstGeom>
            <a:noFill/>
            <a:ln>
              <a:solidFill>
                <a:srgbClr val="266C5F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0" y="1320801"/>
              <a:ext cx="4180114" cy="4180114"/>
            </a:xfrm>
            <a:prstGeom prst="rect">
              <a:avLst/>
            </a:prstGeom>
            <a:solidFill>
              <a:srgbClr val="266C5F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/>
          <p:cNvSpPr/>
          <p:nvPr/>
        </p:nvSpPr>
        <p:spPr>
          <a:xfrm rot="2700000">
            <a:off x="2332200" y="1403028"/>
            <a:ext cx="3616790" cy="4209090"/>
          </a:xfrm>
          <a:prstGeom prst="rect">
            <a:avLst/>
          </a:prstGeom>
          <a:noFill/>
          <a:ln>
            <a:solidFill>
              <a:srgbClr val="266C5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 rot="2700000">
            <a:off x="5182811" y="1190047"/>
            <a:ext cx="1486859" cy="1561670"/>
            <a:chOff x="0" y="986971"/>
            <a:chExt cx="4615543" cy="4847774"/>
          </a:xfrm>
        </p:grpSpPr>
        <p:sp>
          <p:nvSpPr>
            <p:cNvPr id="24" name="矩形 23"/>
            <p:cNvSpPr/>
            <p:nvPr/>
          </p:nvSpPr>
          <p:spPr>
            <a:xfrm>
              <a:off x="449943" y="986971"/>
              <a:ext cx="4165600" cy="4847774"/>
            </a:xfrm>
            <a:prstGeom prst="rect">
              <a:avLst/>
            </a:prstGeom>
            <a:noFill/>
            <a:ln>
              <a:solidFill>
                <a:srgbClr val="266C5F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0" y="1320801"/>
              <a:ext cx="4180114" cy="4180114"/>
            </a:xfrm>
            <a:prstGeom prst="rect">
              <a:avLst/>
            </a:prstGeom>
            <a:solidFill>
              <a:srgbClr val="266C5F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 rot="2700000">
            <a:off x="4879379" y="5449963"/>
            <a:ext cx="751113" cy="788905"/>
            <a:chOff x="0" y="986971"/>
            <a:chExt cx="4615543" cy="4847774"/>
          </a:xfrm>
        </p:grpSpPr>
        <p:sp>
          <p:nvSpPr>
            <p:cNvPr id="28" name="矩形 27"/>
            <p:cNvSpPr/>
            <p:nvPr/>
          </p:nvSpPr>
          <p:spPr>
            <a:xfrm>
              <a:off x="449943" y="986971"/>
              <a:ext cx="4165600" cy="4847774"/>
            </a:xfrm>
            <a:prstGeom prst="rect">
              <a:avLst/>
            </a:prstGeom>
            <a:noFill/>
            <a:ln>
              <a:solidFill>
                <a:srgbClr val="266C5F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0" y="1320801"/>
              <a:ext cx="4180114" cy="4180114"/>
            </a:xfrm>
            <a:prstGeom prst="rect">
              <a:avLst/>
            </a:prstGeom>
            <a:solidFill>
              <a:srgbClr val="266C5F">
                <a:alpha val="78000"/>
              </a:srgbClr>
            </a:solidFill>
            <a:ln>
              <a:solidFill>
                <a:srgbClr val="266C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PA_Line 21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318606" y="2135368"/>
            <a:ext cx="4733192" cy="14736"/>
          </a:xfrm>
          <a:prstGeom prst="line">
            <a:avLst/>
          </a:prstGeom>
          <a:noFill/>
          <a:ln w="6350">
            <a:solidFill>
              <a:srgbClr val="266C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solidFill>
                <a:srgbClr val="E94E60"/>
              </a:solidFill>
              <a:latin typeface="Arial" pitchFamily="34" charset="0"/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307" y="6285013"/>
            <a:ext cx="2042836" cy="449799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6626180" y="538962"/>
            <a:ext cx="10038974" cy="2323528"/>
            <a:chOff x="6626180" y="538962"/>
            <a:chExt cx="10038974" cy="2323528"/>
          </a:xfrm>
        </p:grpSpPr>
        <p:sp>
          <p:nvSpPr>
            <p:cNvPr id="33" name="18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626180" y="538962"/>
              <a:ext cx="6383966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宋体" pitchFamily="2" charset="-122"/>
                </a:rPr>
                <a:t>                        </a:t>
              </a:r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宋体" pitchFamily="2" charset="-122"/>
                </a:rPr>
                <a:t>(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宋体" pitchFamily="2" charset="-122"/>
                </a:rPr>
                <a:t>原</a:t>
              </a:r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宋体" pitchFamily="2" charset="-122"/>
                </a:rPr>
                <a:t>: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宋体" pitchFamily="2" charset="-122"/>
                </a:rPr>
                <a:t>數位化論文典藏聯盟</a:t>
              </a:r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宋体" pitchFamily="2" charset="-122"/>
                </a:rPr>
                <a:t>)</a:t>
              </a:r>
              <a:endPara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宋体" pitchFamily="2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宋体" pitchFamily="2" charset="-122"/>
                </a:rPr>
                <a:t>國際博碩士論文全文資料庫</a:t>
              </a:r>
              <a:endParaRPr lang="en-US" altLang="zh-CN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宋体" pitchFamily="2" charset="-122"/>
              </a:endParaRPr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7865950" y="1685592"/>
              <a:ext cx="879920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rgbClr val="D5493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宋体" pitchFamily="2" charset="-122"/>
                </a:defRPr>
              </a:lvl1pPr>
            </a:lstStyle>
            <a:p>
              <a:r>
                <a:rPr lang="en-US" altLang="zh-TW" sz="1800" dirty="0">
                  <a:solidFill>
                    <a:srgbClr val="266C5F"/>
                  </a:solidFill>
                </a:rPr>
                <a:t>Digital Dissertation </a:t>
              </a:r>
              <a:r>
                <a:rPr lang="en-US" altLang="zh-TW" sz="1800" dirty="0" smtClean="0">
                  <a:solidFill>
                    <a:srgbClr val="266C5F"/>
                  </a:solidFill>
                </a:rPr>
                <a:t>Consortium</a:t>
              </a:r>
              <a:r>
                <a:rPr lang="zh-TW" altLang="en-US" sz="1800" dirty="0" smtClean="0">
                  <a:solidFill>
                    <a:srgbClr val="266C5F"/>
                  </a:solidFill>
                </a:rPr>
                <a:t> </a:t>
              </a:r>
              <a:r>
                <a:rPr lang="en-US" altLang="zh-TW" sz="1800" dirty="0" smtClean="0">
                  <a:solidFill>
                    <a:srgbClr val="266C5F"/>
                  </a:solidFill>
                </a:rPr>
                <a:t>(DDC)</a:t>
              </a:r>
              <a:endParaRPr lang="zh-TW" altLang="en-US" sz="1800" dirty="0">
                <a:solidFill>
                  <a:srgbClr val="266C5F"/>
                </a:solidFill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8001151" y="2308492"/>
              <a:ext cx="3899729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rgbClr val="D5493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宋体" pitchFamily="2" charset="-122"/>
                </a:defRPr>
              </a:lvl1pPr>
            </a:lstStyle>
            <a:p>
              <a:pPr algn="r"/>
              <a:r>
                <a:rPr lang="zh-TW" altLang="en-US" sz="1800" b="0" dirty="0" smtClean="0">
                  <a:solidFill>
                    <a:schemeClr val="tx1"/>
                  </a:solidFill>
                </a:rPr>
                <a:t>周佳蓁      </a:t>
              </a:r>
              <a:endParaRPr lang="en-US" altLang="zh-TW" sz="1800" b="0" dirty="0" smtClean="0">
                <a:solidFill>
                  <a:schemeClr val="tx1"/>
                </a:solidFill>
              </a:endParaRPr>
            </a:p>
            <a:p>
              <a:pPr algn="r"/>
              <a:r>
                <a:rPr lang="zh-TW" altLang="en-US" sz="1800" b="0" dirty="0" smtClean="0">
                  <a:solidFill>
                    <a:schemeClr val="tx1"/>
                  </a:solidFill>
                </a:rPr>
                <a:t>漢</a:t>
              </a:r>
              <a:r>
                <a:rPr lang="zh-TW" altLang="en-US" sz="1800" b="0" dirty="0">
                  <a:solidFill>
                    <a:schemeClr val="tx1"/>
                  </a:solidFill>
                </a:rPr>
                <a:t>珍圖書公司</a:t>
              </a:r>
              <a:r>
                <a:rPr lang="zh-TW" altLang="en-US" sz="1800" b="0" dirty="0" smtClean="0">
                  <a:solidFill>
                    <a:schemeClr val="tx1"/>
                  </a:solidFill>
                </a:rPr>
                <a:t> </a:t>
              </a:r>
              <a:endParaRPr lang="zh-TW" altLang="en-US" sz="1800" b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14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7" r="1250"/>
          <a:stretch/>
        </p:blipFill>
        <p:spPr bwMode="auto">
          <a:xfrm>
            <a:off x="1102523" y="1470100"/>
            <a:ext cx="10122873" cy="4815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"/>
          <p:cNvSpPr txBox="1"/>
          <p:nvPr/>
        </p:nvSpPr>
        <p:spPr>
          <a:xfrm>
            <a:off x="3590354" y="292653"/>
            <a:ext cx="5009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論文瀏覽</a:t>
            </a:r>
            <a:r>
              <a:rPr lang="en-US" altLang="zh-TW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學門分類、瀏覽排行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914400"/>
            <a:ext cx="12190413" cy="57150"/>
          </a:xfrm>
          <a:prstGeom prst="rect">
            <a:avLst/>
          </a:prstGeom>
          <a:solidFill>
            <a:srgbClr val="266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663224" y="2700757"/>
            <a:ext cx="1838589" cy="33777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3590354" y="2813894"/>
            <a:ext cx="607912" cy="253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4606376" y="2204307"/>
            <a:ext cx="2280199" cy="38779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</a:t>
            </a: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各種學門所有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論文</a:t>
            </a:r>
            <a:endParaRPr lang="en-US" altLang="zh-TW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0E53E17-EBA4-4781-9D28-6708DBD73481}"/>
              </a:ext>
            </a:extLst>
          </p:cNvPr>
          <p:cNvSpPr/>
          <p:nvPr/>
        </p:nvSpPr>
        <p:spPr>
          <a:xfrm>
            <a:off x="6753225" y="1866900"/>
            <a:ext cx="657225" cy="261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8F0BD2C5-181C-49F3-8594-EC7253820E51}"/>
              </a:ext>
            </a:extLst>
          </p:cNvPr>
          <p:cNvSpPr/>
          <p:nvPr/>
        </p:nvSpPr>
        <p:spPr>
          <a:xfrm>
            <a:off x="1463039" y="5578226"/>
            <a:ext cx="1687483" cy="68326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提供資料庫前五名熱門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瀏覽排行</a:t>
            </a:r>
            <a:endParaRPr lang="en-US" altLang="zh-TW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423223" y="1997349"/>
            <a:ext cx="6436747" cy="3885383"/>
            <a:chOff x="3418287" y="2052819"/>
            <a:chExt cx="6436747" cy="3885383"/>
          </a:xfrm>
        </p:grpSpPr>
        <p:grpSp>
          <p:nvGrpSpPr>
            <p:cNvPr id="6" name="群組 5"/>
            <p:cNvGrpSpPr/>
            <p:nvPr/>
          </p:nvGrpSpPr>
          <p:grpSpPr>
            <a:xfrm>
              <a:off x="5174432" y="2052819"/>
              <a:ext cx="4680602" cy="3885383"/>
              <a:chOff x="5186789" y="1930009"/>
              <a:chExt cx="4680602" cy="3885383"/>
            </a:xfrm>
          </p:grpSpPr>
          <p:grpSp>
            <p:nvGrpSpPr>
              <p:cNvPr id="2" name="群組 1"/>
              <p:cNvGrpSpPr/>
              <p:nvPr/>
            </p:nvGrpSpPr>
            <p:grpSpPr>
              <a:xfrm>
                <a:off x="5186789" y="1930009"/>
                <a:ext cx="4668489" cy="3885383"/>
                <a:chOff x="5094636" y="2025964"/>
                <a:chExt cx="4668489" cy="3885383"/>
              </a:xfrm>
            </p:grpSpPr>
            <p:pic>
              <p:nvPicPr>
                <p:cNvPr id="4098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1488" y="2025964"/>
                  <a:ext cx="4211637" cy="3885383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8" name="矩形 17"/>
                <p:cNvSpPr/>
                <p:nvPr/>
              </p:nvSpPr>
              <p:spPr>
                <a:xfrm>
                  <a:off x="5094636" y="3067396"/>
                  <a:ext cx="224123" cy="306167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08" t="21750" r="28494" b="4394"/>
              <a:stretch/>
            </p:blipFill>
            <p:spPr bwMode="auto">
              <a:xfrm>
                <a:off x="5655754" y="1948353"/>
                <a:ext cx="4211637" cy="3823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矩形 27"/>
            <p:cNvSpPr/>
            <p:nvPr/>
          </p:nvSpPr>
          <p:spPr>
            <a:xfrm>
              <a:off x="3418287" y="3933490"/>
              <a:ext cx="2323252" cy="795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更多</a:t>
              </a:r>
              <a:endPara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000" dirty="0" smtClean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</a:t>
              </a:r>
              <a:r>
                <a:rPr lang="zh-TW" altLang="en-US" sz="10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</a:t>
              </a:r>
              <a:r>
                <a:rPr lang="zh-TW" altLang="en-US" sz="1000" dirty="0" smtClean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欲查看學門的「更多」符號，</a:t>
              </a:r>
              <a:r>
                <a:rPr lang="zh-TW" altLang="en-US" sz="10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有更詳細的學科分類。</a:t>
              </a: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t="7523" r="58294" b="81584"/>
          <a:stretch/>
        </p:blipFill>
        <p:spPr bwMode="auto">
          <a:xfrm>
            <a:off x="1911844" y="1530075"/>
            <a:ext cx="3357019" cy="69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3789508" y="2015693"/>
            <a:ext cx="7682152" cy="4355214"/>
            <a:chOff x="3733672" y="2365493"/>
            <a:chExt cx="7682152" cy="4355214"/>
          </a:xfrm>
        </p:grpSpPr>
        <p:grpSp>
          <p:nvGrpSpPr>
            <p:cNvPr id="5" name="群組 4"/>
            <p:cNvGrpSpPr/>
            <p:nvPr/>
          </p:nvGrpSpPr>
          <p:grpSpPr>
            <a:xfrm>
              <a:off x="3733672" y="2365494"/>
              <a:ext cx="7682152" cy="4355213"/>
              <a:chOff x="3752814" y="2128107"/>
              <a:chExt cx="7682152" cy="4355213"/>
            </a:xfrm>
          </p:grpSpPr>
          <p:grpSp>
            <p:nvGrpSpPr>
              <p:cNvPr id="4" name="群組 3"/>
              <p:cNvGrpSpPr/>
              <p:nvPr/>
            </p:nvGrpSpPr>
            <p:grpSpPr>
              <a:xfrm>
                <a:off x="3752814" y="2128107"/>
                <a:ext cx="6633246" cy="4355213"/>
                <a:chOff x="3752814" y="2128107"/>
                <a:chExt cx="6633246" cy="4355213"/>
              </a:xfrm>
            </p:grpSpPr>
            <p:sp>
              <p:nvSpPr>
                <p:cNvPr id="26" name="矩形 25"/>
                <p:cNvSpPr/>
                <p:nvPr/>
              </p:nvSpPr>
              <p:spPr>
                <a:xfrm>
                  <a:off x="8659918" y="5668857"/>
                  <a:ext cx="1726142" cy="400479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pic>
              <p:nvPicPr>
                <p:cNvPr id="4099" name="Picture 3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2814" y="2128107"/>
                  <a:ext cx="4725987" cy="4355213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xmlns="" id="{8F0BD2C5-181C-49F3-8594-EC7253820E51}"/>
                  </a:ext>
                </a:extLst>
              </p:cNvPr>
              <p:cNvSpPr/>
              <p:nvPr/>
            </p:nvSpPr>
            <p:spPr>
              <a:xfrm>
                <a:off x="9747483" y="4908076"/>
                <a:ext cx="1687483" cy="795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2">
                    <a:lumMod val="1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zh-TW" altLang="en-US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更多</a:t>
                </a:r>
                <a:endParaRPr lang="en-US" altLang="zh-TW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zh-TW" altLang="en-US" sz="1000" dirty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點選更多及會出現所有學門的詳細學科可供挑選</a:t>
                </a:r>
                <a:endParaRPr lang="en-US" altLang="zh-TW" sz="10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31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71" t="20792" r="28891" b="3877"/>
            <a:stretch/>
          </p:blipFill>
          <p:spPr bwMode="auto">
            <a:xfrm>
              <a:off x="3758385" y="2365493"/>
              <a:ext cx="4670523" cy="4355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57303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  <p:bldP spid="24" grpId="2" animBg="1"/>
      <p:bldP spid="27" grpId="0" animBg="1"/>
      <p:bldP spid="27" grpId="1" animBg="1"/>
      <p:bldP spid="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7" r="1250"/>
          <a:stretch/>
        </p:blipFill>
        <p:spPr bwMode="auto">
          <a:xfrm>
            <a:off x="1272835" y="1082047"/>
            <a:ext cx="10122873" cy="4815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0" y="914400"/>
            <a:ext cx="12190413" cy="57150"/>
          </a:xfrm>
          <a:prstGeom prst="rect">
            <a:avLst/>
          </a:prstGeom>
          <a:solidFill>
            <a:srgbClr val="266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"/>
          <p:cNvSpPr txBox="1"/>
          <p:nvPr/>
        </p:nvSpPr>
        <p:spPr>
          <a:xfrm>
            <a:off x="3231281" y="292653"/>
            <a:ext cx="5727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</a:t>
            </a:r>
            <a:r>
              <a:rPr lang="zh-TW" alt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學門</a:t>
            </a:r>
            <a:r>
              <a:rPr lang="zh-TW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搜尋</a:t>
            </a:r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結果</a:t>
            </a:r>
            <a:r>
              <a:rPr lang="en-US" altLang="zh-TW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農業學</a:t>
            </a:r>
            <a:r>
              <a:rPr lang="zh-TW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之論文為例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3872124" y="2426809"/>
            <a:ext cx="4957043" cy="683264"/>
            <a:chOff x="3872124" y="2426809"/>
            <a:chExt cx="4957043" cy="683264"/>
          </a:xfrm>
        </p:grpSpPr>
        <p:sp>
          <p:nvSpPr>
            <p:cNvPr id="43" name="矩形 42"/>
            <p:cNvSpPr/>
            <p:nvPr/>
          </p:nvSpPr>
          <p:spPr>
            <a:xfrm>
              <a:off x="3872124" y="2705994"/>
              <a:ext cx="1719049" cy="4040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Rectangle 5"/>
            <p:cNvSpPr>
              <a:spLocks noChangeArrowheads="1"/>
            </p:cNvSpPr>
            <p:nvPr/>
          </p:nvSpPr>
          <p:spPr bwMode="auto">
            <a:xfrm>
              <a:off x="5700046" y="2426809"/>
              <a:ext cx="3129121" cy="6832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點選學門「農業」，可查看所有「農業學」相關論文</a:t>
              </a:r>
              <a:endPara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6" r="1250"/>
          <a:stretch/>
        </p:blipFill>
        <p:spPr bwMode="auto">
          <a:xfrm>
            <a:off x="785396" y="1418810"/>
            <a:ext cx="9829299" cy="521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1708947" y="3446271"/>
            <a:ext cx="7203255" cy="2081804"/>
            <a:chOff x="1708947" y="3446271"/>
            <a:chExt cx="7203255" cy="2081804"/>
          </a:xfrm>
        </p:grpSpPr>
        <p:grpSp>
          <p:nvGrpSpPr>
            <p:cNvPr id="41" name="群組 40"/>
            <p:cNvGrpSpPr/>
            <p:nvPr/>
          </p:nvGrpSpPr>
          <p:grpSpPr>
            <a:xfrm>
              <a:off x="1708947" y="3446271"/>
              <a:ext cx="7203255" cy="2081804"/>
              <a:chOff x="1708947" y="3446271"/>
              <a:chExt cx="7203255" cy="2081804"/>
            </a:xfrm>
          </p:grpSpPr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47" t="63457" r="69861" b="22840"/>
              <a:stretch/>
            </p:blipFill>
            <p:spPr bwMode="auto">
              <a:xfrm>
                <a:off x="3592287" y="4637005"/>
                <a:ext cx="1998888" cy="89107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grpSp>
            <p:nvGrpSpPr>
              <p:cNvPr id="38" name="群組 37"/>
              <p:cNvGrpSpPr/>
              <p:nvPr/>
            </p:nvGrpSpPr>
            <p:grpSpPr>
              <a:xfrm>
                <a:off x="1708947" y="3446271"/>
                <a:ext cx="7203255" cy="1400049"/>
                <a:chOff x="1708947" y="3446271"/>
                <a:chExt cx="7203255" cy="1400049"/>
              </a:xfrm>
            </p:grpSpPr>
            <p:pic>
              <p:nvPicPr>
                <p:cNvPr id="512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125" t="58750" r="74722" b="27423"/>
                <a:stretch/>
              </p:blipFill>
              <p:spPr bwMode="auto">
                <a:xfrm>
                  <a:off x="3592336" y="3639512"/>
                  <a:ext cx="1289844" cy="825500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36" name="Rectangle 5"/>
                <p:cNvSpPr>
                  <a:spLocks noChangeArrowheads="1"/>
                </p:cNvSpPr>
                <p:nvPr/>
              </p:nvSpPr>
              <p:spPr bwMode="auto">
                <a:xfrm>
                  <a:off x="5617013" y="3446271"/>
                  <a:ext cx="3295189" cy="101874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  <a:spcBef>
                      <a:spcPts val="300"/>
                    </a:spcBef>
                  </a:pPr>
                  <a:r>
                    <a:rPr lang="zh-TW" altLang="en-US" sz="16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縮小檢索範圍</a:t>
                  </a:r>
                  <a:endParaRPr lang="en-US" altLang="zh-TW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>
                    <a:lnSpc>
                      <a:spcPct val="120000"/>
                    </a:lnSpc>
                    <a:spcBef>
                      <a:spcPts val="300"/>
                    </a:spcBef>
                  </a:pPr>
                  <a:r>
                    <a:rPr lang="zh-TW" altLang="en-US" sz="1000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點選學門，可</a:t>
                  </a:r>
                  <a:r>
                    <a:rPr lang="zh-TW" altLang="en-US" sz="1000" dirty="0">
                      <a:solidFill>
                        <a:schemeClr val="bg1">
                          <a:lumMod val="50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查詢跨學門論文，如點選「環境科學」，即可篩選出「農業」相關及「環境科學」相關之</a:t>
                  </a:r>
                  <a:r>
                    <a:rPr lang="zh-TW" altLang="en-US" sz="1000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論文。</a:t>
                  </a:r>
                  <a:endParaRPr lang="en-US" altLang="zh-TW" sz="1000" dirty="0" smtClean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>
                    <a:lnSpc>
                      <a:spcPct val="120000"/>
                    </a:lnSpc>
                    <a:spcBef>
                      <a:spcPts val="300"/>
                    </a:spcBef>
                  </a:pPr>
                  <a:r>
                    <a:rPr lang="zh-TW" altLang="en-US" sz="1000" dirty="0" smtClean="0">
                      <a:solidFill>
                        <a:schemeClr val="bg1">
                          <a:lumMod val="50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點選學科，則可篩選出「農業」相關，更詳細的學科。</a:t>
                  </a:r>
                  <a:endParaRPr lang="en-US" altLang="zh-TW" sz="1000" dirty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39" name="矩形 38"/>
                <p:cNvSpPr/>
                <p:nvPr/>
              </p:nvSpPr>
              <p:spPr>
                <a:xfrm>
                  <a:off x="1724187" y="4026560"/>
                  <a:ext cx="1453353" cy="261289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0" name="矩形 39"/>
                <p:cNvSpPr/>
                <p:nvPr/>
              </p:nvSpPr>
              <p:spPr>
                <a:xfrm>
                  <a:off x="1708947" y="4334367"/>
                  <a:ext cx="1453353" cy="261289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cxnSp>
              <p:nvCxnSpPr>
                <p:cNvPr id="34" name="直線單箭頭接點 33"/>
                <p:cNvCxnSpPr>
                  <a:stCxn id="39" idx="3"/>
                  <a:endCxn id="5124" idx="1"/>
                </p:cNvCxnSpPr>
                <p:nvPr/>
              </p:nvCxnSpPr>
              <p:spPr>
                <a:xfrm flipV="1">
                  <a:off x="3177540" y="4052262"/>
                  <a:ext cx="414796" cy="104943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單箭頭接點 36"/>
                <p:cNvCxnSpPr>
                  <a:stCxn id="40" idx="3"/>
                </p:cNvCxnSpPr>
                <p:nvPr/>
              </p:nvCxnSpPr>
              <p:spPr>
                <a:xfrm>
                  <a:off x="3162300" y="4465012"/>
                  <a:ext cx="429987" cy="381308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5" name="Picture 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3" t="72889" r="76857" b="12148"/>
            <a:stretch/>
          </p:blipFill>
          <p:spPr bwMode="auto">
            <a:xfrm>
              <a:off x="3622743" y="4643310"/>
              <a:ext cx="1968431" cy="872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9" t="75440" r="76376" b="6581"/>
            <a:stretch/>
          </p:blipFill>
          <p:spPr bwMode="auto">
            <a:xfrm>
              <a:off x="3592287" y="3639512"/>
              <a:ext cx="1289893" cy="796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群組 11"/>
          <p:cNvGrpSpPr/>
          <p:nvPr/>
        </p:nvGrpSpPr>
        <p:grpSpPr>
          <a:xfrm>
            <a:off x="3384938" y="1874180"/>
            <a:ext cx="5737443" cy="1235893"/>
            <a:chOff x="3621507" y="2066285"/>
            <a:chExt cx="5737443" cy="1235893"/>
          </a:xfrm>
        </p:grpSpPr>
        <p:grpSp>
          <p:nvGrpSpPr>
            <p:cNvPr id="30" name="Group 29"/>
            <p:cNvGrpSpPr>
              <a:grpSpLocks/>
            </p:cNvGrpSpPr>
            <p:nvPr/>
          </p:nvGrpSpPr>
          <p:grpSpPr bwMode="auto">
            <a:xfrm>
              <a:off x="5807710" y="2066285"/>
              <a:ext cx="3551240" cy="917578"/>
              <a:chOff x="-220" y="1214"/>
              <a:chExt cx="2237" cy="578"/>
            </a:xfrm>
          </p:grpSpPr>
          <p:sp>
            <p:nvSpPr>
              <p:cNvPr id="31" name="Rectangle 5"/>
              <p:cNvSpPr>
                <a:spLocks noChangeArrowheads="1"/>
              </p:cNvSpPr>
              <p:nvPr/>
            </p:nvSpPr>
            <p:spPr bwMode="auto">
              <a:xfrm>
                <a:off x="346" y="1214"/>
                <a:ext cx="1671" cy="41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2">
                    <a:lumMod val="1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zh-TW" altLang="en-US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搜尋結果，「農業學」相關論文為</a:t>
                </a:r>
                <a:r>
                  <a:rPr lang="en-US" altLang="zh-TW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5,783</a:t>
                </a:r>
                <a:r>
                  <a:rPr lang="zh-TW" altLang="en-US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篇</a:t>
                </a:r>
                <a:endParaRPr lang="en-US" altLang="zh-TW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32" name="AutoShape 19"/>
              <p:cNvCxnSpPr>
                <a:cxnSpLocks noChangeShapeType="1"/>
              </p:cNvCxnSpPr>
              <p:nvPr/>
            </p:nvCxnSpPr>
            <p:spPr bwMode="auto">
              <a:xfrm rot="10800000" flipV="1">
                <a:off x="-220" y="1464"/>
                <a:ext cx="566" cy="328"/>
              </a:xfrm>
              <a:prstGeom prst="bentConnector3">
                <a:avLst>
                  <a:gd name="adj1" fmla="val 48304"/>
                </a:avLst>
              </a:prstGeom>
              <a:noFill/>
              <a:ln w="28575">
                <a:solidFill>
                  <a:srgbClr val="CC092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" name="矩形 8"/>
            <p:cNvSpPr/>
            <p:nvPr/>
          </p:nvSpPr>
          <p:spPr>
            <a:xfrm>
              <a:off x="3621507" y="2960546"/>
              <a:ext cx="2185949" cy="3416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t="7523" r="58294" b="81584"/>
          <a:stretch/>
        </p:blipFill>
        <p:spPr bwMode="auto">
          <a:xfrm>
            <a:off x="1483790" y="1507878"/>
            <a:ext cx="3357019" cy="69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9172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4" r="1166"/>
          <a:stretch/>
        </p:blipFill>
        <p:spPr bwMode="auto">
          <a:xfrm>
            <a:off x="563092" y="1379220"/>
            <a:ext cx="10743529" cy="511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"/>
          <p:cNvSpPr txBox="1"/>
          <p:nvPr/>
        </p:nvSpPr>
        <p:spPr>
          <a:xfrm>
            <a:off x="4488036" y="292653"/>
            <a:ext cx="3214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論文瀏覽</a:t>
            </a:r>
            <a:r>
              <a:rPr lang="en-US" altLang="zh-TW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畢業學校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914400"/>
            <a:ext cx="12190413" cy="57150"/>
          </a:xfrm>
          <a:prstGeom prst="rect">
            <a:avLst/>
          </a:prstGeom>
          <a:solidFill>
            <a:srgbClr val="266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2125950" y="2203700"/>
            <a:ext cx="2556424" cy="877163"/>
            <a:chOff x="2434676" y="2294661"/>
            <a:chExt cx="2556424" cy="877163"/>
          </a:xfrm>
        </p:grpSpPr>
        <p:sp>
          <p:nvSpPr>
            <p:cNvPr id="14" name="矩形 13"/>
            <p:cNvSpPr/>
            <p:nvPr/>
          </p:nvSpPr>
          <p:spPr>
            <a:xfrm>
              <a:off x="4203700" y="2850326"/>
              <a:ext cx="787400" cy="3214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2434676" y="2294661"/>
              <a:ext cx="2323252" cy="3877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瀏覽所有論文發表學校</a:t>
              </a:r>
              <a:endPara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t="7523" r="58294" b="81584"/>
          <a:stretch/>
        </p:blipFill>
        <p:spPr bwMode="auto">
          <a:xfrm>
            <a:off x="1323369" y="1503339"/>
            <a:ext cx="3357019" cy="69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3264084" y="1483995"/>
            <a:ext cx="7273924" cy="4287893"/>
            <a:chOff x="3264084" y="1483995"/>
            <a:chExt cx="7273924" cy="4287893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88" t="21644" r="27052" b="4761"/>
            <a:stretch/>
          </p:blipFill>
          <p:spPr bwMode="auto">
            <a:xfrm>
              <a:off x="3264085" y="1575693"/>
              <a:ext cx="5021262" cy="4196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群組 2"/>
            <p:cNvGrpSpPr/>
            <p:nvPr/>
          </p:nvGrpSpPr>
          <p:grpSpPr>
            <a:xfrm>
              <a:off x="3264084" y="1483995"/>
              <a:ext cx="7273924" cy="4287893"/>
              <a:chOff x="4594649" y="1853279"/>
              <a:chExt cx="7273924" cy="4287893"/>
            </a:xfrm>
          </p:grpSpPr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4649" y="1853279"/>
                <a:ext cx="5021262" cy="428789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9" name="矩形 18"/>
              <p:cNvSpPr/>
              <p:nvPr/>
            </p:nvSpPr>
            <p:spPr>
              <a:xfrm>
                <a:off x="9773074" y="4818905"/>
                <a:ext cx="2095499" cy="42058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8951108" y="3997226"/>
                <a:ext cx="1956349" cy="6832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2">
                    <a:lumMod val="1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可搜尋及勾選特定的學校</a:t>
                </a:r>
                <a:endPara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10218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1" r="1084"/>
          <a:stretch/>
        </p:blipFill>
        <p:spPr bwMode="auto">
          <a:xfrm>
            <a:off x="1256380" y="1481797"/>
            <a:ext cx="9438640" cy="4490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2"/>
          <p:cNvSpPr txBox="1"/>
          <p:nvPr/>
        </p:nvSpPr>
        <p:spPr>
          <a:xfrm>
            <a:off x="4566583" y="292653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美加博碩論文索引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0" y="914400"/>
            <a:ext cx="12190413" cy="57150"/>
          </a:xfrm>
          <a:prstGeom prst="rect">
            <a:avLst/>
          </a:prstGeom>
          <a:solidFill>
            <a:srgbClr val="266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396907" y="1765318"/>
            <a:ext cx="10384968" cy="4574161"/>
            <a:chOff x="523366" y="1802810"/>
            <a:chExt cx="10384968" cy="4574161"/>
          </a:xfrm>
        </p:grpSpPr>
        <p:grpSp>
          <p:nvGrpSpPr>
            <p:cNvPr id="3" name="群組 2"/>
            <p:cNvGrpSpPr/>
            <p:nvPr/>
          </p:nvGrpSpPr>
          <p:grpSpPr>
            <a:xfrm>
              <a:off x="523366" y="1802810"/>
              <a:ext cx="10384968" cy="4571046"/>
              <a:chOff x="523366" y="2107610"/>
              <a:chExt cx="10384968" cy="4571046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7227597" y="2107610"/>
                <a:ext cx="1027206" cy="30319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366" y="2732420"/>
                <a:ext cx="7446851" cy="394623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35" name="Rectangle 24"/>
              <p:cNvSpPr>
                <a:spLocks noChangeArrowheads="1"/>
              </p:cNvSpPr>
              <p:nvPr/>
            </p:nvSpPr>
            <p:spPr bwMode="auto">
              <a:xfrm>
                <a:off x="7970218" y="3808054"/>
                <a:ext cx="2938116" cy="8863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bg2">
                    <a:lumMod val="10000"/>
                  </a:schemeClr>
                </a:solidFill>
                <a:miter lim="800000"/>
                <a:headEnd/>
                <a:tailEnd/>
              </a:ln>
              <a:extLst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可直接連結進入論文收錄</a:t>
                </a:r>
                <a:r>
                  <a:rPr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ProQuest</a:t>
                </a:r>
                <a:r>
                  <a:rPr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美加博碩士論文索引資料庫</a:t>
                </a:r>
                <a:r>
                  <a:rPr lang="zh-TW" altLang="en-US" sz="1000" dirty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:endParaRPr lang="en-US" altLang="zh-CN" sz="8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20" r="1166"/>
            <a:stretch/>
          </p:blipFill>
          <p:spPr bwMode="auto">
            <a:xfrm>
              <a:off x="525578" y="2427620"/>
              <a:ext cx="7444640" cy="3949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t="7523" r="58294" b="81584"/>
          <a:stretch/>
        </p:blipFill>
        <p:spPr bwMode="auto">
          <a:xfrm>
            <a:off x="1795722" y="1569457"/>
            <a:ext cx="3357019" cy="69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9990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6" r="1166"/>
          <a:stretch/>
        </p:blipFill>
        <p:spPr bwMode="auto">
          <a:xfrm>
            <a:off x="1079817" y="1287082"/>
            <a:ext cx="10510077" cy="497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2"/>
          <p:cNvSpPr txBox="1"/>
          <p:nvPr/>
        </p:nvSpPr>
        <p:spPr>
          <a:xfrm>
            <a:off x="4566583" y="292653"/>
            <a:ext cx="353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美加博碩論文</a:t>
            </a:r>
            <a:r>
              <a:rPr lang="zh-TW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 </a:t>
            </a:r>
            <a:r>
              <a:rPr lang="en-US" altLang="zh-TW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0" y="914400"/>
            <a:ext cx="12190413" cy="57150"/>
          </a:xfrm>
          <a:prstGeom prst="rect">
            <a:avLst/>
          </a:prstGeom>
          <a:solidFill>
            <a:srgbClr val="266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4131494" y="3502263"/>
            <a:ext cx="4567504" cy="886397"/>
            <a:chOff x="5713121" y="3867635"/>
            <a:chExt cx="4567504" cy="886397"/>
          </a:xfrm>
        </p:grpSpPr>
        <p:sp>
          <p:nvSpPr>
            <p:cNvPr id="10" name="矩形 9"/>
            <p:cNvSpPr/>
            <p:nvPr/>
          </p:nvSpPr>
          <p:spPr>
            <a:xfrm>
              <a:off x="5713121" y="4107860"/>
              <a:ext cx="513603" cy="3031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6782717" y="3867635"/>
              <a:ext cx="3497908" cy="8863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2">
                  <a:lumMod val="10000"/>
                </a:schemeClr>
              </a:solidFill>
              <a:miter lim="800000"/>
              <a:headEnd/>
              <a:tailEnd/>
            </a:ln>
            <a:extLst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</a:t>
              </a:r>
              <a:r>
                <a: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ProQuest</a:t>
              </a: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資料庫索引論文，可查看聯盟是否有典藏此論文，如無典藏可點選</a:t>
              </a:r>
              <a:r>
                <a: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DDC Link</a:t>
              </a: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前往推薦</a:t>
              </a:r>
              <a:endParaRPr lang="en-US" altLang="zh-CN" sz="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2231387" y="1822833"/>
            <a:ext cx="7515225" cy="4788062"/>
            <a:chOff x="2231387" y="1822833"/>
            <a:chExt cx="7515225" cy="4788062"/>
          </a:xfrm>
        </p:grpSpPr>
        <p:grpSp>
          <p:nvGrpSpPr>
            <p:cNvPr id="8" name="群組 7"/>
            <p:cNvGrpSpPr/>
            <p:nvPr/>
          </p:nvGrpSpPr>
          <p:grpSpPr>
            <a:xfrm>
              <a:off x="2231387" y="1822833"/>
              <a:ext cx="7515225" cy="4788062"/>
              <a:chOff x="1532869" y="1778873"/>
              <a:chExt cx="7515225" cy="4788062"/>
            </a:xfrm>
          </p:grpSpPr>
          <p:grpSp>
            <p:nvGrpSpPr>
              <p:cNvPr id="5" name="群組 4"/>
              <p:cNvGrpSpPr/>
              <p:nvPr/>
            </p:nvGrpSpPr>
            <p:grpSpPr>
              <a:xfrm>
                <a:off x="1532869" y="1778873"/>
                <a:ext cx="7515225" cy="4788062"/>
                <a:chOff x="461960" y="1467387"/>
                <a:chExt cx="7515226" cy="4788062"/>
              </a:xfrm>
            </p:grpSpPr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960" y="1467387"/>
                  <a:ext cx="7515226" cy="4788062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3" name="Rectangle 24"/>
                <p:cNvSpPr>
                  <a:spLocks noChangeArrowheads="1"/>
                </p:cNvSpPr>
                <p:nvPr/>
              </p:nvSpPr>
              <p:spPr bwMode="auto">
                <a:xfrm>
                  <a:off x="5611821" y="3512668"/>
                  <a:ext cx="2012008" cy="886397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bg2">
                      <a:lumMod val="10000"/>
                    </a:schemeClr>
                  </a:solidFill>
                  <a:miter lim="800000"/>
                  <a:headEnd/>
                  <a:tailEnd/>
                </a:ln>
                <a:extLst/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spcBef>
                      <a:spcPts val="300"/>
                    </a:spcBef>
                  </a:pPr>
                  <a:r>
                    <a:rPr lang="zh-TW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進入畫面後，就能推薦圖書館收錄本論文全文囉</a:t>
                  </a:r>
                  <a:r>
                    <a:rPr lang="en-US" altLang="zh-TW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~</a:t>
                  </a:r>
                  <a:endParaRPr lang="en-US" altLang="zh-CN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57" t="2355" r="11040" b="93674"/>
              <a:stretch/>
            </p:blipFill>
            <p:spPr bwMode="auto">
              <a:xfrm>
                <a:off x="5297938" y="1848768"/>
                <a:ext cx="3489960" cy="20955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06" t="7523" r="58294" b="81584"/>
            <a:stretch/>
          </p:blipFill>
          <p:spPr bwMode="auto">
            <a:xfrm>
              <a:off x="2294248" y="1892729"/>
              <a:ext cx="2399926" cy="601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68005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85" y="1198788"/>
            <a:ext cx="8309292" cy="469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2"/>
          <p:cNvSpPr txBox="1"/>
          <p:nvPr/>
        </p:nvSpPr>
        <p:spPr>
          <a:xfrm>
            <a:off x="4566583" y="292653"/>
            <a:ext cx="3512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美加博碩論文</a:t>
            </a:r>
            <a:r>
              <a:rPr lang="zh-TW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 </a:t>
            </a:r>
            <a:r>
              <a:rPr lang="en-US" altLang="zh-TW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0" y="914400"/>
            <a:ext cx="12190413" cy="57150"/>
          </a:xfrm>
          <a:prstGeom prst="rect">
            <a:avLst/>
          </a:prstGeom>
          <a:solidFill>
            <a:srgbClr val="266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2532697" y="3209809"/>
            <a:ext cx="3020378" cy="118186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也可點選論文進入論文頁面，點選「摘要</a:t>
            </a: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詳細資料」並利用「數位化論文典藏聯盟」連結進入</a:t>
            </a: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DDC</a:t>
            </a: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查看是否收錄全文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453672" y="3909765"/>
            <a:ext cx="580176" cy="4205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752472" y="3283200"/>
            <a:ext cx="680328" cy="294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6322832" y="3011601"/>
            <a:ext cx="5098617" cy="2619914"/>
            <a:chOff x="6322832" y="3011601"/>
            <a:chExt cx="5098617" cy="261991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2832" y="3011601"/>
              <a:ext cx="5098617" cy="261991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06" t="7523" r="58294" b="81584"/>
            <a:stretch/>
          </p:blipFill>
          <p:spPr bwMode="auto">
            <a:xfrm>
              <a:off x="6453672" y="3011602"/>
              <a:ext cx="1625411" cy="336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84035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 rot="2700000">
            <a:off x="681829" y="1864125"/>
            <a:ext cx="2862343" cy="3006362"/>
            <a:chOff x="0" y="986971"/>
            <a:chExt cx="4615543" cy="4847774"/>
          </a:xfrm>
        </p:grpSpPr>
        <p:sp>
          <p:nvSpPr>
            <p:cNvPr id="60" name="矩形 59"/>
            <p:cNvSpPr/>
            <p:nvPr/>
          </p:nvSpPr>
          <p:spPr>
            <a:xfrm>
              <a:off x="449943" y="986971"/>
              <a:ext cx="4165600" cy="4847774"/>
            </a:xfrm>
            <a:prstGeom prst="rect">
              <a:avLst/>
            </a:prstGeom>
            <a:noFill/>
            <a:ln>
              <a:solidFill>
                <a:srgbClr val="266C5F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0" y="1320801"/>
              <a:ext cx="4180114" cy="4180114"/>
            </a:xfrm>
            <a:prstGeom prst="rect">
              <a:avLst/>
            </a:prstGeom>
            <a:solidFill>
              <a:srgbClr val="266C5F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/>
          <p:cNvSpPr/>
          <p:nvPr/>
        </p:nvSpPr>
        <p:spPr>
          <a:xfrm rot="2700000">
            <a:off x="2332200" y="1403028"/>
            <a:ext cx="3616790" cy="4209090"/>
          </a:xfrm>
          <a:prstGeom prst="rect">
            <a:avLst/>
          </a:prstGeom>
          <a:noFill/>
          <a:ln>
            <a:solidFill>
              <a:srgbClr val="266C5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 rot="2700000">
            <a:off x="5182811" y="1190047"/>
            <a:ext cx="1486859" cy="1561670"/>
            <a:chOff x="0" y="986971"/>
            <a:chExt cx="4615543" cy="4847774"/>
          </a:xfrm>
        </p:grpSpPr>
        <p:sp>
          <p:nvSpPr>
            <p:cNvPr id="24" name="矩形 23"/>
            <p:cNvSpPr/>
            <p:nvPr/>
          </p:nvSpPr>
          <p:spPr>
            <a:xfrm>
              <a:off x="449943" y="986971"/>
              <a:ext cx="4165600" cy="4847774"/>
            </a:xfrm>
            <a:prstGeom prst="rect">
              <a:avLst/>
            </a:prstGeom>
            <a:noFill/>
            <a:ln>
              <a:solidFill>
                <a:srgbClr val="266C5F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0" y="1320801"/>
              <a:ext cx="4180114" cy="4180114"/>
            </a:xfrm>
            <a:prstGeom prst="rect">
              <a:avLst/>
            </a:prstGeom>
            <a:solidFill>
              <a:srgbClr val="266C5F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 rot="2700000">
            <a:off x="4879379" y="5449963"/>
            <a:ext cx="751113" cy="788905"/>
            <a:chOff x="0" y="986971"/>
            <a:chExt cx="4615543" cy="4847774"/>
          </a:xfrm>
        </p:grpSpPr>
        <p:sp>
          <p:nvSpPr>
            <p:cNvPr id="28" name="矩形 27"/>
            <p:cNvSpPr/>
            <p:nvPr/>
          </p:nvSpPr>
          <p:spPr>
            <a:xfrm>
              <a:off x="449943" y="986971"/>
              <a:ext cx="4165600" cy="4847774"/>
            </a:xfrm>
            <a:prstGeom prst="rect">
              <a:avLst/>
            </a:prstGeom>
            <a:noFill/>
            <a:ln>
              <a:solidFill>
                <a:srgbClr val="266C5F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0" y="1320801"/>
              <a:ext cx="4180114" cy="4180114"/>
            </a:xfrm>
            <a:prstGeom prst="rect">
              <a:avLst/>
            </a:prstGeom>
            <a:solidFill>
              <a:srgbClr val="266C5F">
                <a:alpha val="78000"/>
              </a:srgbClr>
            </a:solidFill>
            <a:ln>
              <a:solidFill>
                <a:srgbClr val="266C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PA_Line 21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399386" y="3081857"/>
            <a:ext cx="4733192" cy="14736"/>
          </a:xfrm>
          <a:prstGeom prst="line">
            <a:avLst/>
          </a:prstGeom>
          <a:noFill/>
          <a:ln w="6350">
            <a:solidFill>
              <a:srgbClr val="266C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solidFill>
                <a:srgbClr val="E94E60"/>
              </a:solidFill>
              <a:latin typeface="Arial" pitchFamily="34" charset="0"/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307" y="6285013"/>
            <a:ext cx="2042836" cy="449799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6344030" y="2346782"/>
            <a:ext cx="10505980" cy="3382644"/>
            <a:chOff x="6577946" y="1280210"/>
            <a:chExt cx="10505980" cy="3382644"/>
          </a:xfrm>
        </p:grpSpPr>
        <p:sp>
          <p:nvSpPr>
            <p:cNvPr id="33" name="18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8575655" y="1280210"/>
              <a:ext cx="2219094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4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宋体" pitchFamily="2" charset="-122"/>
                </a:rPr>
                <a:t>謝謝聆聽</a:t>
              </a:r>
              <a:r>
                <a:rPr lang="en-US" altLang="zh-TW" sz="4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宋体" pitchFamily="2" charset="-122"/>
                </a:rPr>
                <a:t>!</a:t>
              </a:r>
              <a:endParaRPr lang="en-US" altLang="zh-CN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宋体" pitchFamily="2" charset="-122"/>
              </a:endParaRPr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8284722" y="2218803"/>
              <a:ext cx="879920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rgbClr val="D5493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宋体" pitchFamily="2" charset="-122"/>
                </a:defRPr>
              </a:lvl1pPr>
            </a:lstStyle>
            <a:p>
              <a:r>
                <a:rPr lang="en-US" altLang="zh-TW" sz="1800" dirty="0">
                  <a:solidFill>
                    <a:srgbClr val="266C5F"/>
                  </a:solidFill>
                </a:rPr>
                <a:t>Thanks for your attention.</a:t>
              </a:r>
              <a:endParaRPr lang="zh-TW" altLang="en-US" sz="1800" dirty="0">
                <a:solidFill>
                  <a:srgbClr val="266C5F"/>
                </a:solidFill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6577946" y="2693084"/>
              <a:ext cx="6214512" cy="1969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rgbClr val="D5493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宋体" pitchFamily="2" charset="-122"/>
                </a:defRPr>
              </a:lvl1pPr>
            </a:lstStyle>
            <a:p>
              <a:pPr algn="ctr"/>
              <a:r>
                <a:rPr lang="en-US" altLang="zh-TW" sz="1600" dirty="0">
                  <a:solidFill>
                    <a:schemeClr val="tx1"/>
                  </a:solidFill>
                </a:rPr>
                <a:t>【</a:t>
              </a:r>
              <a:r>
                <a:rPr lang="zh-TW" altLang="en-US" sz="1600" dirty="0">
                  <a:solidFill>
                    <a:schemeClr val="tx1"/>
                  </a:solidFill>
                </a:rPr>
                <a:t>台北總公司</a:t>
              </a:r>
              <a:r>
                <a:rPr lang="en-US" altLang="zh-TW" sz="1600" dirty="0">
                  <a:solidFill>
                    <a:schemeClr val="tx1"/>
                  </a:solidFill>
                </a:rPr>
                <a:t>】110 </a:t>
              </a:r>
              <a:r>
                <a:rPr lang="zh-TW" altLang="en-US" sz="1600" dirty="0">
                  <a:solidFill>
                    <a:schemeClr val="tx1"/>
                  </a:solidFill>
                </a:rPr>
                <a:t>台北市和平東路三段</a:t>
              </a:r>
              <a:r>
                <a:rPr lang="en-US" altLang="zh-TW" sz="1600" dirty="0">
                  <a:solidFill>
                    <a:schemeClr val="tx1"/>
                  </a:solidFill>
                </a:rPr>
                <a:t>315</a:t>
              </a:r>
              <a:r>
                <a:rPr lang="zh-TW" altLang="en-US" sz="1600" dirty="0">
                  <a:solidFill>
                    <a:schemeClr val="tx1"/>
                  </a:solidFill>
                </a:rPr>
                <a:t>號</a:t>
              </a:r>
              <a:r>
                <a:rPr lang="en-US" altLang="zh-TW" sz="1600" dirty="0">
                  <a:solidFill>
                    <a:schemeClr val="tx1"/>
                  </a:solidFill>
                </a:rPr>
                <a:t>7</a:t>
              </a:r>
              <a:r>
                <a:rPr lang="zh-TW" altLang="en-US" sz="1600" dirty="0">
                  <a:solidFill>
                    <a:schemeClr val="tx1"/>
                  </a:solidFill>
                </a:rPr>
                <a:t>樓      </a:t>
              </a:r>
              <a:endParaRPr lang="en-US" altLang="zh-TW" sz="1600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sz="1600" dirty="0">
                  <a:solidFill>
                    <a:schemeClr val="tx1"/>
                  </a:solidFill>
                </a:rPr>
                <a:t>電話：</a:t>
              </a:r>
              <a:r>
                <a:rPr lang="en-US" altLang="zh-TW" sz="1600" dirty="0">
                  <a:solidFill>
                    <a:schemeClr val="tx1"/>
                  </a:solidFill>
                </a:rPr>
                <a:t>(02)2736-1058   </a:t>
              </a:r>
              <a:r>
                <a:rPr lang="zh-TW" altLang="en-US" sz="1600" dirty="0">
                  <a:solidFill>
                    <a:schemeClr val="tx1"/>
                  </a:solidFill>
                </a:rPr>
                <a:t>傳真：</a:t>
              </a:r>
              <a:r>
                <a:rPr lang="en-US" altLang="zh-TW" sz="1600" dirty="0">
                  <a:solidFill>
                    <a:schemeClr val="tx1"/>
                  </a:solidFill>
                </a:rPr>
                <a:t>(02)2736-3001</a:t>
              </a:r>
            </a:p>
            <a:p>
              <a:pPr algn="ctr"/>
              <a:endParaRPr lang="en-US" altLang="zh-TW" sz="16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zh-TW" sz="1600" dirty="0">
                  <a:solidFill>
                    <a:schemeClr val="tx1"/>
                  </a:solidFill>
                </a:rPr>
                <a:t>【</a:t>
              </a:r>
              <a:r>
                <a:rPr lang="zh-TW" altLang="en-US" sz="1600" dirty="0">
                  <a:solidFill>
                    <a:schemeClr val="tx1"/>
                  </a:solidFill>
                </a:rPr>
                <a:t>南部辦事處</a:t>
              </a:r>
              <a:r>
                <a:rPr lang="en-US" altLang="zh-TW" sz="1600" dirty="0">
                  <a:solidFill>
                    <a:schemeClr val="tx1"/>
                  </a:solidFill>
                </a:rPr>
                <a:t>】710 </a:t>
              </a:r>
              <a:r>
                <a:rPr lang="zh-TW" altLang="en-US" sz="1600" dirty="0">
                  <a:solidFill>
                    <a:schemeClr val="tx1"/>
                  </a:solidFill>
                </a:rPr>
                <a:t>台南市永康區中華路</a:t>
              </a:r>
              <a:r>
                <a:rPr lang="en-US" altLang="zh-TW" sz="1600" dirty="0">
                  <a:solidFill>
                    <a:schemeClr val="tx1"/>
                  </a:solidFill>
                </a:rPr>
                <a:t>425</a:t>
              </a:r>
              <a:r>
                <a:rPr lang="zh-TW" altLang="en-US" sz="1600" dirty="0">
                  <a:solidFill>
                    <a:schemeClr val="tx1"/>
                  </a:solidFill>
                </a:rPr>
                <a:t>號</a:t>
              </a:r>
              <a:r>
                <a:rPr lang="en-US" altLang="zh-TW" sz="1600" dirty="0">
                  <a:solidFill>
                    <a:schemeClr val="tx1"/>
                  </a:solidFill>
                </a:rPr>
                <a:t>9</a:t>
              </a:r>
              <a:r>
                <a:rPr lang="zh-TW" altLang="en-US" sz="1600" dirty="0">
                  <a:solidFill>
                    <a:schemeClr val="tx1"/>
                  </a:solidFill>
                </a:rPr>
                <a:t>樓之</a:t>
              </a:r>
              <a:r>
                <a:rPr lang="en-US" altLang="zh-TW" sz="1600" dirty="0">
                  <a:solidFill>
                    <a:schemeClr val="tx1"/>
                  </a:solidFill>
                </a:rPr>
                <a:t>3  </a:t>
              </a:r>
            </a:p>
            <a:p>
              <a:pPr algn="ctr"/>
              <a:r>
                <a:rPr lang="en-US" altLang="zh-TW" sz="1600" dirty="0">
                  <a:solidFill>
                    <a:schemeClr val="tx1"/>
                  </a:solidFill>
                </a:rPr>
                <a:t> </a:t>
              </a:r>
              <a:r>
                <a:rPr lang="zh-TW" altLang="en-US" sz="1600" dirty="0">
                  <a:solidFill>
                    <a:schemeClr val="tx1"/>
                  </a:solidFill>
                </a:rPr>
                <a:t>電話：</a:t>
              </a:r>
              <a:r>
                <a:rPr lang="en-US" altLang="zh-TW" sz="1600" dirty="0">
                  <a:solidFill>
                    <a:schemeClr val="tx1"/>
                  </a:solidFill>
                </a:rPr>
                <a:t>(06)302-5369    </a:t>
              </a:r>
              <a:r>
                <a:rPr lang="zh-TW" altLang="en-US" sz="1600" dirty="0">
                  <a:solidFill>
                    <a:schemeClr val="tx1"/>
                  </a:solidFill>
                </a:rPr>
                <a:t>傳真：</a:t>
              </a:r>
              <a:r>
                <a:rPr lang="en-US" altLang="zh-TW" sz="1600" dirty="0">
                  <a:solidFill>
                    <a:schemeClr val="tx1"/>
                  </a:solidFill>
                </a:rPr>
                <a:t>(06)302-5427  </a:t>
              </a:r>
            </a:p>
            <a:p>
              <a:pPr algn="ctr"/>
              <a:r>
                <a:rPr lang="zh-TW" altLang="en-US" sz="1600" dirty="0">
                  <a:solidFill>
                    <a:schemeClr val="tx1"/>
                  </a:solidFill>
                </a:rPr>
                <a:t>網址：</a:t>
              </a:r>
              <a:r>
                <a:rPr lang="en-US" altLang="zh-TW" sz="1600" dirty="0">
                  <a:solidFill>
                    <a:schemeClr val="tx1"/>
                  </a:solidFill>
                </a:rPr>
                <a:t>www.tbmc.com.tw   </a:t>
              </a:r>
            </a:p>
            <a:p>
              <a:pPr algn="ctr"/>
              <a:r>
                <a:rPr lang="en-US" altLang="zh-TW" sz="1600" dirty="0">
                  <a:solidFill>
                    <a:schemeClr val="tx1"/>
                  </a:solidFill>
                </a:rPr>
                <a:t>E-mail</a:t>
              </a:r>
              <a:r>
                <a:rPr lang="zh-TW" altLang="en-US" sz="1600" dirty="0">
                  <a:solidFill>
                    <a:schemeClr val="tx1"/>
                  </a:solidFill>
                </a:rPr>
                <a:t>：</a:t>
              </a:r>
              <a:r>
                <a:rPr lang="en-US" altLang="zh-TW" sz="1600" dirty="0">
                  <a:solidFill>
                    <a:schemeClr val="tx1"/>
                  </a:solidFill>
                </a:rPr>
                <a:t>info@tbmc.com.tw</a:t>
              </a:r>
            </a:p>
            <a:p>
              <a:pPr algn="ctr"/>
              <a:endParaRPr lang="zh-TW" alt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23812" y="6143171"/>
            <a:ext cx="81534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eaLnBrk="0" hangingPunct="0">
              <a:spcBef>
                <a:spcPct val="20000"/>
              </a:spcBef>
              <a:buFont typeface="Wingdings" pitchFamily="2" charset="2"/>
              <a:buChar char="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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6000"/>
              </a:lnSpc>
              <a:spcBef>
                <a:spcPct val="0"/>
              </a:spcBef>
              <a:buFontTx/>
              <a:buNone/>
            </a:pPr>
            <a:endParaRPr kumimoji="0" lang="en-US" altLang="zh-TW" sz="1400" dirty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957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"/>
          <p:cNvSpPr txBox="1"/>
          <p:nvPr/>
        </p:nvSpPr>
        <p:spPr>
          <a:xfrm>
            <a:off x="3483754" y="292653"/>
            <a:ext cx="6300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關於</a:t>
            </a:r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國際博碩士論文</a:t>
            </a:r>
            <a:r>
              <a:rPr lang="zh-TW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全文資料庫</a:t>
            </a:r>
            <a:r>
              <a:rPr lang="en-US" altLang="zh-TW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TW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DDC)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914400"/>
            <a:ext cx="12190413" cy="57150"/>
          </a:xfrm>
          <a:prstGeom prst="rect">
            <a:avLst/>
          </a:prstGeom>
          <a:solidFill>
            <a:srgbClr val="266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群組 25"/>
          <p:cNvGrpSpPr/>
          <p:nvPr/>
        </p:nvGrpSpPr>
        <p:grpSpPr>
          <a:xfrm>
            <a:off x="865915" y="4390726"/>
            <a:ext cx="4155148" cy="1438855"/>
            <a:chOff x="865915" y="3770399"/>
            <a:chExt cx="4155148" cy="1438855"/>
          </a:xfrm>
        </p:grpSpPr>
        <p:grpSp>
          <p:nvGrpSpPr>
            <p:cNvPr id="13" name="组合 12"/>
            <p:cNvGrpSpPr/>
            <p:nvPr/>
          </p:nvGrpSpPr>
          <p:grpSpPr>
            <a:xfrm>
              <a:off x="865915" y="3878039"/>
              <a:ext cx="660348" cy="660348"/>
              <a:chOff x="641132" y="4608589"/>
              <a:chExt cx="708547" cy="708547"/>
            </a:xfrm>
            <a:solidFill>
              <a:srgbClr val="266C5F"/>
            </a:solidFill>
          </p:grpSpPr>
          <p:sp>
            <p:nvSpPr>
              <p:cNvPr id="14" name="椭圆 13"/>
              <p:cNvSpPr/>
              <p:nvPr/>
            </p:nvSpPr>
            <p:spPr>
              <a:xfrm>
                <a:off x="641132" y="4608589"/>
                <a:ext cx="708547" cy="708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Freeform 23"/>
              <p:cNvSpPr>
                <a:spLocks noEditPoints="1"/>
              </p:cNvSpPr>
              <p:nvPr/>
            </p:nvSpPr>
            <p:spPr bwMode="auto">
              <a:xfrm>
                <a:off x="750137" y="4793025"/>
                <a:ext cx="490538" cy="371475"/>
              </a:xfrm>
              <a:custGeom>
                <a:avLst/>
                <a:gdLst>
                  <a:gd name="T0" fmla="*/ 105 w 128"/>
                  <a:gd name="T1" fmla="*/ 2 h 96"/>
                  <a:gd name="T2" fmla="*/ 28 w 128"/>
                  <a:gd name="T3" fmla="*/ 0 h 96"/>
                  <a:gd name="T4" fmla="*/ 2 w 128"/>
                  <a:gd name="T5" fmla="*/ 23 h 96"/>
                  <a:gd name="T6" fmla="*/ 2 w 128"/>
                  <a:gd name="T7" fmla="*/ 34 h 96"/>
                  <a:gd name="T8" fmla="*/ 64 w 128"/>
                  <a:gd name="T9" fmla="*/ 96 h 96"/>
                  <a:gd name="T10" fmla="*/ 126 w 128"/>
                  <a:gd name="T11" fmla="*/ 34 h 96"/>
                  <a:gd name="T12" fmla="*/ 126 w 128"/>
                  <a:gd name="T13" fmla="*/ 23 h 96"/>
                  <a:gd name="T14" fmla="*/ 55 w 128"/>
                  <a:gd name="T15" fmla="*/ 28 h 96"/>
                  <a:gd name="T16" fmla="*/ 73 w 128"/>
                  <a:gd name="T17" fmla="*/ 28 h 96"/>
                  <a:gd name="T18" fmla="*/ 78 w 128"/>
                  <a:gd name="T19" fmla="*/ 9 h 96"/>
                  <a:gd name="T20" fmla="*/ 76 w 128"/>
                  <a:gd name="T21" fmla="*/ 25 h 96"/>
                  <a:gd name="T22" fmla="*/ 52 w 128"/>
                  <a:gd name="T23" fmla="*/ 25 h 96"/>
                  <a:gd name="T24" fmla="*/ 50 w 128"/>
                  <a:gd name="T25" fmla="*/ 9 h 96"/>
                  <a:gd name="T26" fmla="*/ 52 w 128"/>
                  <a:gd name="T27" fmla="*/ 25 h 96"/>
                  <a:gd name="T28" fmla="*/ 64 w 128"/>
                  <a:gd name="T29" fmla="*/ 82 h 96"/>
                  <a:gd name="T30" fmla="*/ 74 w 128"/>
                  <a:gd name="T31" fmla="*/ 32 h 96"/>
                  <a:gd name="T32" fmla="*/ 98 w 128"/>
                  <a:gd name="T33" fmla="*/ 32 h 96"/>
                  <a:gd name="T34" fmla="*/ 78 w 128"/>
                  <a:gd name="T35" fmla="*/ 32 h 96"/>
                  <a:gd name="T36" fmla="*/ 89 w 128"/>
                  <a:gd name="T37" fmla="*/ 20 h 96"/>
                  <a:gd name="T38" fmla="*/ 79 w 128"/>
                  <a:gd name="T39" fmla="*/ 28 h 96"/>
                  <a:gd name="T40" fmla="*/ 97 w 128"/>
                  <a:gd name="T41" fmla="*/ 8 h 96"/>
                  <a:gd name="T42" fmla="*/ 83 w 128"/>
                  <a:gd name="T43" fmla="*/ 8 h 96"/>
                  <a:gd name="T44" fmla="*/ 55 w 128"/>
                  <a:gd name="T45" fmla="*/ 8 h 96"/>
                  <a:gd name="T46" fmla="*/ 64 w 128"/>
                  <a:gd name="T47" fmla="*/ 15 h 96"/>
                  <a:gd name="T48" fmla="*/ 31 w 128"/>
                  <a:gd name="T49" fmla="*/ 8 h 96"/>
                  <a:gd name="T50" fmla="*/ 39 w 128"/>
                  <a:gd name="T51" fmla="*/ 14 h 96"/>
                  <a:gd name="T52" fmla="*/ 49 w 128"/>
                  <a:gd name="T53" fmla="*/ 28 h 96"/>
                  <a:gd name="T54" fmla="*/ 39 w 128"/>
                  <a:gd name="T55" fmla="*/ 20 h 96"/>
                  <a:gd name="T56" fmla="*/ 60 w 128"/>
                  <a:gd name="T57" fmla="*/ 81 h 96"/>
                  <a:gd name="T58" fmla="*/ 50 w 128"/>
                  <a:gd name="T59" fmla="*/ 32 h 96"/>
                  <a:gd name="T60" fmla="*/ 11 w 128"/>
                  <a:gd name="T61" fmla="*/ 32 h 96"/>
                  <a:gd name="T62" fmla="*/ 51 w 128"/>
                  <a:gd name="T63" fmla="*/ 74 h 96"/>
                  <a:gd name="T64" fmla="*/ 117 w 128"/>
                  <a:gd name="T65" fmla="*/ 32 h 96"/>
                  <a:gd name="T66" fmla="*/ 102 w 128"/>
                  <a:gd name="T67" fmla="*/ 32 h 96"/>
                  <a:gd name="T68" fmla="*/ 92 w 128"/>
                  <a:gd name="T69" fmla="*/ 17 h 96"/>
                  <a:gd name="T70" fmla="*/ 120 w 128"/>
                  <a:gd name="T71" fmla="*/ 28 h 96"/>
                  <a:gd name="T72" fmla="*/ 27 w 128"/>
                  <a:gd name="T73" fmla="*/ 10 h 96"/>
                  <a:gd name="T74" fmla="*/ 25 w 128"/>
                  <a:gd name="T75" fmla="*/ 28 h 96"/>
                  <a:gd name="T76" fmla="*/ 27 w 128"/>
                  <a:gd name="T77" fmla="*/ 1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8" h="96">
                    <a:moveTo>
                      <a:pt x="126" y="23"/>
                    </a:moveTo>
                    <a:cubicBezTo>
                      <a:pt x="105" y="2"/>
                      <a:pt x="105" y="2"/>
                      <a:pt x="105" y="2"/>
                    </a:cubicBezTo>
                    <a:cubicBezTo>
                      <a:pt x="104" y="1"/>
                      <a:pt x="102" y="0"/>
                      <a:pt x="10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4" y="1"/>
                      <a:pt x="23" y="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1" y="24"/>
                      <a:pt x="0" y="26"/>
                      <a:pt x="0" y="28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60" y="95"/>
                      <a:pt x="62" y="96"/>
                      <a:pt x="64" y="96"/>
                    </a:cubicBezTo>
                    <a:cubicBezTo>
                      <a:pt x="66" y="96"/>
                      <a:pt x="68" y="95"/>
                      <a:pt x="70" y="93"/>
                    </a:cubicBezTo>
                    <a:cubicBezTo>
                      <a:pt x="126" y="34"/>
                      <a:pt x="126" y="34"/>
                      <a:pt x="126" y="34"/>
                    </a:cubicBezTo>
                    <a:cubicBezTo>
                      <a:pt x="127" y="32"/>
                      <a:pt x="128" y="30"/>
                      <a:pt x="128" y="28"/>
                    </a:cubicBezTo>
                    <a:cubicBezTo>
                      <a:pt x="128" y="26"/>
                      <a:pt x="127" y="24"/>
                      <a:pt x="126" y="23"/>
                    </a:cubicBezTo>
                    <a:close/>
                    <a:moveTo>
                      <a:pt x="73" y="28"/>
                    </a:moveTo>
                    <a:cubicBezTo>
                      <a:pt x="55" y="28"/>
                      <a:pt x="55" y="28"/>
                      <a:pt x="55" y="28"/>
                    </a:cubicBezTo>
                    <a:cubicBezTo>
                      <a:pt x="64" y="21"/>
                      <a:pt x="64" y="21"/>
                      <a:pt x="64" y="21"/>
                    </a:cubicBezTo>
                    <a:lnTo>
                      <a:pt x="73" y="28"/>
                    </a:lnTo>
                    <a:close/>
                    <a:moveTo>
                      <a:pt x="67" y="18"/>
                    </a:moveTo>
                    <a:cubicBezTo>
                      <a:pt x="78" y="9"/>
                      <a:pt x="78" y="9"/>
                      <a:pt x="78" y="9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76" y="25"/>
                      <a:pt x="76" y="25"/>
                      <a:pt x="76" y="25"/>
                    </a:cubicBezTo>
                    <a:lnTo>
                      <a:pt x="67" y="18"/>
                    </a:lnTo>
                    <a:close/>
                    <a:moveTo>
                      <a:pt x="52" y="25"/>
                    </a:moveTo>
                    <a:cubicBezTo>
                      <a:pt x="42" y="17"/>
                      <a:pt x="42" y="17"/>
                      <a:pt x="42" y="17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61" y="18"/>
                      <a:pt x="61" y="18"/>
                      <a:pt x="61" y="18"/>
                    </a:cubicBezTo>
                    <a:lnTo>
                      <a:pt x="52" y="25"/>
                    </a:lnTo>
                    <a:close/>
                    <a:moveTo>
                      <a:pt x="74" y="32"/>
                    </a:moveTo>
                    <a:cubicBezTo>
                      <a:pt x="64" y="82"/>
                      <a:pt x="64" y="82"/>
                      <a:pt x="64" y="82"/>
                    </a:cubicBezTo>
                    <a:cubicBezTo>
                      <a:pt x="54" y="32"/>
                      <a:pt x="54" y="32"/>
                      <a:pt x="54" y="32"/>
                    </a:cubicBezTo>
                    <a:lnTo>
                      <a:pt x="74" y="32"/>
                    </a:lnTo>
                    <a:close/>
                    <a:moveTo>
                      <a:pt x="78" y="32"/>
                    </a:moveTo>
                    <a:cubicBezTo>
                      <a:pt x="98" y="32"/>
                      <a:pt x="98" y="32"/>
                      <a:pt x="98" y="32"/>
                    </a:cubicBezTo>
                    <a:cubicBezTo>
                      <a:pt x="68" y="81"/>
                      <a:pt x="68" y="81"/>
                      <a:pt x="68" y="81"/>
                    </a:cubicBezTo>
                    <a:lnTo>
                      <a:pt x="78" y="32"/>
                    </a:lnTo>
                    <a:close/>
                    <a:moveTo>
                      <a:pt x="79" y="28"/>
                    </a:moveTo>
                    <a:cubicBezTo>
                      <a:pt x="89" y="20"/>
                      <a:pt x="89" y="20"/>
                      <a:pt x="89" y="20"/>
                    </a:cubicBezTo>
                    <a:cubicBezTo>
                      <a:pt x="97" y="28"/>
                      <a:pt x="97" y="28"/>
                      <a:pt x="97" y="28"/>
                    </a:cubicBezTo>
                    <a:lnTo>
                      <a:pt x="79" y="28"/>
                    </a:lnTo>
                    <a:close/>
                    <a:moveTo>
                      <a:pt x="83" y="8"/>
                    </a:moveTo>
                    <a:cubicBezTo>
                      <a:pt x="97" y="8"/>
                      <a:pt x="97" y="8"/>
                      <a:pt x="97" y="8"/>
                    </a:cubicBezTo>
                    <a:cubicBezTo>
                      <a:pt x="89" y="14"/>
                      <a:pt x="89" y="14"/>
                      <a:pt x="89" y="14"/>
                    </a:cubicBezTo>
                    <a:lnTo>
                      <a:pt x="83" y="8"/>
                    </a:lnTo>
                    <a:close/>
                    <a:moveTo>
                      <a:pt x="64" y="15"/>
                    </a:moveTo>
                    <a:cubicBezTo>
                      <a:pt x="55" y="8"/>
                      <a:pt x="55" y="8"/>
                      <a:pt x="55" y="8"/>
                    </a:cubicBezTo>
                    <a:cubicBezTo>
                      <a:pt x="73" y="8"/>
                      <a:pt x="73" y="8"/>
                      <a:pt x="73" y="8"/>
                    </a:cubicBezTo>
                    <a:lnTo>
                      <a:pt x="64" y="15"/>
                    </a:lnTo>
                    <a:close/>
                    <a:moveTo>
                      <a:pt x="39" y="14"/>
                    </a:moveTo>
                    <a:cubicBezTo>
                      <a:pt x="31" y="8"/>
                      <a:pt x="31" y="8"/>
                      <a:pt x="31" y="8"/>
                    </a:cubicBezTo>
                    <a:cubicBezTo>
                      <a:pt x="45" y="8"/>
                      <a:pt x="45" y="8"/>
                      <a:pt x="45" y="8"/>
                    </a:cubicBezTo>
                    <a:lnTo>
                      <a:pt x="39" y="14"/>
                    </a:lnTo>
                    <a:close/>
                    <a:moveTo>
                      <a:pt x="39" y="20"/>
                    </a:moveTo>
                    <a:cubicBezTo>
                      <a:pt x="49" y="28"/>
                      <a:pt x="49" y="28"/>
                      <a:pt x="49" y="28"/>
                    </a:cubicBezTo>
                    <a:cubicBezTo>
                      <a:pt x="31" y="28"/>
                      <a:pt x="31" y="28"/>
                      <a:pt x="31" y="28"/>
                    </a:cubicBezTo>
                    <a:lnTo>
                      <a:pt x="39" y="20"/>
                    </a:lnTo>
                    <a:close/>
                    <a:moveTo>
                      <a:pt x="50" y="32"/>
                    </a:moveTo>
                    <a:cubicBezTo>
                      <a:pt x="60" y="81"/>
                      <a:pt x="60" y="81"/>
                      <a:pt x="60" y="81"/>
                    </a:cubicBezTo>
                    <a:cubicBezTo>
                      <a:pt x="30" y="32"/>
                      <a:pt x="30" y="32"/>
                      <a:pt x="30" y="32"/>
                    </a:cubicBezTo>
                    <a:lnTo>
                      <a:pt x="50" y="32"/>
                    </a:lnTo>
                    <a:close/>
                    <a:moveTo>
                      <a:pt x="51" y="74"/>
                    </a:moveTo>
                    <a:cubicBezTo>
                      <a:pt x="11" y="32"/>
                      <a:pt x="11" y="32"/>
                      <a:pt x="11" y="32"/>
                    </a:cubicBezTo>
                    <a:cubicBezTo>
                      <a:pt x="26" y="32"/>
                      <a:pt x="26" y="32"/>
                      <a:pt x="26" y="32"/>
                    </a:cubicBezTo>
                    <a:lnTo>
                      <a:pt x="51" y="74"/>
                    </a:lnTo>
                    <a:close/>
                    <a:moveTo>
                      <a:pt x="102" y="32"/>
                    </a:moveTo>
                    <a:cubicBezTo>
                      <a:pt x="117" y="32"/>
                      <a:pt x="117" y="32"/>
                      <a:pt x="117" y="32"/>
                    </a:cubicBezTo>
                    <a:cubicBezTo>
                      <a:pt x="77" y="74"/>
                      <a:pt x="77" y="74"/>
                      <a:pt x="77" y="74"/>
                    </a:cubicBezTo>
                    <a:lnTo>
                      <a:pt x="102" y="32"/>
                    </a:lnTo>
                    <a:close/>
                    <a:moveTo>
                      <a:pt x="103" y="28"/>
                    </a:moveTo>
                    <a:cubicBezTo>
                      <a:pt x="92" y="17"/>
                      <a:pt x="92" y="17"/>
                      <a:pt x="92" y="17"/>
                    </a:cubicBezTo>
                    <a:cubicBezTo>
                      <a:pt x="101" y="10"/>
                      <a:pt x="101" y="10"/>
                      <a:pt x="101" y="10"/>
                    </a:cubicBezTo>
                    <a:cubicBezTo>
                      <a:pt x="120" y="28"/>
                      <a:pt x="120" y="28"/>
                      <a:pt x="120" y="28"/>
                    </a:cubicBezTo>
                    <a:lnTo>
                      <a:pt x="103" y="28"/>
                    </a:lnTo>
                    <a:close/>
                    <a:moveTo>
                      <a:pt x="27" y="10"/>
                    </a:moveTo>
                    <a:cubicBezTo>
                      <a:pt x="36" y="17"/>
                      <a:pt x="36" y="17"/>
                      <a:pt x="36" y="17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8" y="28"/>
                      <a:pt x="8" y="28"/>
                      <a:pt x="8" y="28"/>
                    </a:cubicBezTo>
                    <a:lnTo>
                      <a:pt x="27" y="1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16" name="TextBox 14"/>
            <p:cNvSpPr txBox="1"/>
            <p:nvPr/>
          </p:nvSpPr>
          <p:spPr>
            <a:xfrm>
              <a:off x="1596266" y="3770399"/>
              <a:ext cx="3424797" cy="1438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00">
                <a:lnSpc>
                  <a:spcPct val="125000"/>
                </a:lnSpc>
                <a:spcBef>
                  <a:spcPct val="0"/>
                </a:spcBef>
              </a:pPr>
              <a:r>
                <a:rPr lang="zh-TW" altLang="en-US" sz="1400" b="1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共建共享模式</a:t>
              </a:r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：會員於參加年度期間，可使用聯盟內所有論文；若退出聯盟後，僅能使用其「參加年度期間」聯盟所訂購之論文，不得使用其「未參加年度」聯盟所購置之論文。</a:t>
              </a:r>
              <a:endParaRPr lang="en-US" altLang="zh-TW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978381" y="1539389"/>
            <a:ext cx="4003519" cy="1708160"/>
            <a:chOff x="987581" y="1639261"/>
            <a:chExt cx="4003519" cy="1708160"/>
          </a:xfrm>
        </p:grpSpPr>
        <p:sp>
          <p:nvSpPr>
            <p:cNvPr id="7" name="TextBox 14"/>
            <p:cNvSpPr txBox="1"/>
            <p:nvPr/>
          </p:nvSpPr>
          <p:spPr>
            <a:xfrm>
              <a:off x="1596266" y="1639261"/>
              <a:ext cx="3394834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TW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國際博碩士論文全文資料庫 </a:t>
              </a:r>
              <a:r>
                <a:rPr lang="en-US" altLang="zh-TW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(</a:t>
              </a:r>
              <a:r>
                <a:rPr lang="en-US" altLang="zh-TW" sz="14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DDC</a:t>
              </a:r>
              <a:r>
                <a:rPr lang="en-US" altLang="zh-TW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)</a:t>
              </a:r>
              <a:r>
                <a:rPr lang="zh-TW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從</a:t>
              </a:r>
              <a:r>
                <a:rPr lang="en-US" altLang="zh-TW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2001</a:t>
              </a:r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年成立迄今，已</a:t>
              </a:r>
              <a:r>
                <a:rPr lang="zh-TW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超過</a:t>
              </a:r>
              <a:r>
                <a:rPr lang="en-US" altLang="zh-TW" sz="14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en-US" altLang="zh-TW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0</a:t>
              </a:r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個年頭，累積之全文論文篇數已</a:t>
              </a:r>
              <a:r>
                <a:rPr lang="zh-TW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達</a:t>
              </a:r>
              <a:r>
                <a:rPr lang="en-US" altLang="zh-TW" sz="140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28</a:t>
              </a:r>
              <a:r>
                <a:rPr lang="zh-TW" altLang="en-US" sz="140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萬</a:t>
              </a:r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本</a:t>
              </a:r>
              <a:r>
                <a:rPr lang="zh-TW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以上</a:t>
              </a:r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，每年新增約</a:t>
              </a:r>
              <a:r>
                <a:rPr lang="en-US" altLang="zh-TW" sz="140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10,000</a:t>
              </a:r>
              <a:r>
                <a:rPr lang="zh-TW" altLang="en-US" sz="140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篇</a:t>
              </a:r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論文，涵蓋各學科領域，對於學位論文的撰寫，及研究文獻資料的蒐集</a:t>
              </a:r>
              <a:r>
                <a:rPr lang="zh-TW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，極有</a:t>
              </a:r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助益。</a:t>
              </a:r>
            </a:p>
          </p:txBody>
        </p:sp>
        <p:grpSp>
          <p:nvGrpSpPr>
            <p:cNvPr id="3" name="群組 2"/>
            <p:cNvGrpSpPr/>
            <p:nvPr/>
          </p:nvGrpSpPr>
          <p:grpSpPr>
            <a:xfrm>
              <a:off x="987581" y="1720364"/>
              <a:ext cx="321008" cy="321008"/>
              <a:chOff x="987581" y="1653689"/>
              <a:chExt cx="321008" cy="321008"/>
            </a:xfrm>
          </p:grpSpPr>
          <p:sp>
            <p:nvSpPr>
              <p:cNvPr id="20" name="椭圆 72"/>
              <p:cNvSpPr/>
              <p:nvPr/>
            </p:nvSpPr>
            <p:spPr>
              <a:xfrm>
                <a:off x="987581" y="1653689"/>
                <a:ext cx="321008" cy="321008"/>
              </a:xfrm>
              <a:prstGeom prst="ellipse">
                <a:avLst/>
              </a:prstGeom>
              <a:noFill/>
              <a:ln w="6350">
                <a:solidFill>
                  <a:srgbClr val="266C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E94E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椭圆 73"/>
              <p:cNvSpPr/>
              <p:nvPr/>
            </p:nvSpPr>
            <p:spPr>
              <a:xfrm>
                <a:off x="1076693" y="1742801"/>
                <a:ext cx="142784" cy="142784"/>
              </a:xfrm>
              <a:prstGeom prst="ellipse">
                <a:avLst/>
              </a:prstGeom>
              <a:solidFill>
                <a:srgbClr val="266C5F"/>
              </a:solidFill>
              <a:ln w="6350">
                <a:solidFill>
                  <a:srgbClr val="266C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E94E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967505" y="3404046"/>
            <a:ext cx="4014395" cy="630942"/>
            <a:chOff x="1145193" y="3017299"/>
            <a:chExt cx="3849417" cy="630942"/>
          </a:xfrm>
        </p:grpSpPr>
        <p:sp>
          <p:nvSpPr>
            <p:cNvPr id="19" name="TextBox 14"/>
            <p:cNvSpPr txBox="1"/>
            <p:nvPr/>
          </p:nvSpPr>
          <p:spPr>
            <a:xfrm>
              <a:off x="1733550" y="3017299"/>
              <a:ext cx="326106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截至目前為止已有超過</a:t>
              </a:r>
              <a:r>
                <a:rPr lang="en-US" altLang="zh-TW" sz="140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100</a:t>
              </a:r>
              <a:r>
                <a:rPr lang="zh-TW" altLang="en-US" sz="140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所</a:t>
              </a:r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港、台高等教育單位成為會員</a:t>
              </a:r>
            </a:p>
          </p:txBody>
        </p:sp>
        <p:sp>
          <p:nvSpPr>
            <p:cNvPr id="22" name="椭圆 72"/>
            <p:cNvSpPr/>
            <p:nvPr/>
          </p:nvSpPr>
          <p:spPr>
            <a:xfrm>
              <a:off x="1145193" y="3082151"/>
              <a:ext cx="321008" cy="321008"/>
            </a:xfrm>
            <a:prstGeom prst="ellipse">
              <a:avLst/>
            </a:prstGeom>
            <a:noFill/>
            <a:ln w="6350">
              <a:solidFill>
                <a:srgbClr val="266C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94E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椭圆 73"/>
            <p:cNvSpPr/>
            <p:nvPr/>
          </p:nvSpPr>
          <p:spPr>
            <a:xfrm>
              <a:off x="1234313" y="3171263"/>
              <a:ext cx="142784" cy="142784"/>
            </a:xfrm>
            <a:prstGeom prst="ellipse">
              <a:avLst/>
            </a:prstGeom>
            <a:solidFill>
              <a:srgbClr val="266C5F"/>
            </a:solidFill>
            <a:ln w="6350">
              <a:solidFill>
                <a:srgbClr val="266C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E94E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TextBox 14"/>
          <p:cNvSpPr txBox="1"/>
          <p:nvPr/>
        </p:nvSpPr>
        <p:spPr>
          <a:xfrm>
            <a:off x="1601191" y="4053711"/>
            <a:ext cx="3400822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7523" r="8789" b="10140"/>
          <a:stretch/>
        </p:blipFill>
        <p:spPr bwMode="auto">
          <a:xfrm>
            <a:off x="5730948" y="2059368"/>
            <a:ext cx="5816009" cy="33202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7755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7523" r="8789" b="10140"/>
          <a:stretch/>
        </p:blipFill>
        <p:spPr bwMode="auto">
          <a:xfrm>
            <a:off x="5066583" y="143989"/>
            <a:ext cx="6780894" cy="3468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2"/>
          <p:cNvSpPr txBox="1"/>
          <p:nvPr/>
        </p:nvSpPr>
        <p:spPr>
          <a:xfrm>
            <a:off x="429855" y="29265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新版平台首頁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914400"/>
            <a:ext cx="1800000" cy="57150"/>
          </a:xfrm>
          <a:prstGeom prst="rect">
            <a:avLst/>
          </a:prstGeom>
          <a:solidFill>
            <a:srgbClr val="266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360000" y="1440000"/>
            <a:ext cx="4322823" cy="725833"/>
            <a:chOff x="429855" y="1519058"/>
            <a:chExt cx="4322823" cy="725833"/>
          </a:xfrm>
        </p:grpSpPr>
        <p:sp>
          <p:nvSpPr>
            <p:cNvPr id="14" name="Rectangle 24"/>
            <p:cNvSpPr>
              <a:spLocks noChangeArrowheads="1"/>
            </p:cNvSpPr>
            <p:nvPr/>
          </p:nvSpPr>
          <p:spPr bwMode="auto">
            <a:xfrm>
              <a:off x="1599406" y="1787556"/>
              <a:ext cx="3153272" cy="235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工具列選擇不同檢索方式</a:t>
              </a:r>
            </a:p>
          </p:txBody>
        </p:sp>
        <p:sp>
          <p:nvSpPr>
            <p:cNvPr id="15" name="椭圆 6"/>
            <p:cNvSpPr/>
            <p:nvPr/>
          </p:nvSpPr>
          <p:spPr>
            <a:xfrm>
              <a:off x="429855" y="1519058"/>
              <a:ext cx="725609" cy="725833"/>
            </a:xfrm>
            <a:prstGeom prst="ellipse">
              <a:avLst/>
            </a:prstGeom>
            <a:solidFill>
              <a:srgbClr val="266C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01</a:t>
              </a:r>
              <a:endParaRPr lang="zh-CN" altLang="en-US" dirty="0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60000" y="2520000"/>
            <a:ext cx="4345344" cy="725833"/>
            <a:chOff x="429855" y="2749905"/>
            <a:chExt cx="4345344" cy="725833"/>
          </a:xfrm>
        </p:grpSpPr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1621927" y="2781339"/>
              <a:ext cx="3153272" cy="629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基本搜尋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9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輸入關鍵字，可針對檢索框搜尋題名、摘要、作者、指導教授、論文編號，或選所有欄位。新平台提供熱門查詢字。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椭圆 9"/>
            <p:cNvSpPr/>
            <p:nvPr/>
          </p:nvSpPr>
          <p:spPr>
            <a:xfrm>
              <a:off x="429855" y="2749905"/>
              <a:ext cx="725609" cy="725833"/>
            </a:xfrm>
            <a:prstGeom prst="ellipse">
              <a:avLst/>
            </a:prstGeom>
            <a:solidFill>
              <a:srgbClr val="266C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02</a:t>
              </a:r>
              <a:endParaRPr lang="zh-CN" altLang="en-US" dirty="0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360000" y="4680000"/>
            <a:ext cx="4336877" cy="725833"/>
            <a:chOff x="429855" y="5202063"/>
            <a:chExt cx="4336877" cy="725833"/>
          </a:xfrm>
        </p:grpSpPr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1613460" y="5447447"/>
              <a:ext cx="3153272" cy="448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最新消息</a:t>
              </a:r>
              <a:endPara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DDC</a:t>
              </a:r>
              <a:r>
                <a:rPr lang="zh-TW" altLang="en-US" sz="9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最新活動消息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椭圆 13"/>
            <p:cNvSpPr/>
            <p:nvPr/>
          </p:nvSpPr>
          <p:spPr>
            <a:xfrm>
              <a:off x="429855" y="5202063"/>
              <a:ext cx="725609" cy="725833"/>
            </a:xfrm>
            <a:prstGeom prst="ellipse">
              <a:avLst/>
            </a:prstGeom>
            <a:solidFill>
              <a:srgbClr val="266C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04</a:t>
              </a:r>
              <a:endParaRPr lang="zh-CN" altLang="en-US" dirty="0"/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360000" y="3600000"/>
            <a:ext cx="4336877" cy="725833"/>
            <a:chOff x="429855" y="5202063"/>
            <a:chExt cx="4336877" cy="725833"/>
          </a:xfrm>
        </p:grpSpPr>
        <p:sp>
          <p:nvSpPr>
            <p:cNvPr id="34" name="Rectangle 24"/>
            <p:cNvSpPr>
              <a:spLocks noChangeArrowheads="1"/>
            </p:cNvSpPr>
            <p:nvPr/>
          </p:nvSpPr>
          <p:spPr bwMode="auto">
            <a:xfrm>
              <a:off x="1613460" y="5324397"/>
              <a:ext cx="3153272" cy="46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新進</a:t>
              </a:r>
              <a:r>
                <a:rPr lang="zh-TW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論文</a:t>
              </a:r>
              <a:endPara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9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可直接查看最新上架論文</a:t>
              </a:r>
              <a:endParaRPr lang="en-US" altLang="zh-CN" sz="9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" name="椭圆 13"/>
            <p:cNvSpPr/>
            <p:nvPr/>
          </p:nvSpPr>
          <p:spPr>
            <a:xfrm>
              <a:off x="429855" y="5202063"/>
              <a:ext cx="725609" cy="725833"/>
            </a:xfrm>
            <a:prstGeom prst="ellipse">
              <a:avLst/>
            </a:prstGeom>
            <a:solidFill>
              <a:srgbClr val="266C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03</a:t>
              </a:r>
              <a:endParaRPr lang="zh-CN" altLang="en-US" dirty="0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360000" y="5760000"/>
            <a:ext cx="4336877" cy="725833"/>
            <a:chOff x="429855" y="5202063"/>
            <a:chExt cx="4336877" cy="725833"/>
          </a:xfrm>
        </p:grpSpPr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613460" y="5447447"/>
              <a:ext cx="3153272" cy="46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字型、語系</a:t>
              </a:r>
              <a:endPara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9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可更改字型大小或選擇資料庫以中英文呈現</a:t>
              </a:r>
              <a:endParaRPr lang="en-US" altLang="zh-TW" sz="9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椭圆 13"/>
            <p:cNvSpPr/>
            <p:nvPr/>
          </p:nvSpPr>
          <p:spPr>
            <a:xfrm>
              <a:off x="429855" y="5202063"/>
              <a:ext cx="725609" cy="725833"/>
            </a:xfrm>
            <a:prstGeom prst="ellipse">
              <a:avLst/>
            </a:prstGeom>
            <a:solidFill>
              <a:srgbClr val="266C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0</a:t>
              </a:r>
              <a:r>
                <a:rPr lang="en-US" altLang="zh-TW" dirty="0"/>
                <a:t>5</a:t>
              </a:r>
              <a:endParaRPr lang="zh-CN" altLang="en-US" dirty="0"/>
            </a:p>
          </p:txBody>
        </p:sp>
      </p:grpSp>
      <p:sp>
        <p:nvSpPr>
          <p:cNvPr id="2" name="矩形 1"/>
          <p:cNvSpPr/>
          <p:nvPr/>
        </p:nvSpPr>
        <p:spPr>
          <a:xfrm>
            <a:off x="10718800" y="159650"/>
            <a:ext cx="635000" cy="175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8553450" y="159650"/>
            <a:ext cx="596900" cy="175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/>
          <p:cNvGrpSpPr/>
          <p:nvPr/>
        </p:nvGrpSpPr>
        <p:grpSpPr>
          <a:xfrm>
            <a:off x="5061263" y="2798570"/>
            <a:ext cx="6786214" cy="3973652"/>
            <a:chOff x="-1742440" y="3123913"/>
            <a:chExt cx="7952741" cy="4688683"/>
          </a:xfrm>
        </p:grpSpPr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47" r="1411"/>
            <a:stretch/>
          </p:blipFill>
          <p:spPr bwMode="auto">
            <a:xfrm>
              <a:off x="-1742440" y="3123913"/>
              <a:ext cx="7952741" cy="37273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68" r="1125"/>
            <a:stretch/>
          </p:blipFill>
          <p:spPr bwMode="auto">
            <a:xfrm>
              <a:off x="-1736206" y="4052173"/>
              <a:ext cx="7946506" cy="37604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矩形 5"/>
          <p:cNvSpPr/>
          <p:nvPr/>
        </p:nvSpPr>
        <p:spPr>
          <a:xfrm>
            <a:off x="10807604" y="337758"/>
            <a:ext cx="629920" cy="1330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7798499" y="315367"/>
            <a:ext cx="2416959" cy="245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5252139" y="3606140"/>
            <a:ext cx="4144170" cy="3166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9431862" y="3661972"/>
            <a:ext cx="2336171" cy="13870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6630383" y="1440000"/>
            <a:ext cx="3704242" cy="1442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67402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 animBg="1"/>
      <p:bldP spid="40" grpId="0" animBg="1"/>
      <p:bldP spid="41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7523" r="8789" b="10140"/>
          <a:stretch/>
        </p:blipFill>
        <p:spPr bwMode="auto">
          <a:xfrm>
            <a:off x="1807527" y="1634952"/>
            <a:ext cx="8888814" cy="5074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TextBox 2"/>
          <p:cNvSpPr txBox="1"/>
          <p:nvPr/>
        </p:nvSpPr>
        <p:spPr>
          <a:xfrm>
            <a:off x="5284728" y="29265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基本搜尋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0" y="914400"/>
            <a:ext cx="12190413" cy="57150"/>
          </a:xfrm>
          <a:prstGeom prst="rect">
            <a:avLst/>
          </a:prstGeom>
          <a:solidFill>
            <a:srgbClr val="266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12854" y="1255432"/>
            <a:ext cx="5192447" cy="360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28575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可於首頁進行基本搜尋，或是進入基本搜尋查找論文</a:t>
            </a:r>
          </a:p>
        </p:txBody>
      </p:sp>
      <p:sp>
        <p:nvSpPr>
          <p:cNvPr id="2" name="矩形 1"/>
          <p:cNvSpPr/>
          <p:nvPr/>
        </p:nvSpPr>
        <p:spPr>
          <a:xfrm>
            <a:off x="5563300" y="1833675"/>
            <a:ext cx="531906" cy="303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4046247" y="3900206"/>
            <a:ext cx="4208556" cy="16433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8702142" y="3727479"/>
            <a:ext cx="2610876" cy="88947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自動產生關鍵字</a:t>
            </a:r>
            <a:endParaRPr lang="en-US" altLang="zh-TW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使用者僅需鍵入幾個字母，系統將自動產生建議關鍵字，節省輸入關鍵字的時間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en-US" altLang="zh-CN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911211" y="4276712"/>
            <a:ext cx="4478628" cy="1346874"/>
            <a:chOff x="3855892" y="4172216"/>
            <a:chExt cx="4478628" cy="134687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5892" y="4172216"/>
              <a:ext cx="4478628" cy="134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3855892" y="4172216"/>
              <a:ext cx="4478628" cy="13468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716931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6" grpId="0" animBg="1"/>
      <p:bldP spid="26" grpId="1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4" b="12792"/>
          <a:stretch/>
        </p:blipFill>
        <p:spPr bwMode="auto">
          <a:xfrm>
            <a:off x="1314450" y="1640627"/>
            <a:ext cx="9938031" cy="461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"/>
          <p:cNvSpPr txBox="1"/>
          <p:nvPr/>
        </p:nvSpPr>
        <p:spPr>
          <a:xfrm>
            <a:off x="5284728" y="29265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進階搜尋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914400"/>
            <a:ext cx="12190413" cy="57150"/>
          </a:xfrm>
          <a:prstGeom prst="rect">
            <a:avLst/>
          </a:prstGeom>
          <a:solidFill>
            <a:srgbClr val="266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095206" y="1999593"/>
            <a:ext cx="591437" cy="303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4142317" y="4441825"/>
            <a:ext cx="3801967" cy="467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zh-TW" altLang="en-US" dirty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370575" y="5381669"/>
            <a:ext cx="3420532" cy="79560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更多專為資料庫設計的欄位 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可限制日期範圍並尋找指導教授、學校、學科、學門、典藏</a:t>
            </a:r>
            <a:r>
              <a:rPr lang="zh-TW" altLang="en-US" sz="1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875368" y="4983868"/>
            <a:ext cx="2772832" cy="79560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搜尋論文年代</a:t>
            </a:r>
            <a:endParaRPr lang="en-US" altLang="zh-TW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利用卷軸式滾輪可限制年代範圍，以及可選擇是否內含補充檔案之論文</a:t>
            </a:r>
          </a:p>
        </p:txBody>
      </p:sp>
      <p:grpSp>
        <p:nvGrpSpPr>
          <p:cNvPr id="24" name="Group 29"/>
          <p:cNvGrpSpPr>
            <a:grpSpLocks/>
          </p:cNvGrpSpPr>
          <p:nvPr/>
        </p:nvGrpSpPr>
        <p:grpSpPr bwMode="auto">
          <a:xfrm>
            <a:off x="997056" y="3463766"/>
            <a:ext cx="2363788" cy="682625"/>
            <a:chOff x="104" y="936"/>
            <a:chExt cx="1489" cy="430"/>
          </a:xfrm>
        </p:grpSpPr>
        <p:sp>
          <p:nvSpPr>
            <p:cNvPr id="25" name="Rectangle 5"/>
            <p:cNvSpPr>
              <a:spLocks noChangeArrowheads="1"/>
            </p:cNvSpPr>
            <p:nvPr/>
          </p:nvSpPr>
          <p:spPr bwMode="auto">
            <a:xfrm>
              <a:off x="104" y="936"/>
              <a:ext cx="1248" cy="4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結合布林邏輯的進階檢索功能</a:t>
              </a:r>
              <a:endPara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7" name="AutoShape 19"/>
            <p:cNvCxnSpPr>
              <a:cxnSpLocks noChangeShapeType="1"/>
              <a:stCxn id="25" idx="3"/>
            </p:cNvCxnSpPr>
            <p:nvPr/>
          </p:nvCxnSpPr>
          <p:spPr bwMode="auto">
            <a:xfrm>
              <a:off x="1352" y="1151"/>
              <a:ext cx="241" cy="20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CC092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8" name="矩形 27"/>
          <p:cNvSpPr/>
          <p:nvPr/>
        </p:nvSpPr>
        <p:spPr>
          <a:xfrm>
            <a:off x="3437084" y="3520916"/>
            <a:ext cx="4487716" cy="6434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zh-TW" altLang="en-US" dirty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972859" y="3478743"/>
            <a:ext cx="795433" cy="17719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t="7523" r="58294" b="81584"/>
          <a:stretch/>
        </p:blipFill>
        <p:spPr bwMode="auto">
          <a:xfrm>
            <a:off x="1392864" y="1803733"/>
            <a:ext cx="3357019" cy="69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1341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1" animBg="1"/>
      <p:bldP spid="2" grpId="0" animBg="1"/>
      <p:bldP spid="2" grpId="1" animBg="1"/>
      <p:bldP spid="23" grpId="0" animBg="1"/>
      <p:bldP spid="28" grpId="0" animBg="1"/>
      <p:bldP spid="28" grpId="1" animBg="1"/>
      <p:bldP spid="20" grpId="1" animBg="1"/>
      <p:bldP spid="2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485" r="12"/>
          <a:stretch/>
        </p:blipFill>
        <p:spPr bwMode="auto">
          <a:xfrm>
            <a:off x="1614969" y="1777822"/>
            <a:ext cx="9406469" cy="437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"/>
          <p:cNvSpPr txBox="1"/>
          <p:nvPr/>
        </p:nvSpPr>
        <p:spPr>
          <a:xfrm>
            <a:off x="4488036" y="292653"/>
            <a:ext cx="3214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進階搜尋</a:t>
            </a:r>
            <a:r>
              <a:rPr lang="en-US" altLang="zh-TW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典藏單位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914400"/>
            <a:ext cx="12190413" cy="57150"/>
          </a:xfrm>
          <a:prstGeom prst="rect">
            <a:avLst/>
          </a:prstGeom>
          <a:solidFill>
            <a:srgbClr val="266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7493227" y="4315017"/>
            <a:ext cx="795433" cy="167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890943" y="4967169"/>
            <a:ext cx="2323252" cy="79560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搜尋典藏單位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可直接於搜尋欄，輸入典藏單位關鍵字，中英文皆可。</a:t>
            </a:r>
          </a:p>
        </p:txBody>
      </p:sp>
      <p:grpSp>
        <p:nvGrpSpPr>
          <p:cNvPr id="15" name="Group 29"/>
          <p:cNvGrpSpPr>
            <a:grpSpLocks/>
          </p:cNvGrpSpPr>
          <p:nvPr/>
        </p:nvGrpSpPr>
        <p:grpSpPr bwMode="auto">
          <a:xfrm>
            <a:off x="74067" y="3280708"/>
            <a:ext cx="2085975" cy="682626"/>
            <a:chOff x="279" y="936"/>
            <a:chExt cx="1314" cy="430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279" y="936"/>
              <a:ext cx="1073" cy="4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可同時選擇多個典藏單位</a:t>
              </a:r>
              <a:endPara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2" name="AutoShape 19"/>
            <p:cNvCxnSpPr>
              <a:cxnSpLocks noChangeShapeType="1"/>
              <a:stCxn id="18" idx="3"/>
            </p:cNvCxnSpPr>
            <p:nvPr/>
          </p:nvCxnSpPr>
          <p:spPr bwMode="auto">
            <a:xfrm>
              <a:off x="1352" y="1151"/>
              <a:ext cx="241" cy="20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CC092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2" t="6254" r="15345" b="87493"/>
          <a:stretch/>
        </p:blipFill>
        <p:spPr bwMode="auto">
          <a:xfrm>
            <a:off x="6934200" y="1881040"/>
            <a:ext cx="3677074" cy="29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t="7523" r="58294" b="81584"/>
          <a:stretch/>
        </p:blipFill>
        <p:spPr bwMode="auto">
          <a:xfrm>
            <a:off x="1614969" y="1834398"/>
            <a:ext cx="3357019" cy="69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4" t="22191" r="26233" b="4097"/>
          <a:stretch/>
        </p:blipFill>
        <p:spPr bwMode="auto">
          <a:xfrm>
            <a:off x="2055629" y="2457551"/>
            <a:ext cx="4765041" cy="388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2151804" y="3220733"/>
            <a:ext cx="330358" cy="2356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300354" y="2651760"/>
            <a:ext cx="1445885" cy="308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45913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14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6" r="1166"/>
          <a:stretch/>
        </p:blipFill>
        <p:spPr bwMode="auto">
          <a:xfrm>
            <a:off x="997412" y="1279777"/>
            <a:ext cx="10070018" cy="5105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"/>
          <p:cNvSpPr txBox="1"/>
          <p:nvPr/>
        </p:nvSpPr>
        <p:spPr>
          <a:xfrm>
            <a:off x="2683855" y="292653"/>
            <a:ext cx="6805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</a:t>
            </a:r>
            <a:r>
              <a:rPr lang="zh-TW" alt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典藏單位</a:t>
            </a:r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搜尋結果</a:t>
            </a:r>
            <a:r>
              <a:rPr lang="en-US" altLang="zh-TW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2800" b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臺灣大學</a:t>
            </a:r>
            <a:r>
              <a:rPr lang="zh-TW" altLang="en-US" sz="28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典藏</a:t>
            </a:r>
            <a:r>
              <a:rPr lang="zh-TW" altLang="en-US" sz="2800" b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</a:t>
            </a:r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論文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914400"/>
            <a:ext cx="12190413" cy="57150"/>
          </a:xfrm>
          <a:prstGeom prst="rect">
            <a:avLst/>
          </a:prstGeom>
          <a:solidFill>
            <a:srgbClr val="266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群組 52"/>
          <p:cNvGrpSpPr/>
          <p:nvPr/>
        </p:nvGrpSpPr>
        <p:grpSpPr>
          <a:xfrm>
            <a:off x="3603059" y="2099702"/>
            <a:ext cx="5167355" cy="776926"/>
            <a:chOff x="3815784" y="1888097"/>
            <a:chExt cx="5167355" cy="776926"/>
          </a:xfrm>
        </p:grpSpPr>
        <p:sp>
          <p:nvSpPr>
            <p:cNvPr id="35" name="矩形 34"/>
            <p:cNvSpPr/>
            <p:nvPr/>
          </p:nvSpPr>
          <p:spPr>
            <a:xfrm>
              <a:off x="3815784" y="2325220"/>
              <a:ext cx="2626205" cy="33980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2" name="群組 51"/>
            <p:cNvGrpSpPr/>
            <p:nvPr/>
          </p:nvGrpSpPr>
          <p:grpSpPr>
            <a:xfrm>
              <a:off x="6460073" y="1888097"/>
              <a:ext cx="2523066" cy="683264"/>
              <a:chOff x="6460073" y="1888097"/>
              <a:chExt cx="2523066" cy="683264"/>
            </a:xfrm>
          </p:grpSpPr>
          <p:sp>
            <p:nvSpPr>
              <p:cNvPr id="37" name="Rectangle 5"/>
              <p:cNvSpPr>
                <a:spLocks noChangeArrowheads="1"/>
              </p:cNvSpPr>
              <p:nvPr/>
            </p:nvSpPr>
            <p:spPr bwMode="auto">
              <a:xfrm>
                <a:off x="6923015" y="1888097"/>
                <a:ext cx="2060124" cy="6832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2">
                    <a:lumMod val="1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搜尋結果，臺灣大學典藏</a:t>
                </a:r>
                <a:r>
                  <a:rPr lang="en-US" altLang="zh-TW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12,324</a:t>
                </a:r>
                <a:r>
                  <a:rPr lang="zh-TW" altLang="en-US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篇</a:t>
                </a:r>
                <a:r>
                  <a:rPr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論文</a:t>
                </a:r>
                <a:endPara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39" name="AutoShape 19"/>
              <p:cNvCxnSpPr>
                <a:cxnSpLocks noChangeShapeType="1"/>
              </p:cNvCxnSpPr>
              <p:nvPr/>
            </p:nvCxnSpPr>
            <p:spPr bwMode="auto">
              <a:xfrm rot="10800000" flipV="1">
                <a:off x="6460073" y="2313479"/>
                <a:ext cx="462942" cy="174686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rgbClr val="CC092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40" name="矩形 39"/>
          <p:cNvSpPr/>
          <p:nvPr/>
        </p:nvSpPr>
        <p:spPr>
          <a:xfrm>
            <a:off x="1563681" y="2699770"/>
            <a:ext cx="1755861" cy="29305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Group 29"/>
          <p:cNvGrpSpPr>
            <a:grpSpLocks/>
          </p:cNvGrpSpPr>
          <p:nvPr/>
        </p:nvGrpSpPr>
        <p:grpSpPr bwMode="auto">
          <a:xfrm>
            <a:off x="111047" y="5428442"/>
            <a:ext cx="2032001" cy="1276355"/>
            <a:chOff x="422" y="918"/>
            <a:chExt cx="1280" cy="804"/>
          </a:xfrm>
        </p:grpSpPr>
        <p:sp>
          <p:nvSpPr>
            <p:cNvPr id="42" name="Rectangle 5"/>
            <p:cNvSpPr>
              <a:spLocks noChangeArrowheads="1"/>
            </p:cNvSpPr>
            <p:nvPr/>
          </p:nvSpPr>
          <p:spPr bwMode="auto">
            <a:xfrm>
              <a:off x="422" y="918"/>
              <a:ext cx="912" cy="8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於左方可縮小檢索範圍</a:t>
              </a:r>
              <a:endPara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0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可篩選論文出版學校、指導教授、作者、學門、學科、發布年份</a:t>
              </a:r>
              <a:endParaRPr lang="en-US" altLang="zh-TW" sz="1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3" name="AutoShape 19"/>
            <p:cNvCxnSpPr>
              <a:cxnSpLocks noChangeShapeType="1"/>
            </p:cNvCxnSpPr>
            <p:nvPr/>
          </p:nvCxnSpPr>
          <p:spPr bwMode="auto">
            <a:xfrm rot="5400000" flipH="1" flipV="1">
              <a:off x="1303" y="1068"/>
              <a:ext cx="422" cy="376"/>
            </a:xfrm>
            <a:prstGeom prst="bentConnector3">
              <a:avLst>
                <a:gd name="adj1" fmla="val 1975"/>
              </a:avLst>
            </a:prstGeom>
            <a:noFill/>
            <a:ln w="28575">
              <a:solidFill>
                <a:srgbClr val="CC092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4" name="矩形 33"/>
          <p:cNvSpPr/>
          <p:nvPr/>
        </p:nvSpPr>
        <p:spPr>
          <a:xfrm>
            <a:off x="5316608" y="4210546"/>
            <a:ext cx="559260" cy="192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2305642" y="2782966"/>
            <a:ext cx="6322999" cy="3850640"/>
            <a:chOff x="2283878" y="2716819"/>
            <a:chExt cx="6322999" cy="3850640"/>
          </a:xfrm>
        </p:grpSpPr>
        <p:grpSp>
          <p:nvGrpSpPr>
            <p:cNvPr id="3" name="群組 2"/>
            <p:cNvGrpSpPr/>
            <p:nvPr/>
          </p:nvGrpSpPr>
          <p:grpSpPr>
            <a:xfrm>
              <a:off x="3103028" y="2716819"/>
              <a:ext cx="5503849" cy="3850640"/>
              <a:chOff x="3103028" y="2716819"/>
              <a:chExt cx="5503849" cy="3850640"/>
            </a:xfrm>
          </p:grpSpPr>
          <p:pic>
            <p:nvPicPr>
              <p:cNvPr id="28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67" t="18077" r="27417" b="3320"/>
              <a:stretch/>
            </p:blipFill>
            <p:spPr bwMode="auto">
              <a:xfrm>
                <a:off x="4368129" y="2716819"/>
                <a:ext cx="4238748" cy="3850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5" name="群組 4"/>
              <p:cNvGrpSpPr/>
              <p:nvPr/>
            </p:nvGrpSpPr>
            <p:grpSpPr>
              <a:xfrm>
                <a:off x="3103028" y="3039383"/>
                <a:ext cx="5408599" cy="2749187"/>
                <a:chOff x="3103028" y="3039383"/>
                <a:chExt cx="5408599" cy="2749187"/>
              </a:xfrm>
            </p:grpSpPr>
            <p:grpSp>
              <p:nvGrpSpPr>
                <p:cNvPr id="61" name="群組 60"/>
                <p:cNvGrpSpPr/>
                <p:nvPr/>
              </p:nvGrpSpPr>
              <p:grpSpPr>
                <a:xfrm>
                  <a:off x="3103028" y="3039383"/>
                  <a:ext cx="5408599" cy="2749187"/>
                  <a:chOff x="3541183" y="2517081"/>
                  <a:chExt cx="5408599" cy="2749187"/>
                </a:xfrm>
              </p:grpSpPr>
              <p:grpSp>
                <p:nvGrpSpPr>
                  <p:cNvPr id="56" name="群組 55"/>
                  <p:cNvGrpSpPr/>
                  <p:nvPr/>
                </p:nvGrpSpPr>
                <p:grpSpPr>
                  <a:xfrm>
                    <a:off x="3541183" y="2517081"/>
                    <a:ext cx="5408599" cy="2749187"/>
                    <a:chOff x="2964920" y="2517080"/>
                    <a:chExt cx="5408599" cy="2749187"/>
                  </a:xfrm>
                </p:grpSpPr>
                <p:sp>
                  <p:nvSpPr>
                    <p:cNvPr id="57" name="矩形 56"/>
                    <p:cNvSpPr/>
                    <p:nvPr/>
                  </p:nvSpPr>
                  <p:spPr>
                    <a:xfrm>
                      <a:off x="8009452" y="2517080"/>
                      <a:ext cx="364067" cy="2749187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58" name="矩形 57"/>
                    <p:cNvSpPr/>
                    <p:nvPr/>
                  </p:nvSpPr>
                  <p:spPr>
                    <a:xfrm>
                      <a:off x="2964920" y="3845614"/>
                      <a:ext cx="203200" cy="889850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  <p:cxnSp>
                <p:nvCxnSpPr>
                  <p:cNvPr id="60" name="AutoShape 1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753908" y="3787223"/>
                    <a:ext cx="2280485" cy="446912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CC092F"/>
                    </a:solidFill>
                    <a:miter lim="800000"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63" name="矩形 62"/>
                <p:cNvSpPr/>
                <p:nvPr/>
              </p:nvSpPr>
              <p:spPr>
                <a:xfrm>
                  <a:off x="5596238" y="4080144"/>
                  <a:ext cx="2323252" cy="68326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2">
                      <a:lumMod val="10000"/>
                    </a:schemeClr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  <a:spcBef>
                      <a:spcPts val="300"/>
                    </a:spcBef>
                  </a:pPr>
                  <a:r>
                    <a:rPr lang="zh-TW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篩選欄位點選</a:t>
                  </a:r>
                  <a:r>
                    <a:rPr lang="zh-TW" altLang="en-US" sz="16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「</a:t>
                  </a:r>
                  <a:r>
                    <a:rPr lang="zh-TW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其他</a:t>
                  </a:r>
                  <a:r>
                    <a:rPr lang="zh-TW" altLang="en-US" sz="16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」</a:t>
                  </a:r>
                  <a:r>
                    <a:rPr lang="zh-TW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提供各項條件筆數</a:t>
                  </a:r>
                </a:p>
              </p:txBody>
            </p:sp>
          </p:grpSp>
        </p:grp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3878" y="3471324"/>
              <a:ext cx="1826900" cy="934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t="7523" r="58294" b="81584"/>
          <a:stretch/>
        </p:blipFill>
        <p:spPr bwMode="auto">
          <a:xfrm>
            <a:off x="1659007" y="1404787"/>
            <a:ext cx="3357019" cy="69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9267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6" r="1166"/>
          <a:stretch/>
        </p:blipFill>
        <p:spPr bwMode="auto">
          <a:xfrm>
            <a:off x="1455292" y="1165533"/>
            <a:ext cx="9960705" cy="541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"/>
          <p:cNvSpPr txBox="1"/>
          <p:nvPr/>
        </p:nvSpPr>
        <p:spPr>
          <a:xfrm>
            <a:off x="3410818" y="292653"/>
            <a:ext cx="5727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搜尋結果頁</a:t>
            </a:r>
            <a:r>
              <a:rPr lang="en-US" altLang="zh-TW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輸出、引用、分享功能</a:t>
            </a:r>
            <a:endParaRPr lang="en-US" altLang="zh-TW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914400"/>
            <a:ext cx="12190413" cy="57150"/>
          </a:xfrm>
          <a:prstGeom prst="rect">
            <a:avLst/>
          </a:prstGeom>
          <a:solidFill>
            <a:srgbClr val="266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4128358" y="2465032"/>
            <a:ext cx="6665198" cy="1435459"/>
            <a:chOff x="4128358" y="2465032"/>
            <a:chExt cx="6665198" cy="1435459"/>
          </a:xfrm>
        </p:grpSpPr>
        <p:sp>
          <p:nvSpPr>
            <p:cNvPr id="22" name="矩形 21"/>
            <p:cNvSpPr/>
            <p:nvPr/>
          </p:nvSpPr>
          <p:spPr>
            <a:xfrm>
              <a:off x="9529531" y="2893934"/>
              <a:ext cx="1264025" cy="36406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7413691" y="2465032"/>
              <a:ext cx="2042607" cy="6109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輸出、分享功能</a:t>
              </a:r>
              <a:endPara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000" dirty="0" smtClean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可將所選擇的論文輸出及分享。</a:t>
              </a:r>
              <a:endParaRPr lang="zh-TW" altLang="en-US" sz="1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128358" y="3536423"/>
              <a:ext cx="234950" cy="36406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2387027" y="2022710"/>
            <a:ext cx="6201927" cy="3683434"/>
            <a:chOff x="-1" y="1974898"/>
            <a:chExt cx="6201927" cy="368343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30" t="21710" r="21583" b="9428"/>
            <a:stretch/>
          </p:blipFill>
          <p:spPr bwMode="auto">
            <a:xfrm>
              <a:off x="-1" y="2002106"/>
              <a:ext cx="5781668" cy="3656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群組 1"/>
            <p:cNvGrpSpPr/>
            <p:nvPr/>
          </p:nvGrpSpPr>
          <p:grpSpPr>
            <a:xfrm>
              <a:off x="0" y="1974898"/>
              <a:ext cx="6201926" cy="3683434"/>
              <a:chOff x="2967930" y="1810640"/>
              <a:chExt cx="6201926" cy="3683434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967930" y="1810640"/>
                <a:ext cx="5781667" cy="368343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24" name="矩形 23"/>
              <p:cNvSpPr/>
              <p:nvPr/>
            </p:nvSpPr>
            <p:spPr>
              <a:xfrm>
                <a:off x="6231334" y="2124032"/>
                <a:ext cx="2938522" cy="795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2">
                    <a:lumMod val="1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全文輸出</a:t>
                </a:r>
                <a:r>
                  <a:rPr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批次下載</a:t>
                </a:r>
                <a:r>
                  <a:rPr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20</a:t>
                </a:r>
                <a:r>
                  <a:rPr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篇</a:t>
                </a:r>
                <a:r>
                  <a:rPr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zh-TW" altLang="en-US" sz="1000" dirty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勾選出</a:t>
                </a:r>
                <a:r>
                  <a:rPr lang="zh-TW" altLang="en-US" sz="1000" dirty="0" smtClean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需要</a:t>
                </a:r>
                <a:r>
                  <a:rPr lang="zh-TW" altLang="en-US" sz="1000" dirty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輸出論文</a:t>
                </a:r>
                <a:r>
                  <a:rPr lang="zh-TW" altLang="en-US" sz="1000" dirty="0" smtClean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，點選「輸出」即可下載所選取的論文全文</a:t>
                </a:r>
                <a:r>
                  <a:rPr lang="en-US" altLang="zh-TW" sz="1000" dirty="0" smtClean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PDF</a:t>
                </a:r>
                <a:r>
                  <a:rPr lang="zh-TW" altLang="en-US" sz="1000" dirty="0" smtClean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檔。</a:t>
                </a:r>
                <a:endParaRPr lang="zh-TW" altLang="en-US" sz="10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8" name="群組 7"/>
          <p:cNvGrpSpPr/>
          <p:nvPr/>
        </p:nvGrpSpPr>
        <p:grpSpPr>
          <a:xfrm>
            <a:off x="3323864" y="2258245"/>
            <a:ext cx="6223559" cy="3841557"/>
            <a:chOff x="914977" y="858981"/>
            <a:chExt cx="6223559" cy="3841557"/>
          </a:xfrm>
        </p:grpSpPr>
        <p:pic>
          <p:nvPicPr>
            <p:cNvPr id="33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71" t="22768" r="21469" b="7312"/>
            <a:stretch/>
          </p:blipFill>
          <p:spPr bwMode="auto">
            <a:xfrm>
              <a:off x="914977" y="942976"/>
              <a:ext cx="5785408" cy="375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" name="群組 4"/>
            <p:cNvGrpSpPr/>
            <p:nvPr/>
          </p:nvGrpSpPr>
          <p:grpSpPr>
            <a:xfrm>
              <a:off x="914978" y="858981"/>
              <a:ext cx="6223558" cy="3841557"/>
              <a:chOff x="2151307" y="2157351"/>
              <a:chExt cx="6223558" cy="3841557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1307" y="2157351"/>
                <a:ext cx="5785407" cy="384155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23" name="矩形 22"/>
              <p:cNvSpPr/>
              <p:nvPr/>
            </p:nvSpPr>
            <p:spPr>
              <a:xfrm>
                <a:off x="6051613" y="2661423"/>
                <a:ext cx="2323252" cy="795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2">
                    <a:lumMod val="1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書目資料</a:t>
                </a:r>
                <a:endPara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zh-TW" altLang="en-US" sz="1000" dirty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提供</a:t>
                </a:r>
                <a:r>
                  <a:rPr lang="zh-TW" altLang="en-US" sz="1000" dirty="0" smtClean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所選擇論文的基本概要，可選擇下載、電子信箱或將資料列印。</a:t>
                </a:r>
                <a:endParaRPr lang="en-US" altLang="zh-TW" sz="1000" dirty="0" smtClean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9" name="群組 8"/>
          <p:cNvGrpSpPr/>
          <p:nvPr/>
        </p:nvGrpSpPr>
        <p:grpSpPr>
          <a:xfrm>
            <a:off x="4128358" y="2680179"/>
            <a:ext cx="5719298" cy="3604370"/>
            <a:chOff x="776295" y="2996997"/>
            <a:chExt cx="5719298" cy="3604370"/>
          </a:xfrm>
        </p:grpSpPr>
        <p:pic>
          <p:nvPicPr>
            <p:cNvPr id="34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67" t="21883" r="21167" b="5923"/>
            <a:stretch/>
          </p:blipFill>
          <p:spPr bwMode="auto">
            <a:xfrm>
              <a:off x="794769" y="3050087"/>
              <a:ext cx="5354205" cy="3534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群組 2"/>
            <p:cNvGrpSpPr/>
            <p:nvPr/>
          </p:nvGrpSpPr>
          <p:grpSpPr>
            <a:xfrm>
              <a:off x="776295" y="2996997"/>
              <a:ext cx="5719298" cy="3604370"/>
              <a:chOff x="3002763" y="3475137"/>
              <a:chExt cx="5719298" cy="3604370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002763" y="3475137"/>
                <a:ext cx="5385036" cy="360437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28" name="矩形 27"/>
              <p:cNvSpPr/>
              <p:nvPr/>
            </p:nvSpPr>
            <p:spPr>
              <a:xfrm>
                <a:off x="6398809" y="3927146"/>
                <a:ext cx="2323252" cy="9802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2">
                    <a:lumMod val="1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引用格式</a:t>
                </a:r>
                <a:r>
                  <a:rPr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(APA6)</a:t>
                </a: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zh-TW" altLang="en-US" sz="1000" dirty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可使用列印、信箱、儲存、</a:t>
                </a:r>
                <a:r>
                  <a:rPr lang="en-US" altLang="zh-TW" sz="1000" dirty="0" err="1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RefWorks</a:t>
                </a:r>
                <a:r>
                  <a:rPr lang="zh-TW" altLang="en-US" sz="1000" dirty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</a:t>
                </a:r>
                <a:r>
                  <a:rPr lang="en-US" altLang="zh-TW" sz="1000" dirty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EndNote(RIS)</a:t>
                </a:r>
                <a:r>
                  <a:rPr lang="zh-TW" altLang="en-US" sz="1000" dirty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多種方式，匯出所選論文引述。</a:t>
                </a:r>
              </a:p>
            </p:txBody>
          </p:sp>
        </p:grpSp>
      </p:grpSp>
      <p:grpSp>
        <p:nvGrpSpPr>
          <p:cNvPr id="4" name="群組 3"/>
          <p:cNvGrpSpPr/>
          <p:nvPr/>
        </p:nvGrpSpPr>
        <p:grpSpPr>
          <a:xfrm>
            <a:off x="4938496" y="3993391"/>
            <a:ext cx="5855060" cy="2106411"/>
            <a:chOff x="2949141" y="2512629"/>
            <a:chExt cx="5855060" cy="2106411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141" y="2512629"/>
              <a:ext cx="5855060" cy="15361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1" name="矩形 30"/>
            <p:cNvSpPr/>
            <p:nvPr/>
          </p:nvSpPr>
          <p:spPr>
            <a:xfrm>
              <a:off x="6456343" y="3823438"/>
              <a:ext cx="2323252" cy="795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分享</a:t>
              </a:r>
              <a:endPara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TW" sz="10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Facebook</a:t>
              </a:r>
              <a:r>
                <a:rPr lang="zh-TW" altLang="en-US" sz="10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en-US" altLang="zh-TW" sz="10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Line</a:t>
              </a:r>
              <a:r>
                <a:rPr lang="zh-TW" altLang="en-US" sz="10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、複製連結，可分享搜尋頁面結果給他人。</a:t>
              </a: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t="7523" r="58294" b="81584"/>
          <a:stretch/>
        </p:blipFill>
        <p:spPr bwMode="auto">
          <a:xfrm>
            <a:off x="1920841" y="1257960"/>
            <a:ext cx="3357019" cy="69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66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0" r="1084"/>
          <a:stretch/>
        </p:blipFill>
        <p:spPr bwMode="auto">
          <a:xfrm>
            <a:off x="1020193" y="1075399"/>
            <a:ext cx="10612909" cy="504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2"/>
          <p:cNvSpPr txBox="1"/>
          <p:nvPr/>
        </p:nvSpPr>
        <p:spPr>
          <a:xfrm>
            <a:off x="4925655" y="29265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資料內容頁面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914400"/>
            <a:ext cx="12190413" cy="57150"/>
          </a:xfrm>
          <a:prstGeom prst="rect">
            <a:avLst/>
          </a:prstGeom>
          <a:solidFill>
            <a:srgbClr val="266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1828800" y="2151634"/>
            <a:ext cx="6663899" cy="4506861"/>
            <a:chOff x="2150066" y="1930659"/>
            <a:chExt cx="7259385" cy="4679692"/>
          </a:xfrm>
        </p:grpSpPr>
        <p:sp>
          <p:nvSpPr>
            <p:cNvPr id="21" name="矩形 20"/>
            <p:cNvSpPr/>
            <p:nvPr/>
          </p:nvSpPr>
          <p:spPr>
            <a:xfrm>
              <a:off x="2150066" y="2760762"/>
              <a:ext cx="6843650" cy="38495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847352" y="1930659"/>
              <a:ext cx="1562099" cy="6832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300"/>
                </a:spcBef>
              </a:pP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可直接瀏覽</a:t>
              </a:r>
              <a:r>
                <a: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PDF</a:t>
              </a: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全文</a:t>
              </a:r>
              <a:endPara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7883611" y="1926322"/>
            <a:ext cx="2876520" cy="1672101"/>
            <a:chOff x="7883611" y="1926322"/>
            <a:chExt cx="2876520" cy="1672101"/>
          </a:xfrm>
        </p:grpSpPr>
        <p:grpSp>
          <p:nvGrpSpPr>
            <p:cNvPr id="5" name="群組 4"/>
            <p:cNvGrpSpPr/>
            <p:nvPr/>
          </p:nvGrpSpPr>
          <p:grpSpPr>
            <a:xfrm>
              <a:off x="9053233" y="1926322"/>
              <a:ext cx="1706898" cy="1024757"/>
              <a:chOff x="9892493" y="2157359"/>
              <a:chExt cx="1706898" cy="1024757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9892493" y="2659729"/>
                <a:ext cx="1706898" cy="52238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0037292" y="2157359"/>
                <a:ext cx="1562099" cy="36099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2">
                    <a:lumMod val="1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多種輸出格式</a:t>
                </a:r>
                <a:endPara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7883611" y="3337230"/>
              <a:ext cx="705822" cy="2611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2419416" y="2809664"/>
            <a:ext cx="5742383" cy="3514930"/>
            <a:chOff x="5957060" y="4292516"/>
            <a:chExt cx="5742383" cy="3514930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7" t="13573" r="29082"/>
            <a:stretch/>
          </p:blipFill>
          <p:spPr bwMode="auto">
            <a:xfrm>
              <a:off x="6886035" y="4292516"/>
              <a:ext cx="4747067" cy="3514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群組 5"/>
            <p:cNvGrpSpPr/>
            <p:nvPr/>
          </p:nvGrpSpPr>
          <p:grpSpPr>
            <a:xfrm>
              <a:off x="5957060" y="4292516"/>
              <a:ext cx="5742383" cy="3514930"/>
              <a:chOff x="711412" y="3190834"/>
              <a:chExt cx="5742383" cy="3514930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640387" y="3190834"/>
                <a:ext cx="4813408" cy="351493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24" name="矩形 23"/>
              <p:cNvSpPr/>
              <p:nvPr/>
            </p:nvSpPr>
            <p:spPr>
              <a:xfrm>
                <a:off x="711412" y="3430546"/>
                <a:ext cx="601133" cy="21029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1011978" y="3721666"/>
                <a:ext cx="1562099" cy="6832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2">
                    <a:lumMod val="1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詳細資料提供論文相關資訊</a:t>
                </a:r>
                <a:endPara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t="7523" r="58294" b="81584"/>
          <a:stretch/>
        </p:blipFill>
        <p:spPr bwMode="auto">
          <a:xfrm>
            <a:off x="1828800" y="1186482"/>
            <a:ext cx="3357019" cy="69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588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8162</TotalTime>
  <Words>895</Words>
  <Application>Microsoft Office PowerPoint</Application>
  <PresentationFormat>自訂</PresentationFormat>
  <Paragraphs>106</Paragraphs>
  <Slides>16</Slides>
  <Notes>16</Notes>
  <HiddenSlides>0</HiddenSlides>
  <MMClips>0</MMClips>
  <ScaleCrop>false</ScaleCrop>
  <HeadingPairs>
    <vt:vector size="4" baseType="variant">
      <vt:variant>
        <vt:lpstr>佈景主題</vt:lpstr>
      </vt:variant>
      <vt:variant>
        <vt:i4>10</vt:i4>
      </vt:variant>
      <vt:variant>
        <vt:lpstr>投影片標題</vt:lpstr>
      </vt:variant>
      <vt:variant>
        <vt:i4>16</vt:i4>
      </vt:variant>
    </vt:vector>
  </HeadingPairs>
  <TitlesOfParts>
    <vt:vector size="26" baseType="lpstr"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http://www.ypppt.com/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dc:description>http://www.ypppt.com/</dc:description>
  <cp:lastModifiedBy>jane</cp:lastModifiedBy>
  <cp:revision>2926</cp:revision>
  <dcterms:created xsi:type="dcterms:W3CDTF">2015-12-01T09:06:39Z</dcterms:created>
  <dcterms:modified xsi:type="dcterms:W3CDTF">2023-12-06T08:44:20Z</dcterms:modified>
</cp:coreProperties>
</file>