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0" r:id="rId27"/>
    <p:sldId id="281" r:id="rId28"/>
    <p:sldId id="279" r:id="rId29"/>
  </p:sldIdLst>
  <p:sldSz cx="9144000" cy="5143500" type="screen16x9"/>
  <p:notesSz cx="6858000" cy="9144000"/>
  <p:embeddedFontLst>
    <p:embeddedFont>
      <p:font typeface="Old Standard TT" panose="020B0604020202020204" charset="0"/>
      <p:regular r:id="rId31"/>
      <p:bold r:id="rId32"/>
      <p:italic r:id="rId33"/>
    </p:embeddedFont>
    <p:embeddedFont>
      <p:font typeface="Microsoft JhengHei" panose="020B0604030504040204" pitchFamily="34" charset="-12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6" d="100"/>
          <a:sy n="156" d="100"/>
        </p:scale>
        <p:origin x="-324" y="-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592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612dd615_0_2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612dd615_0_2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612dd615_0_2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612dd615_0_2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/>
            </a:r>
            <a:br>
              <a:rPr lang="zh-TW"/>
            </a:b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612dd615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612dd615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可分為三個面向：</a:t>
            </a:r>
            <a:br>
              <a:rPr lang="zh-TW"/>
            </a:br>
            <a:r>
              <a:rPr lang="zh-TW"/>
              <a:t>從制度面：屬於最基本的方式，建立管理制度，並確實執行。</a:t>
            </a:r>
            <a:br>
              <a:rPr lang="zh-TW"/>
            </a:br>
            <a:r>
              <a:rPr lang="zh-TW"/>
              <a:t>從技術面：就是由系統服務開發人員，根據資安攻擊手段設計對應的防範方式，並不斷補強</a:t>
            </a:r>
            <a:br>
              <a:rPr lang="zh-TW"/>
            </a:br>
            <a:r>
              <a:rPr lang="zh-TW"/>
              <a:t>從認知面：加強個人以及團體的資安認知，提高威脅敏感度</a:t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>沒有一個面向可以獨立因應所有資安威脅，因此必須三管齊下</a:t>
            </a:r>
            <a:br>
              <a:rPr lang="zh-TW"/>
            </a:b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612dd615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612dd615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612dd615_0_2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612dd615_0_2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612dd615_0_2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612dd615_0_2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612dd615_0_2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612dd615_0_2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612dd615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612dd615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612dd615_0_2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612dd615_0_2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612dd615_0_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612dd615_0_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612dd61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612dd61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612dd615_0_2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612dd615_0_2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612dd615_0_2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612dd615_0_2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612dd615_0_2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612dd615_0_2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612dd615_0_2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612dd615_0_2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612dd615_0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612dd615_0_2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612dd615_0_2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612dd615_0_2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382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612dd615_0_2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612dd615_0_2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612dd615_0_2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612dd615_0_2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612dd615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612dd615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49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612dd615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612dd615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612dd615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612dd615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612dd615_0_2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612dd615_0_2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612dd615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612dd615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612dd615_0_2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612dd615_0_2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Char char="●"/>
              <a:defRPr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○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■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●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○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■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●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Char char="○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icrosoft JhengHei"/>
              <a:buChar char="■"/>
              <a:defRPr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nknu.edu.tw/Staff/SecurityMGR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Qiz8AudQ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kA1xA1LShl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nknu.edu.tw/Staff/SecurityMGR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nknu.edu.tw/zh/infoservices/wla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oamingcenter.tanet.edu.tw/" TargetMode="External"/><Relationship Id="rId4" Type="http://schemas.openxmlformats.org/officeDocument/2006/relationships/hyperlink" Target="https://sso.nknu.edu.t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nknu.edu.tw/index.php?option=com_attachments&amp;task=download&amp;id=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172.24.56.3/Auth/Registe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n4bs7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圖資處資源服務介紹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 smtClean="0"/>
              <a:t>10</a:t>
            </a:r>
            <a:r>
              <a:rPr lang="en-US" altLang="zh-TW" dirty="0" smtClean="0"/>
              <a:t>7</a:t>
            </a:r>
            <a:r>
              <a:rPr lang="zh-TW" dirty="0" smtClean="0"/>
              <a:t>年9月</a:t>
            </a:r>
            <a:r>
              <a:rPr lang="en-US" altLang="zh-TW" dirty="0" smtClean="0"/>
              <a:t>6</a:t>
            </a:r>
            <a:r>
              <a:rPr lang="zh-TW" dirty="0" smtClean="0"/>
              <a:t>日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105年資安通報事件共189件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189件資安事件皆以不同的方式對外發動攻擊。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攻擊的形式如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殭屍網路行為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密碼猜測攻擊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發送垃圾信、駭客置換網頁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單一登入平台         資訊查詢服務        校園網路服務</a:t>
            </a:r>
            <a:br>
              <a:rPr lang="zh-TW"/>
            </a:br>
            <a:r>
              <a:rPr lang="zh-TW"/>
              <a:t>       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資安通報紀錄</a:t>
            </a:r>
            <a:r>
              <a:rPr lang="zh-TW"/>
              <a:t/>
            </a:r>
            <a:br>
              <a:rPr lang="zh-TW"/>
            </a:b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2278950" y="2801050"/>
            <a:ext cx="430500" cy="28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4145850" y="2801050"/>
            <a:ext cx="430500" cy="28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890425" y="3119950"/>
            <a:ext cx="430500" cy="28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資訊安全的威脅來源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250" y="905725"/>
            <a:ext cx="5660850" cy="36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資安事件起因及因應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700" y="1058225"/>
            <a:ext cx="5826600" cy="36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資訊安全與資訊安全管理系統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資訊安全 (Information Security)意旨在於保護資訊之機密性、完整性與可用性。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>
                <a:solidFill>
                  <a:schemeClr val="lt2"/>
                </a:solidFill>
              </a:rPr>
              <a:t>機密性(Confidentiality)</a:t>
            </a:r>
            <a:r>
              <a:rPr lang="zh-TW"/>
              <a:t>：確保只有被授權的人可以存取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>
                <a:solidFill>
                  <a:schemeClr val="lt2"/>
                </a:solidFill>
              </a:rPr>
              <a:t>完整性(Integrity)</a:t>
            </a:r>
            <a:r>
              <a:rPr lang="zh-TW"/>
              <a:t> ：確保資訊及處理方法的正確及完整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>
                <a:solidFill>
                  <a:schemeClr val="lt2"/>
                </a:solidFill>
              </a:rPr>
              <a:t>可用性(Availability)</a:t>
            </a:r>
            <a:r>
              <a:rPr lang="zh-TW"/>
              <a:t> ：確保被授權的人有需要時可以存取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資訊安全管理系統(Information security management system，簡稱ISMS)：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乃組織整體管理制度的一部份，必需依據風險管理的方法加以制訂，進而用以</a:t>
            </a:r>
            <a:r>
              <a:rPr lang="zh-TW">
                <a:solidFill>
                  <a:schemeClr val="lt2"/>
                </a:solidFill>
              </a:rPr>
              <a:t>建立、執行、操作、監控、審查、維護與改進</a:t>
            </a:r>
            <a:r>
              <a:rPr lang="zh-TW"/>
              <a:t>組織的資訊安全。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其目的在於保護資訊資產的機密性、可用性與完整性。</a:t>
            </a:r>
            <a:br>
              <a:rPr lang="zh-TW"/>
            </a:b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本校的資訊安全政策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為了促使本校各項</a:t>
            </a:r>
            <a:r>
              <a:rPr lang="zh-TW">
                <a:solidFill>
                  <a:schemeClr val="lt2"/>
                </a:solidFill>
              </a:rPr>
              <a:t>資訊安全管理制度</a:t>
            </a:r>
            <a:r>
              <a:rPr lang="zh-TW"/>
              <a:t>能貫徹執行、有效運作及持續進行，以維護本校重要資訊系統的機密性、完整性與可用性，特訂定以下</a:t>
            </a:r>
            <a:r>
              <a:rPr lang="zh-TW">
                <a:solidFill>
                  <a:schemeClr val="lt2"/>
                </a:solidFill>
              </a:rPr>
              <a:t>資訊安全政策</a:t>
            </a:r>
            <a:r>
              <a:rPr lang="zh-TW"/>
              <a:t>。作為日常工作的指導原則，以保障教職員生的權益。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zh-TW" b="1">
                <a:solidFill>
                  <a:schemeClr val="lt2"/>
                </a:solidFill>
              </a:rPr>
              <a:t>提升資安共識，強化資安訓練</a:t>
            </a:r>
            <a:endParaRPr b="1">
              <a:solidFill>
                <a:schemeClr val="lt2"/>
              </a:solidFill>
            </a:endParaRP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督導同仁落實資訊安全工作，建立「</a:t>
            </a:r>
            <a:r>
              <a:rPr lang="zh-TW">
                <a:solidFill>
                  <a:schemeClr val="lt2"/>
                </a:solidFill>
              </a:rPr>
              <a:t>資訊安全，人人有責</a:t>
            </a:r>
            <a:r>
              <a:rPr lang="zh-TW"/>
              <a:t>」的觀念，每年持續進行適當的資訊安全訓練，以提高資訊安全意識。</a:t>
            </a:r>
            <a:endParaRPr/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如有</a:t>
            </a:r>
            <a:r>
              <a:rPr lang="zh-TW">
                <a:solidFill>
                  <a:srgbClr val="FF0000"/>
                </a:solidFill>
              </a:rPr>
              <a:t>違反資訊安全相關規定</a:t>
            </a:r>
            <a:r>
              <a:rPr lang="zh-TW"/>
              <a:t>，究其權責</a:t>
            </a:r>
            <a:r>
              <a:rPr lang="zh-TW">
                <a:solidFill>
                  <a:srgbClr val="FF0000"/>
                </a:solidFill>
              </a:rPr>
              <a:t>依人員獎懲相關規定辦理</a:t>
            </a:r>
            <a:r>
              <a:rPr lang="zh-TW"/>
              <a:t>。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zh-TW" b="1">
                <a:solidFill>
                  <a:schemeClr val="lt2"/>
                </a:solidFill>
              </a:rPr>
              <a:t>健全資安防護，確保營運持續</a:t>
            </a:r>
            <a:endParaRPr b="1">
              <a:solidFill>
                <a:schemeClr val="lt2"/>
              </a:solidFill>
            </a:endParaRP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由本校全體員工</a:t>
            </a:r>
            <a:r>
              <a:rPr lang="zh-TW">
                <a:solidFill>
                  <a:schemeClr val="lt2"/>
                </a:solidFill>
              </a:rPr>
              <a:t>貫徹執行資訊安全管理制度</a:t>
            </a:r>
            <a:r>
              <a:rPr lang="zh-TW"/>
              <a:t>，以保護資訊資產免於外在之威脅或內部人員不當的管理，遭受洩密、破壞或遺失等風險。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選擇適切的資安防護措施，將風險降至可接受程度。並持續進行</a:t>
            </a:r>
            <a:r>
              <a:rPr lang="zh-TW">
                <a:solidFill>
                  <a:schemeClr val="lt2"/>
                </a:solidFill>
              </a:rPr>
              <a:t>監控、審查及稽核</a:t>
            </a:r>
            <a:r>
              <a:rPr lang="zh-TW"/>
              <a:t>資訊安全有關的作業，以確保業務營運持續，達到永續經營的目的。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本校的資訊安全行動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導入最新版本ISMS資訊安全稽核認證(ISO:27001:2013)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校園電腦</a:t>
            </a:r>
            <a:r>
              <a:rPr lang="zh-TW">
                <a:solidFill>
                  <a:schemeClr val="lt2"/>
                </a:solidFill>
              </a:rPr>
              <a:t>汰換Windows XP</a:t>
            </a:r>
            <a:r>
              <a:rPr lang="zh-TW"/>
              <a:t>系統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啟動</a:t>
            </a:r>
            <a:r>
              <a:rPr lang="zh-TW">
                <a:solidFill>
                  <a:schemeClr val="lt2"/>
                </a:solidFill>
              </a:rPr>
              <a:t>Windows作業系統更新</a:t>
            </a:r>
            <a:endParaRPr>
              <a:solidFill>
                <a:schemeClr val="lt2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校園電腦</a:t>
            </a:r>
            <a:r>
              <a:rPr lang="zh-TW">
                <a:solidFill>
                  <a:schemeClr val="lt2"/>
                </a:solidFill>
              </a:rPr>
              <a:t>全面安裝防毒軟體</a:t>
            </a:r>
            <a:endParaRPr>
              <a:solidFill>
                <a:schemeClr val="lt2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定期更新防毒軟體資料庫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/>
              <a:t>簡易資訊安全小撇步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dirty="0"/>
              <a:t>簡易資訊安全小撇步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作業系統自動安全性更新，減少漏洞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安裝防毒軟體，防禦病毒攻擊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定期更換密碼，提高密碼複雜度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避免開啟不明的連結，例如郵件、即時訊息所附的網址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避免開啟來路不明、標題聳動的郵件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/>
              <a:t>資安宣導影片參考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altLang="zh-TW" u="sng" dirty="0" smtClean="0">
                <a:solidFill>
                  <a:schemeClr val="accent5"/>
                </a:solidFill>
                <a:hlinkClick r:id="rId3"/>
              </a:rPr>
              <a:t>APT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u="sng" dirty="0">
                <a:solidFill>
                  <a:schemeClr val="hlink"/>
                </a:solidFill>
                <a:hlinkClick r:id="rId4"/>
              </a:rPr>
              <a:t>IBM Taiwan - 網路安全四撇步</a:t>
            </a:r>
            <a:r>
              <a:rPr lang="zh-TW" dirty="0"/>
              <a:t/>
            </a:r>
            <a:br>
              <a:rPr lang="zh-TW" dirty="0"/>
            </a:br>
            <a:endParaRPr dirty="0"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查看個人電腦右下角網路圖示是否異常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黃色驚嘆號：有限的或沒有連線能力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可嘗試使用 Windows 內建診斷功能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紅色叉：網路電纜已拔除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檢查網路線是否鬆脫、燈號有無閃爍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如果同單位其他人電腦連線皆正常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重新拔插網路線 或 重新開機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借用其他人網路線測試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因對外攻擊而遭圖資處封鎖，可查詢</a:t>
            </a:r>
            <a:r>
              <a:rPr lang="zh-TW" u="sng">
                <a:solidFill>
                  <a:schemeClr val="hlink"/>
                </a:solidFill>
                <a:hlinkClick r:id="rId3"/>
              </a:rPr>
              <a:t>公告頁面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若同單位其他人連線也異常，通常需要報修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Switch設備故障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單位內可能有電腦中毒，發出攻擊</a:t>
            </a:r>
            <a:br>
              <a:rPr lang="zh-TW"/>
            </a:b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使用命令提示字元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點選左下角開始，於搜尋欄位輸入「cmd」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輸入完畢按下Enter，將開啟命令提示字元</a:t>
            </a:r>
            <a:br>
              <a:rPr lang="zh-TW"/>
            </a:b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044" y="0"/>
            <a:ext cx="2567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網路服務、資訊安全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及問題排除技巧</a:t>
            </a:r>
            <a:endParaRPr sz="30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圖資處學科工程師</a:t>
            </a:r>
            <a:br>
              <a:rPr lang="zh-TW" dirty="0"/>
            </a:br>
            <a:r>
              <a:rPr lang="zh-TW" altLang="en-US" dirty="0" smtClean="0"/>
              <a:t>歐人彰</a:t>
            </a:r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校園無線網路(WiFi)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VPN連線操作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資訊安全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網路問題排除</a:t>
            </a:r>
            <a:br>
              <a:rPr lang="zh-TW"/>
            </a:b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ipconfig/all</a:t>
            </a:r>
            <a:br>
              <a:rPr lang="zh-TW"/>
            </a:br>
            <a:r>
              <a:rPr lang="zh-TW"/>
              <a:t>可查詢本機連線資訊：電腦IP address、網卡mac address</a:t>
            </a:r>
            <a:br>
              <a:rPr lang="zh-TW"/>
            </a:b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r="9206"/>
          <a:stretch/>
        </p:blipFill>
        <p:spPr>
          <a:xfrm>
            <a:off x="881950" y="1868225"/>
            <a:ext cx="4720174" cy="30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ping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www.google.com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送出4次封包測試目的主機有無回應</a:t>
            </a:r>
            <a:br>
              <a:rPr lang="zh-TW"/>
            </a:b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63" y="2012788"/>
            <a:ext cx="585787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tracert -4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www.google.com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顯示連線所經過的路由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檢視連線是經由學術網路或HiNet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確認連線發生問題的點在哪個IP</a:t>
            </a:r>
            <a:br>
              <a:rPr lang="zh-TW"/>
            </a:b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950" y="2330225"/>
            <a:ext cx="4562351" cy="26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簡易指令測試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ipconfig/all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查詢使用者MAC、個人電腦IP、預設閘道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ping 個人IP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檢查個人電腦設定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ping 預設閘道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檢查個人電腦到骨幹設備線路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ping 140.127.40.3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檢查個人電腦到校內其他電腦間線路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ping 168.95.1.1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檢查個人電腦到中華電信設備間線路(國內)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ping 8.8.8.8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/>
              <a:t>檢查個人電腦到Google設備間線路(國外)</a:t>
            </a:r>
            <a:br>
              <a:rPr lang="zh-TW"/>
            </a:b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網路問題排除</a:t>
            </a: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如果無法解決，請提供圖資處相關資訊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同單位其他人是否均有相同狀況 ?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問題出現時間、校區、單位 ?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個人電腦IP，以及連線有問題的網址或IP ?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tracert 紀錄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zh-TW"/>
              <a:t>tracert -4 140.127.40.3		(國內校內)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zh-TW"/>
              <a:t>tracert -4 www.ntu.edu.tw		(國內學網)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zh-TW"/>
              <a:t>tracert -4 www.hinet.net		(國內非學網)</a:t>
            </a:r>
            <a:endParaRPr/>
          </a:p>
          <a:p>
            <a: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zh-TW"/>
              <a:t>tracert -4 www.amazon.com	(國外)</a:t>
            </a:r>
            <a:br>
              <a:rPr lang="zh-TW"/>
            </a:b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個人</a:t>
            </a:r>
            <a:r>
              <a:rPr lang="zh-TW" dirty="0" smtClean="0"/>
              <a:t>資訊安全</a:t>
            </a:r>
            <a:r>
              <a:rPr lang="zh-TW" altLang="en-US" dirty="0" smtClean="0"/>
              <a:t>建議</a:t>
            </a:r>
            <a:endParaRPr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個人資安建議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工作電腦使用上注意：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設定螢幕保護程式及喚醒密碼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暫離座位時快速進入保護模式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帳號密碼勿張貼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保持自動更新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慎防釣魚：勿點選不明連結，勿任意輸入帳號密碼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39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個人資安建議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其他應注意事項：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安全瀏覽模式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密碼複雜度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定期變更密碼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敏感資料的保管與銷毀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33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4800"/>
              <a:t>Q &amp; A</a:t>
            </a:r>
            <a:endParaRPr sz="4800"/>
          </a:p>
        </p:txBody>
      </p:sp>
      <p:sp>
        <p:nvSpPr>
          <p:cNvPr id="227" name="Google Shape;22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校園無線網路(WiFi)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校園無線網路(WiFi)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65" y="1226127"/>
            <a:ext cx="5078990" cy="36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校園無線網路(WiFi)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u="sng" dirty="0">
                <a:solidFill>
                  <a:schemeClr val="hlink"/>
                </a:solidFill>
                <a:hlinkClick r:id="rId3"/>
              </a:rPr>
              <a:t>圖資處首頁校園無線網路說明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dirty="0"/>
              <a:t>無線網路環境可搜尋到2組服務設定識別碼(SSID)：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NKNU：</a:t>
            </a:r>
            <a:endParaRPr dirty="0"/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 dirty="0"/>
              <a:t>提供本校教職員工、 在校生使用， 採用【</a:t>
            </a:r>
            <a:r>
              <a:rPr lang="zh-TW" u="sng" dirty="0">
                <a:solidFill>
                  <a:schemeClr val="hlink"/>
                </a:solidFill>
                <a:hlinkClick r:id="rId4"/>
              </a:rPr>
              <a:t>單一登入</a:t>
            </a:r>
            <a:r>
              <a:rPr lang="zh-TW" dirty="0"/>
              <a:t>帳號】作為安全認證。</a:t>
            </a:r>
            <a:endParaRPr dirty="0"/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 dirty="0"/>
              <a:t>提供本校教職員工、在校生可註冊3台(含以下)設備，經ACMS系統通過驗証後， 免再輸入單登帳號密碼可直接上網 (於下一頁介紹)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TANetRoaming(校際漫遊)：</a:t>
            </a:r>
            <a:endParaRPr dirty="0"/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 dirty="0"/>
              <a:t>本校教職員工、在校生亦可透過校際漫遊帳號【</a:t>
            </a:r>
            <a:r>
              <a:rPr lang="zh-TW" dirty="0">
                <a:solidFill>
                  <a:srgbClr val="FF0000"/>
                </a:solidFill>
              </a:rPr>
              <a:t>單一登入帳號</a:t>
            </a:r>
            <a:r>
              <a:rPr lang="zh-TW" dirty="0">
                <a:solidFill>
                  <a:srgbClr val="0000FF"/>
                </a:solidFill>
              </a:rPr>
              <a:t>＠nknu.edu.tw</a:t>
            </a:r>
            <a:r>
              <a:rPr lang="zh-TW" dirty="0"/>
              <a:t>】</a:t>
            </a:r>
            <a:br>
              <a:rPr lang="zh-TW" dirty="0"/>
            </a:br>
            <a:r>
              <a:rPr lang="zh-TW" dirty="0"/>
              <a:t>即可在其他漫遊單位使用無線網路，更多漫遊資訊請參考</a:t>
            </a:r>
            <a:r>
              <a:rPr lang="zh-TW" u="sng" dirty="0">
                <a:solidFill>
                  <a:schemeClr val="hlink"/>
                </a:solidFill>
                <a:hlinkClick r:id="rId5"/>
              </a:rPr>
              <a:t>TANET無線網路漫遊交換中心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校園無線網路(WiFi)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/>
              <a:t>ACMS註冊裝置，日後可免登入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u="sng" dirty="0">
                <a:solidFill>
                  <a:schemeClr val="accent5"/>
                </a:solidFill>
                <a:hlinkClick r:id="rId3"/>
              </a:rPr>
              <a:t>操作說明文件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u="sng" dirty="0">
                <a:solidFill>
                  <a:schemeClr val="accent5"/>
                </a:solidFill>
                <a:hlinkClick r:id="rId4"/>
              </a:rPr>
              <a:t>MAC 設備註冊申請網址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網頁僅限校內存取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zh-TW" dirty="0"/>
              <a:t>無線網卡位址格式：00-00-00-00-00-00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VPN連線操作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VPN連線操作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因授權限制、資訊安全考量等因素，本校提供的部分網路資源及服務，均有限制須使用校內IP位址才可以存取，如電子期刊、校園授權認證等。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VPN Server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使本校教職員工生在校園以外，如同在校園內一樣使用這些網路資源及服務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因應出國時的連線需求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只需透過單一登入平台</a:t>
            </a:r>
            <a:r>
              <a:rPr lang="zh-TW">
                <a:solidFill>
                  <a:schemeClr val="lt2"/>
                </a:solidFill>
              </a:rPr>
              <a:t>帳密</a:t>
            </a:r>
            <a:r>
              <a:rPr lang="zh-TW"/>
              <a:t>，即可連線使用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設定方式可進入 單一登入平台&gt;資訊查詢服務&gt;校園軟體下載&gt;校園授權軟體 頁面下，參考 「</a:t>
            </a:r>
            <a:r>
              <a:rPr lang="zh-TW" u="sng">
                <a:solidFill>
                  <a:schemeClr val="hlink"/>
                </a:solidFill>
                <a:hlinkClick r:id="rId3"/>
              </a:rPr>
              <a:t>校外VPN連線認證</a:t>
            </a:r>
            <a:r>
              <a:rPr lang="zh-TW"/>
              <a:t>」 中的使用說明。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資訊安全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1362</Words>
  <Application>Microsoft Office PowerPoint</Application>
  <PresentationFormat>如螢幕大小 (16:9)</PresentationFormat>
  <Paragraphs>178</Paragraphs>
  <Slides>28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Arial</vt:lpstr>
      <vt:lpstr>新細明體</vt:lpstr>
      <vt:lpstr>Old Standard TT</vt:lpstr>
      <vt:lpstr>Microsoft JhengHei</vt:lpstr>
      <vt:lpstr>Paperback</vt:lpstr>
      <vt:lpstr>圖資處資源服務介紹</vt:lpstr>
      <vt:lpstr>網路服務、資訊安全 及問題排除技巧</vt:lpstr>
      <vt:lpstr>校園無線網路(WiFi)</vt:lpstr>
      <vt:lpstr>校園無線網路(WiFi)</vt:lpstr>
      <vt:lpstr>校園無線網路(WiFi)</vt:lpstr>
      <vt:lpstr>校園無線網路(WiFi)</vt:lpstr>
      <vt:lpstr>VPN連線操作</vt:lpstr>
      <vt:lpstr>VPN連線操作</vt:lpstr>
      <vt:lpstr>資訊安全</vt:lpstr>
      <vt:lpstr>資訊安全</vt:lpstr>
      <vt:lpstr>資訊安全</vt:lpstr>
      <vt:lpstr>資訊安全</vt:lpstr>
      <vt:lpstr>資訊安全</vt:lpstr>
      <vt:lpstr>資訊安全</vt:lpstr>
      <vt:lpstr>資訊安全</vt:lpstr>
      <vt:lpstr>資訊安全</vt:lpstr>
      <vt:lpstr>網路問題排除</vt:lpstr>
      <vt:lpstr>網路問題排除</vt:lpstr>
      <vt:lpstr>網路問題排除</vt:lpstr>
      <vt:lpstr>網路問題排除</vt:lpstr>
      <vt:lpstr>網路問題排除</vt:lpstr>
      <vt:lpstr>網路問題排除</vt:lpstr>
      <vt:lpstr>網路問題排除</vt:lpstr>
      <vt:lpstr>網路問題排除</vt:lpstr>
      <vt:lpstr>個人資訊安全建議</vt:lpstr>
      <vt:lpstr>個人資安建議</vt:lpstr>
      <vt:lpstr>個人資安建議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圖資處資源服務介紹</dc:title>
  <dc:creator>user</dc:creator>
  <cp:lastModifiedBy>user</cp:lastModifiedBy>
  <cp:revision>6</cp:revision>
  <dcterms:modified xsi:type="dcterms:W3CDTF">2018-09-10T08:29:44Z</dcterms:modified>
</cp:coreProperties>
</file>