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35"/>
  </p:notesMasterIdLst>
  <p:sldIdLst>
    <p:sldId id="256" r:id="rId2"/>
    <p:sldId id="279" r:id="rId3"/>
    <p:sldId id="261" r:id="rId4"/>
    <p:sldId id="278" r:id="rId5"/>
    <p:sldId id="300" r:id="rId6"/>
    <p:sldId id="283" r:id="rId7"/>
    <p:sldId id="302" r:id="rId8"/>
    <p:sldId id="284" r:id="rId9"/>
    <p:sldId id="296" r:id="rId10"/>
    <p:sldId id="297" r:id="rId11"/>
    <p:sldId id="288" r:id="rId12"/>
    <p:sldId id="289" r:id="rId13"/>
    <p:sldId id="290" r:id="rId14"/>
    <p:sldId id="301" r:id="rId15"/>
    <p:sldId id="280" r:id="rId16"/>
    <p:sldId id="291" r:id="rId17"/>
    <p:sldId id="262" r:id="rId18"/>
    <p:sldId id="303" r:id="rId19"/>
    <p:sldId id="264" r:id="rId20"/>
    <p:sldId id="265" r:id="rId21"/>
    <p:sldId id="293" r:id="rId22"/>
    <p:sldId id="304" r:id="rId23"/>
    <p:sldId id="294" r:id="rId24"/>
    <p:sldId id="295" r:id="rId25"/>
    <p:sldId id="271" r:id="rId26"/>
    <p:sldId id="272" r:id="rId27"/>
    <p:sldId id="273" r:id="rId28"/>
    <p:sldId id="274" r:id="rId29"/>
    <p:sldId id="299" r:id="rId30"/>
    <p:sldId id="305" r:id="rId31"/>
    <p:sldId id="306" r:id="rId32"/>
    <p:sldId id="307" r:id="rId33"/>
    <p:sldId id="30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7FF"/>
    <a:srgbClr val="009A46"/>
    <a:srgbClr val="0000FF"/>
    <a:srgbClr val="FE8602"/>
    <a:srgbClr val="9A4D00"/>
    <a:srgbClr val="C46700"/>
    <a:srgbClr val="D68B1C"/>
    <a:srgbClr val="0097CC"/>
    <a:srgbClr val="5B9DFF"/>
    <a:srgbClr val="6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113" autoAdjust="0"/>
  </p:normalViewPr>
  <p:slideViewPr>
    <p:cSldViewPr>
      <p:cViewPr varScale="1">
        <p:scale>
          <a:sx n="56" d="100"/>
          <a:sy n="56" d="100"/>
        </p:scale>
        <p:origin x="-9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152705" cy="1527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0D0FDE-8866-4D21-92D5-0EC01FA35987}" type="doc">
      <dgm:prSet loTypeId="urn:microsoft.com/office/officeart/2005/8/layout/hProcess7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zh-TW" altLang="en-US"/>
        </a:p>
      </dgm:t>
    </dgm:pt>
    <dgm:pt modelId="{158959EB-445E-43BC-8F5D-D262A711F64C}" type="pres">
      <dgm:prSet presAssocID="{4D0D0FDE-8866-4D21-92D5-0EC01FA359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EDF928B-3B98-4EC6-B2F3-17B222791263}" type="presOf" srcId="{4D0D0FDE-8866-4D21-92D5-0EC01FA35987}" destId="{158959EB-445E-43BC-8F5D-D262A711F64C}" srcOrd="0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1F20DA-8F0E-4145-B9D7-3A65E2DA024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E47830C-3AFF-486F-B206-93B145189CB5}">
      <dgm:prSet phldrT="[文字]" custT="1"/>
      <dgm:spPr/>
      <dgm:t>
        <a:bodyPr/>
        <a:lstStyle/>
        <a:p>
          <a:r>
            <a: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電腦帳密</a:t>
          </a:r>
        </a:p>
      </dgm:t>
    </dgm:pt>
    <dgm:pt modelId="{1AF4D9A1-318A-473C-BDEB-3E0711259EE8}" type="parTrans" cxnId="{1B18808E-B8A9-49DB-87F2-E49D118367EB}">
      <dgm:prSet/>
      <dgm:spPr/>
      <dgm:t>
        <a:bodyPr/>
        <a:lstStyle/>
        <a:p>
          <a:endParaRPr lang="zh-TW" altLang="en-US"/>
        </a:p>
      </dgm:t>
    </dgm:pt>
    <dgm:pt modelId="{AF074AD3-6FD2-42F1-B54B-E89E7CB98F2D}" type="sibTrans" cxnId="{1B18808E-B8A9-49DB-87F2-E49D118367EB}">
      <dgm:prSet/>
      <dgm:spPr/>
      <dgm:t>
        <a:bodyPr/>
        <a:lstStyle/>
        <a:p>
          <a:endParaRPr lang="zh-TW" altLang="en-US"/>
        </a:p>
      </dgm:t>
    </dgm:pt>
    <dgm:pt modelId="{57184D3B-47F0-4D91-AA7C-6789F95BBBA9}">
      <dgm:prSet phldrT="[文字]"/>
      <dgm:spPr/>
      <dgm:t>
        <a:bodyPr/>
        <a:lstStyle/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透過電腦軟體漏洞、社交工程、鍵盤側錄程式或木馬植入，竊取帳密</a:t>
          </a:r>
          <a:r>
            <a:rPr lang="zh-TW" altLang="en-US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掌控電腦資源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進行非法用途</a:t>
          </a:r>
          <a:endParaRPr lang="zh-TW" altLang="en-US" dirty="0"/>
        </a:p>
      </dgm:t>
    </dgm:pt>
    <dgm:pt modelId="{8055B42F-C3BB-4309-B643-89C0F166C2F3}" type="parTrans" cxnId="{8F0D9A81-0291-4146-93BB-BF1DE17E0AB9}">
      <dgm:prSet/>
      <dgm:spPr/>
      <dgm:t>
        <a:bodyPr/>
        <a:lstStyle/>
        <a:p>
          <a:endParaRPr lang="zh-TW" altLang="en-US"/>
        </a:p>
      </dgm:t>
    </dgm:pt>
    <dgm:pt modelId="{F8D13C37-1786-4631-BF33-004FCF7A1F3C}" type="sibTrans" cxnId="{8F0D9A81-0291-4146-93BB-BF1DE17E0AB9}">
      <dgm:prSet/>
      <dgm:spPr/>
      <dgm:t>
        <a:bodyPr/>
        <a:lstStyle/>
        <a:p>
          <a:endParaRPr lang="zh-TW" altLang="en-US"/>
        </a:p>
      </dgm:t>
    </dgm:pt>
    <dgm:pt modelId="{23C8BD5F-0091-4BEE-A963-7BBD83316487}">
      <dgm:prSet/>
      <dgm:spPr/>
      <dgm:t>
        <a:bodyPr/>
        <a:lstStyle/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偵九揭露一銀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ATM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駭客入侵內網關鍵，竊取密碼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2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套手法曝光 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en-US" altLang="zh-TW" dirty="0" err="1">
              <a:latin typeface="微軟正黑體" panose="020B0604030504040204" pitchFamily="34" charset="-120"/>
              <a:ea typeface="微軟正黑體" panose="020B0604030504040204" pitchFamily="34" charset="-120"/>
            </a:rPr>
            <a:t>iThome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2016)</a:t>
          </a:r>
        </a:p>
      </dgm:t>
    </dgm:pt>
    <dgm:pt modelId="{E184CB4F-6A39-4FA0-85D0-D0D0DDE5FC97}" type="parTrans" cxnId="{07610F70-15FD-463D-9509-94CFD1FBFCC3}">
      <dgm:prSet/>
      <dgm:spPr/>
      <dgm:t>
        <a:bodyPr/>
        <a:lstStyle/>
        <a:p>
          <a:endParaRPr lang="zh-TW" altLang="en-US"/>
        </a:p>
      </dgm:t>
    </dgm:pt>
    <dgm:pt modelId="{7625384E-561E-4D60-B766-6F28F0F93CD7}" type="sibTrans" cxnId="{07610F70-15FD-463D-9509-94CFD1FBFCC3}">
      <dgm:prSet/>
      <dgm:spPr/>
      <dgm:t>
        <a:bodyPr/>
        <a:lstStyle/>
        <a:p>
          <a:endParaRPr lang="zh-TW" altLang="en-US"/>
        </a:p>
      </dgm:t>
    </dgm:pt>
    <dgm:pt modelId="{4532D020-66E9-46B8-9739-1CA6731F4EFD}">
      <dgm:prSet custT="1"/>
      <dgm:spPr/>
      <dgm:t>
        <a:bodyPr/>
        <a:lstStyle/>
        <a:p>
          <a:r>
            <a: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個資</a:t>
          </a:r>
          <a:endParaRPr lang="en-US" altLang="zh-TW" sz="20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D2D1353-9650-4BAD-8FBE-BA6B6B4F9ABA}" type="parTrans" cxnId="{D72F4A8A-E629-48B3-96C5-0551DFDDB630}">
      <dgm:prSet/>
      <dgm:spPr/>
      <dgm:t>
        <a:bodyPr/>
        <a:lstStyle/>
        <a:p>
          <a:endParaRPr lang="zh-TW" altLang="en-US"/>
        </a:p>
      </dgm:t>
    </dgm:pt>
    <dgm:pt modelId="{4638AC3F-AB33-4E06-949E-FB0483BD9AB3}" type="sibTrans" cxnId="{D72F4A8A-E629-48B3-96C5-0551DFDDB630}">
      <dgm:prSet/>
      <dgm:spPr/>
      <dgm:t>
        <a:bodyPr/>
        <a:lstStyle/>
        <a:p>
          <a:endParaRPr lang="zh-TW" altLang="en-US"/>
        </a:p>
      </dgm:t>
    </dgm:pt>
    <dgm:pt modelId="{8BB7ECEE-F93C-453B-B3C5-E6F7777C997B}">
      <dgm:prSet/>
      <dgm:spPr/>
      <dgm:t>
        <a:bodyPr/>
        <a:lstStyle/>
        <a:p>
          <a:r>
            <a: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透過電腦軟體漏洞、社交工程或木馬植入遠端</a:t>
          </a:r>
          <a:r>
            <a:rPr lang="zh-TW" altLang="en-US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竊取個資</a:t>
          </a:r>
          <a:r>
            <a: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進行非法用途</a:t>
          </a:r>
          <a:endParaRPr lang="en-US" altLang="zh-TW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8918A7E-3C0B-4817-A619-22D190D94948}" type="parTrans" cxnId="{63CA2248-7646-415D-A3A5-C12A9D932C9C}">
      <dgm:prSet/>
      <dgm:spPr/>
      <dgm:t>
        <a:bodyPr/>
        <a:lstStyle/>
        <a:p>
          <a:endParaRPr lang="zh-TW" altLang="en-US"/>
        </a:p>
      </dgm:t>
    </dgm:pt>
    <dgm:pt modelId="{29FB5B21-3976-425D-8AF7-512D86C9A222}" type="sibTrans" cxnId="{63CA2248-7646-415D-A3A5-C12A9D932C9C}">
      <dgm:prSet/>
      <dgm:spPr/>
      <dgm:t>
        <a:bodyPr/>
        <a:lstStyle/>
        <a:p>
          <a:endParaRPr lang="zh-TW" altLang="en-US"/>
        </a:p>
      </dgm:t>
    </dgm:pt>
    <dgm:pt modelId="{F9CF0365-176D-464E-AB39-7304F298C973}">
      <dgm:prSet/>
      <dgm:spPr/>
      <dgm:t>
        <a:bodyPr/>
        <a:lstStyle/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社交網站 駭客攻擊寵兒 個資外洩溫床 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趨勢科技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2011)</a:t>
          </a:r>
          <a:endParaRPr lang="en-US" altLang="zh-TW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1E3AE88-BBD3-4770-B159-03DEFABB297D}" type="parTrans" cxnId="{1784E982-4309-4F00-9BAE-B3B37AA8D1E6}">
      <dgm:prSet/>
      <dgm:spPr/>
      <dgm:t>
        <a:bodyPr/>
        <a:lstStyle/>
        <a:p>
          <a:endParaRPr lang="zh-TW" altLang="en-US"/>
        </a:p>
      </dgm:t>
    </dgm:pt>
    <dgm:pt modelId="{561675F3-5520-466D-BC72-001E2593EB13}" type="sibTrans" cxnId="{1784E982-4309-4F00-9BAE-B3B37AA8D1E6}">
      <dgm:prSet/>
      <dgm:spPr/>
      <dgm:t>
        <a:bodyPr/>
        <a:lstStyle/>
        <a:p>
          <a:endParaRPr lang="zh-TW" altLang="en-US"/>
        </a:p>
      </dgm:t>
    </dgm:pt>
    <dgm:pt modelId="{2CBECFDA-C909-4F5A-BE77-63F4E89FCF1A}">
      <dgm:prSet/>
      <dgm:spPr/>
      <dgm:t>
        <a:bodyPr/>
        <a:lstStyle/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健保局全民個資 遭中國駭取作息 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自由時報</a:t>
          </a:r>
          <a:r>
            <a: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2013)</a:t>
          </a:r>
        </a:p>
      </dgm:t>
    </dgm:pt>
    <dgm:pt modelId="{4E7B72C1-F0F0-498A-B41A-33188F87B38F}" type="parTrans" cxnId="{C14E869A-76D3-4CF0-A71E-625AC2F8300B}">
      <dgm:prSet/>
      <dgm:spPr/>
      <dgm:t>
        <a:bodyPr/>
        <a:lstStyle/>
        <a:p>
          <a:endParaRPr lang="zh-TW" altLang="en-US"/>
        </a:p>
      </dgm:t>
    </dgm:pt>
    <dgm:pt modelId="{93D22CDC-2EFD-4581-A31C-BC8E471D8FF0}" type="sibTrans" cxnId="{C14E869A-76D3-4CF0-A71E-625AC2F8300B}">
      <dgm:prSet/>
      <dgm:spPr/>
      <dgm:t>
        <a:bodyPr/>
        <a:lstStyle/>
        <a:p>
          <a:endParaRPr lang="zh-TW" altLang="en-US"/>
        </a:p>
      </dgm:t>
    </dgm:pt>
    <dgm:pt modelId="{20BA329F-E30D-4296-959E-917DDE3E2EC5}" type="pres">
      <dgm:prSet presAssocID="{631F20DA-8F0E-4145-B9D7-3A65E2DA024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438DDFF-EDD1-40FB-AA5C-3AB2F9998852}" type="pres">
      <dgm:prSet presAssocID="{7E47830C-3AFF-486F-B206-93B145189CB5}" presName="parentLin" presStyleCnt="0"/>
      <dgm:spPr/>
    </dgm:pt>
    <dgm:pt modelId="{300253BF-12E6-43A2-A601-5790DFCE3787}" type="pres">
      <dgm:prSet presAssocID="{7E47830C-3AFF-486F-B206-93B145189CB5}" presName="parentLeftMargin" presStyleLbl="node1" presStyleIdx="0" presStyleCnt="2"/>
      <dgm:spPr/>
      <dgm:t>
        <a:bodyPr/>
        <a:lstStyle/>
        <a:p>
          <a:endParaRPr lang="zh-TW" altLang="en-US"/>
        </a:p>
      </dgm:t>
    </dgm:pt>
    <dgm:pt modelId="{E0AFDA9D-1358-452A-91C9-758BFDAB33E5}" type="pres">
      <dgm:prSet presAssocID="{7E47830C-3AFF-486F-B206-93B145189CB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89CF2D-E6D3-44DF-A72D-0C450F0AEEFD}" type="pres">
      <dgm:prSet presAssocID="{7E47830C-3AFF-486F-B206-93B145189CB5}" presName="negativeSpace" presStyleCnt="0"/>
      <dgm:spPr/>
    </dgm:pt>
    <dgm:pt modelId="{A1A2E7B0-968A-4610-A2BB-FFC99E002398}" type="pres">
      <dgm:prSet presAssocID="{7E47830C-3AFF-486F-B206-93B145189CB5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43C5EC-7AE4-4C88-A4D6-F25B060985B8}" type="pres">
      <dgm:prSet presAssocID="{AF074AD3-6FD2-42F1-B54B-E89E7CB98F2D}" presName="spaceBetweenRectangles" presStyleCnt="0"/>
      <dgm:spPr/>
    </dgm:pt>
    <dgm:pt modelId="{2067C2F8-570C-4711-A589-C991111E8A70}" type="pres">
      <dgm:prSet presAssocID="{4532D020-66E9-46B8-9739-1CA6731F4EFD}" presName="parentLin" presStyleCnt="0"/>
      <dgm:spPr/>
    </dgm:pt>
    <dgm:pt modelId="{838425F6-63E7-4E80-9F16-05DAF1A6DD65}" type="pres">
      <dgm:prSet presAssocID="{4532D020-66E9-46B8-9739-1CA6731F4EFD}" presName="parentLeftMargin" presStyleLbl="node1" presStyleIdx="0" presStyleCnt="2"/>
      <dgm:spPr/>
      <dgm:t>
        <a:bodyPr/>
        <a:lstStyle/>
        <a:p>
          <a:endParaRPr lang="zh-TW" altLang="en-US"/>
        </a:p>
      </dgm:t>
    </dgm:pt>
    <dgm:pt modelId="{F7E38354-A223-436C-AA98-781D208566E8}" type="pres">
      <dgm:prSet presAssocID="{4532D020-66E9-46B8-9739-1CA6731F4EF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586401-AE5C-4482-8E5D-DB5690E25F47}" type="pres">
      <dgm:prSet presAssocID="{4532D020-66E9-46B8-9739-1CA6731F4EFD}" presName="negativeSpace" presStyleCnt="0"/>
      <dgm:spPr/>
    </dgm:pt>
    <dgm:pt modelId="{95E3627F-17E3-4CBB-852E-B0C040C423AF}" type="pres">
      <dgm:prSet presAssocID="{4532D020-66E9-46B8-9739-1CA6731F4EFD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D8CA7DA-5F98-497E-8456-020D4589DE37}" type="presOf" srcId="{57184D3B-47F0-4D91-AA7C-6789F95BBBA9}" destId="{A1A2E7B0-968A-4610-A2BB-FFC99E002398}" srcOrd="0" destOrd="0" presId="urn:microsoft.com/office/officeart/2005/8/layout/list1"/>
    <dgm:cxn modelId="{D72F4A8A-E629-48B3-96C5-0551DFDDB630}" srcId="{631F20DA-8F0E-4145-B9D7-3A65E2DA0244}" destId="{4532D020-66E9-46B8-9739-1CA6731F4EFD}" srcOrd="1" destOrd="0" parTransId="{3D2D1353-9650-4BAD-8FBE-BA6B6B4F9ABA}" sibTransId="{4638AC3F-AB33-4E06-949E-FB0483BD9AB3}"/>
    <dgm:cxn modelId="{1784E982-4309-4F00-9BAE-B3B37AA8D1E6}" srcId="{8BB7ECEE-F93C-453B-B3C5-E6F7777C997B}" destId="{F9CF0365-176D-464E-AB39-7304F298C973}" srcOrd="0" destOrd="0" parTransId="{91E3AE88-BBD3-4770-B159-03DEFABB297D}" sibTransId="{561675F3-5520-466D-BC72-001E2593EB13}"/>
    <dgm:cxn modelId="{F552BD29-3B8F-41B7-A559-67712138D153}" type="presOf" srcId="{F9CF0365-176D-464E-AB39-7304F298C973}" destId="{95E3627F-17E3-4CBB-852E-B0C040C423AF}" srcOrd="0" destOrd="1" presId="urn:microsoft.com/office/officeart/2005/8/layout/list1"/>
    <dgm:cxn modelId="{B986BF59-3BD8-4AAC-8891-D4D8484D3499}" type="presOf" srcId="{4532D020-66E9-46B8-9739-1CA6731F4EFD}" destId="{838425F6-63E7-4E80-9F16-05DAF1A6DD65}" srcOrd="0" destOrd="0" presId="urn:microsoft.com/office/officeart/2005/8/layout/list1"/>
    <dgm:cxn modelId="{8F0D9A81-0291-4146-93BB-BF1DE17E0AB9}" srcId="{7E47830C-3AFF-486F-B206-93B145189CB5}" destId="{57184D3B-47F0-4D91-AA7C-6789F95BBBA9}" srcOrd="0" destOrd="0" parTransId="{8055B42F-C3BB-4309-B643-89C0F166C2F3}" sibTransId="{F8D13C37-1786-4631-BF33-004FCF7A1F3C}"/>
    <dgm:cxn modelId="{63CA2248-7646-415D-A3A5-C12A9D932C9C}" srcId="{4532D020-66E9-46B8-9739-1CA6731F4EFD}" destId="{8BB7ECEE-F93C-453B-B3C5-E6F7777C997B}" srcOrd="0" destOrd="0" parTransId="{B8918A7E-3C0B-4817-A619-22D190D94948}" sibTransId="{29FB5B21-3976-425D-8AF7-512D86C9A222}"/>
    <dgm:cxn modelId="{C735C853-D3D6-4793-94A4-B84DD06280C9}" type="presOf" srcId="{8BB7ECEE-F93C-453B-B3C5-E6F7777C997B}" destId="{95E3627F-17E3-4CBB-852E-B0C040C423AF}" srcOrd="0" destOrd="0" presId="urn:microsoft.com/office/officeart/2005/8/layout/list1"/>
    <dgm:cxn modelId="{1B18808E-B8A9-49DB-87F2-E49D118367EB}" srcId="{631F20DA-8F0E-4145-B9D7-3A65E2DA0244}" destId="{7E47830C-3AFF-486F-B206-93B145189CB5}" srcOrd="0" destOrd="0" parTransId="{1AF4D9A1-318A-473C-BDEB-3E0711259EE8}" sibTransId="{AF074AD3-6FD2-42F1-B54B-E89E7CB98F2D}"/>
    <dgm:cxn modelId="{0E4E23F1-6FED-42D8-81D6-2506081740FD}" type="presOf" srcId="{2CBECFDA-C909-4F5A-BE77-63F4E89FCF1A}" destId="{95E3627F-17E3-4CBB-852E-B0C040C423AF}" srcOrd="0" destOrd="2" presId="urn:microsoft.com/office/officeart/2005/8/layout/list1"/>
    <dgm:cxn modelId="{07610F70-15FD-463D-9509-94CFD1FBFCC3}" srcId="{57184D3B-47F0-4D91-AA7C-6789F95BBBA9}" destId="{23C8BD5F-0091-4BEE-A963-7BBD83316487}" srcOrd="0" destOrd="0" parTransId="{E184CB4F-6A39-4FA0-85D0-D0D0DDE5FC97}" sibTransId="{7625384E-561E-4D60-B766-6F28F0F93CD7}"/>
    <dgm:cxn modelId="{D306F9D5-D5A1-4DDA-A51D-23D39B4DD6AD}" type="presOf" srcId="{4532D020-66E9-46B8-9739-1CA6731F4EFD}" destId="{F7E38354-A223-436C-AA98-781D208566E8}" srcOrd="1" destOrd="0" presId="urn:microsoft.com/office/officeart/2005/8/layout/list1"/>
    <dgm:cxn modelId="{620EB6AF-F34A-4A8C-98D6-E2513FA7899E}" type="presOf" srcId="{7E47830C-3AFF-486F-B206-93B145189CB5}" destId="{E0AFDA9D-1358-452A-91C9-758BFDAB33E5}" srcOrd="1" destOrd="0" presId="urn:microsoft.com/office/officeart/2005/8/layout/list1"/>
    <dgm:cxn modelId="{C14E869A-76D3-4CF0-A71E-625AC2F8300B}" srcId="{8BB7ECEE-F93C-453B-B3C5-E6F7777C997B}" destId="{2CBECFDA-C909-4F5A-BE77-63F4E89FCF1A}" srcOrd="1" destOrd="0" parTransId="{4E7B72C1-F0F0-498A-B41A-33188F87B38F}" sibTransId="{93D22CDC-2EFD-4581-A31C-BC8E471D8FF0}"/>
    <dgm:cxn modelId="{0E1E039E-85FC-4408-8ECB-1A077D29D019}" type="presOf" srcId="{631F20DA-8F0E-4145-B9D7-3A65E2DA0244}" destId="{20BA329F-E30D-4296-959E-917DDE3E2EC5}" srcOrd="0" destOrd="0" presId="urn:microsoft.com/office/officeart/2005/8/layout/list1"/>
    <dgm:cxn modelId="{138F85E1-D7EB-4ECB-9C10-319E49B4807B}" type="presOf" srcId="{7E47830C-3AFF-486F-B206-93B145189CB5}" destId="{300253BF-12E6-43A2-A601-5790DFCE3787}" srcOrd="0" destOrd="0" presId="urn:microsoft.com/office/officeart/2005/8/layout/list1"/>
    <dgm:cxn modelId="{E55DB868-D1F1-4A91-9D91-7065DD4B3679}" type="presOf" srcId="{23C8BD5F-0091-4BEE-A963-7BBD83316487}" destId="{A1A2E7B0-968A-4610-A2BB-FFC99E002398}" srcOrd="0" destOrd="1" presId="urn:microsoft.com/office/officeart/2005/8/layout/list1"/>
    <dgm:cxn modelId="{2E73BDEA-054E-48F0-8644-C8D36FCF5F30}" type="presParOf" srcId="{20BA329F-E30D-4296-959E-917DDE3E2EC5}" destId="{7438DDFF-EDD1-40FB-AA5C-3AB2F9998852}" srcOrd="0" destOrd="0" presId="urn:microsoft.com/office/officeart/2005/8/layout/list1"/>
    <dgm:cxn modelId="{7FBFADE9-75DB-4F25-9026-DAF88B3E3716}" type="presParOf" srcId="{7438DDFF-EDD1-40FB-AA5C-3AB2F9998852}" destId="{300253BF-12E6-43A2-A601-5790DFCE3787}" srcOrd="0" destOrd="0" presId="urn:microsoft.com/office/officeart/2005/8/layout/list1"/>
    <dgm:cxn modelId="{2A9E1BC6-2374-4C72-A380-401C956B9FBA}" type="presParOf" srcId="{7438DDFF-EDD1-40FB-AA5C-3AB2F9998852}" destId="{E0AFDA9D-1358-452A-91C9-758BFDAB33E5}" srcOrd="1" destOrd="0" presId="urn:microsoft.com/office/officeart/2005/8/layout/list1"/>
    <dgm:cxn modelId="{D29D888D-6D3D-4909-8CDF-4EB69B8653E1}" type="presParOf" srcId="{20BA329F-E30D-4296-959E-917DDE3E2EC5}" destId="{5F89CF2D-E6D3-44DF-A72D-0C450F0AEEFD}" srcOrd="1" destOrd="0" presId="urn:microsoft.com/office/officeart/2005/8/layout/list1"/>
    <dgm:cxn modelId="{315ECCEB-B0BF-49BE-95B4-DBDF43E2343A}" type="presParOf" srcId="{20BA329F-E30D-4296-959E-917DDE3E2EC5}" destId="{A1A2E7B0-968A-4610-A2BB-FFC99E002398}" srcOrd="2" destOrd="0" presId="urn:microsoft.com/office/officeart/2005/8/layout/list1"/>
    <dgm:cxn modelId="{9FAB9CBB-EA53-47BA-BEC0-AF26F32097AD}" type="presParOf" srcId="{20BA329F-E30D-4296-959E-917DDE3E2EC5}" destId="{2243C5EC-7AE4-4C88-A4D6-F25B060985B8}" srcOrd="3" destOrd="0" presId="urn:microsoft.com/office/officeart/2005/8/layout/list1"/>
    <dgm:cxn modelId="{69477D44-0BC6-4B83-B92E-AF84EE46AC1B}" type="presParOf" srcId="{20BA329F-E30D-4296-959E-917DDE3E2EC5}" destId="{2067C2F8-570C-4711-A589-C991111E8A70}" srcOrd="4" destOrd="0" presId="urn:microsoft.com/office/officeart/2005/8/layout/list1"/>
    <dgm:cxn modelId="{C3C3807E-3905-4681-82F9-7AC2ED400D61}" type="presParOf" srcId="{2067C2F8-570C-4711-A589-C991111E8A70}" destId="{838425F6-63E7-4E80-9F16-05DAF1A6DD65}" srcOrd="0" destOrd="0" presId="urn:microsoft.com/office/officeart/2005/8/layout/list1"/>
    <dgm:cxn modelId="{BAF13FAB-6116-469A-9038-E1E9391AA807}" type="presParOf" srcId="{2067C2F8-570C-4711-A589-C991111E8A70}" destId="{F7E38354-A223-436C-AA98-781D208566E8}" srcOrd="1" destOrd="0" presId="urn:microsoft.com/office/officeart/2005/8/layout/list1"/>
    <dgm:cxn modelId="{8FC4A804-7F61-40E1-94BB-734BF7726D99}" type="presParOf" srcId="{20BA329F-E30D-4296-959E-917DDE3E2EC5}" destId="{8A586401-AE5C-4482-8E5D-DB5690E25F47}" srcOrd="5" destOrd="0" presId="urn:microsoft.com/office/officeart/2005/8/layout/list1"/>
    <dgm:cxn modelId="{B4DE0ABD-B3C6-4B7E-A9B1-726F425453DA}" type="presParOf" srcId="{20BA329F-E30D-4296-959E-917DDE3E2EC5}" destId="{95E3627F-17E3-4CBB-852E-B0C040C423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0D0FDE-8866-4D21-92D5-0EC01FA35987}" type="doc">
      <dgm:prSet loTypeId="urn:microsoft.com/office/officeart/2005/8/layout/hProcess7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zh-TW" altLang="en-US"/>
        </a:p>
      </dgm:t>
    </dgm:pt>
    <dgm:pt modelId="{158959EB-445E-43BC-8F5D-D262A711F64C}" type="pres">
      <dgm:prSet presAssocID="{4D0D0FDE-8866-4D21-92D5-0EC01FA359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E601739-232A-41A2-BE39-3B4143A9ADB2}" type="presOf" srcId="{4D0D0FDE-8866-4D21-92D5-0EC01FA35987}" destId="{158959EB-445E-43BC-8F5D-D262A711F64C}" srcOrd="0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1F20DA-8F0E-4145-B9D7-3A65E2DA024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27B5772-471E-4F8F-9C46-B169EEA57283}">
      <dgm:prSet phldrT="[文字]" custT="1"/>
      <dgm:spPr/>
      <dgm:t>
        <a:bodyPr/>
        <a:lstStyle/>
        <a:p>
          <a:r>
            <a: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金錢</a:t>
          </a:r>
        </a:p>
      </dgm:t>
    </dgm:pt>
    <dgm:pt modelId="{F0D918C7-87E4-46D3-BF2D-21B7F158238C}" type="parTrans" cxnId="{06F4E729-3A03-44BB-9A70-F72F1AB82C9A}">
      <dgm:prSet/>
      <dgm:spPr/>
      <dgm:t>
        <a:bodyPr/>
        <a:lstStyle/>
        <a:p>
          <a:endParaRPr lang="zh-TW" altLang="en-US"/>
        </a:p>
      </dgm:t>
    </dgm:pt>
    <dgm:pt modelId="{5A2979C8-A230-4BF8-9D72-1E0CC164D3B5}" type="sibTrans" cxnId="{06F4E729-3A03-44BB-9A70-F72F1AB82C9A}">
      <dgm:prSet/>
      <dgm:spPr/>
      <dgm:t>
        <a:bodyPr/>
        <a:lstStyle/>
        <a:p>
          <a:endParaRPr lang="zh-TW" altLang="en-US"/>
        </a:p>
      </dgm:t>
    </dgm:pt>
    <dgm:pt modelId="{63E68795-5156-4263-9B34-D860E8898EF7}">
      <dgm:prSet phldrT="[文字]" custT="1"/>
      <dgm:spPr/>
      <dgm:t>
        <a:bodyPr/>
        <a:lstStyle/>
        <a:p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透過</a:t>
          </a:r>
          <a:r>
            <a:rPr lang="zh-TW" altLang="en-US" sz="19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勒索病毒</a:t>
          </a:r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，讓受害者失去對系統或資料的控制，如果不付贖金給犯罪組織，將無法把遭加密的資料救回</a:t>
          </a:r>
          <a:endParaRPr lang="zh-TW" altLang="en-US" sz="1900" dirty="0"/>
        </a:p>
      </dgm:t>
    </dgm:pt>
    <dgm:pt modelId="{BEF7F3BB-96D6-4AC1-82F6-322155A41A5F}" type="parTrans" cxnId="{0E96204C-D89F-4F03-8444-9965B5E7CF97}">
      <dgm:prSet/>
      <dgm:spPr/>
      <dgm:t>
        <a:bodyPr/>
        <a:lstStyle/>
        <a:p>
          <a:endParaRPr lang="zh-TW" altLang="en-US"/>
        </a:p>
      </dgm:t>
    </dgm:pt>
    <dgm:pt modelId="{BDB2C05B-6F8F-4374-889F-BD2A0860CD7F}" type="sibTrans" cxnId="{0E96204C-D89F-4F03-8444-9965B5E7CF97}">
      <dgm:prSet/>
      <dgm:spPr/>
      <dgm:t>
        <a:bodyPr/>
        <a:lstStyle/>
        <a:p>
          <a:endParaRPr lang="zh-TW" altLang="en-US"/>
        </a:p>
      </dgm:t>
    </dgm:pt>
    <dgm:pt modelId="{0B88B4D7-707F-4650-B1C4-0DB090A6AA17}">
      <dgm:prSet phldrT="[文字]" custT="1"/>
      <dgm:spPr/>
      <dgm:t>
        <a:bodyPr/>
        <a:lstStyle/>
        <a:p>
          <a:r>
            <a: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癱瘓主機或網路以達到特定目的</a:t>
          </a:r>
          <a:endParaRPr lang="zh-TW" altLang="en-US" sz="2000" b="1" dirty="0"/>
        </a:p>
      </dgm:t>
    </dgm:pt>
    <dgm:pt modelId="{BDBB7FED-0CB0-41E9-8B69-62E4A6BF867A}" type="parTrans" cxnId="{3146A00D-80AB-424D-B1D2-A34D9A71ED4E}">
      <dgm:prSet/>
      <dgm:spPr/>
      <dgm:t>
        <a:bodyPr/>
        <a:lstStyle/>
        <a:p>
          <a:endParaRPr lang="zh-TW" altLang="en-US"/>
        </a:p>
      </dgm:t>
    </dgm:pt>
    <dgm:pt modelId="{21BE376F-4775-4F99-97FB-CED59DDA4B50}" type="sibTrans" cxnId="{3146A00D-80AB-424D-B1D2-A34D9A71ED4E}">
      <dgm:prSet/>
      <dgm:spPr/>
      <dgm:t>
        <a:bodyPr/>
        <a:lstStyle/>
        <a:p>
          <a:endParaRPr lang="zh-TW" altLang="en-US"/>
        </a:p>
      </dgm:t>
    </dgm:pt>
    <dgm:pt modelId="{D335C486-70D1-4BBC-8D99-AB451E58DF0F}">
      <dgm:prSet phldrT="[文字]" custT="1"/>
      <dgm:spPr/>
      <dgm:t>
        <a:bodyPr/>
        <a:lstStyle/>
        <a:p>
          <a:r>
            <a:rPr lang="zh-TW" altLang="en-US" sz="19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透過</a:t>
          </a:r>
          <a:r>
            <a:rPr lang="zh-TW" altLang="en-US" sz="19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病毒</a:t>
          </a:r>
          <a:r>
            <a:rPr lang="zh-TW" altLang="en-US" sz="19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發動</a:t>
          </a:r>
          <a:r>
            <a:rPr lang="en-US" altLang="zh-TW" sz="1900" dirty="0" err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DoS</a:t>
          </a:r>
          <a:r>
            <a:rPr lang="zh-TW" altLang="en-US" sz="19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、</a:t>
          </a:r>
          <a:r>
            <a:rPr lang="en-US" altLang="zh-TW" sz="19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DDoS</a:t>
          </a:r>
          <a:r>
            <a:rPr lang="zh-TW" altLang="en-US" sz="19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與</a:t>
          </a:r>
          <a:r>
            <a:rPr lang="en-US" altLang="zh-TW" sz="1900" dirty="0" err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DRDoS</a:t>
          </a:r>
          <a:r>
            <a:rPr lang="zh-TW" altLang="en-US" sz="19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或</a:t>
          </a:r>
          <a:r>
            <a:rPr lang="en-US" altLang="zh-TW" sz="19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APT</a:t>
          </a:r>
          <a:r>
            <a:rPr lang="zh-TW" altLang="en-US" sz="19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攻擊</a:t>
          </a:r>
          <a:endParaRPr lang="zh-TW" altLang="en-US" sz="1900" dirty="0">
            <a:solidFill>
              <a:schemeClr val="tx1"/>
            </a:solidFill>
          </a:endParaRPr>
        </a:p>
      </dgm:t>
    </dgm:pt>
    <dgm:pt modelId="{120B8D4F-F0DC-49AA-9730-1A871C90AF09}" type="parTrans" cxnId="{4CF5914C-1D92-424B-9FE4-0DF104285692}">
      <dgm:prSet/>
      <dgm:spPr/>
      <dgm:t>
        <a:bodyPr/>
        <a:lstStyle/>
        <a:p>
          <a:endParaRPr lang="zh-TW" altLang="en-US"/>
        </a:p>
      </dgm:t>
    </dgm:pt>
    <dgm:pt modelId="{BC01F48D-F37C-4AC7-A033-B57C456BEBC7}" type="sibTrans" cxnId="{4CF5914C-1D92-424B-9FE4-0DF104285692}">
      <dgm:prSet/>
      <dgm:spPr/>
      <dgm:t>
        <a:bodyPr/>
        <a:lstStyle/>
        <a:p>
          <a:endParaRPr lang="zh-TW" altLang="en-US"/>
        </a:p>
      </dgm:t>
    </dgm:pt>
    <dgm:pt modelId="{7732D93F-1E05-4878-824A-01B62EB96944}">
      <dgm:prSet custT="1"/>
      <dgm:spPr/>
      <dgm:t>
        <a:bodyPr/>
        <a:lstStyle/>
        <a:p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「勒索病毒」猖獗 古坑鄉公所也中鏢 </a:t>
          </a:r>
          <a:r>
            <a:rPr lang="en-US" altLang="zh-TW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自由時報</a:t>
          </a:r>
          <a:r>
            <a:rPr lang="en-US" altLang="zh-TW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2016)</a:t>
          </a:r>
        </a:p>
      </dgm:t>
    </dgm:pt>
    <dgm:pt modelId="{910CAE13-C867-4EDB-8EEA-3F088AAF6570}" type="parTrans" cxnId="{CCB3F0BB-48BE-4C14-BA49-DCDE83E8004B}">
      <dgm:prSet/>
      <dgm:spPr/>
      <dgm:t>
        <a:bodyPr/>
        <a:lstStyle/>
        <a:p>
          <a:endParaRPr lang="zh-TW" altLang="en-US"/>
        </a:p>
      </dgm:t>
    </dgm:pt>
    <dgm:pt modelId="{A71CACC5-2599-4EDB-B935-66FC82DB6284}" type="sibTrans" cxnId="{CCB3F0BB-48BE-4C14-BA49-DCDE83E8004B}">
      <dgm:prSet/>
      <dgm:spPr/>
      <dgm:t>
        <a:bodyPr/>
        <a:lstStyle/>
        <a:p>
          <a:endParaRPr lang="zh-TW" altLang="en-US"/>
        </a:p>
      </dgm:t>
    </dgm:pt>
    <dgm:pt modelId="{E199612A-CA22-437A-B07F-214A506A3AEC}">
      <dgm:prSet custT="1"/>
      <dgm:spPr/>
      <dgm:t>
        <a:bodyPr/>
        <a:lstStyle/>
        <a:p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網傳「勒索病毒」大量災情，</a:t>
          </a:r>
          <a:r>
            <a:rPr lang="en-US" altLang="zh-TW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IE</a:t>
          </a:r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、中國網站勿碰！ </a:t>
          </a:r>
          <a:r>
            <a:rPr lang="en-US" altLang="zh-TW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自由時報</a:t>
          </a:r>
          <a:r>
            <a:rPr lang="en-US" altLang="zh-TW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2016)</a:t>
          </a:r>
          <a:endParaRPr lang="zh-TW" altLang="en-US" sz="19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2B28654-4242-4F12-817F-8035385F9143}" type="parTrans" cxnId="{D093E305-E314-4EBC-A612-2D4A1C44991E}">
      <dgm:prSet/>
      <dgm:spPr/>
      <dgm:t>
        <a:bodyPr/>
        <a:lstStyle/>
        <a:p>
          <a:endParaRPr lang="zh-TW" altLang="en-US"/>
        </a:p>
      </dgm:t>
    </dgm:pt>
    <dgm:pt modelId="{AEDE65E8-BC42-4484-B15E-3FB96B31B4F1}" type="sibTrans" cxnId="{D093E305-E314-4EBC-A612-2D4A1C44991E}">
      <dgm:prSet/>
      <dgm:spPr/>
      <dgm:t>
        <a:bodyPr/>
        <a:lstStyle/>
        <a:p>
          <a:endParaRPr lang="zh-TW" altLang="en-US"/>
        </a:p>
      </dgm:t>
    </dgm:pt>
    <dgm:pt modelId="{4F31A414-A787-492B-92B0-E8C383DF7548}">
      <dgm:prSet custT="1"/>
      <dgm:spPr/>
      <dgm:t>
        <a:bodyPr/>
        <a:lstStyle/>
        <a:p>
          <a:r>
            <a:rPr lang="zh-TW" altLang="en-US" sz="19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可使目標網站或網路無法正常的運作</a:t>
          </a:r>
          <a:endParaRPr lang="en-US" altLang="zh-TW" sz="1900" dirty="0">
            <a:solidFill>
              <a:srgbClr val="FF00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957BAA0-8750-4084-B09C-E72875EF918B}" type="parTrans" cxnId="{B3364DC0-7E45-46AB-968C-1069CB9C2DDB}">
      <dgm:prSet/>
      <dgm:spPr/>
      <dgm:t>
        <a:bodyPr/>
        <a:lstStyle/>
        <a:p>
          <a:endParaRPr lang="zh-TW" altLang="en-US"/>
        </a:p>
      </dgm:t>
    </dgm:pt>
    <dgm:pt modelId="{12894E56-32CD-4DCF-BCBB-D47F86E92508}" type="sibTrans" cxnId="{B3364DC0-7E45-46AB-968C-1069CB9C2DDB}">
      <dgm:prSet/>
      <dgm:spPr/>
      <dgm:t>
        <a:bodyPr/>
        <a:lstStyle/>
        <a:p>
          <a:endParaRPr lang="zh-TW" altLang="en-US"/>
        </a:p>
      </dgm:t>
    </dgm:pt>
    <dgm:pt modelId="{905016E8-20B1-4F1F-A7FB-90EB793FE331}">
      <dgm:prSet custT="1"/>
      <dgm:spPr/>
      <dgm:t>
        <a:bodyPr/>
        <a:lstStyle/>
        <a:p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駭客攻擊輔大官網為性侵受害者發聲 </a:t>
          </a:r>
          <a:r>
            <a:rPr lang="en-US" altLang="zh-TW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風向新聞</a:t>
          </a:r>
          <a:r>
            <a:rPr lang="en-US" altLang="zh-TW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2016)</a:t>
          </a:r>
          <a:endParaRPr lang="en-US" altLang="zh-TW" sz="19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51FCFA6-A6C6-4E3F-A66E-C4FE31ADBCB5}" type="parTrans" cxnId="{2BD82596-B752-442A-BF96-E7FE07D22649}">
      <dgm:prSet/>
      <dgm:spPr/>
      <dgm:t>
        <a:bodyPr/>
        <a:lstStyle/>
        <a:p>
          <a:endParaRPr lang="zh-TW" altLang="en-US"/>
        </a:p>
      </dgm:t>
    </dgm:pt>
    <dgm:pt modelId="{10EAB9BF-BA30-4D1A-9AA7-1A8F0506AD3A}" type="sibTrans" cxnId="{2BD82596-B752-442A-BF96-E7FE07D22649}">
      <dgm:prSet/>
      <dgm:spPr/>
      <dgm:t>
        <a:bodyPr/>
        <a:lstStyle/>
        <a:p>
          <a:endParaRPr lang="zh-TW" altLang="en-US"/>
        </a:p>
      </dgm:t>
    </dgm:pt>
    <dgm:pt modelId="{2D9A3125-70B3-46D0-8295-257CE7E48663}">
      <dgm:prSet custT="1"/>
      <dgm:spPr/>
      <dgm:t>
        <a:bodyPr/>
        <a:lstStyle/>
        <a:p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中國網軍攻台轉向癱瘓作息 </a:t>
          </a:r>
          <a:r>
            <a:rPr lang="en-US" altLang="zh-TW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自由時報</a:t>
          </a:r>
          <a:r>
            <a:rPr lang="en-US" altLang="zh-TW" sz="19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2013)</a:t>
          </a:r>
          <a:endParaRPr lang="zh-TW" altLang="en-US" sz="19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D23697C-EBB9-49B2-80F0-F0C38A8A8CEF}" type="parTrans" cxnId="{7200DBAB-4975-4604-B1A8-F20604088256}">
      <dgm:prSet/>
      <dgm:spPr/>
      <dgm:t>
        <a:bodyPr/>
        <a:lstStyle/>
        <a:p>
          <a:endParaRPr lang="zh-TW" altLang="en-US"/>
        </a:p>
      </dgm:t>
    </dgm:pt>
    <dgm:pt modelId="{87DD33A2-67CC-48DD-9D91-28847D1506D9}" type="sibTrans" cxnId="{7200DBAB-4975-4604-B1A8-F20604088256}">
      <dgm:prSet/>
      <dgm:spPr/>
      <dgm:t>
        <a:bodyPr/>
        <a:lstStyle/>
        <a:p>
          <a:endParaRPr lang="zh-TW" altLang="en-US"/>
        </a:p>
      </dgm:t>
    </dgm:pt>
    <dgm:pt modelId="{20BA329F-E30D-4296-959E-917DDE3E2EC5}" type="pres">
      <dgm:prSet presAssocID="{631F20DA-8F0E-4145-B9D7-3A65E2DA024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C6013A2-8720-483D-B083-EB1B616318FC}" type="pres">
      <dgm:prSet presAssocID="{B27B5772-471E-4F8F-9C46-B169EEA57283}" presName="parentLin" presStyleCnt="0"/>
      <dgm:spPr/>
    </dgm:pt>
    <dgm:pt modelId="{108727C7-BDFB-4B45-9582-7F18FA6AB588}" type="pres">
      <dgm:prSet presAssocID="{B27B5772-471E-4F8F-9C46-B169EEA57283}" presName="parentLeftMargin" presStyleLbl="node1" presStyleIdx="0" presStyleCnt="2"/>
      <dgm:spPr/>
      <dgm:t>
        <a:bodyPr/>
        <a:lstStyle/>
        <a:p>
          <a:endParaRPr lang="zh-TW" altLang="en-US"/>
        </a:p>
      </dgm:t>
    </dgm:pt>
    <dgm:pt modelId="{8014CFC9-C839-4FAD-91B7-2087E038426A}" type="pres">
      <dgm:prSet presAssocID="{B27B5772-471E-4F8F-9C46-B169EEA5728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D6DC9B-8C82-4B93-87BA-1B5F2F87F507}" type="pres">
      <dgm:prSet presAssocID="{B27B5772-471E-4F8F-9C46-B169EEA57283}" presName="negativeSpace" presStyleCnt="0"/>
      <dgm:spPr/>
    </dgm:pt>
    <dgm:pt modelId="{08809CC2-26BC-48C7-BFE0-73ED15F165A9}" type="pres">
      <dgm:prSet presAssocID="{B27B5772-471E-4F8F-9C46-B169EEA57283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78041C-958F-45AB-9C87-159804099022}" type="pres">
      <dgm:prSet presAssocID="{5A2979C8-A230-4BF8-9D72-1E0CC164D3B5}" presName="spaceBetweenRectangles" presStyleCnt="0"/>
      <dgm:spPr/>
    </dgm:pt>
    <dgm:pt modelId="{483F04AA-5597-4CB8-BD5D-5C2F896B6CA3}" type="pres">
      <dgm:prSet presAssocID="{0B88B4D7-707F-4650-B1C4-0DB090A6AA17}" presName="parentLin" presStyleCnt="0"/>
      <dgm:spPr/>
    </dgm:pt>
    <dgm:pt modelId="{65B22AC1-976B-4F27-9D10-E66AD163482C}" type="pres">
      <dgm:prSet presAssocID="{0B88B4D7-707F-4650-B1C4-0DB090A6AA17}" presName="parentLeftMargin" presStyleLbl="node1" presStyleIdx="0" presStyleCnt="2"/>
      <dgm:spPr/>
      <dgm:t>
        <a:bodyPr/>
        <a:lstStyle/>
        <a:p>
          <a:endParaRPr lang="zh-TW" altLang="en-US"/>
        </a:p>
      </dgm:t>
    </dgm:pt>
    <dgm:pt modelId="{28B3FD96-625D-4181-906C-DDC4841741BF}" type="pres">
      <dgm:prSet presAssocID="{0B88B4D7-707F-4650-B1C4-0DB090A6AA1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15A042-E0DE-42EA-8130-4D014FC7F6E3}" type="pres">
      <dgm:prSet presAssocID="{0B88B4D7-707F-4650-B1C4-0DB090A6AA17}" presName="negativeSpace" presStyleCnt="0"/>
      <dgm:spPr/>
    </dgm:pt>
    <dgm:pt modelId="{94E6DCA9-68B4-4ED9-8832-B4D9043F5253}" type="pres">
      <dgm:prSet presAssocID="{0B88B4D7-707F-4650-B1C4-0DB090A6AA17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146A00D-80AB-424D-B1D2-A34D9A71ED4E}" srcId="{631F20DA-8F0E-4145-B9D7-3A65E2DA0244}" destId="{0B88B4D7-707F-4650-B1C4-0DB090A6AA17}" srcOrd="1" destOrd="0" parTransId="{BDBB7FED-0CB0-41E9-8B69-62E4A6BF867A}" sibTransId="{21BE376F-4775-4F99-97FB-CED59DDA4B50}"/>
    <dgm:cxn modelId="{0095E6B1-3383-4A43-A913-56E174EA7C14}" type="presOf" srcId="{2D9A3125-70B3-46D0-8295-257CE7E48663}" destId="{94E6DCA9-68B4-4ED9-8832-B4D9043F5253}" srcOrd="0" destOrd="3" presId="urn:microsoft.com/office/officeart/2005/8/layout/list1"/>
    <dgm:cxn modelId="{5E99A187-FA6E-44F0-AECC-87D2A0AC49AA}" type="presOf" srcId="{B27B5772-471E-4F8F-9C46-B169EEA57283}" destId="{8014CFC9-C839-4FAD-91B7-2087E038426A}" srcOrd="1" destOrd="0" presId="urn:microsoft.com/office/officeart/2005/8/layout/list1"/>
    <dgm:cxn modelId="{D40281F8-D304-4953-B62E-35029084D07A}" type="presOf" srcId="{63E68795-5156-4263-9B34-D860E8898EF7}" destId="{08809CC2-26BC-48C7-BFE0-73ED15F165A9}" srcOrd="0" destOrd="0" presId="urn:microsoft.com/office/officeart/2005/8/layout/list1"/>
    <dgm:cxn modelId="{D093E305-E314-4EBC-A612-2D4A1C44991E}" srcId="{63E68795-5156-4263-9B34-D860E8898EF7}" destId="{E199612A-CA22-437A-B07F-214A506A3AEC}" srcOrd="1" destOrd="0" parTransId="{D2B28654-4242-4F12-817F-8035385F9143}" sibTransId="{AEDE65E8-BC42-4484-B15E-3FB96B31B4F1}"/>
    <dgm:cxn modelId="{2C19BD08-D704-4637-B895-E2D0299FB93F}" type="presOf" srcId="{0B88B4D7-707F-4650-B1C4-0DB090A6AA17}" destId="{65B22AC1-976B-4F27-9D10-E66AD163482C}" srcOrd="0" destOrd="0" presId="urn:microsoft.com/office/officeart/2005/8/layout/list1"/>
    <dgm:cxn modelId="{B4E99E1F-3C98-43F7-949D-E7A19EF1D5E0}" type="presOf" srcId="{D335C486-70D1-4BBC-8D99-AB451E58DF0F}" destId="{94E6DCA9-68B4-4ED9-8832-B4D9043F5253}" srcOrd="0" destOrd="0" presId="urn:microsoft.com/office/officeart/2005/8/layout/list1"/>
    <dgm:cxn modelId="{ACB1A06E-9A1B-4465-9198-446CADC9A409}" type="presOf" srcId="{0B88B4D7-707F-4650-B1C4-0DB090A6AA17}" destId="{28B3FD96-625D-4181-906C-DDC4841741BF}" srcOrd="1" destOrd="0" presId="urn:microsoft.com/office/officeart/2005/8/layout/list1"/>
    <dgm:cxn modelId="{C9FFA9DC-2C88-437D-BF3C-CF70930F7488}" type="presOf" srcId="{7732D93F-1E05-4878-824A-01B62EB96944}" destId="{08809CC2-26BC-48C7-BFE0-73ED15F165A9}" srcOrd="0" destOrd="1" presId="urn:microsoft.com/office/officeart/2005/8/layout/list1"/>
    <dgm:cxn modelId="{7200DBAB-4975-4604-B1A8-F20604088256}" srcId="{4F31A414-A787-492B-92B0-E8C383DF7548}" destId="{2D9A3125-70B3-46D0-8295-257CE7E48663}" srcOrd="1" destOrd="0" parTransId="{1D23697C-EBB9-49B2-80F0-F0C38A8A8CEF}" sibTransId="{87DD33A2-67CC-48DD-9D91-28847D1506D9}"/>
    <dgm:cxn modelId="{F3193885-7F3C-473A-A81B-CFFD75DF2099}" type="presOf" srcId="{4F31A414-A787-492B-92B0-E8C383DF7548}" destId="{94E6DCA9-68B4-4ED9-8832-B4D9043F5253}" srcOrd="0" destOrd="1" presId="urn:microsoft.com/office/officeart/2005/8/layout/list1"/>
    <dgm:cxn modelId="{B3364DC0-7E45-46AB-968C-1069CB9C2DDB}" srcId="{0B88B4D7-707F-4650-B1C4-0DB090A6AA17}" destId="{4F31A414-A787-492B-92B0-E8C383DF7548}" srcOrd="1" destOrd="0" parTransId="{0957BAA0-8750-4084-B09C-E72875EF918B}" sibTransId="{12894E56-32CD-4DCF-BCBB-D47F86E92508}"/>
    <dgm:cxn modelId="{0E96204C-D89F-4F03-8444-9965B5E7CF97}" srcId="{B27B5772-471E-4F8F-9C46-B169EEA57283}" destId="{63E68795-5156-4263-9B34-D860E8898EF7}" srcOrd="0" destOrd="0" parTransId="{BEF7F3BB-96D6-4AC1-82F6-322155A41A5F}" sibTransId="{BDB2C05B-6F8F-4374-889F-BD2A0860CD7F}"/>
    <dgm:cxn modelId="{AF042D27-DBBD-400F-8685-CE32CE2CA831}" type="presOf" srcId="{905016E8-20B1-4F1F-A7FB-90EB793FE331}" destId="{94E6DCA9-68B4-4ED9-8832-B4D9043F5253}" srcOrd="0" destOrd="2" presId="urn:microsoft.com/office/officeart/2005/8/layout/list1"/>
    <dgm:cxn modelId="{4CF5914C-1D92-424B-9FE4-0DF104285692}" srcId="{0B88B4D7-707F-4650-B1C4-0DB090A6AA17}" destId="{D335C486-70D1-4BBC-8D99-AB451E58DF0F}" srcOrd="0" destOrd="0" parTransId="{120B8D4F-F0DC-49AA-9730-1A871C90AF09}" sibTransId="{BC01F48D-F37C-4AC7-A033-B57C456BEBC7}"/>
    <dgm:cxn modelId="{06F4E729-3A03-44BB-9A70-F72F1AB82C9A}" srcId="{631F20DA-8F0E-4145-B9D7-3A65E2DA0244}" destId="{B27B5772-471E-4F8F-9C46-B169EEA57283}" srcOrd="0" destOrd="0" parTransId="{F0D918C7-87E4-46D3-BF2D-21B7F158238C}" sibTransId="{5A2979C8-A230-4BF8-9D72-1E0CC164D3B5}"/>
    <dgm:cxn modelId="{2BD82596-B752-442A-BF96-E7FE07D22649}" srcId="{4F31A414-A787-492B-92B0-E8C383DF7548}" destId="{905016E8-20B1-4F1F-A7FB-90EB793FE331}" srcOrd="0" destOrd="0" parTransId="{151FCFA6-A6C6-4E3F-A66E-C4FE31ADBCB5}" sibTransId="{10EAB9BF-BA30-4D1A-9AA7-1A8F0506AD3A}"/>
    <dgm:cxn modelId="{4EEC5AF1-8D20-41AF-BC50-4DBC3BA2A668}" type="presOf" srcId="{631F20DA-8F0E-4145-B9D7-3A65E2DA0244}" destId="{20BA329F-E30D-4296-959E-917DDE3E2EC5}" srcOrd="0" destOrd="0" presId="urn:microsoft.com/office/officeart/2005/8/layout/list1"/>
    <dgm:cxn modelId="{175DC878-F4A8-4574-881B-100F7C9C59F0}" type="presOf" srcId="{E199612A-CA22-437A-B07F-214A506A3AEC}" destId="{08809CC2-26BC-48C7-BFE0-73ED15F165A9}" srcOrd="0" destOrd="2" presId="urn:microsoft.com/office/officeart/2005/8/layout/list1"/>
    <dgm:cxn modelId="{CCB3F0BB-48BE-4C14-BA49-DCDE83E8004B}" srcId="{63E68795-5156-4263-9B34-D860E8898EF7}" destId="{7732D93F-1E05-4878-824A-01B62EB96944}" srcOrd="0" destOrd="0" parTransId="{910CAE13-C867-4EDB-8EEA-3F088AAF6570}" sibTransId="{A71CACC5-2599-4EDB-B935-66FC82DB6284}"/>
    <dgm:cxn modelId="{D7279B96-0E46-4B60-BD16-9045726B4080}" type="presOf" srcId="{B27B5772-471E-4F8F-9C46-B169EEA57283}" destId="{108727C7-BDFB-4B45-9582-7F18FA6AB588}" srcOrd="0" destOrd="0" presId="urn:microsoft.com/office/officeart/2005/8/layout/list1"/>
    <dgm:cxn modelId="{42530EE8-F70D-4BA5-ABD7-D1BFB37D1032}" type="presParOf" srcId="{20BA329F-E30D-4296-959E-917DDE3E2EC5}" destId="{5C6013A2-8720-483D-B083-EB1B616318FC}" srcOrd="0" destOrd="0" presId="urn:microsoft.com/office/officeart/2005/8/layout/list1"/>
    <dgm:cxn modelId="{3C18A54B-755A-484E-8578-DF5A168DC81A}" type="presParOf" srcId="{5C6013A2-8720-483D-B083-EB1B616318FC}" destId="{108727C7-BDFB-4B45-9582-7F18FA6AB588}" srcOrd="0" destOrd="0" presId="urn:microsoft.com/office/officeart/2005/8/layout/list1"/>
    <dgm:cxn modelId="{C279A203-C1B2-4166-AF63-59FF4BB545AC}" type="presParOf" srcId="{5C6013A2-8720-483D-B083-EB1B616318FC}" destId="{8014CFC9-C839-4FAD-91B7-2087E038426A}" srcOrd="1" destOrd="0" presId="urn:microsoft.com/office/officeart/2005/8/layout/list1"/>
    <dgm:cxn modelId="{F9B5AA0D-7022-4CFE-99C8-A5BE1442BF3F}" type="presParOf" srcId="{20BA329F-E30D-4296-959E-917DDE3E2EC5}" destId="{6CD6DC9B-8C82-4B93-87BA-1B5F2F87F507}" srcOrd="1" destOrd="0" presId="urn:microsoft.com/office/officeart/2005/8/layout/list1"/>
    <dgm:cxn modelId="{9E4AF2E1-8332-4B0F-A91D-83D105177951}" type="presParOf" srcId="{20BA329F-E30D-4296-959E-917DDE3E2EC5}" destId="{08809CC2-26BC-48C7-BFE0-73ED15F165A9}" srcOrd="2" destOrd="0" presId="urn:microsoft.com/office/officeart/2005/8/layout/list1"/>
    <dgm:cxn modelId="{EDDDF82C-8B74-40CE-A7A6-32E5E6F132D3}" type="presParOf" srcId="{20BA329F-E30D-4296-959E-917DDE3E2EC5}" destId="{8E78041C-958F-45AB-9C87-159804099022}" srcOrd="3" destOrd="0" presId="urn:microsoft.com/office/officeart/2005/8/layout/list1"/>
    <dgm:cxn modelId="{4EF5E09D-9839-4B47-BF6B-692EFAD7A5E0}" type="presParOf" srcId="{20BA329F-E30D-4296-959E-917DDE3E2EC5}" destId="{483F04AA-5597-4CB8-BD5D-5C2F896B6CA3}" srcOrd="4" destOrd="0" presId="urn:microsoft.com/office/officeart/2005/8/layout/list1"/>
    <dgm:cxn modelId="{A4ECB871-2ABC-4B18-9FEE-5A57A31557D8}" type="presParOf" srcId="{483F04AA-5597-4CB8-BD5D-5C2F896B6CA3}" destId="{65B22AC1-976B-4F27-9D10-E66AD163482C}" srcOrd="0" destOrd="0" presId="urn:microsoft.com/office/officeart/2005/8/layout/list1"/>
    <dgm:cxn modelId="{C132310B-F51E-4824-900B-EEFC45A8082E}" type="presParOf" srcId="{483F04AA-5597-4CB8-BD5D-5C2F896B6CA3}" destId="{28B3FD96-625D-4181-906C-DDC4841741BF}" srcOrd="1" destOrd="0" presId="urn:microsoft.com/office/officeart/2005/8/layout/list1"/>
    <dgm:cxn modelId="{9A763692-657D-4018-890F-0A9A08077E5E}" type="presParOf" srcId="{20BA329F-E30D-4296-959E-917DDE3E2EC5}" destId="{B615A042-E0DE-42EA-8130-4D014FC7F6E3}" srcOrd="5" destOrd="0" presId="urn:microsoft.com/office/officeart/2005/8/layout/list1"/>
    <dgm:cxn modelId="{5267AA79-E47D-4CAB-ADD7-1C6E4259E643}" type="presParOf" srcId="{20BA329F-E30D-4296-959E-917DDE3E2EC5}" destId="{94E6DCA9-68B4-4ED9-8832-B4D9043F525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A2E7B0-968A-4610-A2BB-FFC99E002398}">
      <dsp:nvSpPr>
        <dsp:cNvPr id="0" name=""/>
        <dsp:cNvSpPr/>
      </dsp:nvSpPr>
      <dsp:spPr>
        <a:xfrm>
          <a:off x="0" y="283807"/>
          <a:ext cx="7940660" cy="2154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6283" tIns="395732" rIns="616283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透過電腦軟體漏洞、社交工程、鍵盤側錄程式或木馬植入，竊取帳密</a:t>
          </a:r>
          <a:r>
            <a:rPr lang="zh-TW" altLang="en-US" sz="1900" kern="1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掌控電腦資源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進行非法用途</a:t>
          </a:r>
          <a:endParaRPr lang="zh-TW" altLang="en-US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偵九揭露一銀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ATM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駭客入侵內網關鍵，竊取密碼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2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套手法曝光 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en-US" altLang="zh-TW" sz="1900" kern="1200" dirty="0" err="1">
              <a:latin typeface="微軟正黑體" panose="020B0604030504040204" pitchFamily="34" charset="-120"/>
              <a:ea typeface="微軟正黑體" panose="020B0604030504040204" pitchFamily="34" charset="-120"/>
            </a:rPr>
            <a:t>iThome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2016)</a:t>
          </a:r>
        </a:p>
      </dsp:txBody>
      <dsp:txXfrm>
        <a:off x="0" y="283807"/>
        <a:ext cx="7940660" cy="2154600"/>
      </dsp:txXfrm>
    </dsp:sp>
    <dsp:sp modelId="{E0AFDA9D-1358-452A-91C9-758BFDAB33E5}">
      <dsp:nvSpPr>
        <dsp:cNvPr id="0" name=""/>
        <dsp:cNvSpPr/>
      </dsp:nvSpPr>
      <dsp:spPr>
        <a:xfrm>
          <a:off x="397033" y="3367"/>
          <a:ext cx="555846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097" tIns="0" rIns="21009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電腦帳密</a:t>
          </a:r>
        </a:p>
      </dsp:txBody>
      <dsp:txXfrm>
        <a:off x="424413" y="30747"/>
        <a:ext cx="5503702" cy="506120"/>
      </dsp:txXfrm>
    </dsp:sp>
    <dsp:sp modelId="{95E3627F-17E3-4CBB-852E-B0C040C423AF}">
      <dsp:nvSpPr>
        <dsp:cNvPr id="0" name=""/>
        <dsp:cNvSpPr/>
      </dsp:nvSpPr>
      <dsp:spPr>
        <a:xfrm>
          <a:off x="0" y="2821447"/>
          <a:ext cx="7940660" cy="2214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6283" tIns="395732" rIns="616283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透過電腦軟體漏洞、社交工程或木馬植入遠端</a:t>
          </a:r>
          <a:r>
            <a:rPr lang="zh-TW" altLang="en-US" sz="1900" kern="1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竊取個資</a:t>
          </a:r>
          <a:r>
            <a:rPr lang="zh-TW" altLang="en-US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進行非法用途</a:t>
          </a:r>
          <a:endParaRPr lang="en-US" altLang="zh-TW" sz="19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社交網站 駭客攻擊寵兒 個資外洩溫床 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趨勢科技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2011)</a:t>
          </a:r>
          <a:endParaRPr lang="en-US" altLang="zh-TW" sz="19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健保局全民個資 遭中國駭取作息 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自由時報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2013)</a:t>
          </a:r>
        </a:p>
      </dsp:txBody>
      <dsp:txXfrm>
        <a:off x="0" y="2821447"/>
        <a:ext cx="7940660" cy="2214450"/>
      </dsp:txXfrm>
    </dsp:sp>
    <dsp:sp modelId="{F7E38354-A223-436C-AA98-781D208566E8}">
      <dsp:nvSpPr>
        <dsp:cNvPr id="0" name=""/>
        <dsp:cNvSpPr/>
      </dsp:nvSpPr>
      <dsp:spPr>
        <a:xfrm>
          <a:off x="397033" y="2541007"/>
          <a:ext cx="555846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097" tIns="0" rIns="21009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個資</a:t>
          </a:r>
          <a:endParaRPr lang="en-US" altLang="zh-TW" sz="20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4413" y="2568387"/>
        <a:ext cx="5503702" cy="506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09CC2-26BC-48C7-BFE0-73ED15F165A9}">
      <dsp:nvSpPr>
        <dsp:cNvPr id="0" name=""/>
        <dsp:cNvSpPr/>
      </dsp:nvSpPr>
      <dsp:spPr>
        <a:xfrm>
          <a:off x="0" y="240234"/>
          <a:ext cx="7940660" cy="245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6283" tIns="312420" rIns="616283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透過</a:t>
          </a:r>
          <a:r>
            <a:rPr lang="zh-TW" altLang="en-US" sz="1900" kern="1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勒索病毒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，讓受害者失去對系統或資料的控制，如果不付贖金給犯罪組織，將無法把遭加密的資料救回</a:t>
          </a:r>
          <a:endParaRPr lang="zh-TW" altLang="en-US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「勒索病毒」猖獗 古坑鄉公所也中鏢 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自由時報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2016)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網傳「勒索病毒」大量災情，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IE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、中國網站勿碰！ 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自由時報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2016)</a:t>
          </a:r>
          <a:endParaRPr lang="zh-TW" altLang="en-US" sz="19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0" y="240234"/>
        <a:ext cx="7940660" cy="2457000"/>
      </dsp:txXfrm>
    </dsp:sp>
    <dsp:sp modelId="{8014CFC9-C839-4FAD-91B7-2087E038426A}">
      <dsp:nvSpPr>
        <dsp:cNvPr id="0" name=""/>
        <dsp:cNvSpPr/>
      </dsp:nvSpPr>
      <dsp:spPr>
        <a:xfrm>
          <a:off x="397033" y="18834"/>
          <a:ext cx="5558462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097" tIns="0" rIns="21009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金錢</a:t>
          </a:r>
        </a:p>
      </dsp:txBody>
      <dsp:txXfrm>
        <a:off x="418649" y="40450"/>
        <a:ext cx="5515230" cy="399568"/>
      </dsp:txXfrm>
    </dsp:sp>
    <dsp:sp modelId="{94E6DCA9-68B4-4ED9-8832-B4D9043F5253}">
      <dsp:nvSpPr>
        <dsp:cNvPr id="0" name=""/>
        <dsp:cNvSpPr/>
      </dsp:nvSpPr>
      <dsp:spPr>
        <a:xfrm>
          <a:off x="0" y="2999635"/>
          <a:ext cx="7940660" cy="2173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6283" tIns="312420" rIns="616283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透過</a:t>
          </a:r>
          <a:r>
            <a:rPr lang="zh-TW" altLang="en-US" sz="1900" kern="1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病毒</a:t>
          </a:r>
          <a:r>
            <a:rPr lang="zh-TW" altLang="en-US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發動</a:t>
          </a:r>
          <a:r>
            <a:rPr lang="en-US" altLang="zh-TW" sz="1900" kern="1200" dirty="0" err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DoS</a:t>
          </a:r>
          <a:r>
            <a:rPr lang="zh-TW" altLang="en-US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、</a:t>
          </a:r>
          <a:r>
            <a:rPr lang="en-US" altLang="zh-TW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DDoS</a:t>
          </a:r>
          <a:r>
            <a:rPr lang="zh-TW" altLang="en-US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與</a:t>
          </a:r>
          <a:r>
            <a:rPr lang="en-US" altLang="zh-TW" sz="1900" kern="1200" dirty="0" err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DRDoS</a:t>
          </a:r>
          <a:r>
            <a:rPr lang="zh-TW" altLang="en-US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或</a:t>
          </a:r>
          <a:r>
            <a:rPr lang="en-US" altLang="zh-TW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APT</a:t>
          </a:r>
          <a:r>
            <a:rPr lang="zh-TW" altLang="en-US" sz="1900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攻擊</a:t>
          </a:r>
          <a:endParaRPr lang="zh-TW" altLang="en-US" sz="1900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可使目標網站或網路無法正常的運作</a:t>
          </a:r>
          <a:endParaRPr lang="en-US" altLang="zh-TW" sz="1900" kern="1200" dirty="0">
            <a:solidFill>
              <a:srgbClr val="FF00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駭客攻擊輔大官網為性侵受害者發聲 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風向新聞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2016)</a:t>
          </a:r>
          <a:endParaRPr lang="en-US" altLang="zh-TW" sz="19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中國網軍攻台轉向癱瘓作息 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(</a:t>
          </a:r>
          <a:r>
            <a:rPr lang="zh-TW" altLang="en-US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自由時報</a:t>
          </a:r>
          <a:r>
            <a:rPr lang="en-US" altLang="zh-TW" sz="19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, 2013)</a:t>
          </a:r>
          <a:endParaRPr lang="zh-TW" altLang="en-US" sz="19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0" y="2999635"/>
        <a:ext cx="7940660" cy="2173500"/>
      </dsp:txXfrm>
    </dsp:sp>
    <dsp:sp modelId="{28B3FD96-625D-4181-906C-DDC4841741BF}">
      <dsp:nvSpPr>
        <dsp:cNvPr id="0" name=""/>
        <dsp:cNvSpPr/>
      </dsp:nvSpPr>
      <dsp:spPr>
        <a:xfrm>
          <a:off x="397033" y="2778235"/>
          <a:ext cx="5558462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097" tIns="0" rIns="21009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癱瘓主機或網路以達到特定目的</a:t>
          </a:r>
          <a:endParaRPr lang="zh-TW" altLang="en-US" sz="2000" b="1" kern="1200" dirty="0"/>
        </a:p>
      </dsp:txBody>
      <dsp:txXfrm>
        <a:off x="418649" y="2799851"/>
        <a:ext cx="5515230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6E5AE-D124-4231-989A-A00E1EE0016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1EB494-EDDD-4CC0-B97B-CF400929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78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因應網路上的攻擊事件越來越多，學校也逐漸重視資訊安全的重要性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為了加強全校的資安意識，特別規劃了資訊安全教育訓練的相關課程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讓大家對資安問題有簡單的認識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55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面對上述提到的駭客攻擊目標，我們應該如何因應</a:t>
            </a:r>
            <a:r>
              <a:rPr lang="en-US" altLang="zh-TW" dirty="0"/>
              <a:t>?</a:t>
            </a:r>
          </a:p>
          <a:p>
            <a:endParaRPr lang="en-US" altLang="zh-TW" dirty="0"/>
          </a:p>
          <a:p>
            <a:r>
              <a:rPr lang="zh-TW" altLang="en-US" dirty="0"/>
              <a:t>可分為三個面向：</a:t>
            </a:r>
            <a:endParaRPr lang="en-US" altLang="zh-TW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dirty="0"/>
              <a:t>從制度面：屬於最基本的方式，建立管理制度，並確實執行。</a:t>
            </a:r>
            <a:endParaRPr lang="en-US" altLang="zh-TW" dirty="0"/>
          </a:p>
          <a:p>
            <a:pPr marL="228600" indent="-228600">
              <a:buAutoNum type="arabicPeriod"/>
            </a:pPr>
            <a:r>
              <a:rPr lang="zh-TW" altLang="en-US" dirty="0"/>
              <a:t>從技術面：就是由系統服務開發人員，根據資安攻擊手段設計對應的防範方式，並不斷補強</a:t>
            </a:r>
            <a:endParaRPr lang="en-US" altLang="zh-TW" dirty="0"/>
          </a:p>
          <a:p>
            <a:pPr marL="228600" indent="-228600">
              <a:buAutoNum type="arabicPeriod"/>
            </a:pPr>
            <a:r>
              <a:rPr lang="zh-TW" altLang="en-US" dirty="0"/>
              <a:t>從認知面：加強個人以及團體的資安認知，提高威脅敏感度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沒有一個面向可以獨立因應所有資安威脅，因此必須三管齊下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112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在制度面的部份，圖書資訊處引入了 資訊安全管理系統 的國際標準</a:t>
            </a:r>
            <a:endParaRPr lang="en-US" altLang="zh-TW" dirty="0"/>
          </a:p>
          <a:p>
            <a:r>
              <a:rPr lang="zh-TW" altLang="en-US" dirty="0"/>
              <a:t>對資訊系統落實一系列的規範、紀錄、檢核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其中要旨在於保護資訊的：機密性、完整性、可用性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37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在認知面的部份，</a:t>
            </a:r>
            <a:endParaRPr lang="en-US" altLang="zh-TW" dirty="0"/>
          </a:p>
          <a:p>
            <a:endParaRPr lang="en-US" altLang="zh-TW" dirty="0"/>
          </a:p>
          <a:p>
            <a:pPr marL="228600" indent="-228600">
              <a:buAutoNum type="arabicPeriod"/>
            </a:pPr>
            <a:r>
              <a:rPr lang="zh-TW" altLang="en-US" dirty="0"/>
              <a:t>舉辦資訊安全教育訓練，強化同仁的資安意識</a:t>
            </a:r>
            <a:endParaRPr lang="en-US" altLang="zh-TW" dirty="0"/>
          </a:p>
          <a:p>
            <a:pPr marL="228600" indent="-228600">
              <a:buAutoNum type="arabicPeriod"/>
            </a:pPr>
            <a:r>
              <a:rPr lang="zh-TW" altLang="en-US" dirty="0"/>
              <a:t>讓全校員工，共同貫徹執行資訊安全管理制度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937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11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271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介紹幾個資安實際案例，簡述發生的情況、原因分析，並針對發生的原因說明該如何因應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255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前一陣子新聞很常報導的，第一銀行</a:t>
            </a:r>
            <a:r>
              <a:rPr lang="en-US" altLang="zh-TW" dirty="0"/>
              <a:t>ATM</a:t>
            </a:r>
            <a:r>
              <a:rPr lang="zh-TW" altLang="en-US" dirty="0"/>
              <a:t>提款機盜領案件，車手在完全沒有操作的情況下就讓提款機自動吐鈔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新聞所分析的原因：</a:t>
            </a:r>
            <a:endParaRPr lang="en-US" altLang="zh-TW" dirty="0"/>
          </a:p>
          <a:p>
            <a:pPr marL="228600" indent="-228600">
              <a:buAutoNum type="arabicPeriod"/>
            </a:pPr>
            <a:r>
              <a:rPr lang="zh-TW" altLang="en-US" dirty="0"/>
              <a:t>多數</a:t>
            </a:r>
            <a:r>
              <a:rPr lang="en-US" altLang="zh-TW" dirty="0"/>
              <a:t>ATM</a:t>
            </a:r>
            <a:r>
              <a:rPr lang="zh-TW" altLang="en-US" dirty="0"/>
              <a:t>至今仍然使用</a:t>
            </a:r>
            <a:r>
              <a:rPr lang="en-US" altLang="zh-TW" dirty="0"/>
              <a:t>Windows XP</a:t>
            </a:r>
            <a:r>
              <a:rPr lang="zh-TW" altLang="en-US" dirty="0"/>
              <a:t>作業系統，因為微軟已不再提供維護，一些已被發現的系統漏洞就容易被拿來利用</a:t>
            </a:r>
            <a:endParaRPr lang="en-US" altLang="zh-TW" dirty="0"/>
          </a:p>
          <a:p>
            <a:pPr marL="228600" indent="-228600">
              <a:buAutoNum type="arabicPeriod"/>
            </a:pPr>
            <a:r>
              <a:rPr lang="zh-TW" altLang="en-US" dirty="0"/>
              <a:t>銀行內可能有內鬼，提供接應或支援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70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這一頁列出持續使用不再受到維護的作業系統，可能遇到的風險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第一個外接式裝置，就是我們常說的</a:t>
            </a:r>
            <a:r>
              <a:rPr lang="en-US" altLang="zh-TW" dirty="0"/>
              <a:t>USB</a:t>
            </a:r>
            <a:r>
              <a:rPr lang="zh-TW" altLang="en-US" dirty="0"/>
              <a:t>隨身碟、行動硬碟，透過隨插即用的特性四處傳染病毒</a:t>
            </a:r>
            <a:endParaRPr lang="en-US" altLang="zh-TW" dirty="0"/>
          </a:p>
          <a:p>
            <a:r>
              <a:rPr lang="zh-TW" altLang="en-US" dirty="0"/>
              <a:t>一些公用電腦常常都有很多隨身碟病毒，建議盡量避免在公用電腦使用個人隨身碟，如果萬不得已要用，回去後也不要再直接接上個人電腦</a:t>
            </a:r>
            <a:endParaRPr lang="en-US" altLang="zh-TW" dirty="0"/>
          </a:p>
          <a:p>
            <a:r>
              <a:rPr lang="en-US" altLang="zh-TW" dirty="0"/>
              <a:t>(</a:t>
            </a:r>
            <a:r>
              <a:rPr lang="zh-TW" altLang="en-US" dirty="0"/>
              <a:t>我們圖書館的公用電腦都有裝系統還原卡、重開機後會將系統復原到乾淨的狀態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r>
              <a:rPr lang="zh-TW" altLang="en-US" dirty="0"/>
              <a:t>第二個瀏覽網頁的風險：既然在硬體</a:t>
            </a:r>
            <a:r>
              <a:rPr lang="en-US" altLang="zh-TW" dirty="0"/>
              <a:t>USB</a:t>
            </a:r>
            <a:r>
              <a:rPr lang="zh-TW" altLang="en-US" dirty="0"/>
              <a:t>有漏洞，理所當然在軟體的部分也會有漏洞，舊型的瀏覽器無法招架越來越多元化的攻擊手段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第三個隨意開啟</a:t>
            </a:r>
            <a:r>
              <a:rPr lang="en-US" altLang="zh-TW" dirty="0"/>
              <a:t>E-mail</a:t>
            </a:r>
            <a:r>
              <a:rPr lang="zh-TW" altLang="en-US" dirty="0"/>
              <a:t>和即時訊息，以及第四個未安裝防火牆與防毒軟體、使用弱密碼，其實在新版的作業系統一樣會有危險</a:t>
            </a:r>
            <a:endParaRPr lang="en-US" altLang="zh-TW" dirty="0"/>
          </a:p>
          <a:p>
            <a:r>
              <a:rPr lang="zh-TW" altLang="en-US" dirty="0"/>
              <a:t>同樣不應該隨意點開郵件以及不明連結，並且最好都安裝防火牆、防毒軟體，使用高強度密碼</a:t>
            </a:r>
            <a:endParaRPr lang="en-US" altLang="zh-TW" dirty="0"/>
          </a:p>
          <a:p>
            <a:r>
              <a:rPr lang="zh-TW" altLang="en-US" dirty="0"/>
              <a:t>不過因為新版的作業系統會持續修補發現的漏洞，相對於舊版作業系統，安全性一定也比較高</a:t>
            </a:r>
            <a:endParaRPr lang="en-US" altLang="zh-TW" dirty="0"/>
          </a:p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294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649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這一個案例比較可能發生在學生身上，在學著自己架設網站時可能發生的資安問題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網路上有許多為了方便網站架設者方便，而製作的快速架站套件軟體，出發點雖然是良好用意，可提高便利性、節省時間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但因為部分的資源並沒有隨著時間持續更新、修補漏洞，就發生跟使用舊版作業系統類似的問題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一些已知的漏洞會被有心人士利用，入侵後當作殭屍電腦對外進行攻擊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27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現在網路的使用非常普及，人手一台智慧型手機，無時無刻都可以上網，相對也有更多機會接觸到惡意的攻擊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校內的資安事件：從最常見的電腦中毒對外攻擊，也遇過前一陣子很流行的加密病毒，最近還有各級學校收到印表機印出入侵勒索訊息，都反映了攻擊的頻繁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國內前十大的資安事件類型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簡單分類這些資訊安全威脅的來源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駭客們攻擊的目的</a:t>
            </a:r>
            <a:r>
              <a:rPr lang="en-US" altLang="zh-TW" dirty="0"/>
              <a:t>?</a:t>
            </a:r>
            <a:r>
              <a:rPr lang="zh-TW" altLang="en-US" dirty="0"/>
              <a:t> 我們該如何去因應</a:t>
            </a:r>
            <a:r>
              <a:rPr lang="en-US" altLang="zh-TW" dirty="0"/>
              <a:t>?</a:t>
            </a:r>
          </a:p>
          <a:p>
            <a:endParaRPr lang="en-US" altLang="zh-TW" dirty="0"/>
          </a:p>
          <a:p>
            <a:r>
              <a:rPr lang="zh-TW" altLang="en-US" dirty="0"/>
              <a:t>介紹用來提高資訊安全的一套管理系統，以及本校所採取的資安政策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5362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建議的方式，避免使用舊版且已不再更新的軟體，找尋較新的資源，且時常更新至最新版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938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第三個也是前陣子很常聽到的，加密勒索病毒，受害者的電腦資料，會通通被加密成特殊格式的檔案，無法開啟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並且會出現要求受害者支付贖金的訊息，否則資料將永久無法救回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在案例說明中可以看到，使用者通常在毫無自覺的情況下就中了加密病毒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可能透過網頁漏洞、誘騙下載或執行惡意的程式，便偷偷潛伏到電腦裡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277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4241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最有效的防範方式還是一樣，養成個人良好習慣，不要隨便開啟不明連結、檔案</a:t>
            </a:r>
            <a:endParaRPr lang="en-US" altLang="zh-TW" dirty="0"/>
          </a:p>
          <a:p>
            <a:r>
              <a:rPr lang="zh-TW" altLang="en-US" dirty="0"/>
              <a:t>定期更新作業系統的漏洞修補、安裝防毒軟體</a:t>
            </a:r>
            <a:endParaRPr lang="en-US" altLang="zh-TW" dirty="0"/>
          </a:p>
          <a:p>
            <a:r>
              <a:rPr lang="zh-TW" altLang="en-US" dirty="0"/>
              <a:t>最好也要定期做資料備份，手動將重要檔案上傳到雲端、外接式儲存裝置。</a:t>
            </a:r>
            <a:endParaRPr lang="en-US" altLang="zh-TW" dirty="0"/>
          </a:p>
          <a:p>
            <a:r>
              <a:rPr lang="zh-TW" altLang="en-US" dirty="0"/>
              <a:t>自動同步的方式備份效果不大，因為被加密的檔案也會被自動同步成加密的狀態。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如果發現自己真的中了加密病毒，第一步請立即中斷網路連線，除了阻止駭客繼續與這台電腦聯繫，也防止加密病毒對外擴散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接著關機，找資訊人員協助備份尚未被加密的檔案。</a:t>
            </a:r>
            <a:endParaRPr lang="en-US" altLang="zh-TW" dirty="0"/>
          </a:p>
          <a:p>
            <a:r>
              <a:rPr lang="zh-TW" altLang="en-US" dirty="0"/>
              <a:t>已加密的檔案，網路上有許多防毒軟體服務商已提供救援軟體，尋找有沒有可挽救的工具</a:t>
            </a:r>
            <a:endParaRPr lang="en-US" altLang="zh-TW" dirty="0"/>
          </a:p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705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第四個，也是最近發現的新攻擊，一般家庭或企業內的網路攝影機，遭到入侵觀看使用者生活的一舉一動，甚至可直接控制攝影機轉向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發生原因也是透過設備的漏洞，或是廠商所設定的固定密碼 </a:t>
            </a:r>
            <a:r>
              <a:rPr lang="en-US" altLang="zh-TW" dirty="0"/>
              <a:t>(</a:t>
            </a:r>
            <a:r>
              <a:rPr lang="zh-TW" altLang="en-US" dirty="0"/>
              <a:t>就像我們常用的</a:t>
            </a:r>
            <a:r>
              <a:rPr lang="en-US" altLang="zh-TW" dirty="0" err="1"/>
              <a:t>Wifi</a:t>
            </a:r>
            <a:r>
              <a:rPr lang="zh-TW" altLang="en-US" dirty="0"/>
              <a:t>分享器，預設密碼常常是 </a:t>
            </a:r>
            <a:r>
              <a:rPr lang="en-US" altLang="zh-TW" dirty="0"/>
              <a:t>0000)</a:t>
            </a:r>
            <a:r>
              <a:rPr lang="zh-TW" altLang="en-US" dirty="0"/>
              <a:t>，如果使用者並沒有去做修改，就會輕易被利用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277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建議方式也跟前面所提的個人良好習慣一樣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更新高強度的密碼，最好是數字、大小寫英文字母、特殊符號的組合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另外是保持設備的軟體為最新版本，定期檢查是否有更新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649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最後一個案例大家也很可能遇到，大家一定知道在網路上可以下載音樂、電影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一種特殊的檔案分享軟體就有提供這樣的功能，讓安裝這個軟體的使用者之間，可以互相分享電腦裡的資料與檔案</a:t>
            </a:r>
            <a:endParaRPr lang="en-US" altLang="zh-TW" dirty="0"/>
          </a:p>
          <a:p>
            <a:r>
              <a:rPr lang="zh-TW" altLang="en-US" dirty="0"/>
              <a:t>它的運作方式是，如果你從另一個人的電腦下載了一部電影，或一首音樂，那之後別人也可以從你這下載同樣的電影與音樂，達成互相分享的目的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但危險的地方除了這些檔案通常有違反版權的問題，如果使用者設定不慎，也可能將一些存在個人電腦的機密資料分享出去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這個案例便是派出所的電腦安裝了這樣的軟體，導致筆錄資料就這樣流傳到網路上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277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建議方式別無他法，避免安裝此類的軟體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/>
              <a:t>越方便的功能通常危險性也越高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454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收到不明郵件：確認寄件者如為不明人士，不輕易打開。如果為熟識者或系統管理者，卻要求提供帳密或個人資訊，應直接與當事人或資訊單位聯繫確認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371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4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正如前面所提，我們的生活無時無刻都與網路有關，稍不注意就可能踩入駭客所設計的陷阱</a:t>
            </a: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就因為網路太過於便利，很多資訊都是動動手指就可以取得，許多病毒入侵也是透過這樣的方式偷偷夾帶著下載到電腦裡。</a:t>
            </a: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或是，你的個人資料也是動一下手指就傳送到了不知道的地方，輕微的如同個人姓名、電話、電子郵件，嚴重的可能身分證字號、地址、信用卡號等都傳了出去</a:t>
            </a: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63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59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這邊是工研院所歸納出，國內前</a:t>
            </a:r>
            <a:r>
              <a:rPr lang="en-US" altLang="zh-TW" dirty="0"/>
              <a:t>10</a:t>
            </a:r>
            <a:r>
              <a:rPr lang="zh-TW" altLang="en-US" dirty="0"/>
              <a:t>大常見的資安攻擊事件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資料外洩就是字面上的解讀，個人資料或企業資料，因為攻擊或人為因素外洩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2.</a:t>
            </a:r>
            <a:r>
              <a:rPr lang="zh-TW" altLang="en-US" dirty="0"/>
              <a:t> 進階持續性威脅：</a:t>
            </a:r>
            <a:endParaRPr lang="en-US" altLang="zh-TW" dirty="0"/>
          </a:p>
          <a:p>
            <a:r>
              <a:rPr lang="zh-TW" altLang="en-US" dirty="0"/>
              <a:t>一般的攻擊都像是毫無計畫的亂槍打鳥，嘗試許多次攻擊可能還不一定成功。</a:t>
            </a:r>
            <a:endParaRPr lang="en-US" altLang="zh-TW" dirty="0"/>
          </a:p>
          <a:p>
            <a:r>
              <a:rPr lang="zh-TW" altLang="en-US" dirty="0"/>
              <a:t>這種進階持續行威脅攻擊不同在於，會先花時間逐步蒐集被攻擊者的詳細資訊，找到明確的弱點，再專注目標攻擊。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3.</a:t>
            </a:r>
            <a:r>
              <a:rPr lang="zh-TW" altLang="en-US" dirty="0"/>
              <a:t> 分散式阻斷服務：</a:t>
            </a:r>
            <a:endParaRPr lang="en-US" altLang="zh-TW" dirty="0"/>
          </a:p>
          <a:p>
            <a:r>
              <a:rPr lang="zh-TW" altLang="en-US" dirty="0"/>
              <a:t>舉例來說，使用者走到只有一個服務櫃台的銀行。</a:t>
            </a:r>
            <a:endParaRPr lang="en-US" altLang="zh-TW" dirty="0"/>
          </a:p>
          <a:p>
            <a:r>
              <a:rPr lang="zh-TW" altLang="en-US" dirty="0"/>
              <a:t>當使用者接近櫃台時，另一人插入並且開始和行員閒聊，並沒有要想要進行任何銀行相關交易。</a:t>
            </a:r>
            <a:endParaRPr lang="en-US" altLang="zh-TW" dirty="0"/>
          </a:p>
          <a:p>
            <a:r>
              <a:rPr lang="zh-TW" altLang="en-US" dirty="0"/>
              <a:t>即便身為銀行的合法使用者，使用者也無法存入他的支票，被迫等到「惡意」使用者完成他的談話。</a:t>
            </a:r>
            <a:endParaRPr lang="en-US" altLang="zh-TW" dirty="0"/>
          </a:p>
          <a:p>
            <a:r>
              <a:rPr lang="zh-TW" altLang="en-US" dirty="0"/>
              <a:t>這過程可能持續數小時，甚至數天，阻止這名使用者或任何合法使用者進行銀行交易。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4.</a:t>
            </a:r>
            <a:r>
              <a:rPr lang="zh-TW" altLang="en-US" dirty="0"/>
              <a:t> 資料庫遭駭：透過破解帳密、程式漏洞入侵資料庫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5.</a:t>
            </a:r>
            <a:r>
              <a:rPr lang="zh-TW" altLang="en-US" dirty="0"/>
              <a:t> 社交工程郵件詐騙：透過標題聳動的電子郵件，例如：進行帳戶確認要求輸入帳密、得獎通知，誘騙收信者點開郵件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6.</a:t>
            </a:r>
            <a:r>
              <a:rPr lang="zh-TW" altLang="en-US" dirty="0"/>
              <a:t> 手機或即時訊息詐騙：透過</a:t>
            </a:r>
            <a:r>
              <a:rPr lang="en-US" altLang="zh-TW" dirty="0"/>
              <a:t>Line</a:t>
            </a:r>
            <a:r>
              <a:rPr lang="zh-TW" altLang="en-US" dirty="0"/>
              <a:t>或其他即時通訊軟體，要求代收簡訊，達成電信扣款的條件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7.</a:t>
            </a:r>
            <a:r>
              <a:rPr lang="zh-TW" altLang="en-US" dirty="0"/>
              <a:t> 惡意程式威脅：電腦病毒、勒索軟體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8.</a:t>
            </a:r>
            <a:r>
              <a:rPr lang="zh-TW" altLang="en-US" dirty="0"/>
              <a:t> 網站</a:t>
            </a:r>
            <a:r>
              <a:rPr lang="en-US" altLang="zh-TW" dirty="0"/>
              <a:t>(</a:t>
            </a:r>
            <a:r>
              <a:rPr lang="zh-TW" altLang="en-US" dirty="0"/>
              <a:t>頁</a:t>
            </a:r>
            <a:r>
              <a:rPr lang="en-US" altLang="zh-TW" dirty="0"/>
              <a:t>)</a:t>
            </a:r>
            <a:r>
              <a:rPr lang="zh-TW" altLang="en-US" dirty="0"/>
              <a:t>遭駭：破解系統權限，放入或竄改網頁內容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9.</a:t>
            </a:r>
            <a:r>
              <a:rPr lang="zh-TW" altLang="en-US" dirty="0"/>
              <a:t> 身分帳密遭盜用：透過竊取而來的帳密，登入該使用者帳戶假冒原使用者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10.</a:t>
            </a:r>
            <a:r>
              <a:rPr lang="zh-TW" altLang="en-US" dirty="0"/>
              <a:t> </a:t>
            </a:r>
            <a:r>
              <a:rPr lang="en-US" altLang="zh-TW" dirty="0"/>
              <a:t>USB</a:t>
            </a:r>
            <a:r>
              <a:rPr lang="zh-TW" altLang="en-US" dirty="0"/>
              <a:t>威脅事件：常見透過隨身碟、外接儲存裝置感染的病毒，甚至側錄鍵盤輸入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01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臺灣學術網路危機處理中心通知系統組</a:t>
            </a:r>
            <a:endParaRPr lang="en-US" altLang="zh-TW" dirty="0" smtClean="0"/>
          </a:p>
          <a:p>
            <a:r>
              <a:rPr lang="zh-TW" altLang="en-US" dirty="0" smtClean="0"/>
              <a:t>這</a:t>
            </a:r>
            <a:r>
              <a:rPr lang="zh-TW" altLang="en-US" dirty="0"/>
              <a:t>是我們校內</a:t>
            </a:r>
            <a:r>
              <a:rPr lang="en-US" altLang="zh-TW" dirty="0"/>
              <a:t>105</a:t>
            </a:r>
            <a:r>
              <a:rPr lang="zh-TW" altLang="en-US" dirty="0"/>
              <a:t>年度，接獲教育部通報偵測到的對外攻擊事件 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其中大部分都是一般的病毒感染，被感染的電腦透過各種方式對校外甚至國外進行攻擊，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這些被感染的主機，有些是被當成殭屍電腦，成為駭客所控制的眾多魁儡，透過這些電腦可以進行比單一台電腦更大規模的攻擊，且也幫助駭客隱匿藏身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也可能是不斷的去暴力破解別人電腦的登入帳密，或嘗試入侵系統資料庫取得機密資料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剩餘的就類似大量亂發垃圾信件，拖垮寄信主機效能，或害寄信主機被當成垃圾信的發源地，而被各大郵件服務提供業者封鎖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61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所有的威脅來源可分為兩類：人為 以及 非人為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人為又可分為 蓄意  以及 非蓄意，剛才所討論的內容大部分都屬於人為蓄意的種類</a:t>
            </a:r>
            <a:endParaRPr lang="en-US" altLang="zh-TW" dirty="0"/>
          </a:p>
          <a:p>
            <a:r>
              <a:rPr lang="zh-TW" altLang="en-US" dirty="0"/>
              <a:t>非蓄意的部分，通常是使用者無心，無意間造成的資安風險，例如將帳密借用給其他人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非人為因素的部分，則通常是設備硬體故障、或其他不可抗的天然災害導致，例如：設備年久失修、颱風停電等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87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駭客們要的到底是什麼</a:t>
            </a:r>
            <a:r>
              <a:rPr lang="en-US" altLang="zh-TW" dirty="0"/>
              <a:t>?</a:t>
            </a:r>
            <a:r>
              <a:rPr lang="zh-TW" altLang="en-US" dirty="0"/>
              <a:t> 主要四種目的</a:t>
            </a:r>
            <a:endParaRPr lang="en-US" altLang="zh-TW" dirty="0"/>
          </a:p>
          <a:p>
            <a:endParaRPr lang="en-US" altLang="zh-TW" dirty="0"/>
          </a:p>
          <a:p>
            <a:pPr marL="228600" indent="-228600">
              <a:buAutoNum type="arabicPeriod"/>
            </a:pPr>
            <a:r>
              <a:rPr lang="zh-TW" altLang="en-US" dirty="0"/>
              <a:t>電腦帳密：只要取得你的電腦或帳號登入權限，就可以進一步做到更多事。就好像取得你家裡的鑰匙一樣，所有你存放的東西都可能被竊取使用</a:t>
            </a:r>
            <a:endParaRPr lang="en-US" altLang="zh-TW" dirty="0"/>
          </a:p>
          <a:p>
            <a:pPr marL="228600" indent="-228600">
              <a:buAutoNum type="arabicPeriod"/>
            </a:pPr>
            <a:endParaRPr lang="en-US" altLang="zh-TW" dirty="0"/>
          </a:p>
          <a:p>
            <a:pPr marL="228600" indent="-228600">
              <a:buAutoNum type="arabicPeriod"/>
            </a:pPr>
            <a:r>
              <a:rPr lang="zh-TW" altLang="en-US" dirty="0"/>
              <a:t>個人資料：包括身分地位、生活習慣、個人所擁有的權限，都屬於個資。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34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3.</a:t>
            </a:r>
            <a:r>
              <a:rPr lang="zh-TW" altLang="en-US" dirty="0"/>
              <a:t> 金錢：最直接也最讓人有感的目的。透過勒索方式強迫使用者支付贖金，才可取回重要的資料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4.</a:t>
            </a:r>
            <a:r>
              <a:rPr lang="zh-TW" altLang="en-US" dirty="0"/>
              <a:t> 癱瘓主機或網路：藉由使服務停止，達成特定目的。例如攻擊輔大官網為性侵受害者發聲，或癱瘓網路使各項機能停擺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EB494-EDDD-4CC0-B97B-CF400929F4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785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054655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3429000"/>
            <a:ext cx="7787956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</a:p>
          <a:p>
            <a:r>
              <a:rPr lang="en-US" dirty="0"/>
              <a:t>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F54-4C11-48B5-91C4-0DEA54BF969C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8252-920D-4D54-A361-0FA7658271E4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BFCA-29E2-46B2-8F2F-7D41970E1923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93A1-CFCC-4F6E-863B-473009F87A53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581148"/>
          </a:xfrm>
        </p:spPr>
        <p:txBody>
          <a:bodyPr/>
          <a:lstStyle>
            <a:lvl1pPr algn="l">
              <a:defRPr sz="25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37F3-DC0E-4B70-9FC0-BE30728E4A95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374900"/>
            <a:ext cx="6108201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51856"/>
            <a:ext cx="6108201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9326-A3F4-4EC4-84CC-01DD87D8FDD9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2835E-A556-43AA-AAA2-3B008BC3C734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282D-23AE-48F2-9B88-0603AE98F016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44383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05465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44383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5465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0633-0081-4256-9E2E-D12EA736AD17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0B4D7-EF32-478E-B793-619C57DC532C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754E5-4144-4965-9BC0-A8732BAB7616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5351-4B9B-4A8D-8BE7-DB4C4D140704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34466-C47E-4C73-BD93-3F540BE256BE}" type="datetime1">
              <a:rPr lang="en-US" altLang="zh-TW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bang.com/posts/16788-if-a-pen-drive-can-crack-atm-on-windows-xp-the-crisis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ree.com.tw/tips-for-windows-xp-eol/" TargetMode="External"/><Relationship Id="rId5" Type="http://schemas.openxmlformats.org/officeDocument/2006/relationships/hyperlink" Target="http://www.ithome.com.tw/tech/87594" TargetMode="External"/><Relationship Id="rId4" Type="http://schemas.openxmlformats.org/officeDocument/2006/relationships/hyperlink" Target="http://www.ithome.com.tw/node/83249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oi2n0b9bv0&amp;index=2&amp;list=PLqYa_8g7zkrcQDeQ2sIg5FQn_ovXAG9pC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foundry.org/tw/foss-programs/9073-appserv-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cc.ntu.edu.tw/chinese/epaper/0026/20130920_2607.html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r1rneMyAWw" TargetMode="External"/><Relationship Id="rId7" Type="http://schemas.openxmlformats.org/officeDocument/2006/relationships/hyperlink" Target="http://blog.trendmicro.com.tw/?p=18070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ithome.com.tw/tech/101366" TargetMode="External"/><Relationship Id="rId5" Type="http://schemas.openxmlformats.org/officeDocument/2006/relationships/hyperlink" Target="http://net.nthu.edu.tw/2009/security:attack:Ransomware" TargetMode="External"/><Relationship Id="rId4" Type="http://schemas.openxmlformats.org/officeDocument/2006/relationships/hyperlink" Target="http://blog.trendmicro.com.tw/?p=23050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natimes.com/realtimenews/20150214001623-260412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ithome.com.tw/news/97379" TargetMode="External"/><Relationship Id="rId5" Type="http://schemas.openxmlformats.org/officeDocument/2006/relationships/hyperlink" Target="https://goo.gl/loRoiN" TargetMode="External"/><Relationship Id="rId4" Type="http://schemas.openxmlformats.org/officeDocument/2006/relationships/hyperlink" Target="http://devco.re/blog/2014/09/24/security-of-ip-camera-and-nvr/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cnyes.com/news/id/3740995?utm_campaign=20170309e114&amp;utm_medium=news&amp;utm_source=fbfan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sips.ntpc.edu.tw/netrule/index4.htm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ithome.com.tw/node/43060" TargetMode="External"/><Relationship Id="rId5" Type="http://schemas.openxmlformats.org/officeDocument/2006/relationships/hyperlink" Target="http://gordon168.tw/?p=380" TargetMode="External"/><Relationship Id="rId4" Type="http://schemas.openxmlformats.org/officeDocument/2006/relationships/hyperlink" Target="http://pc.wgps.tp.edu.tw/modules/tadnews/index.php?nsn=347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A1xA1LShlM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140.127.40.173/Staff/SecurityMGR.aspx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lay.google.com/store/apps/details?id=gogolook.callgogolook2&amp;hl=zh_TW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L4LUWtq3X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unpc.com.tw/news.aspx?id=101271" TargetMode="External"/><Relationship Id="rId5" Type="http://schemas.openxmlformats.org/officeDocument/2006/relationships/hyperlink" Target="https://www.youtube.com/watch?v=m_RrWRi9Xyk&amp;list=PLqYa_8g7zkrcQDeQ2sIg5FQn_ovXAG9pC" TargetMode="External"/><Relationship Id="rId4" Type="http://schemas.openxmlformats.org/officeDocument/2006/relationships/hyperlink" Target="https://blog.trendmicro.com.tw/?tag=apt-%E9%80%B2%E9%9A%8E%E6%8C%81%E7%BA%8C%E6%80%A7%E5%A8%81%E8%84%85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140.127.40.173/Staff/SecurityMGR.asp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8875" y="2054655"/>
            <a:ext cx="8093365" cy="1527050"/>
          </a:xfrm>
        </p:spPr>
        <p:txBody>
          <a:bodyPr>
            <a:noAutofit/>
          </a:bodyPr>
          <a:lstStyle/>
          <a:p>
            <a:r>
              <a:rPr lang="zh-TW" altLang="en-US" dirty="0"/>
              <a:t>茶餘飯後話資訊安全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705" y="3276295"/>
            <a:ext cx="4123034" cy="1221640"/>
          </a:xfrm>
        </p:spPr>
        <p:txBody>
          <a:bodyPr>
            <a:noAutofit/>
          </a:bodyPr>
          <a:lstStyle/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/>
              <a:t>提高資安意識從現在起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</a:p>
          <a:p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2000" dirty="0"/>
              <a:t>圖書資訊處  </a:t>
            </a:r>
            <a:r>
              <a:rPr lang="en-US" altLang="zh-TW" sz="2000" dirty="0"/>
              <a:t> </a:t>
            </a:r>
            <a:r>
              <a:rPr lang="en-US" altLang="zh-TW" sz="2000" dirty="0" smtClean="0"/>
              <a:t>   </a:t>
            </a:r>
            <a:r>
              <a:rPr lang="zh-TW" altLang="en-US" sz="2000" dirty="0" smtClean="0"/>
              <a:t>圖書館知服組蘇榆鈞</a:t>
            </a:r>
            <a:endParaRPr lang="en-US" altLang="zh-TW" sz="2000" dirty="0"/>
          </a:p>
          <a:p>
            <a:r>
              <a:rPr lang="zh-TW" altLang="en-US" sz="2000" dirty="0" smtClean="0"/>
              <a:t>系統</a:t>
            </a:r>
            <a:r>
              <a:rPr lang="zh-TW" altLang="en-US" sz="2000" dirty="0"/>
              <a:t>網路組吳思緯</a:t>
            </a:r>
          </a:p>
        </p:txBody>
      </p:sp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40659" cy="610820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駭客們到底要什麼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2" name="內容版面配置區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2354646"/>
              </p:ext>
            </p:extLst>
          </p:nvPr>
        </p:nvGraphicFramePr>
        <p:xfrm>
          <a:off x="601663" y="1444625"/>
          <a:ext cx="7940675" cy="4579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13" name="資料庫圖表 12"/>
          <p:cNvGraphicFramePr/>
          <p:nvPr>
            <p:extLst>
              <p:ext uri="{D42A27DB-BD31-4B8C-83A1-F6EECF244321}">
                <p14:modId xmlns:p14="http://schemas.microsoft.com/office/powerpoint/2010/main" val="774092599"/>
              </p:ext>
            </p:extLst>
          </p:nvPr>
        </p:nvGraphicFramePr>
        <p:xfrm>
          <a:off x="601670" y="1291130"/>
          <a:ext cx="7940660" cy="5191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83135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資安事件起因及因應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21" name="群組 12"/>
          <p:cNvGrpSpPr>
            <a:grpSpLocks/>
          </p:cNvGrpSpPr>
          <p:nvPr/>
        </p:nvGrpSpPr>
        <p:grpSpPr bwMode="auto">
          <a:xfrm>
            <a:off x="1857375" y="1720850"/>
            <a:ext cx="5500688" cy="4279900"/>
            <a:chOff x="2892425" y="2292350"/>
            <a:chExt cx="3417888" cy="3067050"/>
          </a:xfrm>
        </p:grpSpPr>
        <p:sp>
          <p:nvSpPr>
            <p:cNvPr id="22" name="AutoShape 22"/>
            <p:cNvSpPr>
              <a:spLocks noChangeArrowheads="1"/>
            </p:cNvSpPr>
            <p:nvPr/>
          </p:nvSpPr>
          <p:spPr bwMode="auto">
            <a:xfrm>
              <a:off x="3367088" y="2789238"/>
              <a:ext cx="2430462" cy="2101850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V="1">
              <a:off x="3368675" y="4187825"/>
              <a:ext cx="1216025" cy="703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zh-TW" alt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H="1" flipV="1">
              <a:off x="4587875" y="4187825"/>
              <a:ext cx="1216025" cy="703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zh-TW" alt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4584700" y="2805113"/>
              <a:ext cx="0" cy="14001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zh-TW" altLang="en-US"/>
            </a:p>
          </p:txBody>
        </p:sp>
        <p:sp>
          <p:nvSpPr>
            <p:cNvPr id="26" name="Oval 26"/>
            <p:cNvSpPr>
              <a:spLocks noChangeArrowheads="1"/>
            </p:cNvSpPr>
            <p:nvPr/>
          </p:nvSpPr>
          <p:spPr bwMode="auto">
            <a:xfrm>
              <a:off x="4100769" y="2292350"/>
              <a:ext cx="967661" cy="968123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技術面</a:t>
              </a:r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2892425" y="4391277"/>
              <a:ext cx="968648" cy="968123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制度面</a:t>
              </a:r>
            </a:p>
          </p:txBody>
        </p:sp>
        <p:sp>
          <p:nvSpPr>
            <p:cNvPr id="28" name="Oval 28"/>
            <p:cNvSpPr>
              <a:spLocks noChangeArrowheads="1"/>
            </p:cNvSpPr>
            <p:nvPr/>
          </p:nvSpPr>
          <p:spPr bwMode="auto">
            <a:xfrm>
              <a:off x="5341665" y="4391277"/>
              <a:ext cx="968648" cy="968123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認知面</a:t>
              </a:r>
            </a:p>
          </p:txBody>
        </p:sp>
        <p:sp>
          <p:nvSpPr>
            <p:cNvPr id="29" name="Oval 29"/>
            <p:cNvSpPr>
              <a:spLocks noChangeArrowheads="1"/>
            </p:cNvSpPr>
            <p:nvPr/>
          </p:nvSpPr>
          <p:spPr bwMode="auto">
            <a:xfrm>
              <a:off x="4100769" y="3709837"/>
              <a:ext cx="967661" cy="968123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資源不足</a:t>
              </a:r>
              <a:endParaRPr lang="en-US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>
                <a:buFont typeface="Arial" pitchFamily="34" charset="0"/>
                <a:buChar char="•"/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人力</a:t>
              </a:r>
              <a:endParaRPr lang="en-US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>
                <a:buFont typeface="Arial" pitchFamily="34" charset="0"/>
                <a:buChar char="•"/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經費</a:t>
              </a:r>
            </a:p>
          </p:txBody>
        </p:sp>
      </p:grpSp>
      <p:sp>
        <p:nvSpPr>
          <p:cNvPr id="30" name="文字方塊 13"/>
          <p:cNvSpPr txBox="1">
            <a:spLocks noChangeArrowheads="1"/>
          </p:cNvSpPr>
          <p:nvPr/>
        </p:nvSpPr>
        <p:spPr bwMode="auto">
          <a:xfrm>
            <a:off x="1357313" y="1785938"/>
            <a:ext cx="2341562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網頁遭竄改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資料庫被入侵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系統登入機制被破解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系統或網路服務中斷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垃圾郵件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資料外洩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文字方塊 14"/>
          <p:cNvSpPr txBox="1">
            <a:spLocks noChangeArrowheads="1"/>
          </p:cNvSpPr>
          <p:nvPr/>
        </p:nvSpPr>
        <p:spPr bwMode="auto">
          <a:xfrm>
            <a:off x="6660232" y="2663825"/>
            <a:ext cx="2286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相簿破解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刊登色情照片</a:t>
            </a:r>
            <a:r>
              <a:rPr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/</a:t>
            </a: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影片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侵權 </a:t>
            </a:r>
            <a:r>
              <a:rPr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MP3/</a:t>
            </a: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文章下載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網路誹謗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網路交易糾紛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網路釣魚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網路詐騙</a:t>
            </a:r>
          </a:p>
          <a:p>
            <a:pPr eaLnBrk="1" hangingPunct="1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</p:txBody>
      </p:sp>
      <p:sp>
        <p:nvSpPr>
          <p:cNvPr id="32" name="文字方塊 15"/>
          <p:cNvSpPr txBox="1">
            <a:spLocks noChangeArrowheads="1"/>
          </p:cNvSpPr>
          <p:nvPr/>
        </p:nvSpPr>
        <p:spPr bwMode="auto">
          <a:xfrm>
            <a:off x="3143250" y="5572125"/>
            <a:ext cx="23415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個資外洩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未建立資安管理制度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資安管理制度未落實</a:t>
            </a:r>
          </a:p>
        </p:txBody>
      </p:sp>
      <p:sp>
        <p:nvSpPr>
          <p:cNvPr id="33" name="文字方塊 32"/>
          <p:cNvSpPr txBox="1"/>
          <p:nvPr/>
        </p:nvSpPr>
        <p:spPr>
          <a:xfrm>
            <a:off x="824210" y="1879600"/>
            <a:ext cx="461665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wrap="none">
            <a:spAutoFit/>
          </a:bodyPr>
          <a:lstStyle/>
          <a:p>
            <a:pPr>
              <a:defRPr/>
            </a:pP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強化系統安全</a:t>
            </a:r>
          </a:p>
        </p:txBody>
      </p:sp>
      <p:sp>
        <p:nvSpPr>
          <p:cNvPr id="34" name="文字方塊 33"/>
          <p:cNvSpPr txBox="1"/>
          <p:nvPr/>
        </p:nvSpPr>
        <p:spPr>
          <a:xfrm>
            <a:off x="987981" y="4469978"/>
            <a:ext cx="738664" cy="17545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eaVert" wrap="square">
            <a:spAutoFit/>
          </a:bodyPr>
          <a:lstStyle/>
          <a:p>
            <a:pPr>
              <a:defRPr/>
            </a:pP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落實之管理制度</a:t>
            </a:r>
            <a:endParaRPr lang="en-US" altLang="zh-TW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建立易於操作與</a:t>
            </a:r>
          </a:p>
        </p:txBody>
      </p:sp>
      <p:sp>
        <p:nvSpPr>
          <p:cNvPr id="35" name="文字方塊 34"/>
          <p:cNvSpPr txBox="1"/>
          <p:nvPr/>
        </p:nvSpPr>
        <p:spPr>
          <a:xfrm>
            <a:off x="7571899" y="4816430"/>
            <a:ext cx="738664" cy="1511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>
            <a:spAutoFit/>
          </a:bodyPr>
          <a:lstStyle/>
          <a:p>
            <a:pPr>
              <a:defRPr/>
            </a:pP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增進資安認知</a:t>
            </a:r>
            <a:endParaRPr lang="en-US" altLang="zh-TW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加強教育訓練</a:t>
            </a:r>
          </a:p>
        </p:txBody>
      </p:sp>
      <p:sp>
        <p:nvSpPr>
          <p:cNvPr id="36" name="文字方塊 35"/>
          <p:cNvSpPr txBox="1"/>
          <p:nvPr/>
        </p:nvSpPr>
        <p:spPr>
          <a:xfrm>
            <a:off x="5678353" y="6394513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NII 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產業發展策進會</a:t>
            </a:r>
          </a:p>
        </p:txBody>
      </p:sp>
    </p:spTree>
    <p:extLst>
      <p:ext uri="{BB962C8B-B14F-4D97-AF65-F5344CB8AC3E}">
        <p14:creationId xmlns:p14="http://schemas.microsoft.com/office/powerpoint/2010/main" val="88599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資訊安全與資訊安全管理系統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zh-TW" dirty="0"/>
              <a:t>資訊安全</a:t>
            </a:r>
            <a:r>
              <a:rPr lang="en-US" altLang="zh-TW" dirty="0"/>
              <a:t> (Information Security)</a:t>
            </a:r>
            <a:r>
              <a:rPr lang="zh-TW" altLang="en-US" dirty="0"/>
              <a:t>意旨在於</a:t>
            </a:r>
            <a:r>
              <a:rPr lang="zh-TW" altLang="zh-TW" dirty="0"/>
              <a:t>保護資訊之機密性、完整性與可用性。</a:t>
            </a:r>
            <a:endParaRPr lang="en-US" altLang="zh-TW" dirty="0"/>
          </a:p>
          <a:p>
            <a:pPr lvl="1"/>
            <a:r>
              <a:rPr lang="zh-TW" altLang="en-US" sz="2400" dirty="0">
                <a:solidFill>
                  <a:srgbClr val="00B050"/>
                </a:solidFill>
              </a:rPr>
              <a:t>機密性</a:t>
            </a:r>
            <a:r>
              <a:rPr lang="en-US" altLang="zh-TW" sz="2400" dirty="0">
                <a:solidFill>
                  <a:srgbClr val="00B050"/>
                </a:solidFill>
              </a:rPr>
              <a:t>(Confidentiality)</a:t>
            </a:r>
            <a:r>
              <a:rPr lang="zh-TW" altLang="en-US" sz="2400" dirty="0"/>
              <a:t>：確保只有被授權的人可以存取</a:t>
            </a:r>
          </a:p>
          <a:p>
            <a:pPr lvl="1"/>
            <a:r>
              <a:rPr lang="zh-TW" altLang="en-US" sz="2400" dirty="0">
                <a:solidFill>
                  <a:srgbClr val="00B050"/>
                </a:solidFill>
              </a:rPr>
              <a:t>完整性</a:t>
            </a:r>
            <a:r>
              <a:rPr lang="en-US" altLang="zh-TW" sz="2400" dirty="0">
                <a:solidFill>
                  <a:srgbClr val="00B050"/>
                </a:solidFill>
              </a:rPr>
              <a:t>(Integrity) </a:t>
            </a:r>
            <a:r>
              <a:rPr lang="zh-TW" altLang="en-US" sz="2400" dirty="0"/>
              <a:t>：確保資訊及處理方法的正確及完整</a:t>
            </a:r>
          </a:p>
          <a:p>
            <a:pPr lvl="1"/>
            <a:r>
              <a:rPr lang="zh-TW" altLang="en-US" sz="2400" dirty="0">
                <a:solidFill>
                  <a:srgbClr val="00B050"/>
                </a:solidFill>
              </a:rPr>
              <a:t>可用性</a:t>
            </a:r>
            <a:r>
              <a:rPr lang="en-US" altLang="zh-TW" sz="2400" dirty="0">
                <a:solidFill>
                  <a:srgbClr val="00B050"/>
                </a:solidFill>
              </a:rPr>
              <a:t>(Availability) </a:t>
            </a:r>
            <a:r>
              <a:rPr lang="zh-TW" altLang="en-US" sz="2400" dirty="0"/>
              <a:t>：確保被授權的人有需要時可以存取</a:t>
            </a:r>
          </a:p>
          <a:p>
            <a:r>
              <a:rPr lang="zh-TW" altLang="en-US" dirty="0"/>
              <a:t>資訊安全管理系統</a:t>
            </a:r>
            <a:r>
              <a:rPr lang="en-US" altLang="zh-TW" dirty="0"/>
              <a:t>(Information security management system</a:t>
            </a:r>
            <a:r>
              <a:rPr lang="zh-TW" altLang="en-US" dirty="0"/>
              <a:t>，簡稱</a:t>
            </a:r>
            <a:r>
              <a:rPr lang="en-US" altLang="zh-TW" dirty="0">
                <a:solidFill>
                  <a:srgbClr val="00B050"/>
                </a:solidFill>
              </a:rPr>
              <a:t>ISMS</a:t>
            </a:r>
            <a:r>
              <a:rPr lang="en-US" altLang="zh-TW" dirty="0"/>
              <a:t>)</a:t>
            </a:r>
            <a:r>
              <a:rPr lang="zh-TW" altLang="en-US" dirty="0"/>
              <a:t>：</a:t>
            </a:r>
            <a:endParaRPr lang="en-US" altLang="zh-TW" dirty="0"/>
          </a:p>
          <a:p>
            <a:pPr lvl="1"/>
            <a:r>
              <a:rPr lang="zh-TW" altLang="en-US" dirty="0"/>
              <a:t>乃組織整體管理制度的一部份，必需依據風險管理的方法加以制訂，進而用以</a:t>
            </a:r>
            <a:r>
              <a:rPr lang="zh-TW" altLang="en-US" dirty="0">
                <a:solidFill>
                  <a:srgbClr val="00B050"/>
                </a:solidFill>
              </a:rPr>
              <a:t>建立</a:t>
            </a:r>
            <a:r>
              <a:rPr lang="zh-TW" altLang="en-US" dirty="0"/>
              <a:t>、</a:t>
            </a:r>
            <a:r>
              <a:rPr lang="zh-TW" altLang="en-US" dirty="0">
                <a:solidFill>
                  <a:srgbClr val="00B050"/>
                </a:solidFill>
              </a:rPr>
              <a:t>執行</a:t>
            </a:r>
            <a:r>
              <a:rPr lang="zh-TW" altLang="en-US" dirty="0"/>
              <a:t>、</a:t>
            </a:r>
            <a:r>
              <a:rPr lang="zh-TW" altLang="en-US" dirty="0">
                <a:solidFill>
                  <a:srgbClr val="00B050"/>
                </a:solidFill>
              </a:rPr>
              <a:t>操作</a:t>
            </a:r>
            <a:r>
              <a:rPr lang="zh-TW" altLang="en-US" dirty="0"/>
              <a:t>、</a:t>
            </a:r>
            <a:r>
              <a:rPr lang="zh-TW" altLang="en-US" dirty="0">
                <a:solidFill>
                  <a:srgbClr val="00B050"/>
                </a:solidFill>
              </a:rPr>
              <a:t>監控</a:t>
            </a:r>
            <a:r>
              <a:rPr lang="zh-TW" altLang="en-US" dirty="0"/>
              <a:t>、</a:t>
            </a:r>
            <a:r>
              <a:rPr lang="zh-TW" altLang="en-US" dirty="0">
                <a:solidFill>
                  <a:srgbClr val="00B050"/>
                </a:solidFill>
              </a:rPr>
              <a:t>審查</a:t>
            </a:r>
            <a:r>
              <a:rPr lang="zh-TW" altLang="en-US" dirty="0"/>
              <a:t>、</a:t>
            </a:r>
            <a:r>
              <a:rPr lang="zh-TW" altLang="en-US" dirty="0">
                <a:solidFill>
                  <a:srgbClr val="00B050"/>
                </a:solidFill>
              </a:rPr>
              <a:t>維護</a:t>
            </a:r>
            <a:r>
              <a:rPr lang="zh-TW" altLang="en-US" dirty="0"/>
              <a:t>與</a:t>
            </a:r>
            <a:r>
              <a:rPr lang="zh-TW" altLang="en-US" dirty="0">
                <a:solidFill>
                  <a:srgbClr val="00B050"/>
                </a:solidFill>
              </a:rPr>
              <a:t>改進</a:t>
            </a:r>
            <a:r>
              <a:rPr lang="zh-TW" altLang="en-US" dirty="0"/>
              <a:t>組織的資訊安全。</a:t>
            </a:r>
            <a:endParaRPr lang="en-US" altLang="zh-TW" dirty="0"/>
          </a:p>
          <a:p>
            <a:pPr lvl="1"/>
            <a:r>
              <a:rPr lang="zh-TW" altLang="en-US" dirty="0"/>
              <a:t>其目的在於保護資訊資產的機密性、可用性與完整性。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9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本校的資訊安全政策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zh-TW" sz="2400" dirty="0"/>
              <a:t>為了促使本校各項</a:t>
            </a:r>
            <a:r>
              <a:rPr lang="zh-TW" altLang="zh-TW" sz="2400" dirty="0">
                <a:solidFill>
                  <a:srgbClr val="00B050"/>
                </a:solidFill>
              </a:rPr>
              <a:t>資訊安全管理制度</a:t>
            </a:r>
            <a:r>
              <a:rPr lang="zh-TW" altLang="zh-TW" sz="2400" dirty="0"/>
              <a:t>能貫徹執行、有效運作</a:t>
            </a:r>
            <a:r>
              <a:rPr lang="zh-TW" altLang="en-US" sz="2400" dirty="0"/>
              <a:t>及</a:t>
            </a:r>
            <a:r>
              <a:rPr lang="zh-TW" altLang="zh-TW" sz="2400" dirty="0"/>
              <a:t>持續進行，</a:t>
            </a:r>
            <a:r>
              <a:rPr lang="zh-TW" altLang="en-US" sz="2400" dirty="0"/>
              <a:t>以</a:t>
            </a:r>
            <a:r>
              <a:rPr lang="zh-TW" altLang="zh-TW" sz="2400" dirty="0"/>
              <a:t>維護本校重要資訊系統的機密性、完整性與可用性，特</a:t>
            </a:r>
            <a:r>
              <a:rPr lang="zh-TW" altLang="en-US" sz="2400" dirty="0"/>
              <a:t>訂定以下</a:t>
            </a:r>
            <a:r>
              <a:rPr lang="zh-TW" altLang="zh-TW" sz="2400" dirty="0">
                <a:solidFill>
                  <a:srgbClr val="00B050"/>
                </a:solidFill>
              </a:rPr>
              <a:t>資訊安全政策</a:t>
            </a:r>
            <a:r>
              <a:rPr lang="zh-TW" altLang="en-US" sz="2400" dirty="0"/>
              <a:t>。作為</a:t>
            </a:r>
            <a:r>
              <a:rPr lang="zh-TW" altLang="zh-TW" sz="2400" dirty="0"/>
              <a:t>日常</a:t>
            </a:r>
            <a:r>
              <a:rPr lang="zh-TW" altLang="en-US" sz="2400" dirty="0"/>
              <a:t>工作的</a:t>
            </a:r>
            <a:r>
              <a:rPr lang="zh-TW" altLang="zh-TW" sz="2400" dirty="0"/>
              <a:t>指導原則，</a:t>
            </a:r>
            <a:r>
              <a:rPr lang="zh-TW" altLang="en-US" sz="2400" dirty="0"/>
              <a:t>以</a:t>
            </a:r>
            <a:r>
              <a:rPr lang="zh-TW" altLang="zh-TW" sz="2400" dirty="0"/>
              <a:t>保障教職員生</a:t>
            </a:r>
            <a:r>
              <a:rPr lang="zh-TW" altLang="en-US" sz="2400" dirty="0"/>
              <a:t>的</a:t>
            </a:r>
            <a:r>
              <a:rPr lang="zh-TW" altLang="zh-TW" sz="2400" dirty="0"/>
              <a:t>權益。</a:t>
            </a:r>
            <a:endParaRPr lang="en-US" altLang="zh-TW" sz="2400" dirty="0"/>
          </a:p>
          <a:p>
            <a:pPr marL="0" indent="0">
              <a:buNone/>
            </a:pPr>
            <a:endParaRPr lang="en-US" altLang="zh-TW" sz="1000" dirty="0"/>
          </a:p>
          <a:p>
            <a:pPr lvl="1"/>
            <a:r>
              <a:rPr lang="zh-TW" altLang="zh-TW" sz="2400" b="1" dirty="0">
                <a:solidFill>
                  <a:srgbClr val="00B050"/>
                </a:solidFill>
              </a:rPr>
              <a:t>提升資安共識，強化資安訓練</a:t>
            </a:r>
            <a:endParaRPr lang="en-US" altLang="zh-TW" sz="2400" b="1" dirty="0">
              <a:solidFill>
                <a:srgbClr val="00B050"/>
              </a:solidFill>
            </a:endParaRPr>
          </a:p>
          <a:p>
            <a:pPr lvl="2"/>
            <a:r>
              <a:rPr lang="zh-TW" altLang="zh-TW" sz="1900" dirty="0"/>
              <a:t>督導同仁落實資訊安全工作，建立「</a:t>
            </a:r>
            <a:r>
              <a:rPr lang="zh-TW" altLang="zh-TW" sz="1900" dirty="0">
                <a:solidFill>
                  <a:srgbClr val="00B050"/>
                </a:solidFill>
              </a:rPr>
              <a:t>資訊安全，人人有責</a:t>
            </a:r>
            <a:r>
              <a:rPr lang="zh-TW" altLang="zh-TW" sz="1900" dirty="0"/>
              <a:t>」的觀念，每年持續進行適當的資訊安全訓練，以提高資訊安全意識。</a:t>
            </a:r>
            <a:endParaRPr lang="en-US" altLang="zh-TW" sz="1900" dirty="0"/>
          </a:p>
          <a:p>
            <a:pPr lvl="2"/>
            <a:r>
              <a:rPr lang="zh-TW" altLang="zh-TW" sz="1900" dirty="0"/>
              <a:t>如有</a:t>
            </a:r>
            <a:r>
              <a:rPr lang="zh-TW" altLang="zh-TW" sz="1900" dirty="0">
                <a:solidFill>
                  <a:srgbClr val="FF0000"/>
                </a:solidFill>
              </a:rPr>
              <a:t>違反資訊安全相關規定</a:t>
            </a:r>
            <a:r>
              <a:rPr lang="zh-TW" altLang="zh-TW" sz="1900" dirty="0"/>
              <a:t>，</a:t>
            </a:r>
            <a:r>
              <a:rPr lang="zh-TW" altLang="en-US" sz="1900" dirty="0"/>
              <a:t>究</a:t>
            </a:r>
            <a:r>
              <a:rPr lang="zh-TW" altLang="zh-TW" sz="1900" dirty="0"/>
              <a:t>其權責</a:t>
            </a:r>
            <a:r>
              <a:rPr lang="zh-TW" altLang="zh-TW" sz="1900" dirty="0">
                <a:solidFill>
                  <a:srgbClr val="FF0000"/>
                </a:solidFill>
              </a:rPr>
              <a:t>依人員獎懲相關規定辦理</a:t>
            </a:r>
            <a:r>
              <a:rPr lang="zh-TW" altLang="zh-TW" sz="1900" dirty="0"/>
              <a:t>。</a:t>
            </a:r>
            <a:endParaRPr lang="en-US" altLang="zh-TW" sz="1900" dirty="0"/>
          </a:p>
          <a:p>
            <a:pPr marL="763588" lvl="2" indent="0">
              <a:buNone/>
            </a:pPr>
            <a:endParaRPr lang="en-US" altLang="zh-TW" sz="1000" b="1" dirty="0"/>
          </a:p>
          <a:p>
            <a:pPr lvl="1"/>
            <a:r>
              <a:rPr lang="zh-TW" altLang="zh-TW" sz="2400" b="1" dirty="0">
                <a:solidFill>
                  <a:srgbClr val="00B050"/>
                </a:solidFill>
              </a:rPr>
              <a:t>健全資安防護，確保營運持續</a:t>
            </a:r>
            <a:endParaRPr lang="en-US" altLang="zh-TW" sz="2400" b="1" dirty="0">
              <a:solidFill>
                <a:srgbClr val="00B050"/>
              </a:solidFill>
            </a:endParaRPr>
          </a:p>
          <a:p>
            <a:pPr lvl="2"/>
            <a:r>
              <a:rPr lang="zh-TW" altLang="zh-TW" sz="1900" dirty="0"/>
              <a:t>由本校全體員工</a:t>
            </a:r>
            <a:r>
              <a:rPr lang="zh-TW" altLang="zh-TW" sz="1900" dirty="0">
                <a:solidFill>
                  <a:srgbClr val="00B050"/>
                </a:solidFill>
              </a:rPr>
              <a:t>貫徹執行資訊安全管理制度</a:t>
            </a:r>
            <a:r>
              <a:rPr lang="zh-TW" altLang="zh-TW" sz="1900" dirty="0"/>
              <a:t>，以保護資訊資產免於外在之威脅或內部人員不當的管理，遭受洩密、破壞或遺失等風險</a:t>
            </a:r>
            <a:r>
              <a:rPr lang="zh-TW" altLang="en-US" sz="1900" dirty="0"/>
              <a:t>。</a:t>
            </a:r>
            <a:endParaRPr lang="en-US" altLang="zh-TW" sz="1900" dirty="0"/>
          </a:p>
          <a:p>
            <a:pPr lvl="2"/>
            <a:r>
              <a:rPr lang="zh-TW" altLang="zh-TW" sz="1900" dirty="0"/>
              <a:t>選擇適切的資安防護措施，將風險降至可接受程度</a:t>
            </a:r>
            <a:r>
              <a:rPr lang="zh-TW" altLang="en-US" sz="1900" dirty="0"/>
              <a:t>。並</a:t>
            </a:r>
            <a:r>
              <a:rPr lang="zh-TW" altLang="zh-TW" sz="1900" dirty="0"/>
              <a:t>持續進行</a:t>
            </a:r>
            <a:r>
              <a:rPr lang="zh-TW" altLang="zh-TW" sz="1900" dirty="0">
                <a:solidFill>
                  <a:srgbClr val="00B050"/>
                </a:solidFill>
              </a:rPr>
              <a:t>監控</a:t>
            </a:r>
            <a:r>
              <a:rPr lang="zh-TW" altLang="zh-TW" sz="1900" dirty="0"/>
              <a:t>、</a:t>
            </a:r>
            <a:r>
              <a:rPr lang="zh-TW" altLang="zh-TW" sz="1900" dirty="0">
                <a:solidFill>
                  <a:srgbClr val="00B050"/>
                </a:solidFill>
              </a:rPr>
              <a:t>審查</a:t>
            </a:r>
            <a:r>
              <a:rPr lang="zh-TW" altLang="zh-TW" sz="1900" dirty="0"/>
              <a:t>及</a:t>
            </a:r>
            <a:r>
              <a:rPr lang="zh-TW" altLang="zh-TW" sz="1900" dirty="0">
                <a:solidFill>
                  <a:srgbClr val="00B050"/>
                </a:solidFill>
              </a:rPr>
              <a:t>稽核</a:t>
            </a:r>
            <a:r>
              <a:rPr lang="zh-TW" altLang="en-US" sz="1900" dirty="0"/>
              <a:t>資訊安全有關的作業</a:t>
            </a:r>
            <a:r>
              <a:rPr lang="zh-TW" altLang="zh-TW" sz="1900" dirty="0"/>
              <a:t>，</a:t>
            </a:r>
            <a:r>
              <a:rPr lang="zh-TW" altLang="en-US" sz="1900" dirty="0"/>
              <a:t>以</a:t>
            </a:r>
            <a:r>
              <a:rPr lang="zh-TW" altLang="zh-TW" sz="1900" dirty="0"/>
              <a:t>確保</a:t>
            </a:r>
            <a:r>
              <a:rPr lang="zh-TW" altLang="en-US" sz="1900" dirty="0"/>
              <a:t>業務</a:t>
            </a:r>
            <a:r>
              <a:rPr lang="zh-TW" altLang="zh-TW" sz="1900" dirty="0"/>
              <a:t>營運持續，達到永續經營的目的。</a:t>
            </a:r>
            <a:endParaRPr lang="zh-TW" altLang="en-US" sz="19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9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本校的資訊安全行動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導入最新版本</a:t>
            </a:r>
            <a:r>
              <a:rPr lang="en-US" altLang="zh-TW" sz="2800" dirty="0"/>
              <a:t>ISMS</a:t>
            </a:r>
            <a:r>
              <a:rPr lang="zh-TW" altLang="en-US" sz="2800" dirty="0"/>
              <a:t>資訊安全稽核認證</a:t>
            </a:r>
            <a:r>
              <a:rPr lang="en-US" altLang="zh-TW" sz="2800" dirty="0"/>
              <a:t>(ISO:27001:2013)</a:t>
            </a:r>
          </a:p>
          <a:p>
            <a:r>
              <a:rPr lang="zh-TW" altLang="en-US" sz="2800" dirty="0"/>
              <a:t>校園電腦</a:t>
            </a:r>
            <a:r>
              <a:rPr lang="zh-TW" altLang="en-US" sz="2800" dirty="0">
                <a:solidFill>
                  <a:srgbClr val="FF0000"/>
                </a:solidFill>
              </a:rPr>
              <a:t>汰換</a:t>
            </a:r>
            <a:r>
              <a:rPr lang="en-US" altLang="zh-TW" sz="2800" dirty="0">
                <a:solidFill>
                  <a:srgbClr val="FF0000"/>
                </a:solidFill>
              </a:rPr>
              <a:t>Windows XP</a:t>
            </a:r>
            <a:r>
              <a:rPr lang="zh-TW" altLang="en-US" sz="2800" dirty="0"/>
              <a:t>系統</a:t>
            </a:r>
          </a:p>
          <a:p>
            <a:r>
              <a:rPr lang="zh-TW" altLang="en-US" sz="2800" dirty="0"/>
              <a:t>啟動</a:t>
            </a:r>
            <a:r>
              <a:rPr lang="en-US" altLang="zh-TW" sz="2800" dirty="0">
                <a:solidFill>
                  <a:srgbClr val="009A46"/>
                </a:solidFill>
              </a:rPr>
              <a:t>Windows</a:t>
            </a:r>
            <a:r>
              <a:rPr lang="zh-TW" altLang="en-US" sz="2800" dirty="0">
                <a:solidFill>
                  <a:srgbClr val="009A46"/>
                </a:solidFill>
              </a:rPr>
              <a:t>作業系統更新</a:t>
            </a:r>
          </a:p>
          <a:p>
            <a:r>
              <a:rPr lang="zh-TW" altLang="en-US" sz="2800" dirty="0"/>
              <a:t>校園電腦</a:t>
            </a:r>
            <a:r>
              <a:rPr lang="zh-TW" altLang="en-US" sz="2800" dirty="0">
                <a:solidFill>
                  <a:srgbClr val="009A46"/>
                </a:solidFill>
              </a:rPr>
              <a:t>全面安裝防毒軟體</a:t>
            </a:r>
          </a:p>
          <a:p>
            <a:r>
              <a:rPr lang="zh-TW" altLang="en-US" sz="2800" dirty="0">
                <a:solidFill>
                  <a:schemeClr val="tx1"/>
                </a:solidFill>
              </a:rPr>
              <a:t>定期更新防毒軟體資料庫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0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54375" y="2207360"/>
            <a:ext cx="7772400" cy="1362075"/>
          </a:xfrm>
        </p:spPr>
        <p:txBody>
          <a:bodyPr/>
          <a:lstStyle/>
          <a:p>
            <a:r>
              <a:rPr lang="zh-TW" altLang="en-US" dirty="0"/>
              <a:t>二、你我身邊的資安實例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60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你我身邊的資安實例 </a:t>
            </a:r>
            <a:r>
              <a:rPr lang="en-US" altLang="zh-TW" b="1" dirty="0"/>
              <a:t>- Outline</a:t>
            </a:r>
            <a:endParaRPr lang="zh-TW" altLang="en-US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1424" y="1443834"/>
            <a:ext cx="6566316" cy="4428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Q1. ATM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提款機遭駭，自行吐鈔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Q2.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自行架設網站，卻收到資安通知說網站會發送病毒攻擊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Q3.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瀏覽一般網站如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FB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，卻導致檔案開不起來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Q4.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網路攝影機竟有不明人士也可登入查看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Q5.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分享軟體竟讓政府機密文件流竄於一般民眾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4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30390" y="222195"/>
            <a:ext cx="6413610" cy="1143000"/>
          </a:xfrm>
        </p:spPr>
        <p:txBody>
          <a:bodyPr>
            <a:normAutofit/>
          </a:bodyPr>
          <a:lstStyle/>
          <a:p>
            <a:r>
              <a:rPr lang="zh-TW" altLang="en-US" sz="3000" b="1" dirty="0">
                <a:solidFill>
                  <a:srgbClr val="2597FF"/>
                </a:solidFill>
              </a:rPr>
              <a:t>案例一：</a:t>
            </a:r>
            <a:r>
              <a:rPr lang="en-US" altLang="zh-TW" sz="3000" b="1" dirty="0">
                <a:solidFill>
                  <a:srgbClr val="2597FF"/>
                </a:solidFill>
              </a:rPr>
              <a:t>ATM</a:t>
            </a:r>
            <a:r>
              <a:rPr lang="zh-TW" altLang="en-US" sz="3000" b="1" dirty="0">
                <a:solidFill>
                  <a:srgbClr val="2597FF"/>
                </a:solidFill>
              </a:rPr>
              <a:t>提款機遭駭，自行吐鈔</a:t>
            </a:r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296258" y="1596540"/>
            <a:ext cx="8704185" cy="507970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案例說明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1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2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5"/>
              </a:rPr>
              <a:t>3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6"/>
              </a:rPr>
              <a:t>4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l"/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第一銀行發生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41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ATM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提款機遭駭，駭客在完全無操作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ATM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的情形下，直接讓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ATM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吐鈔後大量提領，盜領總額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8327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餘萬元。</a:t>
            </a: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原因分析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全世界仍有超過九成的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ATM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提款機使用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Windows XP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作業系統</a:t>
            </a:r>
            <a:endParaRPr lang="en-US" altLang="zh-TW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透過 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USB 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裝置與 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Windows XP 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sz="2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自動播放功能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，成功將惡意軟體植入 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ATM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，強制將 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ATM 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重開機後執行特定程式。</a:t>
            </a:r>
            <a:endParaRPr lang="en-US" altLang="zh-TW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本案例的發生原因，疑似持續使用</a:t>
            </a:r>
            <a:r>
              <a:rPr lang="zh-TW" altLang="en-US" sz="2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已停止維護的舊版作業系統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之結果</a:t>
            </a:r>
            <a:endParaRPr lang="en-US" altLang="zh-TW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微軟已於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103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日終止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Windows XP 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作業系統之維護，並</a:t>
            </a:r>
            <a:r>
              <a:rPr lang="zh-TW" altLang="en-US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不再修補系統漏洞</a:t>
            </a:r>
            <a:endParaRPr lang="en-US" altLang="zh-TW" sz="18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因此，在電腦連結網路的情況下，作業系統只要存在漏洞，就容易</a:t>
            </a:r>
            <a:r>
              <a:rPr lang="zh-TW" altLang="en-US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被駭客利用</a:t>
            </a: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2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143555" y="1291130"/>
            <a:ext cx="8856890" cy="541416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資安風險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資安影片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000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使用外接式儲存裝置的風險</a:t>
            </a:r>
          </a:p>
          <a:p>
            <a:pPr marL="1080000" lvl="2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什麼是外接式儲存裝置？例如行動硬碟或隨身碟等</a:t>
            </a:r>
            <a:endParaRPr lang="en-US" altLang="zh-TW" sz="17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lvl="2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駭客會透過</a:t>
            </a:r>
            <a:r>
              <a:rPr lang="en-US" altLang="zh-TW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USB</a:t>
            </a: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隨身碟、隨身硬碟來</a:t>
            </a:r>
            <a:r>
              <a:rPr lang="zh-TW" altLang="en-US" sz="17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散布各種惡意程式</a:t>
            </a: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，並把</a:t>
            </a:r>
            <a:r>
              <a:rPr lang="en-US" altLang="zh-TW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XP</a:t>
            </a: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的漏洞極大化，藉此攻擊該電腦或系統</a:t>
            </a:r>
            <a:endParaRPr lang="en-US" altLang="zh-TW" sz="17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000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瀏覽網頁的風險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en-US" altLang="zh-TW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XP</a:t>
            </a: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停止更新之後，新的</a:t>
            </a:r>
            <a:r>
              <a:rPr lang="en-US" altLang="zh-TW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XP</a:t>
            </a: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入侵漏洞和攻擊套件，都可能會在駭客之間流通，進而被駭客所利用</a:t>
            </a:r>
            <a:endParaRPr lang="en-US" altLang="zh-TW" sz="17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因為微軟不再提供</a:t>
            </a:r>
            <a:r>
              <a:rPr lang="en-US" altLang="zh-TW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XP</a:t>
            </a:r>
            <a:r>
              <a:rPr lang="zh-TW" altLang="en-US" sz="1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持續性的官方漏洞修補與更新，使用者在瀏覽網頁時，將持續性曝露在風險之中</a:t>
            </a:r>
            <a:endParaRPr lang="en-US" altLang="zh-TW" sz="17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lvl="1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arenR" startAt="3"/>
            </a:pPr>
            <a:r>
              <a:rPr lang="zh-TW" altLang="en-US" sz="2000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開啟</a:t>
            </a:r>
            <a:r>
              <a:rPr lang="en-US" altLang="zh-TW" sz="2000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Email </a:t>
            </a:r>
            <a:r>
              <a:rPr lang="zh-TW" altLang="en-US" sz="2000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和使用即時訊息會有風險</a:t>
            </a:r>
            <a:endParaRPr lang="en-US" altLang="zh-TW" sz="2000" dirty="0">
              <a:solidFill>
                <a:srgbClr val="009A4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  <a:p>
            <a:pPr marL="1080000" lvl="2" indent="-457200"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有許多的攻擊會透過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Email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來發送含有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非法網址的釣魚郵件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，或利用即時訊息來發送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詐騙的網址</a:t>
            </a:r>
            <a:endParaRPr lang="en-US" altLang="zh-TW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lvl="2" indent="-457200"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使用者不小心連結並下載到這些網址所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夾帶的附件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，都可以被植入惡意程式，進而讓駭客控制電腦</a:t>
            </a:r>
          </a:p>
          <a:p>
            <a:pPr marL="720000" lvl="1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arenR" startAt="4"/>
            </a:pP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未安裝防火牆、防毒軟體</a:t>
            </a:r>
            <a:r>
              <a:rPr lang="zh-TW" altLang="en-US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，及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使用弱強度密碼</a:t>
            </a:r>
            <a:r>
              <a:rPr lang="en-US" altLang="zh-TW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例如密碼設定為</a:t>
            </a:r>
            <a:r>
              <a:rPr lang="en-US" altLang="zh-TW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1234</a:t>
            </a:r>
            <a:r>
              <a:rPr lang="zh-TW" altLang="en-US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簡單密碼</a:t>
            </a:r>
            <a:r>
              <a:rPr lang="en-US" altLang="zh-TW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風險因為微軟不再提供</a:t>
            </a:r>
            <a:r>
              <a:rPr lang="en-US" altLang="zh-TW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XP</a:t>
            </a:r>
            <a:r>
              <a:rPr lang="zh-TW" altLang="en-US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的修補與更新，駭客可以利用最新的</a:t>
            </a:r>
            <a:r>
              <a:rPr lang="en-US" altLang="zh-TW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XP</a:t>
            </a:r>
            <a:r>
              <a:rPr lang="zh-TW" altLang="en-US" dirty="0">
                <a:solidFill>
                  <a:srgbClr val="009A4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漏洞發動攻擊</a:t>
            </a:r>
            <a:endParaRPr lang="en-US" altLang="zh-TW" dirty="0">
              <a:solidFill>
                <a:srgbClr val="009A4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22800" algn="l">
              <a:spcBef>
                <a:spcPts val="600"/>
              </a:spcBef>
              <a:spcAft>
                <a:spcPts val="600"/>
              </a:spcAft>
            </a:pP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indent="-457200" algn="l">
              <a:buFont typeface="Wingdings" panose="05000000000000000000" pitchFamily="2" charset="2"/>
              <a:buAutoNum type="circleNumWdWhitePlain"/>
            </a:pPr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0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296258" y="1765106"/>
            <a:ext cx="8704185" cy="50797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建議方式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升級仍提供維護支援的作業系統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，例如：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Windows 7(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以上版本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短期內無法升級，該怎麼辦？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安裝防毒軟體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</a:t>
            </a:r>
            <a:r>
              <a:rPr lang="zh-TW" altLang="en-US" sz="1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定期更新病毒定義檔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，可預防大約八成的已知病毒與惡意程式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盡量</a:t>
            </a:r>
            <a:r>
              <a:rPr lang="zh-TW" altLang="en-US" sz="1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不連接網路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，避免遭受到攻擊、</a:t>
            </a:r>
            <a:r>
              <a:rPr lang="zh-TW" altLang="en-US" sz="1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不隨意使用隨身碟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等外接裝置</a:t>
            </a:r>
          </a:p>
          <a:p>
            <a:pPr marL="622800" algn="l">
              <a:spcBef>
                <a:spcPts val="600"/>
              </a:spcBef>
              <a:spcAft>
                <a:spcPts val="600"/>
              </a:spcAft>
            </a:pP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89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54375" y="2360065"/>
            <a:ext cx="7772400" cy="1362075"/>
          </a:xfrm>
        </p:spPr>
        <p:txBody>
          <a:bodyPr/>
          <a:lstStyle/>
          <a:p>
            <a:r>
              <a:rPr lang="zh-TW" altLang="en-US" dirty="0"/>
              <a:t>一、為什麼要重視資訊安全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0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2730390" y="527605"/>
            <a:ext cx="641361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zh-TW" altLang="en-US" sz="30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案例二：</a:t>
            </a:r>
            <a:r>
              <a:rPr lang="zh-TW" altLang="en-US" sz="32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自行架設網站，卻收到資安通知說網站會發送病毒攻擊</a:t>
            </a:r>
            <a:endParaRPr lang="en-US" altLang="zh-TW" sz="3200" b="1" dirty="0">
              <a:solidFill>
                <a:srgbClr val="2597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296258" y="1596540"/>
            <a:ext cx="8704185" cy="50797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案例說明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1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2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l"/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學生使用</a:t>
            </a:r>
            <a:r>
              <a:rPr lang="en-US" altLang="zh-TW" sz="21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AppServ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架站整合套件，自行架設網站練習，架設完成後電腦與網站系統便一直保持開啟狀態並未再維護。事隔幾天卻收到學校資訊單位通知，接獲個人電腦</a:t>
            </a:r>
            <a:r>
              <a:rPr lang="zh-TW" altLang="en-US" sz="2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對外攻擊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的紀錄。</a:t>
            </a:r>
          </a:p>
          <a:p>
            <a:pPr algn="l"/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en-US" altLang="zh-TW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原因分析</a:t>
            </a:r>
            <a:endParaRPr lang="en-US" altLang="zh-TW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網頁架站工具</a:t>
            </a:r>
            <a:r>
              <a:rPr lang="en-US" altLang="zh-TW" sz="21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AppServ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套件，其實很容易成為駭客入侵後門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en-US" altLang="zh-TW" sz="1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AppServ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包含架設網頁所需的各種環境元件，如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Apache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PHP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Mysql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en-US" altLang="zh-TW" sz="1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phpMyAdmin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等。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因為安裝容易，許多使用者均以此套件來架設網站。</a:t>
            </a:r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24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143555" y="1291130"/>
            <a:ext cx="8856890" cy="54141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資安風險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該套件已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多年未更新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，駭客利用其架設元件，如</a:t>
            </a:r>
            <a:r>
              <a:rPr lang="en-US" altLang="zh-TW" sz="2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phpMyAdmin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漏洞植入木馬後門程式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主機就被控制成為殭屍網路，接收駭客指令受感染的網站就會發出攻擊，進而造成資安事件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62800" algn="l"/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建議方式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移除</a:t>
            </a:r>
            <a:r>
              <a:rPr lang="en-US" altLang="zh-TW" sz="21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AppServ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套件，重新個別安裝新版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Apache, PHP, MySQL, </a:t>
            </a:r>
            <a:r>
              <a:rPr lang="en-US" altLang="zh-TW" sz="21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PhpMyAdmin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等元件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使用其他架站工具替代</a:t>
            </a:r>
            <a:r>
              <a:rPr lang="en-US" altLang="zh-TW" sz="21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AppServ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保持最新版本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，例如：</a:t>
            </a:r>
            <a:r>
              <a:rPr lang="en-US" altLang="zh-TW" sz="21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WampServer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 XAMPP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若已遭入侵，緊急因應措施如下：</a:t>
            </a:r>
          </a:p>
          <a:p>
            <a:pPr marL="1080000" indent="-457200" algn="l"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儘速刪除有漏洞的</a:t>
            </a:r>
            <a:r>
              <a:rPr lang="en-US" altLang="zh-TW" sz="1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setup.php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檔</a:t>
            </a:r>
            <a:b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預設路徑：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C:\AppServ\www\phpMyAdmin\scripts\setup.php)</a:t>
            </a:r>
          </a:p>
          <a:p>
            <a:pPr marL="1080000" indent="-457200" algn="l"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重新啟動安裝</a:t>
            </a:r>
            <a:r>
              <a:rPr lang="en-US" altLang="zh-TW" sz="1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AppServ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的主機、使用防毒軟體掃毒，並重新開機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0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2730390" y="527605"/>
            <a:ext cx="641361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zh-TW" altLang="en-US" sz="30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案例三：</a:t>
            </a:r>
            <a:r>
              <a:rPr lang="zh-TW" altLang="en-US" sz="32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瀏覽一般網站如</a:t>
            </a:r>
            <a:r>
              <a:rPr lang="en-US" altLang="zh-TW" sz="32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FB</a:t>
            </a:r>
            <a:r>
              <a:rPr lang="zh-TW" altLang="en-US" sz="32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，卻導致檔案開不起來</a:t>
            </a:r>
            <a:r>
              <a:rPr lang="en-US" altLang="zh-TW" sz="32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資安影片</a:t>
            </a:r>
            <a:r>
              <a:rPr lang="en-US" altLang="zh-TW" sz="32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296258" y="1596540"/>
            <a:ext cx="8704185" cy="507970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案例說明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1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5"/>
              </a:rPr>
              <a:t>2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6"/>
              </a:rPr>
              <a:t>3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7"/>
              </a:rPr>
              <a:t>4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l"/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「我只是偶爾上 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FB,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看新聞網站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早上一開機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檔案全被鎖住了」</a:t>
            </a:r>
            <a:endParaRPr lang="en-US" altLang="zh-TW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「我沒有亂開網頁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印象裡有跳出一個程式說要更新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『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確定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』, 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就中招了」</a:t>
            </a:r>
            <a:endParaRPr lang="en-US" altLang="zh-TW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「我打開一個看似發票通知的 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word 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附件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連網路硬碟都被加密了」</a:t>
            </a:r>
          </a:p>
          <a:p>
            <a:pPr algn="l"/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「我在網路上看完電影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電腦裡所有檔案卻都打不開了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…. 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</a:p>
          <a:p>
            <a:pPr algn="l"/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en-US" altLang="zh-TW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原因分析</a:t>
            </a:r>
            <a:endParaRPr lang="en-US" altLang="zh-TW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以上案例是使用者中了「加密勒索病毒」，此病毒會透過下列方式攻擊：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利用</a:t>
            </a:r>
            <a:r>
              <a:rPr lang="en-US" altLang="zh-TW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Flash</a:t>
            </a:r>
            <a:r>
              <a:rPr lang="zh-TW" altLang="en-US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IE</a:t>
            </a:r>
            <a:r>
              <a:rPr lang="zh-TW" altLang="en-US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的漏洞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，在您瀏覽網站同時就會感染勒索病毒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也會假冒官方發送</a:t>
            </a:r>
            <a:r>
              <a:rPr lang="zh-TW" altLang="en-US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假的更新通知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，讓使用者誤按確認鍵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透過</a:t>
            </a:r>
            <a:r>
              <a:rPr lang="zh-TW" altLang="en-US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釣魚信件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，誘騙使用者</a:t>
            </a:r>
            <a:r>
              <a:rPr lang="zh-TW" altLang="en-US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點選惡意連結或附件</a:t>
            </a:r>
            <a:endParaRPr lang="en-US" altLang="zh-TW" sz="18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2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因此，若使用者</a:t>
            </a:r>
            <a:r>
              <a:rPr lang="zh-TW" altLang="en-US" sz="2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資安意識不足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，隨意瀏覽來路不明之網頁，就有可能感染病毒</a:t>
            </a: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613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143555" y="1291130"/>
            <a:ext cx="8856890" cy="54141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資安風險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自己電腦中的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Word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Excel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等文件、圖片等多種常見檔案格式，遭到病毒使用高強度的金鑰加密，難以自己或他人破解。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病毒在加密資料後，會跳出要求支付贖金的勒索訊息頁面，並限期一定時間內支付現金，否則將銷毀金鑰，讓您永遠開不了檔案，進而可能導致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重要資料遺失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indent="-457200" algn="l">
              <a:buFont typeface="Wingdings" panose="05000000000000000000" pitchFamily="2" charset="2"/>
              <a:buAutoNum type="circleNumWdWhitePlain"/>
            </a:pPr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43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296258" y="1765106"/>
            <a:ext cx="8704185" cy="50797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建議方式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自行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定期備份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重要資料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定期更新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作業系統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升級至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Windows 7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以上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軟體保持在最新版本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狀態</a:t>
            </a:r>
            <a:endParaRPr lang="en-US" altLang="zh-TW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提高個人資安意識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不隨意點選來路不明之附件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連結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，即使假冒官方發送訊息，也應至官方網站確認更新訊息是否正確。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若已中加密病毒，怎麼辦？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發現有檔案莫名被加密，請立即中斷網路連線。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關機，自行將硬碟取出透過外接方式將未加密檔案備份，或送修請廠商進一步確認是否還有未加密的檔案。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找尋防毒軟體服務商所提供之工具看能否救援。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931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2730390" y="527605"/>
            <a:ext cx="641361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zh-TW" altLang="en-US" sz="30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案例四：</a:t>
            </a:r>
            <a:r>
              <a:rPr lang="zh-TW" altLang="en-US" sz="32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網路攝影機竟有不明人士也可登入查看</a:t>
            </a:r>
            <a:endParaRPr lang="en-US" altLang="zh-TW" sz="3200" b="1" dirty="0">
              <a:solidFill>
                <a:srgbClr val="2597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296258" y="1596540"/>
            <a:ext cx="8704185" cy="50797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案例說明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1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2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5"/>
              </a:rPr>
              <a:t>3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6"/>
              </a:rPr>
              <a:t>4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l"/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台中一名吳小姐在網路上購買網路攝影機，安裝在套房中以監控飼養的貓咪狀況。該攝影機連接網路服務平台，使用者可透過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app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在手機上登入，隨時查看房間畫面。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月底意外發現網路攝影機發出怪聲，還會自動追踨跟拍，登入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app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竟發現有不明人士也在觀看房間狀況</a:t>
            </a:r>
          </a:p>
          <a:p>
            <a:pPr algn="l"/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en-US" altLang="zh-TW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原因分析</a:t>
            </a:r>
            <a:endParaRPr lang="en-US" altLang="zh-TW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駭客透過</a:t>
            </a:r>
            <a:r>
              <a:rPr lang="zh-TW" altLang="en-US" sz="2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設備的韌體漏洞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入侵，進一步控制該設備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部分廠商的設備採用</a:t>
            </a:r>
            <a:r>
              <a:rPr lang="zh-TW" altLang="en-US" sz="2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固定預設密碼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，若使用者未更換將導致駭客有機可趁</a:t>
            </a:r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937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296258" y="1765106"/>
            <a:ext cx="8704185" cy="50797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資安風險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設備被控制成為殭屍網路，接收駭客指令發出攻擊，造成資安事件</a:t>
            </a:r>
          </a:p>
          <a:p>
            <a:pPr marL="720000" indent="-457200" algn="l">
              <a:spcAft>
                <a:spcPts val="600"/>
              </a:spcAft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駭客可截取攝影機影像內容，並公開於網路上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建議方式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更換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高強度密碼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，長度超過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位之數字、英文字母與特殊符號的組合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更新設備韌體至最新版本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若是企業環境，監控設備可使用無法對外連線的虛擬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，不使用實體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；或透過防火牆的設定，限制可存取該設備的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位址</a:t>
            </a:r>
          </a:p>
          <a:p>
            <a:pPr marL="622800" algn="l">
              <a:spcBef>
                <a:spcPts val="600"/>
              </a:spcBef>
              <a:spcAft>
                <a:spcPts val="600"/>
              </a:spcAft>
            </a:pP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25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相關時事：</a:t>
            </a:r>
            <a:r>
              <a:rPr lang="zh-TW" altLang="en-US" sz="25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三星電視成</a:t>
            </a:r>
            <a:r>
              <a:rPr lang="en-US" altLang="zh-TW" sz="25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CIA</a:t>
            </a:r>
            <a:r>
              <a:rPr lang="zh-TW" altLang="en-US" sz="25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監控工具</a:t>
            </a:r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007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2730390" y="527605"/>
            <a:ext cx="641361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zh-TW" altLang="en-US" sz="30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案例五：</a:t>
            </a:r>
            <a:r>
              <a:rPr lang="zh-TW" altLang="en-US" sz="3200" b="1" dirty="0">
                <a:solidFill>
                  <a:srgbClr val="2597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分享軟體竟讓政府機密文件流竄於一般民眾</a:t>
            </a:r>
            <a:endParaRPr lang="en-US" altLang="zh-TW" sz="3200" b="1" dirty="0">
              <a:solidFill>
                <a:srgbClr val="2597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296258" y="1596540"/>
            <a:ext cx="8704185" cy="50797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案例說明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1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2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5"/>
              </a:rPr>
              <a:t>3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6"/>
              </a:rPr>
              <a:t>4</a:t>
            </a: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l"/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國內政府機關資訊安全再度出現漏洞！只要透過具分享功能的軟體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P2P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FOXY)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，就可以下載到至少八個分局、派出所的警訊筆錄，不只可以看到完整的偵查報告，就連個人資料也都鉅細靡遺，警政署得悉後相當震驚，要求全國警方立即移除相關軟體。</a:t>
            </a:r>
          </a:p>
          <a:p>
            <a:pPr algn="l"/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en-US" altLang="zh-TW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原因分析</a:t>
            </a:r>
            <a:endParaRPr lang="en-US" altLang="zh-TW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62800" algn="l"/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此案例為安裝了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P2P(Peer to Peer)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檔案分享軟體，而導致</a:t>
            </a:r>
            <a:r>
              <a:rPr lang="zh-TW" altLang="en-US" sz="2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機密資料外洩</a:t>
            </a:r>
          </a:p>
          <a:p>
            <a:pPr marL="7200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P2P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軟體有</a:t>
            </a:r>
            <a:r>
              <a:rPr lang="zh-TW" altLang="en-US" sz="2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檔案分享的特性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，可在同樣安裝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P2P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軟體的使用者間，</a:t>
            </a:r>
            <a:r>
              <a:rPr lang="zh-TW" altLang="en-US" sz="2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自動收送公開分享的檔案</a:t>
            </a:r>
            <a:endParaRPr lang="en-US" altLang="zh-TW" sz="21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使用者可搜尋下載其他人已分享的檔案，但同樣自己的電腦也可讓他人搜尋可下載的資源</a:t>
            </a: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026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>
          <a:xfrm>
            <a:off x="143555" y="1291130"/>
            <a:ext cx="8856890" cy="54141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資安風險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若使用者分享設定上有所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疏忽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，將導致個人資料也成為可搜尋的資源，其他使用者便可輕易下載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此類型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P2P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軟體上的資源，常見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有版權的資料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如電影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，隨意下載或分享，恐導致觸法</a:t>
            </a:r>
          </a:p>
          <a:p>
            <a:pPr marL="262800" algn="l"/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en-US" altLang="zh-TW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建議方式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62800" algn="l"/>
            <a:r>
              <a:rPr lang="zh-TW" altLang="en-US" sz="1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避免安裝</a:t>
            </a:r>
            <a:r>
              <a:rPr lang="en-US" altLang="zh-TW" sz="1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P2P</a:t>
            </a:r>
            <a:r>
              <a:rPr lang="zh-TW" altLang="en-US" sz="1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類型軟體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，例如：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FOXY, </a:t>
            </a:r>
            <a:r>
              <a:rPr lang="en-US" altLang="zh-TW" sz="1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eMule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1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eDunkey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</a:p>
          <a:p>
            <a:pPr marL="262800" algn="l"/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191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簡易資訊安全小撇步</a:t>
            </a: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簡易資訊安全小撇步</a:t>
            </a:r>
            <a:endParaRPr lang="en-US" altLang="zh-TW" dirty="0"/>
          </a:p>
          <a:p>
            <a:pPr lvl="1"/>
            <a:r>
              <a:rPr lang="zh-TW" altLang="en-US" dirty="0"/>
              <a:t>作業系統自動安全性更新，減少漏洞</a:t>
            </a:r>
          </a:p>
          <a:p>
            <a:pPr lvl="1"/>
            <a:r>
              <a:rPr lang="zh-TW" altLang="en-US" dirty="0"/>
              <a:t>安裝防毒軟體，防禦病毒攻擊</a:t>
            </a:r>
          </a:p>
          <a:p>
            <a:pPr lvl="1"/>
            <a:r>
              <a:rPr lang="zh-TW" altLang="en-US" dirty="0"/>
              <a:t>定期更換密碼，提高密碼複雜度</a:t>
            </a:r>
          </a:p>
          <a:p>
            <a:pPr lvl="1"/>
            <a:r>
              <a:rPr lang="zh-TW" altLang="en-US" dirty="0"/>
              <a:t>避免開啟不明的連結，例如郵件、即時訊息所附的網址</a:t>
            </a:r>
          </a:p>
          <a:p>
            <a:pPr lvl="1"/>
            <a:r>
              <a:rPr lang="zh-TW" altLang="en-US" dirty="0"/>
              <a:t>避免開啟來路不明、標題聳動的郵件</a:t>
            </a:r>
            <a:endParaRPr lang="en-US" altLang="zh-TW" dirty="0"/>
          </a:p>
          <a:p>
            <a:r>
              <a:rPr lang="en-US" altLang="zh-TW" dirty="0"/>
              <a:t>IBM</a:t>
            </a:r>
            <a:r>
              <a:rPr lang="zh-TW" altLang="en-US" dirty="0"/>
              <a:t> </a:t>
            </a:r>
            <a:r>
              <a:rPr lang="en-US" altLang="zh-TW" dirty="0"/>
              <a:t>Taiwan - </a:t>
            </a:r>
            <a:r>
              <a:rPr lang="zh-TW" altLang="en-US" dirty="0"/>
              <a:t>網路安全四撇步</a:t>
            </a:r>
            <a:endParaRPr lang="en-US" altLang="zh-TW" dirty="0"/>
          </a:p>
          <a:p>
            <a:pPr lvl="1"/>
            <a:r>
              <a:rPr lang="en-US" altLang="zh-TW" dirty="0">
                <a:hlinkClick r:id="rId3"/>
              </a:rPr>
              <a:t>https://www.youtube.com/watch?v=kA1xA1LShlM</a:t>
            </a:r>
            <a:endParaRPr lang="en-US" altLang="zh-TW" dirty="0"/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143555" y="1291130"/>
            <a:ext cx="8856890" cy="54141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20000" indent="-457200" algn="l">
              <a:buFont typeface="+mj-lt"/>
              <a:buAutoNum type="arabicParenR"/>
            </a:pPr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3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為什麼要重視資訊安全</a:t>
            </a:r>
            <a:r>
              <a:rPr lang="en-US" altLang="zh-TW" b="1" dirty="0"/>
              <a:t>- Outline</a:t>
            </a:r>
            <a:endParaRPr lang="zh-TW" altLang="en-US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1424" y="1443834"/>
            <a:ext cx="6566316" cy="4428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層出不窮的資安問題影響你的食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衣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住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國內十大資安事件說給你聽 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本校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105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年資安事件統計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資訊安全的威脅來源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駭客們到底要什麼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資安事件起因及因應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資訊安全與資訊安全管理系統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本校的資訊安全政策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5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877410" y="2054655"/>
            <a:ext cx="4572000" cy="2901395"/>
          </a:xfrm>
        </p:spPr>
        <p:txBody>
          <a:bodyPr>
            <a:normAutofit/>
          </a:bodyPr>
          <a:lstStyle/>
          <a:p>
            <a:pPr algn="l"/>
            <a:r>
              <a:rPr lang="en-US" altLang="zh-TW" sz="5000" dirty="0" smtClean="0"/>
              <a:t>Q &amp; A</a:t>
            </a:r>
            <a:br>
              <a:rPr lang="en-US" altLang="zh-TW" sz="5000" dirty="0" smtClean="0"/>
            </a:br>
            <a:r>
              <a:rPr lang="en-US" altLang="zh-TW" sz="5000" dirty="0" smtClean="0"/>
              <a:t/>
            </a:r>
            <a:br>
              <a:rPr lang="en-US" altLang="zh-TW" sz="5000" dirty="0" smtClean="0"/>
            </a:br>
            <a:r>
              <a:rPr lang="zh-TW" altLang="en-US" sz="5000" dirty="0" smtClean="0"/>
              <a:t>有獎徵答時間</a:t>
            </a:r>
            <a:r>
              <a:rPr lang="en-US" altLang="zh-TW" sz="5000" dirty="0" smtClean="0"/>
              <a:t/>
            </a:r>
            <a:br>
              <a:rPr lang="en-US" altLang="zh-TW" sz="5000" dirty="0" smtClean="0"/>
            </a:br>
            <a:r>
              <a:rPr lang="en-US" altLang="zh-TW" sz="3300" dirty="0" smtClean="0"/>
              <a:t>(</a:t>
            </a:r>
            <a:r>
              <a:rPr lang="zh-TW" altLang="en-US" sz="3300" dirty="0" smtClean="0"/>
              <a:t>小七禮券等您來拿</a:t>
            </a:r>
            <a:r>
              <a:rPr lang="en-US" altLang="zh-TW" sz="3300" dirty="0" smtClean="0"/>
              <a:t>)</a:t>
            </a:r>
            <a:endParaRPr lang="zh-TW" altLang="en-US" sz="3300" dirty="0"/>
          </a:p>
        </p:txBody>
      </p:sp>
    </p:spTree>
    <p:extLst>
      <p:ext uri="{BB962C8B-B14F-4D97-AF65-F5344CB8AC3E}">
        <p14:creationId xmlns:p14="http://schemas.microsoft.com/office/powerpoint/2010/main" val="299806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2597FF"/>
                </a:solidFill>
              </a:rPr>
              <a:t>有獎徵答</a:t>
            </a:r>
          </a:p>
        </p:txBody>
      </p:sp>
      <p:sp>
        <p:nvSpPr>
          <p:cNvPr id="4" name="內容版面配置區 6"/>
          <p:cNvSpPr txBox="1">
            <a:spLocks/>
          </p:cNvSpPr>
          <p:nvPr/>
        </p:nvSpPr>
        <p:spPr>
          <a:xfrm>
            <a:off x="601670" y="1443835"/>
            <a:ext cx="7940661" cy="6108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dirty="0" smtClean="0"/>
              <a:t>Q1.</a:t>
            </a:r>
            <a:r>
              <a:rPr lang="zh-TW" altLang="en-US" dirty="0" smtClean="0"/>
              <a:t>我們學校的資訊安全行動有那些？請舉一例</a:t>
            </a:r>
            <a:endParaRPr lang="en-US" altLang="zh-TW" dirty="0" smtClean="0"/>
          </a:p>
        </p:txBody>
      </p:sp>
      <p:pic>
        <p:nvPicPr>
          <p:cNvPr id="1026" name="Picture 2" descr="https://beecl2.files.wordpress.com/2013/02/7-11-e7a6aee588b8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050" y="0"/>
            <a:ext cx="3044950" cy="138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內容版面配置區 2"/>
          <p:cNvSpPr txBox="1">
            <a:spLocks/>
          </p:cNvSpPr>
          <p:nvPr/>
        </p:nvSpPr>
        <p:spPr>
          <a:xfrm>
            <a:off x="1059784" y="1910582"/>
            <a:ext cx="7940661" cy="183246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000" dirty="0" smtClean="0"/>
              <a:t>導入最新版本</a:t>
            </a:r>
            <a:r>
              <a:rPr lang="en-US" altLang="zh-TW" sz="2000" dirty="0" smtClean="0"/>
              <a:t>ISMS</a:t>
            </a:r>
            <a:r>
              <a:rPr lang="zh-TW" altLang="en-US" sz="2000" dirty="0" smtClean="0"/>
              <a:t>資訊安全稽核認證</a:t>
            </a:r>
            <a:r>
              <a:rPr lang="en-US" altLang="zh-TW" sz="2000" dirty="0" smtClean="0"/>
              <a:t>(ISO:27001:2013)</a:t>
            </a:r>
          </a:p>
          <a:p>
            <a:r>
              <a:rPr lang="zh-TW" altLang="en-US" sz="2000" dirty="0" smtClean="0"/>
              <a:t>校園電腦</a:t>
            </a:r>
            <a:r>
              <a:rPr lang="zh-TW" altLang="en-US" sz="2000" dirty="0" smtClean="0">
                <a:solidFill>
                  <a:srgbClr val="FF0000"/>
                </a:solidFill>
              </a:rPr>
              <a:t>汰換</a:t>
            </a:r>
            <a:r>
              <a:rPr lang="en-US" altLang="zh-TW" sz="2000" dirty="0" smtClean="0">
                <a:solidFill>
                  <a:srgbClr val="FF0000"/>
                </a:solidFill>
              </a:rPr>
              <a:t>Windows XP</a:t>
            </a:r>
            <a:r>
              <a:rPr lang="zh-TW" altLang="en-US" sz="2000" dirty="0" smtClean="0"/>
              <a:t>系統</a:t>
            </a:r>
          </a:p>
          <a:p>
            <a:r>
              <a:rPr lang="zh-TW" altLang="en-US" sz="2000" dirty="0" smtClean="0"/>
              <a:t>啟動</a:t>
            </a:r>
            <a:r>
              <a:rPr lang="en-US" altLang="zh-TW" sz="2000" dirty="0" smtClean="0">
                <a:solidFill>
                  <a:srgbClr val="009A46"/>
                </a:solidFill>
              </a:rPr>
              <a:t>Windows</a:t>
            </a:r>
            <a:r>
              <a:rPr lang="zh-TW" altLang="en-US" sz="2000" dirty="0" smtClean="0">
                <a:solidFill>
                  <a:srgbClr val="009A46"/>
                </a:solidFill>
              </a:rPr>
              <a:t>作業系統更新</a:t>
            </a:r>
          </a:p>
          <a:p>
            <a:r>
              <a:rPr lang="zh-TW" altLang="en-US" sz="2000" dirty="0" smtClean="0"/>
              <a:t>校園電腦</a:t>
            </a:r>
            <a:r>
              <a:rPr lang="zh-TW" altLang="en-US" sz="2000" dirty="0" smtClean="0">
                <a:solidFill>
                  <a:srgbClr val="009A46"/>
                </a:solidFill>
              </a:rPr>
              <a:t>全面安裝防毒軟體</a:t>
            </a:r>
          </a:p>
          <a:p>
            <a:r>
              <a:rPr lang="zh-TW" altLang="en-US" sz="2000" dirty="0" smtClean="0"/>
              <a:t>定期更新防毒軟體資料庫</a:t>
            </a:r>
            <a:endParaRPr lang="zh-TW" altLang="en-US" sz="2000" dirty="0"/>
          </a:p>
        </p:txBody>
      </p:sp>
      <p:sp>
        <p:nvSpPr>
          <p:cNvPr id="5" name="矩形 4"/>
          <p:cNvSpPr/>
          <p:nvPr/>
        </p:nvSpPr>
        <p:spPr>
          <a:xfrm>
            <a:off x="606859" y="2034908"/>
            <a:ext cx="6872394" cy="52322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Q2.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資安通報紀錄會放在那個平台供查詢？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24843" y="2544592"/>
            <a:ext cx="74717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單一登入</a:t>
            </a:r>
            <a:r>
              <a:rPr lang="zh-TW" altLang="en-US" dirty="0" smtClean="0"/>
              <a:t>平台 </a:t>
            </a:r>
            <a:r>
              <a:rPr lang="en-US" altLang="zh-TW" dirty="0" smtClean="0"/>
              <a:t>&gt; </a:t>
            </a:r>
            <a:r>
              <a:rPr lang="zh-TW" altLang="en-US" dirty="0" smtClean="0"/>
              <a:t> </a:t>
            </a:r>
            <a:r>
              <a:rPr lang="zh-TW" altLang="en-US" dirty="0"/>
              <a:t>資訊查詢服務 </a:t>
            </a:r>
            <a:r>
              <a:rPr lang="en-US" altLang="zh-TW" dirty="0" smtClean="0"/>
              <a:t>&gt; </a:t>
            </a:r>
            <a:r>
              <a:rPr lang="zh-TW" altLang="en-US" dirty="0" smtClean="0"/>
              <a:t>校園</a:t>
            </a:r>
            <a:r>
              <a:rPr lang="zh-TW" altLang="en-US" dirty="0"/>
              <a:t>網路</a:t>
            </a:r>
            <a:r>
              <a:rPr lang="zh-TW" altLang="en-US" dirty="0" smtClean="0"/>
              <a:t>服務</a:t>
            </a:r>
            <a:r>
              <a:rPr lang="en-US" altLang="zh-TW" dirty="0" smtClean="0"/>
              <a:t> &gt; </a:t>
            </a:r>
            <a:r>
              <a:rPr lang="zh-TW" altLang="en-US" dirty="0" smtClean="0">
                <a:hlinkClick r:id="rId4"/>
              </a:rPr>
              <a:t>資</a:t>
            </a:r>
            <a:r>
              <a:rPr lang="zh-TW" altLang="en-US" dirty="0">
                <a:hlinkClick r:id="rId4"/>
              </a:rPr>
              <a:t>安通報紀錄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606859" y="2746093"/>
            <a:ext cx="7482545" cy="95410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Q3.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資訊安全管理系統有三大目的？請舉一例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54297" y="3206311"/>
            <a:ext cx="76352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zh-TW" altLang="en-US" sz="2000" dirty="0">
                <a:solidFill>
                  <a:srgbClr val="00B050"/>
                </a:solidFill>
              </a:rPr>
              <a:t>機密性</a:t>
            </a:r>
            <a:r>
              <a:rPr lang="en-US" altLang="zh-TW" sz="2000" dirty="0">
                <a:solidFill>
                  <a:srgbClr val="00B050"/>
                </a:solidFill>
              </a:rPr>
              <a:t>(Confidentiality)</a:t>
            </a:r>
            <a:r>
              <a:rPr lang="zh-TW" altLang="en-US" sz="2000" dirty="0"/>
              <a:t>：確保只有被授權的人可以存取</a:t>
            </a:r>
          </a:p>
          <a:p>
            <a:pPr lvl="1"/>
            <a:r>
              <a:rPr lang="zh-TW" altLang="en-US" sz="2000" dirty="0">
                <a:solidFill>
                  <a:srgbClr val="00B050"/>
                </a:solidFill>
              </a:rPr>
              <a:t>完整性</a:t>
            </a:r>
            <a:r>
              <a:rPr lang="en-US" altLang="zh-TW" sz="2000" dirty="0">
                <a:solidFill>
                  <a:srgbClr val="00B050"/>
                </a:solidFill>
              </a:rPr>
              <a:t>(Integrity) </a:t>
            </a:r>
            <a:r>
              <a:rPr lang="zh-TW" altLang="en-US" sz="2000" dirty="0"/>
              <a:t>：確保資訊及處理方法的正確及完整</a:t>
            </a:r>
          </a:p>
          <a:p>
            <a:pPr lvl="1"/>
            <a:r>
              <a:rPr lang="zh-TW" altLang="en-US" sz="2000" dirty="0">
                <a:solidFill>
                  <a:srgbClr val="00B050"/>
                </a:solidFill>
              </a:rPr>
              <a:t>可用性</a:t>
            </a:r>
            <a:r>
              <a:rPr lang="en-US" altLang="zh-TW" sz="2000" dirty="0">
                <a:solidFill>
                  <a:srgbClr val="00B050"/>
                </a:solidFill>
              </a:rPr>
              <a:t>(Availability) </a:t>
            </a:r>
            <a:r>
              <a:rPr lang="zh-TW" altLang="en-US" sz="2000" dirty="0"/>
              <a:t>：確保被授權的人有需要時可以存取</a:t>
            </a:r>
          </a:p>
        </p:txBody>
      </p:sp>
      <p:sp>
        <p:nvSpPr>
          <p:cNvPr id="10" name="矩形 9"/>
          <p:cNvSpPr/>
          <p:nvPr/>
        </p:nvSpPr>
        <p:spPr>
          <a:xfrm>
            <a:off x="662590" y="4221974"/>
            <a:ext cx="8304042" cy="267765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Q5.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剛案例說明中，有舉出在瀏覽一般網站後，導致自己的電腦部份檔案開啟不了，疑似感勒索病毒，為預防勒索病毒，有那些建議方式？請舉一例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25792" y="3304063"/>
            <a:ext cx="7940660" cy="138499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Q4.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剛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PPT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中有提到「簡易資訊安全小撇步」，請舉其中一例？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96579" y="4164100"/>
            <a:ext cx="69822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zh-TW" altLang="en-US" dirty="0"/>
              <a:t>作業系統自動安全性更新，減少漏洞</a:t>
            </a:r>
          </a:p>
          <a:p>
            <a:pPr lvl="1"/>
            <a:r>
              <a:rPr lang="zh-TW" altLang="en-US" dirty="0"/>
              <a:t>安裝防毒軟體，防禦病毒攻擊</a:t>
            </a:r>
          </a:p>
          <a:p>
            <a:pPr lvl="1"/>
            <a:r>
              <a:rPr lang="zh-TW" altLang="en-US" dirty="0"/>
              <a:t>定期更換密碼，提高密碼複雜度</a:t>
            </a:r>
          </a:p>
          <a:p>
            <a:pPr lvl="1"/>
            <a:r>
              <a:rPr lang="zh-TW" altLang="en-US" dirty="0"/>
              <a:t>避免開啟不明的連結，例如郵件、即時訊息所附的網址</a:t>
            </a:r>
          </a:p>
          <a:p>
            <a:pPr lvl="1"/>
            <a:r>
              <a:rPr lang="zh-TW" altLang="en-US" dirty="0"/>
              <a:t>避免開啟來路不明、標題聳動的郵件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6082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5" grpId="0"/>
      <p:bldP spid="7" grpId="0"/>
      <p:bldP spid="7" grpId="1"/>
      <p:bldP spid="8" grpId="0"/>
      <p:bldP spid="9" grpId="0"/>
      <p:bldP spid="9" grpId="1"/>
      <p:bldP spid="10" grpId="0"/>
      <p:bldP spid="12" grpId="0"/>
      <p:bldP spid="11" grpId="0"/>
      <p:bldP spid="11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296258" y="1765106"/>
            <a:ext cx="8704185" cy="50797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zh-TW" altLang="en-US" sz="2500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</a:t>
            </a:r>
            <a:r>
              <a:rPr lang="zh-TW" altLang="en-US" sz="25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方式</a:t>
            </a:r>
            <a:endParaRPr lang="en-US" altLang="zh-TW" sz="25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自行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定期備份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重要資料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定期更新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作業系統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XP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升級至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Windows 7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以上</a:t>
            </a:r>
            <a:r>
              <a:rPr lang="en-US" altLang="zh-TW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軟體保持在最新版本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狀態</a:t>
            </a:r>
            <a:endParaRPr lang="en-US" altLang="zh-TW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提高個人資安意識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不隨意點選來路不明之附件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1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連結</a:t>
            </a: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，即使假冒官方發送訊息，也應至官方網站確認更新訊息是否正確。</a:t>
            </a:r>
          </a:p>
          <a:p>
            <a:pPr marL="720000" indent="-457200" algn="l">
              <a:buFont typeface="+mj-lt"/>
              <a:buAutoNum type="arabicParenR"/>
            </a:pPr>
            <a:r>
              <a:rPr lang="zh-TW" altLang="en-US" sz="2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若已中加密病毒，怎麼辦？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發現有檔案莫名被加密，請立即中斷網路連線。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關機，自行將硬碟取出透過外接方式將未加密檔案備份，或送修請廠商進一步確認是否還有未加密的檔案。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找尋防毒軟體服務商所提供之工具看能否救援。</a:t>
            </a:r>
          </a:p>
          <a:p>
            <a:pPr marL="1080000" indent="-4572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AutoNum type="circleNumWdWhitePlain"/>
            </a:pP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294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44950" y="2512770"/>
            <a:ext cx="6260905" cy="1374345"/>
          </a:xfrm>
        </p:spPr>
        <p:txBody>
          <a:bodyPr>
            <a:normAutofit/>
          </a:bodyPr>
          <a:lstStyle/>
          <a:p>
            <a:pPr algn="ctr"/>
            <a:r>
              <a:rPr lang="zh-TW" altLang="en-US" sz="5000" dirty="0" smtClean="0"/>
              <a:t>      感謝聆聽</a:t>
            </a:r>
            <a:endParaRPr lang="zh-TW" altLang="en-US" sz="5000" dirty="0"/>
          </a:p>
        </p:txBody>
      </p:sp>
    </p:spTree>
    <p:extLst>
      <p:ext uri="{BB962C8B-B14F-4D97-AF65-F5344CB8AC3E}">
        <p14:creationId xmlns:p14="http://schemas.microsoft.com/office/powerpoint/2010/main" val="137625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層出不窮的資安問題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zh-TW" altLang="en-US" b="1" dirty="0"/>
              <a:t>影響你的食</a:t>
            </a:r>
            <a:r>
              <a:rPr lang="en-US" altLang="zh-TW" b="1" dirty="0"/>
              <a:t>.</a:t>
            </a:r>
            <a:r>
              <a:rPr lang="zh-TW" altLang="en-US" b="1" dirty="0"/>
              <a:t>衣</a:t>
            </a:r>
            <a:r>
              <a:rPr lang="en-US" altLang="zh-TW" b="1" dirty="0"/>
              <a:t>.</a:t>
            </a:r>
            <a:r>
              <a:rPr lang="zh-TW" altLang="en-US" b="1" dirty="0"/>
              <a:t>住</a:t>
            </a:r>
            <a:r>
              <a:rPr lang="en-US" altLang="zh-TW" b="1" dirty="0"/>
              <a:t>.</a:t>
            </a:r>
            <a:r>
              <a:rPr lang="zh-TW" altLang="en-US" b="1" dirty="0"/>
              <a:t>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資安事件透過不同駭客手法，影響</a:t>
            </a:r>
            <a:r>
              <a:rPr lang="zh-TW" altLang="en-US" dirty="0">
                <a:solidFill>
                  <a:srgbClr val="FF0000"/>
                </a:solidFill>
              </a:rPr>
              <a:t>個人生活</a:t>
            </a:r>
            <a:r>
              <a:rPr lang="zh-TW" altLang="en-US" dirty="0">
                <a:solidFill>
                  <a:schemeClr val="tx1"/>
                </a:solidFill>
              </a:rPr>
              <a:t>、</a:t>
            </a:r>
            <a:r>
              <a:rPr lang="zh-TW" altLang="en-US" dirty="0">
                <a:solidFill>
                  <a:srgbClr val="FF0000"/>
                </a:solidFill>
              </a:rPr>
              <a:t>政治</a:t>
            </a:r>
            <a:r>
              <a:rPr lang="zh-TW" altLang="en-US" dirty="0">
                <a:solidFill>
                  <a:schemeClr val="tx1"/>
                </a:solidFill>
              </a:rPr>
              <a:t>、</a:t>
            </a:r>
            <a:r>
              <a:rPr lang="zh-TW" altLang="en-US" dirty="0">
                <a:solidFill>
                  <a:srgbClr val="FF0000"/>
                </a:solidFill>
              </a:rPr>
              <a:t>金融</a:t>
            </a:r>
            <a:r>
              <a:rPr lang="zh-TW" altLang="en-US" dirty="0">
                <a:solidFill>
                  <a:schemeClr val="tx1"/>
                </a:solidFill>
              </a:rPr>
              <a:t>等各種層面</a:t>
            </a:r>
            <a:endParaRPr lang="en-US" altLang="zh-TW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小至</a:t>
            </a:r>
            <a:endParaRPr lang="en-US" altLang="zh-TW" dirty="0">
              <a:solidFill>
                <a:schemeClr val="tx1"/>
              </a:solidFill>
            </a:endParaRPr>
          </a:p>
          <a:p>
            <a:pPr lvl="1"/>
            <a:r>
              <a:rPr lang="en-US" altLang="zh-TW" dirty="0">
                <a:solidFill>
                  <a:schemeClr val="tx1"/>
                </a:solidFill>
              </a:rPr>
              <a:t>LINE</a:t>
            </a:r>
            <a:r>
              <a:rPr lang="zh-TW" altLang="en-US" dirty="0">
                <a:solidFill>
                  <a:schemeClr val="tx1"/>
                </a:solidFill>
              </a:rPr>
              <a:t>帳號遭假冒，親朋好友皆被騙</a:t>
            </a:r>
            <a:r>
              <a:rPr lang="en-US" altLang="zh-TW" dirty="0">
                <a:solidFill>
                  <a:schemeClr val="tx1"/>
                </a:solidFill>
              </a:rPr>
              <a:t>!</a:t>
            </a:r>
          </a:p>
          <a:p>
            <a:pPr lvl="1"/>
            <a:r>
              <a:rPr lang="zh-TW" altLang="en-US" dirty="0">
                <a:solidFill>
                  <a:schemeClr val="tx1"/>
                </a:solidFill>
              </a:rPr>
              <a:t>網購洩個資</a:t>
            </a:r>
            <a:r>
              <a:rPr lang="en-US" altLang="zh-TW" dirty="0">
                <a:solidFill>
                  <a:schemeClr val="tx1"/>
                </a:solidFill>
              </a:rPr>
              <a:t>?</a:t>
            </a:r>
          </a:p>
          <a:p>
            <a:pPr lvl="1"/>
            <a:r>
              <a:rPr lang="zh-TW" altLang="en-US" dirty="0">
                <a:solidFill>
                  <a:schemeClr val="tx1"/>
                </a:solidFill>
              </a:rPr>
              <a:t>丟廣告信</a:t>
            </a:r>
            <a:r>
              <a:rPr lang="en-US" altLang="zh-TW" dirty="0">
                <a:solidFill>
                  <a:schemeClr val="tx1"/>
                </a:solidFill>
              </a:rPr>
              <a:t>/</a:t>
            </a:r>
            <a:r>
              <a:rPr lang="zh-TW" altLang="en-US" dirty="0">
                <a:solidFill>
                  <a:schemeClr val="tx1"/>
                </a:solidFill>
              </a:rPr>
              <a:t>貨運包裝，姓名、地址、電話全都露</a:t>
            </a:r>
            <a:r>
              <a:rPr lang="en-US" altLang="zh-TW" dirty="0">
                <a:solidFill>
                  <a:schemeClr val="tx1"/>
                </a:solidFill>
              </a:rPr>
              <a:t>!</a:t>
            </a:r>
          </a:p>
          <a:p>
            <a:pPr marL="457200" lvl="1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大至</a:t>
            </a:r>
            <a:endParaRPr lang="en-US" altLang="zh-TW" dirty="0">
              <a:solidFill>
                <a:schemeClr val="tx1"/>
              </a:solidFill>
            </a:endParaRPr>
          </a:p>
          <a:p>
            <a:pPr lvl="1"/>
            <a:r>
              <a:rPr lang="zh-TW" altLang="en-US" dirty="0">
                <a:solidFill>
                  <a:schemeClr val="tx1"/>
                </a:solidFill>
              </a:rPr>
              <a:t>一銀內網遭駭，爆發跨國</a:t>
            </a:r>
            <a:r>
              <a:rPr lang="en-US" altLang="zh-TW" dirty="0">
                <a:solidFill>
                  <a:schemeClr val="tx1"/>
                </a:solidFill>
              </a:rPr>
              <a:t>ATM</a:t>
            </a:r>
            <a:r>
              <a:rPr lang="zh-TW" altLang="en-US" dirty="0">
                <a:solidFill>
                  <a:schemeClr val="tx1"/>
                </a:solidFill>
              </a:rPr>
              <a:t>盜領案</a:t>
            </a:r>
            <a:endParaRPr lang="en-US" altLang="zh-TW" dirty="0">
              <a:solidFill>
                <a:schemeClr val="tx1"/>
              </a:solidFill>
            </a:endParaRPr>
          </a:p>
          <a:p>
            <a:pPr lvl="1"/>
            <a:r>
              <a:rPr lang="zh-TW" altLang="en-US" dirty="0">
                <a:solidFill>
                  <a:schemeClr val="tx1"/>
                </a:solidFill>
              </a:rPr>
              <a:t>希拉蕊電郵門事件，讓國家機密暴露在高風險，最終甚至影響了世界強國的選舉結果</a:t>
            </a:r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9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層出不窮的資安問題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zh-TW" altLang="en-US" b="1" dirty="0"/>
              <a:t>影響你的食</a:t>
            </a:r>
            <a:r>
              <a:rPr lang="en-US" altLang="zh-TW" b="1" dirty="0"/>
              <a:t>.</a:t>
            </a:r>
            <a:r>
              <a:rPr lang="zh-TW" altLang="en-US" b="1" dirty="0"/>
              <a:t>衣</a:t>
            </a:r>
            <a:r>
              <a:rPr lang="en-US" altLang="zh-TW" b="1" dirty="0"/>
              <a:t>.</a:t>
            </a:r>
            <a:r>
              <a:rPr lang="zh-TW" altLang="en-US" b="1" dirty="0"/>
              <a:t>住</a:t>
            </a:r>
            <a:r>
              <a:rPr lang="en-US" altLang="zh-TW" b="1" dirty="0"/>
              <a:t>.</a:t>
            </a:r>
            <a:r>
              <a:rPr lang="zh-TW" altLang="en-US" b="1" dirty="0"/>
              <a:t>行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5" y="0"/>
            <a:ext cx="3857625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內容版面配置區 9"/>
          <p:cNvSpPr>
            <a:spLocks noGrp="1"/>
          </p:cNvSpPr>
          <p:nvPr>
            <p:ph idx="1"/>
          </p:nvPr>
        </p:nvSpPr>
        <p:spPr>
          <a:xfrm>
            <a:off x="4572000" y="1550421"/>
            <a:ext cx="4023264" cy="4581148"/>
          </a:xfrm>
        </p:spPr>
        <p:txBody>
          <a:bodyPr>
            <a:normAutofit/>
          </a:bodyPr>
          <a:lstStyle/>
          <a:p>
            <a:r>
              <a:rPr lang="zh-TW" altLang="en-US" dirty="0"/>
              <a:t>疑似詐騙簡訊</a:t>
            </a:r>
            <a:endParaRPr lang="en-US" altLang="zh-TW" dirty="0"/>
          </a:p>
          <a:p>
            <a:pPr lvl="1"/>
            <a:r>
              <a:rPr lang="zh-TW" altLang="en-US" dirty="0"/>
              <a:t>要求更改帳戶密碼</a:t>
            </a:r>
            <a:endParaRPr lang="en-US" altLang="zh-TW" dirty="0"/>
          </a:p>
          <a:p>
            <a:pPr lvl="1"/>
            <a:r>
              <a:rPr lang="zh-TW" altLang="en-US" dirty="0"/>
              <a:t>附加可疑連結</a:t>
            </a:r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marL="457200" lvl="1" indent="0">
              <a:buNone/>
            </a:pPr>
            <a:r>
              <a:rPr lang="en-US" altLang="zh-TW" sz="1800" dirty="0"/>
              <a:t>(</a:t>
            </a:r>
            <a:r>
              <a:rPr lang="zh-TW" altLang="en-US" sz="1800" dirty="0"/>
              <a:t>此辨識資訊由</a:t>
            </a:r>
            <a:r>
              <a:rPr lang="en-US" altLang="zh-TW" sz="1800" dirty="0">
                <a:hlinkClick r:id="rId4"/>
              </a:rPr>
              <a:t>Whoscall</a:t>
            </a:r>
            <a:r>
              <a:rPr lang="zh-TW" altLang="en-US" sz="1800" dirty="0"/>
              <a:t>提供</a:t>
            </a:r>
            <a:r>
              <a:rPr lang="en-US" altLang="zh-TW" sz="1800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7120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國內十大資安事件說給你聽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/>
              <a:t>近年台灣資安事件層出不窮，造成國民</a:t>
            </a:r>
            <a:r>
              <a:rPr lang="zh-TW" altLang="en-US" dirty="0">
                <a:solidFill>
                  <a:srgbClr val="FF0000"/>
                </a:solidFill>
              </a:rPr>
              <a:t>個資外洩</a:t>
            </a:r>
            <a:r>
              <a:rPr lang="zh-TW" altLang="en-US" dirty="0"/>
              <a:t>、電子商務及金融業</a:t>
            </a:r>
            <a:r>
              <a:rPr lang="zh-TW" altLang="en-US" dirty="0">
                <a:solidFill>
                  <a:srgbClr val="FF0000"/>
                </a:solidFill>
              </a:rPr>
              <a:t>營運損失</a:t>
            </a:r>
            <a:r>
              <a:rPr lang="zh-TW" altLang="en-US" dirty="0"/>
              <a:t>、企業面臨駭客攻擊，更對國土安全形成威脅。</a:t>
            </a:r>
            <a:endParaRPr lang="en-US" altLang="zh-TW" dirty="0"/>
          </a:p>
          <a:p>
            <a:pPr>
              <a:lnSpc>
                <a:spcPct val="120000"/>
              </a:lnSpc>
            </a:pPr>
            <a:r>
              <a:rPr lang="zh-TW" altLang="en-US" dirty="0"/>
              <a:t>為加強台灣中小企業</a:t>
            </a:r>
            <a:r>
              <a:rPr lang="zh-TW" altLang="en-US" dirty="0">
                <a:solidFill>
                  <a:schemeClr val="tx1"/>
                </a:solidFill>
              </a:rPr>
              <a:t>防範資安攻擊事件</a:t>
            </a:r>
            <a:r>
              <a:rPr lang="zh-TW" altLang="en-US" dirty="0"/>
              <a:t>，經濟部工業局委託</a:t>
            </a:r>
            <a:r>
              <a:rPr lang="zh-TW" altLang="en-US" dirty="0">
                <a:solidFill>
                  <a:srgbClr val="009A46"/>
                </a:solidFill>
              </a:rPr>
              <a:t>工業技術研究院</a:t>
            </a:r>
            <a:r>
              <a:rPr lang="zh-TW" altLang="en-US" dirty="0"/>
              <a:t>執行「</a:t>
            </a:r>
            <a:r>
              <a:rPr lang="zh-TW" altLang="en-US" dirty="0">
                <a:solidFill>
                  <a:srgbClr val="00B050"/>
                </a:solidFill>
              </a:rPr>
              <a:t>資通訊安全產業推動計畫</a:t>
            </a:r>
            <a:r>
              <a:rPr lang="zh-TW" altLang="en-US" dirty="0"/>
              <a:t>」，針對台灣資安事件與需求進行調查，並歸納出</a:t>
            </a:r>
            <a:r>
              <a:rPr lang="zh-TW" altLang="en-US" dirty="0">
                <a:solidFill>
                  <a:srgbClr val="FF0000"/>
                </a:solidFill>
              </a:rPr>
              <a:t>十大國內資安事件</a:t>
            </a:r>
            <a:r>
              <a:rPr lang="zh-TW" altLang="en-US" dirty="0"/>
              <a:t>，分析常見資安事件與案例，呼籲</a:t>
            </a:r>
            <a:r>
              <a:rPr lang="zh-TW" altLang="en-US" dirty="0">
                <a:solidFill>
                  <a:srgbClr val="00B050"/>
                </a:solidFill>
              </a:rPr>
              <a:t>企業與個人提升危安意識</a:t>
            </a:r>
            <a:r>
              <a:rPr lang="zh-TW" altLang="en-US" dirty="0"/>
              <a:t>，並提供資安解決方案，協助企業強化資安防護解決方案，將風險與成本降到最低。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>
                <a:hlinkClick r:id="rId3"/>
              </a:rPr>
              <a:t>資料外洩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/>
              <a:t>進階持續性威脅</a:t>
            </a:r>
            <a:r>
              <a:rPr lang="en-US" altLang="zh-TW" dirty="0"/>
              <a:t>(Advanced Persistent Threat</a:t>
            </a:r>
            <a:r>
              <a:rPr lang="zh-TW" altLang="en-US" dirty="0"/>
              <a:t>，</a:t>
            </a:r>
            <a:r>
              <a:rPr lang="en-US" altLang="zh-TW" dirty="0">
                <a:hlinkClick r:id="rId4"/>
              </a:rPr>
              <a:t>APT</a:t>
            </a:r>
            <a:r>
              <a:rPr lang="en-US" altLang="zh-TW" dirty="0"/>
              <a:t>)</a:t>
            </a:r>
            <a:r>
              <a:rPr lang="zh-TW" altLang="en-US" dirty="0"/>
              <a:t>攻擊事件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/>
              <a:t>分散式阻斷服務</a:t>
            </a:r>
            <a:r>
              <a:rPr lang="en-US" altLang="zh-TW" dirty="0"/>
              <a:t>(Distributed Denial-of-Service Attacks</a:t>
            </a:r>
            <a:r>
              <a:rPr lang="zh-TW" altLang="en-US" dirty="0"/>
              <a:t>，</a:t>
            </a:r>
            <a:r>
              <a:rPr lang="en-US" altLang="zh-TW" dirty="0"/>
              <a:t>DDoS)</a:t>
            </a:r>
            <a:r>
              <a:rPr lang="zh-TW" altLang="en-US" dirty="0"/>
              <a:t>攻擊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/>
              <a:t>資料庫遭駭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/>
              <a:t>社交工程郵件詐騙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/>
              <a:t>手機或即時通訊息詐騙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/>
              <a:t>惡意程式威脅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>
                <a:hlinkClick r:id="rId5"/>
              </a:rPr>
              <a:t>網站</a:t>
            </a:r>
            <a:r>
              <a:rPr lang="en-US" altLang="zh-TW" dirty="0">
                <a:hlinkClick r:id="rId5"/>
              </a:rPr>
              <a:t>(</a:t>
            </a:r>
            <a:r>
              <a:rPr lang="zh-TW" altLang="en-US" dirty="0">
                <a:hlinkClick r:id="rId5"/>
              </a:rPr>
              <a:t>頁</a:t>
            </a:r>
            <a:r>
              <a:rPr lang="en-US" altLang="zh-TW" dirty="0">
                <a:hlinkClick r:id="rId5"/>
              </a:rPr>
              <a:t>)</a:t>
            </a:r>
            <a:r>
              <a:rPr lang="zh-TW" altLang="en-US" dirty="0">
                <a:hlinkClick r:id="rId5"/>
              </a:rPr>
              <a:t>遭駭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/>
              <a:t>身分帳密遭盜用</a:t>
            </a:r>
            <a:endParaRPr lang="en-US" altLang="zh-TW" dirty="0"/>
          </a:p>
          <a:p>
            <a:pPr marL="85725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altLang="zh-TW" dirty="0"/>
              <a:t>USB</a:t>
            </a:r>
            <a:r>
              <a:rPr lang="zh-TW" altLang="en-US" dirty="0"/>
              <a:t>威脅事件</a:t>
            </a:r>
            <a:endParaRPr lang="en-US" altLang="zh-TW" dirty="0"/>
          </a:p>
          <a:p>
            <a:pPr marL="0" indent="0" algn="r">
              <a:lnSpc>
                <a:spcPct val="120000"/>
              </a:lnSpc>
              <a:buNone/>
            </a:pPr>
            <a:r>
              <a:rPr lang="en-US" altLang="zh-TW" dirty="0"/>
              <a:t>                          -- RUN!PC  </a:t>
            </a:r>
            <a:r>
              <a:rPr lang="zh-TW" altLang="en-US" dirty="0"/>
              <a:t>施鑫澤 </a:t>
            </a:r>
            <a:r>
              <a:rPr lang="en-US" altLang="zh-TW" dirty="0"/>
              <a:t>2014/6/6</a:t>
            </a:r>
            <a:endParaRPr lang="zh-TW" altLang="en-US" dirty="0"/>
          </a:p>
          <a:p>
            <a:pPr marL="0" indent="0" algn="r">
              <a:lnSpc>
                <a:spcPct val="120000"/>
              </a:lnSpc>
              <a:buNone/>
            </a:pPr>
            <a:r>
              <a:rPr lang="en-US" altLang="zh-TW" dirty="0">
                <a:hlinkClick r:id="rId6"/>
              </a:rPr>
              <a:t>http://www.runpc.com.tw/news.aspx?id=101271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2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本校</a:t>
            </a:r>
            <a:r>
              <a:rPr lang="en-US" altLang="zh-TW" b="1" dirty="0"/>
              <a:t>105</a:t>
            </a:r>
            <a:r>
              <a:rPr lang="zh-TW" altLang="en-US" b="1" dirty="0"/>
              <a:t>年資安事件統計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/>
              <a:t>105</a:t>
            </a:r>
            <a:r>
              <a:rPr lang="zh-TW" altLang="en-US" sz="2400" dirty="0"/>
              <a:t>年資安通報事件共</a:t>
            </a:r>
            <a:r>
              <a:rPr lang="en-US" altLang="zh-TW" sz="2400" dirty="0">
                <a:solidFill>
                  <a:srgbClr val="FF0000"/>
                </a:solidFill>
              </a:rPr>
              <a:t>189</a:t>
            </a:r>
            <a:r>
              <a:rPr lang="zh-TW" altLang="en-US" sz="2400" dirty="0"/>
              <a:t>件</a:t>
            </a:r>
          </a:p>
          <a:p>
            <a:pPr marL="685800" lvl="1"/>
            <a:r>
              <a:rPr lang="en-US" altLang="zh-TW" sz="2000" dirty="0"/>
              <a:t>189</a:t>
            </a:r>
            <a:r>
              <a:rPr lang="zh-TW" altLang="en-US" sz="2000" dirty="0"/>
              <a:t>件資安事件皆以不同的方式</a:t>
            </a:r>
            <a:r>
              <a:rPr lang="zh-TW" altLang="en-US" sz="2000" dirty="0">
                <a:solidFill>
                  <a:srgbClr val="FF0000"/>
                </a:solidFill>
              </a:rPr>
              <a:t>對外發動攻擊</a:t>
            </a:r>
            <a:r>
              <a:rPr lang="zh-TW" altLang="en-US" sz="2000" dirty="0"/>
              <a:t>。</a:t>
            </a:r>
            <a:endParaRPr lang="en-US" altLang="zh-TW" sz="2000" dirty="0"/>
          </a:p>
          <a:p>
            <a:pPr marL="685800" lvl="1"/>
            <a:r>
              <a:rPr lang="zh-TW" altLang="en-US" sz="2000" dirty="0"/>
              <a:t>攻擊的形式如</a:t>
            </a:r>
            <a:endParaRPr lang="en-US" altLang="zh-TW" sz="2000" dirty="0"/>
          </a:p>
          <a:p>
            <a:pPr marL="1085850" lvl="2"/>
            <a:r>
              <a:rPr lang="zh-TW" altLang="en-US" sz="1800" dirty="0"/>
              <a:t>殭屍網路行為</a:t>
            </a:r>
            <a:endParaRPr lang="en-US" altLang="zh-TW" sz="1800" dirty="0"/>
          </a:p>
          <a:p>
            <a:pPr marL="1085850" lvl="2"/>
            <a:r>
              <a:rPr lang="zh-TW" altLang="en-US" sz="1800" dirty="0"/>
              <a:t>密碼猜測攻擊</a:t>
            </a:r>
            <a:endParaRPr lang="en-US" altLang="zh-TW" sz="1800" dirty="0"/>
          </a:p>
          <a:p>
            <a:pPr marL="1085850" lvl="2"/>
            <a:r>
              <a:rPr lang="zh-TW" altLang="en-US" sz="1800" dirty="0"/>
              <a:t>發送垃圾信、駭客置換網頁</a:t>
            </a:r>
            <a:endParaRPr lang="en-US" altLang="zh-TW" sz="1800" dirty="0"/>
          </a:p>
          <a:p>
            <a:r>
              <a:rPr lang="zh-TW" altLang="en-US" sz="2400" dirty="0"/>
              <a:t>單一登入平台         資訊查詢服務        校園網路服務</a:t>
            </a:r>
            <a:r>
              <a:rPr lang="en-US" altLang="zh-TW" sz="2400" dirty="0"/>
              <a:t/>
            </a:r>
            <a:br>
              <a:rPr lang="en-US" altLang="zh-TW" sz="2400" dirty="0"/>
            </a:br>
            <a:r>
              <a:rPr lang="zh-TW" altLang="en-US" sz="2400" dirty="0"/>
              <a:t>        </a:t>
            </a:r>
            <a:r>
              <a:rPr lang="zh-TW" altLang="en-US" sz="2400" dirty="0">
                <a:hlinkClick r:id="rId3"/>
              </a:rPr>
              <a:t>資安通報紀錄</a:t>
            </a:r>
            <a:endParaRPr lang="zh-TW" altLang="en-US" sz="2400" dirty="0"/>
          </a:p>
          <a:p>
            <a:endParaRPr lang="zh-TW" altLang="en-US" sz="2000" dirty="0"/>
          </a:p>
          <a:p>
            <a:endParaRPr lang="zh-TW" altLang="en-US" sz="20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向右箭號 7"/>
          <p:cNvSpPr/>
          <p:nvPr/>
        </p:nvSpPr>
        <p:spPr>
          <a:xfrm>
            <a:off x="3044950" y="3679780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右箭號 8"/>
          <p:cNvSpPr/>
          <p:nvPr/>
        </p:nvSpPr>
        <p:spPr>
          <a:xfrm>
            <a:off x="5488230" y="3689860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向右箭號 9"/>
          <p:cNvSpPr/>
          <p:nvPr/>
        </p:nvSpPr>
        <p:spPr>
          <a:xfrm>
            <a:off x="1059785" y="4039820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836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資訊安全的威脅來源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5" name="群組 4"/>
          <p:cNvGrpSpPr/>
          <p:nvPr/>
        </p:nvGrpSpPr>
        <p:grpSpPr>
          <a:xfrm>
            <a:off x="1115616" y="1556792"/>
            <a:ext cx="7032081" cy="4600902"/>
            <a:chOff x="1115616" y="1556792"/>
            <a:chExt cx="7032081" cy="4600902"/>
          </a:xfrm>
        </p:grpSpPr>
        <p:sp>
          <p:nvSpPr>
            <p:cNvPr id="6" name="圓角矩形 15"/>
            <p:cNvSpPr/>
            <p:nvPr/>
          </p:nvSpPr>
          <p:spPr>
            <a:xfrm>
              <a:off x="4553864" y="1556792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安全威脅</a:t>
              </a:r>
            </a:p>
          </p:txBody>
        </p:sp>
        <p:sp>
          <p:nvSpPr>
            <p:cNvPr id="7" name="圓角矩形 18"/>
            <p:cNvSpPr/>
            <p:nvPr/>
          </p:nvSpPr>
          <p:spPr>
            <a:xfrm>
              <a:off x="2717907" y="2669382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人為因素</a:t>
              </a:r>
            </a:p>
          </p:txBody>
        </p:sp>
        <p:sp>
          <p:nvSpPr>
            <p:cNvPr id="8" name="圓角矩形 21"/>
            <p:cNvSpPr/>
            <p:nvPr/>
          </p:nvSpPr>
          <p:spPr>
            <a:xfrm>
              <a:off x="1115616" y="3994945"/>
              <a:ext cx="1414436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非惡意破壞</a:t>
              </a:r>
            </a:p>
          </p:txBody>
        </p:sp>
        <p:sp>
          <p:nvSpPr>
            <p:cNvPr id="9" name="圓角矩形 27"/>
            <p:cNvSpPr/>
            <p:nvPr/>
          </p:nvSpPr>
          <p:spPr>
            <a:xfrm>
              <a:off x="4053147" y="4036619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惡意破壞</a:t>
              </a:r>
            </a:p>
          </p:txBody>
        </p:sp>
        <p:sp>
          <p:nvSpPr>
            <p:cNvPr id="10" name="圓角矩形 39"/>
            <p:cNvSpPr/>
            <p:nvPr/>
          </p:nvSpPr>
          <p:spPr>
            <a:xfrm>
              <a:off x="6389822" y="2669382"/>
              <a:ext cx="1422538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非人為因素</a:t>
              </a:r>
            </a:p>
          </p:txBody>
        </p:sp>
        <p:sp>
          <p:nvSpPr>
            <p:cNvPr id="11" name="圓角矩形 42"/>
            <p:cNvSpPr/>
            <p:nvPr/>
          </p:nvSpPr>
          <p:spPr>
            <a:xfrm>
              <a:off x="5521913" y="3991919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硬體失效</a:t>
              </a:r>
            </a:p>
          </p:txBody>
        </p:sp>
        <p:sp>
          <p:nvSpPr>
            <p:cNvPr id="12" name="圓角矩形 4"/>
            <p:cNvSpPr/>
            <p:nvPr/>
          </p:nvSpPr>
          <p:spPr>
            <a:xfrm>
              <a:off x="6990680" y="4014269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天然災害</a:t>
              </a:r>
            </a:p>
          </p:txBody>
        </p:sp>
        <p:sp>
          <p:nvSpPr>
            <p:cNvPr id="13" name="圓角矩形 21"/>
            <p:cNvSpPr/>
            <p:nvPr/>
          </p:nvSpPr>
          <p:spPr>
            <a:xfrm>
              <a:off x="2666375" y="5439303"/>
              <a:ext cx="1157017" cy="7183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駭客</a:t>
              </a:r>
            </a:p>
          </p:txBody>
        </p:sp>
        <p:sp>
          <p:nvSpPr>
            <p:cNvPr id="14" name="圓角矩形 21"/>
            <p:cNvSpPr/>
            <p:nvPr/>
          </p:nvSpPr>
          <p:spPr>
            <a:xfrm>
              <a:off x="4053146" y="5424845"/>
              <a:ext cx="1157017" cy="7183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員工</a:t>
              </a:r>
            </a:p>
          </p:txBody>
        </p:sp>
        <p:sp>
          <p:nvSpPr>
            <p:cNvPr id="15" name="圓角矩形 21"/>
            <p:cNvSpPr/>
            <p:nvPr/>
          </p:nvSpPr>
          <p:spPr>
            <a:xfrm>
              <a:off x="5521912" y="5414989"/>
              <a:ext cx="1157017" cy="7183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非法存取</a:t>
              </a:r>
            </a:p>
          </p:txBody>
        </p:sp>
        <p:cxnSp>
          <p:nvCxnSpPr>
            <p:cNvPr id="16" name="肘形接點 15"/>
            <p:cNvCxnSpPr>
              <a:stCxn id="6" idx="2"/>
              <a:endCxn id="7" idx="0"/>
            </p:cNvCxnSpPr>
            <p:nvPr/>
          </p:nvCxnSpPr>
          <p:spPr>
            <a:xfrm rot="5400000">
              <a:off x="4017295" y="1554304"/>
              <a:ext cx="394200" cy="1835957"/>
            </a:xfrm>
            <a:prstGeom prst="bentConnector3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肘形接點 16"/>
            <p:cNvCxnSpPr>
              <a:endCxn id="10" idx="0"/>
            </p:cNvCxnSpPr>
            <p:nvPr/>
          </p:nvCxnSpPr>
          <p:spPr>
            <a:xfrm>
              <a:off x="5132374" y="2472282"/>
              <a:ext cx="1968717" cy="197100"/>
            </a:xfrm>
            <a:prstGeom prst="bentConnector2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肘形接點 17"/>
            <p:cNvCxnSpPr>
              <a:stCxn id="7" idx="2"/>
              <a:endCxn id="8" idx="0"/>
            </p:cNvCxnSpPr>
            <p:nvPr/>
          </p:nvCxnSpPr>
          <p:spPr>
            <a:xfrm rot="5400000">
              <a:off x="2256039" y="2954567"/>
              <a:ext cx="607173" cy="1473582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肘形接點 18"/>
            <p:cNvCxnSpPr>
              <a:stCxn id="9" idx="0"/>
            </p:cNvCxnSpPr>
            <p:nvPr/>
          </p:nvCxnSpPr>
          <p:spPr>
            <a:xfrm rot="16200000" flipV="1">
              <a:off x="3791407" y="3196369"/>
              <a:ext cx="345260" cy="1335239"/>
            </a:xfrm>
            <a:prstGeom prst="bentConnector2">
              <a:avLst/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肘形接點 19"/>
            <p:cNvCxnSpPr>
              <a:stCxn id="10" idx="2"/>
              <a:endCxn id="11" idx="0"/>
            </p:cNvCxnSpPr>
            <p:nvPr/>
          </p:nvCxnSpPr>
          <p:spPr>
            <a:xfrm rot="5400000">
              <a:off x="6298684" y="3189511"/>
              <a:ext cx="604147" cy="1000669"/>
            </a:xfrm>
            <a:prstGeom prst="bentConnector3">
              <a:avLst/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肘形接點 20"/>
            <p:cNvCxnSpPr>
              <a:stCxn id="12" idx="0"/>
              <a:endCxn id="10" idx="2"/>
            </p:cNvCxnSpPr>
            <p:nvPr/>
          </p:nvCxnSpPr>
          <p:spPr>
            <a:xfrm rot="16200000" flipV="1">
              <a:off x="7021892" y="3466972"/>
              <a:ext cx="626497" cy="468098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圓角矩形 21"/>
            <p:cNvSpPr/>
            <p:nvPr/>
          </p:nvSpPr>
          <p:spPr>
            <a:xfrm>
              <a:off x="1244325" y="5439304"/>
              <a:ext cx="1157017" cy="7183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操作失當</a:t>
              </a:r>
            </a:p>
          </p:txBody>
        </p:sp>
        <p:cxnSp>
          <p:nvCxnSpPr>
            <p:cNvPr id="23" name="直線接點 22"/>
            <p:cNvCxnSpPr>
              <a:stCxn id="8" idx="2"/>
              <a:endCxn id="22" idx="0"/>
            </p:cNvCxnSpPr>
            <p:nvPr/>
          </p:nvCxnSpPr>
          <p:spPr>
            <a:xfrm>
              <a:off x="1822834" y="4713335"/>
              <a:ext cx="0" cy="725969"/>
            </a:xfrm>
            <a:prstGeom prst="line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>
              <a:stCxn id="9" idx="2"/>
              <a:endCxn id="14" idx="0"/>
            </p:cNvCxnSpPr>
            <p:nvPr/>
          </p:nvCxnSpPr>
          <p:spPr>
            <a:xfrm flipH="1">
              <a:off x="4631655" y="4755009"/>
              <a:ext cx="1" cy="669836"/>
            </a:xfrm>
            <a:prstGeom prst="line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肘形接點 24"/>
            <p:cNvCxnSpPr>
              <a:stCxn id="13" idx="0"/>
            </p:cNvCxnSpPr>
            <p:nvPr/>
          </p:nvCxnSpPr>
          <p:spPr>
            <a:xfrm rot="5400000" flipH="1" flipV="1">
              <a:off x="3767197" y="4574844"/>
              <a:ext cx="342146" cy="1386773"/>
            </a:xfrm>
            <a:prstGeom prst="bentConnector2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肘形接點 25"/>
            <p:cNvCxnSpPr>
              <a:endCxn id="15" idx="0"/>
            </p:cNvCxnSpPr>
            <p:nvPr/>
          </p:nvCxnSpPr>
          <p:spPr>
            <a:xfrm>
              <a:off x="4631657" y="5097157"/>
              <a:ext cx="1468764" cy="317832"/>
            </a:xfrm>
            <a:prstGeom prst="bentConnector2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599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駭客們到底要什麼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2" name="內容版面配置區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98264"/>
              </p:ext>
            </p:extLst>
          </p:nvPr>
        </p:nvGraphicFramePr>
        <p:xfrm>
          <a:off x="601663" y="1444625"/>
          <a:ext cx="7940675" cy="4579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13" name="資料庫圖表 12"/>
          <p:cNvGraphicFramePr/>
          <p:nvPr>
            <p:extLst>
              <p:ext uri="{D42A27DB-BD31-4B8C-83A1-F6EECF244321}">
                <p14:modId xmlns:p14="http://schemas.microsoft.com/office/powerpoint/2010/main" val="673944634"/>
              </p:ext>
            </p:extLst>
          </p:nvPr>
        </p:nvGraphicFramePr>
        <p:xfrm>
          <a:off x="601670" y="1443834"/>
          <a:ext cx="7940660" cy="5039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5080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5523</Words>
  <Application>Microsoft Office PowerPoint</Application>
  <PresentationFormat>如螢幕大小 (4:3)</PresentationFormat>
  <Paragraphs>497</Paragraphs>
  <Slides>33</Slides>
  <Notes>29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34" baseType="lpstr">
      <vt:lpstr>Office Theme</vt:lpstr>
      <vt:lpstr>茶餘飯後話資訊安全</vt:lpstr>
      <vt:lpstr>一、為什麼要重視資訊安全?</vt:lpstr>
      <vt:lpstr>為什麼要重視資訊安全- Outline</vt:lpstr>
      <vt:lpstr>層出不窮的資安問題 影響你的食.衣.住.行</vt:lpstr>
      <vt:lpstr>層出不窮的資安問題 影響你的食.衣.住.行</vt:lpstr>
      <vt:lpstr>國內十大資安事件說給你聽</vt:lpstr>
      <vt:lpstr>本校105年資安事件統計</vt:lpstr>
      <vt:lpstr>資訊安全的威脅來源</vt:lpstr>
      <vt:lpstr>駭客們到底要什麼?</vt:lpstr>
      <vt:lpstr>駭客們到底要什麼?</vt:lpstr>
      <vt:lpstr>資安事件起因及因應</vt:lpstr>
      <vt:lpstr>資訊安全與資訊安全管理系統</vt:lpstr>
      <vt:lpstr>本校的資訊安全政策</vt:lpstr>
      <vt:lpstr>本校的資訊安全行動</vt:lpstr>
      <vt:lpstr>二、你我身邊的資安實例</vt:lpstr>
      <vt:lpstr>你我身邊的資安實例 - Outline</vt:lpstr>
      <vt:lpstr>案例一：ATM提款機遭駭，自行吐鈔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簡易資訊安全小撇步</vt:lpstr>
      <vt:lpstr>Q &amp; A  有獎徵答時間 (小七禮券等您來拿)</vt:lpstr>
      <vt:lpstr>有獎徵答</vt:lpstr>
      <vt:lpstr>PowerPoint 簡報</vt:lpstr>
      <vt:lpstr>      感謝聆聽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2014-06-03T04:58:32Z</dcterms:created>
  <dcterms:modified xsi:type="dcterms:W3CDTF">2017-03-28T05:03:22Z</dcterms:modified>
</cp:coreProperties>
</file>