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handoutMasterIdLst>
    <p:handoutMasterId r:id="rId26"/>
  </p:handoutMasterIdLst>
  <p:sldIdLst>
    <p:sldId id="256" r:id="rId2"/>
    <p:sldId id="257" r:id="rId3"/>
    <p:sldId id="300" r:id="rId4"/>
    <p:sldId id="259" r:id="rId5"/>
    <p:sldId id="298" r:id="rId6"/>
    <p:sldId id="260" r:id="rId7"/>
    <p:sldId id="299" r:id="rId8"/>
    <p:sldId id="297" r:id="rId9"/>
    <p:sldId id="301" r:id="rId10"/>
    <p:sldId id="302" r:id="rId11"/>
    <p:sldId id="296" r:id="rId12"/>
    <p:sldId id="280" r:id="rId13"/>
    <p:sldId id="281" r:id="rId14"/>
    <p:sldId id="282" r:id="rId15"/>
    <p:sldId id="303" r:id="rId16"/>
    <p:sldId id="304" r:id="rId17"/>
    <p:sldId id="277" r:id="rId18"/>
    <p:sldId id="271" r:id="rId19"/>
    <p:sldId id="290" r:id="rId20"/>
    <p:sldId id="284" r:id="rId21"/>
    <p:sldId id="295" r:id="rId22"/>
    <p:sldId id="285" r:id="rId23"/>
    <p:sldId id="278" r:id="rId24"/>
  </p:sldIdLst>
  <p:sldSz cx="10080625" cy="6480175"/>
  <p:notesSz cx="6807200" cy="9939338"/>
  <p:embeddedFontLst>
    <p:embeddedFont>
      <p:font typeface="Calibri" panose="020F0502020204030204" pitchFamily="34" charset="0"/>
      <p:regular r:id="rId27"/>
      <p:bold r:id="rId28"/>
      <p:italic r:id="rId29"/>
      <p:boldItalic r:id="rId30"/>
    </p:embeddedFont>
    <p:embeddedFont>
      <p:font typeface="微軟正黑體" panose="020B0604030504040204" pitchFamily="34" charset="-120"/>
      <p:regular r:id="rId31"/>
      <p:bold r:id="rId32"/>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807E"/>
    <a:srgbClr val="0000FF"/>
    <a:srgbClr val="42CDCA"/>
    <a:srgbClr val="30AAAA"/>
    <a:srgbClr val="3FA8DD"/>
    <a:srgbClr val="347E98"/>
    <a:srgbClr val="974807"/>
    <a:srgbClr val="CBB61D"/>
    <a:srgbClr val="CC0000"/>
    <a:srgbClr val="000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90" autoAdjust="0"/>
  </p:normalViewPr>
  <p:slideViewPr>
    <p:cSldViewPr>
      <p:cViewPr>
        <p:scale>
          <a:sx n="75" d="100"/>
          <a:sy n="75" d="100"/>
        </p:scale>
        <p:origin x="-2322" y="-822"/>
      </p:cViewPr>
      <p:guideLst>
        <p:guide orient="horz" pos="2041"/>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6034898F-22E2-42AA-BCB2-83F351BF40F2}" type="datetimeFigureOut">
              <a:rPr lang="zh-TW" altLang="en-US" smtClean="0"/>
              <a:t>2018/9/6</a:t>
            </a:fld>
            <a:endParaRPr lang="zh-TW" altLang="en-US"/>
          </a:p>
        </p:txBody>
      </p:sp>
      <p:sp>
        <p:nvSpPr>
          <p:cNvPr id="4" name="頁尾版面配置區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B1E5B7EE-FE95-4D15-8A60-78F8AD942FAF}" type="slidenum">
              <a:rPr lang="zh-TW" altLang="en-US" smtClean="0"/>
              <a:t>‹#›</a:t>
            </a:fld>
            <a:endParaRPr lang="zh-TW" altLang="en-US"/>
          </a:p>
        </p:txBody>
      </p:sp>
    </p:spTree>
    <p:extLst>
      <p:ext uri="{BB962C8B-B14F-4D97-AF65-F5344CB8AC3E}">
        <p14:creationId xmlns:p14="http://schemas.microsoft.com/office/powerpoint/2010/main" val="52451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B938B42-77ED-4C83-8929-6F093ED86C73}" type="datetimeFigureOut">
              <a:rPr lang="zh-TW" altLang="en-US" smtClean="0"/>
              <a:t>2018/9/6</a:t>
            </a:fld>
            <a:endParaRPr lang="zh-TW" altLang="en-US"/>
          </a:p>
        </p:txBody>
      </p:sp>
      <p:sp>
        <p:nvSpPr>
          <p:cNvPr id="4" name="投影片圖像版面配置區 3"/>
          <p:cNvSpPr>
            <a:spLocks noGrp="1" noRot="1" noChangeAspect="1"/>
          </p:cNvSpPr>
          <p:nvPr>
            <p:ph type="sldImg" idx="2"/>
          </p:nvPr>
        </p:nvSpPr>
        <p:spPr>
          <a:xfrm>
            <a:off x="506413" y="746125"/>
            <a:ext cx="5794375"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104F94CF-73A7-45A9-9B6F-3456B1753861}" type="slidenum">
              <a:rPr lang="zh-TW" altLang="en-US" smtClean="0"/>
              <a:t>‹#›</a:t>
            </a:fld>
            <a:endParaRPr lang="zh-TW" altLang="en-US"/>
          </a:p>
        </p:txBody>
      </p:sp>
    </p:spTree>
    <p:extLst>
      <p:ext uri="{BB962C8B-B14F-4D97-AF65-F5344CB8AC3E}">
        <p14:creationId xmlns:p14="http://schemas.microsoft.com/office/powerpoint/2010/main" val="254783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04F94CF-73A7-45A9-9B6F-3456B1753861}" type="slidenum">
              <a:rPr lang="zh-TW" altLang="en-US" smtClean="0"/>
              <a:t>23</a:t>
            </a:fld>
            <a:endParaRPr lang="zh-TW" altLang="en-US"/>
          </a:p>
        </p:txBody>
      </p:sp>
    </p:spTree>
    <p:extLst>
      <p:ext uri="{BB962C8B-B14F-4D97-AF65-F5344CB8AC3E}">
        <p14:creationId xmlns:p14="http://schemas.microsoft.com/office/powerpoint/2010/main" val="284436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56047" y="2013055"/>
            <a:ext cx="8568531" cy="1389038"/>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12094" y="3672100"/>
            <a:ext cx="7056438" cy="165604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366368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13787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08453" y="204006"/>
            <a:ext cx="2268141" cy="435461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04031" y="204006"/>
            <a:ext cx="6636411" cy="435461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207791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255874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96300" y="4164114"/>
            <a:ext cx="8568531" cy="128703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96300" y="2746577"/>
            <a:ext cx="8568531" cy="1417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320574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04031" y="1191034"/>
            <a:ext cx="4452276" cy="33675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24318" y="1191034"/>
            <a:ext cx="4452276" cy="33675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236583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04031" y="259507"/>
            <a:ext cx="9072563" cy="108003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04031" y="1450540"/>
            <a:ext cx="4454027" cy="604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504031" y="2055057"/>
            <a:ext cx="4454027" cy="37336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120820" y="1450540"/>
            <a:ext cx="4455776" cy="604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120820" y="2055057"/>
            <a:ext cx="4455776" cy="37336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81279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272906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373883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04034" y="258008"/>
            <a:ext cx="3316456" cy="1098029"/>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941245" y="258009"/>
            <a:ext cx="5635349" cy="5530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504034" y="1356038"/>
            <a:ext cx="3316456" cy="44326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122438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75873" y="4536124"/>
            <a:ext cx="6048375" cy="535515"/>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75873" y="579017"/>
            <a:ext cx="6048375" cy="38881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975873" y="5071639"/>
            <a:ext cx="6048375" cy="7605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68C000A-F83F-4DF9-A6C2-BF318C17F753}" type="datetimeFigureOut">
              <a:rPr lang="zh-TW" altLang="en-US" smtClean="0"/>
              <a:t>2018/9/6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326333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504031" y="259507"/>
            <a:ext cx="9072563" cy="108003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04031" y="1512041"/>
            <a:ext cx="9072563" cy="427661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504031" y="6006164"/>
            <a:ext cx="2352146" cy="345009"/>
          </a:xfrm>
          <a:prstGeom prst="rect">
            <a:avLst/>
          </a:prstGeom>
        </p:spPr>
        <p:txBody>
          <a:bodyPr vert="horz" lIns="91440" tIns="45720" rIns="91440" bIns="45720" rtlCol="0" anchor="ctr"/>
          <a:lstStyle>
            <a:lvl1pPr algn="l">
              <a:defRPr sz="1200">
                <a:solidFill>
                  <a:schemeClr val="tx1">
                    <a:tint val="75000"/>
                  </a:schemeClr>
                </a:solidFill>
              </a:defRPr>
            </a:lvl1pPr>
          </a:lstStyle>
          <a:p>
            <a:fld id="{B68C000A-F83F-4DF9-A6C2-BF318C17F753}" type="datetimeFigureOut">
              <a:rPr lang="zh-TW" altLang="en-US" smtClean="0"/>
              <a:t>2018/9/6</a:t>
            </a:fld>
            <a:endParaRPr lang="zh-TW" altLang="en-US"/>
          </a:p>
        </p:txBody>
      </p:sp>
      <p:sp>
        <p:nvSpPr>
          <p:cNvPr id="5" name="頁尾版面配置區 4"/>
          <p:cNvSpPr>
            <a:spLocks noGrp="1"/>
          </p:cNvSpPr>
          <p:nvPr>
            <p:ph type="ftr" sz="quarter" idx="3"/>
          </p:nvPr>
        </p:nvSpPr>
        <p:spPr>
          <a:xfrm>
            <a:off x="3444214" y="6006164"/>
            <a:ext cx="3192198" cy="34500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224448" y="6006164"/>
            <a:ext cx="2352146" cy="345009"/>
          </a:xfrm>
          <a:prstGeom prst="rect">
            <a:avLst/>
          </a:prstGeom>
        </p:spPr>
        <p:txBody>
          <a:bodyPr vert="horz" lIns="91440" tIns="45720" rIns="91440" bIns="45720" rtlCol="0" anchor="ctr"/>
          <a:lstStyle>
            <a:lvl1pPr algn="r">
              <a:defRPr sz="1200">
                <a:solidFill>
                  <a:schemeClr val="tx1">
                    <a:tint val="75000"/>
                  </a:schemeClr>
                </a:solidFill>
              </a:defRPr>
            </a:lvl1pPr>
          </a:lstStyle>
          <a:p>
            <a:fld id="{2B79EB48-0753-491A-BD5B-81EFB2413348}" type="slidenum">
              <a:rPr lang="zh-TW" altLang="en-US" smtClean="0"/>
              <a:t>‹#›</a:t>
            </a:fld>
            <a:endParaRPr lang="zh-TW" altLang="en-US"/>
          </a:p>
        </p:txBody>
      </p:sp>
    </p:spTree>
    <p:extLst>
      <p:ext uri="{BB962C8B-B14F-4D97-AF65-F5344CB8AC3E}">
        <p14:creationId xmlns:p14="http://schemas.microsoft.com/office/powerpoint/2010/main" val="286676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lis.nknu.edu.tw/zh/research-resources/interlibrary_loan" TargetMode="External"/><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943968" y="2303983"/>
            <a:ext cx="6024044" cy="1872208"/>
          </a:xfrm>
          <a:prstGeom prst="rect">
            <a:avLst/>
          </a:prstGeom>
          <a:solidFill>
            <a:srgbClr val="97480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159992" y="2488146"/>
            <a:ext cx="5497860" cy="147202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76200">
                <a:solidFill>
                  <a:schemeClr val="tx1"/>
                </a:solidFill>
              </a:ln>
              <a:solidFill>
                <a:schemeClr val="bg1"/>
              </a:solidFill>
            </a:endParaRPr>
          </a:p>
        </p:txBody>
      </p:sp>
      <p:sp>
        <p:nvSpPr>
          <p:cNvPr id="2" name="標題 1"/>
          <p:cNvSpPr>
            <a:spLocks noGrp="1"/>
          </p:cNvSpPr>
          <p:nvPr>
            <p:ph type="ctrTitle"/>
          </p:nvPr>
        </p:nvSpPr>
        <p:spPr>
          <a:xfrm>
            <a:off x="2115307" y="2303983"/>
            <a:ext cx="5587230" cy="1411078"/>
          </a:xfrm>
          <a:ln>
            <a:noFill/>
          </a:ln>
        </p:spPr>
        <p:txBody>
          <a:bodyPr>
            <a:normAutofit/>
          </a:bodyPr>
          <a:lstStyle/>
          <a:p>
            <a:r>
              <a:rPr lang="zh-TW" altLang="en-US" sz="39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圖書資源運用快速入門</a:t>
            </a:r>
          </a:p>
        </p:txBody>
      </p:sp>
      <p:sp>
        <p:nvSpPr>
          <p:cNvPr id="3" name="矩形 2"/>
          <p:cNvSpPr/>
          <p:nvPr/>
        </p:nvSpPr>
        <p:spPr>
          <a:xfrm>
            <a:off x="3713607" y="3557656"/>
            <a:ext cx="8928743" cy="369332"/>
          </a:xfrm>
          <a:prstGeom prst="rect">
            <a:avLst/>
          </a:prstGeom>
        </p:spPr>
        <p:txBody>
          <a:bodyPr wrap="square">
            <a:spAutoFit/>
          </a:bodyPr>
          <a:lstStyle/>
          <a:p>
            <a:pPr>
              <a:spcBef>
                <a:spcPts val="600"/>
              </a:spcBef>
              <a:spcAft>
                <a:spcPts val="600"/>
              </a:spcAft>
            </a:pPr>
            <a:r>
              <a:rPr lang="zh-TW" altLang="en-US"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知識服務組 榆</a:t>
            </a:r>
            <a:r>
              <a:rPr lang="zh-TW" altLang="en-US"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鈞</a:t>
            </a:r>
            <a:endParaRPr lang="zh-TW" altLang="en-US" dirty="0"/>
          </a:p>
        </p:txBody>
      </p:sp>
    </p:spTree>
    <p:extLst>
      <p:ext uri="{BB962C8B-B14F-4D97-AF65-F5344CB8AC3E}">
        <p14:creationId xmlns:p14="http://schemas.microsoft.com/office/powerpoint/2010/main" val="4015589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wnloads\photo-1522794338816-ee3a17a00ae8.jpg"/>
          <p:cNvPicPr>
            <a:picLocks noChangeAspect="1" noChangeArrowheads="1"/>
          </p:cNvPicPr>
          <p:nvPr/>
        </p:nvPicPr>
        <p:blipFill rotWithShape="1">
          <a:blip r:embed="rId2">
            <a:extLst>
              <a:ext uri="{28A0092B-C50C-407E-A947-70E740481C1C}">
                <a14:useLocalDpi xmlns:a14="http://schemas.microsoft.com/office/drawing/2010/main" val="0"/>
              </a:ext>
            </a:extLst>
          </a:blip>
          <a:srcRect r="13078"/>
          <a:stretch/>
        </p:blipFill>
        <p:spPr bwMode="auto">
          <a:xfrm>
            <a:off x="-144264" y="-288305"/>
            <a:ext cx="8932664" cy="770485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rot="844876">
            <a:off x="3969120" y="-682851"/>
            <a:ext cx="102162" cy="8424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平行四邊形 6"/>
          <p:cNvSpPr/>
          <p:nvPr/>
        </p:nvSpPr>
        <p:spPr>
          <a:xfrm>
            <a:off x="3089787" y="-792361"/>
            <a:ext cx="8712968" cy="9001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文字方塊 7"/>
          <p:cNvSpPr txBox="1"/>
          <p:nvPr/>
        </p:nvSpPr>
        <p:spPr>
          <a:xfrm>
            <a:off x="5209556" y="303753"/>
            <a:ext cx="4578497" cy="523220"/>
          </a:xfrm>
          <a:prstGeom prst="rect">
            <a:avLst/>
          </a:prstGeom>
          <a:noFill/>
        </p:spPr>
        <p:txBody>
          <a:bodyPr wrap="none" rtlCol="0">
            <a:spAutoFit/>
          </a:bodyPr>
          <a:lstStyle/>
          <a:p>
            <a:r>
              <a:rPr lang="zh-TW" altLang="en-US" sz="2800" dirty="0" smtClean="0">
                <a:solidFill>
                  <a:srgbClr val="0000D2"/>
                </a:solidFill>
                <a:latin typeface="微軟正黑體" panose="020B0604030504040204" pitchFamily="34" charset="-120"/>
                <a:ea typeface="微軟正黑體" panose="020B0604030504040204" pitchFamily="34" charset="-120"/>
              </a:rPr>
              <a:t>圖書館帳</a:t>
            </a:r>
            <a:r>
              <a:rPr lang="zh-TW" altLang="en-US" sz="2800" dirty="0" smtClean="0">
                <a:solidFill>
                  <a:srgbClr val="0000D2"/>
                </a:solidFill>
                <a:latin typeface="微軟正黑體" panose="020B0604030504040204" pitchFamily="34" charset="-120"/>
                <a:ea typeface="微軟正黑體" panose="020B0604030504040204" pitchFamily="34" charset="-120"/>
              </a:rPr>
              <a:t>密 </a:t>
            </a:r>
            <a:r>
              <a:rPr lang="en-US" altLang="zh-TW" sz="2800" dirty="0" smtClean="0">
                <a:solidFill>
                  <a:srgbClr val="0000D2"/>
                </a:solidFill>
                <a:latin typeface="微軟正黑體" panose="020B0604030504040204" pitchFamily="34" charset="-120"/>
                <a:ea typeface="微軟正黑體" panose="020B0604030504040204" pitchFamily="34" charset="-120"/>
              </a:rPr>
              <a:t>= </a:t>
            </a:r>
            <a:r>
              <a:rPr lang="zh-TW" altLang="en-US" sz="2800" dirty="0" smtClean="0">
                <a:solidFill>
                  <a:srgbClr val="0000D2"/>
                </a:solidFill>
                <a:latin typeface="微軟正黑體" panose="020B0604030504040204" pitchFamily="34" charset="-120"/>
                <a:ea typeface="微軟正黑體" panose="020B0604030504040204" pitchFamily="34" charset="-120"/>
              </a:rPr>
              <a:t>我的借閱</a:t>
            </a:r>
            <a:r>
              <a:rPr lang="zh-TW" altLang="en-US" sz="2800" dirty="0" smtClean="0">
                <a:solidFill>
                  <a:srgbClr val="0000D2"/>
                </a:solidFill>
                <a:latin typeface="微軟正黑體" panose="020B0604030504040204" pitchFamily="34" charset="-120"/>
                <a:ea typeface="微軟正黑體" panose="020B0604030504040204" pitchFamily="34" charset="-120"/>
              </a:rPr>
              <a:t>紀錄</a:t>
            </a:r>
            <a:endParaRPr lang="zh-TW" altLang="en-US" sz="2800" dirty="0">
              <a:solidFill>
                <a:srgbClr val="0000D2"/>
              </a:solidFill>
              <a:latin typeface="微軟正黑體" panose="020B0604030504040204" pitchFamily="34" charset="-120"/>
              <a:ea typeface="微軟正黑體" panose="020B0604030504040204" pitchFamily="34" charset="-120"/>
            </a:endParaRPr>
          </a:p>
        </p:txBody>
      </p:sp>
      <p:sp>
        <p:nvSpPr>
          <p:cNvPr id="9" name="矩形 8"/>
          <p:cNvSpPr/>
          <p:nvPr/>
        </p:nvSpPr>
        <p:spPr>
          <a:xfrm>
            <a:off x="5298348" y="957016"/>
            <a:ext cx="4030270" cy="4001095"/>
          </a:xfrm>
          <a:prstGeom prst="rect">
            <a:avLst/>
          </a:prstGeom>
        </p:spPr>
        <p:txBody>
          <a:bodyPr wrap="none">
            <a:spAutoFit/>
          </a:bodyPr>
          <a:lstStyle/>
          <a:p>
            <a:pPr>
              <a:spcBef>
                <a:spcPts val="600"/>
              </a:spcBef>
              <a:spcAft>
                <a:spcPts val="600"/>
              </a:spcAft>
            </a:pPr>
            <a:r>
              <a:rPr lang="zh-TW" altLang="en-US" sz="2300" dirty="0" smtClean="0">
                <a:latin typeface="微軟正黑體" panose="020B0604030504040204" pitchFamily="34" charset="-120"/>
                <a:ea typeface="微軟正黑體" panose="020B0604030504040204" pitchFamily="34" charset="-120"/>
              </a:rPr>
              <a:t>一、帳號：共</a:t>
            </a:r>
            <a:r>
              <a:rPr lang="en-US" altLang="zh-TW" sz="2300" dirty="0" smtClean="0">
                <a:latin typeface="微軟正黑體" panose="020B0604030504040204" pitchFamily="34" charset="-120"/>
                <a:ea typeface="微軟正黑體" panose="020B0604030504040204" pitchFamily="34" charset="-120"/>
              </a:rPr>
              <a:t>8</a:t>
            </a:r>
            <a:r>
              <a:rPr lang="zh-TW" altLang="en-US" sz="2300" dirty="0" smtClean="0">
                <a:latin typeface="微軟正黑體" panose="020B0604030504040204" pitchFamily="34" charset="-120"/>
                <a:ea typeface="微軟正黑體" panose="020B0604030504040204" pitchFamily="34" charset="-120"/>
              </a:rPr>
              <a:t>碼</a:t>
            </a:r>
            <a:endParaRPr lang="en-US" altLang="zh-TW" sz="23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2300" dirty="0">
                <a:latin typeface="微軟正黑體" panose="020B0604030504040204" pitchFamily="34" charset="-120"/>
                <a:ea typeface="微軟正黑體" panose="020B0604030504040204" pitchFamily="34" charset="-120"/>
              </a:rPr>
              <a:t> </a:t>
            </a:r>
            <a:r>
              <a:rPr lang="en-US" altLang="zh-TW" sz="2300" dirty="0" smtClean="0">
                <a:latin typeface="微軟正黑體" panose="020B0604030504040204" pitchFamily="34" charset="-120"/>
                <a:ea typeface="微軟正黑體" panose="020B0604030504040204" pitchFamily="34" charset="-120"/>
              </a:rPr>
              <a:t>       1.</a:t>
            </a:r>
            <a:r>
              <a:rPr lang="zh-TW" altLang="en-US" sz="2300" dirty="0" smtClean="0">
                <a:latin typeface="微軟正黑體" panose="020B0604030504040204" pitchFamily="34" charset="-120"/>
                <a:ea typeface="微軟正黑體" panose="020B0604030504040204" pitchFamily="34" charset="-120"/>
              </a:rPr>
              <a:t>教師：</a:t>
            </a:r>
            <a:r>
              <a:rPr lang="en-US" altLang="zh-TW" sz="2300" dirty="0" smtClean="0">
                <a:latin typeface="微軟正黑體" panose="020B0604030504040204" pitchFamily="34" charset="-120"/>
                <a:ea typeface="微軟正黑體" panose="020B0604030504040204" pitchFamily="34" charset="-120"/>
              </a:rPr>
              <a:t>00000+3</a:t>
            </a:r>
            <a:r>
              <a:rPr lang="zh-TW" altLang="en-US" sz="2300" dirty="0" smtClean="0">
                <a:latin typeface="微軟正黑體" panose="020B0604030504040204" pitchFamily="34" charset="-120"/>
                <a:ea typeface="微軟正黑體" panose="020B0604030504040204" pitchFamily="34" charset="-120"/>
              </a:rPr>
              <a:t>位數字</a:t>
            </a:r>
            <a:endParaRPr lang="en-US" altLang="zh-TW" sz="23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2300" dirty="0">
                <a:latin typeface="微軟正黑體" panose="020B0604030504040204" pitchFamily="34" charset="-120"/>
                <a:ea typeface="微軟正黑體" panose="020B0604030504040204" pitchFamily="34" charset="-120"/>
              </a:rPr>
              <a:t> </a:t>
            </a:r>
            <a:r>
              <a:rPr lang="en-US" altLang="zh-TW" sz="2300" dirty="0" smtClean="0">
                <a:latin typeface="微軟正黑體" panose="020B0604030504040204" pitchFamily="34" charset="-120"/>
                <a:ea typeface="微軟正黑體" panose="020B0604030504040204" pitchFamily="34" charset="-120"/>
              </a:rPr>
              <a:t>       2.</a:t>
            </a:r>
            <a:r>
              <a:rPr lang="zh-TW" altLang="en-US" sz="2300" dirty="0" smtClean="0">
                <a:latin typeface="微軟正黑體" panose="020B0604030504040204" pitchFamily="34" charset="-120"/>
                <a:ea typeface="微軟正黑體" panose="020B0604030504040204" pitchFamily="34" charset="-120"/>
              </a:rPr>
              <a:t>職員：</a:t>
            </a:r>
            <a:r>
              <a:rPr lang="en-US" altLang="zh-TW" sz="2300" dirty="0" smtClean="0">
                <a:latin typeface="微軟正黑體" panose="020B0604030504040204" pitchFamily="34" charset="-120"/>
                <a:ea typeface="微軟正黑體" panose="020B0604030504040204" pitchFamily="34" charset="-120"/>
              </a:rPr>
              <a:t>0000+4</a:t>
            </a:r>
            <a:r>
              <a:rPr lang="zh-TW" altLang="en-US" sz="2300" dirty="0" smtClean="0">
                <a:latin typeface="微軟正黑體" panose="020B0604030504040204" pitchFamily="34" charset="-120"/>
                <a:ea typeface="微軟正黑體" panose="020B0604030504040204" pitchFamily="34" charset="-120"/>
              </a:rPr>
              <a:t>位數字</a:t>
            </a:r>
            <a:endParaRPr lang="en-US" altLang="zh-TW" sz="2300" dirty="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sz="2300" dirty="0" smtClean="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sz="2300" dirty="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sz="2300" dirty="0" smtClean="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sz="2300" dirty="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sz="2300" dirty="0" smtClean="0">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4660535" y="2729205"/>
            <a:ext cx="5676538" cy="3445653"/>
            <a:chOff x="4600243" y="2159967"/>
            <a:chExt cx="5676538" cy="3445653"/>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023" y="3456111"/>
              <a:ext cx="1590675"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9922" y="3256251"/>
              <a:ext cx="2062458" cy="209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4600243" y="2159967"/>
              <a:ext cx="825867" cy="861774"/>
            </a:xfrm>
            <a:prstGeom prst="rect">
              <a:avLst/>
            </a:prstGeom>
          </p:spPr>
          <p:txBody>
            <a:bodyPr wrap="none">
              <a:spAutoFit/>
            </a:bodyPr>
            <a:lstStyle/>
            <a:p>
              <a:r>
                <a:rPr lang="en-US" altLang="zh-TW" sz="5000" dirty="0" smtClean="0"/>
                <a:t>『</a:t>
              </a:r>
              <a:endParaRPr lang="zh-TW" altLang="en-US" sz="5000" dirty="0"/>
            </a:p>
          </p:txBody>
        </p:sp>
        <p:sp>
          <p:nvSpPr>
            <p:cNvPr id="15" name="矩形 14"/>
            <p:cNvSpPr/>
            <p:nvPr/>
          </p:nvSpPr>
          <p:spPr>
            <a:xfrm rot="10800000">
              <a:off x="9221698" y="4743846"/>
              <a:ext cx="825867" cy="861774"/>
            </a:xfrm>
            <a:prstGeom prst="rect">
              <a:avLst/>
            </a:prstGeom>
          </p:spPr>
          <p:txBody>
            <a:bodyPr wrap="none">
              <a:spAutoFit/>
            </a:bodyPr>
            <a:lstStyle/>
            <a:p>
              <a:r>
                <a:rPr lang="en-US" altLang="zh-TW" sz="5000" dirty="0" smtClean="0"/>
                <a:t>『</a:t>
              </a:r>
              <a:endParaRPr lang="zh-TW" altLang="en-US" sz="5000" dirty="0"/>
            </a:p>
          </p:txBody>
        </p:sp>
        <p:sp>
          <p:nvSpPr>
            <p:cNvPr id="13" name="矩形 12"/>
            <p:cNvSpPr/>
            <p:nvPr/>
          </p:nvSpPr>
          <p:spPr>
            <a:xfrm>
              <a:off x="5238056" y="2388326"/>
              <a:ext cx="5038725" cy="861774"/>
            </a:xfrm>
            <a:prstGeom prst="rect">
              <a:avLst/>
            </a:prstGeom>
          </p:spPr>
          <p:txBody>
            <a:bodyPr>
              <a:spAutoFit/>
            </a:bodyPr>
            <a:lstStyle/>
            <a:p>
              <a:pPr>
                <a:spcBef>
                  <a:spcPts val="600"/>
                </a:spcBef>
                <a:spcAft>
                  <a:spcPts val="600"/>
                </a:spcAft>
              </a:pPr>
              <a:r>
                <a:rPr lang="zh-TW" altLang="en-US" sz="2000" dirty="0">
                  <a:latin typeface="微軟正黑體" panose="020B0604030504040204" pitchFamily="34" charset="-120"/>
                  <a:ea typeface="微軟正黑體" panose="020B0604030504040204" pitchFamily="34" charset="-120"/>
                </a:rPr>
                <a:t>歡迎至單一登入系統 </a:t>
              </a:r>
              <a:r>
                <a:rPr lang="en-US" altLang="zh-TW" sz="2000" dirty="0">
                  <a:latin typeface="微軟正黑體" panose="020B0604030504040204" pitchFamily="34" charset="-120"/>
                  <a:ea typeface="微軟正黑體" panose="020B0604030504040204" pitchFamily="34" charset="-120"/>
                </a:rPr>
                <a:t>&gt; </a:t>
              </a:r>
              <a:r>
                <a:rPr lang="zh-TW" altLang="en-US" sz="2000" dirty="0">
                  <a:latin typeface="微軟正黑體" panose="020B0604030504040204" pitchFamily="34" charset="-120"/>
                  <a:ea typeface="微軟正黑體" panose="020B0604030504040204" pitchFamily="34" charset="-120"/>
                </a:rPr>
                <a:t>初次設定</a:t>
              </a:r>
              <a:endParaRPr lang="en-US" altLang="zh-TW" sz="2000" dirty="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2000" dirty="0">
                  <a:latin typeface="微軟正黑體" panose="020B0604030504040204" pitchFamily="34" charset="-120"/>
                  <a:ea typeface="微軟正黑體" panose="020B0604030504040204" pitchFamily="34" charset="-120"/>
                </a:rPr>
                <a:t>&gt;</a:t>
              </a:r>
              <a:r>
                <a:rPr lang="zh-TW" altLang="en-US" sz="2000" dirty="0">
                  <a:latin typeface="微軟正黑體" panose="020B0604030504040204" pitchFamily="34" charset="-120"/>
                  <a:ea typeface="微軟正黑體" panose="020B0604030504040204" pitchFamily="34" charset="-120"/>
                </a:rPr>
                <a:t>查詢與測試 </a:t>
              </a:r>
              <a:r>
                <a:rPr lang="en-US" altLang="zh-TW" sz="2000" dirty="0">
                  <a:latin typeface="微軟正黑體" panose="020B0604030504040204" pitchFamily="34" charset="-120"/>
                  <a:ea typeface="微軟正黑體" panose="020B0604030504040204" pitchFamily="34" charset="-120"/>
                </a:rPr>
                <a:t>&gt;</a:t>
              </a:r>
              <a:r>
                <a:rPr lang="zh-TW" altLang="en-US" sz="2000" dirty="0">
                  <a:latin typeface="微軟正黑體" panose="020B0604030504040204" pitchFamily="34" charset="-120"/>
                  <a:ea typeface="微軟正黑體" panose="020B0604030504040204" pitchFamily="34" charset="-120"/>
                </a:rPr>
                <a:t>圖書館證號查詢</a:t>
              </a:r>
              <a:endParaRPr lang="en-US" altLang="zh-TW" sz="2000"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11562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user\Downloads\photo-1522794338816-ee3a17a00a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64" y="-288305"/>
            <a:ext cx="10276684" cy="7704856"/>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040" y="3816151"/>
            <a:ext cx="756047" cy="1051457"/>
          </a:xfrm>
          <a:prstGeom prst="rect">
            <a:avLst/>
          </a:prstGeom>
        </p:spPr>
      </p:pic>
      <p:sp>
        <p:nvSpPr>
          <p:cNvPr id="12" name="平行四邊形 11"/>
          <p:cNvSpPr/>
          <p:nvPr/>
        </p:nvSpPr>
        <p:spPr>
          <a:xfrm>
            <a:off x="-2232496" y="-1080393"/>
            <a:ext cx="8712968" cy="9001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p:cNvSpPr/>
          <p:nvPr/>
        </p:nvSpPr>
        <p:spPr>
          <a:xfrm rot="844876">
            <a:off x="5487598" y="-647726"/>
            <a:ext cx="102162" cy="8424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287784" y="580080"/>
            <a:ext cx="4451027" cy="2354491"/>
          </a:xfrm>
          <a:prstGeom prst="rect">
            <a:avLst/>
          </a:prstGeom>
          <a:noFill/>
        </p:spPr>
        <p:txBody>
          <a:bodyPr wrap="none" rtlCol="0">
            <a:spAutoFit/>
          </a:bodyPr>
          <a:lstStyle/>
          <a:p>
            <a:pPr>
              <a:spcBef>
                <a:spcPts val="600"/>
              </a:spcBef>
              <a:spcAft>
                <a:spcPts val="600"/>
              </a:spcAft>
            </a:pPr>
            <a:r>
              <a:rPr lang="en-US" altLang="zh-TW" sz="2300" dirty="0" smtClean="0">
                <a:latin typeface="微軟正黑體" panose="020B0604030504040204" pitchFamily="34" charset="-120"/>
                <a:ea typeface="微軟正黑體" panose="020B0604030504040204" pitchFamily="34" charset="-120"/>
              </a:rPr>
              <a:t>3.</a:t>
            </a:r>
            <a:r>
              <a:rPr lang="zh-TW" altLang="en-US" sz="2300" dirty="0" smtClean="0">
                <a:latin typeface="微軟正黑體" panose="020B0604030504040204" pitchFamily="34" charset="-120"/>
                <a:ea typeface="微軟正黑體" panose="020B0604030504040204" pitchFamily="34" charset="-120"/>
              </a:rPr>
              <a:t>設定方式</a:t>
            </a:r>
            <a:r>
              <a:rPr lang="en-US" altLang="zh-TW" sz="2300" dirty="0" smtClean="0">
                <a:latin typeface="微軟正黑體" panose="020B0604030504040204" pitchFamily="34" charset="-120"/>
                <a:ea typeface="微軟正黑體" panose="020B0604030504040204" pitchFamily="34" charset="-120"/>
              </a:rPr>
              <a:t>            </a:t>
            </a:r>
          </a:p>
          <a:p>
            <a:pPr>
              <a:spcBef>
                <a:spcPts val="600"/>
              </a:spcBef>
              <a:spcAft>
                <a:spcPts val="600"/>
              </a:spcAft>
            </a:pPr>
            <a:r>
              <a:rPr lang="zh-TW" altLang="en-US" sz="2300" dirty="0" smtClean="0">
                <a:latin typeface="微軟正黑體" panose="020B0604030504040204" pitchFamily="34" charset="-120"/>
                <a:ea typeface="微軟正黑體" panose="020B0604030504040204" pitchFamily="34" charset="-120"/>
              </a:rPr>
              <a:t>圖資處網頁</a:t>
            </a:r>
            <a:r>
              <a:rPr lang="en-US" altLang="zh-TW" sz="2300" dirty="0" smtClean="0">
                <a:latin typeface="微軟正黑體" panose="020B0604030504040204" pitchFamily="34" charset="-120"/>
                <a:ea typeface="微軟正黑體" panose="020B0604030504040204" pitchFamily="34" charset="-120"/>
              </a:rPr>
              <a:t>&gt;</a:t>
            </a:r>
            <a:r>
              <a:rPr lang="zh-TW" altLang="en-US" sz="2300" dirty="0" smtClean="0">
                <a:latin typeface="微軟正黑體" panose="020B0604030504040204" pitchFamily="34" charset="-120"/>
                <a:ea typeface="微軟正黑體" panose="020B0604030504040204" pitchFamily="34" charset="-120"/>
              </a:rPr>
              <a:t>點選借閱紀錄</a:t>
            </a:r>
            <a:r>
              <a:rPr lang="en-US" altLang="zh-TW" sz="2300" dirty="0" smtClean="0">
                <a:latin typeface="微軟正黑體" panose="020B0604030504040204" pitchFamily="34" charset="-120"/>
                <a:ea typeface="微軟正黑體" panose="020B0604030504040204" pitchFamily="34" charset="-120"/>
              </a:rPr>
              <a:t>&gt;</a:t>
            </a:r>
          </a:p>
          <a:p>
            <a:pPr>
              <a:spcBef>
                <a:spcPts val="600"/>
              </a:spcBef>
              <a:spcAft>
                <a:spcPts val="600"/>
              </a:spcAft>
            </a:pPr>
            <a:r>
              <a:rPr lang="zh-TW" altLang="en-US" sz="2300" dirty="0" smtClean="0">
                <a:latin typeface="微軟正黑體" panose="020B0604030504040204" pitchFamily="34" charset="-120"/>
                <a:ea typeface="微軟正黑體" panose="020B0604030504040204" pitchFamily="34" charset="-120"/>
              </a:rPr>
              <a:t>輸入帳號，</a:t>
            </a:r>
            <a:r>
              <a:rPr lang="en-US" altLang="zh-TW" sz="2300" dirty="0" smtClean="0">
                <a:latin typeface="微軟正黑體" panose="020B0604030504040204" pitchFamily="34" charset="-120"/>
                <a:ea typeface="微軟正黑體" panose="020B0604030504040204" pitchFamily="34" charset="-120"/>
              </a:rPr>
              <a:t>enter</a:t>
            </a:r>
            <a:r>
              <a:rPr lang="zh-TW" altLang="en-US" sz="2300" dirty="0" smtClean="0">
                <a:latin typeface="微軟正黑體" panose="020B0604030504040204" pitchFamily="34" charset="-120"/>
                <a:ea typeface="微軟正黑體" panose="020B0604030504040204" pitchFamily="34" charset="-120"/>
              </a:rPr>
              <a:t>後即可設定密碼</a:t>
            </a:r>
            <a:endParaRPr lang="en-US" altLang="zh-TW" sz="23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1900" dirty="0">
                <a:solidFill>
                  <a:srgbClr val="FF0000"/>
                </a:solidFill>
                <a:latin typeface="微軟正黑體" panose="020B0604030504040204" pitchFamily="34" charset="-120"/>
                <a:ea typeface="微軟正黑體" panose="020B0604030504040204" pitchFamily="34" charset="-120"/>
              </a:rPr>
              <a:t>*</a:t>
            </a:r>
            <a:r>
              <a:rPr lang="zh-TW" altLang="en-US" sz="1900" dirty="0" smtClean="0">
                <a:solidFill>
                  <a:srgbClr val="FF0000"/>
                </a:solidFill>
                <a:latin typeface="微軟正黑體" panose="020B0604030504040204" pitchFamily="34" charset="-120"/>
                <a:ea typeface="微軟正黑體" panose="020B0604030504040204" pitchFamily="34" charset="-120"/>
              </a:rPr>
              <a:t>沒有預設密碼</a:t>
            </a:r>
            <a:endParaRPr lang="en-US" altLang="zh-TW" sz="1900" dirty="0" smtClean="0">
              <a:solidFill>
                <a:srgbClr val="FF0000"/>
              </a:solidFill>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1900" dirty="0" smtClean="0">
                <a:solidFill>
                  <a:srgbClr val="FF0000"/>
                </a:solidFill>
                <a:latin typeface="微軟正黑體" panose="020B0604030504040204" pitchFamily="34" charset="-120"/>
                <a:ea typeface="微軟正黑體" panose="020B0604030504040204" pitchFamily="34" charset="-120"/>
              </a:rPr>
              <a:t>*</a:t>
            </a:r>
            <a:r>
              <a:rPr lang="zh-TW" altLang="en-US" sz="1900" dirty="0" smtClean="0">
                <a:solidFill>
                  <a:srgbClr val="FF0000"/>
                </a:solidFill>
                <a:latin typeface="微軟正黑體" panose="020B0604030504040204" pitchFamily="34" charset="-120"/>
                <a:ea typeface="微軟正黑體" panose="020B0604030504040204" pitchFamily="34" charset="-120"/>
              </a:rPr>
              <a:t>建議與單一登入密碼相同</a:t>
            </a:r>
            <a:endParaRPr lang="zh-TW" altLang="en-US" sz="1900" dirty="0">
              <a:solidFill>
                <a:srgbClr val="FF0000"/>
              </a:solidFill>
              <a:latin typeface="微軟正黑體" panose="020B0604030504040204" pitchFamily="34" charset="-120"/>
              <a:ea typeface="微軟正黑體" panose="020B0604030504040204" pitchFamily="34" charset="-12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521" y="3065142"/>
            <a:ext cx="933598" cy="1198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14"/>
          <p:cNvSpPr txBox="1"/>
          <p:nvPr/>
        </p:nvSpPr>
        <p:spPr>
          <a:xfrm>
            <a:off x="275332" y="4344210"/>
            <a:ext cx="4019049" cy="1969770"/>
          </a:xfrm>
          <a:prstGeom prst="rect">
            <a:avLst/>
          </a:prstGeom>
          <a:noFill/>
        </p:spPr>
        <p:txBody>
          <a:bodyPr wrap="none" rtlCol="0">
            <a:spAutoFit/>
          </a:bodyPr>
          <a:lstStyle/>
          <a:p>
            <a:pPr>
              <a:spcBef>
                <a:spcPts val="600"/>
              </a:spcBef>
              <a:spcAft>
                <a:spcPts val="600"/>
              </a:spcAft>
            </a:pPr>
            <a:r>
              <a:rPr lang="en-US" altLang="zh-TW" sz="2300" dirty="0" smtClean="0">
                <a:latin typeface="微軟正黑體" panose="020B0604030504040204" pitchFamily="34" charset="-120"/>
                <a:ea typeface="微軟正黑體" panose="020B0604030504040204" pitchFamily="34" charset="-120"/>
              </a:rPr>
              <a:t>4.</a:t>
            </a:r>
            <a:r>
              <a:rPr lang="zh-TW" altLang="en-US" sz="2300" dirty="0" smtClean="0">
                <a:latin typeface="微軟正黑體" panose="020B0604030504040204" pitchFamily="34" charset="-120"/>
                <a:ea typeface="微軟正黑體" panose="020B0604030504040204" pitchFamily="34" charset="-120"/>
              </a:rPr>
              <a:t>功用：</a:t>
            </a:r>
            <a:endParaRPr lang="en-US" altLang="zh-TW" sz="23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2300" dirty="0" smtClean="0">
                <a:latin typeface="微軟正黑體" panose="020B0604030504040204" pitchFamily="34" charset="-120"/>
                <a:ea typeface="微軟正黑體" panose="020B0604030504040204" pitchFamily="34" charset="-120"/>
              </a:rPr>
              <a:t>可查詢到期日、借書到期日、</a:t>
            </a:r>
            <a:endParaRPr lang="en-US" altLang="zh-TW" sz="2300" dirty="0">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2300" dirty="0" smtClean="0">
                <a:latin typeface="微軟正黑體" panose="020B0604030504040204" pitchFamily="34" charset="-120"/>
                <a:ea typeface="微軟正黑體" panose="020B0604030504040204" pitchFamily="34" charset="-120"/>
              </a:rPr>
              <a:t>預約書到館了沒及罰款</a:t>
            </a:r>
            <a:r>
              <a:rPr lang="zh-TW" altLang="en-US" sz="2300" dirty="0" smtClean="0">
                <a:latin typeface="微軟正黑體" panose="020B0604030504040204" pitchFamily="34" charset="-120"/>
                <a:ea typeface="微軟正黑體" panose="020B0604030504040204" pitchFamily="34" charset="-120"/>
              </a:rPr>
              <a:t>等</a:t>
            </a:r>
            <a:endParaRPr lang="en-US" altLang="zh-TW" sz="23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2300" dirty="0" smtClean="0">
                <a:latin typeface="微軟正黑體" panose="020B0604030504040204" pitchFamily="34" charset="-120"/>
                <a:ea typeface="微軟正黑體" panose="020B0604030504040204" pitchFamily="34" charset="-120"/>
              </a:rPr>
              <a:t>也可使用電子資源</a:t>
            </a:r>
            <a:endParaRPr lang="en-US" altLang="zh-TW" sz="23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4652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矩形 2"/>
          <p:cNvSpPr/>
          <p:nvPr/>
        </p:nvSpPr>
        <p:spPr>
          <a:xfrm>
            <a:off x="2159992" y="-288305"/>
            <a:ext cx="5472608" cy="3672408"/>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2484028" y="739378"/>
            <a:ext cx="4824536" cy="553998"/>
          </a:xfrm>
          <a:prstGeom prst="rect">
            <a:avLst/>
          </a:prstGeom>
          <a:noFill/>
        </p:spPr>
        <p:txBody>
          <a:bodyPr wrap="square" rtlCol="0">
            <a:spAutoFit/>
          </a:bodyPr>
          <a:lstStyle/>
          <a:p>
            <a:r>
              <a:rPr lang="zh-TW" altLang="en-US" sz="3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。一欄打通所有研究資料。</a:t>
            </a:r>
            <a:endParaRPr lang="zh-TW" altLang="en-US" sz="30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600152" y="1555650"/>
            <a:ext cx="2592288" cy="3785652"/>
          </a:xfrm>
          <a:prstGeom prst="rect">
            <a:avLst/>
          </a:prstGeom>
          <a:noFill/>
        </p:spPr>
        <p:txBody>
          <a:bodyPr wrap="square" rtlCol="0">
            <a:spAutoFit/>
          </a:bodyPr>
          <a:lstStyle/>
          <a:p>
            <a:r>
              <a:rPr lang="zh-TW" altLang="en-US" sz="6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圖書館</a:t>
            </a:r>
            <a:r>
              <a:rPr lang="zh-TW" altLang="en-US" sz="6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探索</a:t>
            </a:r>
            <a:endParaRPr lang="en-US" altLang="zh-TW" sz="6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6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服務</a:t>
            </a:r>
            <a:endParaRPr lang="en-US" altLang="zh-TW" sz="6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zh-TW" altLang="en-US" sz="60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87777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682" y="2043173"/>
            <a:ext cx="5516030" cy="31331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文字方塊 5"/>
          <p:cNvSpPr txBox="1"/>
          <p:nvPr/>
        </p:nvSpPr>
        <p:spPr>
          <a:xfrm>
            <a:off x="4354682" y="359767"/>
            <a:ext cx="5688385" cy="1154162"/>
          </a:xfrm>
          <a:prstGeom prst="rect">
            <a:avLst/>
          </a:prstGeom>
          <a:noFill/>
        </p:spPr>
        <p:txBody>
          <a:bodyPr wrap="square" rtlCol="0">
            <a:spAutoFit/>
          </a:bodyPr>
          <a:lstStyle/>
          <a:p>
            <a:pPr>
              <a:spcBef>
                <a:spcPts val="300"/>
              </a:spcBef>
              <a:spcAft>
                <a:spcPts val="300"/>
              </a:spcAft>
            </a:pPr>
            <a:r>
              <a:rPr lang="zh-TW" altLang="en-US" sz="2300" dirty="0" smtClean="0">
                <a:latin typeface="微軟正黑體" panose="020B0604030504040204" pitchFamily="34" charset="-120"/>
                <a:ea typeface="微軟正黑體" panose="020B0604030504040204" pitchFamily="34" charset="-120"/>
              </a:rPr>
              <a:t>圖資處推出能一網打盡的整合查詢系統，透過關鍵字查詢即可搜尋出圖書館所收藏的紙本圖書及購進的電子資料庫！！</a:t>
            </a:r>
            <a:endParaRPr lang="en-US" altLang="zh-TW" dirty="0" smtClean="0">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rotWithShape="1">
          <a:blip r:embed="rId3" cstate="print">
            <a:extLst>
              <a:ext uri="{28A0092B-C50C-407E-A947-70E740481C1C}">
                <a14:useLocalDpi xmlns:a14="http://schemas.microsoft.com/office/drawing/2010/main" val="0"/>
              </a:ext>
            </a:extLst>
          </a:blip>
          <a:srcRect r="7370"/>
          <a:stretch/>
        </p:blipFill>
        <p:spPr>
          <a:xfrm>
            <a:off x="-4896792" y="0"/>
            <a:ext cx="9019291" cy="6480175"/>
          </a:xfrm>
          <a:prstGeom prst="rect">
            <a:avLst/>
          </a:prstGeom>
        </p:spPr>
      </p:pic>
      <p:sp>
        <p:nvSpPr>
          <p:cNvPr id="9" name="Rectangle 2"/>
          <p:cNvSpPr txBox="1">
            <a:spLocks noChangeArrowheads="1"/>
          </p:cNvSpPr>
          <p:nvPr/>
        </p:nvSpPr>
        <p:spPr>
          <a:xfrm>
            <a:off x="-1001587" y="1887836"/>
            <a:ext cx="6123773" cy="108003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zh-TW" altLang="en-US" sz="4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探索服務平台</a:t>
            </a:r>
            <a:endParaRPr lang="en-US" altLang="zh-TW" sz="4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介紹</a:t>
            </a:r>
            <a:endParaRPr lang="en-US" altLang="zh-TW" sz="4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altLang="zh-TW" sz="3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針對</a:t>
            </a:r>
            <a:r>
              <a:rPr lang="zh-TW" altLang="en-US" sz="3000" kern="0" dirty="0" smtClean="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本校</a:t>
            </a:r>
            <a:r>
              <a:rPr lang="zh-TW" altLang="en-US" sz="3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購進的資源</a:t>
            </a:r>
            <a:r>
              <a:rPr lang="en-US" altLang="zh-TW" sz="3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3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2" name="矩形 11"/>
          <p:cNvSpPr/>
          <p:nvPr/>
        </p:nvSpPr>
        <p:spPr>
          <a:xfrm>
            <a:off x="4438127" y="1564671"/>
            <a:ext cx="3208058" cy="323165"/>
          </a:xfrm>
          <a:prstGeom prst="rect">
            <a:avLst/>
          </a:prstGeom>
        </p:spPr>
        <p:txBody>
          <a:bodyPr wrap="none">
            <a:spAutoFit/>
          </a:bodyPr>
          <a:lstStyle/>
          <a:p>
            <a:r>
              <a:rPr lang="en-US" altLang="zh-TW" sz="1500" dirty="0" smtClean="0"/>
              <a:t>Easy Search</a:t>
            </a:r>
            <a:r>
              <a:rPr lang="zh-TW" altLang="en-US" sz="1500" dirty="0" smtClean="0"/>
              <a:t>打通任督二脈的關鍵！！</a:t>
            </a:r>
            <a:endParaRPr lang="zh-TW" altLang="en-US" sz="1500" dirty="0"/>
          </a:p>
        </p:txBody>
      </p:sp>
      <p:sp>
        <p:nvSpPr>
          <p:cNvPr id="4" name="矩形 3"/>
          <p:cNvSpPr/>
          <p:nvPr/>
        </p:nvSpPr>
        <p:spPr>
          <a:xfrm>
            <a:off x="5777779" y="3502458"/>
            <a:ext cx="846709" cy="38570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4454795" y="5400327"/>
            <a:ext cx="1435008" cy="553998"/>
          </a:xfrm>
          <a:prstGeom prst="rect">
            <a:avLst/>
          </a:prstGeom>
        </p:spPr>
        <p:txBody>
          <a:bodyPr wrap="none">
            <a:spAutoFit/>
          </a:bodyPr>
          <a:lstStyle/>
          <a:p>
            <a:r>
              <a:rPr lang="zh-TW" altLang="en-US" sz="1500" dirty="0" smtClean="0">
                <a:solidFill>
                  <a:srgbClr val="FF0000"/>
                </a:solidFill>
              </a:rPr>
              <a:t>查詢紙本圖書</a:t>
            </a:r>
            <a:r>
              <a:rPr lang="en-US" altLang="zh-TW" sz="1500" dirty="0" smtClean="0">
                <a:solidFill>
                  <a:srgbClr val="FF0000"/>
                </a:solidFill>
              </a:rPr>
              <a:t>+</a:t>
            </a:r>
          </a:p>
          <a:p>
            <a:r>
              <a:rPr lang="zh-TW" altLang="en-US" sz="1500" dirty="0" smtClean="0">
                <a:solidFill>
                  <a:srgbClr val="FF0000"/>
                </a:solidFill>
              </a:rPr>
              <a:t>電子資源</a:t>
            </a:r>
            <a:endParaRPr lang="zh-TW" altLang="en-US" sz="1500" dirty="0">
              <a:solidFill>
                <a:srgbClr val="FF0000"/>
              </a:solidFill>
            </a:endParaRPr>
          </a:p>
        </p:txBody>
      </p:sp>
      <p:cxnSp>
        <p:nvCxnSpPr>
          <p:cNvPr id="3" name="直線單箭頭接點 2"/>
          <p:cNvCxnSpPr>
            <a:stCxn id="4" idx="2"/>
          </p:cNvCxnSpPr>
          <p:nvPr/>
        </p:nvCxnSpPr>
        <p:spPr>
          <a:xfrm>
            <a:off x="6201134" y="3888159"/>
            <a:ext cx="300409" cy="151216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444077" y="3502458"/>
            <a:ext cx="1172299" cy="385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p:cNvCxnSpPr/>
          <p:nvPr/>
        </p:nvCxnSpPr>
        <p:spPr>
          <a:xfrm>
            <a:off x="5030226" y="3888159"/>
            <a:ext cx="0" cy="15121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042203" y="5415854"/>
            <a:ext cx="1338828" cy="323165"/>
          </a:xfrm>
          <a:prstGeom prst="rect">
            <a:avLst/>
          </a:prstGeom>
        </p:spPr>
        <p:txBody>
          <a:bodyPr wrap="none">
            <a:spAutoFit/>
          </a:bodyPr>
          <a:lstStyle/>
          <a:p>
            <a:r>
              <a:rPr lang="zh-TW" altLang="en-US" sz="1500" dirty="0" smtClean="0">
                <a:solidFill>
                  <a:srgbClr val="0000FF"/>
                </a:solidFill>
              </a:rPr>
              <a:t>查詢紙本圖書</a:t>
            </a:r>
            <a:endParaRPr lang="en-US" altLang="zh-TW" sz="1500" dirty="0" smtClean="0">
              <a:solidFill>
                <a:srgbClr val="0000FF"/>
              </a:solidFill>
            </a:endParaRPr>
          </a:p>
        </p:txBody>
      </p:sp>
      <p:sp>
        <p:nvSpPr>
          <p:cNvPr id="19" name="矩形 18"/>
          <p:cNvSpPr/>
          <p:nvPr/>
        </p:nvSpPr>
        <p:spPr>
          <a:xfrm>
            <a:off x="6711617" y="3502458"/>
            <a:ext cx="1064999" cy="385701"/>
          </a:xfrm>
          <a:prstGeom prst="rect">
            <a:avLst/>
          </a:prstGeom>
          <a:noFill/>
          <a:ln>
            <a:solidFill>
              <a:srgbClr val="248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7381031" y="5434208"/>
            <a:ext cx="1338828" cy="323165"/>
          </a:xfrm>
          <a:prstGeom prst="rect">
            <a:avLst/>
          </a:prstGeom>
        </p:spPr>
        <p:txBody>
          <a:bodyPr wrap="none">
            <a:spAutoFit/>
          </a:bodyPr>
          <a:lstStyle/>
          <a:p>
            <a:r>
              <a:rPr lang="zh-TW" altLang="en-US" sz="1500" dirty="0" smtClean="0">
                <a:solidFill>
                  <a:srgbClr val="24807E"/>
                </a:solidFill>
              </a:rPr>
              <a:t>查詢電子資源</a:t>
            </a:r>
            <a:endParaRPr lang="en-US" altLang="zh-TW" sz="1500" dirty="0" smtClean="0">
              <a:solidFill>
                <a:srgbClr val="24807E"/>
              </a:solidFill>
            </a:endParaRPr>
          </a:p>
        </p:txBody>
      </p:sp>
      <p:cxnSp>
        <p:nvCxnSpPr>
          <p:cNvPr id="21" name="直線單箭頭接點 20"/>
          <p:cNvCxnSpPr>
            <a:stCxn id="19" idx="2"/>
            <a:endCxn id="20" idx="0"/>
          </p:cNvCxnSpPr>
          <p:nvPr/>
        </p:nvCxnSpPr>
        <p:spPr>
          <a:xfrm>
            <a:off x="7244117" y="3888159"/>
            <a:ext cx="806328" cy="15460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126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0" y="-1"/>
            <a:ext cx="10049085" cy="648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0" y="71735"/>
            <a:ext cx="1223888" cy="6264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2015976" y="1511895"/>
            <a:ext cx="6624736" cy="45470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9072761" y="0"/>
            <a:ext cx="944206" cy="101226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920" y="2946829"/>
            <a:ext cx="1507047" cy="1162579"/>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矩形 6"/>
          <p:cNvSpPr/>
          <p:nvPr/>
        </p:nvSpPr>
        <p:spPr>
          <a:xfrm>
            <a:off x="2173054" y="3672135"/>
            <a:ext cx="1283082" cy="2880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611944" y="3672135"/>
            <a:ext cx="538609" cy="2515850"/>
          </a:xfrm>
          <a:prstGeom prst="rect">
            <a:avLst/>
          </a:prstGeom>
          <a:noFill/>
        </p:spPr>
        <p:txBody>
          <a:bodyPr vert="eaVert" wrap="square" rtlCol="0">
            <a:spAutoFit/>
          </a:bodyPr>
          <a:lstStyle/>
          <a:p>
            <a:pPr>
              <a:spcBef>
                <a:spcPts val="300"/>
              </a:spcBef>
              <a:spcAft>
                <a:spcPts val="300"/>
              </a:spcAft>
            </a:pPr>
            <a:r>
              <a:rPr lang="zh-TW" altLang="en-US" sz="2300" b="1" dirty="0" smtClean="0">
                <a:solidFill>
                  <a:srgbClr val="FF0000"/>
                </a:solidFill>
                <a:latin typeface="微軟正黑體" panose="020B0604030504040204" pitchFamily="34" charset="-120"/>
                <a:ea typeface="微軟正黑體" panose="020B0604030504040204" pitchFamily="34" charset="-120"/>
              </a:rPr>
              <a:t>縮小檢索範圍</a:t>
            </a:r>
            <a:endParaRPr lang="en-US" altLang="zh-TW" sz="2300" b="1" dirty="0" smtClean="0">
              <a:solidFill>
                <a:srgbClr val="FF000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3960193" y="2060926"/>
            <a:ext cx="4392488" cy="446276"/>
          </a:xfrm>
          <a:prstGeom prst="rect">
            <a:avLst/>
          </a:prstGeom>
          <a:solidFill>
            <a:schemeClr val="bg1"/>
          </a:solidFill>
        </p:spPr>
        <p:txBody>
          <a:bodyPr wrap="square" rtlCol="0">
            <a:spAutoFit/>
          </a:bodyPr>
          <a:lstStyle/>
          <a:p>
            <a:pPr>
              <a:spcBef>
                <a:spcPts val="300"/>
              </a:spcBef>
              <a:spcAft>
                <a:spcPts val="300"/>
              </a:spcAft>
            </a:pPr>
            <a:r>
              <a:rPr lang="zh-TW" altLang="en-US" sz="2300" b="1" dirty="0" smtClean="0">
                <a:solidFill>
                  <a:srgbClr val="00B050"/>
                </a:solidFill>
                <a:latin typeface="微軟正黑體" panose="020B0604030504040204" pitchFamily="34" charset="-120"/>
                <a:ea typeface="微軟正黑體" panose="020B0604030504040204" pitchFamily="34" charset="-120"/>
              </a:rPr>
              <a:t>紙本圖書／館藏地／是否被借出</a:t>
            </a:r>
            <a:endParaRPr lang="en-US" altLang="zh-TW" sz="2300" b="1" dirty="0" smtClean="0">
              <a:solidFill>
                <a:srgbClr val="00B05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3528144" y="3593013"/>
            <a:ext cx="2844192" cy="446276"/>
          </a:xfrm>
          <a:prstGeom prst="rect">
            <a:avLst/>
          </a:prstGeom>
          <a:solidFill>
            <a:schemeClr val="bg1"/>
          </a:solidFill>
        </p:spPr>
        <p:txBody>
          <a:bodyPr wrap="square" rtlCol="0">
            <a:spAutoFit/>
          </a:bodyPr>
          <a:lstStyle/>
          <a:p>
            <a:pPr>
              <a:spcBef>
                <a:spcPts val="300"/>
              </a:spcBef>
              <a:spcAft>
                <a:spcPts val="300"/>
              </a:spcAft>
            </a:pPr>
            <a:r>
              <a:rPr lang="zh-TW" altLang="en-US" sz="2300" b="1" dirty="0" smtClean="0">
                <a:solidFill>
                  <a:srgbClr val="00B050"/>
                </a:solidFill>
                <a:latin typeface="微軟正黑體" panose="020B0604030504040204" pitchFamily="34" charset="-120"/>
                <a:ea typeface="微軟正黑體" panose="020B0604030504040204" pitchFamily="34" charset="-120"/>
              </a:rPr>
              <a:t>直接連結電子全文</a:t>
            </a:r>
            <a:endParaRPr lang="en-US" altLang="zh-TW" sz="2300" b="1" dirty="0" smtClean="0">
              <a:solidFill>
                <a:srgbClr val="00B05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9263443" y="1032930"/>
            <a:ext cx="538609" cy="1847117"/>
          </a:xfrm>
          <a:prstGeom prst="rect">
            <a:avLst/>
          </a:prstGeom>
          <a:solidFill>
            <a:schemeClr val="bg1"/>
          </a:solidFill>
        </p:spPr>
        <p:txBody>
          <a:bodyPr vert="eaVert" wrap="square" rtlCol="0">
            <a:spAutoFit/>
          </a:bodyPr>
          <a:lstStyle/>
          <a:p>
            <a:pPr>
              <a:spcBef>
                <a:spcPts val="300"/>
              </a:spcBef>
              <a:spcAft>
                <a:spcPts val="300"/>
              </a:spcAft>
            </a:pPr>
            <a:r>
              <a:rPr lang="zh-TW" altLang="en-US" sz="2300" b="1" dirty="0" smtClean="0">
                <a:solidFill>
                  <a:schemeClr val="accent1">
                    <a:lumMod val="75000"/>
                  </a:schemeClr>
                </a:solidFill>
                <a:latin typeface="微軟正黑體" panose="020B0604030504040204" pitchFamily="34" charset="-120"/>
                <a:ea typeface="微軟正黑體" panose="020B0604030504040204" pitchFamily="34" charset="-120"/>
              </a:rPr>
              <a:t>引用資料輸出</a:t>
            </a:r>
            <a:endParaRPr lang="en-US" altLang="zh-TW" sz="2300" b="1" dirty="0" smtClean="0">
              <a:solidFill>
                <a:schemeClr val="accent1">
                  <a:lumMod val="75000"/>
                </a:schemeClr>
              </a:solidFill>
              <a:latin typeface="微軟正黑體" panose="020B0604030504040204" pitchFamily="34" charset="-120"/>
              <a:ea typeface="微軟正黑體" panose="020B0604030504040204" pitchFamily="34" charset="-120"/>
            </a:endParaRPr>
          </a:p>
        </p:txBody>
      </p:sp>
      <p:cxnSp>
        <p:nvCxnSpPr>
          <p:cNvPr id="13" name="直線單箭頭接點 12"/>
          <p:cNvCxnSpPr/>
          <p:nvPr/>
        </p:nvCxnSpPr>
        <p:spPr>
          <a:xfrm>
            <a:off x="9814168" y="1166736"/>
            <a:ext cx="0" cy="1713311"/>
          </a:xfrm>
          <a:prstGeom prst="straightConnector1">
            <a:avLst/>
          </a:prstGeom>
          <a:ln w="285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5118812" y="244524"/>
            <a:ext cx="1721700" cy="630942"/>
          </a:xfrm>
          <a:prstGeom prst="rect">
            <a:avLst/>
          </a:prstGeom>
          <a:solidFill>
            <a:schemeClr val="bg1"/>
          </a:solidFill>
        </p:spPr>
        <p:txBody>
          <a:bodyPr wrap="square" rtlCol="0">
            <a:spAutoFit/>
          </a:bodyPr>
          <a:lstStyle/>
          <a:p>
            <a:pPr algn="ctr">
              <a:spcBef>
                <a:spcPts val="300"/>
              </a:spcBef>
              <a:spcAft>
                <a:spcPts val="300"/>
              </a:spcAft>
            </a:pPr>
            <a:r>
              <a:rPr lang="zh-TW" altLang="en-US" sz="3500" b="1" dirty="0" smtClean="0">
                <a:latin typeface="微軟正黑體" panose="020B0604030504040204" pitchFamily="34" charset="-120"/>
                <a:ea typeface="微軟正黑體" panose="020B0604030504040204" pitchFamily="34" charset="-120"/>
              </a:rPr>
              <a:t>相關性</a:t>
            </a:r>
            <a:endParaRPr lang="en-US" altLang="zh-TW" sz="35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07275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256336" y="1223863"/>
            <a:ext cx="504056"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r="7370"/>
          <a:stretch/>
        </p:blipFill>
        <p:spPr>
          <a:xfrm>
            <a:off x="-4680768" y="-1737"/>
            <a:ext cx="9019291" cy="6480175"/>
          </a:xfrm>
          <a:prstGeom prst="rect">
            <a:avLst/>
          </a:prstGeom>
        </p:spPr>
      </p:pic>
      <p:sp>
        <p:nvSpPr>
          <p:cNvPr id="3" name="文字方塊 2"/>
          <p:cNvSpPr txBox="1"/>
          <p:nvPr/>
        </p:nvSpPr>
        <p:spPr>
          <a:xfrm>
            <a:off x="4404840" y="217637"/>
            <a:ext cx="5688385" cy="6232475"/>
          </a:xfrm>
          <a:prstGeom prst="rect">
            <a:avLst/>
          </a:prstGeom>
          <a:noFill/>
        </p:spPr>
        <p:txBody>
          <a:bodyPr wrap="square" rtlCol="0">
            <a:spAutoFit/>
          </a:bodyPr>
          <a:lstStyle/>
          <a:p>
            <a:pPr>
              <a:spcBef>
                <a:spcPts val="600"/>
              </a:spcBef>
              <a:spcAft>
                <a:spcPts val="600"/>
              </a:spcAft>
            </a:pPr>
            <a:r>
              <a:rPr lang="en-US" altLang="zh-TW" sz="2500" dirty="0" smtClean="0">
                <a:latin typeface="微軟正黑體" panose="020B0604030504040204" pitchFamily="34" charset="-120"/>
                <a:ea typeface="微軟正黑體" panose="020B0604030504040204" pitchFamily="34" charset="-120"/>
              </a:rPr>
              <a:t>                 | </a:t>
            </a:r>
            <a:r>
              <a:rPr lang="zh-TW" altLang="en-US" sz="2500" dirty="0" smtClean="0">
                <a:latin typeface="微軟正黑體" panose="020B0604030504040204" pitchFamily="34" charset="-120"/>
                <a:ea typeface="微軟正黑體" panose="020B0604030504040204" pitchFamily="34" charset="-120"/>
              </a:rPr>
              <a:t>每個月熱門新書 </a:t>
            </a:r>
            <a:r>
              <a:rPr lang="en-US" altLang="zh-TW" sz="2500" dirty="0" smtClean="0">
                <a:latin typeface="微軟正黑體" panose="020B0604030504040204" pitchFamily="34" charset="-120"/>
                <a:ea typeface="微軟正黑體" panose="020B0604030504040204" pitchFamily="34" charset="-120"/>
              </a:rPr>
              <a:t>|</a:t>
            </a:r>
          </a:p>
          <a:p>
            <a:pPr>
              <a:spcBef>
                <a:spcPts val="600"/>
              </a:spcBef>
              <a:spcAft>
                <a:spcPts val="600"/>
              </a:spcAft>
            </a:pPr>
            <a:endParaRPr lang="en-US" altLang="zh-TW"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2000" dirty="0" smtClean="0">
                <a:latin typeface="微軟正黑體" panose="020B0604030504040204" pitchFamily="34" charset="-120"/>
                <a:ea typeface="微軟正黑體" panose="020B0604030504040204" pitchFamily="34" charset="-120"/>
              </a:rPr>
              <a:t>每個月月初皆會有熱門新書上架，歡迎至</a:t>
            </a:r>
            <a:endParaRPr lang="en-US" altLang="zh-TW" sz="20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2000" dirty="0" smtClean="0">
                <a:latin typeface="微軟正黑體" panose="020B0604030504040204" pitchFamily="34" charset="-120"/>
                <a:ea typeface="微軟正黑體" panose="020B0604030504040204" pitchFamily="34" charset="-120"/>
              </a:rPr>
              <a:t>和平圖書館一樓展示區</a:t>
            </a:r>
            <a:endParaRPr lang="en-US" altLang="zh-TW" sz="20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2000" dirty="0" smtClean="0">
                <a:latin typeface="微軟正黑體" panose="020B0604030504040204" pitchFamily="34" charset="-120"/>
                <a:ea typeface="微軟正黑體" panose="020B0604030504040204" pitchFamily="34" charset="-120"/>
              </a:rPr>
              <a:t>燕巢圖書館二樓展示區</a:t>
            </a:r>
            <a:endParaRPr lang="en-US" altLang="zh-TW" sz="20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2000" dirty="0" smtClean="0">
                <a:latin typeface="微軟正黑體" panose="020B0604030504040204" pitchFamily="34" charset="-120"/>
                <a:ea typeface="微軟正黑體" panose="020B0604030504040204" pitchFamily="34" charset="-120"/>
              </a:rPr>
              <a:t>Or</a:t>
            </a:r>
          </a:p>
          <a:p>
            <a:pPr>
              <a:spcBef>
                <a:spcPts val="600"/>
              </a:spcBef>
              <a:spcAft>
                <a:spcPts val="600"/>
              </a:spcAft>
            </a:pPr>
            <a:r>
              <a:rPr lang="zh-TW" altLang="en-US" sz="2000" dirty="0" smtClean="0">
                <a:latin typeface="微軟正黑體" panose="020B0604030504040204" pitchFamily="34" charset="-120"/>
                <a:ea typeface="微軟正黑體" panose="020B0604030504040204" pitchFamily="34" charset="-120"/>
              </a:rPr>
              <a:t>得至線上查看喜歡的新書，立馬預約！！</a:t>
            </a:r>
            <a:endParaRPr lang="en-US" altLang="zh-TW" sz="2000" dirty="0" smtClean="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dirty="0" smtClean="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dirty="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dirty="0" smtClean="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dirty="0">
              <a:latin typeface="微軟正黑體" panose="020B0604030504040204" pitchFamily="34" charset="-120"/>
              <a:ea typeface="微軟正黑體" panose="020B0604030504040204" pitchFamily="34" charset="-120"/>
            </a:endParaRPr>
          </a:p>
          <a:p>
            <a:pPr>
              <a:spcBef>
                <a:spcPts val="600"/>
              </a:spcBef>
              <a:spcAft>
                <a:spcPts val="600"/>
              </a:spcAft>
            </a:pPr>
            <a:endParaRPr lang="en-US" altLang="zh-TW" dirty="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當月不可外借，僅供預約，至下個月撤架時依預約</a:t>
            </a:r>
            <a:endParaRPr lang="en-US" altLang="zh-TW" dirty="0" smtClean="0">
              <a:solidFill>
                <a:srgbClr val="FF0000"/>
              </a:solidFill>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dirty="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 </a:t>
            </a:r>
            <a:r>
              <a:rPr lang="zh-TW" altLang="en-US" dirty="0" smtClean="0">
                <a:solidFill>
                  <a:srgbClr val="FF0000"/>
                </a:solidFill>
                <a:latin typeface="微軟正黑體" panose="020B0604030504040204" pitchFamily="34" charset="-120"/>
                <a:ea typeface="微軟正黑體" panose="020B0604030504040204" pitchFamily="34" charset="-120"/>
              </a:rPr>
              <a:t>順序供外借。</a:t>
            </a:r>
            <a:endParaRPr lang="en-US" altLang="zh-TW" dirty="0" smtClean="0">
              <a:solidFill>
                <a:srgbClr val="FF0000"/>
              </a:solidFill>
              <a:latin typeface="微軟正黑體" panose="020B0604030504040204" pitchFamily="34" charset="-120"/>
              <a:ea typeface="微軟正黑體" panose="020B0604030504040204" pitchFamily="34" charset="-12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480" y="3528119"/>
            <a:ext cx="48101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904408" y="3528119"/>
            <a:ext cx="98613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5616376" y="4753421"/>
            <a:ext cx="648072" cy="2868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88894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289"/>
            <a:ext cx="10080625" cy="6722904"/>
          </a:xfrm>
          <a:prstGeom prst="rect">
            <a:avLst/>
          </a:prstGeom>
        </p:spPr>
      </p:pic>
      <p:sp>
        <p:nvSpPr>
          <p:cNvPr id="6" name="Rectangle 2"/>
          <p:cNvSpPr txBox="1">
            <a:spLocks noChangeArrowheads="1"/>
          </p:cNvSpPr>
          <p:nvPr/>
        </p:nvSpPr>
        <p:spPr>
          <a:xfrm>
            <a:off x="7992640" y="575791"/>
            <a:ext cx="1161994" cy="4261552"/>
          </a:xfrm>
          <a:prstGeom prst="rect">
            <a:avLst/>
          </a:prstGeom>
        </p:spPr>
        <p:txBody>
          <a:bodyPr vert="eaVe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zh-TW" altLang="en-US" sz="5500" kern="0" dirty="0" smtClean="0">
                <a:solidFill>
                  <a:schemeClr val="bg1"/>
                </a:solidFill>
                <a:latin typeface="微軟正黑體" panose="020B0604030504040204" pitchFamily="34" charset="-120"/>
                <a:ea typeface="微軟正黑體" panose="020B0604030504040204" pitchFamily="34" charset="-120"/>
              </a:rPr>
              <a:t>圖書推薦</a:t>
            </a:r>
          </a:p>
        </p:txBody>
      </p:sp>
      <p:sp>
        <p:nvSpPr>
          <p:cNvPr id="4" name="矩形 3"/>
          <p:cNvSpPr/>
          <p:nvPr/>
        </p:nvSpPr>
        <p:spPr>
          <a:xfrm>
            <a:off x="7835585" y="4176191"/>
            <a:ext cx="891591" cy="477054"/>
          </a:xfrm>
          <a:prstGeom prst="rect">
            <a:avLst/>
          </a:prstGeom>
        </p:spPr>
        <p:txBody>
          <a:bodyPr wrap="none">
            <a:spAutoFit/>
          </a:bodyPr>
          <a:lstStyle/>
          <a:p>
            <a:r>
              <a:rPr lang="en-US" altLang="zh-TW" sz="2500" kern="0" dirty="0">
                <a:solidFill>
                  <a:schemeClr val="bg1"/>
                </a:solidFill>
                <a:latin typeface="微軟正黑體" panose="020B0604030504040204" pitchFamily="34" charset="-120"/>
                <a:ea typeface="微軟正黑體" panose="020B0604030504040204" pitchFamily="34" charset="-120"/>
              </a:rPr>
              <a:t>&gt;&gt;&gt;</a:t>
            </a:r>
            <a:endParaRPr lang="zh-TW" altLang="en-US" sz="2500" kern="0" dirty="0">
              <a:solidFill>
                <a:schemeClr val="bg1"/>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8573637" y="863823"/>
            <a:ext cx="891591" cy="477054"/>
          </a:xfrm>
          <a:prstGeom prst="rect">
            <a:avLst/>
          </a:prstGeom>
        </p:spPr>
        <p:txBody>
          <a:bodyPr wrap="none">
            <a:spAutoFit/>
          </a:bodyPr>
          <a:lstStyle/>
          <a:p>
            <a:r>
              <a:rPr lang="en-US" altLang="zh-TW" sz="2500" kern="0" dirty="0" smtClean="0">
                <a:solidFill>
                  <a:schemeClr val="bg1"/>
                </a:solidFill>
                <a:latin typeface="微軟正黑體" panose="020B0604030504040204" pitchFamily="34" charset="-120"/>
                <a:ea typeface="微軟正黑體" panose="020B0604030504040204" pitchFamily="34" charset="-120"/>
              </a:rPr>
              <a:t>&lt;&lt;&lt;</a:t>
            </a:r>
            <a:endParaRPr lang="zh-TW" altLang="en-US" sz="2500" kern="0" dirty="0">
              <a:solidFill>
                <a:schemeClr val="bg1"/>
              </a:solidFill>
              <a:latin typeface="微軟正黑體" panose="020B0604030504040204" pitchFamily="34" charset="-120"/>
              <a:ea typeface="微軟正黑體" panose="020B0604030504040204" pitchFamily="34" charset="-120"/>
            </a:endParaRPr>
          </a:p>
        </p:txBody>
      </p:sp>
      <p:sp>
        <p:nvSpPr>
          <p:cNvPr id="7" name="直角三角形 6"/>
          <p:cNvSpPr/>
          <p:nvPr/>
        </p:nvSpPr>
        <p:spPr>
          <a:xfrm rot="14258549">
            <a:off x="-3162068" y="-148487"/>
            <a:ext cx="5363119" cy="47352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 y="2091014"/>
            <a:ext cx="2954655" cy="1231106"/>
          </a:xfrm>
          <a:prstGeom prst="rect">
            <a:avLst/>
          </a:prstGeom>
        </p:spPr>
        <p:txBody>
          <a:bodyPr wrap="none">
            <a:spAutoFit/>
          </a:bodyPr>
          <a:lstStyle/>
          <a:p>
            <a:pPr>
              <a:spcBef>
                <a:spcPts val="600"/>
              </a:spcBef>
              <a:spcAft>
                <a:spcPts val="600"/>
              </a:spcAft>
            </a:pPr>
            <a:r>
              <a:rPr lang="zh-TW" altLang="en-US" dirty="0" smtClean="0"/>
              <a:t>每個月</a:t>
            </a:r>
            <a:endParaRPr lang="en-US" altLang="zh-TW" dirty="0" smtClean="0"/>
          </a:p>
          <a:p>
            <a:pPr>
              <a:spcBef>
                <a:spcPts val="600"/>
              </a:spcBef>
              <a:spcAft>
                <a:spcPts val="600"/>
              </a:spcAft>
            </a:pPr>
            <a:r>
              <a:rPr lang="zh-TW" altLang="en-US" dirty="0" smtClean="0"/>
              <a:t>可推薦</a:t>
            </a:r>
            <a:r>
              <a:rPr lang="en-US" altLang="zh-TW" dirty="0" smtClean="0">
                <a:solidFill>
                  <a:srgbClr val="FF0000"/>
                </a:solidFill>
              </a:rPr>
              <a:t>5</a:t>
            </a:r>
            <a:r>
              <a:rPr lang="zh-TW" altLang="en-US" dirty="0" smtClean="0"/>
              <a:t>本書</a:t>
            </a:r>
            <a:r>
              <a:rPr lang="en-US" altLang="zh-TW" dirty="0" smtClean="0"/>
              <a:t>(</a:t>
            </a:r>
            <a:r>
              <a:rPr lang="zh-TW" altLang="en-US" dirty="0" smtClean="0"/>
              <a:t>試行</a:t>
            </a:r>
            <a:r>
              <a:rPr lang="en-US" altLang="zh-TW" dirty="0" smtClean="0"/>
              <a:t>)</a:t>
            </a:r>
          </a:p>
          <a:p>
            <a:pPr>
              <a:spcBef>
                <a:spcPts val="600"/>
              </a:spcBef>
              <a:spcAft>
                <a:spcPts val="600"/>
              </a:spcAft>
            </a:pPr>
            <a:r>
              <a:rPr lang="zh-TW" altLang="en-US" dirty="0" smtClean="0"/>
              <a:t>系所專業書籍請向系所推薦</a:t>
            </a:r>
            <a:endParaRPr lang="zh-TW" altLang="en-US" dirty="0"/>
          </a:p>
        </p:txBody>
      </p:sp>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518966"/>
            <a:ext cx="6191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810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7000" b="-67000"/>
          </a:stretch>
        </a:blipFill>
        <a:effectLst/>
      </p:bgPr>
    </p:bg>
    <p:spTree>
      <p:nvGrpSpPr>
        <p:cNvPr id="1" name=""/>
        <p:cNvGrpSpPr/>
        <p:nvPr/>
      </p:nvGrpSpPr>
      <p:grpSpPr>
        <a:xfrm>
          <a:off x="0" y="0"/>
          <a:ext cx="0" cy="0"/>
          <a:chOff x="0" y="0"/>
          <a:chExt cx="0" cy="0"/>
        </a:xfrm>
      </p:grpSpPr>
      <p:sp>
        <p:nvSpPr>
          <p:cNvPr id="3" name="矩形 2"/>
          <p:cNvSpPr/>
          <p:nvPr/>
        </p:nvSpPr>
        <p:spPr>
          <a:xfrm>
            <a:off x="-295944" y="287759"/>
            <a:ext cx="7128792" cy="4032448"/>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287784" y="486571"/>
            <a:ext cx="6329040" cy="861774"/>
          </a:xfrm>
          <a:prstGeom prst="rect">
            <a:avLst/>
          </a:prstGeom>
          <a:noFill/>
        </p:spPr>
        <p:txBody>
          <a:bodyPr wrap="square" rtlCol="0">
            <a:spAutoFit/>
          </a:bodyPr>
          <a:lstStyle/>
          <a:p>
            <a:pPr algn="ctr">
              <a:spcBef>
                <a:spcPts val="600"/>
              </a:spcBef>
              <a:spcAft>
                <a:spcPts val="600"/>
              </a:spcAft>
            </a:pPr>
            <a:r>
              <a:rPr lang="zh-TW" altLang="en-US" sz="2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高師大的紙本或電子資源都找不到自己所要的資源或沒有訂購的情形時，怎麼辦？</a:t>
            </a:r>
            <a:endParaRPr lang="en-US" altLang="zh-TW" sz="2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87784" y="2664023"/>
            <a:ext cx="6329040" cy="1323439"/>
          </a:xfrm>
          <a:prstGeom prst="rect">
            <a:avLst/>
          </a:prstGeom>
          <a:noFill/>
        </p:spPr>
        <p:txBody>
          <a:bodyPr wrap="square" rtlCol="0">
            <a:spAutoFit/>
          </a:bodyPr>
          <a:lstStyle/>
          <a:p>
            <a:pPr algn="ctr">
              <a:spcBef>
                <a:spcPts val="600"/>
              </a:spcBef>
              <a:spcAft>
                <a:spcPts val="600"/>
              </a:spcAft>
            </a:pPr>
            <a:r>
              <a:rPr lang="zh-TW" altLang="en-US" sz="4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館際合作服務</a:t>
            </a:r>
            <a:endParaRPr lang="en-US" altLang="zh-TW" sz="4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ts val="600"/>
              </a:spcBef>
              <a:spcAft>
                <a:spcPts val="600"/>
              </a:spcAft>
            </a:pPr>
            <a:r>
              <a:rPr lang="en-US" altLang="zh-TW" sz="3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針對</a:t>
            </a:r>
            <a:r>
              <a:rPr lang="zh-TW" altLang="en-US" sz="3000"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他校</a:t>
            </a:r>
            <a:r>
              <a:rPr lang="zh-TW" altLang="en-US" sz="3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a:t>
            </a:r>
            <a:r>
              <a:rPr lang="zh-TW" altLang="en-US" sz="3000"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紙本</a:t>
            </a:r>
            <a:r>
              <a:rPr lang="zh-TW" altLang="en-US" sz="3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館藏</a:t>
            </a:r>
            <a:r>
              <a:rPr lang="en-US" altLang="zh-TW" sz="3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
        <p:nvSpPr>
          <p:cNvPr id="5" name="向下箭號 4"/>
          <p:cNvSpPr/>
          <p:nvPr/>
        </p:nvSpPr>
        <p:spPr>
          <a:xfrm>
            <a:off x="2846309" y="1615785"/>
            <a:ext cx="1080120" cy="978408"/>
          </a:xfrm>
          <a:prstGeom prst="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2226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2" cstate="print">
            <a:extLst>
              <a:ext uri="{28A0092B-C50C-407E-A947-70E740481C1C}">
                <a14:useLocalDpi xmlns:a14="http://schemas.microsoft.com/office/drawing/2010/main" val="0"/>
              </a:ext>
            </a:extLst>
          </a:blip>
          <a:srcRect t="7686" b="74821"/>
          <a:stretch/>
        </p:blipFill>
        <p:spPr>
          <a:xfrm>
            <a:off x="-497682" y="-1008385"/>
            <a:ext cx="11349892" cy="2978106"/>
          </a:xfrm>
          <a:prstGeom prst="rect">
            <a:avLst/>
          </a:prstGeom>
        </p:spPr>
      </p:pic>
      <p:sp>
        <p:nvSpPr>
          <p:cNvPr id="2" name="矩形 1"/>
          <p:cNvSpPr/>
          <p:nvPr/>
        </p:nvSpPr>
        <p:spPr>
          <a:xfrm>
            <a:off x="6767187" y="2256746"/>
            <a:ext cx="3095969" cy="869060"/>
          </a:xfrm>
          <a:prstGeom prst="rect">
            <a:avLst/>
          </a:prstGeom>
          <a:solidFill>
            <a:schemeClr val="accent2">
              <a:lumMod val="40000"/>
              <a:lumOff val="60000"/>
            </a:schemeClr>
          </a:solidFill>
          <a:ln>
            <a:solidFill>
              <a:srgbClr val="9748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500" b="1" dirty="0" smtClean="0">
                <a:solidFill>
                  <a:schemeClr val="tx1"/>
                </a:solidFill>
                <a:latin typeface="微軟正黑體" panose="020B0604030504040204" pitchFamily="34" charset="-120"/>
                <a:ea typeface="微軟正黑體" panose="020B0604030504040204" pitchFamily="34" charset="-120"/>
              </a:rPr>
              <a:t>文獻傳遞</a:t>
            </a:r>
            <a:r>
              <a:rPr lang="en-US" altLang="zh-TW" sz="2500" b="1" dirty="0" smtClean="0">
                <a:solidFill>
                  <a:schemeClr val="tx1"/>
                </a:solidFill>
                <a:latin typeface="微軟正黑體" panose="020B0604030504040204" pitchFamily="34" charset="-120"/>
                <a:ea typeface="微軟正黑體" panose="020B0604030504040204" pitchFamily="34" charset="-120"/>
              </a:rPr>
              <a:t>(NDDS)</a:t>
            </a:r>
          </a:p>
          <a:p>
            <a:pPr algn="ctr"/>
            <a:r>
              <a:rPr lang="en-US" altLang="zh-TW" sz="2500" b="1" dirty="0" smtClean="0">
                <a:solidFill>
                  <a:srgbClr val="C00000"/>
                </a:solidFill>
                <a:latin typeface="微軟正黑體" panose="020B0604030504040204" pitchFamily="34" charset="-120"/>
                <a:ea typeface="微軟正黑體" panose="020B0604030504040204" pitchFamily="34" charset="-120"/>
              </a:rPr>
              <a:t>(</a:t>
            </a:r>
            <a:r>
              <a:rPr lang="zh-TW" altLang="en-US" sz="2500" b="1" dirty="0" smtClean="0">
                <a:solidFill>
                  <a:srgbClr val="C00000"/>
                </a:solidFill>
                <a:latin typeface="微軟正黑體" panose="020B0604030504040204" pitchFamily="34" charset="-120"/>
                <a:ea typeface="微軟正黑體" panose="020B0604030504040204" pitchFamily="34" charset="-120"/>
              </a:rPr>
              <a:t>付費</a:t>
            </a:r>
            <a:r>
              <a:rPr lang="en-US" altLang="zh-TW" sz="2500" b="1" dirty="0" smtClean="0">
                <a:solidFill>
                  <a:srgbClr val="C00000"/>
                </a:solidFill>
                <a:latin typeface="微軟正黑體" panose="020B0604030504040204" pitchFamily="34" charset="-120"/>
                <a:ea typeface="微軟正黑體" panose="020B0604030504040204" pitchFamily="34" charset="-120"/>
              </a:rPr>
              <a:t>)</a:t>
            </a:r>
          </a:p>
        </p:txBody>
      </p:sp>
      <p:sp>
        <p:nvSpPr>
          <p:cNvPr id="3" name="矩形 2"/>
          <p:cNvSpPr/>
          <p:nvPr/>
        </p:nvSpPr>
        <p:spPr>
          <a:xfrm>
            <a:off x="209600" y="2257756"/>
            <a:ext cx="3413504" cy="869060"/>
          </a:xfrm>
          <a:prstGeom prst="rect">
            <a:avLst/>
          </a:prstGeom>
          <a:solidFill>
            <a:schemeClr val="tx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500" b="1" dirty="0" smtClean="0">
                <a:solidFill>
                  <a:schemeClr val="tx1"/>
                </a:solidFill>
                <a:latin typeface="微軟正黑體" panose="020B0604030504040204" pitchFamily="34" charset="-120"/>
                <a:ea typeface="微軟正黑體" panose="020B0604030504040204" pitchFamily="34" charset="-120"/>
              </a:rPr>
              <a:t>館際互</a:t>
            </a:r>
            <a:r>
              <a:rPr lang="zh-TW" altLang="en-US" sz="2500" b="1" dirty="0" smtClean="0">
                <a:solidFill>
                  <a:srgbClr val="FF0000"/>
                </a:solidFill>
                <a:latin typeface="微軟正黑體" panose="020B0604030504040204" pitchFamily="34" charset="-120"/>
                <a:ea typeface="微軟正黑體" panose="020B0604030504040204" pitchFamily="34" charset="-120"/>
              </a:rPr>
              <a:t>辦</a:t>
            </a:r>
            <a:r>
              <a:rPr lang="zh-TW" altLang="en-US" sz="2500" b="1" dirty="0" smtClean="0">
                <a:solidFill>
                  <a:schemeClr val="tx1"/>
                </a:solidFill>
                <a:latin typeface="微軟正黑體" panose="020B0604030504040204" pitchFamily="34" charset="-120"/>
                <a:ea typeface="微軟正黑體" panose="020B0604030504040204" pitchFamily="34" charset="-120"/>
              </a:rPr>
              <a:t>證</a:t>
            </a:r>
            <a:endParaRPr lang="en-US" altLang="zh-TW" sz="25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2500" b="1" dirty="0" smtClean="0">
                <a:solidFill>
                  <a:schemeClr val="tx1"/>
                </a:solidFill>
                <a:latin typeface="微軟正黑體" panose="020B0604030504040204" pitchFamily="34" charset="-120"/>
                <a:ea typeface="微軟正黑體" panose="020B0604030504040204" pitchFamily="34" charset="-120"/>
              </a:rPr>
              <a:t>(</a:t>
            </a:r>
            <a:r>
              <a:rPr lang="zh-TW" altLang="en-US" sz="2500" b="1" dirty="0" smtClean="0">
                <a:solidFill>
                  <a:schemeClr val="tx1"/>
                </a:solidFill>
                <a:latin typeface="微軟正黑體" panose="020B0604030504040204" pitchFamily="34" charset="-120"/>
                <a:ea typeface="微軟正黑體" panose="020B0604030504040204" pitchFamily="34" charset="-120"/>
              </a:rPr>
              <a:t>免費</a:t>
            </a:r>
            <a:r>
              <a:rPr lang="en-US" altLang="zh-TW" sz="2500" b="1" dirty="0" smtClean="0">
                <a:solidFill>
                  <a:schemeClr val="tx1"/>
                </a:solidFill>
                <a:latin typeface="微軟正黑體" panose="020B0604030504040204" pitchFamily="34" charset="-120"/>
                <a:ea typeface="微軟正黑體" panose="020B0604030504040204" pitchFamily="34" charset="-120"/>
              </a:rPr>
              <a:t>)</a:t>
            </a:r>
          </a:p>
        </p:txBody>
      </p:sp>
      <p:sp>
        <p:nvSpPr>
          <p:cNvPr id="4" name="矩形 3"/>
          <p:cNvSpPr/>
          <p:nvPr/>
        </p:nvSpPr>
        <p:spPr>
          <a:xfrm>
            <a:off x="3616928" y="2256746"/>
            <a:ext cx="3095969" cy="870071"/>
          </a:xfrm>
          <a:prstGeom prst="rect">
            <a:avLst/>
          </a:prstGeom>
          <a:solidFill>
            <a:schemeClr val="tx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TW" altLang="en-US" sz="2500" b="1" dirty="0" smtClean="0">
                <a:solidFill>
                  <a:schemeClr val="tx1"/>
                </a:solidFill>
                <a:latin typeface="微軟正黑體" panose="020B0604030504040204" pitchFamily="34" charset="-120"/>
                <a:ea typeface="微軟正黑體" panose="020B0604030504040204" pitchFamily="34" charset="-120"/>
              </a:rPr>
              <a:t>館際互</a:t>
            </a:r>
            <a:r>
              <a:rPr lang="zh-TW" altLang="en-US" sz="2500" b="1" dirty="0" smtClean="0">
                <a:solidFill>
                  <a:srgbClr val="FF0000"/>
                </a:solidFill>
                <a:latin typeface="微軟正黑體" panose="020B0604030504040204" pitchFamily="34" charset="-120"/>
                <a:ea typeface="微軟正黑體" panose="020B0604030504040204" pitchFamily="34" charset="-120"/>
              </a:rPr>
              <a:t>借</a:t>
            </a:r>
            <a:r>
              <a:rPr lang="zh-TW" altLang="en-US" sz="2500" b="1" dirty="0" smtClean="0">
                <a:solidFill>
                  <a:schemeClr val="tx1"/>
                </a:solidFill>
                <a:latin typeface="微軟正黑體" panose="020B0604030504040204" pitchFamily="34" charset="-120"/>
                <a:ea typeface="微軟正黑體" panose="020B0604030504040204" pitchFamily="34" charset="-120"/>
              </a:rPr>
              <a:t>證</a:t>
            </a:r>
            <a:endParaRPr lang="en-US" altLang="zh-TW" sz="25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2500" b="1" dirty="0" smtClean="0">
                <a:solidFill>
                  <a:schemeClr val="tx1"/>
                </a:solidFill>
                <a:latin typeface="微軟正黑體" panose="020B0604030504040204" pitchFamily="34" charset="-120"/>
                <a:ea typeface="微軟正黑體" panose="020B0604030504040204" pitchFamily="34" charset="-120"/>
              </a:rPr>
              <a:t>(</a:t>
            </a:r>
            <a:r>
              <a:rPr lang="zh-TW" altLang="en-US" sz="2500" b="1" dirty="0">
                <a:solidFill>
                  <a:schemeClr val="tx1"/>
                </a:solidFill>
                <a:latin typeface="微軟正黑體" panose="020B0604030504040204" pitchFamily="34" charset="-120"/>
                <a:ea typeface="微軟正黑體" panose="020B0604030504040204" pitchFamily="34" charset="-120"/>
              </a:rPr>
              <a:t>免費</a:t>
            </a:r>
            <a:r>
              <a:rPr lang="en-US" altLang="zh-TW" sz="2500" b="1" dirty="0" smtClean="0">
                <a:solidFill>
                  <a:schemeClr val="tx1"/>
                </a:solidFill>
                <a:latin typeface="微軟正黑體" panose="020B0604030504040204" pitchFamily="34" charset="-120"/>
                <a:ea typeface="微軟正黑體" panose="020B0604030504040204" pitchFamily="34" charset="-120"/>
              </a:rPr>
              <a:t>)</a:t>
            </a:r>
            <a:endParaRPr lang="en-US" altLang="zh-TW" sz="2500" b="1" dirty="0">
              <a:solidFill>
                <a:schemeClr val="tx1"/>
              </a:solidFill>
              <a:latin typeface="微軟正黑體" panose="020B0604030504040204" pitchFamily="34" charset="-120"/>
              <a:ea typeface="微軟正黑體" panose="020B0604030504040204" pitchFamily="34" charset="-120"/>
            </a:endParaRPr>
          </a:p>
        </p:txBody>
      </p:sp>
      <p:sp>
        <p:nvSpPr>
          <p:cNvPr id="5" name="矩形 4"/>
          <p:cNvSpPr/>
          <p:nvPr/>
        </p:nvSpPr>
        <p:spPr>
          <a:xfrm>
            <a:off x="209600" y="3126819"/>
            <a:ext cx="3413504" cy="2732954"/>
          </a:xfrm>
          <a:prstGeom prst="rect">
            <a:avLst/>
          </a:prstGeom>
          <a:solidFill>
            <a:schemeClr val="tx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000" b="1" dirty="0" smtClean="0">
                <a:solidFill>
                  <a:schemeClr val="bg1"/>
                </a:solidFill>
                <a:latin typeface="微軟正黑體" panose="020B0604030504040204" pitchFamily="34" charset="-120"/>
                <a:ea typeface="微軟正黑體" panose="020B0604030504040204" pitchFamily="34" charset="-120"/>
              </a:rPr>
              <a:t>1.</a:t>
            </a:r>
            <a:r>
              <a:rPr lang="zh-TW" altLang="en-US" sz="2000" b="1" dirty="0" smtClean="0">
                <a:solidFill>
                  <a:schemeClr val="bg1"/>
                </a:solidFill>
                <a:latin typeface="微軟正黑體" panose="020B0604030504040204" pitchFamily="34" charset="-120"/>
                <a:ea typeface="微軟正黑體" panose="020B0604030504040204" pitchFamily="34" charset="-120"/>
              </a:rPr>
              <a:t>本校</a:t>
            </a:r>
            <a:r>
              <a:rPr lang="zh-TW" altLang="en-US" sz="2000" b="1" dirty="0">
                <a:solidFill>
                  <a:schemeClr val="bg1"/>
                </a:solidFill>
                <a:latin typeface="微軟正黑體" panose="020B0604030504040204" pitchFamily="34" charset="-120"/>
                <a:ea typeface="微軟正黑體" panose="020B0604030504040204" pitchFamily="34" charset="-120"/>
              </a:rPr>
              <a:t>與合作單位可互相申辦個人的借書證，</a:t>
            </a:r>
            <a:r>
              <a:rPr lang="zh-TW" altLang="en-US" sz="2000" b="1" dirty="0">
                <a:solidFill>
                  <a:srgbClr val="C00000"/>
                </a:solidFill>
                <a:latin typeface="微軟正黑體" panose="020B0604030504040204" pitchFamily="34" charset="-120"/>
                <a:ea typeface="微軟正黑體" panose="020B0604030504040204" pitchFamily="34" charset="-120"/>
              </a:rPr>
              <a:t>使用</a:t>
            </a:r>
            <a:r>
              <a:rPr lang="zh-TW" altLang="en-US" sz="2000" b="1" dirty="0" smtClean="0">
                <a:solidFill>
                  <a:srgbClr val="C00000"/>
                </a:solidFill>
                <a:latin typeface="微軟正黑體" panose="020B0604030504040204" pitchFamily="34" charset="-120"/>
                <a:ea typeface="微軟正黑體" panose="020B0604030504040204" pitchFamily="34" charset="-120"/>
              </a:rPr>
              <a:t>期限原則上至</a:t>
            </a:r>
            <a:r>
              <a:rPr lang="zh-TW" altLang="en-US" sz="2000" b="1" dirty="0">
                <a:solidFill>
                  <a:srgbClr val="C00000"/>
                </a:solidFill>
                <a:latin typeface="微軟正黑體" panose="020B0604030504040204" pitchFamily="34" charset="-120"/>
                <a:ea typeface="微軟正黑體" panose="020B0604030504040204" pitchFamily="34" charset="-120"/>
              </a:rPr>
              <a:t>畢業或離校為止</a:t>
            </a:r>
            <a:r>
              <a:rPr lang="zh-TW" altLang="en-US" sz="2000" b="1" dirty="0" smtClean="0">
                <a:solidFill>
                  <a:schemeClr val="bg1"/>
                </a:solidFill>
                <a:latin typeface="微軟正黑體" panose="020B0604030504040204" pitchFamily="34" charset="-120"/>
                <a:ea typeface="微軟正黑體" panose="020B0604030504040204" pitchFamily="34" charset="-120"/>
              </a:rPr>
              <a:t>。</a:t>
            </a:r>
            <a:endParaRPr lang="en-US" altLang="zh-TW" sz="2000" b="1" dirty="0">
              <a:solidFill>
                <a:schemeClr val="bg1"/>
              </a:solidFill>
              <a:latin typeface="微軟正黑體" panose="020B0604030504040204" pitchFamily="34" charset="-120"/>
              <a:ea typeface="微軟正黑體" panose="020B0604030504040204" pitchFamily="34" charset="-120"/>
            </a:endParaRPr>
          </a:p>
          <a:p>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r>
              <a:rPr lang="en-US" altLang="zh-TW" sz="2000" b="1" dirty="0" smtClean="0">
                <a:solidFill>
                  <a:schemeClr val="bg1"/>
                </a:solidFill>
                <a:latin typeface="微軟正黑體" panose="020B0604030504040204" pitchFamily="34" charset="-120"/>
                <a:ea typeface="微軟正黑體" panose="020B0604030504040204" pitchFamily="34" charset="-120"/>
              </a:rPr>
              <a:t>2.</a:t>
            </a:r>
            <a:r>
              <a:rPr lang="zh-TW" altLang="en-US" sz="2000" b="1" dirty="0" smtClean="0">
                <a:solidFill>
                  <a:schemeClr val="bg1"/>
                </a:solidFill>
                <a:latin typeface="微軟正黑體" panose="020B0604030504040204" pitchFamily="34" charset="-120"/>
                <a:ea typeface="微軟正黑體" panose="020B0604030504040204" pitchFamily="34" charset="-120"/>
              </a:rPr>
              <a:t>合作</a:t>
            </a:r>
            <a:r>
              <a:rPr lang="zh-TW" altLang="en-US" sz="2000" b="1" dirty="0">
                <a:solidFill>
                  <a:schemeClr val="bg1"/>
                </a:solidFill>
                <a:latin typeface="微軟正黑體" panose="020B0604030504040204" pitchFamily="34" charset="-120"/>
                <a:ea typeface="微軟正黑體" panose="020B0604030504040204" pitchFamily="34" charset="-120"/>
              </a:rPr>
              <a:t>館</a:t>
            </a:r>
            <a:r>
              <a:rPr lang="en-US" altLang="zh-TW" sz="2000" b="1" dirty="0">
                <a:solidFill>
                  <a:srgbClr val="C00000"/>
                </a:solidFill>
                <a:latin typeface="微軟正黑體" panose="020B0604030504040204" pitchFamily="34" charset="-120"/>
                <a:ea typeface="微軟正黑體" panose="020B0604030504040204" pitchFamily="34" charset="-120"/>
              </a:rPr>
              <a:t>5</a:t>
            </a:r>
            <a:r>
              <a:rPr lang="zh-TW" altLang="en-US" sz="2000" b="1" dirty="0">
                <a:solidFill>
                  <a:schemeClr val="bg1"/>
                </a:solidFill>
                <a:latin typeface="微軟正黑體" panose="020B0604030504040204" pitchFamily="34" charset="-120"/>
                <a:ea typeface="微軟正黑體" panose="020B0604030504040204" pitchFamily="34" charset="-120"/>
              </a:rPr>
              <a:t>所</a:t>
            </a:r>
            <a:r>
              <a:rPr lang="zh-TW" altLang="en-US" sz="2000" b="1" dirty="0" smtClean="0">
                <a:solidFill>
                  <a:schemeClr val="bg1"/>
                </a:solidFill>
                <a:latin typeface="微軟正黑體" panose="020B0604030504040204" pitchFamily="34" charset="-120"/>
                <a:ea typeface="微軟正黑體" panose="020B0604030504040204" pitchFamily="34" charset="-120"/>
              </a:rPr>
              <a:t>：</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r>
              <a:rPr lang="zh-TW" altLang="en-US" sz="2000" b="1" dirty="0" smtClean="0">
                <a:solidFill>
                  <a:schemeClr val="bg1"/>
                </a:solidFill>
                <a:latin typeface="微軟正黑體" panose="020B0604030504040204" pitchFamily="34" charset="-120"/>
                <a:ea typeface="微軟正黑體" panose="020B0604030504040204" pitchFamily="34" charset="-120"/>
              </a:rPr>
              <a:t>中山大學</a:t>
            </a:r>
            <a:r>
              <a:rPr lang="zh-TW" altLang="en-US" sz="2000" b="1" dirty="0">
                <a:solidFill>
                  <a:schemeClr val="bg1"/>
                </a:solidFill>
                <a:latin typeface="微軟正黑體" panose="020B0604030504040204" pitchFamily="34" charset="-120"/>
                <a:ea typeface="微軟正黑體" panose="020B0604030504040204" pitchFamily="34" charset="-120"/>
              </a:rPr>
              <a:t>、高雄醫學院、成功大學、台南大學、</a:t>
            </a:r>
            <a:r>
              <a:rPr lang="zh-TW" altLang="en-US" sz="2000" b="1" dirty="0" smtClean="0">
                <a:solidFill>
                  <a:schemeClr val="bg1"/>
                </a:solidFill>
                <a:latin typeface="微軟正黑體" panose="020B0604030504040204" pitchFamily="34" charset="-120"/>
                <a:ea typeface="微軟正黑體" panose="020B0604030504040204" pitchFamily="34" charset="-120"/>
              </a:rPr>
              <a:t>屏東大學</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p:txBody>
      </p:sp>
      <p:sp>
        <p:nvSpPr>
          <p:cNvPr id="6" name="矩形 5"/>
          <p:cNvSpPr/>
          <p:nvPr/>
        </p:nvSpPr>
        <p:spPr>
          <a:xfrm>
            <a:off x="3623104" y="3126816"/>
            <a:ext cx="3089793" cy="2740344"/>
          </a:xfrm>
          <a:prstGeom prst="rect">
            <a:avLst/>
          </a:prstGeom>
          <a:solidFill>
            <a:schemeClr val="tx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spcBef>
                <a:spcPts val="600"/>
              </a:spcBef>
              <a:spcAft>
                <a:spcPts val="600"/>
              </a:spcAft>
            </a:pPr>
            <a:r>
              <a:rPr lang="en-US" altLang="zh-TW" sz="2000" b="1" dirty="0" smtClean="0">
                <a:latin typeface="微軟正黑體" panose="020B0604030504040204" pitchFamily="34" charset="-120"/>
                <a:ea typeface="微軟正黑體" panose="020B0604030504040204" pitchFamily="34" charset="-120"/>
              </a:rPr>
              <a:t>1.</a:t>
            </a:r>
            <a:r>
              <a:rPr lang="zh-TW" altLang="en-US" sz="2000" b="1" dirty="0" smtClean="0">
                <a:latin typeface="微軟正黑體" panose="020B0604030504040204" pitchFamily="34" charset="-120"/>
                <a:ea typeface="微軟正黑體" panose="020B0604030504040204" pitchFamily="34" charset="-120"/>
              </a:rPr>
              <a:t>本</a:t>
            </a:r>
            <a:r>
              <a:rPr lang="zh-TW" altLang="en-US" sz="2000" b="1" dirty="0">
                <a:latin typeface="微軟正黑體" panose="020B0604030504040204" pitchFamily="34" charset="-120"/>
                <a:ea typeface="微軟正黑體" panose="020B0604030504040204" pitchFamily="34" charset="-120"/>
              </a:rPr>
              <a:t>館與合作單位互相交換數枚</a:t>
            </a:r>
            <a:r>
              <a:rPr lang="zh-TW" altLang="en-US" sz="2000" b="1" dirty="0" smtClean="0">
                <a:latin typeface="微軟正黑體" panose="020B0604030504040204" pitchFamily="34" charset="-120"/>
                <a:ea typeface="微軟正黑體" panose="020B0604030504040204" pitchFamily="34" charset="-120"/>
              </a:rPr>
              <a:t>借書證。</a:t>
            </a:r>
            <a:r>
              <a:rPr lang="en-US" altLang="zh-TW" sz="2000" b="1" dirty="0" smtClean="0">
                <a:latin typeface="微軟正黑體" panose="020B0604030504040204" pitchFamily="34" charset="-120"/>
                <a:ea typeface="微軟正黑體" panose="020B0604030504040204" pitchFamily="34" charset="-120"/>
              </a:rPr>
              <a:t>1</a:t>
            </a:r>
            <a:r>
              <a:rPr lang="zh-TW" altLang="en-US" sz="2000" b="1" dirty="0" smtClean="0">
                <a:latin typeface="微軟正黑體" panose="020B0604030504040204" pitchFamily="34" charset="-120"/>
                <a:ea typeface="微軟正黑體" panose="020B0604030504040204" pitchFamily="34" charset="-120"/>
              </a:rPr>
              <a:t>人得借用</a:t>
            </a:r>
            <a:r>
              <a:rPr lang="en-US" altLang="zh-TW" sz="2000" b="1" dirty="0" smtClean="0">
                <a:solidFill>
                  <a:srgbClr val="C00000"/>
                </a:solidFill>
                <a:latin typeface="微軟正黑體" panose="020B0604030504040204" pitchFamily="34" charset="-120"/>
                <a:ea typeface="微軟正黑體" panose="020B0604030504040204" pitchFamily="34" charset="-120"/>
              </a:rPr>
              <a:t>3</a:t>
            </a:r>
            <a:r>
              <a:rPr lang="zh-TW" altLang="en-US" sz="2000" b="1" dirty="0" smtClean="0">
                <a:solidFill>
                  <a:srgbClr val="C00000"/>
                </a:solidFill>
                <a:latin typeface="微軟正黑體" panose="020B0604030504040204" pitchFamily="34" charset="-120"/>
                <a:ea typeface="微軟正黑體" panose="020B0604030504040204" pitchFamily="34" charset="-120"/>
              </a:rPr>
              <a:t>所</a:t>
            </a:r>
            <a:r>
              <a:rPr lang="zh-TW" altLang="en-US" sz="2000" b="1" dirty="0" smtClean="0">
                <a:latin typeface="微軟正黑體" panose="020B0604030504040204" pitchFamily="34" charset="-120"/>
                <a:ea typeface="微軟正黑體" panose="020B0604030504040204" pitchFamily="34" charset="-120"/>
              </a:rPr>
              <a:t>學校的互借證。</a:t>
            </a:r>
            <a:endParaRPr lang="en-US" altLang="zh-TW" sz="2000" b="1" dirty="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2000" b="1" dirty="0" smtClean="0">
                <a:latin typeface="微軟正黑體" panose="020B0604030504040204" pitchFamily="34" charset="-120"/>
                <a:ea typeface="微軟正黑體" panose="020B0604030504040204" pitchFamily="34" charset="-120"/>
              </a:rPr>
              <a:t>2.</a:t>
            </a:r>
            <a:r>
              <a:rPr lang="zh-TW" altLang="en-US" sz="2000" b="1" dirty="0" smtClean="0">
                <a:latin typeface="微軟正黑體" panose="020B0604030504040204" pitchFamily="34" charset="-120"/>
                <a:ea typeface="微軟正黑體" panose="020B0604030504040204" pitchFamily="34" charset="-120"/>
              </a:rPr>
              <a:t>借書證</a:t>
            </a:r>
            <a:r>
              <a:rPr lang="zh-TW" altLang="en-US" sz="2000" b="1" dirty="0">
                <a:latin typeface="微軟正黑體" panose="020B0604030504040204" pitchFamily="34" charset="-120"/>
                <a:ea typeface="微軟正黑體" panose="020B0604030504040204" pitchFamily="34" charset="-120"/>
              </a:rPr>
              <a:t>為本校讀者共用</a:t>
            </a:r>
            <a:r>
              <a:rPr lang="zh-TW" altLang="en-US" sz="2000" b="1" dirty="0" smtClean="0">
                <a:latin typeface="微軟正黑體" panose="020B0604030504040204" pitchFamily="34" charset="-120"/>
                <a:ea typeface="微軟正黑體" panose="020B0604030504040204" pitchFamily="34" charset="-120"/>
              </a:rPr>
              <a:t>，</a:t>
            </a:r>
            <a:r>
              <a:rPr lang="zh-TW" altLang="en-US" sz="2000" b="1" dirty="0" smtClean="0">
                <a:solidFill>
                  <a:srgbClr val="C00000"/>
                </a:solidFill>
                <a:latin typeface="微軟正黑體" panose="020B0604030504040204" pitchFamily="34" charset="-120"/>
                <a:ea typeface="微軟正黑體" panose="020B0604030504040204" pitchFamily="34" charset="-120"/>
              </a:rPr>
              <a:t>有借證期限</a:t>
            </a:r>
            <a:r>
              <a:rPr lang="zh-TW" altLang="en-US" sz="2000" b="1" dirty="0" smtClean="0">
                <a:solidFill>
                  <a:schemeClr val="bg1"/>
                </a:solidFill>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用畢</a:t>
            </a:r>
            <a:r>
              <a:rPr lang="zh-TW" altLang="en-US" sz="2000" b="1" dirty="0">
                <a:latin typeface="微軟正黑體" panose="020B0604030504040204" pitchFamily="34" charset="-120"/>
                <a:ea typeface="微軟正黑體" panose="020B0604030504040204" pitchFamily="34" charset="-120"/>
              </a:rPr>
              <a:t>須歸還，以供他人繼續使用</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2000" b="1" dirty="0" smtClean="0">
                <a:latin typeface="微軟正黑體" panose="020B0604030504040204" pitchFamily="34" charset="-120"/>
                <a:ea typeface="微軟正黑體" panose="020B0604030504040204" pitchFamily="34" charset="-120"/>
              </a:rPr>
              <a:t>3.</a:t>
            </a:r>
            <a:r>
              <a:rPr lang="zh-TW" altLang="en-US" sz="2000" b="1" dirty="0" smtClean="0">
                <a:latin typeface="微軟正黑體" panose="020B0604030504040204" pitchFamily="34" charset="-120"/>
                <a:ea typeface="微軟正黑體" panose="020B0604030504040204" pitchFamily="34" charset="-120"/>
              </a:rPr>
              <a:t>共</a:t>
            </a:r>
            <a:r>
              <a:rPr lang="en-US" altLang="zh-TW" sz="2000" b="1" dirty="0" smtClean="0">
                <a:solidFill>
                  <a:srgbClr val="C00000"/>
                </a:solidFill>
                <a:latin typeface="微軟正黑體" panose="020B0604030504040204" pitchFamily="34" charset="-120"/>
                <a:ea typeface="微軟正黑體" panose="020B0604030504040204" pitchFamily="34" charset="-120"/>
              </a:rPr>
              <a:t>30</a:t>
            </a:r>
            <a:r>
              <a:rPr lang="zh-TW" altLang="en-US" sz="2000" b="1" dirty="0" smtClean="0">
                <a:latin typeface="微軟正黑體" panose="020B0604030504040204" pitchFamily="34" charset="-120"/>
                <a:ea typeface="微軟正黑體" panose="020B0604030504040204" pitchFamily="34" charset="-120"/>
              </a:rPr>
              <a:t>所學校</a:t>
            </a:r>
            <a:endParaRPr lang="zh-TW" altLang="en-US" sz="2000" b="1" dirty="0">
              <a:latin typeface="微軟正黑體" panose="020B0604030504040204" pitchFamily="34" charset="-120"/>
              <a:ea typeface="微軟正黑體" panose="020B0604030504040204" pitchFamily="34" charset="-120"/>
            </a:endParaRPr>
          </a:p>
        </p:txBody>
      </p:sp>
      <p:sp>
        <p:nvSpPr>
          <p:cNvPr id="7" name="矩形 6"/>
          <p:cNvSpPr/>
          <p:nvPr/>
        </p:nvSpPr>
        <p:spPr>
          <a:xfrm>
            <a:off x="6767186" y="3119428"/>
            <a:ext cx="3095969" cy="2740345"/>
          </a:xfrm>
          <a:prstGeom prst="rect">
            <a:avLst/>
          </a:prstGeom>
          <a:solidFill>
            <a:schemeClr val="accent2">
              <a:lumMod val="40000"/>
              <a:lumOff val="60000"/>
            </a:schemeClr>
          </a:solidFill>
          <a:ln>
            <a:solidFill>
              <a:srgbClr val="97480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zh-TW" sz="2000" b="1" dirty="0" smtClean="0">
              <a:latin typeface="微軟正黑體" panose="020B0604030504040204" pitchFamily="34" charset="-120"/>
              <a:ea typeface="微軟正黑體" panose="020B0604030504040204" pitchFamily="34" charset="-120"/>
            </a:endParaRPr>
          </a:p>
          <a:p>
            <a:r>
              <a:rPr lang="en-US" altLang="zh-TW" sz="2000" b="1" dirty="0" smtClean="0">
                <a:latin typeface="微軟正黑體" panose="020B0604030504040204" pitchFamily="34" charset="-120"/>
                <a:ea typeface="微軟正黑體" panose="020B0604030504040204" pitchFamily="34" charset="-120"/>
              </a:rPr>
              <a:t>1.</a:t>
            </a:r>
            <a:r>
              <a:rPr lang="zh-TW" altLang="en-US" sz="2000" b="1" dirty="0" smtClean="0">
                <a:latin typeface="微軟正黑體" panose="020B0604030504040204" pitchFamily="34" charset="-120"/>
                <a:ea typeface="微軟正黑體" panose="020B0604030504040204" pitchFamily="34" charset="-120"/>
              </a:rPr>
              <a:t>讀者</a:t>
            </a:r>
            <a:r>
              <a:rPr lang="zh-TW" altLang="en-US" sz="2000" b="1" dirty="0">
                <a:latin typeface="微軟正黑體" panose="020B0604030504040204" pitchFamily="34" charset="-120"/>
                <a:ea typeface="微軟正黑體" panose="020B0604030504040204" pitchFamily="34" charset="-120"/>
              </a:rPr>
              <a:t>可線上向其他圖書館申請資料複印或圖書借閱</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endParaRPr lang="en-US" altLang="zh-TW" sz="2000" b="1" dirty="0">
              <a:latin typeface="微軟正黑體" panose="020B0604030504040204" pitchFamily="34" charset="-120"/>
              <a:ea typeface="微軟正黑體" panose="020B0604030504040204" pitchFamily="34" charset="-120"/>
            </a:endParaRPr>
          </a:p>
          <a:p>
            <a:r>
              <a:rPr lang="en-US" altLang="zh-TW" sz="2000" b="1" dirty="0" smtClean="0">
                <a:latin typeface="微軟正黑體" panose="020B0604030504040204" pitchFamily="34" charset="-120"/>
                <a:ea typeface="微軟正黑體" panose="020B0604030504040204" pitchFamily="34" charset="-120"/>
              </a:rPr>
              <a:t>2.</a:t>
            </a:r>
            <a:r>
              <a:rPr lang="zh-TW" altLang="en-US" sz="2000" b="1" dirty="0" smtClean="0">
                <a:solidFill>
                  <a:srgbClr val="C00000"/>
                </a:solidFill>
                <a:latin typeface="微軟正黑體" panose="020B0604030504040204" pitchFamily="34" charset="-120"/>
                <a:ea typeface="微軟正黑體" panose="020B0604030504040204" pitchFamily="34" charset="-120"/>
              </a:rPr>
              <a:t>可查找某資料被全國大專院校的某一館所收藏</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
        <p:nvSpPr>
          <p:cNvPr id="8" name="標題 1"/>
          <p:cNvSpPr txBox="1">
            <a:spLocks/>
          </p:cNvSpPr>
          <p:nvPr/>
        </p:nvSpPr>
        <p:spPr>
          <a:xfrm>
            <a:off x="708795" y="1101206"/>
            <a:ext cx="8694539" cy="125253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zh-TW" altLang="en-US" sz="35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館際合作服務</a:t>
            </a:r>
            <a:endParaRPr lang="zh-TW" altLang="en-US" sz="3500" kern="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9" name="圖片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5559" y="5958445"/>
            <a:ext cx="380618" cy="378512"/>
          </a:xfrm>
          <a:prstGeom prst="rect">
            <a:avLst/>
          </a:prstGeom>
        </p:spPr>
      </p:pic>
    </p:spTree>
    <p:extLst>
      <p:ext uri="{BB962C8B-B14F-4D97-AF65-F5344CB8AC3E}">
        <p14:creationId xmlns:p14="http://schemas.microsoft.com/office/powerpoint/2010/main" val="762504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557621" y="0"/>
            <a:ext cx="6192688" cy="6840487"/>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a:spLocks/>
          </p:cNvSpPr>
          <p:nvPr/>
        </p:nvSpPr>
        <p:spPr>
          <a:xfrm>
            <a:off x="4726294" y="2221391"/>
            <a:ext cx="5688632" cy="27363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spcBef>
                <a:spcPts val="600"/>
              </a:spcBef>
              <a:spcAft>
                <a:spcPts val="600"/>
              </a:spcAft>
            </a:pPr>
            <a:r>
              <a:rPr lang="zh-TW" altLang="en-US" sz="4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－請多多關注－</a:t>
            </a:r>
            <a:endParaRPr lang="en-US" altLang="zh-TW" sz="40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spcBef>
                <a:spcPts val="600"/>
              </a:spcBef>
              <a:spcAft>
                <a:spcPts val="600"/>
              </a:spcAft>
            </a:pPr>
            <a:r>
              <a:rPr lang="en-US" altLang="zh-TW" sz="45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1.</a:t>
            </a:r>
            <a:r>
              <a:rPr lang="zh-TW" altLang="en-US" sz="45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圖資處新網頁</a:t>
            </a:r>
            <a:endParaRPr lang="en-US" altLang="zh-TW" sz="45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spcBef>
                <a:spcPts val="600"/>
              </a:spcBef>
              <a:spcAft>
                <a:spcPts val="600"/>
              </a:spcAft>
            </a:pPr>
            <a:r>
              <a:rPr lang="en-US" altLang="zh-TW" sz="45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2.</a:t>
            </a:r>
            <a:r>
              <a:rPr lang="zh-TW" altLang="en-US" sz="45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粉絲專頁</a:t>
            </a:r>
            <a:endParaRPr lang="en-US" altLang="zh-TW" sz="4500" kern="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9780" y="3819976"/>
            <a:ext cx="720080" cy="720080"/>
          </a:xfrm>
          <a:prstGeom prst="rect">
            <a:avLst/>
          </a:prstGeom>
        </p:spPr>
      </p:pic>
      <p:sp>
        <p:nvSpPr>
          <p:cNvPr id="6" name="文字方塊 5"/>
          <p:cNvSpPr txBox="1"/>
          <p:nvPr/>
        </p:nvSpPr>
        <p:spPr>
          <a:xfrm>
            <a:off x="5566257" y="863823"/>
            <a:ext cx="4514368" cy="861774"/>
          </a:xfrm>
          <a:prstGeom prst="rect">
            <a:avLst/>
          </a:prstGeom>
          <a:noFill/>
        </p:spPr>
        <p:txBody>
          <a:bodyPr wrap="square" rtlCol="0">
            <a:spAutoFit/>
          </a:bodyPr>
          <a:lstStyle/>
          <a:p>
            <a:r>
              <a:rPr lang="zh-TW" altLang="en-US" sz="50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工商服務時間</a:t>
            </a:r>
            <a:endParaRPr lang="zh-TW" altLang="en-US" sz="50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矩形 7"/>
          <p:cNvSpPr/>
          <p:nvPr/>
        </p:nvSpPr>
        <p:spPr>
          <a:xfrm>
            <a:off x="5518382" y="718646"/>
            <a:ext cx="4104456" cy="1152128"/>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descr="C:\Users\user\Downloads\marion-michele-66097-unspla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20" y="-2106061"/>
            <a:ext cx="5795718" cy="10314699"/>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362446" y="5157750"/>
            <a:ext cx="3701683" cy="400110"/>
          </a:xfrm>
          <a:prstGeom prst="rect">
            <a:avLst/>
          </a:prstGeom>
        </p:spPr>
        <p:txBody>
          <a:bodyPr vert="horz" wrap="square">
            <a:spAutoFit/>
          </a:bodyPr>
          <a:lstStyle/>
          <a:p>
            <a:r>
              <a:rPr lang="en-US" altLang="zh-TW" sz="2000" dirty="0" smtClean="0">
                <a:solidFill>
                  <a:srgbClr val="CC0000"/>
                </a:solidFill>
                <a:latin typeface="微軟正黑體" panose="020B0604030504040204" pitchFamily="34" charset="-120"/>
                <a:ea typeface="微軟正黑體" panose="020B0604030504040204" pitchFamily="34" charset="-120"/>
              </a:rPr>
              <a:t># </a:t>
            </a:r>
            <a:r>
              <a:rPr lang="zh-TW" altLang="en-US" sz="2000" dirty="0" smtClean="0">
                <a:solidFill>
                  <a:srgbClr val="CC0000"/>
                </a:solidFill>
                <a:latin typeface="微軟正黑體" panose="020B0604030504040204" pitchFamily="34" charset="-120"/>
                <a:ea typeface="微軟正黑體" panose="020B0604030504040204" pitchFamily="34" charset="-120"/>
              </a:rPr>
              <a:t>加到我的最愛也是可以的喔</a:t>
            </a:r>
            <a:endParaRPr lang="zh-TW" altLang="en-US" sz="2000" dirty="0">
              <a:solidFill>
                <a:srgbClr val="CC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64442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65119"/>
          <a:stretch/>
        </p:blipFill>
        <p:spPr>
          <a:xfrm>
            <a:off x="-437171" y="-388761"/>
            <a:ext cx="3651656" cy="7596279"/>
          </a:xfrm>
          <a:prstGeom prst="rect">
            <a:avLst/>
          </a:prstGeom>
        </p:spPr>
      </p:pic>
      <p:sp>
        <p:nvSpPr>
          <p:cNvPr id="3" name="文字方塊 2"/>
          <p:cNvSpPr txBox="1"/>
          <p:nvPr/>
        </p:nvSpPr>
        <p:spPr>
          <a:xfrm>
            <a:off x="3373252" y="302448"/>
            <a:ext cx="5874403" cy="630942"/>
          </a:xfrm>
          <a:prstGeom prst="rect">
            <a:avLst/>
          </a:prstGeom>
          <a:noFill/>
        </p:spPr>
        <p:txBody>
          <a:bodyPr wrap="square" rtlCol="0">
            <a:spAutoFit/>
          </a:bodyPr>
          <a:lstStyle/>
          <a:p>
            <a:r>
              <a:rPr lang="zh-TW" altLang="en-US" sz="3500" dirty="0" smtClean="0">
                <a:solidFill>
                  <a:srgbClr val="974807"/>
                </a:solidFill>
                <a:latin typeface="微軟正黑體" panose="020B0604030504040204" pitchFamily="34" charset="-120"/>
                <a:ea typeface="微軟正黑體" panose="020B0604030504040204" pitchFamily="34" charset="-120"/>
              </a:rPr>
              <a:t>大綱</a:t>
            </a:r>
            <a:r>
              <a:rPr lang="zh-TW" altLang="en-US" sz="3500" dirty="0" smtClean="0">
                <a:solidFill>
                  <a:srgbClr val="974807"/>
                </a:solidFill>
                <a:latin typeface="微軟正黑體" panose="020B0604030504040204" pitchFamily="34" charset="-120"/>
                <a:ea typeface="微軟正黑體" panose="020B0604030504040204" pitchFamily="34" charset="-120"/>
              </a:rPr>
              <a:t>說明</a:t>
            </a:r>
            <a:endParaRPr lang="en-US" altLang="zh-TW" sz="3500" dirty="0" smtClean="0">
              <a:solidFill>
                <a:srgbClr val="974807"/>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373252" y="1266291"/>
            <a:ext cx="6844065" cy="3939540"/>
          </a:xfrm>
          <a:prstGeom prst="rect">
            <a:avLst/>
          </a:prstGeom>
          <a:noFill/>
        </p:spPr>
        <p:txBody>
          <a:bodyPr wrap="square" rtlCol="0">
            <a:spAutoFit/>
          </a:bodyPr>
          <a:lstStyle/>
          <a:p>
            <a:pPr>
              <a:spcBef>
                <a:spcPts val="1200"/>
              </a:spcBef>
              <a:spcAft>
                <a:spcPts val="1200"/>
              </a:spcAft>
            </a:pPr>
            <a:r>
              <a:rPr lang="en-US" altLang="zh-TW" sz="2500" dirty="0" smtClean="0">
                <a:latin typeface="微軟正黑體" panose="020B0604030504040204" pitchFamily="34" charset="-120"/>
                <a:ea typeface="微軟正黑體" panose="020B0604030504040204" pitchFamily="34" charset="-120"/>
              </a:rPr>
              <a:t>1.</a:t>
            </a:r>
            <a:r>
              <a:rPr lang="zh-TW" altLang="en-US" sz="2500" dirty="0" smtClean="0">
                <a:latin typeface="微軟正黑體" panose="020B0604030504040204" pitchFamily="34" charset="-120"/>
                <a:ea typeface="微軟正黑體" panose="020B0604030504040204" pitchFamily="34" charset="-120"/>
              </a:rPr>
              <a:t>基礎服務介紹</a:t>
            </a:r>
            <a:endParaRPr lang="en-US" altLang="zh-TW" sz="2500" dirty="0" smtClean="0">
              <a:latin typeface="微軟正黑體" panose="020B0604030504040204" pitchFamily="34" charset="-120"/>
              <a:ea typeface="微軟正黑體" panose="020B0604030504040204" pitchFamily="34" charset="-120"/>
            </a:endParaRPr>
          </a:p>
          <a:p>
            <a:pPr>
              <a:spcBef>
                <a:spcPts val="1200"/>
              </a:spcBef>
              <a:spcAft>
                <a:spcPts val="1200"/>
              </a:spcAft>
            </a:pPr>
            <a:r>
              <a:rPr lang="en-US" altLang="zh-TW" sz="2500" dirty="0" smtClean="0">
                <a:latin typeface="微軟正黑體" panose="020B0604030504040204" pitchFamily="34" charset="-120"/>
                <a:ea typeface="微軟正黑體" panose="020B0604030504040204" pitchFamily="34" charset="-120"/>
              </a:rPr>
              <a:t>2.</a:t>
            </a:r>
            <a:r>
              <a:rPr lang="zh-TW" altLang="en-US" sz="2500" dirty="0" smtClean="0">
                <a:latin typeface="微軟正黑體" panose="020B0604030504040204" pitchFamily="34" charset="-120"/>
                <a:ea typeface="微軟正黑體" panose="020B0604030504040204" pitchFamily="34" charset="-120"/>
              </a:rPr>
              <a:t>圖書館帳密的設定</a:t>
            </a:r>
            <a:endParaRPr lang="en-US" altLang="zh-TW" sz="2500" dirty="0" smtClean="0">
              <a:latin typeface="微軟正黑體" panose="020B0604030504040204" pitchFamily="34" charset="-120"/>
              <a:ea typeface="微軟正黑體" panose="020B0604030504040204" pitchFamily="34" charset="-120"/>
            </a:endParaRPr>
          </a:p>
          <a:p>
            <a:pPr>
              <a:spcBef>
                <a:spcPts val="1200"/>
              </a:spcBef>
              <a:spcAft>
                <a:spcPts val="1200"/>
              </a:spcAft>
            </a:pPr>
            <a:r>
              <a:rPr lang="en-US" altLang="zh-TW" sz="2500" dirty="0" smtClean="0">
                <a:latin typeface="微軟正黑體" panose="020B0604030504040204" pitchFamily="34" charset="-120"/>
                <a:ea typeface="微軟正黑體" panose="020B0604030504040204" pitchFamily="34" charset="-120"/>
              </a:rPr>
              <a:t>3.</a:t>
            </a:r>
            <a:r>
              <a:rPr lang="zh-TW" altLang="en-US" sz="2500" dirty="0" smtClean="0">
                <a:latin typeface="微軟正黑體" panose="020B0604030504040204" pitchFamily="34" charset="-120"/>
                <a:ea typeface="微軟正黑體" panose="020B0604030504040204" pitchFamily="34" charset="-120"/>
              </a:rPr>
              <a:t>如何查找圖書</a:t>
            </a:r>
            <a:r>
              <a:rPr lang="en-US" altLang="zh-TW" sz="2500" dirty="0" smtClean="0">
                <a:latin typeface="微軟正黑體" panose="020B0604030504040204" pitchFamily="34" charset="-120"/>
                <a:ea typeface="微軟正黑體" panose="020B0604030504040204" pitchFamily="34" charset="-120"/>
              </a:rPr>
              <a:t>or</a:t>
            </a:r>
            <a:r>
              <a:rPr lang="zh-TW" altLang="en-US" sz="2500" dirty="0" smtClean="0">
                <a:latin typeface="微軟正黑體" panose="020B0604030504040204" pitchFamily="34" charset="-120"/>
                <a:ea typeface="微軟正黑體" panose="020B0604030504040204" pitchFamily="34" charset="-120"/>
              </a:rPr>
              <a:t>電子書？      圖書館探索服務 </a:t>
            </a:r>
            <a:endParaRPr lang="en-US" altLang="zh-TW" sz="2500" dirty="0" smtClean="0">
              <a:latin typeface="微軟正黑體" panose="020B0604030504040204" pitchFamily="34" charset="-120"/>
              <a:ea typeface="微軟正黑體" panose="020B0604030504040204" pitchFamily="34" charset="-120"/>
            </a:endParaRPr>
          </a:p>
          <a:p>
            <a:pPr>
              <a:spcBef>
                <a:spcPts val="1200"/>
              </a:spcBef>
              <a:spcAft>
                <a:spcPts val="1200"/>
              </a:spcAft>
            </a:pPr>
            <a:r>
              <a:rPr lang="en-US" altLang="zh-TW" sz="2500" dirty="0" smtClean="0">
                <a:latin typeface="微軟正黑體" panose="020B0604030504040204" pitchFamily="34" charset="-120"/>
                <a:ea typeface="微軟正黑體" panose="020B0604030504040204" pitchFamily="34" charset="-120"/>
              </a:rPr>
              <a:t>4.</a:t>
            </a:r>
            <a:r>
              <a:rPr lang="zh-TW" altLang="en-US" sz="2500" dirty="0" smtClean="0">
                <a:latin typeface="微軟正黑體" panose="020B0604030504040204" pitchFamily="34" charset="-120"/>
                <a:ea typeface="微軟正黑體" panose="020B0604030504040204" pitchFamily="34" charset="-120"/>
              </a:rPr>
              <a:t>圖書推薦</a:t>
            </a:r>
            <a:endParaRPr lang="en-US" altLang="zh-TW" sz="2500" dirty="0" smtClean="0">
              <a:latin typeface="微軟正黑體" panose="020B0604030504040204" pitchFamily="34" charset="-120"/>
              <a:ea typeface="微軟正黑體" panose="020B0604030504040204" pitchFamily="34" charset="-120"/>
            </a:endParaRPr>
          </a:p>
          <a:p>
            <a:pPr>
              <a:spcBef>
                <a:spcPts val="1200"/>
              </a:spcBef>
              <a:spcAft>
                <a:spcPts val="1200"/>
              </a:spcAft>
            </a:pPr>
            <a:r>
              <a:rPr lang="en-US" altLang="zh-TW" sz="2500" dirty="0" smtClean="0">
                <a:latin typeface="微軟正黑體" panose="020B0604030504040204" pitchFamily="34" charset="-120"/>
                <a:ea typeface="微軟正黑體" panose="020B0604030504040204" pitchFamily="34" charset="-120"/>
              </a:rPr>
              <a:t>5.</a:t>
            </a:r>
            <a:r>
              <a:rPr lang="zh-TW" altLang="en-US" sz="2500" dirty="0" smtClean="0">
                <a:latin typeface="微軟正黑體" panose="020B0604030504040204" pitchFamily="34" charset="-120"/>
                <a:ea typeface="微軟正黑體" panose="020B0604030504040204" pitchFamily="34" charset="-120"/>
              </a:rPr>
              <a:t>館際合作服務</a:t>
            </a:r>
            <a:endParaRPr lang="en-US" altLang="zh-TW" sz="2500" dirty="0" smtClean="0">
              <a:latin typeface="微軟正黑體" panose="020B0604030504040204" pitchFamily="34" charset="-120"/>
              <a:ea typeface="微軟正黑體" panose="020B0604030504040204" pitchFamily="34" charset="-120"/>
            </a:endParaRPr>
          </a:p>
          <a:p>
            <a:pPr>
              <a:spcBef>
                <a:spcPts val="1200"/>
              </a:spcBef>
              <a:spcAft>
                <a:spcPts val="1200"/>
              </a:spcAft>
            </a:pPr>
            <a:r>
              <a:rPr lang="en-US" altLang="zh-TW" sz="2500" dirty="0" smtClean="0">
                <a:latin typeface="微軟正黑體" panose="020B0604030504040204" pitchFamily="34" charset="-120"/>
                <a:ea typeface="微軟正黑體" panose="020B0604030504040204" pitchFamily="34" charset="-120"/>
              </a:rPr>
              <a:t>6.</a:t>
            </a:r>
            <a:r>
              <a:rPr lang="zh-TW" altLang="en-US" sz="2500" dirty="0" smtClean="0">
                <a:latin typeface="微軟正黑體" panose="020B0604030504040204" pitchFamily="34" charset="-120"/>
                <a:ea typeface="微軟正黑體" panose="020B0604030504040204" pitchFamily="34" charset="-120"/>
              </a:rPr>
              <a:t>工商服務時間</a:t>
            </a:r>
            <a:endParaRPr lang="en-US" altLang="zh-TW" sz="2500" dirty="0" smtClean="0">
              <a:latin typeface="微軟正黑體" panose="020B0604030504040204" pitchFamily="34" charset="-120"/>
              <a:ea typeface="微軟正黑體" panose="020B0604030504040204" pitchFamily="34" charset="-120"/>
            </a:endParaRPr>
          </a:p>
        </p:txBody>
      </p:sp>
      <p:sp>
        <p:nvSpPr>
          <p:cNvPr id="8" name="向右箭號 7"/>
          <p:cNvSpPr/>
          <p:nvPr/>
        </p:nvSpPr>
        <p:spPr>
          <a:xfrm>
            <a:off x="7272560" y="2736031"/>
            <a:ext cx="390919" cy="242316"/>
          </a:xfrm>
          <a:prstGeom prst="rightArrow">
            <a:avLst/>
          </a:prstGeom>
          <a:solidFill>
            <a:srgbClr val="97480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6268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ownloads\marion-michele-66097-unspla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336" y="-2117289"/>
            <a:ext cx="5795718" cy="1031469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439912" y="623875"/>
            <a:ext cx="3479996" cy="446276"/>
          </a:xfrm>
          <a:prstGeom prst="rect">
            <a:avLst/>
          </a:prstGeom>
        </p:spPr>
        <p:txBody>
          <a:bodyPr vert="horz" wrap="square">
            <a:spAutoFit/>
          </a:bodyPr>
          <a:lstStyle/>
          <a:p>
            <a:r>
              <a:rPr lang="zh-TW" altLang="en-US" sz="2300" dirty="0" smtClean="0">
                <a:solidFill>
                  <a:schemeClr val="bg1"/>
                </a:solidFill>
                <a:latin typeface="微軟正黑體" panose="020B0604030504040204" pitchFamily="34" charset="-120"/>
                <a:ea typeface="微軟正黑體" panose="020B0604030504040204" pitchFamily="34" charset="-120"/>
              </a:rPr>
              <a:t>不用重覆登入登出喔</a:t>
            </a:r>
            <a:endParaRPr lang="zh-TW" altLang="en-US" sz="2300" dirty="0">
              <a:solidFill>
                <a:schemeClr val="bg1"/>
              </a:solidFill>
              <a:latin typeface="微軟正黑體" panose="020B0604030504040204" pitchFamily="34" charset="-120"/>
              <a:ea typeface="微軟正黑體" panose="020B0604030504040204" pitchFamily="34" charset="-120"/>
            </a:endParaRPr>
          </a:p>
        </p:txBody>
      </p:sp>
      <p:sp>
        <p:nvSpPr>
          <p:cNvPr id="8" name="矩形 7"/>
          <p:cNvSpPr/>
          <p:nvPr/>
        </p:nvSpPr>
        <p:spPr>
          <a:xfrm>
            <a:off x="6480472" y="623875"/>
            <a:ext cx="3235041" cy="446276"/>
          </a:xfrm>
          <a:prstGeom prst="rect">
            <a:avLst/>
          </a:prstGeom>
        </p:spPr>
        <p:txBody>
          <a:bodyPr vert="horz" wrap="square">
            <a:spAutoFit/>
          </a:bodyPr>
          <a:lstStyle/>
          <a:p>
            <a:r>
              <a:rPr lang="en-US" altLang="zh-TW" sz="2300" b="1" dirty="0" smtClean="0">
                <a:solidFill>
                  <a:srgbClr val="974807"/>
                </a:solidFill>
                <a:latin typeface="微軟正黑體" panose="020B0604030504040204" pitchFamily="34" charset="-120"/>
                <a:ea typeface="微軟正黑體" panose="020B0604030504040204" pitchFamily="34" charset="-120"/>
              </a:rPr>
              <a:t>【MAC</a:t>
            </a:r>
            <a:r>
              <a:rPr lang="zh-TW" altLang="en-US" sz="2300" b="1" dirty="0" smtClean="0">
                <a:solidFill>
                  <a:srgbClr val="974807"/>
                </a:solidFill>
                <a:latin typeface="微軟正黑體" panose="020B0604030504040204" pitchFamily="34" charset="-120"/>
                <a:ea typeface="微軟正黑體" panose="020B0604030504040204" pitchFamily="34" charset="-120"/>
              </a:rPr>
              <a:t>設定</a:t>
            </a:r>
            <a:r>
              <a:rPr lang="en-US" altLang="zh-TW" sz="2300" b="1" dirty="0" smtClean="0">
                <a:solidFill>
                  <a:srgbClr val="974807"/>
                </a:solidFill>
                <a:latin typeface="微軟正黑體" panose="020B0604030504040204" pitchFamily="34" charset="-120"/>
                <a:ea typeface="微軟正黑體" panose="020B0604030504040204" pitchFamily="34" charset="-120"/>
              </a:rPr>
              <a:t>】</a:t>
            </a:r>
            <a:endParaRPr lang="zh-TW" altLang="en-US" sz="2300" b="1" dirty="0">
              <a:solidFill>
                <a:srgbClr val="974807"/>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5593932" y="1411921"/>
            <a:ext cx="4104456" cy="707886"/>
          </a:xfrm>
          <a:prstGeom prst="rect">
            <a:avLst/>
          </a:prstGeom>
        </p:spPr>
        <p:txBody>
          <a:bodyPr vert="horz" wrap="square">
            <a:spAutoFit/>
          </a:bodyPr>
          <a:lstStyle/>
          <a:p>
            <a:pPr>
              <a:spcBef>
                <a:spcPts val="600"/>
              </a:spcBef>
              <a:spcAft>
                <a:spcPts val="600"/>
              </a:spcAft>
            </a:pPr>
            <a:r>
              <a:rPr lang="zh-TW" altLang="en-US" sz="2000" dirty="0" smtClean="0">
                <a:latin typeface="微軟正黑體" panose="020B0604030504040204" pitchFamily="34" charset="-120"/>
                <a:ea typeface="微軟正黑體" panose="020B0604030504040204" pitchFamily="34" charset="-120"/>
              </a:rPr>
              <a:t>圖資網頁</a:t>
            </a:r>
            <a:r>
              <a:rPr lang="en-US" altLang="zh-TW" sz="2000" dirty="0" smtClean="0">
                <a:latin typeface="微軟正黑體" panose="020B0604030504040204" pitchFamily="34" charset="-120"/>
                <a:ea typeface="微軟正黑體" panose="020B0604030504040204" pitchFamily="34" charset="-120"/>
              </a:rPr>
              <a:t>&gt;</a:t>
            </a:r>
            <a:r>
              <a:rPr lang="zh-TW" altLang="en-US" sz="2000" dirty="0" smtClean="0">
                <a:latin typeface="微軟正黑體" panose="020B0604030504040204" pitchFamily="34" charset="-120"/>
                <a:ea typeface="微軟正黑體" panose="020B0604030504040204" pitchFamily="34" charset="-120"/>
              </a:rPr>
              <a:t>資訊服務</a:t>
            </a:r>
            <a:r>
              <a:rPr lang="en-US" altLang="zh-TW" sz="2000" dirty="0" smtClean="0">
                <a:latin typeface="微軟正黑體" panose="020B0604030504040204" pitchFamily="34" charset="-120"/>
                <a:ea typeface="微軟正黑體" panose="020B0604030504040204" pitchFamily="34" charset="-120"/>
              </a:rPr>
              <a:t>&gt;</a:t>
            </a:r>
            <a:r>
              <a:rPr lang="zh-TW" altLang="en-US" sz="2000" dirty="0" smtClean="0">
                <a:latin typeface="微軟正黑體" panose="020B0604030504040204" pitchFamily="34" charset="-120"/>
                <a:ea typeface="微軟正黑體" panose="020B0604030504040204" pitchFamily="34" charset="-120"/>
              </a:rPr>
              <a:t>無線網路</a:t>
            </a:r>
            <a:r>
              <a:rPr lang="en-US" altLang="zh-TW" sz="2000" dirty="0">
                <a:latin typeface="微軟正黑體" panose="020B0604030504040204" pitchFamily="34" charset="-120"/>
                <a:ea typeface="微軟正黑體" panose="020B0604030504040204" pitchFamily="34" charset="-120"/>
              </a:rPr>
              <a:t>&gt;MAC </a:t>
            </a:r>
            <a:r>
              <a:rPr lang="zh-TW" altLang="en-US" sz="2000" dirty="0">
                <a:latin typeface="微軟正黑體" panose="020B0604030504040204" pitchFamily="34" charset="-120"/>
                <a:ea typeface="微軟正黑體" panose="020B0604030504040204" pitchFamily="34" charset="-120"/>
              </a:rPr>
              <a:t>設備註冊申請網址</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00" y="2216150"/>
            <a:ext cx="282892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5560420" y="4464223"/>
            <a:ext cx="4104456" cy="861774"/>
          </a:xfrm>
          <a:prstGeom prst="rect">
            <a:avLst/>
          </a:prstGeom>
        </p:spPr>
        <p:txBody>
          <a:bodyPr vert="horz" wrap="square">
            <a:spAutoFit/>
          </a:bodyPr>
          <a:lstStyle/>
          <a:p>
            <a:pPr>
              <a:spcBef>
                <a:spcPts val="600"/>
              </a:spcBef>
              <a:spcAft>
                <a:spcPts val="600"/>
              </a:spcAft>
            </a:pPr>
            <a:r>
              <a:rPr lang="zh-TW" altLang="en-US" sz="2000" dirty="0" smtClean="0">
                <a:latin typeface="微軟正黑體" panose="020B0604030504040204" pitchFamily="34" charset="-120"/>
                <a:ea typeface="微軟正黑體" panose="020B0604030504040204" pitchFamily="34" charset="-120"/>
              </a:rPr>
              <a:t>帳密等同單一登入平台帳密</a:t>
            </a:r>
            <a:endParaRPr lang="en-US" altLang="zh-TW" sz="20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2000" dirty="0" smtClean="0">
                <a:latin typeface="微軟正黑體" panose="020B0604030504040204" pitchFamily="34" charset="-120"/>
                <a:ea typeface="微軟正黑體" panose="020B0604030504040204" pitchFamily="34" charset="-120"/>
              </a:rPr>
              <a:t>1</a:t>
            </a:r>
            <a:r>
              <a:rPr lang="zh-TW" altLang="en-US" sz="2000" dirty="0" smtClean="0">
                <a:latin typeface="微軟正黑體" panose="020B0604030504040204" pitchFamily="34" charset="-120"/>
                <a:ea typeface="微軟正黑體" panose="020B0604030504040204" pitchFamily="34" charset="-120"/>
              </a:rPr>
              <a:t>人可註冊</a:t>
            </a:r>
            <a:r>
              <a:rPr lang="en-US" altLang="zh-TW" sz="2000" dirty="0" smtClean="0">
                <a:latin typeface="微軟正黑體" panose="020B0604030504040204" pitchFamily="34" charset="-120"/>
                <a:ea typeface="微軟正黑體" panose="020B0604030504040204" pitchFamily="34" charset="-120"/>
              </a:rPr>
              <a:t>3</a:t>
            </a:r>
            <a:r>
              <a:rPr lang="zh-TW" altLang="en-US" sz="2000" dirty="0" smtClean="0">
                <a:latin typeface="微軟正黑體" panose="020B0604030504040204" pitchFamily="34" charset="-120"/>
                <a:ea typeface="微軟正黑體" panose="020B0604030504040204" pitchFamily="34" charset="-120"/>
              </a:rPr>
              <a:t>項設備！！</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24171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ownloads\marion-michele-66097-unspla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336" y="-2117289"/>
            <a:ext cx="5795718" cy="1031469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439912" y="623875"/>
            <a:ext cx="3479996" cy="446276"/>
          </a:xfrm>
          <a:prstGeom prst="rect">
            <a:avLst/>
          </a:prstGeom>
        </p:spPr>
        <p:txBody>
          <a:bodyPr vert="horz" wrap="square">
            <a:spAutoFit/>
          </a:bodyPr>
          <a:lstStyle/>
          <a:p>
            <a:r>
              <a:rPr lang="zh-TW" altLang="en-US" sz="2300" dirty="0" smtClean="0">
                <a:solidFill>
                  <a:schemeClr val="bg1"/>
                </a:solidFill>
                <a:latin typeface="微軟正黑體" panose="020B0604030504040204" pitchFamily="34" charset="-120"/>
                <a:ea typeface="微軟正黑體" panose="020B0604030504040204" pitchFamily="34" charset="-120"/>
              </a:rPr>
              <a:t>累了，就看本雜誌或書吧！</a:t>
            </a:r>
            <a:endParaRPr lang="zh-TW" altLang="en-US" sz="2300" dirty="0">
              <a:solidFill>
                <a:schemeClr val="bg1"/>
              </a:solidFill>
              <a:latin typeface="微軟正黑體" panose="020B0604030504040204" pitchFamily="34" charset="-120"/>
              <a:ea typeface="微軟正黑體" panose="020B0604030504040204" pitchFamily="34" charset="-120"/>
            </a:endParaRP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1476"/>
          <a:stretch/>
        </p:blipFill>
        <p:spPr bwMode="auto">
          <a:xfrm>
            <a:off x="5191172" y="1336598"/>
            <a:ext cx="4673676" cy="36316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矩形 7"/>
          <p:cNvSpPr/>
          <p:nvPr/>
        </p:nvSpPr>
        <p:spPr>
          <a:xfrm>
            <a:off x="6058127" y="623875"/>
            <a:ext cx="3235041" cy="446276"/>
          </a:xfrm>
          <a:prstGeom prst="rect">
            <a:avLst/>
          </a:prstGeom>
        </p:spPr>
        <p:txBody>
          <a:bodyPr vert="horz" wrap="square">
            <a:spAutoFit/>
          </a:bodyPr>
          <a:lstStyle/>
          <a:p>
            <a:r>
              <a:rPr lang="en-US" altLang="zh-TW" sz="2300" b="1" dirty="0" smtClean="0">
                <a:solidFill>
                  <a:srgbClr val="974807"/>
                </a:solidFill>
                <a:latin typeface="微軟正黑體" panose="020B0604030504040204" pitchFamily="34" charset="-120"/>
                <a:ea typeface="微軟正黑體" panose="020B0604030504040204" pitchFamily="34" charset="-120"/>
              </a:rPr>
              <a:t>【</a:t>
            </a:r>
            <a:r>
              <a:rPr lang="zh-TW" altLang="en-US" sz="2300" b="1" dirty="0" smtClean="0">
                <a:solidFill>
                  <a:srgbClr val="974807"/>
                </a:solidFill>
                <a:latin typeface="微軟正黑體" panose="020B0604030504040204" pitchFamily="34" charset="-120"/>
                <a:ea typeface="微軟正黑體" panose="020B0604030504040204" pitchFamily="34" charset="-120"/>
              </a:rPr>
              <a:t>華藝電子書平台</a:t>
            </a:r>
            <a:r>
              <a:rPr lang="en-US" altLang="zh-TW" sz="2300" b="1" dirty="0" smtClean="0">
                <a:solidFill>
                  <a:srgbClr val="974807"/>
                </a:solidFill>
                <a:latin typeface="微軟正黑體" panose="020B0604030504040204" pitchFamily="34" charset="-120"/>
                <a:ea typeface="微軟正黑體" panose="020B0604030504040204" pitchFamily="34" charset="-120"/>
              </a:rPr>
              <a:t>】</a:t>
            </a:r>
            <a:endParaRPr lang="zh-TW" altLang="en-US" sz="2300" b="1" dirty="0">
              <a:solidFill>
                <a:srgbClr val="974807"/>
              </a:solidFill>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3445" y="449550"/>
            <a:ext cx="794925" cy="794925"/>
          </a:xfrm>
          <a:prstGeom prst="rect">
            <a:avLst/>
          </a:prstGeom>
        </p:spPr>
      </p:pic>
    </p:spTree>
    <p:extLst>
      <p:ext uri="{BB962C8B-B14F-4D97-AF65-F5344CB8AC3E}">
        <p14:creationId xmlns:p14="http://schemas.microsoft.com/office/powerpoint/2010/main" val="37409350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Downloads\marion-michele-66097-unspla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336" y="-2117289"/>
            <a:ext cx="5795718" cy="1031469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447178" y="575791"/>
            <a:ext cx="4387169" cy="446276"/>
          </a:xfrm>
          <a:prstGeom prst="rect">
            <a:avLst/>
          </a:prstGeom>
        </p:spPr>
        <p:txBody>
          <a:bodyPr vert="horz" wrap="square">
            <a:spAutoFit/>
          </a:bodyPr>
          <a:lstStyle/>
          <a:p>
            <a:r>
              <a:rPr lang="en-US" altLang="zh-TW" sz="2300" b="1" dirty="0">
                <a:solidFill>
                  <a:srgbClr val="974807"/>
                </a:solidFill>
                <a:latin typeface="微軟正黑體" panose="020B0604030504040204" pitchFamily="34" charset="-120"/>
                <a:ea typeface="微軟正黑體" panose="020B0604030504040204" pitchFamily="34" charset="-120"/>
              </a:rPr>
              <a:t>【</a:t>
            </a:r>
            <a:r>
              <a:rPr lang="en-US" altLang="zh-TW" sz="2300" b="1" dirty="0" err="1" smtClean="0">
                <a:solidFill>
                  <a:srgbClr val="974807"/>
                </a:solidFill>
                <a:latin typeface="微軟正黑體" panose="020B0604030504040204" pitchFamily="34" charset="-120"/>
                <a:ea typeface="微軟正黑體" panose="020B0604030504040204" pitchFamily="34" charset="-120"/>
              </a:rPr>
              <a:t>HyRead</a:t>
            </a:r>
            <a:r>
              <a:rPr lang="zh-TW" altLang="en-US" sz="2300" b="1" dirty="0" smtClean="0">
                <a:solidFill>
                  <a:srgbClr val="974807"/>
                </a:solidFill>
                <a:latin typeface="微軟正黑體" panose="020B0604030504040204" pitchFamily="34" charset="-120"/>
                <a:ea typeface="微軟正黑體" panose="020B0604030504040204" pitchFamily="34" charset="-120"/>
              </a:rPr>
              <a:t>電子雜誌、書平台</a:t>
            </a:r>
            <a:r>
              <a:rPr lang="en-US" altLang="zh-TW" sz="2300" b="1" dirty="0" smtClean="0">
                <a:solidFill>
                  <a:srgbClr val="974807"/>
                </a:solidFill>
                <a:latin typeface="微軟正黑體" panose="020B0604030504040204" pitchFamily="34" charset="-120"/>
                <a:ea typeface="微軟正黑體" panose="020B0604030504040204" pitchFamily="34" charset="-120"/>
              </a:rPr>
              <a:t>】</a:t>
            </a:r>
            <a:endParaRPr lang="zh-TW" altLang="en-US" sz="2300" b="1" dirty="0">
              <a:solidFill>
                <a:srgbClr val="974807"/>
              </a:solidFill>
              <a:latin typeface="微軟正黑體" panose="020B0604030504040204" pitchFamily="34" charset="-120"/>
              <a:ea typeface="微軟正黑體" panose="020B0604030504040204" pitchFamily="34" charset="-12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0931" y="2015951"/>
            <a:ext cx="4599623" cy="29421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8901" y="4536231"/>
            <a:ext cx="3134179" cy="147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6536" y="1151855"/>
            <a:ext cx="708671" cy="708671"/>
          </a:xfrm>
          <a:prstGeom prst="rect">
            <a:avLst/>
          </a:prstGeom>
        </p:spPr>
      </p:pic>
    </p:spTree>
    <p:extLst>
      <p:ext uri="{BB962C8B-B14F-4D97-AF65-F5344CB8AC3E}">
        <p14:creationId xmlns:p14="http://schemas.microsoft.com/office/powerpoint/2010/main" val="19258910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49" y="-144289"/>
            <a:ext cx="10153128" cy="6768751"/>
          </a:xfrm>
          <a:prstGeom prst="rect">
            <a:avLst/>
          </a:prstGeom>
        </p:spPr>
      </p:pic>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78159">
            <a:off x="5493256" y="-144289"/>
            <a:ext cx="4162399" cy="2955303"/>
          </a:xfrm>
          <a:prstGeom prst="rect">
            <a:avLst/>
          </a:prstGeom>
        </p:spPr>
      </p:pic>
      <p:sp>
        <p:nvSpPr>
          <p:cNvPr id="7" name="矩形 6"/>
          <p:cNvSpPr/>
          <p:nvPr/>
        </p:nvSpPr>
        <p:spPr>
          <a:xfrm rot="209350">
            <a:off x="7094523" y="203272"/>
            <a:ext cx="889987" cy="938719"/>
          </a:xfrm>
          <a:prstGeom prst="rect">
            <a:avLst/>
          </a:prstGeom>
        </p:spPr>
        <p:txBody>
          <a:bodyPr vert="horz" wrap="none">
            <a:spAutoFit/>
          </a:bodyPr>
          <a:lstStyle/>
          <a:p>
            <a:r>
              <a:rPr lang="zh-TW" altLang="en-US" sz="5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謝</a:t>
            </a:r>
            <a:endParaRPr lang="zh-TW" altLang="en-US" sz="5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4" name="矩形 13"/>
          <p:cNvSpPr/>
          <p:nvPr/>
        </p:nvSpPr>
        <p:spPr>
          <a:xfrm rot="21094927">
            <a:off x="6112879" y="280402"/>
            <a:ext cx="889987" cy="938719"/>
          </a:xfrm>
          <a:prstGeom prst="rect">
            <a:avLst/>
          </a:prstGeom>
        </p:spPr>
        <p:txBody>
          <a:bodyPr wrap="none">
            <a:spAutoFit/>
          </a:bodyPr>
          <a:lstStyle/>
          <a:p>
            <a:r>
              <a:rPr lang="zh-TW" altLang="en-US" sz="5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感</a:t>
            </a:r>
            <a:endParaRPr lang="zh-TW" altLang="en-US" sz="5500" dirty="0"/>
          </a:p>
        </p:txBody>
      </p:sp>
      <p:sp>
        <p:nvSpPr>
          <p:cNvPr id="18" name="矩形 17"/>
          <p:cNvSpPr/>
          <p:nvPr/>
        </p:nvSpPr>
        <p:spPr>
          <a:xfrm>
            <a:off x="8190591" y="864002"/>
            <a:ext cx="889987" cy="938719"/>
          </a:xfrm>
          <a:prstGeom prst="rect">
            <a:avLst/>
          </a:prstGeom>
        </p:spPr>
        <p:txBody>
          <a:bodyPr vert="horz" wrap="none">
            <a:spAutoFit/>
          </a:bodyPr>
          <a:lstStyle/>
          <a:p>
            <a:r>
              <a:rPr lang="zh-TW" altLang="en-US" sz="5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聽</a:t>
            </a:r>
            <a:endParaRPr lang="zh-TW" altLang="en-US" sz="5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矩形 18"/>
          <p:cNvSpPr/>
          <p:nvPr/>
        </p:nvSpPr>
        <p:spPr>
          <a:xfrm rot="21386945">
            <a:off x="7393400" y="1305867"/>
            <a:ext cx="889987" cy="938719"/>
          </a:xfrm>
          <a:prstGeom prst="rect">
            <a:avLst/>
          </a:prstGeom>
        </p:spPr>
        <p:txBody>
          <a:bodyPr vert="horz" wrap="none">
            <a:spAutoFit/>
          </a:bodyPr>
          <a:lstStyle/>
          <a:p>
            <a:r>
              <a:rPr lang="zh-TW" altLang="en-US" sz="5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聆</a:t>
            </a:r>
            <a:endParaRPr lang="zh-TW" altLang="en-US" sz="5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63201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user\Downloads\photo-1520775697905-6ca40f6b07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6"/>
            <a:ext cx="10233669" cy="682244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904408" y="1367879"/>
            <a:ext cx="2520280" cy="288032"/>
          </a:xfrm>
          <a:prstGeom prst="rect">
            <a:avLst/>
          </a:prstGeom>
          <a:solidFill>
            <a:srgbClr val="CBB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696496" y="2487344"/>
            <a:ext cx="3888432" cy="288032"/>
          </a:xfrm>
          <a:prstGeom prst="rect">
            <a:avLst/>
          </a:prstGeom>
          <a:solidFill>
            <a:srgbClr val="CBB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697264" y="3672135"/>
            <a:ext cx="3888432" cy="288032"/>
          </a:xfrm>
          <a:prstGeom prst="rect">
            <a:avLst/>
          </a:prstGeom>
          <a:solidFill>
            <a:srgbClr val="CBB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904408" y="863823"/>
            <a:ext cx="5874403" cy="3247043"/>
          </a:xfrm>
          <a:prstGeom prst="rect">
            <a:avLst/>
          </a:prstGeom>
          <a:noFill/>
        </p:spPr>
        <p:txBody>
          <a:bodyPr wrap="square" rtlCol="0">
            <a:spAutoFit/>
          </a:bodyPr>
          <a:lstStyle/>
          <a:p>
            <a:pPr>
              <a:spcBef>
                <a:spcPts val="1200"/>
              </a:spcBef>
              <a:spcAft>
                <a:spcPts val="1200"/>
              </a:spcAft>
            </a:pPr>
            <a:r>
              <a:rPr lang="zh-TW" altLang="en-US"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圖書館</a:t>
            </a:r>
            <a:endParaRPr lang="en-US" altLang="zh-TW"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spcAft>
                <a:spcPts val="1200"/>
              </a:spcAft>
            </a:pPr>
            <a:r>
              <a:rPr lang="en-US" altLang="zh-TW" sz="55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基礎服務</a:t>
            </a:r>
            <a:endParaRPr lang="en-US" altLang="zh-TW"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spcAft>
                <a:spcPts val="1200"/>
              </a:spcAft>
            </a:pPr>
            <a:r>
              <a:rPr lang="en-US" altLang="zh-TW" sz="55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介紹</a:t>
            </a:r>
            <a:endParaRPr lang="en-US" altLang="zh-TW"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30147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360724" y="595880"/>
            <a:ext cx="4615692" cy="4462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2"/>
          <p:cNvSpPr txBox="1">
            <a:spLocks noChangeArrowheads="1"/>
          </p:cNvSpPr>
          <p:nvPr/>
        </p:nvSpPr>
        <p:spPr>
          <a:xfrm>
            <a:off x="-595939" y="204885"/>
            <a:ext cx="9072563" cy="108003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zh-TW" altLang="en-US" sz="3500" kern="0" dirty="0" smtClean="0">
              <a:solidFill>
                <a:srgbClr val="974807"/>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31190" r="10323"/>
          <a:stretch/>
        </p:blipFill>
        <p:spPr>
          <a:xfrm>
            <a:off x="7776616" y="-6247"/>
            <a:ext cx="2741649" cy="6630710"/>
          </a:xfrm>
          <a:prstGeom prst="rect">
            <a:avLst/>
          </a:prstGeom>
        </p:spPr>
      </p:pic>
      <p:sp>
        <p:nvSpPr>
          <p:cNvPr id="9" name="文字方塊 8"/>
          <p:cNvSpPr txBox="1"/>
          <p:nvPr/>
        </p:nvSpPr>
        <p:spPr>
          <a:xfrm>
            <a:off x="1360724" y="595880"/>
            <a:ext cx="4911054" cy="446276"/>
          </a:xfrm>
          <a:prstGeom prst="rect">
            <a:avLst/>
          </a:prstGeom>
          <a:noFill/>
        </p:spPr>
        <p:txBody>
          <a:bodyPr wrap="square" rtlCol="0">
            <a:spAutoFit/>
          </a:bodyPr>
          <a:lstStyle/>
          <a:p>
            <a:r>
              <a:rPr lang="en-US" altLang="zh-TW" sz="2300" dirty="0" smtClean="0">
                <a:latin typeface="微軟正黑體" panose="020B0604030504040204" pitchFamily="34" charset="-120"/>
                <a:ea typeface="微軟正黑體" panose="020B0604030504040204" pitchFamily="34" charset="-120"/>
              </a:rPr>
              <a:t>* </a:t>
            </a:r>
            <a:r>
              <a:rPr lang="zh-TW" altLang="en-US" sz="2300" dirty="0" smtClean="0">
                <a:latin typeface="微軟正黑體" panose="020B0604030504040204" pitchFamily="34" charset="-120"/>
                <a:ea typeface="微軟正黑體" panose="020B0604030504040204" pitchFamily="34" charset="-120"/>
              </a:rPr>
              <a:t>歡迎多加利用圖書資訊處新網頁 </a:t>
            </a:r>
            <a:r>
              <a:rPr lang="en-US" altLang="zh-TW" sz="2300" dirty="0" smtClean="0">
                <a:latin typeface="微軟正黑體" panose="020B0604030504040204" pitchFamily="34" charset="-120"/>
                <a:ea typeface="微軟正黑體" panose="020B0604030504040204" pitchFamily="34" charset="-120"/>
              </a:rPr>
              <a:t>*</a:t>
            </a:r>
          </a:p>
        </p:txBody>
      </p:sp>
      <p:sp>
        <p:nvSpPr>
          <p:cNvPr id="11" name="文字方塊 10"/>
          <p:cNvSpPr txBox="1"/>
          <p:nvPr/>
        </p:nvSpPr>
        <p:spPr>
          <a:xfrm>
            <a:off x="503808" y="1499606"/>
            <a:ext cx="2428870" cy="477054"/>
          </a:xfrm>
          <a:prstGeom prst="rect">
            <a:avLst/>
          </a:prstGeom>
          <a:noFill/>
        </p:spPr>
        <p:txBody>
          <a:bodyPr wrap="none" rtlCol="0">
            <a:spAutoFit/>
          </a:bodyPr>
          <a:lstStyle/>
          <a:p>
            <a:r>
              <a:rPr lang="zh-TW" altLang="en-US" sz="2500" dirty="0" smtClean="0">
                <a:solidFill>
                  <a:srgbClr val="0000D2"/>
                </a:solidFill>
                <a:latin typeface="微軟正黑體" panose="020B0604030504040204" pitchFamily="34" charset="-120"/>
                <a:ea typeface="微軟正黑體" panose="020B0604030504040204" pitchFamily="34" charset="-120"/>
              </a:rPr>
              <a:t>一、進入</a:t>
            </a:r>
            <a:r>
              <a:rPr lang="zh-TW" altLang="en-US" sz="2500" dirty="0" smtClean="0">
                <a:solidFill>
                  <a:srgbClr val="0000D2"/>
                </a:solidFill>
                <a:latin typeface="微軟正黑體" panose="020B0604030504040204" pitchFamily="34" charset="-120"/>
                <a:ea typeface="微軟正黑體" panose="020B0604030504040204" pitchFamily="34" charset="-120"/>
              </a:rPr>
              <a:t>圖書館</a:t>
            </a:r>
            <a:endParaRPr lang="zh-TW" altLang="en-US" sz="2500" dirty="0">
              <a:solidFill>
                <a:srgbClr val="0000D2"/>
              </a:solidFill>
              <a:latin typeface="微軟正黑體" panose="020B0604030504040204" pitchFamily="34" charset="-120"/>
              <a:ea typeface="微軟正黑體" panose="020B0604030504040204" pitchFamily="34" charset="-120"/>
            </a:endParaRPr>
          </a:p>
        </p:txBody>
      </p:sp>
      <p:sp>
        <p:nvSpPr>
          <p:cNvPr id="8" name="矩形 7"/>
          <p:cNvSpPr/>
          <p:nvPr/>
        </p:nvSpPr>
        <p:spPr>
          <a:xfrm>
            <a:off x="985161" y="2384434"/>
            <a:ext cx="2723823" cy="369332"/>
          </a:xfrm>
          <a:prstGeom prst="rect">
            <a:avLst/>
          </a:prstGeom>
        </p:spPr>
        <p:txBody>
          <a:bodyPr wrap="none">
            <a:spAutoFit/>
          </a:bodyPr>
          <a:lstStyle/>
          <a:p>
            <a:r>
              <a:rPr lang="zh-TW" altLang="en-US" b="1" dirty="0" smtClean="0"/>
              <a:t>請記得攜帶「教職員證」</a:t>
            </a:r>
            <a:endParaRPr lang="zh-TW" altLang="en-US" b="1" dirty="0"/>
          </a:p>
        </p:txBody>
      </p:sp>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251" y="2509412"/>
            <a:ext cx="2340185" cy="1628161"/>
          </a:xfrm>
          <a:prstGeom prst="rect">
            <a:avLst/>
          </a:prstGeom>
          <a:ln>
            <a:solidFill>
              <a:schemeClr val="tx1"/>
            </a:solidFill>
          </a:ln>
        </p:spPr>
      </p:pic>
      <p:sp>
        <p:nvSpPr>
          <p:cNvPr id="13" name="矩形 12"/>
          <p:cNvSpPr/>
          <p:nvPr/>
        </p:nvSpPr>
        <p:spPr>
          <a:xfrm>
            <a:off x="985161" y="4278181"/>
            <a:ext cx="6909264" cy="369332"/>
          </a:xfrm>
          <a:prstGeom prst="rect">
            <a:avLst/>
          </a:prstGeom>
        </p:spPr>
        <p:txBody>
          <a:bodyPr wrap="none">
            <a:spAutoFit/>
          </a:bodyPr>
          <a:lstStyle/>
          <a:p>
            <a:r>
              <a:rPr lang="zh-TW" altLang="en-US" b="1" dirty="0" smtClean="0"/>
              <a:t>透過「臨時動態密碼」</a:t>
            </a:r>
            <a:r>
              <a:rPr lang="en-US" altLang="zh-TW" b="1" dirty="0" smtClean="0"/>
              <a:t>(8</a:t>
            </a:r>
            <a:r>
              <a:rPr lang="zh-TW" altLang="en-US" b="1" dirty="0" smtClean="0"/>
              <a:t>數字</a:t>
            </a:r>
            <a:r>
              <a:rPr lang="en-US" altLang="zh-TW" b="1" dirty="0" smtClean="0"/>
              <a:t>+ #</a:t>
            </a:r>
            <a:r>
              <a:rPr lang="zh-TW" altLang="en-US" b="1" dirty="0" smtClean="0"/>
              <a:t>符號</a:t>
            </a:r>
            <a:r>
              <a:rPr lang="en-US" altLang="zh-TW" b="1" dirty="0" smtClean="0"/>
              <a:t>)</a:t>
            </a:r>
            <a:r>
              <a:rPr lang="zh-TW" altLang="en-US" b="1" dirty="0" smtClean="0"/>
              <a:t>，不用證也可進入圖書館喔！</a:t>
            </a:r>
            <a:endParaRPr lang="zh-TW" altLang="en-US" b="1" dirty="0"/>
          </a:p>
        </p:txBody>
      </p:sp>
      <p:cxnSp>
        <p:nvCxnSpPr>
          <p:cNvPr id="17" name="直線單箭頭接點 16"/>
          <p:cNvCxnSpPr/>
          <p:nvPr/>
        </p:nvCxnSpPr>
        <p:spPr>
          <a:xfrm>
            <a:off x="2192725" y="2766013"/>
            <a:ext cx="0" cy="14401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281305" y="3323493"/>
            <a:ext cx="1210588" cy="338554"/>
          </a:xfrm>
          <a:prstGeom prst="rect">
            <a:avLst/>
          </a:prstGeom>
        </p:spPr>
        <p:txBody>
          <a:bodyPr wrap="none">
            <a:spAutoFit/>
          </a:bodyPr>
          <a:lstStyle/>
          <a:p>
            <a:r>
              <a:rPr lang="zh-TW" altLang="en-US" sz="1600" b="1" dirty="0" smtClean="0">
                <a:solidFill>
                  <a:srgbClr val="FF0000"/>
                </a:solidFill>
              </a:rPr>
              <a:t>忘記帶證？</a:t>
            </a:r>
            <a:endParaRPr lang="zh-TW" altLang="en-US" sz="1600" b="1" dirty="0">
              <a:solidFill>
                <a:srgbClr val="FF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244" y="5102337"/>
            <a:ext cx="2713007"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248" y="4657471"/>
            <a:ext cx="2787816" cy="1663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矩形 19"/>
          <p:cNvSpPr/>
          <p:nvPr/>
        </p:nvSpPr>
        <p:spPr>
          <a:xfrm>
            <a:off x="5688384" y="6048399"/>
            <a:ext cx="93610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13311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31190" r="10323"/>
          <a:stretch/>
        </p:blipFill>
        <p:spPr>
          <a:xfrm>
            <a:off x="7776616" y="-6247"/>
            <a:ext cx="2741649" cy="6630710"/>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647239662"/>
              </p:ext>
            </p:extLst>
          </p:nvPr>
        </p:nvGraphicFramePr>
        <p:xfrm>
          <a:off x="435565" y="1007839"/>
          <a:ext cx="6992342" cy="2430532"/>
        </p:xfrm>
        <a:graphic>
          <a:graphicData uri="http://schemas.openxmlformats.org/drawingml/2006/table">
            <a:tbl>
              <a:tblPr firstRow="1" bandRow="1">
                <a:tableStyleId>{BC89EF96-8CEA-46FF-86C4-4CE0E7609802}</a:tableStyleId>
              </a:tblPr>
              <a:tblGrid>
                <a:gridCol w="1159694"/>
                <a:gridCol w="1080120"/>
                <a:gridCol w="1009270"/>
                <a:gridCol w="1161702"/>
                <a:gridCol w="1290778"/>
                <a:gridCol w="1290778"/>
              </a:tblGrid>
              <a:tr h="854424">
                <a:tc>
                  <a:txBody>
                    <a:bodyPr/>
                    <a:lstStyle/>
                    <a:p>
                      <a:pPr algn="ctr"/>
                      <a:r>
                        <a:rPr lang="zh-TW" altLang="en-US" sz="1700" dirty="0" smtClean="0"/>
                        <a:t>身分別</a:t>
                      </a:r>
                      <a:endParaRPr lang="zh-TW" altLang="en-US" sz="1700" dirty="0"/>
                    </a:p>
                  </a:txBody>
                  <a:tcPr marL="100806" marR="100806" marT="43202" marB="43202" anchor="ctr"/>
                </a:tc>
                <a:tc>
                  <a:txBody>
                    <a:bodyPr/>
                    <a:lstStyle/>
                    <a:p>
                      <a:pPr algn="ctr"/>
                      <a:r>
                        <a:rPr lang="zh-TW" altLang="en-US" sz="1700" dirty="0" smtClean="0"/>
                        <a:t>類別</a:t>
                      </a:r>
                      <a:endParaRPr lang="zh-TW" altLang="en-US" sz="1700" dirty="0"/>
                    </a:p>
                  </a:txBody>
                  <a:tcPr marL="100806" marR="100806" marT="43202" marB="43202" anchor="ctr"/>
                </a:tc>
                <a:tc>
                  <a:txBody>
                    <a:bodyPr/>
                    <a:lstStyle/>
                    <a:p>
                      <a:pPr algn="ctr"/>
                      <a:r>
                        <a:rPr lang="zh-TW" altLang="en-US" sz="1700" dirty="0" smtClean="0"/>
                        <a:t>借期</a:t>
                      </a:r>
                      <a:endParaRPr lang="zh-TW" altLang="en-US" sz="1700" dirty="0"/>
                    </a:p>
                  </a:txBody>
                  <a:tcPr marL="100806" marR="100806" marT="43202" marB="43202" anchor="ctr"/>
                </a:tc>
                <a:tc>
                  <a:txBody>
                    <a:bodyPr/>
                    <a:lstStyle/>
                    <a:p>
                      <a:pPr algn="ctr"/>
                      <a:r>
                        <a:rPr lang="zh-TW" altLang="en-US" sz="1700" dirty="0" smtClean="0"/>
                        <a:t>本數</a:t>
                      </a:r>
                      <a:r>
                        <a:rPr lang="en-US" altLang="zh-TW" sz="1700" dirty="0" smtClean="0"/>
                        <a:t>/</a:t>
                      </a:r>
                      <a:r>
                        <a:rPr lang="zh-TW" altLang="en-US" sz="1700" dirty="0" smtClean="0"/>
                        <a:t>件數</a:t>
                      </a:r>
                      <a:endParaRPr lang="zh-TW" altLang="en-US" sz="1700" dirty="0"/>
                    </a:p>
                  </a:txBody>
                  <a:tcPr marL="100806" marR="100806" marT="43202" marB="43202" anchor="ctr"/>
                </a:tc>
                <a:tc>
                  <a:txBody>
                    <a:bodyPr/>
                    <a:lstStyle/>
                    <a:p>
                      <a:pPr algn="ctr"/>
                      <a:r>
                        <a:rPr lang="zh-TW" altLang="en-US" sz="1700" dirty="0" smtClean="0"/>
                        <a:t>線上續借</a:t>
                      </a:r>
                      <a:endParaRPr lang="en-US" altLang="zh-TW" sz="1700" dirty="0" smtClean="0"/>
                    </a:p>
                    <a:p>
                      <a:pPr algn="ctr"/>
                      <a:r>
                        <a:rPr lang="en-US" altLang="zh-TW" sz="1500" dirty="0" smtClean="0"/>
                        <a:t>(</a:t>
                      </a:r>
                      <a:r>
                        <a:rPr lang="zh-TW" altLang="en-US" sz="1500" dirty="0" smtClean="0">
                          <a:solidFill>
                            <a:srgbClr val="FF0000"/>
                          </a:solidFill>
                        </a:rPr>
                        <a:t>沒人預約</a:t>
                      </a:r>
                      <a:r>
                        <a:rPr lang="zh-TW" altLang="en-US" sz="1500" dirty="0" smtClean="0"/>
                        <a:t>為</a:t>
                      </a:r>
                      <a:endParaRPr lang="en-US" altLang="zh-TW" sz="1500" dirty="0" smtClean="0"/>
                    </a:p>
                    <a:p>
                      <a:pPr algn="ctr"/>
                      <a:r>
                        <a:rPr lang="zh-TW" altLang="en-US" sz="1500" dirty="0" smtClean="0"/>
                        <a:t>前題</a:t>
                      </a:r>
                      <a:r>
                        <a:rPr lang="en-US" altLang="zh-TW" sz="1500" dirty="0" smtClean="0"/>
                        <a:t>)</a:t>
                      </a:r>
                      <a:endParaRPr lang="zh-TW" altLang="en-US" sz="1500" dirty="0"/>
                    </a:p>
                  </a:txBody>
                  <a:tcPr marL="100806" marR="100806" marT="43202" marB="43202" anchor="ctr"/>
                </a:tc>
                <a:tc>
                  <a:txBody>
                    <a:bodyPr/>
                    <a:lstStyle/>
                    <a:p>
                      <a:pPr algn="ctr"/>
                      <a:r>
                        <a:rPr lang="zh-TW" altLang="en-US" sz="1700" dirty="0" smtClean="0"/>
                        <a:t>罰款</a:t>
                      </a:r>
                      <a:endParaRPr lang="zh-TW" altLang="en-US" sz="1700" dirty="0"/>
                    </a:p>
                  </a:txBody>
                  <a:tcPr marL="100806" marR="100806" marT="43202" marB="43202" anchor="ctr"/>
                </a:tc>
              </a:tr>
              <a:tr h="394027">
                <a:tc rowSpan="2">
                  <a:txBody>
                    <a:bodyPr/>
                    <a:lstStyle/>
                    <a:p>
                      <a:pPr algn="ctr"/>
                      <a:r>
                        <a:rPr lang="zh-TW" altLang="en-US" sz="1700" dirty="0" smtClean="0"/>
                        <a:t>專任教師</a:t>
                      </a:r>
                      <a:endParaRPr lang="zh-TW" altLang="en-US" sz="1700" dirty="0"/>
                    </a:p>
                  </a:txBody>
                  <a:tcPr marL="100806" marR="100806" marT="43202" marB="43202" anchor="ctr"/>
                </a:tc>
                <a:tc>
                  <a:txBody>
                    <a:bodyPr/>
                    <a:lstStyle/>
                    <a:p>
                      <a:pPr algn="ctr"/>
                      <a:r>
                        <a:rPr lang="zh-TW" altLang="en-US" sz="1700" dirty="0" smtClean="0"/>
                        <a:t>圖書</a:t>
                      </a:r>
                      <a:endParaRPr lang="zh-TW" altLang="en-US" sz="1700" dirty="0"/>
                    </a:p>
                  </a:txBody>
                  <a:tcPr marL="100806" marR="100806" marT="43202" marB="43202"/>
                </a:tc>
                <a:tc>
                  <a:txBody>
                    <a:bodyPr/>
                    <a:lstStyle/>
                    <a:p>
                      <a:pPr algn="ctr"/>
                      <a:r>
                        <a:rPr lang="en-US" altLang="zh-TW" sz="1700" dirty="0" smtClean="0">
                          <a:solidFill>
                            <a:srgbClr val="FF0000"/>
                          </a:solidFill>
                        </a:rPr>
                        <a:t>8</a:t>
                      </a:r>
                      <a:r>
                        <a:rPr lang="zh-TW" altLang="en-US" sz="1700" dirty="0" smtClean="0">
                          <a:solidFill>
                            <a:srgbClr val="FF0000"/>
                          </a:solidFill>
                        </a:rPr>
                        <a:t>周</a:t>
                      </a:r>
                      <a:endParaRPr lang="zh-TW" altLang="en-US" sz="1700" dirty="0">
                        <a:solidFill>
                          <a:srgbClr val="FF0000"/>
                        </a:solidFill>
                      </a:endParaRPr>
                    </a:p>
                  </a:txBody>
                  <a:tcPr marL="100806" marR="100806" marT="43202" marB="43202"/>
                </a:tc>
                <a:tc>
                  <a:txBody>
                    <a:bodyPr/>
                    <a:lstStyle/>
                    <a:p>
                      <a:pPr algn="ctr"/>
                      <a:r>
                        <a:rPr lang="en-US" altLang="zh-TW" sz="1700" dirty="0" smtClean="0">
                          <a:solidFill>
                            <a:srgbClr val="FF0000"/>
                          </a:solidFill>
                        </a:rPr>
                        <a:t>50</a:t>
                      </a:r>
                      <a:r>
                        <a:rPr lang="zh-TW" altLang="en-US" sz="1700" dirty="0" smtClean="0">
                          <a:solidFill>
                            <a:srgbClr val="FF0000"/>
                          </a:solidFill>
                        </a:rPr>
                        <a:t>本</a:t>
                      </a:r>
                      <a:endParaRPr lang="zh-TW" altLang="en-US" sz="1700" dirty="0">
                        <a:solidFill>
                          <a:srgbClr val="FF0000"/>
                        </a:solidFill>
                      </a:endParaRPr>
                    </a:p>
                  </a:txBody>
                  <a:tcPr marL="100806" marR="100806" marT="43202" marB="43202"/>
                </a:tc>
                <a:tc>
                  <a:txBody>
                    <a:bodyPr/>
                    <a:lstStyle/>
                    <a:p>
                      <a:pPr algn="ctr"/>
                      <a:r>
                        <a:rPr lang="en-US" altLang="zh-TW" sz="1700" dirty="0" smtClean="0"/>
                        <a:t>5</a:t>
                      </a:r>
                      <a:r>
                        <a:rPr lang="zh-TW" altLang="en-US" sz="1700" dirty="0" smtClean="0"/>
                        <a:t>次</a:t>
                      </a:r>
                      <a:endParaRPr lang="zh-TW" altLang="en-US" sz="1700" dirty="0"/>
                    </a:p>
                  </a:txBody>
                  <a:tcPr marL="100806" marR="100806" marT="43202" marB="43202"/>
                </a:tc>
                <a:tc>
                  <a:txBody>
                    <a:bodyPr/>
                    <a:lstStyle/>
                    <a:p>
                      <a:pPr algn="ctr"/>
                      <a:r>
                        <a:rPr lang="en-US" altLang="zh-TW" sz="1700" dirty="0" smtClean="0"/>
                        <a:t>1</a:t>
                      </a:r>
                      <a:r>
                        <a:rPr lang="zh-TW" altLang="en-US" sz="1700" dirty="0" smtClean="0"/>
                        <a:t>天</a:t>
                      </a:r>
                      <a:r>
                        <a:rPr lang="en-US" altLang="zh-TW" sz="1700" dirty="0" smtClean="0">
                          <a:solidFill>
                            <a:srgbClr val="FF0000"/>
                          </a:solidFill>
                        </a:rPr>
                        <a:t>2</a:t>
                      </a:r>
                      <a:r>
                        <a:rPr lang="zh-TW" altLang="en-US" sz="1700" dirty="0" smtClean="0"/>
                        <a:t>元</a:t>
                      </a:r>
                      <a:endParaRPr lang="zh-TW" altLang="en-US" sz="1700" dirty="0"/>
                    </a:p>
                  </a:txBody>
                  <a:tcPr marL="100806" marR="100806" marT="43202" marB="43202"/>
                </a:tc>
              </a:tr>
              <a:tr h="394027">
                <a:tc vMerge="1">
                  <a:txBody>
                    <a:bodyPr/>
                    <a:lstStyle/>
                    <a:p>
                      <a:endParaRPr lang="zh-TW" altLang="en-US" dirty="0"/>
                    </a:p>
                  </a:txBody>
                  <a:tcPr/>
                </a:tc>
                <a:tc>
                  <a:txBody>
                    <a:bodyPr/>
                    <a:lstStyle/>
                    <a:p>
                      <a:pPr algn="ctr"/>
                      <a:r>
                        <a:rPr lang="zh-TW" altLang="en-US" sz="1700" dirty="0" smtClean="0"/>
                        <a:t>視聽資料</a:t>
                      </a:r>
                      <a:endParaRPr lang="zh-TW" altLang="en-US" sz="1700" dirty="0"/>
                    </a:p>
                  </a:txBody>
                  <a:tcPr marL="100806" marR="100806" marT="43202" marB="43202">
                    <a:solidFill>
                      <a:schemeClr val="accent1">
                        <a:lumMod val="20000"/>
                        <a:lumOff val="80000"/>
                      </a:schemeClr>
                    </a:solidFill>
                  </a:tcPr>
                </a:tc>
                <a:tc>
                  <a:txBody>
                    <a:bodyPr/>
                    <a:lstStyle/>
                    <a:p>
                      <a:pPr algn="ctr"/>
                      <a:r>
                        <a:rPr lang="en-US" altLang="zh-TW" sz="1700" dirty="0" smtClean="0"/>
                        <a:t>7</a:t>
                      </a:r>
                      <a:r>
                        <a:rPr lang="zh-TW" altLang="en-US" sz="1700" dirty="0" smtClean="0"/>
                        <a:t>天</a:t>
                      </a:r>
                      <a:endParaRPr lang="zh-TW" altLang="en-US" sz="1700" dirty="0"/>
                    </a:p>
                  </a:txBody>
                  <a:tcPr marL="100806" marR="100806" marT="43202" marB="43202">
                    <a:solidFill>
                      <a:schemeClr val="accent1">
                        <a:lumMod val="20000"/>
                        <a:lumOff val="80000"/>
                      </a:schemeClr>
                    </a:solidFill>
                  </a:tcPr>
                </a:tc>
                <a:tc>
                  <a:txBody>
                    <a:bodyPr/>
                    <a:lstStyle/>
                    <a:p>
                      <a:pPr algn="ctr"/>
                      <a:r>
                        <a:rPr lang="en-US" altLang="zh-TW" sz="1700" dirty="0" smtClean="0"/>
                        <a:t>5</a:t>
                      </a:r>
                      <a:r>
                        <a:rPr lang="zh-TW" altLang="en-US" sz="1700" dirty="0" smtClean="0"/>
                        <a:t>件</a:t>
                      </a:r>
                      <a:endParaRPr lang="zh-TW" altLang="en-US" sz="1700" dirty="0"/>
                    </a:p>
                  </a:txBody>
                  <a:tcPr marL="100806" marR="100806" marT="43202" marB="43202">
                    <a:solidFill>
                      <a:schemeClr val="accent1">
                        <a:lumMod val="20000"/>
                        <a:lumOff val="80000"/>
                      </a:schemeClr>
                    </a:solidFill>
                  </a:tcPr>
                </a:tc>
                <a:tc>
                  <a:txBody>
                    <a:bodyPr/>
                    <a:lstStyle/>
                    <a:p>
                      <a:pPr algn="ctr"/>
                      <a:r>
                        <a:rPr lang="en-US" altLang="zh-TW" sz="1700" dirty="0" smtClean="0"/>
                        <a:t>5</a:t>
                      </a:r>
                      <a:r>
                        <a:rPr lang="zh-TW" altLang="en-US" sz="1700" dirty="0" smtClean="0"/>
                        <a:t>次</a:t>
                      </a:r>
                      <a:endParaRPr lang="zh-TW" altLang="en-US" sz="1700" dirty="0"/>
                    </a:p>
                  </a:txBody>
                  <a:tcPr marL="100806" marR="100806" marT="43202" marB="43202">
                    <a:solidFill>
                      <a:schemeClr val="accent1">
                        <a:lumMod val="20000"/>
                        <a:lumOff val="80000"/>
                      </a:schemeClr>
                    </a:solidFill>
                  </a:tcPr>
                </a:tc>
                <a:tc>
                  <a:txBody>
                    <a:bodyPr/>
                    <a:lstStyle/>
                    <a:p>
                      <a:pPr algn="ctr"/>
                      <a:r>
                        <a:rPr lang="en-US" altLang="zh-TW" sz="1700" dirty="0" smtClean="0"/>
                        <a:t>1</a:t>
                      </a:r>
                      <a:r>
                        <a:rPr lang="zh-TW" altLang="en-US" sz="1700" dirty="0" smtClean="0"/>
                        <a:t>天</a:t>
                      </a:r>
                      <a:r>
                        <a:rPr lang="en-US" altLang="zh-TW" sz="1700" dirty="0" smtClean="0">
                          <a:solidFill>
                            <a:srgbClr val="FF0000"/>
                          </a:solidFill>
                        </a:rPr>
                        <a:t>5</a:t>
                      </a:r>
                      <a:r>
                        <a:rPr lang="zh-TW" altLang="en-US" sz="1700" dirty="0" smtClean="0"/>
                        <a:t>元</a:t>
                      </a:r>
                      <a:endParaRPr lang="zh-TW" altLang="en-US" sz="1700" dirty="0"/>
                    </a:p>
                  </a:txBody>
                  <a:tcPr marL="100806" marR="100806" marT="43202" marB="43202">
                    <a:solidFill>
                      <a:schemeClr val="accent1">
                        <a:lumMod val="20000"/>
                        <a:lumOff val="80000"/>
                      </a:schemeClr>
                    </a:solidFill>
                  </a:tcPr>
                </a:tc>
              </a:tr>
              <a:tr h="394027">
                <a:tc rowSpan="2">
                  <a:txBody>
                    <a:bodyPr/>
                    <a:lstStyle/>
                    <a:p>
                      <a:pPr algn="ctr"/>
                      <a:r>
                        <a:rPr lang="zh-TW" altLang="en-US" sz="1700" dirty="0" smtClean="0"/>
                        <a:t>職員工</a:t>
                      </a:r>
                      <a:endParaRPr lang="zh-TW" altLang="en-US" sz="1700" dirty="0"/>
                    </a:p>
                  </a:txBody>
                  <a:tcPr marL="100806" marR="100806" marT="43202" marB="43202" anchor="ctr">
                    <a:solidFill>
                      <a:schemeClr val="bg1">
                        <a:alpha val="20000"/>
                      </a:schemeClr>
                    </a:solidFill>
                  </a:tcPr>
                </a:tc>
                <a:tc>
                  <a:txBody>
                    <a:bodyPr/>
                    <a:lstStyle/>
                    <a:p>
                      <a:pPr algn="ctr"/>
                      <a:r>
                        <a:rPr lang="zh-TW" altLang="en-US" sz="1700" dirty="0" smtClean="0"/>
                        <a:t>圖書</a:t>
                      </a:r>
                      <a:endParaRPr lang="zh-TW" altLang="en-US" sz="1700" dirty="0"/>
                    </a:p>
                  </a:txBody>
                  <a:tcPr marL="100806" marR="100806" marT="43202" marB="43202">
                    <a:solidFill>
                      <a:schemeClr val="bg1">
                        <a:alpha val="20000"/>
                      </a:schemeClr>
                    </a:solidFill>
                  </a:tcPr>
                </a:tc>
                <a:tc>
                  <a:txBody>
                    <a:bodyPr/>
                    <a:lstStyle/>
                    <a:p>
                      <a:pPr algn="ctr"/>
                      <a:r>
                        <a:rPr lang="en-US" altLang="zh-TW" sz="1700" dirty="0" smtClean="0">
                          <a:solidFill>
                            <a:srgbClr val="FF0000"/>
                          </a:solidFill>
                        </a:rPr>
                        <a:t>6</a:t>
                      </a:r>
                      <a:r>
                        <a:rPr lang="zh-TW" altLang="en-US" sz="1700" dirty="0" smtClean="0">
                          <a:solidFill>
                            <a:srgbClr val="FF0000"/>
                          </a:solidFill>
                        </a:rPr>
                        <a:t>周</a:t>
                      </a:r>
                      <a:endParaRPr lang="zh-TW" altLang="en-US" sz="1700" dirty="0">
                        <a:solidFill>
                          <a:srgbClr val="FF0000"/>
                        </a:solidFill>
                      </a:endParaRPr>
                    </a:p>
                  </a:txBody>
                  <a:tcPr marL="100806" marR="100806" marT="43202" marB="43202">
                    <a:solidFill>
                      <a:schemeClr val="bg1">
                        <a:alpha val="20000"/>
                      </a:schemeClr>
                    </a:solidFill>
                  </a:tcPr>
                </a:tc>
                <a:tc>
                  <a:txBody>
                    <a:bodyPr/>
                    <a:lstStyle/>
                    <a:p>
                      <a:pPr algn="ctr"/>
                      <a:r>
                        <a:rPr lang="en-US" altLang="zh-TW" sz="1700" dirty="0" smtClean="0">
                          <a:solidFill>
                            <a:srgbClr val="FF0000"/>
                          </a:solidFill>
                        </a:rPr>
                        <a:t>40</a:t>
                      </a:r>
                      <a:r>
                        <a:rPr lang="zh-TW" altLang="en-US" sz="1700" dirty="0" smtClean="0">
                          <a:solidFill>
                            <a:srgbClr val="FF0000"/>
                          </a:solidFill>
                        </a:rPr>
                        <a:t>本</a:t>
                      </a:r>
                      <a:endParaRPr lang="zh-TW" altLang="en-US" sz="1700" dirty="0">
                        <a:solidFill>
                          <a:srgbClr val="FF0000"/>
                        </a:solidFill>
                      </a:endParaRPr>
                    </a:p>
                  </a:txBody>
                  <a:tcPr marL="100806" marR="100806" marT="43202" marB="43202">
                    <a:solidFill>
                      <a:schemeClr val="bg1">
                        <a:alpha val="20000"/>
                      </a:schemeClr>
                    </a:solidFill>
                  </a:tcPr>
                </a:tc>
                <a:tc>
                  <a:txBody>
                    <a:bodyPr/>
                    <a:lstStyle/>
                    <a:p>
                      <a:pPr algn="ctr"/>
                      <a:r>
                        <a:rPr lang="en-US" altLang="zh-TW" sz="1700" dirty="0" smtClean="0"/>
                        <a:t>3</a:t>
                      </a:r>
                      <a:r>
                        <a:rPr lang="zh-TW" altLang="en-US" sz="1700" dirty="0" smtClean="0"/>
                        <a:t>次</a:t>
                      </a:r>
                      <a:endParaRPr lang="zh-TW" altLang="en-US" sz="1700" dirty="0"/>
                    </a:p>
                  </a:txBody>
                  <a:tcPr marL="100806" marR="100806" marT="43202" marB="43202">
                    <a:solidFill>
                      <a:schemeClr val="bg1">
                        <a:alpha val="20000"/>
                      </a:schemeClr>
                    </a:solidFill>
                  </a:tcPr>
                </a:tc>
                <a:tc>
                  <a:txBody>
                    <a:bodyPr/>
                    <a:lstStyle/>
                    <a:p>
                      <a:pPr algn="ctr"/>
                      <a:r>
                        <a:rPr lang="en-US" altLang="zh-TW" sz="1700" dirty="0" smtClean="0"/>
                        <a:t>1</a:t>
                      </a:r>
                      <a:r>
                        <a:rPr lang="zh-TW" altLang="en-US" sz="1700" dirty="0" smtClean="0"/>
                        <a:t>天</a:t>
                      </a:r>
                      <a:r>
                        <a:rPr lang="en-US" altLang="zh-TW" sz="1700" dirty="0" smtClean="0">
                          <a:solidFill>
                            <a:srgbClr val="FF0000"/>
                          </a:solidFill>
                        </a:rPr>
                        <a:t>2</a:t>
                      </a:r>
                      <a:r>
                        <a:rPr lang="zh-TW" altLang="en-US" sz="1700" dirty="0" smtClean="0"/>
                        <a:t>元</a:t>
                      </a:r>
                      <a:endParaRPr lang="zh-TW" altLang="en-US" sz="1700" dirty="0"/>
                    </a:p>
                  </a:txBody>
                  <a:tcPr marL="100806" marR="100806" marT="43202" marB="43202">
                    <a:solidFill>
                      <a:schemeClr val="bg1">
                        <a:alpha val="20000"/>
                      </a:schemeClr>
                    </a:solidFill>
                  </a:tcPr>
                </a:tc>
              </a:tr>
              <a:tr h="394027">
                <a:tc vMerge="1">
                  <a:txBody>
                    <a:bodyPr/>
                    <a:lstStyle/>
                    <a:p>
                      <a:pPr algn="ctr"/>
                      <a:endParaRPr lang="zh-TW" altLang="en-US" sz="1900" dirty="0"/>
                    </a:p>
                  </a:txBody>
                  <a:tcPr marL="100806" marR="100806" marT="43202" marB="43202" anchor="ctr"/>
                </a:tc>
                <a:tc>
                  <a:txBody>
                    <a:bodyPr/>
                    <a:lstStyle/>
                    <a:p>
                      <a:pPr algn="ctr"/>
                      <a:r>
                        <a:rPr lang="zh-TW" altLang="en-US" sz="1700" dirty="0" smtClean="0"/>
                        <a:t>視聽資料</a:t>
                      </a:r>
                      <a:endParaRPr lang="zh-TW" altLang="en-US" sz="1700" dirty="0"/>
                    </a:p>
                  </a:txBody>
                  <a:tcPr marL="100806" marR="100806" marT="43202" marB="43202"/>
                </a:tc>
                <a:tc>
                  <a:txBody>
                    <a:bodyPr/>
                    <a:lstStyle/>
                    <a:p>
                      <a:pPr algn="ctr"/>
                      <a:r>
                        <a:rPr lang="en-US" altLang="zh-TW" sz="1700" dirty="0" smtClean="0"/>
                        <a:t>7</a:t>
                      </a:r>
                      <a:r>
                        <a:rPr lang="zh-TW" altLang="en-US" sz="1700" dirty="0" smtClean="0"/>
                        <a:t>天</a:t>
                      </a:r>
                      <a:endParaRPr lang="zh-TW" altLang="en-US" sz="1700" dirty="0"/>
                    </a:p>
                  </a:txBody>
                  <a:tcPr marL="100806" marR="100806" marT="43202" marB="43202"/>
                </a:tc>
                <a:tc>
                  <a:txBody>
                    <a:bodyPr/>
                    <a:lstStyle/>
                    <a:p>
                      <a:pPr algn="ctr"/>
                      <a:r>
                        <a:rPr lang="en-US" altLang="zh-TW" sz="1700" dirty="0" smtClean="0"/>
                        <a:t>3</a:t>
                      </a:r>
                      <a:r>
                        <a:rPr lang="zh-TW" altLang="en-US" sz="1700" dirty="0" smtClean="0"/>
                        <a:t>件</a:t>
                      </a:r>
                      <a:endParaRPr lang="zh-TW" altLang="en-US" sz="1700" dirty="0"/>
                    </a:p>
                  </a:txBody>
                  <a:tcPr marL="100806" marR="100806" marT="43202" marB="43202"/>
                </a:tc>
                <a:tc>
                  <a:txBody>
                    <a:bodyPr/>
                    <a:lstStyle/>
                    <a:p>
                      <a:pPr algn="ctr"/>
                      <a:r>
                        <a:rPr lang="en-US" altLang="zh-TW" sz="1700" dirty="0" smtClean="0"/>
                        <a:t>3</a:t>
                      </a:r>
                      <a:r>
                        <a:rPr lang="zh-TW" altLang="en-US" sz="1700" dirty="0" smtClean="0"/>
                        <a:t>次</a:t>
                      </a:r>
                      <a:endParaRPr lang="zh-TW" altLang="en-US" sz="1700" dirty="0"/>
                    </a:p>
                  </a:txBody>
                  <a:tcPr marL="100806" marR="100806" marT="43202" marB="43202"/>
                </a:tc>
                <a:tc>
                  <a:txBody>
                    <a:bodyPr/>
                    <a:lstStyle/>
                    <a:p>
                      <a:pPr algn="ctr"/>
                      <a:r>
                        <a:rPr lang="en-US" altLang="zh-TW" sz="1700" dirty="0" smtClean="0"/>
                        <a:t>1</a:t>
                      </a:r>
                      <a:r>
                        <a:rPr lang="zh-TW" altLang="en-US" sz="1700" dirty="0" smtClean="0"/>
                        <a:t>天</a:t>
                      </a:r>
                      <a:r>
                        <a:rPr lang="en-US" altLang="zh-TW" sz="1700" dirty="0" smtClean="0">
                          <a:solidFill>
                            <a:srgbClr val="FF0000"/>
                          </a:solidFill>
                        </a:rPr>
                        <a:t>5</a:t>
                      </a:r>
                      <a:r>
                        <a:rPr lang="zh-TW" altLang="en-US" sz="1700" dirty="0" smtClean="0"/>
                        <a:t>元</a:t>
                      </a:r>
                      <a:endParaRPr lang="zh-TW" altLang="en-US" sz="1700" dirty="0"/>
                    </a:p>
                  </a:txBody>
                  <a:tcPr marL="100806" marR="100806" marT="43202" marB="43202"/>
                </a:tc>
              </a:tr>
            </a:tbl>
          </a:graphicData>
        </a:graphic>
      </p:graphicFrame>
      <p:sp>
        <p:nvSpPr>
          <p:cNvPr id="4" name="文字方塊 3"/>
          <p:cNvSpPr txBox="1"/>
          <p:nvPr/>
        </p:nvSpPr>
        <p:spPr>
          <a:xfrm>
            <a:off x="454805" y="297272"/>
            <a:ext cx="1467068" cy="477054"/>
          </a:xfrm>
          <a:prstGeom prst="rect">
            <a:avLst/>
          </a:prstGeom>
          <a:noFill/>
        </p:spPr>
        <p:txBody>
          <a:bodyPr wrap="none" rtlCol="0">
            <a:spAutoFit/>
          </a:bodyPr>
          <a:lstStyle/>
          <a:p>
            <a:r>
              <a:rPr lang="zh-TW" altLang="en-US" sz="2500" dirty="0" smtClean="0">
                <a:solidFill>
                  <a:srgbClr val="0000D2"/>
                </a:solidFill>
                <a:latin typeface="微軟正黑體" panose="020B0604030504040204" pitchFamily="34" charset="-120"/>
                <a:ea typeface="微軟正黑體" panose="020B0604030504040204" pitchFamily="34" charset="-120"/>
              </a:rPr>
              <a:t>二、借書</a:t>
            </a:r>
            <a:endParaRPr lang="zh-TW" altLang="en-US" sz="2500" dirty="0">
              <a:solidFill>
                <a:srgbClr val="0000D2"/>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54805" y="3600127"/>
            <a:ext cx="3980577" cy="646331"/>
          </a:xfrm>
          <a:prstGeom prst="rect">
            <a:avLst/>
          </a:prstGeom>
          <a:noFill/>
        </p:spPr>
        <p:txBody>
          <a:bodyPr wrap="none" rtlCol="0">
            <a:spAutoFit/>
          </a:bodyPr>
          <a:lstStyle/>
          <a:p>
            <a:r>
              <a:rPr lang="en-US" altLang="zh-TW"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參考書、期刊及漫畫書等不提供外</a:t>
            </a:r>
            <a:r>
              <a:rPr lang="zh-TW" altLang="en-US" dirty="0" smtClean="0">
                <a:solidFill>
                  <a:srgbClr val="FF0000"/>
                </a:solidFill>
                <a:latin typeface="微軟正黑體" panose="020B0604030504040204" pitchFamily="34" charset="-120"/>
                <a:ea typeface="微軟正黑體" panose="020B0604030504040204" pitchFamily="34" charset="-120"/>
              </a:rPr>
              <a:t>借</a:t>
            </a:r>
            <a:endParaRPr lang="en-US" altLang="zh-TW" dirty="0" smtClean="0">
              <a:solidFill>
                <a:srgbClr val="FF0000"/>
              </a:solidFill>
              <a:latin typeface="微軟正黑體" panose="020B0604030504040204" pitchFamily="34" charset="-120"/>
              <a:ea typeface="微軟正黑體" panose="020B0604030504040204" pitchFamily="34" charset="-120"/>
            </a:endParaRPr>
          </a:p>
          <a:p>
            <a:r>
              <a:rPr lang="en-US" altLang="zh-TW" dirty="0" smtClean="0">
                <a:solidFill>
                  <a:srgbClr val="FF0000"/>
                </a:solidFill>
                <a:latin typeface="微軟正黑體" panose="020B0604030504040204" pitchFamily="34" charset="-120"/>
                <a:ea typeface="微軟正黑體" panose="020B0604030504040204" pitchFamily="34" charset="-120"/>
              </a:rPr>
              <a:t>*</a:t>
            </a:r>
            <a:r>
              <a:rPr lang="zh-TW" altLang="en-US" smtClean="0">
                <a:solidFill>
                  <a:srgbClr val="FF0000"/>
                </a:solidFill>
                <a:latin typeface="微軟正黑體" panose="020B0604030504040204" pitchFamily="34" charset="-120"/>
                <a:ea typeface="微軟正黑體" panose="020B0604030504040204" pitchFamily="34" charset="-120"/>
              </a:rPr>
              <a:t>借書時，請記得攜帶教職員證</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77005" y="4320207"/>
            <a:ext cx="6567824" cy="1492716"/>
          </a:xfrm>
          <a:prstGeom prst="rect">
            <a:avLst/>
          </a:prstGeom>
          <a:noFill/>
        </p:spPr>
        <p:txBody>
          <a:bodyPr wrap="none" rtlCol="0">
            <a:spAutoFit/>
          </a:bodyPr>
          <a:lstStyle/>
          <a:p>
            <a:pPr>
              <a:spcBef>
                <a:spcPts val="600"/>
              </a:spcBef>
              <a:spcAft>
                <a:spcPts val="600"/>
              </a:spcAft>
            </a:pPr>
            <a:r>
              <a:rPr lang="zh-TW" altLang="en-US" sz="2500" dirty="0" smtClean="0">
                <a:solidFill>
                  <a:srgbClr val="0000D2"/>
                </a:solidFill>
                <a:latin typeface="微軟正黑體" panose="020B0604030504040204" pitchFamily="34" charset="-120"/>
                <a:ea typeface="微軟正黑體" panose="020B0604030504040204" pitchFamily="34" charset="-120"/>
              </a:rPr>
              <a:t>三、還書</a:t>
            </a:r>
            <a:r>
              <a:rPr lang="en-US" altLang="zh-TW" sz="2500" dirty="0" smtClean="0">
                <a:solidFill>
                  <a:srgbClr val="0000D2"/>
                </a:solidFill>
                <a:latin typeface="微軟正黑體" panose="020B0604030504040204" pitchFamily="34" charset="-120"/>
                <a:ea typeface="微軟正黑體" panose="020B0604030504040204" pitchFamily="34" charset="-120"/>
              </a:rPr>
              <a:t>(24hr)</a:t>
            </a:r>
          </a:p>
          <a:p>
            <a:pPr>
              <a:spcBef>
                <a:spcPts val="600"/>
              </a:spcBef>
              <a:spcAft>
                <a:spcPts val="600"/>
              </a:spcAft>
            </a:pPr>
            <a:r>
              <a:rPr lang="en-US" altLang="zh-TW" sz="2300" dirty="0">
                <a:latin typeface="微軟正黑體" panose="020B0604030504040204" pitchFamily="34" charset="-120"/>
                <a:ea typeface="微軟正黑體" panose="020B0604030504040204" pitchFamily="34" charset="-120"/>
              </a:rPr>
              <a:t>  </a:t>
            </a:r>
            <a:r>
              <a:rPr lang="en-US" altLang="zh-TW" sz="2300" dirty="0" smtClean="0">
                <a:latin typeface="微軟正黑體" panose="020B0604030504040204" pitchFamily="34" charset="-120"/>
                <a:ea typeface="微軟正黑體" panose="020B0604030504040204" pitchFamily="34" charset="-120"/>
              </a:rPr>
              <a:t>      (</a:t>
            </a:r>
            <a:r>
              <a:rPr lang="zh-TW" altLang="en-US" sz="2300" dirty="0" smtClean="0">
                <a:latin typeface="微軟正黑體" panose="020B0604030504040204" pitchFamily="34" charset="-120"/>
                <a:ea typeface="微軟正黑體" panose="020B0604030504040204" pitchFamily="34" charset="-120"/>
              </a:rPr>
              <a:t>一</a:t>
            </a:r>
            <a:r>
              <a:rPr lang="en-US" altLang="zh-TW" sz="2300" dirty="0" smtClean="0">
                <a:latin typeface="微軟正黑體" panose="020B0604030504040204" pitchFamily="34" charset="-120"/>
                <a:ea typeface="微軟正黑體" panose="020B0604030504040204" pitchFamily="34" charset="-120"/>
              </a:rPr>
              <a:t>)</a:t>
            </a:r>
            <a:r>
              <a:rPr lang="zh-TW" altLang="en-US" sz="2300" dirty="0" smtClean="0">
                <a:latin typeface="微軟正黑體" panose="020B0604030504040204" pitchFamily="34" charset="-120"/>
                <a:ea typeface="微軟正黑體" panose="020B0604030504040204" pitchFamily="34" charset="-120"/>
              </a:rPr>
              <a:t>開館時，請入館還書</a:t>
            </a:r>
            <a:endParaRPr lang="en-US" altLang="zh-TW" sz="2300"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2300" dirty="0">
                <a:latin typeface="微軟正黑體" panose="020B0604030504040204" pitchFamily="34" charset="-120"/>
                <a:ea typeface="微軟正黑體" panose="020B0604030504040204" pitchFamily="34" charset="-120"/>
              </a:rPr>
              <a:t> </a:t>
            </a:r>
            <a:r>
              <a:rPr lang="en-US" altLang="zh-TW" sz="2300" dirty="0" smtClean="0">
                <a:latin typeface="微軟正黑體" panose="020B0604030504040204" pitchFamily="34" charset="-120"/>
                <a:ea typeface="微軟正黑體" panose="020B0604030504040204" pitchFamily="34" charset="-120"/>
              </a:rPr>
              <a:t>       (</a:t>
            </a:r>
            <a:r>
              <a:rPr lang="zh-TW" altLang="en-US" sz="2300" dirty="0" smtClean="0">
                <a:latin typeface="微軟正黑體" panose="020B0604030504040204" pitchFamily="34" charset="-120"/>
                <a:ea typeface="微軟正黑體" panose="020B0604030504040204" pitchFamily="34" charset="-120"/>
              </a:rPr>
              <a:t>二</a:t>
            </a:r>
            <a:r>
              <a:rPr lang="en-US" altLang="zh-TW" sz="2300" dirty="0" smtClean="0">
                <a:latin typeface="微軟正黑體" panose="020B0604030504040204" pitchFamily="34" charset="-120"/>
                <a:ea typeface="微軟正黑體" panose="020B0604030504040204" pitchFamily="34" charset="-120"/>
              </a:rPr>
              <a:t>)</a:t>
            </a:r>
            <a:r>
              <a:rPr lang="zh-TW" altLang="en-US" sz="2300" dirty="0" smtClean="0">
                <a:latin typeface="微軟正黑體" panose="020B0604030504040204" pitchFamily="34" charset="-120"/>
                <a:ea typeface="微軟正黑體" panose="020B0604030504040204" pitchFamily="34" charset="-120"/>
              </a:rPr>
              <a:t>閉館時，可投入大門入口旁的「還書箱」</a:t>
            </a:r>
            <a:endParaRPr lang="zh-TW" altLang="en-US" sz="2300"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t="17950" r="22817" b="24484"/>
          <a:stretch/>
        </p:blipFill>
        <p:spPr>
          <a:xfrm rot="15750524">
            <a:off x="-205979" y="5163827"/>
            <a:ext cx="1389519" cy="803256"/>
          </a:xfrm>
          <a:prstGeom prst="rect">
            <a:avLst/>
          </a:prstGeom>
        </p:spPr>
      </p:pic>
    </p:spTree>
    <p:extLst>
      <p:ext uri="{BB962C8B-B14F-4D97-AF65-F5344CB8AC3E}">
        <p14:creationId xmlns:p14="http://schemas.microsoft.com/office/powerpoint/2010/main" val="2470008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2" cstate="print">
            <a:extLst>
              <a:ext uri="{28A0092B-C50C-407E-A947-70E740481C1C}">
                <a14:useLocalDpi xmlns:a14="http://schemas.microsoft.com/office/drawing/2010/main" val="0"/>
              </a:ext>
            </a:extLst>
          </a:blip>
          <a:srcRect l="31190" r="10323"/>
          <a:stretch/>
        </p:blipFill>
        <p:spPr>
          <a:xfrm>
            <a:off x="7776616" y="-6247"/>
            <a:ext cx="2741649" cy="6630710"/>
          </a:xfrm>
          <a:prstGeom prst="rect">
            <a:avLst/>
          </a:prstGeom>
        </p:spPr>
      </p:pic>
      <p:sp>
        <p:nvSpPr>
          <p:cNvPr id="3" name="文字方塊 2"/>
          <p:cNvSpPr txBox="1"/>
          <p:nvPr/>
        </p:nvSpPr>
        <p:spPr>
          <a:xfrm>
            <a:off x="461984" y="302051"/>
            <a:ext cx="7190934" cy="4324261"/>
          </a:xfrm>
          <a:prstGeom prst="rect">
            <a:avLst/>
          </a:prstGeom>
          <a:noFill/>
        </p:spPr>
        <p:txBody>
          <a:bodyPr wrap="square" rtlCol="0">
            <a:spAutoFit/>
          </a:bodyPr>
          <a:lstStyle/>
          <a:p>
            <a:pPr>
              <a:spcBef>
                <a:spcPts val="1200"/>
              </a:spcBef>
              <a:spcAft>
                <a:spcPts val="600"/>
              </a:spcAft>
            </a:pPr>
            <a:r>
              <a:rPr lang="zh-TW" altLang="en-US" sz="2500" dirty="0" smtClean="0">
                <a:solidFill>
                  <a:srgbClr val="0000D2"/>
                </a:solidFill>
                <a:latin typeface="微軟正黑體" panose="020B0604030504040204" pitchFamily="34" charset="-120"/>
                <a:ea typeface="微軟正黑體" panose="020B0604030504040204" pitchFamily="34" charset="-120"/>
              </a:rPr>
              <a:t>二、空間預約借用</a:t>
            </a:r>
            <a:endParaRPr lang="en-US" altLang="zh-TW" sz="2500" dirty="0" smtClean="0">
              <a:solidFill>
                <a:srgbClr val="0000D2"/>
              </a:solidFill>
              <a:latin typeface="微軟正黑體" panose="020B0604030504040204" pitchFamily="34" charset="-120"/>
              <a:ea typeface="微軟正黑體" panose="020B0604030504040204" pitchFamily="34" charset="-120"/>
            </a:endParaRPr>
          </a:p>
          <a:p>
            <a:pPr>
              <a:spcBef>
                <a:spcPts val="1200"/>
              </a:spcBef>
              <a:spcAft>
                <a:spcPts val="600"/>
              </a:spcAft>
            </a:pPr>
            <a:r>
              <a:rPr lang="en-US" altLang="zh-TW" sz="2500" dirty="0" smtClean="0">
                <a:solidFill>
                  <a:srgbClr val="0000D2"/>
                </a:solidFill>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1.</a:t>
            </a:r>
            <a:r>
              <a:rPr lang="zh-TW" altLang="en-US" sz="2000" dirty="0" smtClean="0">
                <a:latin typeface="微軟正黑體" panose="020B0604030504040204" pitchFamily="34" charset="-120"/>
                <a:ea typeface="微軟正黑體" panose="020B0604030504040204" pitchFamily="34" charset="-120"/>
              </a:rPr>
              <a:t>預約方式</a:t>
            </a:r>
            <a:r>
              <a:rPr lang="zh-TW" altLang="en-US"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圖資處</a:t>
            </a:r>
            <a:r>
              <a:rPr lang="zh-TW" altLang="en-US" sz="2000" dirty="0" smtClean="0">
                <a:latin typeface="微軟正黑體" panose="020B0604030504040204" pitchFamily="34" charset="-120"/>
                <a:ea typeface="微軟正黑體" panose="020B0604030504040204" pitchFamily="34" charset="-120"/>
              </a:rPr>
              <a:t>首頁</a:t>
            </a:r>
            <a:r>
              <a:rPr lang="en-US" altLang="zh-TW" sz="2000" dirty="0" smtClean="0">
                <a:latin typeface="微軟正黑體" panose="020B0604030504040204" pitchFamily="34" charset="-120"/>
                <a:ea typeface="微軟正黑體" panose="020B0604030504040204" pitchFamily="34" charset="-120"/>
              </a:rPr>
              <a:t>&gt;</a:t>
            </a:r>
            <a:r>
              <a:rPr lang="zh-TW" altLang="en-US" sz="2000" dirty="0" smtClean="0">
                <a:latin typeface="微軟正黑體" panose="020B0604030504040204" pitchFamily="34" charset="-120"/>
                <a:ea typeface="微軟正黑體" panose="020B0604030504040204" pitchFamily="34" charset="-120"/>
              </a:rPr>
              <a:t>常用服務</a:t>
            </a:r>
            <a:r>
              <a:rPr lang="en-US" altLang="zh-TW" sz="2000" dirty="0" smtClean="0">
                <a:latin typeface="微軟正黑體" panose="020B0604030504040204" pitchFamily="34" charset="-120"/>
                <a:ea typeface="微軟正黑體" panose="020B0604030504040204" pitchFamily="34" charset="-120"/>
              </a:rPr>
              <a:t>&gt;</a:t>
            </a:r>
            <a:r>
              <a:rPr lang="zh-TW" altLang="en-US" sz="2000" dirty="0" smtClean="0">
                <a:latin typeface="微軟正黑體" panose="020B0604030504040204" pitchFamily="34" charset="-120"/>
                <a:ea typeface="微軟正黑體" panose="020B0604030504040204" pitchFamily="34" charset="-120"/>
              </a:rPr>
              <a:t>空間借用</a:t>
            </a:r>
            <a:endParaRPr lang="en-US" altLang="zh-TW" sz="2000" dirty="0" smtClean="0">
              <a:latin typeface="微軟正黑體" panose="020B0604030504040204" pitchFamily="34" charset="-120"/>
              <a:ea typeface="微軟正黑體" panose="020B0604030504040204" pitchFamily="34" charset="-120"/>
            </a:endParaRPr>
          </a:p>
          <a:p>
            <a:pPr>
              <a:spcBef>
                <a:spcPts val="1200"/>
              </a:spcBef>
              <a:spcAft>
                <a:spcPts val="600"/>
              </a:spcAft>
            </a:pPr>
            <a:endParaRPr lang="en-US" altLang="zh-TW" sz="2000" dirty="0">
              <a:latin typeface="微軟正黑體" panose="020B0604030504040204" pitchFamily="34" charset="-120"/>
              <a:ea typeface="微軟正黑體" panose="020B0604030504040204" pitchFamily="34" charset="-120"/>
            </a:endParaRPr>
          </a:p>
          <a:p>
            <a:pPr>
              <a:spcBef>
                <a:spcPts val="1200"/>
              </a:spcBef>
              <a:spcAft>
                <a:spcPts val="600"/>
              </a:spcAft>
            </a:pPr>
            <a:endParaRPr lang="en-US" altLang="zh-TW" sz="2000" dirty="0" smtClean="0">
              <a:latin typeface="微軟正黑體" panose="020B0604030504040204" pitchFamily="34" charset="-120"/>
              <a:ea typeface="微軟正黑體" panose="020B0604030504040204" pitchFamily="34" charset="-120"/>
            </a:endParaRPr>
          </a:p>
          <a:p>
            <a:pPr>
              <a:spcBef>
                <a:spcPts val="1200"/>
              </a:spcBef>
              <a:spcAft>
                <a:spcPts val="600"/>
              </a:spcAft>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endParaRPr lang="en-US" altLang="zh-TW" sz="2000" dirty="0" smtClean="0">
              <a:latin typeface="微軟正黑體" panose="020B0604030504040204" pitchFamily="34" charset="-120"/>
              <a:ea typeface="微軟正黑體" panose="020B0604030504040204" pitchFamily="34" charset="-120"/>
            </a:endParaRPr>
          </a:p>
          <a:p>
            <a:pPr>
              <a:spcBef>
                <a:spcPts val="1200"/>
              </a:spcBef>
              <a:spcAft>
                <a:spcPts val="600"/>
              </a:spcAft>
            </a:pPr>
            <a:endParaRPr lang="en-US" altLang="zh-TW" sz="2000" dirty="0">
              <a:latin typeface="微軟正黑體" panose="020B0604030504040204" pitchFamily="34" charset="-120"/>
              <a:ea typeface="微軟正黑體" panose="020B0604030504040204" pitchFamily="34" charset="-120"/>
            </a:endParaRPr>
          </a:p>
          <a:p>
            <a:pPr>
              <a:spcBef>
                <a:spcPts val="1200"/>
              </a:spcBef>
              <a:spcAft>
                <a:spcPts val="600"/>
              </a:spcAft>
            </a:pPr>
            <a:endParaRPr lang="en-US" altLang="zh-TW" sz="2000" dirty="0" smtClean="0">
              <a:latin typeface="微軟正黑體" panose="020B0604030504040204" pitchFamily="34" charset="-120"/>
              <a:ea typeface="微軟正黑體" panose="020B0604030504040204" pitchFamily="34" charset="-120"/>
            </a:endParaRPr>
          </a:p>
          <a:p>
            <a:pPr>
              <a:spcBef>
                <a:spcPts val="1200"/>
              </a:spcBef>
              <a:spcAft>
                <a:spcPts val="600"/>
              </a:spcAft>
            </a:pPr>
            <a:endParaRPr lang="en-US" altLang="zh-TW" sz="2000" dirty="0">
              <a:latin typeface="微軟正黑體" panose="020B0604030504040204" pitchFamily="34" charset="-120"/>
              <a:ea typeface="微軟正黑體" panose="020B0604030504040204" pitchFamily="34" charset="-120"/>
            </a:endParaRPr>
          </a:p>
        </p:txBody>
      </p:sp>
      <p:sp>
        <p:nvSpPr>
          <p:cNvPr id="12" name="矩形 11"/>
          <p:cNvSpPr/>
          <p:nvPr/>
        </p:nvSpPr>
        <p:spPr>
          <a:xfrm>
            <a:off x="1295896" y="2949877"/>
            <a:ext cx="4261103" cy="292388"/>
          </a:xfrm>
          <a:prstGeom prst="rect">
            <a:avLst/>
          </a:prstGeom>
        </p:spPr>
        <p:txBody>
          <a:bodyPr wrap="none">
            <a:spAutoFit/>
          </a:bodyPr>
          <a:lstStyle/>
          <a:p>
            <a:r>
              <a:rPr lang="en-US" altLang="zh-TW" sz="1300" dirty="0" smtClean="0">
                <a:latin typeface="微軟正黑體" panose="020B0604030504040204" pitchFamily="34" charset="-120"/>
                <a:ea typeface="微軟正黑體" panose="020B0604030504040204" pitchFamily="34" charset="-120"/>
              </a:rPr>
              <a:t>*</a:t>
            </a:r>
            <a:r>
              <a:rPr lang="zh-TW" altLang="en-US" sz="1300" dirty="0" smtClean="0">
                <a:latin typeface="微軟正黑體" panose="020B0604030504040204" pitchFamily="34" charset="-120"/>
                <a:ea typeface="微軟正黑體" panose="020B0604030504040204" pitchFamily="34" charset="-120"/>
              </a:rPr>
              <a:t>請注意單一登入入口的頁面，學生、教師頁面略有不同</a:t>
            </a:r>
            <a:endParaRPr lang="zh-TW" altLang="en-US" sz="13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838" y="1473502"/>
            <a:ext cx="522922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752280" y="4032175"/>
            <a:ext cx="1512168" cy="394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4435382" y="4645039"/>
            <a:ext cx="2492990" cy="923330"/>
          </a:xfrm>
          <a:prstGeom prst="rect">
            <a:avLst/>
          </a:prstGeom>
          <a:noFill/>
        </p:spPr>
        <p:txBody>
          <a:bodyPr wrap="none" rtlCol="0">
            <a:spAutoFit/>
          </a:bodyPr>
          <a:lstStyle/>
          <a:p>
            <a:r>
              <a:rPr lang="en-US" altLang="zh-TW"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與單一登入綁一起</a:t>
            </a:r>
            <a:endParaRPr lang="en-US" altLang="zh-TW" dirty="0" smtClean="0">
              <a:solidFill>
                <a:srgbClr val="FF0000"/>
              </a:solidFill>
              <a:latin typeface="微軟正黑體" panose="020B0604030504040204" pitchFamily="34" charset="-120"/>
              <a:ea typeface="微軟正黑體" panose="020B0604030504040204" pitchFamily="34" charset="-120"/>
            </a:endParaRPr>
          </a:p>
          <a:p>
            <a:r>
              <a:rPr lang="zh-TW" altLang="en-US" dirty="0" smtClean="0">
                <a:solidFill>
                  <a:srgbClr val="FF0000"/>
                </a:solidFill>
                <a:latin typeface="微軟正黑體" panose="020B0604030504040204" pitchFamily="34" charset="-120"/>
                <a:ea typeface="微軟正黑體" panose="020B0604030504040204" pitchFamily="34" charset="-120"/>
              </a:rPr>
              <a:t>請輸入單一登入的帳密</a:t>
            </a:r>
            <a:endParaRPr lang="en-US" altLang="zh-TW" dirty="0" smtClean="0">
              <a:solidFill>
                <a:srgbClr val="FF0000"/>
              </a:solidFill>
              <a:latin typeface="微軟正黑體" panose="020B0604030504040204" pitchFamily="34" charset="-120"/>
              <a:ea typeface="微軟正黑體" panose="020B0604030504040204" pitchFamily="34" charset="-120"/>
            </a:endParaRPr>
          </a:p>
          <a:p>
            <a:endParaRPr lang="zh-TW" altLang="en-US" dirty="0">
              <a:solidFill>
                <a:srgbClr val="FF0000"/>
              </a:solidFill>
              <a:latin typeface="微軟正黑體" panose="020B0604030504040204" pitchFamily="34" charset="-120"/>
              <a:ea typeface="微軟正黑體" panose="020B0604030504040204" pitchFamily="34" charset="-12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74" y="3702519"/>
            <a:ext cx="3809881" cy="253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4651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47824" y="287759"/>
            <a:ext cx="6131807" cy="2092881"/>
          </a:xfrm>
          <a:prstGeom prst="rect">
            <a:avLst/>
          </a:prstGeom>
          <a:noFill/>
        </p:spPr>
        <p:txBody>
          <a:bodyPr wrap="none" rtlCol="0">
            <a:spAutoFit/>
          </a:bodyPr>
          <a:lstStyle/>
          <a:p>
            <a:pPr>
              <a:spcBef>
                <a:spcPts val="1200"/>
              </a:spcBef>
              <a:spcAft>
                <a:spcPts val="600"/>
              </a:spcAft>
            </a:pPr>
            <a:r>
              <a:rPr lang="en-US" altLang="zh-TW" sz="2000" dirty="0" smtClean="0">
                <a:latin typeface="微軟正黑體" panose="020B0604030504040204" pitchFamily="34" charset="-120"/>
                <a:ea typeface="微軟正黑體" panose="020B0604030504040204" pitchFamily="34" charset="-120"/>
              </a:rPr>
              <a:t>     2.</a:t>
            </a:r>
            <a:r>
              <a:rPr lang="zh-TW" altLang="en-US" sz="2000" dirty="0" smtClean="0">
                <a:latin typeface="微軟正黑體" panose="020B0604030504040204" pitchFamily="34" charset="-120"/>
                <a:ea typeface="微軟正黑體" panose="020B0604030504040204" pitchFamily="34" charset="-120"/>
              </a:rPr>
              <a:t>空間介紹</a:t>
            </a:r>
            <a:r>
              <a:rPr lang="en-US" altLang="zh-TW" sz="2500" dirty="0" smtClean="0">
                <a:solidFill>
                  <a:srgbClr val="0000D2"/>
                </a:solidFill>
                <a:latin typeface="微軟正黑體" panose="020B0604030504040204" pitchFamily="34" charset="-120"/>
                <a:ea typeface="微軟正黑體" panose="020B0604030504040204" pitchFamily="34" charset="-120"/>
              </a:rPr>
              <a:t>           </a:t>
            </a:r>
            <a:endParaRPr lang="en-US" altLang="zh-TW" sz="2300" dirty="0" smtClean="0">
              <a:latin typeface="微軟正黑體" panose="020B0604030504040204" pitchFamily="34" charset="-120"/>
              <a:ea typeface="微軟正黑體" panose="020B0604030504040204" pitchFamily="34" charset="-120"/>
            </a:endParaRPr>
          </a:p>
          <a:p>
            <a:pPr>
              <a:spcBef>
                <a:spcPts val="1200"/>
              </a:spcBef>
              <a:spcAft>
                <a:spcPts val="600"/>
              </a:spcAft>
            </a:pPr>
            <a:r>
              <a:rPr lang="en-US" altLang="zh-TW" sz="2000" dirty="0" smtClean="0">
                <a:latin typeface="微軟正黑體" panose="020B0604030504040204" pitchFamily="34" charset="-120"/>
                <a:ea typeface="微軟正黑體" panose="020B0604030504040204" pitchFamily="34" charset="-120"/>
              </a:rPr>
              <a:t>       (1)</a:t>
            </a:r>
            <a:r>
              <a:rPr lang="zh-TW" altLang="en-US" sz="2000" dirty="0" smtClean="0">
                <a:latin typeface="微軟正黑體" panose="020B0604030504040204" pitchFamily="34" charset="-120"/>
                <a:ea typeface="微軟正黑體" panose="020B0604030504040204" pitchFamily="34" charset="-120"/>
              </a:rPr>
              <a:t>個人使用：研究小間</a:t>
            </a:r>
            <a:r>
              <a:rPr lang="en-US" altLang="zh-TW" sz="2000" dirty="0" smtClean="0">
                <a:latin typeface="微軟正黑體" panose="020B0604030504040204" pitchFamily="34" charset="-120"/>
                <a:ea typeface="微軟正黑體" panose="020B0604030504040204" pitchFamily="34" charset="-120"/>
              </a:rPr>
              <a:t>(6</a:t>
            </a:r>
            <a:r>
              <a:rPr lang="zh-TW" altLang="en-US" sz="2000" dirty="0" smtClean="0">
                <a:latin typeface="微軟正黑體" panose="020B0604030504040204" pitchFamily="34" charset="-120"/>
                <a:ea typeface="微軟正黑體" panose="020B0604030504040204" pitchFamily="34" charset="-120"/>
              </a:rPr>
              <a:t>小時</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a:t>
            </a:r>
            <a:r>
              <a:rPr lang="en-US" altLang="zh-TW" sz="2000" dirty="0" smtClean="0">
                <a:latin typeface="微軟正黑體" panose="020B0604030504040204" pitchFamily="34" charset="-120"/>
                <a:ea typeface="微軟正黑體" panose="020B0604030504040204" pitchFamily="34" charset="-120"/>
              </a:rPr>
              <a:t>3</a:t>
            </a:r>
            <a:r>
              <a:rPr lang="zh-TW" altLang="en-US" sz="2000" dirty="0" smtClean="0">
                <a:latin typeface="微軟正黑體" panose="020B0604030504040204" pitchFamily="34" charset="-120"/>
                <a:ea typeface="微軟正黑體" panose="020B0604030504040204" pitchFamily="34" charset="-120"/>
              </a:rPr>
              <a:t>天前開放預約</a:t>
            </a:r>
            <a:endParaRPr lang="en-US" altLang="zh-TW" sz="2000" dirty="0" smtClean="0">
              <a:latin typeface="微軟正黑體" panose="020B0604030504040204" pitchFamily="34" charset="-120"/>
              <a:ea typeface="微軟正黑體" panose="020B0604030504040204" pitchFamily="34" charset="-120"/>
            </a:endParaRPr>
          </a:p>
          <a:p>
            <a:pPr>
              <a:spcBef>
                <a:spcPts val="1200"/>
              </a:spcBef>
              <a:spcAft>
                <a:spcPts val="600"/>
              </a:spcAft>
            </a:pPr>
            <a:r>
              <a:rPr lang="en-US" altLang="zh-TW" sz="2000" dirty="0" smtClean="0">
                <a:latin typeface="微軟正黑體" panose="020B0604030504040204" pitchFamily="34" charset="-120"/>
                <a:ea typeface="微軟正黑體" panose="020B0604030504040204" pitchFamily="34" charset="-120"/>
              </a:rPr>
              <a:t>       (2)</a:t>
            </a:r>
            <a:r>
              <a:rPr lang="zh-TW" altLang="en-US" sz="2000" dirty="0" smtClean="0">
                <a:latin typeface="微軟正黑體" panose="020B0604030504040204" pitchFamily="34" charset="-120"/>
                <a:ea typeface="微軟正黑體" panose="020B0604030504040204" pitchFamily="34" charset="-120"/>
              </a:rPr>
              <a:t>多人使用：討論室、共享室、學習室等</a:t>
            </a:r>
            <a:r>
              <a:rPr lang="en-US" altLang="zh-TW" sz="2000" dirty="0" smtClean="0">
                <a:latin typeface="微軟正黑體" panose="020B0604030504040204" pitchFamily="34" charset="-120"/>
                <a:ea typeface="微軟正黑體" panose="020B0604030504040204" pitchFamily="34" charset="-120"/>
              </a:rPr>
              <a:t>(4</a:t>
            </a:r>
            <a:r>
              <a:rPr lang="zh-TW" altLang="en-US" sz="2000" dirty="0" smtClean="0">
                <a:latin typeface="微軟正黑體" panose="020B0604030504040204" pitchFamily="34" charset="-120"/>
                <a:ea typeface="微軟正黑體" panose="020B0604030504040204" pitchFamily="34" charset="-120"/>
              </a:rPr>
              <a:t>小時</a:t>
            </a:r>
            <a:r>
              <a:rPr lang="en-US" altLang="zh-TW" sz="2000" dirty="0" smtClean="0">
                <a:latin typeface="微軟正黑體" panose="020B0604030504040204" pitchFamily="34" charset="-120"/>
                <a:ea typeface="微軟正黑體" panose="020B0604030504040204" pitchFamily="34" charset="-120"/>
              </a:rPr>
              <a:t>)</a:t>
            </a:r>
          </a:p>
          <a:p>
            <a:pPr>
              <a:spcBef>
                <a:spcPts val="1200"/>
              </a:spcBef>
              <a:spcAft>
                <a:spcPts val="600"/>
              </a:spcAft>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en-US" sz="2000" dirty="0" smtClean="0">
                <a:latin typeface="微軟正黑體" panose="020B0604030504040204" pitchFamily="34" charset="-120"/>
                <a:ea typeface="微軟正黑體" panose="020B0604030504040204" pitchFamily="34" charset="-120"/>
              </a:rPr>
              <a:t>，</a:t>
            </a:r>
            <a:r>
              <a:rPr lang="en-US" altLang="zh-TW" sz="2000" dirty="0" smtClean="0">
                <a:latin typeface="微軟正黑體" panose="020B0604030504040204" pitchFamily="34" charset="-120"/>
                <a:ea typeface="微軟正黑體" panose="020B0604030504040204" pitchFamily="34" charset="-120"/>
              </a:rPr>
              <a:t>7</a:t>
            </a:r>
            <a:r>
              <a:rPr lang="zh-TW" altLang="en-US" sz="2000" dirty="0" smtClean="0">
                <a:latin typeface="微軟正黑體" panose="020B0604030504040204" pitchFamily="34" charset="-120"/>
                <a:ea typeface="微軟正黑體" panose="020B0604030504040204" pitchFamily="34" charset="-120"/>
              </a:rPr>
              <a:t>天前開放預約</a:t>
            </a:r>
            <a:endParaRPr lang="en-US" altLang="zh-TW" sz="2000" dirty="0" smtClean="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31190" r="10323"/>
          <a:stretch/>
        </p:blipFill>
        <p:spPr>
          <a:xfrm>
            <a:off x="7776616" y="-6247"/>
            <a:ext cx="2741649" cy="663071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631" y="2736031"/>
            <a:ext cx="2162689" cy="1390251"/>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283" y="2708145"/>
            <a:ext cx="2453420" cy="1397003"/>
          </a:xfrm>
          <a:prstGeom prst="rect">
            <a:avLst/>
          </a:prstGeom>
        </p:spPr>
      </p:pic>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t="1" b="1490"/>
          <a:stretch/>
        </p:blipFill>
        <p:spPr>
          <a:xfrm>
            <a:off x="5301348" y="2708145"/>
            <a:ext cx="2228964" cy="1397003"/>
          </a:xfrm>
          <a:prstGeom prst="rect">
            <a:avLst/>
          </a:prstGeom>
        </p:spPr>
      </p:pic>
      <p:pic>
        <p:nvPicPr>
          <p:cNvPr id="4098" name="Picture 2" descr="D:\榆鈞 SU-各組\各組業務資料\典閱組\其它\簡介+微電影剪輯\photo\新增資料夾\和平圖書館空間照片\DSC030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108" y="4189392"/>
            <a:ext cx="2172211" cy="162915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榆鈞 SU-各組\各組業務資料\典閱組\其它\簡介+微電影剪輯\photo\新增資料夾\燕巢圖書館相關照片\圖書館內空間\IMG_206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31" b="9731"/>
          <a:stretch/>
        </p:blipFill>
        <p:spPr bwMode="auto">
          <a:xfrm>
            <a:off x="2820283" y="4189391"/>
            <a:ext cx="2453420" cy="16291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榆鈞 SU-各組\各組業務資料\典閱組\其它\簡介+微電影剪輯\photo\新增資料夾\燕巢圖書館相關照片\愛閱館\IMG_207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020"/>
          <a:stretch/>
        </p:blipFill>
        <p:spPr bwMode="auto">
          <a:xfrm>
            <a:off x="5301347" y="4190958"/>
            <a:ext cx="2228965" cy="1627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374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31190" r="10323"/>
          <a:stretch/>
        </p:blipFill>
        <p:spPr>
          <a:xfrm>
            <a:off x="7776616" y="-6247"/>
            <a:ext cx="2741649" cy="6630710"/>
          </a:xfrm>
          <a:prstGeom prst="rect">
            <a:avLst/>
          </a:prstGeom>
        </p:spPr>
      </p:pic>
      <p:sp>
        <p:nvSpPr>
          <p:cNvPr id="3" name="文字方塊 2"/>
          <p:cNvSpPr txBox="1"/>
          <p:nvPr/>
        </p:nvSpPr>
        <p:spPr>
          <a:xfrm>
            <a:off x="461983" y="-384555"/>
            <a:ext cx="6920997" cy="2246769"/>
          </a:xfrm>
          <a:prstGeom prst="rect">
            <a:avLst/>
          </a:prstGeom>
          <a:noFill/>
        </p:spPr>
        <p:txBody>
          <a:bodyPr wrap="none" rtlCol="0">
            <a:spAutoFit/>
          </a:bodyPr>
          <a:lstStyle/>
          <a:p>
            <a:pPr>
              <a:spcBef>
                <a:spcPts val="1200"/>
              </a:spcBef>
              <a:spcAft>
                <a:spcPts val="600"/>
              </a:spcAft>
            </a:pPr>
            <a:endParaRPr lang="en-US" altLang="zh-TW" sz="2500" dirty="0" smtClean="0">
              <a:solidFill>
                <a:srgbClr val="0000D2"/>
              </a:solidFill>
              <a:latin typeface="微軟正黑體" panose="020B0604030504040204" pitchFamily="34" charset="-120"/>
              <a:ea typeface="微軟正黑體" panose="020B0604030504040204" pitchFamily="34" charset="-120"/>
            </a:endParaRPr>
          </a:p>
          <a:p>
            <a:pPr>
              <a:spcBef>
                <a:spcPts val="1200"/>
              </a:spcBef>
              <a:spcAft>
                <a:spcPts val="600"/>
              </a:spcAft>
            </a:pPr>
            <a:r>
              <a:rPr lang="en-US" altLang="zh-TW" sz="2500" dirty="0" smtClean="0">
                <a:solidFill>
                  <a:srgbClr val="0000D2"/>
                </a:solidFill>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3.</a:t>
            </a:r>
            <a:r>
              <a:rPr lang="zh-TW" altLang="en-US" sz="2000" dirty="0" smtClean="0">
                <a:latin typeface="微軟正黑體" panose="020B0604030504040204" pitchFamily="34" charset="-120"/>
                <a:ea typeface="微軟正黑體" panose="020B0604030504040204" pitchFamily="34" charset="-120"/>
              </a:rPr>
              <a:t>空間借用密碼 </a:t>
            </a:r>
            <a:r>
              <a:rPr lang="en-US" altLang="zh-TW" sz="2000" dirty="0" err="1" smtClean="0">
                <a:latin typeface="微軟正黑體" panose="020B0604030504040204" pitchFamily="34" charset="-120"/>
                <a:ea typeface="微軟正黑體" panose="020B0604030504040204" pitchFamily="34" charset="-120"/>
              </a:rPr>
              <a:t>v.s</a:t>
            </a:r>
            <a:r>
              <a:rPr lang="en-US" altLang="zh-TW" sz="2000" dirty="0" smtClean="0">
                <a:latin typeface="微軟正黑體" panose="020B0604030504040204" pitchFamily="34" charset="-120"/>
                <a:ea typeface="微軟正黑體" panose="020B0604030504040204" pitchFamily="34" charset="-120"/>
              </a:rPr>
              <a:t> </a:t>
            </a:r>
            <a:r>
              <a:rPr lang="zh-TW" altLang="en-US" sz="2000" dirty="0" smtClean="0">
                <a:latin typeface="微軟正黑體" panose="020B0604030504040204" pitchFamily="34" charset="-120"/>
                <a:ea typeface="微軟正黑體" panose="020B0604030504040204" pitchFamily="34" charset="-120"/>
              </a:rPr>
              <a:t>個人帳號資訊密碼 </a:t>
            </a:r>
            <a:r>
              <a:rPr lang="en-US" altLang="zh-TW" sz="2000" dirty="0" err="1" smtClean="0">
                <a:latin typeface="微軟正黑體" panose="020B0604030504040204" pitchFamily="34" charset="-120"/>
                <a:ea typeface="微軟正黑體" panose="020B0604030504040204" pitchFamily="34" charset="-120"/>
              </a:rPr>
              <a:t>v.s</a:t>
            </a:r>
            <a:r>
              <a:rPr lang="en-US" altLang="zh-TW" sz="2000" dirty="0" smtClean="0">
                <a:latin typeface="微軟正黑體" panose="020B0604030504040204" pitchFamily="34" charset="-120"/>
                <a:ea typeface="微軟正黑體" panose="020B0604030504040204" pitchFamily="34" charset="-120"/>
              </a:rPr>
              <a:t> </a:t>
            </a:r>
            <a:r>
              <a:rPr lang="zh-TW" altLang="en-US" sz="2000" dirty="0" smtClean="0">
                <a:latin typeface="微軟正黑體" panose="020B0604030504040204" pitchFamily="34" charset="-120"/>
                <a:ea typeface="微軟正黑體" panose="020B0604030504040204" pitchFamily="34" charset="-120"/>
              </a:rPr>
              <a:t>臨時動態密碼</a:t>
            </a:r>
            <a:endParaRPr lang="en-US" altLang="zh-TW" sz="2000" dirty="0" smtClean="0">
              <a:latin typeface="微軟正黑體" panose="020B0604030504040204" pitchFamily="34" charset="-120"/>
              <a:ea typeface="微軟正黑體" panose="020B0604030504040204" pitchFamily="34" charset="-120"/>
            </a:endParaRPr>
          </a:p>
          <a:p>
            <a:pPr>
              <a:spcBef>
                <a:spcPts val="1200"/>
              </a:spcBef>
              <a:spcAft>
                <a:spcPts val="600"/>
              </a:spcAft>
            </a:pPr>
            <a:r>
              <a:rPr lang="en-US" altLang="zh-TW" sz="2500" dirty="0">
                <a:solidFill>
                  <a:srgbClr val="0000D2"/>
                </a:solidFill>
                <a:latin typeface="微軟正黑體" panose="020B0604030504040204" pitchFamily="34" charset="-120"/>
                <a:ea typeface="微軟正黑體" panose="020B0604030504040204" pitchFamily="34" charset="-120"/>
              </a:rPr>
              <a:t> </a:t>
            </a:r>
            <a:r>
              <a:rPr lang="en-US" altLang="zh-TW" sz="2500" dirty="0" smtClean="0">
                <a:solidFill>
                  <a:srgbClr val="0000D2"/>
                </a:solidFill>
                <a:latin typeface="微軟正黑體" panose="020B0604030504040204" pitchFamily="34" charset="-120"/>
                <a:ea typeface="微軟正黑體" panose="020B0604030504040204" pitchFamily="34" charset="-120"/>
              </a:rPr>
              <a:t>          </a:t>
            </a:r>
            <a:endParaRPr lang="en-US" altLang="zh-TW" sz="2500" dirty="0">
              <a:solidFill>
                <a:srgbClr val="0000D2"/>
              </a:solidFill>
              <a:latin typeface="微軟正黑體" panose="020B0604030504040204" pitchFamily="34" charset="-120"/>
              <a:ea typeface="微軟正黑體" panose="020B0604030504040204" pitchFamily="34" charset="-120"/>
            </a:endParaRPr>
          </a:p>
          <a:p>
            <a:pPr>
              <a:spcBef>
                <a:spcPts val="1200"/>
              </a:spcBef>
              <a:spcAft>
                <a:spcPts val="600"/>
              </a:spcAft>
            </a:pPr>
            <a:endParaRPr lang="en-US" altLang="zh-TW" sz="2000" dirty="0" smtClean="0">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001" y="1295871"/>
            <a:ext cx="1330565" cy="113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904" y="3096071"/>
            <a:ext cx="1330564" cy="1268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363" t="88918" r="23450"/>
          <a:stretch/>
        </p:blipFill>
        <p:spPr bwMode="auto">
          <a:xfrm>
            <a:off x="1223888" y="4851810"/>
            <a:ext cx="1752911"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880072" y="1533894"/>
            <a:ext cx="3308919" cy="661720"/>
          </a:xfrm>
          <a:prstGeom prst="rect">
            <a:avLst/>
          </a:prstGeom>
        </p:spPr>
        <p:txBody>
          <a:bodyPr wrap="none">
            <a:spAutoFit/>
          </a:bodyPr>
          <a:lstStyle/>
          <a:p>
            <a:pPr>
              <a:spcBef>
                <a:spcPts val="600"/>
              </a:spcBef>
            </a:pPr>
            <a:r>
              <a:rPr lang="zh-TW" altLang="en-US" sz="1600" dirty="0" smtClean="0"/>
              <a:t>預約完，</a:t>
            </a:r>
            <a:r>
              <a:rPr lang="en-US" altLang="zh-TW" sz="1600" dirty="0" smtClean="0"/>
              <a:t>email</a:t>
            </a:r>
            <a:r>
              <a:rPr lang="zh-TW" altLang="en-US" sz="1600" dirty="0" smtClean="0"/>
              <a:t>即會收到一組密碼。</a:t>
            </a:r>
            <a:endParaRPr lang="en-US" altLang="zh-TW" sz="1600" dirty="0" smtClean="0"/>
          </a:p>
          <a:p>
            <a:pPr>
              <a:spcBef>
                <a:spcPts val="600"/>
              </a:spcBef>
            </a:pPr>
            <a:r>
              <a:rPr lang="zh-TW" altLang="en-US" sz="1600" dirty="0" smtClean="0"/>
              <a:t>僅提供使用於「</a:t>
            </a:r>
            <a:r>
              <a:rPr lang="zh-TW" altLang="en-US" sz="1600" dirty="0" smtClean="0">
                <a:solidFill>
                  <a:srgbClr val="0000FF"/>
                </a:solidFill>
              </a:rPr>
              <a:t>圖書館空間</a:t>
            </a:r>
            <a:r>
              <a:rPr lang="zh-TW" altLang="en-US" sz="1600" dirty="0" smtClean="0"/>
              <a:t>」</a:t>
            </a:r>
            <a:endParaRPr lang="zh-TW" altLang="en-US" sz="1600" dirty="0"/>
          </a:p>
        </p:txBody>
      </p:sp>
      <p:sp>
        <p:nvSpPr>
          <p:cNvPr id="8" name="矩形 7"/>
          <p:cNvSpPr/>
          <p:nvPr/>
        </p:nvSpPr>
        <p:spPr>
          <a:xfrm>
            <a:off x="1223888" y="705003"/>
            <a:ext cx="2090637" cy="323165"/>
          </a:xfrm>
          <a:prstGeom prst="rect">
            <a:avLst/>
          </a:prstGeom>
        </p:spPr>
        <p:txBody>
          <a:bodyPr wrap="none">
            <a:spAutoFit/>
          </a:bodyPr>
          <a:lstStyle/>
          <a:p>
            <a:r>
              <a:rPr lang="en-US" altLang="zh-TW" sz="1500" dirty="0" smtClean="0">
                <a:solidFill>
                  <a:srgbClr val="FF0000"/>
                </a:solidFill>
              </a:rPr>
              <a:t>* </a:t>
            </a:r>
            <a:r>
              <a:rPr lang="zh-TW" altLang="en-US" sz="1500" dirty="0" smtClean="0">
                <a:solidFill>
                  <a:srgbClr val="FF0000"/>
                </a:solidFill>
              </a:rPr>
              <a:t>都是</a:t>
            </a:r>
            <a:r>
              <a:rPr lang="en-US" altLang="zh-TW" sz="1500" dirty="0" smtClean="0">
                <a:solidFill>
                  <a:srgbClr val="FF0000"/>
                </a:solidFill>
              </a:rPr>
              <a:t>8</a:t>
            </a:r>
            <a:r>
              <a:rPr lang="zh-TW" altLang="en-US" sz="1500" dirty="0" smtClean="0">
                <a:solidFill>
                  <a:srgbClr val="FF0000"/>
                </a:solidFill>
              </a:rPr>
              <a:t>個數字</a:t>
            </a:r>
            <a:r>
              <a:rPr lang="en-US" altLang="zh-TW" sz="1500" dirty="0" smtClean="0">
                <a:solidFill>
                  <a:srgbClr val="FF0000"/>
                </a:solidFill>
              </a:rPr>
              <a:t>+  # </a:t>
            </a:r>
            <a:r>
              <a:rPr lang="zh-TW" altLang="en-US" sz="1500" dirty="0" smtClean="0">
                <a:solidFill>
                  <a:srgbClr val="FF0000"/>
                </a:solidFill>
              </a:rPr>
              <a:t>符號</a:t>
            </a:r>
            <a:endParaRPr lang="zh-TW" altLang="en-US" sz="1500" dirty="0">
              <a:solidFill>
                <a:srgbClr val="FF0000"/>
              </a:solidFill>
            </a:endParaRPr>
          </a:p>
        </p:txBody>
      </p:sp>
      <p:sp>
        <p:nvSpPr>
          <p:cNvPr id="9" name="矩形 8"/>
          <p:cNvSpPr/>
          <p:nvPr/>
        </p:nvSpPr>
        <p:spPr>
          <a:xfrm>
            <a:off x="2899960" y="3326622"/>
            <a:ext cx="4083169" cy="661720"/>
          </a:xfrm>
          <a:prstGeom prst="rect">
            <a:avLst/>
          </a:prstGeom>
        </p:spPr>
        <p:txBody>
          <a:bodyPr wrap="none">
            <a:spAutoFit/>
          </a:bodyPr>
          <a:lstStyle/>
          <a:p>
            <a:pPr>
              <a:spcBef>
                <a:spcPts val="600"/>
              </a:spcBef>
            </a:pPr>
            <a:r>
              <a:rPr lang="zh-TW" altLang="en-US" sz="1600" dirty="0" smtClean="0"/>
              <a:t>點選帳號資訊，會有一組讀卡機通行密碼，</a:t>
            </a:r>
            <a:endParaRPr lang="en-US" altLang="zh-TW" sz="1600" dirty="0" smtClean="0"/>
          </a:p>
          <a:p>
            <a:pPr>
              <a:spcBef>
                <a:spcPts val="600"/>
              </a:spcBef>
            </a:pPr>
            <a:r>
              <a:rPr lang="zh-TW" altLang="en-US" sz="1600" dirty="0" smtClean="0"/>
              <a:t>是提供於</a:t>
            </a:r>
            <a:r>
              <a:rPr lang="zh-TW" altLang="en-US" sz="1600" dirty="0" smtClean="0">
                <a:solidFill>
                  <a:srgbClr val="0000FF"/>
                </a:solidFill>
              </a:rPr>
              <a:t>教室、愛閱館門口</a:t>
            </a:r>
            <a:r>
              <a:rPr lang="zh-TW" altLang="en-US" sz="1600" dirty="0" smtClean="0"/>
              <a:t>進出使用</a:t>
            </a:r>
            <a:endParaRPr lang="zh-TW" altLang="en-US" sz="1600" dirty="0"/>
          </a:p>
        </p:txBody>
      </p:sp>
      <p:sp>
        <p:nvSpPr>
          <p:cNvPr id="10" name="矩形 9"/>
          <p:cNvSpPr/>
          <p:nvPr/>
        </p:nvSpPr>
        <p:spPr>
          <a:xfrm>
            <a:off x="3000290" y="4873296"/>
            <a:ext cx="3672800" cy="338554"/>
          </a:xfrm>
          <a:prstGeom prst="rect">
            <a:avLst/>
          </a:prstGeom>
        </p:spPr>
        <p:txBody>
          <a:bodyPr wrap="none">
            <a:spAutoFit/>
          </a:bodyPr>
          <a:lstStyle/>
          <a:p>
            <a:pPr>
              <a:spcBef>
                <a:spcPts val="600"/>
              </a:spcBef>
            </a:pPr>
            <a:r>
              <a:rPr lang="zh-TW" altLang="en-US" sz="1600" dirty="0" smtClean="0"/>
              <a:t>僅提供使用於「</a:t>
            </a:r>
            <a:r>
              <a:rPr lang="zh-TW" altLang="en-US" sz="1600" dirty="0" smtClean="0">
                <a:solidFill>
                  <a:srgbClr val="0000FF"/>
                </a:solidFill>
              </a:rPr>
              <a:t>進出</a:t>
            </a:r>
            <a:r>
              <a:rPr lang="zh-TW" altLang="en-US" sz="1600" dirty="0" smtClean="0">
                <a:solidFill>
                  <a:srgbClr val="0000FF"/>
                </a:solidFill>
              </a:rPr>
              <a:t>圖書館入口門禁</a:t>
            </a:r>
            <a:r>
              <a:rPr lang="zh-TW" altLang="en-US" sz="1600" dirty="0" smtClean="0"/>
              <a:t>」</a:t>
            </a:r>
            <a:endParaRPr lang="zh-TW" altLang="en-US" sz="1600" dirty="0"/>
          </a:p>
        </p:txBody>
      </p:sp>
    </p:spTree>
    <p:extLst>
      <p:ext uri="{BB962C8B-B14F-4D97-AF65-F5344CB8AC3E}">
        <p14:creationId xmlns:p14="http://schemas.microsoft.com/office/powerpoint/2010/main" val="3541581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ownloads\photo-1522794338816-ee3a17a00a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64" y="-288305"/>
            <a:ext cx="10276684" cy="770485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7560592" y="1943943"/>
            <a:ext cx="1440160" cy="4536232"/>
          </a:xfrm>
          <a:prstGeom prst="rect">
            <a:avLst/>
          </a:prstGeom>
          <a:solidFill>
            <a:schemeClr val="bg1">
              <a:lumMod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7128544" y="2516374"/>
            <a:ext cx="3339376" cy="3960440"/>
          </a:xfrm>
          <a:prstGeom prst="rect">
            <a:avLst/>
          </a:prstGeom>
          <a:noFill/>
        </p:spPr>
        <p:txBody>
          <a:bodyPr vert="eaVert" wrap="square" rtlCol="0">
            <a:spAutoFit/>
          </a:bodyPr>
          <a:lstStyle/>
          <a:p>
            <a:pPr>
              <a:spcBef>
                <a:spcPts val="1200"/>
              </a:spcBef>
              <a:spcAft>
                <a:spcPts val="1200"/>
              </a:spcAft>
            </a:pPr>
            <a:endParaRPr lang="en-US" altLang="zh-TW"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spcAft>
                <a:spcPts val="1200"/>
              </a:spcAft>
            </a:pPr>
            <a:r>
              <a:rPr lang="zh-TW" altLang="en-US"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帳密設定</a:t>
            </a:r>
            <a:endParaRPr lang="en-US" altLang="zh-TW"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spcAft>
                <a:spcPts val="1200"/>
              </a:spcAft>
            </a:pPr>
            <a:r>
              <a:rPr lang="zh-TW" altLang="en-US"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圖書館</a:t>
            </a:r>
            <a:endParaRPr lang="en-US" altLang="zh-TW" sz="5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68737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4150</TotalTime>
  <Words>1040</Words>
  <Application>Microsoft Office PowerPoint</Application>
  <PresentationFormat>自訂</PresentationFormat>
  <Paragraphs>174</Paragraphs>
  <Slides>23</Slides>
  <Notes>1</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23</vt:i4>
      </vt:variant>
    </vt:vector>
  </HeadingPairs>
  <TitlesOfParts>
    <vt:vector size="28" baseType="lpstr">
      <vt:lpstr>Arial</vt:lpstr>
      <vt:lpstr>新細明體</vt:lpstr>
      <vt:lpstr>Calibri</vt:lpstr>
      <vt:lpstr>微軟正黑體</vt:lpstr>
      <vt:lpstr>Office 佈景主題</vt:lpstr>
      <vt:lpstr>圖書資源運用快速入門</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綜合性電子資源說明會</dc:title>
  <dc:creator>user</dc:creator>
  <cp:lastModifiedBy>user</cp:lastModifiedBy>
  <cp:revision>113</cp:revision>
  <cp:lastPrinted>2018-03-28T08:23:39Z</cp:lastPrinted>
  <dcterms:created xsi:type="dcterms:W3CDTF">2017-03-15T10:11:16Z</dcterms:created>
  <dcterms:modified xsi:type="dcterms:W3CDTF">2018-09-06T06:22:54Z</dcterms:modified>
</cp:coreProperties>
</file>