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5"/>
  </p:notesMasterIdLst>
  <p:sldIdLst>
    <p:sldId id="256" r:id="rId2"/>
    <p:sldId id="290" r:id="rId3"/>
    <p:sldId id="301" r:id="rId4"/>
    <p:sldId id="291" r:id="rId5"/>
    <p:sldId id="292" r:id="rId6"/>
    <p:sldId id="293" r:id="rId7"/>
    <p:sldId id="294" r:id="rId8"/>
    <p:sldId id="295" r:id="rId9"/>
    <p:sldId id="297" r:id="rId10"/>
    <p:sldId id="298" r:id="rId11"/>
    <p:sldId id="299" r:id="rId12"/>
    <p:sldId id="302" r:id="rId13"/>
    <p:sldId id="300" r:id="rId14"/>
    <p:sldId id="257" r:id="rId15"/>
    <p:sldId id="303" r:id="rId16"/>
    <p:sldId id="261" r:id="rId17"/>
    <p:sldId id="258" r:id="rId18"/>
    <p:sldId id="287" r:id="rId19"/>
    <p:sldId id="260" r:id="rId20"/>
    <p:sldId id="268" r:id="rId21"/>
    <p:sldId id="269" r:id="rId22"/>
    <p:sldId id="286" r:id="rId23"/>
    <p:sldId id="270" r:id="rId24"/>
    <p:sldId id="259" r:id="rId25"/>
    <p:sldId id="288" r:id="rId26"/>
    <p:sldId id="262" r:id="rId27"/>
    <p:sldId id="276" r:id="rId28"/>
    <p:sldId id="277" r:id="rId29"/>
    <p:sldId id="278" r:id="rId30"/>
    <p:sldId id="279" r:id="rId31"/>
    <p:sldId id="280" r:id="rId32"/>
    <p:sldId id="281" r:id="rId33"/>
    <p:sldId id="289" r:id="rId3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1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AD14D-8466-48EA-B2C2-2194AD104B1A}" type="datetimeFigureOut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366D1-A7EF-4104-B3E3-411A5A197A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35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66D1-A7EF-4104-B3E3-411A5A197AE6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882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E5B6E5-D9B3-411B-B66A-C0B47668F444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C8E40-DA0B-4FA4-AF71-3C0446CA21F0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C0BDC-AB65-4037-8E44-A93EE69A4457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E90588-3CF1-41B1-9591-6BF1D34FF171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18EED-A6FF-4FC8-80CA-FD0EA520A542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1F44A-BD44-4642-82D1-90DA7C2E753D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BDD4D-3733-47D8-B9A5-621DC93171B8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CD2CFB-D4AB-4875-B329-9D2CDDB5FA5E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EE5E-FF9E-4670-A93C-806BC5F22597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BD3CD5-F790-4A5C-83D5-7328A14E3744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FE6C6-3D7E-49E2-B57B-BD7CF02EE9FD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A32FE2-38D2-4F51-AFA6-4B53663BB617}" type="datetime1">
              <a:rPr lang="zh-TW" altLang="en-US" smtClean="0"/>
              <a:t>2017/3/21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6402B78-4903-4ECA-A70A-0AEF4563E3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natimes.com/realtimenews/20170309003242-260405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_RrWRi9Xyk&amp;index=1&amp;list=PLqYa_8g7zkrcQDeQ2sIg5FQn_ovXAG9pC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ecam.org/en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haveibeenpwned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ror.co.uk/tech/you-use-one-10-passwords-9212475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7frOSJJULM&amp;list=PLqYa_8g7zkrcQDeQ2sIg5FQn_ovXAG9pC&amp;index=4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ws.tw/2016/12/01/google-android-hacker/" TargetMode="External"/><Relationship Id="rId2" Type="http://schemas.openxmlformats.org/officeDocument/2006/relationships/hyperlink" Target="http://www.ithome.com.tw/news/99217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bojack.pixnet.net/blog/post/42874763" TargetMode="External"/><Relationship Id="rId2" Type="http://schemas.openxmlformats.org/officeDocument/2006/relationships/hyperlink" Target="https://read01.com/Lz08j4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technews.tw/2016/04/11/adobe-rolls-out-emergency-update-to-counter-ransomware-threa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rmationsecurity.com.tw/article/article_detail.aspx?aid=7720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oi2n0b9bv0&amp;index=2&amp;list=PLqYa_8g7zkrcQDeQ2sIg5FQn_ovXAG9pC" TargetMode="External"/><Relationship Id="rId2" Type="http://schemas.openxmlformats.org/officeDocument/2006/relationships/hyperlink" Target="https://www.youtube.com/watch?v=kA1xA1LShl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7624" y="155679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資訊安全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教育訓</a:t>
            </a: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練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4653136"/>
            <a:ext cx="7406640" cy="1752600"/>
          </a:xfrm>
        </p:spPr>
        <p:txBody>
          <a:bodyPr/>
          <a:lstStyle/>
          <a:p>
            <a:pPr algn="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圖書資訊處 網路與資訊安全組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林家寬 技術專員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55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資訊安全與資訊安全管理系統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資訊安全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(Information Security)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意指在於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保護資訊之機密性、完整性與可用性。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機密性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Confidentiality)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確保只有被授權的人可以存取</a:t>
            </a:r>
          </a:p>
          <a:p>
            <a:pPr lvl="1"/>
            <a:r>
              <a:rPr lang="zh-TW" altLang="en-US" sz="24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完整性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(Integrity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確保資訊及處理方法的正確及完整</a:t>
            </a:r>
          </a:p>
          <a:p>
            <a:pPr lvl="1"/>
            <a:r>
              <a:rPr lang="zh-TW" altLang="en-US" sz="24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可用性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(Availability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確保被授權的人有需要時可以存取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資訊安全管理系統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(Information security management system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，簡稱</a:t>
            </a:r>
            <a:r>
              <a:rPr lang="en-US" altLang="zh-TW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ISMS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：乃組織整體管理制度的一部份，必需依據風險管理的方法加以制訂，進而用以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執行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監控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審查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維護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改進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組織的資訊安全。其目的在於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資訊資產的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機密性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可用性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完整性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3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本校的資訊安全政策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為了促使本校各項資訊安全管理制度能貫徹執行、有效運作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持續進行，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zh-TW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維護本校重要資訊系統的機密性、完整性與可用性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，特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訂定以下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資訊安全政策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。作為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日常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工作的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指導原則，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保障教職員生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權益。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zh-TW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提升資安共識，強化資安訓練</a:t>
            </a:r>
            <a:endParaRPr lang="en-US" altLang="zh-TW" sz="24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63588" lvl="2" indent="0">
              <a:buNone/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督導同仁落實資訊安全工作，建立「</a:t>
            </a:r>
            <a:r>
              <a:rPr lang="zh-TW" altLang="zh-TW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資訊安全，人人有責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」的觀念，每年持續進行適當的資訊安全訓練，以提高資訊安全意識。如有違反資訊安全相關規定，究其權責依人員獎懲相關規定辦理。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63588" lvl="2" indent="0">
              <a:buNone/>
            </a:pPr>
            <a:endParaRPr lang="en-US" altLang="zh-TW" sz="1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zh-TW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健全資安防護，確保營運持續</a:t>
            </a:r>
            <a:endParaRPr lang="en-US" altLang="zh-TW" sz="24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lvl="2" indent="0">
              <a:buNone/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由本校全體員工貫徹執行資訊安全管理制度，以保護資訊資產免於外在之威脅或內部人員不當的管理，遭受洩密、破壞或遺失等風險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選擇適切的資安防護措施，將風險降至可接受程度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。並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持續進行監控、審查及稽核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資訊安全有關的作業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確保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業務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營運持續，達到永續經營的目的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4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本校的</a:t>
            </a:r>
            <a:r>
              <a:rPr lang="zh-TW" altLang="en-US" b="1" dirty="0" smtClean="0"/>
              <a:t>資訊安全行</a:t>
            </a:r>
            <a:r>
              <a:rPr lang="zh-TW" altLang="en-US" b="1" dirty="0"/>
              <a:t>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導入最新版本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ISMS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資訊安全稽核認證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(ISO:27001:2013)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校園電腦汰換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Windows XP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啟動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Windows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作業系統更新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校園電腦全面安裝防毒軟體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定期更新防毒軟體資料庫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0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4619" y="2708920"/>
            <a:ext cx="7498080" cy="1143000"/>
          </a:xfrm>
        </p:spPr>
        <p:txBody>
          <a:bodyPr/>
          <a:lstStyle/>
          <a:p>
            <a:r>
              <a:rPr lang="zh-TW" altLang="en-US" b="1" dirty="0" smtClean="0"/>
              <a:t>資訊安全案例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2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本校資訊安全由教育部所控管，如有資安事件發生，由</a:t>
            </a:r>
            <a:r>
              <a:rPr lang="zh-TW" altLang="en-US" u="sng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臺灣學術網路危機</a:t>
            </a:r>
            <a:r>
              <a:rPr lang="zh-TW" altLang="en-US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處理中心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通知圖資處進行處理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年度資訊安全通報數量共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189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中毒後對外攻擊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事件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密碼猜測攻擊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殭屍網路行為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駭客置換網頁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發送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垃圾郵件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6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</a:rPr>
              <a:t>資安案例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校園資訊安全通報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單一登入平台    資訊查詢服務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校園網路服務   資安通報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15</a:t>
            </a:fld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4499992" y="2132856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右箭號 6"/>
          <p:cNvSpPr/>
          <p:nvPr/>
        </p:nvSpPr>
        <p:spPr>
          <a:xfrm>
            <a:off x="2411760" y="2636912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5508104" y="2636912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372" y="3682008"/>
            <a:ext cx="7774316" cy="182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6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簡易資訊安全防範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作業系統更新、加裝防毒軟體並定期掃毒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避免將帳號密碼紀錄在他人可輕易獲取的地方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可使用二次驗證增加帳號登入安全。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避免下載來路不明的程式。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避免開啟來路不明的信件。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避免瀏覽具有中毒高風險的網頁。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定期更換密碼，並使用他人不易猜出的密碼。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避免被聳動的標題吸引而點擊連結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105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年資安動畫金像獎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07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案例二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網路攝影機畫面遭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Insecam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使用者未更改預設密碼或未設定密碼，導致攝影機輕易被破解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Insecam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計畫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收集所有用網路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連線卻未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設密碼，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或採用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機器出廠預設密碼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IP Cam(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網路攝影機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，並將蒐集到的畫面公布於網路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網址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美國聯邦貿易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委員會於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日提出，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D-Link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無線路由器、網路攝影機易遭駭客攻擊，希望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D-Link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針對此漏洞立即更新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筆記型電腦的攝影機也是攻擊對象之一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措施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網路攝影機韌體更新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更換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密碼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將筆記型電腦攝影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機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貼起來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6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Dropbox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跨平台檔案交換平台，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BUSINESS INSIDER(2012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報導指出有員工的密碼被駭，導致駭客進一步取得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6800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萬組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dropbox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帳號密碼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可透過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Have I Been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Pwned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網站查詢自己的帳號是否已經外流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19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4797151"/>
            <a:ext cx="5976664" cy="193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4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名詞解釋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資訊安全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政策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宣導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資訊安全案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42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案例五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Yahoo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個資外洩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2016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月雅虎證實至少有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億筆用戶資料被駭客竊取，失竊的資料可能包括用戶姓名、電子郵件地址、出生日期和加密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密碼。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駭客利用入侵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yahoo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的帳戶，意圖搜尋其他帳戶的密碼或使用相同安全問答的答案。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0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英國每日鏡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Mirror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月報導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原文網址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個資外流的雅虎帳號中，最常用的密碼分別是以下十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21</a:t>
            </a:fld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465814"/>
              </p:ext>
            </p:extLst>
          </p:nvPr>
        </p:nvGraphicFramePr>
        <p:xfrm>
          <a:off x="2195736" y="3212976"/>
          <a:ext cx="6096000" cy="2362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dirty="0" smtClean="0"/>
                        <a:t>1.</a:t>
                      </a:r>
                      <a:r>
                        <a:rPr lang="zh-TW" altLang="en-US" sz="2500" dirty="0" smtClean="0"/>
                        <a:t> </a:t>
                      </a:r>
                      <a:r>
                        <a:rPr lang="en-US" altLang="zh-TW" sz="2500" dirty="0" smtClean="0">
                          <a:solidFill>
                            <a:srgbClr val="0070C0"/>
                          </a:solidFill>
                        </a:rPr>
                        <a:t>123456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123456789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password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12345678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sunshine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ninja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princess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abc123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</a:t>
                      </a:r>
                      <a:r>
                        <a:rPr lang="zh-TW" altLang="en-US" sz="2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qwerty</a:t>
                      </a:r>
                      <a:endParaRPr lang="zh-TW" altLang="en-US" sz="25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1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LINE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台灣臉書官方帳號公布「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種最常被盜的登入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密碼類型」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22</a:t>
            </a:fld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076032"/>
              </p:ext>
            </p:extLst>
          </p:nvPr>
        </p:nvGraphicFramePr>
        <p:xfrm>
          <a:off x="1907704" y="2996952"/>
          <a:ext cx="6768752" cy="2376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4376"/>
                <a:gridCol w="3384376"/>
              </a:tblGrid>
              <a:tr h="5940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一組密碼走天下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跟帳號一樣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生日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常見單字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純數字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連續字母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sz="25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密碼太短</a:t>
                      </a: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lang="zh-TW" altLang="en-US" sz="25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27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</a:rPr>
              <a:t>資</a:t>
            </a:r>
            <a:r>
              <a:rPr lang="zh-TW" altLang="en-US" dirty="0" smtClean="0">
                <a:latin typeface="+mj-ea"/>
              </a:rPr>
              <a:t>安案例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網路釣魚攻擊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駭客利用偷竊來的帳號，偽裝成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yahoo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或其他公司寄來的電子郵件，使受害者受騙上當點擊連結，除帳號密碼失竊的可能外，還有可能使自身電腦受到病毒感染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帳號使用同組密碼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可能導致一組帳號密碼失竊後，其他帳號密碼也一併被竊取，使受害範圍擴大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105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年資安動畫金像獎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2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安案例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案例四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手機中毒事件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用社交工程手法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誘騙點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擊簡訊中的連結網址，使手機被植入惡意程式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，以致民眾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收到高額電信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帳單受害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刑事局查獲橫跨兩岸的惡意簡訊詐騙集團！國內近</a:t>
            </a:r>
            <a:r>
              <a:rPr lang="en-US" altLang="zh-TW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10</a:t>
            </a:r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萬手機遭感染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！</a:t>
            </a:r>
            <a:endParaRPr lang="en-US" altLang="zh-TW" b="1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Android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漏洞導致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Google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帳號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遭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駭，利用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Android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4.0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和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5.0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作業系統漏洞，獲取在手機裡的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Google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相關應用程式資料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參考網址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075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IOS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手機就不會中毒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–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NO!!</a:t>
            </a:r>
          </a:p>
          <a:p>
            <a:pPr lvl="1"/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IOS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系統也不是沒有漏洞，只是由於封閉式的系統特性使得漏洞能夠及時的被發現和處理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原文網址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【iPhone】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中國多款 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App 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被植入木馬程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式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J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ail</a:t>
            </a:r>
            <a:r>
              <a:rPr lang="en-US" altLang="zh-TW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reak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簡稱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JB)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後更容易中毒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527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安案例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簡易防範手機中毒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隨時更新手機作業系統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勿點擊來路不明訊息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勿下載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來路不明的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app(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特別是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APK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檔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i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兩階段驗證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確保帳號安全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可依需求</a:t>
            </a: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安裝手機用防毒軟體</a:t>
            </a:r>
            <a:endParaRPr lang="en-US" altLang="zh-TW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71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安案例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第一銀行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ATM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遭駭客入侵盜領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新北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調查局證實第一銀行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ATM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遭植入兩隻木馬病毒，並透過遠端遙控方式，讓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ATM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自動連續吐鈔。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受害機型內建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的是微軟已經停止支援的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Windows XP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作業系統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ATM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安全漏洞情形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內鬼所為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駭客外部入侵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軟硬體漏洞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448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第一銀行遭盜領為駭客外部入侵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駭客植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入駭客病毒流程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利用釣魚信將惡意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程式植入行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員電腦中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取得相關帳號密碼，進一步取得最高權限帳密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植入相關監控維運系統之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軟體，暗中蒐集維運資料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分析盜取資料，伺機執行惡意程式，盜取鉅額現金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543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案例六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各家瀏覽器停止支援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Adobe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Flash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Player</a:t>
            </a:r>
          </a:p>
          <a:p>
            <a:pPr lvl="2"/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Adobe Flash Player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被大量運用在網路影片、遊戲及動畫等多媒體播放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Flash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存在最大缺點即是安全性漏洞，容易夾帶惡意程式，誘使使用者點擊後感染入侵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Google chrome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月釋出新版瀏覽器即停止支援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Adobe Flash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Player</a:t>
            </a: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Flash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安全漏洞相關報導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網址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658368" lvl="2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48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名詞解釋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駭客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Hacker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指技術高超的程式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設計師。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白帽、灰帽、黑帽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Cracker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惡意、非法的破解程式、系統或網路的人。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3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4653136"/>
            <a:ext cx="3701033" cy="175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45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簡易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防範措施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應用程式更新，確保漏洞已修補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留意各種吸引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擊的連結，可能夾帶惡意檔案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檢視網路硬碟與共用資料夾之使用者存取權限，避免非必要使用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存取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定期資料備份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854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高雄</a:t>
            </a:r>
            <a:r>
              <a:rPr lang="en-US" altLang="zh-TW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Citybike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日被發現租賃系統大當機，導致民眾無法借用腳踏車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清查後發現系統被植入不明程式，使系統發送大量訊息，導致系統壅塞，無法使用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226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案例八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因所使用之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Wi-Fi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無加密，讓有心人士側錄網路傳輸的封包，導致交易紀錄及相關機密資料被駭客竊取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網路相關資料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Wi-Fi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的使用必須要再加密，以防止不明人士側錄相關個人資料，也盡量不要在公開的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Wi-Fi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中，進行網路購物或使用網路銀行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050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資安案例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案例九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P2P(Point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T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oint)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軟體的資訊安全漏洞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P2P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軟體除可能會違反著作權法外，也有可能將惡意程式帶入自己的電腦中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P2P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傳輸需要大量網路頻寬，容易導致校園網路癱瘓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學術網路教育部建置有偵測機制來篩檢網路不當使用，其中以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P2P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軟體傳送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侵權資料為主要偵測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對象，因此，校園網路禁止使用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P2P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軟體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016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4619" y="2708920"/>
            <a:ext cx="7498080" cy="1143000"/>
          </a:xfrm>
        </p:spPr>
        <p:txBody>
          <a:bodyPr/>
          <a:lstStyle/>
          <a:p>
            <a:r>
              <a:rPr lang="zh-TW" altLang="en-US" b="1" dirty="0"/>
              <a:t>資訊安全政策宣導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層出不窮的資安問題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資訊安全影響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政治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等各種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層面。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今年美國大選為例，希拉蕊電郵門事件，讓國家機密暴露在高風險，現今資安防禦的需求已擴及整個國家，成為國家資訊安全的重要環節。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54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國內</a:t>
            </a:r>
            <a:r>
              <a:rPr lang="zh-TW" altLang="en-US" b="1" dirty="0"/>
              <a:t>十大資安事件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近年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台灣資安事件層出不窮，造成國民個資外洩、電子商務及金融業營運損失、企業面臨駭客攻擊，更對國土安全形成威脅。 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為加強台灣中小企業防範資安攻擊事件，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經濟部工業局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委託</a:t>
            </a:r>
            <a:r>
              <a:rPr lang="zh-TW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工業技術研究院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執行「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資通訊安全產業推動計畫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」，針對台灣資安事件與需求進行調查，並歸納出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十大國內資安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事件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32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國內十大資安</a:t>
            </a:r>
            <a:r>
              <a:rPr lang="zh-TW" altLang="en-US" b="1" dirty="0" smtClean="0"/>
              <a:t>事件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續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外洩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進階持續性威脅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(Advanced Persistent Threat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APT)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攻擊事件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分散式阻斷服務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(Distributed Denial-of-Service Attacks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DDoS)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攻擊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資料庫遭駭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社交工程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郵件詐騙 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手機或即時通訊息詐騙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惡意程式威脅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網站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遭駭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身分帳密遭盜用 </a:t>
            </a:r>
          </a:p>
          <a:p>
            <a:pPr marL="82296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10.USB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威脅事件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2296" indent="0" algn="r">
              <a:buNone/>
            </a:pPr>
            <a:r>
              <a:rPr lang="en-US" altLang="zh-TW" sz="2600" dirty="0"/>
              <a:t>-- RUN!PC </a:t>
            </a:r>
            <a:r>
              <a:rPr lang="zh-TW" altLang="en-US" sz="2600" dirty="0"/>
              <a:t>施鑫澤 </a:t>
            </a:r>
            <a:r>
              <a:rPr lang="en-US" altLang="zh-TW" sz="2600" dirty="0"/>
              <a:t>2014/6/6 </a:t>
            </a:r>
          </a:p>
          <a:p>
            <a:pPr marL="82296" indent="0" algn="r">
              <a:buNone/>
            </a:pPr>
            <a:r>
              <a:rPr lang="en-US" altLang="zh-TW" sz="2600" dirty="0"/>
              <a:t>http://www.runpc.com.tw/news.aspx?id=101271 </a:t>
            </a:r>
            <a:endParaRPr lang="zh-TW" altLang="en-US" sz="2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3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資訊安全的威脅來源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8</a:t>
            </a:fld>
            <a:endParaRPr lang="zh-TW" altLang="en-US"/>
          </a:p>
        </p:txBody>
      </p:sp>
      <p:grpSp>
        <p:nvGrpSpPr>
          <p:cNvPr id="5" name="群組 4"/>
          <p:cNvGrpSpPr/>
          <p:nvPr/>
        </p:nvGrpSpPr>
        <p:grpSpPr>
          <a:xfrm>
            <a:off x="1547664" y="1556792"/>
            <a:ext cx="7128792" cy="4600902"/>
            <a:chOff x="1115616" y="1556792"/>
            <a:chExt cx="7128792" cy="4600902"/>
          </a:xfrm>
        </p:grpSpPr>
        <p:sp>
          <p:nvSpPr>
            <p:cNvPr id="6" name="圓角矩形 15"/>
            <p:cNvSpPr/>
            <p:nvPr/>
          </p:nvSpPr>
          <p:spPr>
            <a:xfrm>
              <a:off x="4553864" y="1556792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安全威脅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7" name="圓角矩形 18"/>
            <p:cNvSpPr/>
            <p:nvPr/>
          </p:nvSpPr>
          <p:spPr>
            <a:xfrm>
              <a:off x="2717907" y="2669382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人為因素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8" name="圓角矩形 21"/>
            <p:cNvSpPr/>
            <p:nvPr/>
          </p:nvSpPr>
          <p:spPr>
            <a:xfrm>
              <a:off x="1115616" y="3994945"/>
              <a:ext cx="1414436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非惡意破壞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9" name="圓角矩形 27"/>
            <p:cNvSpPr/>
            <p:nvPr/>
          </p:nvSpPr>
          <p:spPr>
            <a:xfrm>
              <a:off x="4053147" y="403661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惡意破壞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10" name="圓角矩形 39"/>
            <p:cNvSpPr/>
            <p:nvPr/>
          </p:nvSpPr>
          <p:spPr>
            <a:xfrm>
              <a:off x="6389822" y="2669382"/>
              <a:ext cx="1422538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非人為因素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11" name="圓角矩形 42"/>
            <p:cNvSpPr/>
            <p:nvPr/>
          </p:nvSpPr>
          <p:spPr>
            <a:xfrm>
              <a:off x="5521913" y="399191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硬體失效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12" name="圓角矩形 4"/>
            <p:cNvSpPr/>
            <p:nvPr/>
          </p:nvSpPr>
          <p:spPr>
            <a:xfrm>
              <a:off x="7087391" y="4014269"/>
              <a:ext cx="1157017" cy="718390"/>
            </a:xfrm>
            <a:prstGeom prst="rect">
              <a:avLst/>
            </a:prstGeom>
            <a:scene3d>
              <a:camera prst="orthographicFront"/>
              <a:lightRig rig="chilly" dir="t"/>
            </a:scene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kern="1200" dirty="0" smtClean="0">
                  <a:latin typeface="華康中圓體" pitchFamily="49" charset="-120"/>
                  <a:ea typeface="華康中圓體" pitchFamily="49" charset="-120"/>
                </a:rPr>
                <a:t>天然災害</a:t>
              </a:r>
              <a:endParaRPr lang="zh-TW" altLang="en-US" sz="1900" kern="1200" dirty="0">
                <a:latin typeface="華康中圓體" pitchFamily="49" charset="-120"/>
                <a:ea typeface="華康中圓體" pitchFamily="49" charset="-120"/>
              </a:endParaRPr>
            </a:p>
          </p:txBody>
        </p:sp>
        <p:sp>
          <p:nvSpPr>
            <p:cNvPr id="13" name="圓角矩形 21"/>
            <p:cNvSpPr/>
            <p:nvPr/>
          </p:nvSpPr>
          <p:spPr>
            <a:xfrm>
              <a:off x="2666375" y="5439303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華康中圓體" pitchFamily="49" charset="-120"/>
                  <a:ea typeface="華康中圓體" pitchFamily="49" charset="-120"/>
                </a:rPr>
                <a:t>駭客</a:t>
              </a:r>
            </a:p>
          </p:txBody>
        </p:sp>
        <p:sp>
          <p:nvSpPr>
            <p:cNvPr id="14" name="圓角矩形 21"/>
            <p:cNvSpPr/>
            <p:nvPr/>
          </p:nvSpPr>
          <p:spPr>
            <a:xfrm>
              <a:off x="4053146" y="5424845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華康中圓體" pitchFamily="49" charset="-120"/>
                  <a:ea typeface="華康中圓體" pitchFamily="49" charset="-120"/>
                </a:rPr>
                <a:t>員工</a:t>
              </a:r>
            </a:p>
          </p:txBody>
        </p:sp>
        <p:sp>
          <p:nvSpPr>
            <p:cNvPr id="15" name="圓角矩形 21"/>
            <p:cNvSpPr/>
            <p:nvPr/>
          </p:nvSpPr>
          <p:spPr>
            <a:xfrm>
              <a:off x="5521912" y="5414989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solidFill>
                    <a:schemeClr val="bg1"/>
                  </a:solidFill>
                  <a:latin typeface="華康中圓體" pitchFamily="49" charset="-120"/>
                  <a:ea typeface="華康中圓體" pitchFamily="49" charset="-120"/>
                </a:rPr>
                <a:t>非法存取</a:t>
              </a:r>
            </a:p>
          </p:txBody>
        </p:sp>
        <p:cxnSp>
          <p:nvCxnSpPr>
            <p:cNvPr id="16" name="肘形接點 15"/>
            <p:cNvCxnSpPr>
              <a:stCxn id="6" idx="2"/>
              <a:endCxn id="7" idx="0"/>
            </p:cNvCxnSpPr>
            <p:nvPr/>
          </p:nvCxnSpPr>
          <p:spPr>
            <a:xfrm rot="5400000">
              <a:off x="4017295" y="1554304"/>
              <a:ext cx="394200" cy="1835957"/>
            </a:xfrm>
            <a:prstGeom prst="bentConnector3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肘形接點 16"/>
            <p:cNvCxnSpPr>
              <a:endCxn id="10" idx="0"/>
            </p:cNvCxnSpPr>
            <p:nvPr/>
          </p:nvCxnSpPr>
          <p:spPr>
            <a:xfrm>
              <a:off x="5132374" y="2472282"/>
              <a:ext cx="1968717" cy="197100"/>
            </a:xfrm>
            <a:prstGeom prst="bent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接點 17"/>
            <p:cNvCxnSpPr>
              <a:stCxn id="7" idx="2"/>
              <a:endCxn id="8" idx="0"/>
            </p:cNvCxnSpPr>
            <p:nvPr/>
          </p:nvCxnSpPr>
          <p:spPr>
            <a:xfrm rot="5400000">
              <a:off x="2256039" y="2954567"/>
              <a:ext cx="607173" cy="1473582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接點 18"/>
            <p:cNvCxnSpPr>
              <a:stCxn id="9" idx="0"/>
            </p:cNvCxnSpPr>
            <p:nvPr/>
          </p:nvCxnSpPr>
          <p:spPr>
            <a:xfrm rot="16200000" flipV="1">
              <a:off x="3791407" y="3196369"/>
              <a:ext cx="345260" cy="1335239"/>
            </a:xfrm>
            <a:prstGeom prst="bentConnector2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肘形接點 19"/>
            <p:cNvCxnSpPr>
              <a:stCxn id="10" idx="2"/>
              <a:endCxn id="11" idx="0"/>
            </p:cNvCxnSpPr>
            <p:nvPr/>
          </p:nvCxnSpPr>
          <p:spPr>
            <a:xfrm rot="5400000">
              <a:off x="6298684" y="3189511"/>
              <a:ext cx="604147" cy="1000669"/>
            </a:xfrm>
            <a:prstGeom prst="bentConnector3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肘形接點 20"/>
            <p:cNvCxnSpPr/>
            <p:nvPr/>
          </p:nvCxnSpPr>
          <p:spPr>
            <a:xfrm rot="16200000" flipV="1">
              <a:off x="7071655" y="3437204"/>
              <a:ext cx="637672" cy="552476"/>
            </a:xfrm>
            <a:prstGeom prst="bentConnector3">
              <a:avLst>
                <a:gd name="adj1" fmla="val 52987"/>
              </a:avLst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圓角矩形 21"/>
            <p:cNvSpPr/>
            <p:nvPr/>
          </p:nvSpPr>
          <p:spPr>
            <a:xfrm>
              <a:off x="1244325" y="5439304"/>
              <a:ext cx="1157017" cy="7183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900" dirty="0">
                  <a:latin typeface="華康中圓體" pitchFamily="49" charset="-120"/>
                  <a:ea typeface="華康中圓體" pitchFamily="49" charset="-120"/>
                </a:rPr>
                <a:t>操作失當</a:t>
              </a:r>
            </a:p>
          </p:txBody>
        </p:sp>
        <p:cxnSp>
          <p:nvCxnSpPr>
            <p:cNvPr id="23" name="直線接點 22"/>
            <p:cNvCxnSpPr>
              <a:stCxn id="8" idx="2"/>
              <a:endCxn id="22" idx="0"/>
            </p:cNvCxnSpPr>
            <p:nvPr/>
          </p:nvCxnSpPr>
          <p:spPr>
            <a:xfrm>
              <a:off x="1822834" y="4713335"/>
              <a:ext cx="0" cy="725969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>
              <a:stCxn id="9" idx="2"/>
              <a:endCxn id="14" idx="0"/>
            </p:cNvCxnSpPr>
            <p:nvPr/>
          </p:nvCxnSpPr>
          <p:spPr>
            <a:xfrm flipH="1">
              <a:off x="4631655" y="4755009"/>
              <a:ext cx="1" cy="669836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肘形接點 24"/>
            <p:cNvCxnSpPr>
              <a:stCxn id="13" idx="0"/>
            </p:cNvCxnSpPr>
            <p:nvPr/>
          </p:nvCxnSpPr>
          <p:spPr>
            <a:xfrm rot="5400000" flipH="1" flipV="1">
              <a:off x="3767197" y="4574844"/>
              <a:ext cx="342146" cy="1386773"/>
            </a:xfrm>
            <a:prstGeom prst="bentConnector2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肘形接點 25"/>
            <p:cNvCxnSpPr>
              <a:endCxn id="15" idx="0"/>
            </p:cNvCxnSpPr>
            <p:nvPr/>
          </p:nvCxnSpPr>
          <p:spPr>
            <a:xfrm>
              <a:off x="4631657" y="5097157"/>
              <a:ext cx="1468764" cy="317832"/>
            </a:xfrm>
            <a:prstGeom prst="bentConnector2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32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資安事件歸納及因應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2B78-4903-4ECA-A70A-0AEF4563E36A}" type="slidenum">
              <a:rPr lang="zh-TW" altLang="en-US" smtClean="0"/>
              <a:t>9</a:t>
            </a:fld>
            <a:endParaRPr lang="zh-TW" altLang="en-US"/>
          </a:p>
        </p:txBody>
      </p:sp>
      <p:grpSp>
        <p:nvGrpSpPr>
          <p:cNvPr id="5" name="群組 12"/>
          <p:cNvGrpSpPr>
            <a:grpSpLocks/>
          </p:cNvGrpSpPr>
          <p:nvPr/>
        </p:nvGrpSpPr>
        <p:grpSpPr bwMode="auto">
          <a:xfrm>
            <a:off x="2005062" y="1484784"/>
            <a:ext cx="5500688" cy="4279900"/>
            <a:chOff x="2892425" y="2292350"/>
            <a:chExt cx="3417888" cy="3067050"/>
          </a:xfrm>
        </p:grpSpPr>
        <p:sp>
          <p:nvSpPr>
            <p:cNvPr id="6" name="AutoShape 22"/>
            <p:cNvSpPr>
              <a:spLocks noChangeArrowheads="1"/>
            </p:cNvSpPr>
            <p:nvPr/>
          </p:nvSpPr>
          <p:spPr bwMode="auto">
            <a:xfrm>
              <a:off x="3367088" y="2789238"/>
              <a:ext cx="2430462" cy="2101850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Line 23"/>
            <p:cNvSpPr>
              <a:spLocks noChangeShapeType="1"/>
            </p:cNvSpPr>
            <p:nvPr/>
          </p:nvSpPr>
          <p:spPr bwMode="auto">
            <a:xfrm flipV="1">
              <a:off x="3368675" y="4187825"/>
              <a:ext cx="1216025" cy="703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8" name="Line 24"/>
            <p:cNvSpPr>
              <a:spLocks noChangeShapeType="1"/>
            </p:cNvSpPr>
            <p:nvPr/>
          </p:nvSpPr>
          <p:spPr bwMode="auto">
            <a:xfrm flipH="1" flipV="1">
              <a:off x="4587875" y="4187825"/>
              <a:ext cx="1216025" cy="703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>
              <a:off x="4584700" y="2805113"/>
              <a:ext cx="0" cy="1400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TW" altLang="en-US"/>
            </a:p>
          </p:txBody>
        </p:sp>
        <p:sp>
          <p:nvSpPr>
            <p:cNvPr id="10" name="Oval 26"/>
            <p:cNvSpPr>
              <a:spLocks noChangeArrowheads="1"/>
            </p:cNvSpPr>
            <p:nvPr/>
          </p:nvSpPr>
          <p:spPr bwMode="auto">
            <a:xfrm>
              <a:off x="4100769" y="2292350"/>
              <a:ext cx="967661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標楷體" pitchFamily="65" charset="-120"/>
                  <a:ea typeface="標楷體" pitchFamily="65" charset="-120"/>
                </a:rPr>
                <a:t>技術面</a:t>
              </a:r>
            </a:p>
          </p:txBody>
        </p:sp>
        <p:sp>
          <p:nvSpPr>
            <p:cNvPr id="11" name="Oval 27"/>
            <p:cNvSpPr>
              <a:spLocks noChangeArrowheads="1"/>
            </p:cNvSpPr>
            <p:nvPr/>
          </p:nvSpPr>
          <p:spPr bwMode="auto">
            <a:xfrm>
              <a:off x="2892425" y="4391277"/>
              <a:ext cx="968648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標楷體" pitchFamily="65" charset="-120"/>
                  <a:ea typeface="標楷體" pitchFamily="65" charset="-120"/>
                </a:rPr>
                <a:t>制度面</a:t>
              </a: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>
              <a:off x="5341665" y="4391277"/>
              <a:ext cx="968648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latin typeface="標楷體" pitchFamily="65" charset="-120"/>
                  <a:ea typeface="標楷體" pitchFamily="65" charset="-120"/>
                </a:rPr>
                <a:t>認知面</a:t>
              </a:r>
            </a:p>
          </p:txBody>
        </p:sp>
        <p:sp>
          <p:nvSpPr>
            <p:cNvPr id="13" name="Oval 29"/>
            <p:cNvSpPr>
              <a:spLocks noChangeArrowheads="1"/>
            </p:cNvSpPr>
            <p:nvPr/>
          </p:nvSpPr>
          <p:spPr bwMode="auto">
            <a:xfrm>
              <a:off x="4100769" y="3709837"/>
              <a:ext cx="967661" cy="968123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資源不足</a:t>
              </a:r>
              <a:endParaRPr lang="en-US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>
                <a:buFont typeface="Arial" pitchFamily="34" charset="0"/>
                <a:buChar char="•"/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人力</a:t>
              </a:r>
              <a:endParaRPr lang="en-US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>
                <a:buFont typeface="Arial" pitchFamily="34" charset="0"/>
                <a:buChar char="•"/>
                <a:defRPr/>
              </a:pPr>
              <a:r>
                <a:rPr lang="zh-TW" altLang="en-US" dirty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經費</a:t>
              </a:r>
            </a:p>
          </p:txBody>
        </p:sp>
      </p:grpSp>
      <p:sp>
        <p:nvSpPr>
          <p:cNvPr id="14" name="文字方塊 13"/>
          <p:cNvSpPr txBox="1">
            <a:spLocks noChangeArrowheads="1"/>
          </p:cNvSpPr>
          <p:nvPr/>
        </p:nvSpPr>
        <p:spPr bwMode="auto">
          <a:xfrm>
            <a:off x="1505000" y="1549872"/>
            <a:ext cx="2341562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網頁遭竄改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資料庫被入侵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系統登入機制被破解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系統或網路服務中斷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垃圾郵件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資料外洩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文字方塊 14"/>
          <p:cNvSpPr txBox="1">
            <a:spLocks noChangeArrowheads="1"/>
          </p:cNvSpPr>
          <p:nvPr/>
        </p:nvSpPr>
        <p:spPr bwMode="auto">
          <a:xfrm>
            <a:off x="6807919" y="2427759"/>
            <a:ext cx="2286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相簿破解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刊登色情照片</a:t>
            </a:r>
            <a:r>
              <a:rPr lang="en-US" altLang="zh-TW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/</a:t>
            </a: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影片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侵權 </a:t>
            </a:r>
            <a:r>
              <a:rPr lang="en-US" altLang="zh-TW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MP3/</a:t>
            </a: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文章下載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網路誹謗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網路交易糾紛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網路釣魚</a:t>
            </a:r>
            <a:endParaRPr lang="en-US" altLang="zh-TW" dirty="0">
              <a:solidFill>
                <a:srgbClr val="00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lvl="1" eaLnBrk="1" hangingPunct="1">
              <a:buFont typeface="Arial" charset="0"/>
              <a:buChar char="•"/>
            </a:pPr>
            <a:r>
              <a:rPr lang="zh-TW" altLang="en-US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網路詐騙</a:t>
            </a:r>
          </a:p>
          <a:p>
            <a:pPr eaLnBrk="1" hangingPunct="1"/>
            <a:endParaRPr lang="zh-TW" altLang="en-US" dirty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6" name="文字方塊 15"/>
          <p:cNvSpPr txBox="1">
            <a:spLocks noChangeArrowheads="1"/>
          </p:cNvSpPr>
          <p:nvPr/>
        </p:nvSpPr>
        <p:spPr bwMode="auto">
          <a:xfrm>
            <a:off x="3290937" y="5336059"/>
            <a:ext cx="23415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個資外洩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未建立資安管理制度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Arial" charset="0"/>
              <a:buChar char="•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資安管理制度未落實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971600" y="1643534"/>
            <a:ext cx="461962" cy="1477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wrap="non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強化系統安全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1135668" y="4233912"/>
            <a:ext cx="738664" cy="17545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eaVert" wrap="squar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落實之管理制度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建立易於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操作與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7719586" y="4580364"/>
            <a:ext cx="738664" cy="1511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增進資安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認知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加強教育訓練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5826040" y="6158447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NII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產業發展策進會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266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3068</TotalTime>
  <Words>2054</Words>
  <Application>Microsoft Office PowerPoint</Application>
  <PresentationFormat>如螢幕大小 (4:3)</PresentationFormat>
  <Paragraphs>262</Paragraphs>
  <Slides>33</Slides>
  <Notes>1</Notes>
  <HiddenSlides>10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5" baseType="lpstr">
      <vt:lpstr>華康中圓體</vt:lpstr>
      <vt:lpstr>微軟正黑體</vt:lpstr>
      <vt:lpstr>新細明體</vt:lpstr>
      <vt:lpstr>標楷體</vt:lpstr>
      <vt:lpstr>Arial</vt:lpstr>
      <vt:lpstr>Calibri</vt:lpstr>
      <vt:lpstr>Gill Sans MT</vt:lpstr>
      <vt:lpstr>Times New Roman</vt:lpstr>
      <vt:lpstr>Verdana</vt:lpstr>
      <vt:lpstr>Wingdings</vt:lpstr>
      <vt:lpstr>Wingdings 2</vt:lpstr>
      <vt:lpstr>夏至</vt:lpstr>
      <vt:lpstr>資訊安全教育訓練</vt:lpstr>
      <vt:lpstr>大綱</vt:lpstr>
      <vt:lpstr>名詞解釋</vt:lpstr>
      <vt:lpstr>資訊安全政策宣導</vt:lpstr>
      <vt:lpstr>層出不窮的資安問題</vt:lpstr>
      <vt:lpstr>國內十大資安事件</vt:lpstr>
      <vt:lpstr>國內十大資安事件(續)</vt:lpstr>
      <vt:lpstr>資訊安全的威脅來源 </vt:lpstr>
      <vt:lpstr>資安事件歸納及因應</vt:lpstr>
      <vt:lpstr>資訊安全與資訊安全管理系統</vt:lpstr>
      <vt:lpstr>本校的資訊安全政策</vt:lpstr>
      <vt:lpstr>本校的資訊安全行動</vt:lpstr>
      <vt:lpstr>資訊安全案例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  <vt:lpstr>資安案例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user</cp:lastModifiedBy>
  <cp:revision>91</cp:revision>
  <dcterms:created xsi:type="dcterms:W3CDTF">2017-01-03T07:05:09Z</dcterms:created>
  <dcterms:modified xsi:type="dcterms:W3CDTF">2017-03-22T03:49:58Z</dcterms:modified>
</cp:coreProperties>
</file>